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58" r:id="rId5"/>
    <p:sldId id="259" r:id="rId6"/>
    <p:sldId id="260" r:id="rId7"/>
    <p:sldId id="265" r:id="rId8"/>
    <p:sldId id="284" r:id="rId9"/>
    <p:sldId id="261" r:id="rId10"/>
    <p:sldId id="262" r:id="rId11"/>
    <p:sldId id="263" r:id="rId12"/>
    <p:sldId id="266" r:id="rId13"/>
    <p:sldId id="267" r:id="rId14"/>
    <p:sldId id="270" r:id="rId15"/>
    <p:sldId id="271" r:id="rId16"/>
    <p:sldId id="272" r:id="rId17"/>
    <p:sldId id="273" r:id="rId18"/>
    <p:sldId id="275" r:id="rId19"/>
    <p:sldId id="276" r:id="rId20"/>
    <p:sldId id="277" r:id="rId21"/>
    <p:sldId id="278" r:id="rId22"/>
    <p:sldId id="279" r:id="rId23"/>
    <p:sldId id="280" r:id="rId24"/>
    <p:sldId id="281" r:id="rId25"/>
    <p:sldId id="282" r:id="rId26"/>
    <p:sldId id="283" r:id="rId27"/>
    <p:sldId id="26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94" autoAdjust="0"/>
    <p:restoredTop sz="94660"/>
  </p:normalViewPr>
  <p:slideViewPr>
    <p:cSldViewPr snapToGrid="0">
      <p:cViewPr varScale="1">
        <p:scale>
          <a:sx n="87" d="100"/>
          <a:sy n="87" d="100"/>
        </p:scale>
        <p:origin x="68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8/13/2022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30BD7-7908-40F2-DCE0-95A54C620014}"/>
              </a:ext>
            </a:extLst>
          </p:cNvPr>
          <p:cNvSpPr>
            <a:spLocks noGrp="1"/>
          </p:cNvSpPr>
          <p:nvPr>
            <p:ph type="ctrTitle"/>
          </p:nvPr>
        </p:nvSpPr>
        <p:spPr>
          <a:xfrm>
            <a:off x="2589213" y="1210236"/>
            <a:ext cx="8915399" cy="2008093"/>
          </a:xfrm>
        </p:spPr>
        <p:txBody>
          <a:bodyPr>
            <a:normAutofit/>
          </a:bodyPr>
          <a:lstStyle/>
          <a:p>
            <a:pPr algn="ctr"/>
            <a:r>
              <a:rPr lang="vi-VN" sz="4000" dirty="0"/>
              <a:t>Quản lý dự án phần mềm               (phương pháp agile)</a:t>
            </a:r>
            <a:endParaRPr lang="en-US" sz="4000" dirty="0"/>
          </a:p>
        </p:txBody>
      </p:sp>
      <p:sp>
        <p:nvSpPr>
          <p:cNvPr id="3" name="Subtitle 2">
            <a:extLst>
              <a:ext uri="{FF2B5EF4-FFF2-40B4-BE49-F238E27FC236}">
                <a16:creationId xmlns:a16="http://schemas.microsoft.com/office/drawing/2014/main" id="{D6257B9D-320F-F09F-A501-735834B93036}"/>
              </a:ext>
            </a:extLst>
          </p:cNvPr>
          <p:cNvSpPr>
            <a:spLocks noGrp="1"/>
          </p:cNvSpPr>
          <p:nvPr>
            <p:ph type="subTitle" idx="1"/>
          </p:nvPr>
        </p:nvSpPr>
        <p:spPr>
          <a:xfrm>
            <a:off x="2589213" y="3639672"/>
            <a:ext cx="8915399" cy="2895599"/>
          </a:xfrm>
        </p:spPr>
        <p:txBody>
          <a:bodyPr>
            <a:normAutofit/>
          </a:bodyPr>
          <a:lstStyle/>
          <a:p>
            <a:r>
              <a:rPr lang="vi-VN" dirty="0"/>
              <a:t>                                                   Nhóm 4</a:t>
            </a:r>
          </a:p>
          <a:p>
            <a:r>
              <a:rPr lang="vi-VN" dirty="0"/>
              <a:t>                  Nguyễn Thành Đạt (</a:t>
            </a:r>
            <a:r>
              <a:rPr lang="en-US" sz="1800" dirty="0">
                <a:effectLst/>
                <a:latin typeface="Times New Roman" panose="02020603050405020304" pitchFamily="18" charset="0"/>
                <a:ea typeface="Calibri" panose="020F0502020204030204" pitchFamily="34" charset="0"/>
              </a:rPr>
              <a:t>Product </a:t>
            </a:r>
            <a:r>
              <a:rPr lang="vi-VN" sz="1800" dirty="0">
                <a:effectLst/>
                <a:latin typeface="Times New Roman" panose="02020603050405020304" pitchFamily="18" charset="0"/>
                <a:ea typeface="Calibri" panose="020F0502020204030204" pitchFamily="34" charset="0"/>
              </a:rPr>
              <a:t>Owner)</a:t>
            </a:r>
          </a:p>
          <a:p>
            <a:r>
              <a:rPr lang="vi-VN" dirty="0">
                <a:latin typeface="Times New Roman" panose="02020603050405020304" pitchFamily="18" charset="0"/>
              </a:rPr>
              <a:t>                       Trần Đình Nhã (</a:t>
            </a:r>
            <a:r>
              <a:rPr lang="en-US" sz="1800" dirty="0">
                <a:effectLst/>
                <a:latin typeface="Times New Roman" panose="02020603050405020304" pitchFamily="18" charset="0"/>
                <a:ea typeface="Calibri" panose="020F0502020204030204" pitchFamily="34" charset="0"/>
              </a:rPr>
              <a:t>Scrum </a:t>
            </a:r>
            <a:r>
              <a:rPr lang="vi-VN" sz="1800" dirty="0">
                <a:effectLst/>
                <a:latin typeface="Times New Roman" panose="02020603050405020304" pitchFamily="18" charset="0"/>
                <a:ea typeface="Calibri" panose="020F0502020204030204" pitchFamily="34" charset="0"/>
              </a:rPr>
              <a:t>Master)</a:t>
            </a:r>
          </a:p>
          <a:p>
            <a:r>
              <a:rPr lang="vi-VN" dirty="0">
                <a:latin typeface="Times New Roman" panose="02020603050405020304" pitchFamily="18" charset="0"/>
                <a:ea typeface="Calibri" panose="020F0502020204030204" pitchFamily="34" charset="0"/>
              </a:rPr>
              <a:t>                       Chí Vĩnh Phúc(</a:t>
            </a:r>
            <a:r>
              <a:rPr lang="en-US" sz="1800" dirty="0">
                <a:effectLst/>
                <a:latin typeface="Times New Roman" panose="02020603050405020304" pitchFamily="18" charset="0"/>
                <a:ea typeface="Calibri" panose="020F0502020204030204" pitchFamily="34" charset="0"/>
              </a:rPr>
              <a:t>Team </a:t>
            </a:r>
            <a:r>
              <a:rPr lang="vi-VN" sz="1800" dirty="0">
                <a:effectLst/>
                <a:latin typeface="Times New Roman" panose="02020603050405020304" pitchFamily="18" charset="0"/>
                <a:ea typeface="Calibri" panose="020F0502020204030204" pitchFamily="34" charset="0"/>
              </a:rPr>
              <a:t>Dev)</a:t>
            </a:r>
          </a:p>
          <a:p>
            <a:r>
              <a:rPr lang="vi-VN" dirty="0">
                <a:latin typeface="Times New Roman" panose="02020603050405020304" pitchFamily="18" charset="0"/>
                <a:ea typeface="Calibri" panose="020F0502020204030204" pitchFamily="34" charset="0"/>
              </a:rPr>
              <a:t>                       Nguyễn Hồ Anh Kiệt(</a:t>
            </a:r>
            <a:r>
              <a:rPr lang="en-US" sz="1800" dirty="0">
                <a:effectLst/>
                <a:latin typeface="Times New Roman" panose="02020603050405020304" pitchFamily="18" charset="0"/>
                <a:ea typeface="Calibri" panose="020F0502020204030204" pitchFamily="34" charset="0"/>
              </a:rPr>
              <a:t>Team </a:t>
            </a:r>
            <a:r>
              <a:rPr lang="vi-VN" sz="1800" dirty="0">
                <a:effectLst/>
                <a:latin typeface="Times New Roman" panose="02020603050405020304" pitchFamily="18" charset="0"/>
                <a:ea typeface="Calibri" panose="020F0502020204030204" pitchFamily="34" charset="0"/>
              </a:rPr>
              <a:t>Dev)</a:t>
            </a:r>
          </a:p>
          <a:p>
            <a:r>
              <a:rPr lang="vi-VN" dirty="0">
                <a:latin typeface="Times New Roman" panose="02020603050405020304" pitchFamily="18" charset="0"/>
                <a:ea typeface="Calibri" panose="020F0502020204030204" pitchFamily="34" charset="0"/>
              </a:rPr>
              <a:t>                       Trịnh Hoài Nghĩa (  Tester)          </a:t>
            </a:r>
            <a:endParaRPr lang="vi-VN" sz="1800" dirty="0">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3118452968"/>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BB65E-4637-AD7F-8106-E9EE3A457160}"/>
              </a:ext>
            </a:extLst>
          </p:cNvPr>
          <p:cNvSpPr>
            <a:spLocks noGrp="1"/>
          </p:cNvSpPr>
          <p:nvPr>
            <p:ph type="title"/>
          </p:nvPr>
        </p:nvSpPr>
        <p:spPr/>
        <p:txBody>
          <a:bodyPr/>
          <a:lstStyle/>
          <a:p>
            <a:r>
              <a:rPr lang="vi-VN" dirty="0"/>
              <a:t>Tạo from đăng nhập</a:t>
            </a:r>
            <a:endParaRPr lang="en-US" dirty="0"/>
          </a:p>
        </p:txBody>
      </p:sp>
      <p:pic>
        <p:nvPicPr>
          <p:cNvPr id="5" name="Content Placeholder 4">
            <a:extLst>
              <a:ext uri="{FF2B5EF4-FFF2-40B4-BE49-F238E27FC236}">
                <a16:creationId xmlns:a16="http://schemas.microsoft.com/office/drawing/2014/main" id="{45ADFD01-D40F-1B4B-F450-367C83A7161F}"/>
              </a:ext>
            </a:extLst>
          </p:cNvPr>
          <p:cNvPicPr>
            <a:picLocks noGrp="1" noChangeAspect="1"/>
          </p:cNvPicPr>
          <p:nvPr>
            <p:ph idx="1"/>
          </p:nvPr>
        </p:nvPicPr>
        <p:blipFill>
          <a:blip r:embed="rId2"/>
          <a:stretch>
            <a:fillRect/>
          </a:stretch>
        </p:blipFill>
        <p:spPr>
          <a:xfrm>
            <a:off x="2022978" y="1452283"/>
            <a:ext cx="2817964" cy="1819836"/>
          </a:xfrm>
        </p:spPr>
      </p:pic>
      <p:pic>
        <p:nvPicPr>
          <p:cNvPr id="7" name="Picture 6">
            <a:extLst>
              <a:ext uri="{FF2B5EF4-FFF2-40B4-BE49-F238E27FC236}">
                <a16:creationId xmlns:a16="http://schemas.microsoft.com/office/drawing/2014/main" id="{70BE1E94-9E3B-472B-39CB-4D71DC1458DF}"/>
              </a:ext>
            </a:extLst>
          </p:cNvPr>
          <p:cNvPicPr>
            <a:picLocks noChangeAspect="1"/>
          </p:cNvPicPr>
          <p:nvPr/>
        </p:nvPicPr>
        <p:blipFill>
          <a:blip r:embed="rId3"/>
          <a:stretch>
            <a:fillRect/>
          </a:stretch>
        </p:blipFill>
        <p:spPr>
          <a:xfrm>
            <a:off x="573741" y="3676789"/>
            <a:ext cx="4982064" cy="2115671"/>
          </a:xfrm>
          <a:prstGeom prst="rect">
            <a:avLst/>
          </a:prstGeom>
        </p:spPr>
      </p:pic>
      <p:pic>
        <p:nvPicPr>
          <p:cNvPr id="14" name="Picture 13">
            <a:extLst>
              <a:ext uri="{FF2B5EF4-FFF2-40B4-BE49-F238E27FC236}">
                <a16:creationId xmlns:a16="http://schemas.microsoft.com/office/drawing/2014/main" id="{89D4E2D9-BAA1-5384-3C78-E6E0379ADFAF}"/>
              </a:ext>
            </a:extLst>
          </p:cNvPr>
          <p:cNvPicPr>
            <a:picLocks noChangeAspect="1"/>
          </p:cNvPicPr>
          <p:nvPr/>
        </p:nvPicPr>
        <p:blipFill>
          <a:blip r:embed="rId4"/>
          <a:stretch>
            <a:fillRect/>
          </a:stretch>
        </p:blipFill>
        <p:spPr>
          <a:xfrm>
            <a:off x="6199094" y="3457154"/>
            <a:ext cx="5529706" cy="2611250"/>
          </a:xfrm>
          <a:prstGeom prst="rect">
            <a:avLst/>
          </a:prstGeom>
        </p:spPr>
      </p:pic>
      <p:sp>
        <p:nvSpPr>
          <p:cNvPr id="20" name="Thought Bubble: Cloud 19">
            <a:extLst>
              <a:ext uri="{FF2B5EF4-FFF2-40B4-BE49-F238E27FC236}">
                <a16:creationId xmlns:a16="http://schemas.microsoft.com/office/drawing/2014/main" id="{3577DFBE-C37D-B1D3-57F3-BB2E7384C354}"/>
              </a:ext>
            </a:extLst>
          </p:cNvPr>
          <p:cNvSpPr/>
          <p:nvPr/>
        </p:nvSpPr>
        <p:spPr>
          <a:xfrm>
            <a:off x="5831542" y="1148112"/>
            <a:ext cx="3739120" cy="2252734"/>
          </a:xfrm>
          <a:prstGeom prst="cloudCallout">
            <a:avLst>
              <a:gd name="adj1" fmla="val -95169"/>
              <a:gd name="adj2" fmla="val 7066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Speech Bubble: Oval 20">
            <a:extLst>
              <a:ext uri="{FF2B5EF4-FFF2-40B4-BE49-F238E27FC236}">
                <a16:creationId xmlns:a16="http://schemas.microsoft.com/office/drawing/2014/main" id="{0227069E-A7D5-5C37-ABD1-D30A7BCD698E}"/>
              </a:ext>
            </a:extLst>
          </p:cNvPr>
          <p:cNvSpPr/>
          <p:nvPr/>
        </p:nvSpPr>
        <p:spPr>
          <a:xfrm>
            <a:off x="9639417" y="518960"/>
            <a:ext cx="2089383" cy="2611250"/>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a:extLst>
              <a:ext uri="{FF2B5EF4-FFF2-40B4-BE49-F238E27FC236}">
                <a16:creationId xmlns:a16="http://schemas.microsoft.com/office/drawing/2014/main" id="{E40B2629-70BF-0E19-B60A-7C4FFEDE4FD8}"/>
              </a:ext>
            </a:extLst>
          </p:cNvPr>
          <p:cNvSpPr txBox="1"/>
          <p:nvPr/>
        </p:nvSpPr>
        <p:spPr>
          <a:xfrm>
            <a:off x="9861178" y="1413195"/>
            <a:ext cx="1936377" cy="1446550"/>
          </a:xfrm>
          <a:prstGeom prst="rect">
            <a:avLst/>
          </a:prstGeom>
          <a:noFill/>
        </p:spPr>
        <p:txBody>
          <a:bodyPr wrap="square" rtlCol="0">
            <a:spAutoFit/>
          </a:bodyPr>
          <a:lstStyle/>
          <a:p>
            <a:r>
              <a:rPr lang="vi-VN" dirty="0"/>
              <a:t>UserDAO </a:t>
            </a:r>
          </a:p>
          <a:p>
            <a:pPr marL="285750" indent="-285750">
              <a:buFontTx/>
              <a:buChar char="-"/>
            </a:pPr>
            <a:r>
              <a:rPr lang="vi-VN" sz="1400" dirty="0"/>
              <a:t>Đóng vai trò tạo tài khoản đăng nhập</a:t>
            </a:r>
          </a:p>
          <a:p>
            <a:pPr marL="285750" indent="-285750">
              <a:buFontTx/>
              <a:buChar char="-"/>
            </a:pPr>
            <a:endParaRPr lang="vi-VN" sz="1400" dirty="0"/>
          </a:p>
          <a:p>
            <a:pPr marL="285750" indent="-285750">
              <a:buFontTx/>
              <a:buChar char="-"/>
            </a:pPr>
            <a:endParaRPr lang="en-US" sz="1400" dirty="0"/>
          </a:p>
        </p:txBody>
      </p:sp>
      <p:sp>
        <p:nvSpPr>
          <p:cNvPr id="23" name="TextBox 22">
            <a:extLst>
              <a:ext uri="{FF2B5EF4-FFF2-40B4-BE49-F238E27FC236}">
                <a16:creationId xmlns:a16="http://schemas.microsoft.com/office/drawing/2014/main" id="{694761B2-D29B-90A3-8654-9BF1FD2CC22F}"/>
              </a:ext>
            </a:extLst>
          </p:cNvPr>
          <p:cNvSpPr txBox="1"/>
          <p:nvPr/>
        </p:nvSpPr>
        <p:spPr>
          <a:xfrm>
            <a:off x="6216868" y="1452283"/>
            <a:ext cx="3137576" cy="1508105"/>
          </a:xfrm>
          <a:prstGeom prst="rect">
            <a:avLst/>
          </a:prstGeom>
          <a:noFill/>
        </p:spPr>
        <p:txBody>
          <a:bodyPr wrap="square" rtlCol="0">
            <a:spAutoFit/>
          </a:bodyPr>
          <a:lstStyle/>
          <a:p>
            <a:r>
              <a:rPr lang="vi-VN" dirty="0"/>
              <a:t>Login </a:t>
            </a:r>
          </a:p>
          <a:p>
            <a:pPr marL="285750" indent="-285750">
              <a:buFontTx/>
              <a:buChar char="-"/>
            </a:pPr>
            <a:r>
              <a:rPr lang="vi-VN" sz="1400" dirty="0"/>
              <a:t>Giúp kiểm tra mật khẩu có đúng hay hong ,bạn có để trống hong</a:t>
            </a:r>
          </a:p>
          <a:p>
            <a:pPr marL="285750" indent="-285750">
              <a:buFontTx/>
              <a:buChar char="-"/>
            </a:pPr>
            <a:r>
              <a:rPr lang="vi-VN" sz="1400" dirty="0"/>
              <a:t>Nếu đúng sẽ chuyển qua trang chủ quản lý sinh viên</a:t>
            </a:r>
          </a:p>
          <a:p>
            <a:pPr marL="285750" indent="-285750">
              <a:buFontTx/>
              <a:buChar char="-"/>
            </a:pPr>
            <a:endParaRPr lang="en-US" dirty="0"/>
          </a:p>
        </p:txBody>
      </p:sp>
    </p:spTree>
    <p:extLst>
      <p:ext uri="{BB962C8B-B14F-4D97-AF65-F5344CB8AC3E}">
        <p14:creationId xmlns:p14="http://schemas.microsoft.com/office/powerpoint/2010/main" val="3990007922"/>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4A72-B1A3-C3CC-35D8-6EC142CBD5C8}"/>
              </a:ext>
            </a:extLst>
          </p:cNvPr>
          <p:cNvSpPr>
            <a:spLocks noGrp="1"/>
          </p:cNvSpPr>
          <p:nvPr>
            <p:ph type="title"/>
          </p:nvPr>
        </p:nvSpPr>
        <p:spPr>
          <a:xfrm>
            <a:off x="6301410" y="504796"/>
            <a:ext cx="5408611" cy="819208"/>
          </a:xfrm>
        </p:spPr>
        <p:txBody>
          <a:bodyPr>
            <a:normAutofit/>
          </a:bodyPr>
          <a:lstStyle/>
          <a:p>
            <a:endParaRPr lang="en-US" sz="1600" dirty="0"/>
          </a:p>
        </p:txBody>
      </p:sp>
      <p:pic>
        <p:nvPicPr>
          <p:cNvPr id="5" name="Content Placeholder 4">
            <a:extLst>
              <a:ext uri="{FF2B5EF4-FFF2-40B4-BE49-F238E27FC236}">
                <a16:creationId xmlns:a16="http://schemas.microsoft.com/office/drawing/2014/main" id="{098AAA67-AD53-FA80-D501-8F614D7E693D}"/>
              </a:ext>
            </a:extLst>
          </p:cNvPr>
          <p:cNvPicPr>
            <a:picLocks noGrp="1" noChangeAspect="1"/>
          </p:cNvPicPr>
          <p:nvPr>
            <p:ph idx="1"/>
          </p:nvPr>
        </p:nvPicPr>
        <p:blipFill>
          <a:blip r:embed="rId2"/>
          <a:stretch>
            <a:fillRect/>
          </a:stretch>
        </p:blipFill>
        <p:spPr>
          <a:xfrm>
            <a:off x="478597" y="1452283"/>
            <a:ext cx="5411995" cy="3778250"/>
          </a:xfrm>
        </p:spPr>
      </p:pic>
      <p:sp>
        <p:nvSpPr>
          <p:cNvPr id="6" name="Thought Bubble: Cloud 5">
            <a:extLst>
              <a:ext uri="{FF2B5EF4-FFF2-40B4-BE49-F238E27FC236}">
                <a16:creationId xmlns:a16="http://schemas.microsoft.com/office/drawing/2014/main" id="{014AB079-1FF4-CF96-D2B7-94FCE3C49C9B}"/>
              </a:ext>
            </a:extLst>
          </p:cNvPr>
          <p:cNvSpPr/>
          <p:nvPr/>
        </p:nvSpPr>
        <p:spPr>
          <a:xfrm>
            <a:off x="6301410" y="1452283"/>
            <a:ext cx="4858871" cy="2940423"/>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DB72960-4FA2-EA98-B17A-27A3238D2315}"/>
              </a:ext>
            </a:extLst>
          </p:cNvPr>
          <p:cNvSpPr txBox="1"/>
          <p:nvPr/>
        </p:nvSpPr>
        <p:spPr>
          <a:xfrm>
            <a:off x="7135906" y="2393576"/>
            <a:ext cx="3209365" cy="1200329"/>
          </a:xfrm>
          <a:prstGeom prst="rect">
            <a:avLst/>
          </a:prstGeom>
          <a:noFill/>
        </p:spPr>
        <p:txBody>
          <a:bodyPr wrap="square" rtlCol="0">
            <a:spAutoFit/>
          </a:bodyPr>
          <a:lstStyle/>
          <a:p>
            <a:r>
              <a:rPr lang="vi-VN" sz="1800" dirty="0"/>
              <a:t>Trang chủ này có 2 nút Quản lý sinh viên và Quản lý điểm khi kích vào nó sẽ hiện trang giao diện quản lý đó</a:t>
            </a:r>
            <a:endParaRPr lang="en-US" dirty="0"/>
          </a:p>
        </p:txBody>
      </p:sp>
    </p:spTree>
    <p:extLst>
      <p:ext uri="{BB962C8B-B14F-4D97-AF65-F5344CB8AC3E}">
        <p14:creationId xmlns:p14="http://schemas.microsoft.com/office/powerpoint/2010/main" val="32326720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31A97-2331-DA56-4866-A5FAF913ECE2}"/>
              </a:ext>
            </a:extLst>
          </p:cNvPr>
          <p:cNvSpPr>
            <a:spLocks noGrp="1"/>
          </p:cNvSpPr>
          <p:nvPr>
            <p:ph type="title"/>
          </p:nvPr>
        </p:nvSpPr>
        <p:spPr/>
        <p:txBody>
          <a:bodyPr/>
          <a:lstStyle/>
          <a:p>
            <a:r>
              <a:rPr lang="en-US" b="0" i="0" dirty="0" err="1">
                <a:solidFill>
                  <a:srgbClr val="333333"/>
                </a:solidFill>
                <a:effectLst/>
                <a:latin typeface="Open Sans" panose="020B0604020202020204" pitchFamily="34" charset="0"/>
              </a:rPr>
              <a:t>Kế</a:t>
            </a:r>
            <a:r>
              <a:rPr lang="en-US" b="0" i="0" dirty="0">
                <a:solidFill>
                  <a:srgbClr val="333333"/>
                </a:solidFill>
                <a:effectLst/>
                <a:latin typeface="Open Sans" panose="020B0604020202020204" pitchFamily="34" charset="0"/>
              </a:rPr>
              <a:t> </a:t>
            </a:r>
            <a:r>
              <a:rPr lang="en-US" b="0" i="0" dirty="0" err="1">
                <a:solidFill>
                  <a:srgbClr val="333333"/>
                </a:solidFill>
                <a:effectLst/>
                <a:latin typeface="Open Sans" panose="020B0604020202020204" pitchFamily="34" charset="0"/>
              </a:rPr>
              <a:t>hoạch</a:t>
            </a:r>
            <a:r>
              <a:rPr lang="en-US" b="0" i="0" dirty="0">
                <a:solidFill>
                  <a:srgbClr val="333333"/>
                </a:solidFill>
                <a:effectLst/>
                <a:latin typeface="Open Sans" panose="020B0604020202020204" pitchFamily="34" charset="0"/>
              </a:rPr>
              <a:t> </a:t>
            </a:r>
            <a:r>
              <a:rPr lang="en-US" b="0" i="0" dirty="0" err="1">
                <a:solidFill>
                  <a:srgbClr val="333333"/>
                </a:solidFill>
                <a:effectLst/>
                <a:latin typeface="Open Sans" panose="020B0604020202020204" pitchFamily="34" charset="0"/>
              </a:rPr>
              <a:t>phát</a:t>
            </a:r>
            <a:r>
              <a:rPr lang="en-US" b="0" i="0" dirty="0">
                <a:solidFill>
                  <a:srgbClr val="333333"/>
                </a:solidFill>
                <a:effectLst/>
                <a:latin typeface="Open Sans" panose="020B0604020202020204" pitchFamily="34" charset="0"/>
              </a:rPr>
              <a:t> </a:t>
            </a:r>
            <a:r>
              <a:rPr lang="en-US" b="0" i="0" dirty="0" err="1">
                <a:solidFill>
                  <a:srgbClr val="333333"/>
                </a:solidFill>
                <a:effectLst/>
                <a:latin typeface="Open Sans" panose="020B0604020202020204" pitchFamily="34" charset="0"/>
              </a:rPr>
              <a:t>hành</a:t>
            </a:r>
            <a:r>
              <a:rPr lang="vi-VN" b="0" i="0" dirty="0">
                <a:solidFill>
                  <a:srgbClr val="333333"/>
                </a:solidFill>
                <a:effectLst/>
                <a:latin typeface="Open Sans" panose="020B0604020202020204" pitchFamily="34" charset="0"/>
              </a:rPr>
              <a:t> Quản Lý Sinh Viên</a:t>
            </a:r>
            <a:endParaRPr lang="en-US" dirty="0"/>
          </a:p>
        </p:txBody>
      </p:sp>
      <p:pic>
        <p:nvPicPr>
          <p:cNvPr id="5" name="Content Placeholder 4">
            <a:extLst>
              <a:ext uri="{FF2B5EF4-FFF2-40B4-BE49-F238E27FC236}">
                <a16:creationId xmlns:a16="http://schemas.microsoft.com/office/drawing/2014/main" id="{3F713F5B-F0D3-71FA-13A5-C0672F8EBF15}"/>
              </a:ext>
            </a:extLst>
          </p:cNvPr>
          <p:cNvPicPr>
            <a:picLocks noGrp="1" noChangeAspect="1"/>
          </p:cNvPicPr>
          <p:nvPr>
            <p:ph idx="1"/>
          </p:nvPr>
        </p:nvPicPr>
        <p:blipFill>
          <a:blip r:embed="rId2"/>
          <a:stretch>
            <a:fillRect/>
          </a:stretch>
        </p:blipFill>
        <p:spPr>
          <a:xfrm>
            <a:off x="2589213" y="2183471"/>
            <a:ext cx="8915400" cy="3678508"/>
          </a:xfrm>
        </p:spPr>
      </p:pic>
    </p:spTree>
    <p:extLst>
      <p:ext uri="{BB962C8B-B14F-4D97-AF65-F5344CB8AC3E}">
        <p14:creationId xmlns:p14="http://schemas.microsoft.com/office/powerpoint/2010/main" val="2593487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FC88-D8C5-97F8-B946-32D549174BBD}"/>
              </a:ext>
            </a:extLst>
          </p:cNvPr>
          <p:cNvSpPr>
            <a:spLocks noGrp="1"/>
          </p:cNvSpPr>
          <p:nvPr>
            <p:ph type="title"/>
          </p:nvPr>
        </p:nvSpPr>
        <p:spPr/>
        <p:txBody>
          <a:bodyPr/>
          <a:lstStyle/>
          <a:p>
            <a:pPr algn="ctr"/>
            <a:r>
              <a:rPr lang="vi-VN" dirty="0"/>
              <a:t>BẢNG THEO DÕI TIẾN ĐỘ QUẢN LÝ SINH VIÊN</a:t>
            </a:r>
            <a:endParaRPr lang="en-US" dirty="0"/>
          </a:p>
        </p:txBody>
      </p:sp>
      <p:pic>
        <p:nvPicPr>
          <p:cNvPr id="5" name="Content Placeholder 4">
            <a:extLst>
              <a:ext uri="{FF2B5EF4-FFF2-40B4-BE49-F238E27FC236}">
                <a16:creationId xmlns:a16="http://schemas.microsoft.com/office/drawing/2014/main" id="{D5BF16CF-166E-0A11-E69C-CE9FAF805982}"/>
              </a:ext>
            </a:extLst>
          </p:cNvPr>
          <p:cNvPicPr>
            <a:picLocks noGrp="1" noChangeAspect="1"/>
          </p:cNvPicPr>
          <p:nvPr>
            <p:ph idx="1"/>
          </p:nvPr>
        </p:nvPicPr>
        <p:blipFill>
          <a:blip r:embed="rId2"/>
          <a:stretch>
            <a:fillRect/>
          </a:stretch>
        </p:blipFill>
        <p:spPr>
          <a:xfrm>
            <a:off x="2944470" y="2133600"/>
            <a:ext cx="8204886" cy="3778250"/>
          </a:xfrm>
        </p:spPr>
      </p:pic>
    </p:spTree>
    <p:extLst>
      <p:ext uri="{BB962C8B-B14F-4D97-AF65-F5344CB8AC3E}">
        <p14:creationId xmlns:p14="http://schemas.microsoft.com/office/powerpoint/2010/main" val="1278302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smtClean="0">
                <a:solidFill>
                  <a:schemeClr val="accent1">
                    <a:lumMod val="60000"/>
                    <a:lumOff val="40000"/>
                  </a:schemeClr>
                </a:solidFill>
              </a:rPr>
              <a:t>Bảng tính điểm PPS </a:t>
            </a:r>
            <a:endParaRPr lang="vi-VN" dirty="0">
              <a:solidFill>
                <a:schemeClr val="accent1">
                  <a:lumMod val="60000"/>
                  <a:lumOff val="40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9964784"/>
              </p:ext>
            </p:extLst>
          </p:nvPr>
        </p:nvGraphicFramePr>
        <p:xfrm>
          <a:off x="1846385" y="2710020"/>
          <a:ext cx="9658229" cy="3752325"/>
        </p:xfrm>
        <a:graphic>
          <a:graphicData uri="http://schemas.openxmlformats.org/drawingml/2006/table">
            <a:tbl>
              <a:tblPr>
                <a:tableStyleId>{5C22544A-7EE6-4342-B048-85BDC9FD1C3A}</a:tableStyleId>
              </a:tblPr>
              <a:tblGrid>
                <a:gridCol w="3028303">
                  <a:extLst>
                    <a:ext uri="{9D8B030D-6E8A-4147-A177-3AD203B41FA5}">
                      <a16:colId xmlns:a16="http://schemas.microsoft.com/office/drawing/2014/main" val="2893365134"/>
                    </a:ext>
                  </a:extLst>
                </a:gridCol>
                <a:gridCol w="767366">
                  <a:extLst>
                    <a:ext uri="{9D8B030D-6E8A-4147-A177-3AD203B41FA5}">
                      <a16:colId xmlns:a16="http://schemas.microsoft.com/office/drawing/2014/main" val="2691376102"/>
                    </a:ext>
                  </a:extLst>
                </a:gridCol>
                <a:gridCol w="846749">
                  <a:extLst>
                    <a:ext uri="{9D8B030D-6E8A-4147-A177-3AD203B41FA5}">
                      <a16:colId xmlns:a16="http://schemas.microsoft.com/office/drawing/2014/main" val="1147351915"/>
                    </a:ext>
                  </a:extLst>
                </a:gridCol>
                <a:gridCol w="829108">
                  <a:extLst>
                    <a:ext uri="{9D8B030D-6E8A-4147-A177-3AD203B41FA5}">
                      <a16:colId xmlns:a16="http://schemas.microsoft.com/office/drawing/2014/main" val="379179980"/>
                    </a:ext>
                  </a:extLst>
                </a:gridCol>
                <a:gridCol w="776187">
                  <a:extLst>
                    <a:ext uri="{9D8B030D-6E8A-4147-A177-3AD203B41FA5}">
                      <a16:colId xmlns:a16="http://schemas.microsoft.com/office/drawing/2014/main" val="4283008887"/>
                    </a:ext>
                  </a:extLst>
                </a:gridCol>
                <a:gridCol w="793827">
                  <a:extLst>
                    <a:ext uri="{9D8B030D-6E8A-4147-A177-3AD203B41FA5}">
                      <a16:colId xmlns:a16="http://schemas.microsoft.com/office/drawing/2014/main" val="2694916484"/>
                    </a:ext>
                  </a:extLst>
                </a:gridCol>
                <a:gridCol w="2616689">
                  <a:extLst>
                    <a:ext uri="{9D8B030D-6E8A-4147-A177-3AD203B41FA5}">
                      <a16:colId xmlns:a16="http://schemas.microsoft.com/office/drawing/2014/main" val="3083425562"/>
                    </a:ext>
                  </a:extLst>
                </a:gridCol>
              </a:tblGrid>
              <a:tr h="250155">
                <a:tc rowSpan="2">
                  <a:txBody>
                    <a:bodyPr/>
                    <a:lstStyle/>
                    <a:p>
                      <a:pPr algn="ctr" fontAlgn="ctr"/>
                      <a:r>
                        <a:rPr lang="vi-VN" sz="1600" u="none" strike="noStrike">
                          <a:effectLst/>
                        </a:rPr>
                        <a:t>Story</a:t>
                      </a:r>
                      <a:endParaRPr lang="vi-VN" sz="1600" b="0" i="0" u="none" strike="noStrike">
                        <a:solidFill>
                          <a:srgbClr val="FF0000"/>
                        </a:solidFill>
                        <a:effectLst/>
                        <a:latin typeface="Arial" panose="020B0604020202020204" pitchFamily="34" charset="0"/>
                      </a:endParaRPr>
                    </a:p>
                  </a:txBody>
                  <a:tcPr marL="7388" marR="7388" marT="7388" marB="0" anchor="ctr"/>
                </a:tc>
                <a:tc gridSpan="5">
                  <a:txBody>
                    <a:bodyPr/>
                    <a:lstStyle/>
                    <a:p>
                      <a:pPr algn="ctr" fontAlgn="b"/>
                      <a:r>
                        <a:rPr lang="vi-VN" sz="1100" u="sng" strike="noStrike">
                          <a:effectLst/>
                        </a:rPr>
                        <a:t>Điểm Ưu Tiên Theo Nhóm</a:t>
                      </a:r>
                      <a:endParaRPr lang="vi-VN" sz="1100" b="1" i="0" u="sng" strike="noStrike">
                        <a:solidFill>
                          <a:srgbClr val="2F75B5"/>
                        </a:solidFill>
                        <a:effectLst/>
                        <a:latin typeface="Arial" panose="020B0604020202020204" pitchFamily="34" charset="0"/>
                      </a:endParaRPr>
                    </a:p>
                  </a:txBody>
                  <a:tcPr marL="7388" marR="7388" marT="7388" marB="0" anchor="b"/>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a:txBody>
                    <a:bodyPr/>
                    <a:lstStyle/>
                    <a:p>
                      <a:pPr algn="l" fontAlgn="b"/>
                      <a:r>
                        <a:rPr lang="vi-VN" sz="1100" u="none" strike="noStrike">
                          <a:effectLst/>
                        </a:rPr>
                        <a:t> </a:t>
                      </a:r>
                      <a:endParaRPr lang="vi-VN" sz="1100" b="0" i="0" u="none" strike="noStrike">
                        <a:solidFill>
                          <a:srgbClr val="000000"/>
                        </a:solidFill>
                        <a:effectLst/>
                        <a:latin typeface="Arial" panose="020B0604020202020204" pitchFamily="34" charset="0"/>
                      </a:endParaRPr>
                    </a:p>
                  </a:txBody>
                  <a:tcPr marL="7388" marR="7388" marT="7388" marB="0" anchor="b"/>
                </a:tc>
                <a:extLst>
                  <a:ext uri="{0D108BD9-81ED-4DB2-BD59-A6C34878D82A}">
                    <a16:rowId xmlns:a16="http://schemas.microsoft.com/office/drawing/2014/main" val="436221315"/>
                  </a:ext>
                </a:extLst>
              </a:tr>
              <a:tr h="250155">
                <a:tc vMerge="1">
                  <a:txBody>
                    <a:bodyPr/>
                    <a:lstStyle/>
                    <a:p>
                      <a:endParaRPr lang="vi-VN"/>
                    </a:p>
                  </a:txBody>
                  <a:tcPr/>
                </a:tc>
                <a:tc>
                  <a:txBody>
                    <a:bodyPr/>
                    <a:lstStyle/>
                    <a:p>
                      <a:pPr algn="l" fontAlgn="b"/>
                      <a:r>
                        <a:rPr lang="vi-VN" sz="1100" u="none" strike="noStrike">
                          <a:effectLst/>
                        </a:rPr>
                        <a:t>Đạt thành</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l" fontAlgn="b"/>
                      <a:r>
                        <a:rPr lang="vi-VN" sz="1100" u="none" strike="noStrike">
                          <a:effectLst/>
                        </a:rPr>
                        <a:t>Anh Kiệt</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l" fontAlgn="b"/>
                      <a:r>
                        <a:rPr lang="vi-VN" sz="1100" u="none" strike="noStrike">
                          <a:effectLst/>
                        </a:rPr>
                        <a:t>Hoài Nghĩa</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l" fontAlgn="b"/>
                      <a:r>
                        <a:rPr lang="vi-VN" sz="1100" u="none" strike="noStrike">
                          <a:effectLst/>
                        </a:rPr>
                        <a:t>Đình Nhã</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l" fontAlgn="b"/>
                      <a:r>
                        <a:rPr lang="vi-VN" sz="1100" u="none" strike="noStrike">
                          <a:effectLst/>
                        </a:rPr>
                        <a:t>Vĩnh Phúc</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l" fontAlgn="b"/>
                      <a:r>
                        <a:rPr lang="vi-VN" sz="1100" u="sng" strike="noStrike">
                          <a:effectLst/>
                        </a:rPr>
                        <a:t>Điểm Ưu Tiên Thông Thống Nhất </a:t>
                      </a:r>
                      <a:endParaRPr lang="vi-VN" sz="1100" b="1" i="0" u="sng" strike="noStrike">
                        <a:solidFill>
                          <a:srgbClr val="1F4E78"/>
                        </a:solidFill>
                        <a:effectLst/>
                        <a:latin typeface="Arial" panose="020B0604020202020204" pitchFamily="34" charset="0"/>
                      </a:endParaRPr>
                    </a:p>
                  </a:txBody>
                  <a:tcPr marL="7388" marR="7388" marT="7388" marB="0" anchor="b"/>
                </a:tc>
                <a:extLst>
                  <a:ext uri="{0D108BD9-81ED-4DB2-BD59-A6C34878D82A}">
                    <a16:rowId xmlns:a16="http://schemas.microsoft.com/office/drawing/2014/main" val="1359357276"/>
                  </a:ext>
                </a:extLst>
              </a:tr>
              <a:tr h="250155">
                <a:tc>
                  <a:txBody>
                    <a:bodyPr/>
                    <a:lstStyle/>
                    <a:p>
                      <a:pPr algn="l" fontAlgn="b"/>
                      <a:r>
                        <a:rPr lang="vi-VN" sz="1100" u="none" strike="noStrike">
                          <a:effectLst/>
                        </a:rPr>
                        <a:t>Đăng ký</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13</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6</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8</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13</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5</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ctr" fontAlgn="b"/>
                      <a:r>
                        <a:rPr lang="vi-VN" sz="1100" u="none" strike="noStrike">
                          <a:effectLst/>
                        </a:rPr>
                        <a:t>13</a:t>
                      </a:r>
                      <a:endParaRPr lang="vi-VN" sz="1100" b="0" i="0" u="none" strike="noStrike">
                        <a:solidFill>
                          <a:srgbClr val="000000"/>
                        </a:solidFill>
                        <a:effectLst/>
                        <a:latin typeface="Arial" panose="020B0604020202020204" pitchFamily="34" charset="0"/>
                      </a:endParaRPr>
                    </a:p>
                  </a:txBody>
                  <a:tcPr marL="7388" marR="7388" marT="7388" marB="0" anchor="b"/>
                </a:tc>
                <a:extLst>
                  <a:ext uri="{0D108BD9-81ED-4DB2-BD59-A6C34878D82A}">
                    <a16:rowId xmlns:a16="http://schemas.microsoft.com/office/drawing/2014/main" val="3613829639"/>
                  </a:ext>
                </a:extLst>
              </a:tr>
              <a:tr h="250155">
                <a:tc>
                  <a:txBody>
                    <a:bodyPr/>
                    <a:lstStyle/>
                    <a:p>
                      <a:pPr algn="l" fontAlgn="b"/>
                      <a:r>
                        <a:rPr lang="vi-VN" sz="1100" u="none" strike="noStrike">
                          <a:effectLst/>
                        </a:rPr>
                        <a:t>Đăng Nhập</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13</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3</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8</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8</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5</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ctr" fontAlgn="b"/>
                      <a:r>
                        <a:rPr lang="vi-VN" sz="1100" u="none" strike="noStrike">
                          <a:effectLst/>
                        </a:rPr>
                        <a:t>8</a:t>
                      </a:r>
                      <a:endParaRPr lang="vi-VN" sz="1100" b="0" i="0" u="none" strike="noStrike">
                        <a:solidFill>
                          <a:srgbClr val="000000"/>
                        </a:solidFill>
                        <a:effectLst/>
                        <a:latin typeface="Arial" panose="020B0604020202020204" pitchFamily="34" charset="0"/>
                      </a:endParaRPr>
                    </a:p>
                  </a:txBody>
                  <a:tcPr marL="7388" marR="7388" marT="7388" marB="0" anchor="b"/>
                </a:tc>
                <a:extLst>
                  <a:ext uri="{0D108BD9-81ED-4DB2-BD59-A6C34878D82A}">
                    <a16:rowId xmlns:a16="http://schemas.microsoft.com/office/drawing/2014/main" val="3280648699"/>
                  </a:ext>
                </a:extLst>
              </a:tr>
              <a:tr h="250155">
                <a:tc>
                  <a:txBody>
                    <a:bodyPr/>
                    <a:lstStyle/>
                    <a:p>
                      <a:pPr algn="l" fontAlgn="b"/>
                      <a:r>
                        <a:rPr lang="vi-VN" sz="1100" u="none" strike="noStrike">
                          <a:effectLst/>
                        </a:rPr>
                        <a:t>Đăng Xuất</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13</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5</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3</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3</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3</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ctr" fontAlgn="b"/>
                      <a:r>
                        <a:rPr lang="vi-VN" sz="1100" u="none" strike="noStrike">
                          <a:effectLst/>
                        </a:rPr>
                        <a:t>8</a:t>
                      </a:r>
                      <a:endParaRPr lang="vi-VN" sz="1100" b="0" i="0" u="none" strike="noStrike">
                        <a:solidFill>
                          <a:srgbClr val="000000"/>
                        </a:solidFill>
                        <a:effectLst/>
                        <a:latin typeface="Arial" panose="020B0604020202020204" pitchFamily="34" charset="0"/>
                      </a:endParaRPr>
                    </a:p>
                  </a:txBody>
                  <a:tcPr marL="7388" marR="7388" marT="7388" marB="0" anchor="b"/>
                </a:tc>
                <a:extLst>
                  <a:ext uri="{0D108BD9-81ED-4DB2-BD59-A6C34878D82A}">
                    <a16:rowId xmlns:a16="http://schemas.microsoft.com/office/drawing/2014/main" val="2228334751"/>
                  </a:ext>
                </a:extLst>
              </a:tr>
              <a:tr h="250155">
                <a:tc>
                  <a:txBody>
                    <a:bodyPr/>
                    <a:lstStyle/>
                    <a:p>
                      <a:pPr algn="l" fontAlgn="b"/>
                      <a:r>
                        <a:rPr lang="vi-VN" sz="1100" u="none" strike="noStrike">
                          <a:effectLst/>
                        </a:rPr>
                        <a:t>Quên Mật Khẩu</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13</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5</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dirty="0">
                          <a:effectLst/>
                        </a:rPr>
                        <a:t>3</a:t>
                      </a:r>
                      <a:endParaRPr lang="vi-VN" sz="1100" b="0" i="0" u="none" strike="noStrike" dirty="0">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8</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8</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ctr" fontAlgn="b"/>
                      <a:r>
                        <a:rPr lang="vi-VN" sz="1100" u="none" strike="noStrike">
                          <a:effectLst/>
                        </a:rPr>
                        <a:t>8</a:t>
                      </a:r>
                      <a:endParaRPr lang="vi-VN" sz="1100" b="0" i="0" u="none" strike="noStrike">
                        <a:solidFill>
                          <a:srgbClr val="000000"/>
                        </a:solidFill>
                        <a:effectLst/>
                        <a:latin typeface="Arial" panose="020B0604020202020204" pitchFamily="34" charset="0"/>
                      </a:endParaRPr>
                    </a:p>
                  </a:txBody>
                  <a:tcPr marL="7388" marR="7388" marT="7388" marB="0" anchor="b"/>
                </a:tc>
                <a:extLst>
                  <a:ext uri="{0D108BD9-81ED-4DB2-BD59-A6C34878D82A}">
                    <a16:rowId xmlns:a16="http://schemas.microsoft.com/office/drawing/2014/main" val="549827025"/>
                  </a:ext>
                </a:extLst>
              </a:tr>
              <a:tr h="250155">
                <a:tc>
                  <a:txBody>
                    <a:bodyPr/>
                    <a:lstStyle/>
                    <a:p>
                      <a:pPr algn="l" fontAlgn="b"/>
                      <a:r>
                        <a:rPr lang="vi-VN" sz="1100" u="none" strike="noStrike">
                          <a:effectLst/>
                        </a:rPr>
                        <a:t>Chức Vụ</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8</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3</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3</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8</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8</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ctr" fontAlgn="b"/>
                      <a:r>
                        <a:rPr lang="vi-VN" sz="1100" u="none" strike="noStrike">
                          <a:effectLst/>
                        </a:rPr>
                        <a:t>8</a:t>
                      </a:r>
                      <a:endParaRPr lang="vi-VN" sz="1100" b="0" i="0" u="none" strike="noStrike">
                        <a:solidFill>
                          <a:srgbClr val="000000"/>
                        </a:solidFill>
                        <a:effectLst/>
                        <a:latin typeface="Arial" panose="020B0604020202020204" pitchFamily="34" charset="0"/>
                      </a:endParaRPr>
                    </a:p>
                  </a:txBody>
                  <a:tcPr marL="7388" marR="7388" marT="7388" marB="0" anchor="b"/>
                </a:tc>
                <a:extLst>
                  <a:ext uri="{0D108BD9-81ED-4DB2-BD59-A6C34878D82A}">
                    <a16:rowId xmlns:a16="http://schemas.microsoft.com/office/drawing/2014/main" val="3133901317"/>
                  </a:ext>
                </a:extLst>
              </a:tr>
              <a:tr h="250155">
                <a:tc>
                  <a:txBody>
                    <a:bodyPr/>
                    <a:lstStyle/>
                    <a:p>
                      <a:pPr algn="l" fontAlgn="b"/>
                      <a:r>
                        <a:rPr lang="vi-VN" sz="1100" u="none" strike="noStrike">
                          <a:effectLst/>
                        </a:rPr>
                        <a:t>Nhớ mật khẩu</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5</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1</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8</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5</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5</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ctr" fontAlgn="b"/>
                      <a:r>
                        <a:rPr lang="vi-VN" sz="1100" b="0" i="0" u="none" strike="noStrike" dirty="0">
                          <a:solidFill>
                            <a:schemeClr val="dk1"/>
                          </a:solidFill>
                          <a:effectLst/>
                          <a:latin typeface="+mn-lt"/>
                        </a:rPr>
                        <a:t>8</a:t>
                      </a:r>
                      <a:endParaRPr lang="vi-VN" sz="1100" b="0" i="0" u="none" strike="noStrike" dirty="0">
                        <a:solidFill>
                          <a:srgbClr val="000000"/>
                        </a:solidFill>
                        <a:effectLst/>
                        <a:latin typeface="Arial" panose="020B0604020202020204" pitchFamily="34" charset="0"/>
                      </a:endParaRPr>
                    </a:p>
                  </a:txBody>
                  <a:tcPr marL="7388" marR="7388" marT="7388" marB="0" anchor="b"/>
                </a:tc>
                <a:extLst>
                  <a:ext uri="{0D108BD9-81ED-4DB2-BD59-A6C34878D82A}">
                    <a16:rowId xmlns:a16="http://schemas.microsoft.com/office/drawing/2014/main" val="2883379890"/>
                  </a:ext>
                </a:extLst>
              </a:tr>
              <a:tr h="250155">
                <a:tc>
                  <a:txBody>
                    <a:bodyPr/>
                    <a:lstStyle/>
                    <a:p>
                      <a:pPr algn="l" fontAlgn="b"/>
                      <a:r>
                        <a:rPr lang="vi-VN" sz="1100" u="none" strike="noStrike">
                          <a:effectLst/>
                        </a:rPr>
                        <a:t>Đổi Mật Khẩu</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8</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1</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3</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8</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5</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ctr" fontAlgn="b"/>
                      <a:r>
                        <a:rPr lang="vi-VN" sz="1100" u="none" strike="noStrike">
                          <a:effectLst/>
                        </a:rPr>
                        <a:t>5</a:t>
                      </a:r>
                      <a:endParaRPr lang="vi-VN" sz="1100" b="0" i="0" u="none" strike="noStrike">
                        <a:solidFill>
                          <a:srgbClr val="000000"/>
                        </a:solidFill>
                        <a:effectLst/>
                        <a:latin typeface="Arial" panose="020B0604020202020204" pitchFamily="34" charset="0"/>
                      </a:endParaRPr>
                    </a:p>
                  </a:txBody>
                  <a:tcPr marL="7388" marR="7388" marT="7388" marB="0" anchor="b"/>
                </a:tc>
                <a:extLst>
                  <a:ext uri="{0D108BD9-81ED-4DB2-BD59-A6C34878D82A}">
                    <a16:rowId xmlns:a16="http://schemas.microsoft.com/office/drawing/2014/main" val="3041894896"/>
                  </a:ext>
                </a:extLst>
              </a:tr>
              <a:tr h="250155">
                <a:tc>
                  <a:txBody>
                    <a:bodyPr/>
                    <a:lstStyle/>
                    <a:p>
                      <a:pPr algn="l" fontAlgn="b"/>
                      <a:r>
                        <a:rPr lang="vi-VN" sz="1100" u="none" strike="noStrike">
                          <a:effectLst/>
                        </a:rPr>
                        <a:t>Cập nhật số lượng</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8</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5</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7</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3</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5</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ctr" fontAlgn="b"/>
                      <a:r>
                        <a:rPr lang="vi-VN" sz="1100" u="none" strike="noStrike">
                          <a:effectLst/>
                        </a:rPr>
                        <a:t>5</a:t>
                      </a:r>
                      <a:endParaRPr lang="vi-VN" sz="1100" b="0" i="0" u="none" strike="noStrike">
                        <a:solidFill>
                          <a:srgbClr val="000000"/>
                        </a:solidFill>
                        <a:effectLst/>
                        <a:latin typeface="Arial" panose="020B0604020202020204" pitchFamily="34" charset="0"/>
                      </a:endParaRPr>
                    </a:p>
                  </a:txBody>
                  <a:tcPr marL="7388" marR="7388" marT="7388" marB="0" anchor="b"/>
                </a:tc>
                <a:extLst>
                  <a:ext uri="{0D108BD9-81ED-4DB2-BD59-A6C34878D82A}">
                    <a16:rowId xmlns:a16="http://schemas.microsoft.com/office/drawing/2014/main" val="3617183850"/>
                  </a:ext>
                </a:extLst>
              </a:tr>
              <a:tr h="250155">
                <a:tc>
                  <a:txBody>
                    <a:bodyPr/>
                    <a:lstStyle/>
                    <a:p>
                      <a:pPr algn="l" fontAlgn="b"/>
                      <a:r>
                        <a:rPr lang="vi-VN" sz="1100" u="none" strike="noStrike">
                          <a:effectLst/>
                        </a:rPr>
                        <a:t>DS môn</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8</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1</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2</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5</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5</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ctr" fontAlgn="b"/>
                      <a:r>
                        <a:rPr lang="vi-VN" sz="1100" u="none" strike="noStrike">
                          <a:effectLst/>
                        </a:rPr>
                        <a:t>8</a:t>
                      </a:r>
                      <a:endParaRPr lang="vi-VN" sz="1100" b="0" i="0" u="none" strike="noStrike">
                        <a:solidFill>
                          <a:srgbClr val="000000"/>
                        </a:solidFill>
                        <a:effectLst/>
                        <a:latin typeface="Arial" panose="020B0604020202020204" pitchFamily="34" charset="0"/>
                      </a:endParaRPr>
                    </a:p>
                  </a:txBody>
                  <a:tcPr marL="7388" marR="7388" marT="7388" marB="0" anchor="b"/>
                </a:tc>
                <a:extLst>
                  <a:ext uri="{0D108BD9-81ED-4DB2-BD59-A6C34878D82A}">
                    <a16:rowId xmlns:a16="http://schemas.microsoft.com/office/drawing/2014/main" val="129301315"/>
                  </a:ext>
                </a:extLst>
              </a:tr>
              <a:tr h="250155">
                <a:tc>
                  <a:txBody>
                    <a:bodyPr/>
                    <a:lstStyle/>
                    <a:p>
                      <a:pPr algn="l" fontAlgn="b"/>
                      <a:r>
                        <a:rPr lang="vi-VN" sz="1100" u="none" strike="noStrike">
                          <a:effectLst/>
                        </a:rPr>
                        <a:t>Điểm môn</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3</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3</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3</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2</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3</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ctr" fontAlgn="b"/>
                      <a:r>
                        <a:rPr lang="vi-VN" sz="1100" u="none" strike="noStrike">
                          <a:effectLst/>
                        </a:rPr>
                        <a:t>3</a:t>
                      </a:r>
                      <a:endParaRPr lang="vi-VN" sz="1100" b="0" i="0" u="none" strike="noStrike">
                        <a:solidFill>
                          <a:srgbClr val="000000"/>
                        </a:solidFill>
                        <a:effectLst/>
                        <a:latin typeface="Arial" panose="020B0604020202020204" pitchFamily="34" charset="0"/>
                      </a:endParaRPr>
                    </a:p>
                  </a:txBody>
                  <a:tcPr marL="7388" marR="7388" marT="7388" marB="0" anchor="b"/>
                </a:tc>
                <a:extLst>
                  <a:ext uri="{0D108BD9-81ED-4DB2-BD59-A6C34878D82A}">
                    <a16:rowId xmlns:a16="http://schemas.microsoft.com/office/drawing/2014/main" val="3402034310"/>
                  </a:ext>
                </a:extLst>
              </a:tr>
              <a:tr h="250155">
                <a:tc>
                  <a:txBody>
                    <a:bodyPr/>
                    <a:lstStyle/>
                    <a:p>
                      <a:pPr algn="l" fontAlgn="b"/>
                      <a:r>
                        <a:rPr lang="vi-VN" sz="1100" u="none" strike="noStrike">
                          <a:effectLst/>
                        </a:rPr>
                        <a:t>DS sinh viên</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3</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3</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3</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3</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3</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ctr" fontAlgn="b"/>
                      <a:r>
                        <a:rPr lang="vi-VN" sz="1100" u="none" strike="noStrike">
                          <a:effectLst/>
                        </a:rPr>
                        <a:t>3</a:t>
                      </a:r>
                      <a:endParaRPr lang="vi-VN" sz="1100" b="0" i="0" u="none" strike="noStrike">
                        <a:solidFill>
                          <a:srgbClr val="000000"/>
                        </a:solidFill>
                        <a:effectLst/>
                        <a:latin typeface="Arial" panose="020B0604020202020204" pitchFamily="34" charset="0"/>
                      </a:endParaRPr>
                    </a:p>
                  </a:txBody>
                  <a:tcPr marL="7388" marR="7388" marT="7388" marB="0" anchor="b"/>
                </a:tc>
                <a:extLst>
                  <a:ext uri="{0D108BD9-81ED-4DB2-BD59-A6C34878D82A}">
                    <a16:rowId xmlns:a16="http://schemas.microsoft.com/office/drawing/2014/main" val="3605019604"/>
                  </a:ext>
                </a:extLst>
              </a:tr>
              <a:tr h="250155">
                <a:tc>
                  <a:txBody>
                    <a:bodyPr/>
                    <a:lstStyle/>
                    <a:p>
                      <a:pPr algn="l" fontAlgn="b"/>
                      <a:r>
                        <a:rPr lang="vi-VN" sz="1100" u="none" strike="noStrike">
                          <a:effectLst/>
                        </a:rPr>
                        <a:t>Cập nhật môn</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2</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3</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3</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3</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r" fontAlgn="b"/>
                      <a:r>
                        <a:rPr lang="vi-VN" sz="1100" u="none" strike="noStrike">
                          <a:effectLst/>
                        </a:rPr>
                        <a:t>3</a:t>
                      </a:r>
                      <a:endParaRPr lang="vi-VN" sz="1100" b="0" i="0" u="none" strike="noStrike">
                        <a:solidFill>
                          <a:srgbClr val="000000"/>
                        </a:solidFill>
                        <a:effectLst/>
                        <a:latin typeface="Arial" panose="020B0604020202020204" pitchFamily="34" charset="0"/>
                      </a:endParaRPr>
                    </a:p>
                  </a:txBody>
                  <a:tcPr marL="7388" marR="7388" marT="7388" marB="0" anchor="b"/>
                </a:tc>
                <a:tc>
                  <a:txBody>
                    <a:bodyPr/>
                    <a:lstStyle/>
                    <a:p>
                      <a:pPr algn="ctr" fontAlgn="b"/>
                      <a:r>
                        <a:rPr lang="vi-VN" sz="1100" u="none" strike="noStrike">
                          <a:effectLst/>
                        </a:rPr>
                        <a:t>3</a:t>
                      </a:r>
                      <a:endParaRPr lang="vi-VN" sz="1100" b="0" i="0" u="none" strike="noStrike">
                        <a:solidFill>
                          <a:srgbClr val="000000"/>
                        </a:solidFill>
                        <a:effectLst/>
                        <a:latin typeface="Arial" panose="020B0604020202020204" pitchFamily="34" charset="0"/>
                      </a:endParaRPr>
                    </a:p>
                  </a:txBody>
                  <a:tcPr marL="7388" marR="7388" marT="7388" marB="0" anchor="b"/>
                </a:tc>
                <a:extLst>
                  <a:ext uri="{0D108BD9-81ED-4DB2-BD59-A6C34878D82A}">
                    <a16:rowId xmlns:a16="http://schemas.microsoft.com/office/drawing/2014/main" val="2357363138"/>
                  </a:ext>
                </a:extLst>
              </a:tr>
              <a:tr h="250155">
                <a:tc>
                  <a:txBody>
                    <a:bodyPr/>
                    <a:lstStyle/>
                    <a:p>
                      <a:pPr algn="l" fontAlgn="b"/>
                      <a:r>
                        <a:rPr lang="vi-VN" sz="1100" u="none" strike="noStrike">
                          <a:effectLst/>
                        </a:rPr>
                        <a:t> </a:t>
                      </a:r>
                      <a:endParaRPr lang="vi-VN" sz="1100" b="0" i="0" u="none" strike="noStrike">
                        <a:solidFill>
                          <a:srgbClr val="000000"/>
                        </a:solidFill>
                        <a:effectLst/>
                        <a:latin typeface="Arial" panose="020B0604020202020204" pitchFamily="34" charset="0"/>
                      </a:endParaRPr>
                    </a:p>
                  </a:txBody>
                  <a:tcPr marL="7388" marR="7388" marT="7388" marB="0" anchor="b"/>
                </a:tc>
                <a:tc gridSpan="5">
                  <a:txBody>
                    <a:bodyPr/>
                    <a:lstStyle/>
                    <a:p>
                      <a:pPr algn="ctr" fontAlgn="b"/>
                      <a:r>
                        <a:rPr lang="vi-VN" sz="1100" u="none" strike="noStrike">
                          <a:effectLst/>
                        </a:rPr>
                        <a:t>Tổng điểm</a:t>
                      </a:r>
                      <a:endParaRPr lang="vi-VN" sz="1100" b="0" i="0" u="none" strike="noStrike">
                        <a:solidFill>
                          <a:srgbClr val="000000"/>
                        </a:solidFill>
                        <a:effectLst/>
                        <a:latin typeface="Arial" panose="020B0604020202020204" pitchFamily="34" charset="0"/>
                      </a:endParaRPr>
                    </a:p>
                  </a:txBody>
                  <a:tcPr marL="7388" marR="7388" marT="7388" marB="0" anchor="b"/>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a:txBody>
                    <a:bodyPr/>
                    <a:lstStyle/>
                    <a:p>
                      <a:pPr algn="ctr" fontAlgn="b"/>
                      <a:r>
                        <a:rPr lang="vi-VN" sz="1100" b="0" i="0" u="none" strike="noStrike" dirty="0" smtClean="0">
                          <a:solidFill>
                            <a:srgbClr val="000000"/>
                          </a:solidFill>
                          <a:effectLst/>
                          <a:latin typeface="Arial" panose="020B0604020202020204" pitchFamily="34" charset="0"/>
                        </a:rPr>
                        <a:t>80</a:t>
                      </a:r>
                    </a:p>
                  </a:txBody>
                  <a:tcPr marL="7388" marR="7388" marT="7388" marB="0" anchor="b"/>
                </a:tc>
                <a:extLst>
                  <a:ext uri="{0D108BD9-81ED-4DB2-BD59-A6C34878D82A}">
                    <a16:rowId xmlns:a16="http://schemas.microsoft.com/office/drawing/2014/main" val="1350854550"/>
                  </a:ext>
                </a:extLst>
              </a:tr>
            </a:tbl>
          </a:graphicData>
        </a:graphic>
      </p:graphicFrame>
    </p:spTree>
    <p:extLst>
      <p:ext uri="{BB962C8B-B14F-4D97-AF65-F5344CB8AC3E}">
        <p14:creationId xmlns:p14="http://schemas.microsoft.com/office/powerpoint/2010/main" val="42568877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a:solidFill>
                  <a:schemeClr val="accent1">
                    <a:lumMod val="60000"/>
                    <a:lumOff val="40000"/>
                  </a:schemeClr>
                </a:solidFill>
              </a:rPr>
              <a:t>Biểu đồ </a:t>
            </a:r>
            <a:r>
              <a:rPr lang="vi-VN" dirty="0" smtClean="0">
                <a:solidFill>
                  <a:schemeClr val="accent1">
                    <a:lumMod val="60000"/>
                    <a:lumOff val="40000"/>
                  </a:schemeClr>
                </a:solidFill>
              </a:rPr>
              <a:t>burndown</a:t>
            </a:r>
            <a:br>
              <a:rPr lang="vi-VN" dirty="0" smtClean="0">
                <a:solidFill>
                  <a:schemeClr val="accent1">
                    <a:lumMod val="60000"/>
                    <a:lumOff val="40000"/>
                  </a:schemeClr>
                </a:solidFill>
              </a:rPr>
            </a:br>
            <a:r>
              <a:rPr lang="vi-VN" dirty="0" smtClean="0">
                <a:solidFill>
                  <a:schemeClr val="accent1">
                    <a:lumMod val="60000"/>
                    <a:lumOff val="40000"/>
                  </a:schemeClr>
                </a:solidFill>
              </a:rPr>
              <a:t>Sprint 1+Sprint 2</a:t>
            </a:r>
            <a:endParaRPr lang="vi-VN" dirty="0">
              <a:solidFill>
                <a:schemeClr val="accent1">
                  <a:lumMod val="60000"/>
                  <a:lumOff val="40000"/>
                </a:schemeClr>
              </a:solidFill>
            </a:endParaRPr>
          </a:p>
        </p:txBody>
      </p:sp>
      <p:pic>
        <p:nvPicPr>
          <p:cNvPr id="5" name="Content Placeholder 4"/>
          <p:cNvPicPr>
            <a:picLocks noGrp="1" noChangeAspect="1"/>
          </p:cNvPicPr>
          <p:nvPr>
            <p:ph idx="1"/>
          </p:nvPr>
        </p:nvPicPr>
        <p:blipFill>
          <a:blip r:embed="rId2"/>
          <a:stretch>
            <a:fillRect/>
          </a:stretch>
        </p:blipFill>
        <p:spPr>
          <a:xfrm>
            <a:off x="165774" y="2309325"/>
            <a:ext cx="5514057" cy="3623789"/>
          </a:xfrm>
          <a:prstGeom prst="rect">
            <a:avLst/>
          </a:prstGeom>
        </p:spPr>
      </p:pic>
      <p:pic>
        <p:nvPicPr>
          <p:cNvPr id="6" name="Picture 5"/>
          <p:cNvPicPr>
            <a:picLocks noChangeAspect="1"/>
          </p:cNvPicPr>
          <p:nvPr/>
        </p:nvPicPr>
        <p:blipFill>
          <a:blip r:embed="rId3"/>
          <a:stretch>
            <a:fillRect/>
          </a:stretch>
        </p:blipFill>
        <p:spPr>
          <a:xfrm>
            <a:off x="5978769" y="2284641"/>
            <a:ext cx="6213232" cy="3673158"/>
          </a:xfrm>
          <a:prstGeom prst="rect">
            <a:avLst/>
          </a:prstGeom>
        </p:spPr>
      </p:pic>
    </p:spTree>
    <p:extLst>
      <p:ext uri="{BB962C8B-B14F-4D97-AF65-F5344CB8AC3E}">
        <p14:creationId xmlns:p14="http://schemas.microsoft.com/office/powerpoint/2010/main" val="37135642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5006" y="571356"/>
            <a:ext cx="8911687" cy="1280890"/>
          </a:xfrm>
        </p:spPr>
        <p:txBody>
          <a:bodyPr/>
          <a:lstStyle/>
          <a:p>
            <a:pPr algn="ctr"/>
            <a:r>
              <a:rPr lang="vi-VN" dirty="0" smtClean="0">
                <a:solidFill>
                  <a:schemeClr val="accent1">
                    <a:lumMod val="60000"/>
                    <a:lumOff val="40000"/>
                  </a:schemeClr>
                </a:solidFill>
              </a:rPr>
              <a:t>Bảng theo dõi tiến độ</a:t>
            </a:r>
            <a:endParaRPr lang="vi-VN" dirty="0">
              <a:solidFill>
                <a:schemeClr val="accent1">
                  <a:lumMod val="60000"/>
                  <a:lumOff val="40000"/>
                </a:schemeClr>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0885" y="1606060"/>
            <a:ext cx="6479930" cy="4583725"/>
          </a:xfrm>
        </p:spPr>
      </p:pic>
    </p:spTree>
    <p:extLst>
      <p:ext uri="{BB962C8B-B14F-4D97-AF65-F5344CB8AC3E}">
        <p14:creationId xmlns:p14="http://schemas.microsoft.com/office/powerpoint/2010/main" val="13180739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a:solidFill>
                  <a:schemeClr val="accent1">
                    <a:lumMod val="60000"/>
                    <a:lumOff val="40000"/>
                  </a:schemeClr>
                </a:solidFill>
              </a:rPr>
              <a:t>Lịch sửa đổi </a:t>
            </a:r>
            <a:r>
              <a:rPr lang="vi-VN" dirty="0" smtClean="0">
                <a:solidFill>
                  <a:schemeClr val="accent1">
                    <a:lumMod val="60000"/>
                    <a:lumOff val="40000"/>
                  </a:schemeClr>
                </a:solidFill>
              </a:rPr>
              <a:t>dữ liệu</a:t>
            </a:r>
            <a:endParaRPr lang="vi-VN" dirty="0">
              <a:solidFill>
                <a:schemeClr val="accent1">
                  <a:lumMod val="60000"/>
                  <a:lumOff val="40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2632993"/>
              </p:ext>
            </p:extLst>
          </p:nvPr>
        </p:nvGraphicFramePr>
        <p:xfrm>
          <a:off x="2697163" y="1978270"/>
          <a:ext cx="8699500" cy="3956539"/>
        </p:xfrm>
        <a:graphic>
          <a:graphicData uri="http://schemas.openxmlformats.org/drawingml/2006/table">
            <a:tbl>
              <a:tblPr>
                <a:tableStyleId>{5C22544A-7EE6-4342-B048-85BDC9FD1C3A}</a:tableStyleId>
              </a:tblPr>
              <a:tblGrid>
                <a:gridCol w="1231900">
                  <a:extLst>
                    <a:ext uri="{9D8B030D-6E8A-4147-A177-3AD203B41FA5}">
                      <a16:colId xmlns:a16="http://schemas.microsoft.com/office/drawing/2014/main" val="3121530587"/>
                    </a:ext>
                  </a:extLst>
                </a:gridCol>
                <a:gridCol w="1841500">
                  <a:extLst>
                    <a:ext uri="{9D8B030D-6E8A-4147-A177-3AD203B41FA5}">
                      <a16:colId xmlns:a16="http://schemas.microsoft.com/office/drawing/2014/main" val="3325194377"/>
                    </a:ext>
                  </a:extLst>
                </a:gridCol>
                <a:gridCol w="2032000">
                  <a:extLst>
                    <a:ext uri="{9D8B030D-6E8A-4147-A177-3AD203B41FA5}">
                      <a16:colId xmlns:a16="http://schemas.microsoft.com/office/drawing/2014/main" val="1106347262"/>
                    </a:ext>
                  </a:extLst>
                </a:gridCol>
                <a:gridCol w="1765300">
                  <a:extLst>
                    <a:ext uri="{9D8B030D-6E8A-4147-A177-3AD203B41FA5}">
                      <a16:colId xmlns:a16="http://schemas.microsoft.com/office/drawing/2014/main" val="309122275"/>
                    </a:ext>
                  </a:extLst>
                </a:gridCol>
                <a:gridCol w="1828800">
                  <a:extLst>
                    <a:ext uri="{9D8B030D-6E8A-4147-A177-3AD203B41FA5}">
                      <a16:colId xmlns:a16="http://schemas.microsoft.com/office/drawing/2014/main" val="3697815927"/>
                    </a:ext>
                  </a:extLst>
                </a:gridCol>
              </a:tblGrid>
              <a:tr h="339718">
                <a:tc gridSpan="2">
                  <a:txBody>
                    <a:bodyPr/>
                    <a:lstStyle/>
                    <a:p>
                      <a:pPr algn="l" fontAlgn="b"/>
                      <a:r>
                        <a:rPr lang="vi-VN" sz="1400" u="none" strike="noStrike">
                          <a:effectLst/>
                        </a:rPr>
                        <a:t>Lịch sử sửa đổi tài liệu</a:t>
                      </a:r>
                      <a:endParaRPr lang="vi-VN" sz="1400" b="1" i="0" u="none" strike="noStrike">
                        <a:solidFill>
                          <a:srgbClr val="000000"/>
                        </a:solidFill>
                        <a:effectLst/>
                        <a:latin typeface="Times New Roman" panose="02020603050405020304" pitchFamily="18" charset="0"/>
                      </a:endParaRPr>
                    </a:p>
                  </a:txBody>
                  <a:tcPr marL="7620" marR="7620" marT="7620" marB="0" anchor="b"/>
                </a:tc>
                <a:tc hMerge="1">
                  <a:txBody>
                    <a:bodyPr/>
                    <a:lstStyle/>
                    <a:p>
                      <a:endParaRPr lang="vi-VN"/>
                    </a:p>
                  </a:txBody>
                  <a:tcPr/>
                </a:tc>
                <a:tc>
                  <a:txBody>
                    <a:bodyPr/>
                    <a:lstStyle/>
                    <a:p>
                      <a:pPr algn="l" fontAlgn="b"/>
                      <a:endParaRPr lang="vi-VN" sz="11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vi-VN" sz="11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vi-VN" sz="11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11080530"/>
                  </a:ext>
                </a:extLst>
              </a:tr>
              <a:tr h="278217">
                <a:tc>
                  <a:txBody>
                    <a:bodyPr/>
                    <a:lstStyle/>
                    <a:p>
                      <a:pPr algn="ctr" fontAlgn="t"/>
                      <a:r>
                        <a:rPr lang="vi-VN" sz="1000" u="none" strike="noStrike">
                          <a:effectLst/>
                        </a:rPr>
                        <a:t>Ngày</a:t>
                      </a:r>
                      <a:endParaRPr lang="vi-VN" sz="1000" b="1" i="0" u="none" strike="noStrike">
                        <a:solidFill>
                          <a:srgbClr val="000000"/>
                        </a:solidFill>
                        <a:effectLst/>
                        <a:latin typeface="Arial" panose="020B0604020202020204" pitchFamily="34" charset="0"/>
                      </a:endParaRPr>
                    </a:p>
                  </a:txBody>
                  <a:tcPr marL="7620" marR="7620" marT="7620" marB="0"/>
                </a:tc>
                <a:tc>
                  <a:txBody>
                    <a:bodyPr/>
                    <a:lstStyle/>
                    <a:p>
                      <a:pPr algn="ctr" fontAlgn="t"/>
                      <a:r>
                        <a:rPr lang="vi-VN" sz="1000" u="none" strike="noStrike">
                          <a:effectLst/>
                        </a:rPr>
                        <a:t>Phiên bản</a:t>
                      </a:r>
                      <a:endParaRPr lang="vi-VN" sz="1000" b="1" i="0" u="none" strike="noStrike">
                        <a:solidFill>
                          <a:srgbClr val="000000"/>
                        </a:solidFill>
                        <a:effectLst/>
                        <a:latin typeface="Arial" panose="020B0604020202020204" pitchFamily="34" charset="0"/>
                      </a:endParaRPr>
                    </a:p>
                  </a:txBody>
                  <a:tcPr marL="7620" marR="7620" marT="7620" marB="0"/>
                </a:tc>
                <a:tc>
                  <a:txBody>
                    <a:bodyPr/>
                    <a:lstStyle/>
                    <a:p>
                      <a:pPr algn="ctr" fontAlgn="t"/>
                      <a:r>
                        <a:rPr lang="vi-VN" sz="1000" u="none" strike="noStrike">
                          <a:effectLst/>
                        </a:rPr>
                        <a:t>Tình trạng</a:t>
                      </a:r>
                      <a:endParaRPr lang="vi-VN" sz="1000" b="1" i="0" u="none" strike="noStrike">
                        <a:solidFill>
                          <a:srgbClr val="000000"/>
                        </a:solidFill>
                        <a:effectLst/>
                        <a:latin typeface="Arial" panose="020B0604020202020204" pitchFamily="34" charset="0"/>
                      </a:endParaRPr>
                    </a:p>
                  </a:txBody>
                  <a:tcPr marL="7620" marR="7620" marT="7620" marB="0"/>
                </a:tc>
                <a:tc>
                  <a:txBody>
                    <a:bodyPr/>
                    <a:lstStyle/>
                    <a:p>
                      <a:pPr algn="ctr" fontAlgn="t"/>
                      <a:r>
                        <a:rPr lang="vi-VN" sz="1000" u="none" strike="noStrike">
                          <a:effectLst/>
                        </a:rPr>
                        <a:t>Tóm tắt thay đổi</a:t>
                      </a:r>
                      <a:endParaRPr lang="vi-VN" sz="1000" b="1" i="0" u="none" strike="noStrike">
                        <a:solidFill>
                          <a:srgbClr val="000000"/>
                        </a:solidFill>
                        <a:effectLst/>
                        <a:latin typeface="Arial" panose="020B0604020202020204" pitchFamily="34" charset="0"/>
                      </a:endParaRPr>
                    </a:p>
                  </a:txBody>
                  <a:tcPr marL="7620" marR="7620" marT="7620" marB="0"/>
                </a:tc>
                <a:tc>
                  <a:txBody>
                    <a:bodyPr/>
                    <a:lstStyle/>
                    <a:p>
                      <a:pPr algn="ctr" fontAlgn="t"/>
                      <a:r>
                        <a:rPr lang="vi-VN" sz="1000" u="none" strike="noStrike">
                          <a:effectLst/>
                        </a:rPr>
                        <a:t>Sửa đổi bởi</a:t>
                      </a:r>
                      <a:endParaRPr lang="vi-VN" sz="1000" b="1" i="0" u="none" strike="noStrike">
                        <a:solidFill>
                          <a:srgbClr val="000000"/>
                        </a:solidFill>
                        <a:effectLst/>
                        <a:latin typeface="Arial" panose="020B0604020202020204" pitchFamily="34" charset="0"/>
                      </a:endParaRPr>
                    </a:p>
                  </a:txBody>
                  <a:tcPr marL="7620" marR="7620" marT="7620" marB="0"/>
                </a:tc>
                <a:extLst>
                  <a:ext uri="{0D108BD9-81ED-4DB2-BD59-A6C34878D82A}">
                    <a16:rowId xmlns:a16="http://schemas.microsoft.com/office/drawing/2014/main" val="3407509804"/>
                  </a:ext>
                </a:extLst>
              </a:tr>
              <a:tr h="278217">
                <a:tc>
                  <a:txBody>
                    <a:bodyPr/>
                    <a:lstStyle/>
                    <a:p>
                      <a:pPr algn="ctr" fontAlgn="ctr"/>
                      <a:r>
                        <a:rPr lang="vi-VN" sz="1000" u="none" strike="noStrike">
                          <a:effectLst/>
                        </a:rPr>
                        <a:t>29/7/2022</a:t>
                      </a:r>
                      <a:endParaRPr lang="vi-VN" sz="1000" b="0" i="0" u="none" strike="noStrike">
                        <a:solidFill>
                          <a:srgbClr val="0000FF"/>
                        </a:solidFill>
                        <a:effectLst/>
                        <a:latin typeface="Arial" panose="020B0604020202020204" pitchFamily="34" charset="0"/>
                      </a:endParaRPr>
                    </a:p>
                  </a:txBody>
                  <a:tcPr marL="7620" marR="7620" marT="7620" marB="0" anchor="ctr"/>
                </a:tc>
                <a:tc>
                  <a:txBody>
                    <a:bodyPr/>
                    <a:lstStyle/>
                    <a:p>
                      <a:pPr algn="ctr" fontAlgn="ctr"/>
                      <a:r>
                        <a:rPr lang="vi-VN" sz="1000" u="none" strike="noStrike">
                          <a:effectLst/>
                        </a:rPr>
                        <a:t>0.1</a:t>
                      </a:r>
                      <a:endParaRPr lang="vi-V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vi-VN" sz="1000" u="none" strike="noStrike">
                          <a:effectLst/>
                        </a:rPr>
                        <a:t>Kế hoạch</a:t>
                      </a:r>
                      <a:endParaRPr lang="vi-V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vi-VN" sz="1000" u="none" strike="noStrike">
                          <a:effectLst/>
                        </a:rPr>
                        <a:t>Thêm sinh viên</a:t>
                      </a:r>
                      <a:endParaRPr lang="vi-VN" sz="1000" b="0" i="0" u="none" strike="noStrike">
                        <a:solidFill>
                          <a:srgbClr val="000000"/>
                        </a:solidFill>
                        <a:effectLst/>
                        <a:latin typeface="Arial" panose="020B0604020202020204" pitchFamily="34" charset="0"/>
                      </a:endParaRPr>
                    </a:p>
                  </a:txBody>
                  <a:tcPr marL="7620" marR="7620" marT="7620" marB="0" anchor="ctr"/>
                </a:tc>
                <a:tc>
                  <a:txBody>
                    <a:bodyPr/>
                    <a:lstStyle/>
                    <a:p>
                      <a:pPr algn="l" fontAlgn="t"/>
                      <a:r>
                        <a:rPr lang="vi-VN" sz="1000" u="none" strike="noStrike">
                          <a:effectLst/>
                        </a:rPr>
                        <a:t> </a:t>
                      </a:r>
                      <a:endParaRPr lang="vi-VN" sz="1000" b="0" i="0" u="none" strike="noStrike">
                        <a:solidFill>
                          <a:srgbClr val="000000"/>
                        </a:solidFill>
                        <a:effectLst/>
                        <a:latin typeface="Arial" panose="020B0604020202020204" pitchFamily="34" charset="0"/>
                      </a:endParaRPr>
                    </a:p>
                  </a:txBody>
                  <a:tcPr marL="7620" marR="7620" marT="7620" marB="0"/>
                </a:tc>
                <a:extLst>
                  <a:ext uri="{0D108BD9-81ED-4DB2-BD59-A6C34878D82A}">
                    <a16:rowId xmlns:a16="http://schemas.microsoft.com/office/drawing/2014/main" val="2177659396"/>
                  </a:ext>
                </a:extLst>
              </a:tr>
              <a:tr h="278217">
                <a:tc>
                  <a:txBody>
                    <a:bodyPr/>
                    <a:lstStyle/>
                    <a:p>
                      <a:pPr algn="ctr" fontAlgn="t"/>
                      <a:r>
                        <a:rPr lang="vi-VN" sz="1000" u="none" strike="noStrike">
                          <a:effectLst/>
                        </a:rPr>
                        <a:t>29/7/2022</a:t>
                      </a:r>
                      <a:endParaRPr lang="vi-VN" sz="1000" b="0" i="0" u="none" strike="noStrike">
                        <a:solidFill>
                          <a:srgbClr val="0000FF"/>
                        </a:solidFill>
                        <a:effectLst/>
                        <a:latin typeface="Arial" panose="020B0604020202020204" pitchFamily="34" charset="0"/>
                      </a:endParaRPr>
                    </a:p>
                  </a:txBody>
                  <a:tcPr marL="7620" marR="7620" marT="7620" marB="0"/>
                </a:tc>
                <a:tc>
                  <a:txBody>
                    <a:bodyPr/>
                    <a:lstStyle/>
                    <a:p>
                      <a:pPr algn="ctr" fontAlgn="t"/>
                      <a:r>
                        <a:rPr lang="vi-VN" sz="1000" u="none" strike="noStrike">
                          <a:effectLst/>
                        </a:rPr>
                        <a:t>0.1</a:t>
                      </a:r>
                      <a:endParaRPr lang="vi-VN" sz="1000" b="0" i="0" u="none" strike="noStrike">
                        <a:solidFill>
                          <a:srgbClr val="000000"/>
                        </a:solidFill>
                        <a:effectLst/>
                        <a:latin typeface="Arial" panose="020B0604020202020204" pitchFamily="34" charset="0"/>
                      </a:endParaRPr>
                    </a:p>
                  </a:txBody>
                  <a:tcPr marL="7620" marR="7620" marT="7620" marB="0"/>
                </a:tc>
                <a:tc>
                  <a:txBody>
                    <a:bodyPr/>
                    <a:lstStyle/>
                    <a:p>
                      <a:pPr algn="ctr" fontAlgn="t"/>
                      <a:r>
                        <a:rPr lang="vi-VN" sz="1000" u="none" strike="noStrike" dirty="0">
                          <a:effectLst/>
                        </a:rPr>
                        <a:t>Kế hoạch</a:t>
                      </a:r>
                      <a:endParaRPr lang="vi-VN" sz="1000" b="0" i="0" u="none" strike="noStrike" dirty="0">
                        <a:solidFill>
                          <a:srgbClr val="000000"/>
                        </a:solidFill>
                        <a:effectLst/>
                        <a:latin typeface="Arial" panose="020B0604020202020204" pitchFamily="34" charset="0"/>
                      </a:endParaRPr>
                    </a:p>
                  </a:txBody>
                  <a:tcPr marL="7620" marR="7620" marT="7620" marB="0"/>
                </a:tc>
                <a:tc>
                  <a:txBody>
                    <a:bodyPr/>
                    <a:lstStyle/>
                    <a:p>
                      <a:pPr algn="ctr" fontAlgn="ctr"/>
                      <a:r>
                        <a:rPr lang="vi-VN" sz="1000" u="none" strike="noStrike">
                          <a:effectLst/>
                        </a:rPr>
                        <a:t>Thêm sinh viên</a:t>
                      </a:r>
                      <a:endParaRPr lang="vi-VN" sz="1000" b="0" i="0" u="none" strike="noStrike">
                        <a:solidFill>
                          <a:srgbClr val="000000"/>
                        </a:solidFill>
                        <a:effectLst/>
                        <a:latin typeface="Arial" panose="020B0604020202020204" pitchFamily="34" charset="0"/>
                      </a:endParaRPr>
                    </a:p>
                  </a:txBody>
                  <a:tcPr marL="7620" marR="7620" marT="7620" marB="0" anchor="ctr"/>
                </a:tc>
                <a:tc>
                  <a:txBody>
                    <a:bodyPr/>
                    <a:lstStyle/>
                    <a:p>
                      <a:pPr algn="l" fontAlgn="t"/>
                      <a:r>
                        <a:rPr lang="vi-VN" sz="1000" u="none" strike="noStrike">
                          <a:effectLst/>
                        </a:rPr>
                        <a:t> </a:t>
                      </a:r>
                      <a:endParaRPr lang="vi-VN" sz="1000" b="0" i="0" u="none" strike="noStrike">
                        <a:solidFill>
                          <a:srgbClr val="000000"/>
                        </a:solidFill>
                        <a:effectLst/>
                        <a:latin typeface="Arial" panose="020B0604020202020204" pitchFamily="34" charset="0"/>
                      </a:endParaRPr>
                    </a:p>
                  </a:txBody>
                  <a:tcPr marL="7620" marR="7620" marT="7620" marB="0"/>
                </a:tc>
                <a:extLst>
                  <a:ext uri="{0D108BD9-81ED-4DB2-BD59-A6C34878D82A}">
                    <a16:rowId xmlns:a16="http://schemas.microsoft.com/office/drawing/2014/main" val="375812150"/>
                  </a:ext>
                </a:extLst>
              </a:tr>
              <a:tr h="278217">
                <a:tc>
                  <a:txBody>
                    <a:bodyPr/>
                    <a:lstStyle/>
                    <a:p>
                      <a:pPr algn="ctr" fontAlgn="t"/>
                      <a:r>
                        <a:rPr lang="vi-VN" sz="1000" u="none" strike="noStrike">
                          <a:effectLst/>
                        </a:rPr>
                        <a:t>29/7/2022</a:t>
                      </a:r>
                      <a:endParaRPr lang="vi-VN" sz="1000" b="0" i="0" u="none" strike="noStrike">
                        <a:solidFill>
                          <a:srgbClr val="0000FF"/>
                        </a:solidFill>
                        <a:effectLst/>
                        <a:latin typeface="Arial" panose="020B0604020202020204" pitchFamily="34" charset="0"/>
                      </a:endParaRPr>
                    </a:p>
                  </a:txBody>
                  <a:tcPr marL="7620" marR="7620" marT="7620" marB="0"/>
                </a:tc>
                <a:tc>
                  <a:txBody>
                    <a:bodyPr/>
                    <a:lstStyle/>
                    <a:p>
                      <a:pPr algn="ctr" fontAlgn="t"/>
                      <a:r>
                        <a:rPr lang="vi-VN" sz="1000" u="none" strike="noStrike">
                          <a:effectLst/>
                        </a:rPr>
                        <a:t>0.1</a:t>
                      </a:r>
                      <a:endParaRPr lang="vi-VN" sz="1000" b="0" i="0" u="none" strike="noStrike">
                        <a:solidFill>
                          <a:srgbClr val="000000"/>
                        </a:solidFill>
                        <a:effectLst/>
                        <a:latin typeface="Arial" panose="020B0604020202020204" pitchFamily="34" charset="0"/>
                      </a:endParaRPr>
                    </a:p>
                  </a:txBody>
                  <a:tcPr marL="7620" marR="7620" marT="7620" marB="0"/>
                </a:tc>
                <a:tc>
                  <a:txBody>
                    <a:bodyPr/>
                    <a:lstStyle/>
                    <a:p>
                      <a:pPr algn="ctr" fontAlgn="t"/>
                      <a:r>
                        <a:rPr lang="vi-VN" sz="1000" u="none" strike="noStrike">
                          <a:effectLst/>
                        </a:rPr>
                        <a:t>Kế hoạch</a:t>
                      </a:r>
                      <a:endParaRPr lang="vi-VN" sz="1000" b="0" i="0" u="none" strike="noStrike">
                        <a:solidFill>
                          <a:srgbClr val="000000"/>
                        </a:solidFill>
                        <a:effectLst/>
                        <a:latin typeface="Arial" panose="020B0604020202020204" pitchFamily="34" charset="0"/>
                      </a:endParaRPr>
                    </a:p>
                  </a:txBody>
                  <a:tcPr marL="7620" marR="7620" marT="7620" marB="0"/>
                </a:tc>
                <a:tc>
                  <a:txBody>
                    <a:bodyPr/>
                    <a:lstStyle/>
                    <a:p>
                      <a:pPr algn="ctr" fontAlgn="ctr"/>
                      <a:r>
                        <a:rPr lang="vi-VN" sz="1000" u="none" strike="noStrike">
                          <a:effectLst/>
                        </a:rPr>
                        <a:t>Thêm sinh viên</a:t>
                      </a:r>
                      <a:endParaRPr lang="vi-VN" sz="1000" b="0" i="0" u="none" strike="noStrike">
                        <a:solidFill>
                          <a:srgbClr val="000000"/>
                        </a:solidFill>
                        <a:effectLst/>
                        <a:latin typeface="Arial" panose="020B0604020202020204" pitchFamily="34" charset="0"/>
                      </a:endParaRPr>
                    </a:p>
                  </a:txBody>
                  <a:tcPr marL="7620" marR="7620" marT="7620" marB="0" anchor="ctr"/>
                </a:tc>
                <a:tc>
                  <a:txBody>
                    <a:bodyPr/>
                    <a:lstStyle/>
                    <a:p>
                      <a:pPr algn="l" fontAlgn="t"/>
                      <a:r>
                        <a:rPr lang="vi-VN" sz="1000" u="none" strike="noStrike">
                          <a:effectLst/>
                        </a:rPr>
                        <a:t> </a:t>
                      </a:r>
                      <a:endParaRPr lang="vi-VN" sz="1000" b="0" i="0" u="none" strike="noStrike">
                        <a:solidFill>
                          <a:srgbClr val="000000"/>
                        </a:solidFill>
                        <a:effectLst/>
                        <a:latin typeface="Arial" panose="020B0604020202020204" pitchFamily="34" charset="0"/>
                      </a:endParaRPr>
                    </a:p>
                  </a:txBody>
                  <a:tcPr marL="7620" marR="7620" marT="7620" marB="0"/>
                </a:tc>
                <a:extLst>
                  <a:ext uri="{0D108BD9-81ED-4DB2-BD59-A6C34878D82A}">
                    <a16:rowId xmlns:a16="http://schemas.microsoft.com/office/drawing/2014/main" val="2105996110"/>
                  </a:ext>
                </a:extLst>
              </a:tr>
              <a:tr h="278217">
                <a:tc>
                  <a:txBody>
                    <a:bodyPr/>
                    <a:lstStyle/>
                    <a:p>
                      <a:pPr algn="ctr" fontAlgn="t"/>
                      <a:r>
                        <a:rPr lang="vi-VN" sz="1000" u="none" strike="noStrike">
                          <a:effectLst/>
                        </a:rPr>
                        <a:t>30/7/2022</a:t>
                      </a:r>
                      <a:endParaRPr lang="vi-VN" sz="1000" b="0" i="0" u="none" strike="noStrike">
                        <a:solidFill>
                          <a:srgbClr val="0000FF"/>
                        </a:solidFill>
                        <a:effectLst/>
                        <a:latin typeface="Arial" panose="020B0604020202020204" pitchFamily="34" charset="0"/>
                      </a:endParaRPr>
                    </a:p>
                  </a:txBody>
                  <a:tcPr marL="7620" marR="7620" marT="7620" marB="0"/>
                </a:tc>
                <a:tc>
                  <a:txBody>
                    <a:bodyPr/>
                    <a:lstStyle/>
                    <a:p>
                      <a:pPr algn="ctr" fontAlgn="t"/>
                      <a:r>
                        <a:rPr lang="vi-VN" sz="1000" u="none" strike="noStrike">
                          <a:effectLst/>
                        </a:rPr>
                        <a:t>0.2</a:t>
                      </a:r>
                      <a:endParaRPr lang="vi-VN" sz="1000" b="0" i="0" u="none" strike="noStrike">
                        <a:solidFill>
                          <a:srgbClr val="000000"/>
                        </a:solidFill>
                        <a:effectLst/>
                        <a:latin typeface="Arial" panose="020B0604020202020204" pitchFamily="34" charset="0"/>
                      </a:endParaRPr>
                    </a:p>
                  </a:txBody>
                  <a:tcPr marL="7620" marR="7620" marT="7620" marB="0"/>
                </a:tc>
                <a:tc>
                  <a:txBody>
                    <a:bodyPr/>
                    <a:lstStyle/>
                    <a:p>
                      <a:pPr algn="ctr" fontAlgn="t"/>
                      <a:r>
                        <a:rPr lang="vi-VN" sz="1000" u="none" strike="noStrike">
                          <a:effectLst/>
                        </a:rPr>
                        <a:t>Kiểm tra</a:t>
                      </a:r>
                      <a:endParaRPr lang="vi-VN" sz="1000" b="0" i="0" u="none" strike="noStrike">
                        <a:solidFill>
                          <a:srgbClr val="000000"/>
                        </a:solidFill>
                        <a:effectLst/>
                        <a:latin typeface="Arial" panose="020B0604020202020204" pitchFamily="34" charset="0"/>
                      </a:endParaRPr>
                    </a:p>
                  </a:txBody>
                  <a:tcPr marL="7620" marR="7620" marT="7620" marB="0"/>
                </a:tc>
                <a:tc>
                  <a:txBody>
                    <a:bodyPr/>
                    <a:lstStyle/>
                    <a:p>
                      <a:pPr algn="ctr" fontAlgn="ctr"/>
                      <a:r>
                        <a:rPr lang="vi-VN" sz="1000" u="none" strike="noStrike">
                          <a:effectLst/>
                        </a:rPr>
                        <a:t>Đăng nhập</a:t>
                      </a:r>
                      <a:endParaRPr lang="vi-VN" sz="1000" b="0" i="0" u="none" strike="noStrike">
                        <a:solidFill>
                          <a:srgbClr val="000000"/>
                        </a:solidFill>
                        <a:effectLst/>
                        <a:latin typeface="Arial" panose="020B0604020202020204" pitchFamily="34" charset="0"/>
                      </a:endParaRPr>
                    </a:p>
                  </a:txBody>
                  <a:tcPr marL="7620" marR="7620" marT="7620" marB="0" anchor="ctr"/>
                </a:tc>
                <a:tc>
                  <a:txBody>
                    <a:bodyPr/>
                    <a:lstStyle/>
                    <a:p>
                      <a:pPr algn="l" fontAlgn="t"/>
                      <a:r>
                        <a:rPr lang="vi-VN" sz="1000" u="none" strike="noStrike">
                          <a:effectLst/>
                        </a:rPr>
                        <a:t> </a:t>
                      </a:r>
                      <a:endParaRPr lang="vi-VN" sz="1000" b="0" i="0" u="none" strike="noStrike">
                        <a:solidFill>
                          <a:srgbClr val="000000"/>
                        </a:solidFill>
                        <a:effectLst/>
                        <a:latin typeface="Arial" panose="020B0604020202020204" pitchFamily="34" charset="0"/>
                      </a:endParaRPr>
                    </a:p>
                  </a:txBody>
                  <a:tcPr marL="7620" marR="7620" marT="7620" marB="0"/>
                </a:tc>
                <a:extLst>
                  <a:ext uri="{0D108BD9-81ED-4DB2-BD59-A6C34878D82A}">
                    <a16:rowId xmlns:a16="http://schemas.microsoft.com/office/drawing/2014/main" val="1672207048"/>
                  </a:ext>
                </a:extLst>
              </a:tr>
              <a:tr h="278217">
                <a:tc>
                  <a:txBody>
                    <a:bodyPr/>
                    <a:lstStyle/>
                    <a:p>
                      <a:pPr algn="ctr" fontAlgn="t"/>
                      <a:r>
                        <a:rPr lang="vi-VN" sz="1000" u="none" strike="noStrike">
                          <a:effectLst/>
                        </a:rPr>
                        <a:t>30/7/2022</a:t>
                      </a:r>
                      <a:endParaRPr lang="vi-VN" sz="1000" b="0" i="0" u="none" strike="noStrike">
                        <a:solidFill>
                          <a:srgbClr val="0000FF"/>
                        </a:solidFill>
                        <a:effectLst/>
                        <a:latin typeface="Arial" panose="020B0604020202020204" pitchFamily="34" charset="0"/>
                      </a:endParaRPr>
                    </a:p>
                  </a:txBody>
                  <a:tcPr marL="7620" marR="7620" marT="7620" marB="0"/>
                </a:tc>
                <a:tc>
                  <a:txBody>
                    <a:bodyPr/>
                    <a:lstStyle/>
                    <a:p>
                      <a:pPr algn="ctr" fontAlgn="t"/>
                      <a:r>
                        <a:rPr lang="vi-VN" sz="1000" u="none" strike="noStrike">
                          <a:effectLst/>
                        </a:rPr>
                        <a:t>0.2</a:t>
                      </a:r>
                      <a:endParaRPr lang="vi-VN" sz="1000" b="0" i="0" u="none" strike="noStrike">
                        <a:solidFill>
                          <a:srgbClr val="000000"/>
                        </a:solidFill>
                        <a:effectLst/>
                        <a:latin typeface="Arial" panose="020B0604020202020204" pitchFamily="34" charset="0"/>
                      </a:endParaRPr>
                    </a:p>
                  </a:txBody>
                  <a:tcPr marL="7620" marR="7620" marT="7620" marB="0"/>
                </a:tc>
                <a:tc>
                  <a:txBody>
                    <a:bodyPr/>
                    <a:lstStyle/>
                    <a:p>
                      <a:pPr algn="ctr" fontAlgn="t"/>
                      <a:r>
                        <a:rPr lang="vi-VN" sz="1000" u="none" strike="noStrike" dirty="0">
                          <a:effectLst/>
                        </a:rPr>
                        <a:t>Kiểm tra</a:t>
                      </a:r>
                      <a:endParaRPr lang="vi-VN" sz="1000" b="0" i="0" u="none" strike="noStrike" dirty="0">
                        <a:solidFill>
                          <a:srgbClr val="000000"/>
                        </a:solidFill>
                        <a:effectLst/>
                        <a:latin typeface="Arial" panose="020B0604020202020204" pitchFamily="34" charset="0"/>
                      </a:endParaRPr>
                    </a:p>
                  </a:txBody>
                  <a:tcPr marL="7620" marR="7620" marT="7620" marB="0"/>
                </a:tc>
                <a:tc>
                  <a:txBody>
                    <a:bodyPr/>
                    <a:lstStyle/>
                    <a:p>
                      <a:pPr algn="ctr" fontAlgn="ctr"/>
                      <a:r>
                        <a:rPr lang="vi-VN" sz="1000" u="none" strike="noStrike">
                          <a:effectLst/>
                        </a:rPr>
                        <a:t>Đăng nhập</a:t>
                      </a:r>
                      <a:endParaRPr lang="vi-VN" sz="1000" b="0" i="0" u="none" strike="noStrike">
                        <a:solidFill>
                          <a:srgbClr val="000000"/>
                        </a:solidFill>
                        <a:effectLst/>
                        <a:latin typeface="Arial" panose="020B0604020202020204" pitchFamily="34" charset="0"/>
                      </a:endParaRPr>
                    </a:p>
                  </a:txBody>
                  <a:tcPr marL="7620" marR="7620" marT="7620" marB="0" anchor="ctr"/>
                </a:tc>
                <a:tc>
                  <a:txBody>
                    <a:bodyPr/>
                    <a:lstStyle/>
                    <a:p>
                      <a:pPr algn="l" fontAlgn="t"/>
                      <a:r>
                        <a:rPr lang="vi-VN" sz="1000" u="none" strike="noStrike">
                          <a:effectLst/>
                        </a:rPr>
                        <a:t> </a:t>
                      </a:r>
                      <a:endParaRPr lang="vi-VN" sz="1000" b="0" i="0" u="none" strike="noStrike">
                        <a:solidFill>
                          <a:srgbClr val="000000"/>
                        </a:solidFill>
                        <a:effectLst/>
                        <a:latin typeface="Arial" panose="020B0604020202020204" pitchFamily="34" charset="0"/>
                      </a:endParaRPr>
                    </a:p>
                  </a:txBody>
                  <a:tcPr marL="7620" marR="7620" marT="7620" marB="0"/>
                </a:tc>
                <a:extLst>
                  <a:ext uri="{0D108BD9-81ED-4DB2-BD59-A6C34878D82A}">
                    <a16:rowId xmlns:a16="http://schemas.microsoft.com/office/drawing/2014/main" val="2072289066"/>
                  </a:ext>
                </a:extLst>
              </a:tr>
              <a:tr h="278217">
                <a:tc>
                  <a:txBody>
                    <a:bodyPr/>
                    <a:lstStyle/>
                    <a:p>
                      <a:pPr algn="ctr" fontAlgn="t"/>
                      <a:r>
                        <a:rPr lang="vi-VN" sz="1000" u="none" strike="noStrike">
                          <a:effectLst/>
                        </a:rPr>
                        <a:t>30/7/2022</a:t>
                      </a:r>
                      <a:endParaRPr lang="vi-VN" sz="1000" b="0" i="0" u="none" strike="noStrike">
                        <a:solidFill>
                          <a:srgbClr val="0000FF"/>
                        </a:solidFill>
                        <a:effectLst/>
                        <a:latin typeface="Arial" panose="020B0604020202020204" pitchFamily="34" charset="0"/>
                      </a:endParaRPr>
                    </a:p>
                  </a:txBody>
                  <a:tcPr marL="7620" marR="7620" marT="7620" marB="0"/>
                </a:tc>
                <a:tc>
                  <a:txBody>
                    <a:bodyPr/>
                    <a:lstStyle/>
                    <a:p>
                      <a:pPr algn="ctr" fontAlgn="t"/>
                      <a:r>
                        <a:rPr lang="vi-VN" sz="1000" u="none" strike="noStrike">
                          <a:effectLst/>
                        </a:rPr>
                        <a:t>0.2</a:t>
                      </a:r>
                      <a:endParaRPr lang="vi-VN" sz="1000" b="0" i="0" u="none" strike="noStrike">
                        <a:solidFill>
                          <a:srgbClr val="000000"/>
                        </a:solidFill>
                        <a:effectLst/>
                        <a:latin typeface="Arial" panose="020B0604020202020204" pitchFamily="34" charset="0"/>
                      </a:endParaRPr>
                    </a:p>
                  </a:txBody>
                  <a:tcPr marL="7620" marR="7620" marT="7620" marB="0"/>
                </a:tc>
                <a:tc>
                  <a:txBody>
                    <a:bodyPr/>
                    <a:lstStyle/>
                    <a:p>
                      <a:pPr algn="ctr" fontAlgn="t"/>
                      <a:r>
                        <a:rPr lang="vi-VN" sz="1000" u="none" strike="noStrike">
                          <a:effectLst/>
                        </a:rPr>
                        <a:t>Kiểm tra</a:t>
                      </a:r>
                      <a:endParaRPr lang="vi-VN" sz="1000" b="0" i="0" u="none" strike="noStrike">
                        <a:solidFill>
                          <a:srgbClr val="000000"/>
                        </a:solidFill>
                        <a:effectLst/>
                        <a:latin typeface="Arial" panose="020B0604020202020204" pitchFamily="34" charset="0"/>
                      </a:endParaRPr>
                    </a:p>
                  </a:txBody>
                  <a:tcPr marL="7620" marR="7620" marT="7620" marB="0"/>
                </a:tc>
                <a:tc>
                  <a:txBody>
                    <a:bodyPr/>
                    <a:lstStyle/>
                    <a:p>
                      <a:pPr algn="ctr" fontAlgn="ctr"/>
                      <a:r>
                        <a:rPr lang="vi-VN" sz="1000" u="none" strike="noStrike">
                          <a:effectLst/>
                        </a:rPr>
                        <a:t>Đăng nhập</a:t>
                      </a:r>
                      <a:endParaRPr lang="vi-VN" sz="1000" b="0" i="0" u="none" strike="noStrike">
                        <a:solidFill>
                          <a:srgbClr val="000000"/>
                        </a:solidFill>
                        <a:effectLst/>
                        <a:latin typeface="Arial" panose="020B0604020202020204" pitchFamily="34" charset="0"/>
                      </a:endParaRPr>
                    </a:p>
                  </a:txBody>
                  <a:tcPr marL="7620" marR="7620" marT="7620" marB="0" anchor="ctr"/>
                </a:tc>
                <a:tc>
                  <a:txBody>
                    <a:bodyPr/>
                    <a:lstStyle/>
                    <a:p>
                      <a:pPr algn="l" fontAlgn="t"/>
                      <a:r>
                        <a:rPr lang="vi-VN" sz="1000" u="none" strike="noStrike">
                          <a:effectLst/>
                        </a:rPr>
                        <a:t> </a:t>
                      </a:r>
                      <a:endParaRPr lang="vi-VN" sz="1000" b="0" i="0" u="none" strike="noStrike">
                        <a:solidFill>
                          <a:srgbClr val="000000"/>
                        </a:solidFill>
                        <a:effectLst/>
                        <a:latin typeface="Arial" panose="020B0604020202020204" pitchFamily="34" charset="0"/>
                      </a:endParaRPr>
                    </a:p>
                  </a:txBody>
                  <a:tcPr marL="7620" marR="7620" marT="7620" marB="0"/>
                </a:tc>
                <a:extLst>
                  <a:ext uri="{0D108BD9-81ED-4DB2-BD59-A6C34878D82A}">
                    <a16:rowId xmlns:a16="http://schemas.microsoft.com/office/drawing/2014/main" val="2844347980"/>
                  </a:ext>
                </a:extLst>
              </a:tr>
              <a:tr h="278217">
                <a:tc>
                  <a:txBody>
                    <a:bodyPr/>
                    <a:lstStyle/>
                    <a:p>
                      <a:pPr algn="ctr" fontAlgn="t"/>
                      <a:r>
                        <a:rPr lang="vi-VN" sz="1000" u="none" strike="noStrike">
                          <a:effectLst/>
                        </a:rPr>
                        <a:t>30/7/2022</a:t>
                      </a:r>
                      <a:endParaRPr lang="vi-VN" sz="1000" b="0" i="0" u="none" strike="noStrike">
                        <a:solidFill>
                          <a:srgbClr val="0000FF"/>
                        </a:solidFill>
                        <a:effectLst/>
                        <a:latin typeface="Arial" panose="020B0604020202020204" pitchFamily="34" charset="0"/>
                      </a:endParaRPr>
                    </a:p>
                  </a:txBody>
                  <a:tcPr marL="7620" marR="7620" marT="7620" marB="0"/>
                </a:tc>
                <a:tc>
                  <a:txBody>
                    <a:bodyPr/>
                    <a:lstStyle/>
                    <a:p>
                      <a:pPr algn="ctr" fontAlgn="t"/>
                      <a:r>
                        <a:rPr lang="vi-VN" sz="1000" u="none" strike="noStrike">
                          <a:effectLst/>
                        </a:rPr>
                        <a:t>0.2</a:t>
                      </a:r>
                      <a:endParaRPr lang="vi-VN" sz="1000" b="0" i="0" u="none" strike="noStrike">
                        <a:solidFill>
                          <a:srgbClr val="000000"/>
                        </a:solidFill>
                        <a:effectLst/>
                        <a:latin typeface="Arial" panose="020B0604020202020204" pitchFamily="34" charset="0"/>
                      </a:endParaRPr>
                    </a:p>
                  </a:txBody>
                  <a:tcPr marL="7620" marR="7620" marT="7620" marB="0"/>
                </a:tc>
                <a:tc>
                  <a:txBody>
                    <a:bodyPr/>
                    <a:lstStyle/>
                    <a:p>
                      <a:pPr algn="ctr" fontAlgn="t"/>
                      <a:r>
                        <a:rPr lang="vi-VN" sz="1000" u="none" strike="noStrike">
                          <a:effectLst/>
                        </a:rPr>
                        <a:t>Kiểm tra</a:t>
                      </a:r>
                      <a:endParaRPr lang="vi-VN" sz="1000" b="0" i="0" u="none" strike="noStrike">
                        <a:solidFill>
                          <a:srgbClr val="000000"/>
                        </a:solidFill>
                        <a:effectLst/>
                        <a:latin typeface="Arial" panose="020B0604020202020204" pitchFamily="34" charset="0"/>
                      </a:endParaRPr>
                    </a:p>
                  </a:txBody>
                  <a:tcPr marL="7620" marR="7620" marT="7620" marB="0"/>
                </a:tc>
                <a:tc>
                  <a:txBody>
                    <a:bodyPr/>
                    <a:lstStyle/>
                    <a:p>
                      <a:pPr algn="ctr" fontAlgn="ctr"/>
                      <a:r>
                        <a:rPr lang="vi-VN" sz="1000" u="none" strike="noStrike">
                          <a:effectLst/>
                        </a:rPr>
                        <a:t>Đăng nhập</a:t>
                      </a:r>
                      <a:endParaRPr lang="vi-VN" sz="1000" b="0" i="0" u="none" strike="noStrike">
                        <a:solidFill>
                          <a:srgbClr val="000000"/>
                        </a:solidFill>
                        <a:effectLst/>
                        <a:latin typeface="Arial" panose="020B0604020202020204" pitchFamily="34" charset="0"/>
                      </a:endParaRPr>
                    </a:p>
                  </a:txBody>
                  <a:tcPr marL="7620" marR="7620" marT="7620" marB="0" anchor="ctr"/>
                </a:tc>
                <a:tc>
                  <a:txBody>
                    <a:bodyPr/>
                    <a:lstStyle/>
                    <a:p>
                      <a:pPr algn="l" fontAlgn="t"/>
                      <a:r>
                        <a:rPr lang="vi-VN" sz="1000" u="none" strike="noStrike">
                          <a:effectLst/>
                        </a:rPr>
                        <a:t> </a:t>
                      </a:r>
                      <a:endParaRPr lang="vi-VN" sz="1000" b="0" i="0" u="none" strike="noStrike">
                        <a:solidFill>
                          <a:srgbClr val="000000"/>
                        </a:solidFill>
                        <a:effectLst/>
                        <a:latin typeface="Arial" panose="020B0604020202020204" pitchFamily="34" charset="0"/>
                      </a:endParaRPr>
                    </a:p>
                  </a:txBody>
                  <a:tcPr marL="7620" marR="7620" marT="7620" marB="0"/>
                </a:tc>
                <a:extLst>
                  <a:ext uri="{0D108BD9-81ED-4DB2-BD59-A6C34878D82A}">
                    <a16:rowId xmlns:a16="http://schemas.microsoft.com/office/drawing/2014/main" val="2219756253"/>
                  </a:ext>
                </a:extLst>
              </a:tr>
              <a:tr h="278217">
                <a:tc>
                  <a:txBody>
                    <a:bodyPr/>
                    <a:lstStyle/>
                    <a:p>
                      <a:pPr algn="ctr" fontAlgn="t"/>
                      <a:r>
                        <a:rPr lang="vi-VN" sz="1000" u="none" strike="noStrike">
                          <a:effectLst/>
                        </a:rPr>
                        <a:t>30/7/2022</a:t>
                      </a:r>
                      <a:endParaRPr lang="vi-VN" sz="1000" b="0" i="0" u="none" strike="noStrike">
                        <a:solidFill>
                          <a:srgbClr val="0000FF"/>
                        </a:solidFill>
                        <a:effectLst/>
                        <a:latin typeface="Arial" panose="020B0604020202020204" pitchFamily="34" charset="0"/>
                      </a:endParaRPr>
                    </a:p>
                  </a:txBody>
                  <a:tcPr marL="7620" marR="7620" marT="7620" marB="0"/>
                </a:tc>
                <a:tc>
                  <a:txBody>
                    <a:bodyPr/>
                    <a:lstStyle/>
                    <a:p>
                      <a:pPr algn="ctr" fontAlgn="t"/>
                      <a:r>
                        <a:rPr lang="vi-VN" sz="1000" u="none" strike="noStrike">
                          <a:effectLst/>
                        </a:rPr>
                        <a:t>0.2</a:t>
                      </a:r>
                      <a:endParaRPr lang="vi-VN" sz="1000" b="0" i="0" u="none" strike="noStrike">
                        <a:solidFill>
                          <a:srgbClr val="000000"/>
                        </a:solidFill>
                        <a:effectLst/>
                        <a:latin typeface="Arial" panose="020B0604020202020204" pitchFamily="34" charset="0"/>
                      </a:endParaRPr>
                    </a:p>
                  </a:txBody>
                  <a:tcPr marL="7620" marR="7620" marT="7620" marB="0"/>
                </a:tc>
                <a:tc>
                  <a:txBody>
                    <a:bodyPr/>
                    <a:lstStyle/>
                    <a:p>
                      <a:pPr algn="ctr" fontAlgn="t"/>
                      <a:r>
                        <a:rPr lang="vi-VN" sz="1000" u="none" strike="noStrike">
                          <a:effectLst/>
                        </a:rPr>
                        <a:t>Kiểm tra</a:t>
                      </a:r>
                      <a:endParaRPr lang="vi-VN" sz="1000" b="0" i="0" u="none" strike="noStrike">
                        <a:solidFill>
                          <a:srgbClr val="000000"/>
                        </a:solidFill>
                        <a:effectLst/>
                        <a:latin typeface="Arial" panose="020B0604020202020204" pitchFamily="34" charset="0"/>
                      </a:endParaRPr>
                    </a:p>
                  </a:txBody>
                  <a:tcPr marL="7620" marR="7620" marT="7620" marB="0"/>
                </a:tc>
                <a:tc>
                  <a:txBody>
                    <a:bodyPr/>
                    <a:lstStyle/>
                    <a:p>
                      <a:pPr algn="ctr" fontAlgn="ctr"/>
                      <a:r>
                        <a:rPr lang="vi-VN" sz="1000" u="none" strike="noStrike">
                          <a:effectLst/>
                        </a:rPr>
                        <a:t>Đăng nhập</a:t>
                      </a:r>
                      <a:endParaRPr lang="vi-VN" sz="1000" b="0" i="0" u="none" strike="noStrike">
                        <a:solidFill>
                          <a:srgbClr val="000000"/>
                        </a:solidFill>
                        <a:effectLst/>
                        <a:latin typeface="Arial" panose="020B0604020202020204" pitchFamily="34" charset="0"/>
                      </a:endParaRPr>
                    </a:p>
                  </a:txBody>
                  <a:tcPr marL="7620" marR="7620" marT="7620" marB="0" anchor="ctr"/>
                </a:tc>
                <a:tc>
                  <a:txBody>
                    <a:bodyPr/>
                    <a:lstStyle/>
                    <a:p>
                      <a:pPr algn="l" fontAlgn="t"/>
                      <a:r>
                        <a:rPr lang="vi-VN" sz="1000" u="none" strike="noStrike">
                          <a:effectLst/>
                        </a:rPr>
                        <a:t> </a:t>
                      </a:r>
                      <a:endParaRPr lang="vi-VN" sz="1000" b="0" i="0" u="none" strike="noStrike">
                        <a:solidFill>
                          <a:srgbClr val="000000"/>
                        </a:solidFill>
                        <a:effectLst/>
                        <a:latin typeface="Arial" panose="020B0604020202020204" pitchFamily="34" charset="0"/>
                      </a:endParaRPr>
                    </a:p>
                  </a:txBody>
                  <a:tcPr marL="7620" marR="7620" marT="7620" marB="0"/>
                </a:tc>
                <a:extLst>
                  <a:ext uri="{0D108BD9-81ED-4DB2-BD59-A6C34878D82A}">
                    <a16:rowId xmlns:a16="http://schemas.microsoft.com/office/drawing/2014/main" val="1030995336"/>
                  </a:ext>
                </a:extLst>
              </a:tr>
              <a:tr h="278217">
                <a:tc>
                  <a:txBody>
                    <a:bodyPr/>
                    <a:lstStyle/>
                    <a:p>
                      <a:pPr algn="ctr" fontAlgn="t"/>
                      <a:r>
                        <a:rPr lang="vi-VN" sz="1000" u="none" strike="noStrike">
                          <a:effectLst/>
                        </a:rPr>
                        <a:t>5/8/2022</a:t>
                      </a:r>
                      <a:endParaRPr lang="vi-VN" sz="1000" b="0" i="0" u="none" strike="noStrike">
                        <a:solidFill>
                          <a:srgbClr val="0000FF"/>
                        </a:solidFill>
                        <a:effectLst/>
                        <a:latin typeface="Arial" panose="020B0604020202020204" pitchFamily="34" charset="0"/>
                      </a:endParaRPr>
                    </a:p>
                  </a:txBody>
                  <a:tcPr marL="7620" marR="7620" marT="7620" marB="0"/>
                </a:tc>
                <a:tc>
                  <a:txBody>
                    <a:bodyPr/>
                    <a:lstStyle/>
                    <a:p>
                      <a:pPr algn="ctr" fontAlgn="t"/>
                      <a:r>
                        <a:rPr lang="vi-VN" sz="1000" u="none" strike="noStrike">
                          <a:effectLst/>
                        </a:rPr>
                        <a:t>0.2</a:t>
                      </a:r>
                      <a:endParaRPr lang="vi-VN" sz="1000" b="0" i="0" u="none" strike="noStrike">
                        <a:solidFill>
                          <a:srgbClr val="000000"/>
                        </a:solidFill>
                        <a:effectLst/>
                        <a:latin typeface="Arial" panose="020B0604020202020204" pitchFamily="34" charset="0"/>
                      </a:endParaRPr>
                    </a:p>
                  </a:txBody>
                  <a:tcPr marL="7620" marR="7620" marT="7620" marB="0"/>
                </a:tc>
                <a:tc>
                  <a:txBody>
                    <a:bodyPr/>
                    <a:lstStyle/>
                    <a:p>
                      <a:pPr algn="ctr" fontAlgn="t"/>
                      <a:r>
                        <a:rPr lang="vi-VN" sz="1000" u="none" strike="noStrike">
                          <a:effectLst/>
                        </a:rPr>
                        <a:t>Kiểm tra</a:t>
                      </a:r>
                      <a:endParaRPr lang="vi-VN" sz="1000" b="0" i="0" u="none" strike="noStrike">
                        <a:solidFill>
                          <a:srgbClr val="000000"/>
                        </a:solidFill>
                        <a:effectLst/>
                        <a:latin typeface="Arial" panose="020B0604020202020204" pitchFamily="34" charset="0"/>
                      </a:endParaRPr>
                    </a:p>
                  </a:txBody>
                  <a:tcPr marL="7620" marR="7620" marT="7620" marB="0"/>
                </a:tc>
                <a:tc>
                  <a:txBody>
                    <a:bodyPr/>
                    <a:lstStyle/>
                    <a:p>
                      <a:pPr algn="ctr" fontAlgn="ctr"/>
                      <a:r>
                        <a:rPr lang="vi-VN" sz="1000" u="none" strike="noStrike">
                          <a:effectLst/>
                        </a:rPr>
                        <a:t>Cập nhật thông tin</a:t>
                      </a:r>
                      <a:endParaRPr lang="vi-VN" sz="1000" b="0" i="0" u="none" strike="noStrike">
                        <a:solidFill>
                          <a:srgbClr val="000000"/>
                        </a:solidFill>
                        <a:effectLst/>
                        <a:latin typeface="Arial" panose="020B0604020202020204" pitchFamily="34" charset="0"/>
                      </a:endParaRPr>
                    </a:p>
                  </a:txBody>
                  <a:tcPr marL="7620" marR="7620" marT="7620" marB="0" anchor="ctr"/>
                </a:tc>
                <a:tc>
                  <a:txBody>
                    <a:bodyPr/>
                    <a:lstStyle/>
                    <a:p>
                      <a:pPr algn="l" fontAlgn="t"/>
                      <a:r>
                        <a:rPr lang="vi-VN" sz="1000" u="none" strike="noStrike">
                          <a:effectLst/>
                        </a:rPr>
                        <a:t> </a:t>
                      </a:r>
                      <a:endParaRPr lang="vi-VN" sz="1000" b="0" i="0" u="none" strike="noStrike">
                        <a:solidFill>
                          <a:srgbClr val="000000"/>
                        </a:solidFill>
                        <a:effectLst/>
                        <a:latin typeface="Arial" panose="020B0604020202020204" pitchFamily="34" charset="0"/>
                      </a:endParaRPr>
                    </a:p>
                  </a:txBody>
                  <a:tcPr marL="7620" marR="7620" marT="7620" marB="0"/>
                </a:tc>
                <a:extLst>
                  <a:ext uri="{0D108BD9-81ED-4DB2-BD59-A6C34878D82A}">
                    <a16:rowId xmlns:a16="http://schemas.microsoft.com/office/drawing/2014/main" val="1299072687"/>
                  </a:ext>
                </a:extLst>
              </a:tr>
              <a:tr h="278217">
                <a:tc>
                  <a:txBody>
                    <a:bodyPr/>
                    <a:lstStyle/>
                    <a:p>
                      <a:pPr algn="ctr" fontAlgn="t"/>
                      <a:r>
                        <a:rPr lang="vi-VN" sz="1000" u="none" strike="noStrike">
                          <a:effectLst/>
                        </a:rPr>
                        <a:t>5/8/2022</a:t>
                      </a:r>
                      <a:endParaRPr lang="vi-VN" sz="1000" b="0" i="0" u="none" strike="noStrike">
                        <a:solidFill>
                          <a:srgbClr val="0000FF"/>
                        </a:solidFill>
                        <a:effectLst/>
                        <a:latin typeface="Arial" panose="020B0604020202020204" pitchFamily="34" charset="0"/>
                      </a:endParaRPr>
                    </a:p>
                  </a:txBody>
                  <a:tcPr marL="7620" marR="7620" marT="7620" marB="0"/>
                </a:tc>
                <a:tc>
                  <a:txBody>
                    <a:bodyPr/>
                    <a:lstStyle/>
                    <a:p>
                      <a:pPr algn="ctr" fontAlgn="t"/>
                      <a:r>
                        <a:rPr lang="vi-VN" sz="1000" u="none" strike="noStrike">
                          <a:effectLst/>
                        </a:rPr>
                        <a:t>0.2</a:t>
                      </a:r>
                      <a:endParaRPr lang="vi-VN" sz="1000" b="0" i="0" u="none" strike="noStrike">
                        <a:solidFill>
                          <a:srgbClr val="000000"/>
                        </a:solidFill>
                        <a:effectLst/>
                        <a:latin typeface="Arial" panose="020B0604020202020204" pitchFamily="34" charset="0"/>
                      </a:endParaRPr>
                    </a:p>
                  </a:txBody>
                  <a:tcPr marL="7620" marR="7620" marT="7620" marB="0"/>
                </a:tc>
                <a:tc>
                  <a:txBody>
                    <a:bodyPr/>
                    <a:lstStyle/>
                    <a:p>
                      <a:pPr algn="ctr" fontAlgn="t"/>
                      <a:r>
                        <a:rPr lang="vi-VN" sz="1000" u="none" strike="noStrike">
                          <a:effectLst/>
                        </a:rPr>
                        <a:t>Kiểm tra</a:t>
                      </a:r>
                      <a:endParaRPr lang="vi-VN" sz="1000" b="0" i="0" u="none" strike="noStrike">
                        <a:solidFill>
                          <a:srgbClr val="000000"/>
                        </a:solidFill>
                        <a:effectLst/>
                        <a:latin typeface="Arial" panose="020B0604020202020204" pitchFamily="34" charset="0"/>
                      </a:endParaRPr>
                    </a:p>
                  </a:txBody>
                  <a:tcPr marL="7620" marR="7620" marT="7620" marB="0"/>
                </a:tc>
                <a:tc>
                  <a:txBody>
                    <a:bodyPr/>
                    <a:lstStyle/>
                    <a:p>
                      <a:pPr algn="ctr" fontAlgn="ctr"/>
                      <a:r>
                        <a:rPr lang="vi-VN" sz="1000" u="none" strike="noStrike">
                          <a:effectLst/>
                        </a:rPr>
                        <a:t>Cập nhật thông tin</a:t>
                      </a:r>
                      <a:endParaRPr lang="vi-VN" sz="1000" b="0" i="0" u="none" strike="noStrike">
                        <a:solidFill>
                          <a:srgbClr val="000000"/>
                        </a:solidFill>
                        <a:effectLst/>
                        <a:latin typeface="Arial" panose="020B0604020202020204" pitchFamily="34" charset="0"/>
                      </a:endParaRPr>
                    </a:p>
                  </a:txBody>
                  <a:tcPr marL="7620" marR="7620" marT="7620" marB="0" anchor="ctr"/>
                </a:tc>
                <a:tc>
                  <a:txBody>
                    <a:bodyPr/>
                    <a:lstStyle/>
                    <a:p>
                      <a:pPr algn="l" fontAlgn="t"/>
                      <a:r>
                        <a:rPr lang="vi-VN" sz="1000" u="none" strike="noStrike">
                          <a:effectLst/>
                        </a:rPr>
                        <a:t> </a:t>
                      </a:r>
                      <a:endParaRPr lang="vi-VN" sz="1000" b="0" i="0" u="none" strike="noStrike">
                        <a:solidFill>
                          <a:srgbClr val="000000"/>
                        </a:solidFill>
                        <a:effectLst/>
                        <a:latin typeface="Arial" panose="020B0604020202020204" pitchFamily="34" charset="0"/>
                      </a:endParaRPr>
                    </a:p>
                  </a:txBody>
                  <a:tcPr marL="7620" marR="7620" marT="7620" marB="0"/>
                </a:tc>
                <a:extLst>
                  <a:ext uri="{0D108BD9-81ED-4DB2-BD59-A6C34878D82A}">
                    <a16:rowId xmlns:a16="http://schemas.microsoft.com/office/drawing/2014/main" val="2622117630"/>
                  </a:ext>
                </a:extLst>
              </a:tr>
              <a:tr h="278217">
                <a:tc>
                  <a:txBody>
                    <a:bodyPr/>
                    <a:lstStyle/>
                    <a:p>
                      <a:pPr algn="ctr" fontAlgn="t"/>
                      <a:r>
                        <a:rPr lang="vi-VN" sz="1000" u="none" strike="noStrike">
                          <a:effectLst/>
                        </a:rPr>
                        <a:t>5/8/2022</a:t>
                      </a:r>
                      <a:endParaRPr lang="vi-VN" sz="1000" b="0" i="0" u="none" strike="noStrike">
                        <a:solidFill>
                          <a:srgbClr val="0000FF"/>
                        </a:solidFill>
                        <a:effectLst/>
                        <a:latin typeface="Arial" panose="020B0604020202020204" pitchFamily="34" charset="0"/>
                      </a:endParaRPr>
                    </a:p>
                  </a:txBody>
                  <a:tcPr marL="7620" marR="7620" marT="7620" marB="0"/>
                </a:tc>
                <a:tc>
                  <a:txBody>
                    <a:bodyPr/>
                    <a:lstStyle/>
                    <a:p>
                      <a:pPr algn="ctr" fontAlgn="t"/>
                      <a:r>
                        <a:rPr lang="vi-VN" sz="1000" u="none" strike="noStrike">
                          <a:effectLst/>
                        </a:rPr>
                        <a:t>0.2</a:t>
                      </a:r>
                      <a:endParaRPr lang="vi-VN" sz="1000" b="0" i="0" u="none" strike="noStrike">
                        <a:solidFill>
                          <a:srgbClr val="000000"/>
                        </a:solidFill>
                        <a:effectLst/>
                        <a:latin typeface="Arial" panose="020B0604020202020204" pitchFamily="34" charset="0"/>
                      </a:endParaRPr>
                    </a:p>
                  </a:txBody>
                  <a:tcPr marL="7620" marR="7620" marT="7620" marB="0"/>
                </a:tc>
                <a:tc>
                  <a:txBody>
                    <a:bodyPr/>
                    <a:lstStyle/>
                    <a:p>
                      <a:pPr algn="ctr" fontAlgn="t"/>
                      <a:r>
                        <a:rPr lang="vi-VN" sz="1000" u="none" strike="noStrike">
                          <a:effectLst/>
                        </a:rPr>
                        <a:t>Kiểm tra</a:t>
                      </a:r>
                      <a:endParaRPr lang="vi-VN" sz="1000" b="0" i="0" u="none" strike="noStrike">
                        <a:solidFill>
                          <a:srgbClr val="000000"/>
                        </a:solidFill>
                        <a:effectLst/>
                        <a:latin typeface="Arial" panose="020B0604020202020204" pitchFamily="34" charset="0"/>
                      </a:endParaRPr>
                    </a:p>
                  </a:txBody>
                  <a:tcPr marL="7620" marR="7620" marT="7620" marB="0"/>
                </a:tc>
                <a:tc>
                  <a:txBody>
                    <a:bodyPr/>
                    <a:lstStyle/>
                    <a:p>
                      <a:pPr algn="ctr" fontAlgn="ctr"/>
                      <a:r>
                        <a:rPr lang="vi-VN" sz="1000" u="none" strike="noStrike">
                          <a:effectLst/>
                        </a:rPr>
                        <a:t>Cập nhật thông tin</a:t>
                      </a:r>
                      <a:endParaRPr lang="vi-VN" sz="1000" b="0" i="0" u="none" strike="noStrike">
                        <a:solidFill>
                          <a:srgbClr val="000000"/>
                        </a:solidFill>
                        <a:effectLst/>
                        <a:latin typeface="Arial" panose="020B0604020202020204" pitchFamily="34" charset="0"/>
                      </a:endParaRPr>
                    </a:p>
                  </a:txBody>
                  <a:tcPr marL="7620" marR="7620" marT="7620" marB="0" anchor="ctr"/>
                </a:tc>
                <a:tc>
                  <a:txBody>
                    <a:bodyPr/>
                    <a:lstStyle/>
                    <a:p>
                      <a:pPr algn="l" fontAlgn="t"/>
                      <a:r>
                        <a:rPr lang="vi-VN" sz="1000" u="none" strike="noStrike">
                          <a:effectLst/>
                        </a:rPr>
                        <a:t> </a:t>
                      </a:r>
                      <a:endParaRPr lang="vi-VN" sz="1000" b="0" i="0" u="none" strike="noStrike">
                        <a:solidFill>
                          <a:srgbClr val="000000"/>
                        </a:solidFill>
                        <a:effectLst/>
                        <a:latin typeface="Arial" panose="020B0604020202020204" pitchFamily="34" charset="0"/>
                      </a:endParaRPr>
                    </a:p>
                  </a:txBody>
                  <a:tcPr marL="7620" marR="7620" marT="7620" marB="0"/>
                </a:tc>
                <a:extLst>
                  <a:ext uri="{0D108BD9-81ED-4DB2-BD59-A6C34878D82A}">
                    <a16:rowId xmlns:a16="http://schemas.microsoft.com/office/drawing/2014/main" val="173880883"/>
                  </a:ext>
                </a:extLst>
              </a:tr>
              <a:tr h="278217">
                <a:tc>
                  <a:txBody>
                    <a:bodyPr/>
                    <a:lstStyle/>
                    <a:p>
                      <a:pPr algn="ctr" fontAlgn="t"/>
                      <a:r>
                        <a:rPr lang="vi-VN" sz="1000" u="none" strike="noStrike">
                          <a:effectLst/>
                        </a:rPr>
                        <a:t>5/8/2022</a:t>
                      </a:r>
                      <a:endParaRPr lang="vi-VN" sz="1000" b="0" i="0" u="none" strike="noStrike">
                        <a:solidFill>
                          <a:srgbClr val="0000FF"/>
                        </a:solidFill>
                        <a:effectLst/>
                        <a:latin typeface="Arial" panose="020B0604020202020204" pitchFamily="34" charset="0"/>
                      </a:endParaRPr>
                    </a:p>
                  </a:txBody>
                  <a:tcPr marL="7620" marR="7620" marT="7620" marB="0"/>
                </a:tc>
                <a:tc>
                  <a:txBody>
                    <a:bodyPr/>
                    <a:lstStyle/>
                    <a:p>
                      <a:pPr algn="ctr" fontAlgn="t"/>
                      <a:r>
                        <a:rPr lang="vi-VN" sz="1000" u="none" strike="noStrike">
                          <a:effectLst/>
                        </a:rPr>
                        <a:t>0.2</a:t>
                      </a:r>
                      <a:endParaRPr lang="vi-VN" sz="1000" b="0" i="0" u="none" strike="noStrike">
                        <a:solidFill>
                          <a:srgbClr val="000000"/>
                        </a:solidFill>
                        <a:effectLst/>
                        <a:latin typeface="Arial" panose="020B0604020202020204" pitchFamily="34" charset="0"/>
                      </a:endParaRPr>
                    </a:p>
                  </a:txBody>
                  <a:tcPr marL="7620" marR="7620" marT="7620" marB="0"/>
                </a:tc>
                <a:tc>
                  <a:txBody>
                    <a:bodyPr/>
                    <a:lstStyle/>
                    <a:p>
                      <a:pPr algn="ctr" fontAlgn="t"/>
                      <a:r>
                        <a:rPr lang="vi-VN" sz="1000" u="none" strike="noStrike">
                          <a:effectLst/>
                        </a:rPr>
                        <a:t>Kiểm tra</a:t>
                      </a:r>
                      <a:endParaRPr lang="vi-VN" sz="1000" b="0" i="0" u="none" strike="noStrike">
                        <a:solidFill>
                          <a:srgbClr val="000000"/>
                        </a:solidFill>
                        <a:effectLst/>
                        <a:latin typeface="Arial" panose="020B0604020202020204" pitchFamily="34" charset="0"/>
                      </a:endParaRPr>
                    </a:p>
                  </a:txBody>
                  <a:tcPr marL="7620" marR="7620" marT="7620" marB="0"/>
                </a:tc>
                <a:tc>
                  <a:txBody>
                    <a:bodyPr/>
                    <a:lstStyle/>
                    <a:p>
                      <a:pPr algn="ctr" fontAlgn="ctr"/>
                      <a:r>
                        <a:rPr lang="vi-VN" sz="1000" u="none" strike="noStrike">
                          <a:effectLst/>
                        </a:rPr>
                        <a:t>Cập nhật thông tin</a:t>
                      </a:r>
                      <a:endParaRPr lang="vi-VN" sz="1000" b="0" i="0" u="none" strike="noStrike">
                        <a:solidFill>
                          <a:srgbClr val="000000"/>
                        </a:solidFill>
                        <a:effectLst/>
                        <a:latin typeface="Arial" panose="020B0604020202020204" pitchFamily="34" charset="0"/>
                      </a:endParaRPr>
                    </a:p>
                  </a:txBody>
                  <a:tcPr marL="7620" marR="7620" marT="7620" marB="0" anchor="ctr"/>
                </a:tc>
                <a:tc>
                  <a:txBody>
                    <a:bodyPr/>
                    <a:lstStyle/>
                    <a:p>
                      <a:pPr algn="l" fontAlgn="t"/>
                      <a:r>
                        <a:rPr lang="vi-VN" sz="1000" u="none" strike="noStrike" dirty="0">
                          <a:effectLst/>
                        </a:rPr>
                        <a:t> </a:t>
                      </a:r>
                      <a:endParaRPr lang="vi-VN" sz="1000" b="0" i="0" u="none" strike="noStrike" dirty="0">
                        <a:solidFill>
                          <a:srgbClr val="000000"/>
                        </a:solidFill>
                        <a:effectLst/>
                        <a:latin typeface="Arial" panose="020B0604020202020204" pitchFamily="34" charset="0"/>
                      </a:endParaRPr>
                    </a:p>
                  </a:txBody>
                  <a:tcPr marL="7620" marR="7620" marT="7620" marB="0"/>
                </a:tc>
                <a:extLst>
                  <a:ext uri="{0D108BD9-81ED-4DB2-BD59-A6C34878D82A}">
                    <a16:rowId xmlns:a16="http://schemas.microsoft.com/office/drawing/2014/main" val="1781786734"/>
                  </a:ext>
                </a:extLst>
              </a:tr>
            </a:tbl>
          </a:graphicData>
        </a:graphic>
      </p:graphicFrame>
    </p:spTree>
    <p:extLst>
      <p:ext uri="{BB962C8B-B14F-4D97-AF65-F5344CB8AC3E}">
        <p14:creationId xmlns:p14="http://schemas.microsoft.com/office/powerpoint/2010/main" val="3797477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a:solidFill>
                  <a:schemeClr val="accent1">
                    <a:lumMod val="60000"/>
                    <a:lumOff val="40000"/>
                  </a:schemeClr>
                </a:solidFill>
              </a:rPr>
              <a:t>Test report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16250872"/>
              </p:ext>
            </p:extLst>
          </p:nvPr>
        </p:nvGraphicFramePr>
        <p:xfrm>
          <a:off x="1652955" y="1905001"/>
          <a:ext cx="9851658" cy="4759568"/>
        </p:xfrm>
        <a:graphic>
          <a:graphicData uri="http://schemas.openxmlformats.org/drawingml/2006/table">
            <a:tbl>
              <a:tblPr>
                <a:tableStyleId>{5C22544A-7EE6-4342-B048-85BDC9FD1C3A}</a:tableStyleId>
              </a:tblPr>
              <a:tblGrid>
                <a:gridCol w="1133841">
                  <a:extLst>
                    <a:ext uri="{9D8B030D-6E8A-4147-A177-3AD203B41FA5}">
                      <a16:colId xmlns:a16="http://schemas.microsoft.com/office/drawing/2014/main" val="3704819670"/>
                    </a:ext>
                  </a:extLst>
                </a:gridCol>
                <a:gridCol w="1584375">
                  <a:extLst>
                    <a:ext uri="{9D8B030D-6E8A-4147-A177-3AD203B41FA5}">
                      <a16:colId xmlns:a16="http://schemas.microsoft.com/office/drawing/2014/main" val="2283023512"/>
                    </a:ext>
                  </a:extLst>
                </a:gridCol>
                <a:gridCol w="1066262">
                  <a:extLst>
                    <a:ext uri="{9D8B030D-6E8A-4147-A177-3AD203B41FA5}">
                      <a16:colId xmlns:a16="http://schemas.microsoft.com/office/drawing/2014/main" val="3412560981"/>
                    </a:ext>
                  </a:extLst>
                </a:gridCol>
                <a:gridCol w="660782">
                  <a:extLst>
                    <a:ext uri="{9D8B030D-6E8A-4147-A177-3AD203B41FA5}">
                      <a16:colId xmlns:a16="http://schemas.microsoft.com/office/drawing/2014/main" val="1501089294"/>
                    </a:ext>
                  </a:extLst>
                </a:gridCol>
                <a:gridCol w="1689500">
                  <a:extLst>
                    <a:ext uri="{9D8B030D-6E8A-4147-A177-3AD203B41FA5}">
                      <a16:colId xmlns:a16="http://schemas.microsoft.com/office/drawing/2014/main" val="649932885"/>
                    </a:ext>
                  </a:extLst>
                </a:gridCol>
                <a:gridCol w="923593">
                  <a:extLst>
                    <a:ext uri="{9D8B030D-6E8A-4147-A177-3AD203B41FA5}">
                      <a16:colId xmlns:a16="http://schemas.microsoft.com/office/drawing/2014/main" val="3510850142"/>
                    </a:ext>
                  </a:extLst>
                </a:gridCol>
                <a:gridCol w="998681">
                  <a:extLst>
                    <a:ext uri="{9D8B030D-6E8A-4147-A177-3AD203B41FA5}">
                      <a16:colId xmlns:a16="http://schemas.microsoft.com/office/drawing/2014/main" val="2743571950"/>
                    </a:ext>
                  </a:extLst>
                </a:gridCol>
                <a:gridCol w="1794624">
                  <a:extLst>
                    <a:ext uri="{9D8B030D-6E8A-4147-A177-3AD203B41FA5}">
                      <a16:colId xmlns:a16="http://schemas.microsoft.com/office/drawing/2014/main" val="3521161132"/>
                    </a:ext>
                  </a:extLst>
                </a:gridCol>
              </a:tblGrid>
              <a:tr h="226549">
                <a:tc gridSpan="8">
                  <a:txBody>
                    <a:bodyPr/>
                    <a:lstStyle/>
                    <a:p>
                      <a:pPr algn="ctr" fontAlgn="ctr"/>
                      <a:r>
                        <a:rPr lang="vi-VN" sz="1400" u="none" strike="noStrike">
                          <a:effectLst/>
                        </a:rPr>
                        <a:t>Defect report (Unit test)</a:t>
                      </a:r>
                      <a:endParaRPr lang="vi-VN" sz="1400" b="1" i="0" u="none" strike="noStrike">
                        <a:solidFill>
                          <a:srgbClr val="000000"/>
                        </a:solidFill>
                        <a:effectLst/>
                        <a:latin typeface="Times New Roman" panose="02020603050405020304" pitchFamily="18" charset="0"/>
                      </a:endParaRPr>
                    </a:p>
                  </a:txBody>
                  <a:tcPr marL="4077" marR="4077" marT="4077"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614158805"/>
                  </a:ext>
                </a:extLst>
              </a:tr>
              <a:tr h="817256">
                <a:tc>
                  <a:txBody>
                    <a:bodyPr/>
                    <a:lstStyle/>
                    <a:p>
                      <a:pPr algn="l" fontAlgn="ctr"/>
                      <a:r>
                        <a:rPr lang="vi-VN" sz="1100" u="none" strike="noStrike">
                          <a:effectLst/>
                        </a:rPr>
                        <a:t>Defect ID</a:t>
                      </a:r>
                      <a:endParaRPr lang="vi-VN" sz="1100" b="1"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1100" u="none" strike="noStrike">
                          <a:effectLst/>
                        </a:rPr>
                        <a:t>Defect title</a:t>
                      </a:r>
                      <a:endParaRPr lang="vi-VN" sz="1100" b="1"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1100" u="none" strike="noStrike">
                          <a:effectLst/>
                        </a:rPr>
                        <a:t>Assigned to</a:t>
                      </a:r>
                      <a:endParaRPr lang="vi-VN" sz="1100" b="1"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1100" u="none" strike="noStrike">
                          <a:effectLst/>
                        </a:rPr>
                        <a:t>Actual result</a:t>
                      </a:r>
                      <a:endParaRPr lang="vi-VN" sz="1100" b="1"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1100" u="none" strike="noStrike">
                          <a:effectLst/>
                        </a:rPr>
                        <a:t>Occurences</a:t>
                      </a:r>
                      <a:endParaRPr lang="vi-VN" sz="1100" b="1"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1100" u="none" strike="noStrike">
                          <a:effectLst/>
                        </a:rPr>
                        <a:t>Created by</a:t>
                      </a:r>
                      <a:endParaRPr lang="vi-VN" sz="1100" b="1"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1100" u="none" strike="noStrike">
                          <a:effectLst/>
                        </a:rPr>
                        <a:t>Date created</a:t>
                      </a:r>
                      <a:endParaRPr lang="vi-VN" sz="1100" b="1"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1100" u="none" strike="noStrike">
                          <a:effectLst/>
                        </a:rPr>
                        <a:t>Detail</a:t>
                      </a:r>
                      <a:endParaRPr lang="vi-VN" sz="1100" b="1" i="0" u="none" strike="noStrike">
                        <a:solidFill>
                          <a:srgbClr val="000000"/>
                        </a:solidFill>
                        <a:effectLst/>
                        <a:latin typeface="Times New Roman" panose="02020603050405020304" pitchFamily="18" charset="0"/>
                      </a:endParaRPr>
                    </a:p>
                  </a:txBody>
                  <a:tcPr marL="4077" marR="4077" marT="4077" marB="0" anchor="ctr"/>
                </a:tc>
                <a:extLst>
                  <a:ext uri="{0D108BD9-81ED-4DB2-BD59-A6C34878D82A}">
                    <a16:rowId xmlns:a16="http://schemas.microsoft.com/office/drawing/2014/main" val="4077727723"/>
                  </a:ext>
                </a:extLst>
              </a:tr>
              <a:tr h="243615">
                <a:tc gridSpan="8">
                  <a:txBody>
                    <a:bodyPr/>
                    <a:lstStyle/>
                    <a:p>
                      <a:pPr algn="ctr" fontAlgn="ctr"/>
                      <a:r>
                        <a:rPr lang="vi-VN" sz="1000" u="none" strike="noStrike">
                          <a:effectLst/>
                        </a:rPr>
                        <a:t>LoginActivity.java</a:t>
                      </a:r>
                      <a:endParaRPr lang="vi-VN" sz="1000" b="1" i="0" u="none" strike="noStrike">
                        <a:solidFill>
                          <a:srgbClr val="000000"/>
                        </a:solidFill>
                        <a:effectLst/>
                        <a:latin typeface="Times New Roman" panose="02020603050405020304" pitchFamily="18" charset="0"/>
                      </a:endParaRPr>
                    </a:p>
                  </a:txBody>
                  <a:tcPr marL="4077" marR="4077" marT="4077"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830467181"/>
                  </a:ext>
                </a:extLst>
              </a:tr>
              <a:tr h="463376">
                <a:tc>
                  <a:txBody>
                    <a:bodyPr/>
                    <a:lstStyle/>
                    <a:p>
                      <a:pPr algn="l" fontAlgn="ctr"/>
                      <a:r>
                        <a:rPr lang="vi-VN" sz="900" u="none" strike="noStrike">
                          <a:effectLst/>
                        </a:rPr>
                        <a:t>UT-CV01</a:t>
                      </a:r>
                      <a:endParaRPr lang="vi-VN" sz="900" b="1"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Test chức vụ</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Nghĩa</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Pass</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Khi coi thông tin của giảng viên sẽ hiện ra bảng thông tin giảng viên</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Kiệt</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29/7/2022</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Sinh viên sẽ xem được thông tin giảng viên</a:t>
                      </a:r>
                      <a:endParaRPr lang="vi-VN" sz="600" b="0" i="0" u="none" strike="noStrike">
                        <a:solidFill>
                          <a:srgbClr val="000000"/>
                        </a:solidFill>
                        <a:effectLst/>
                        <a:latin typeface="Times New Roman" panose="02020603050405020304" pitchFamily="18" charset="0"/>
                      </a:endParaRPr>
                    </a:p>
                  </a:txBody>
                  <a:tcPr marL="4077" marR="4077" marT="4077" marB="0" anchor="ctr"/>
                </a:tc>
                <a:extLst>
                  <a:ext uri="{0D108BD9-81ED-4DB2-BD59-A6C34878D82A}">
                    <a16:rowId xmlns:a16="http://schemas.microsoft.com/office/drawing/2014/main" val="1451366348"/>
                  </a:ext>
                </a:extLst>
              </a:tr>
              <a:tr h="437985">
                <a:tc>
                  <a:txBody>
                    <a:bodyPr/>
                    <a:lstStyle/>
                    <a:p>
                      <a:pPr algn="l" fontAlgn="ctr"/>
                      <a:r>
                        <a:rPr lang="vi-VN" sz="900" u="none" strike="noStrike">
                          <a:effectLst/>
                        </a:rPr>
                        <a:t>UT-CV02</a:t>
                      </a:r>
                      <a:endParaRPr lang="vi-VN" sz="900" b="1"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Test chức vụ</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Nghĩa</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Pass</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Coi được các chức vụ của giảng viên </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Kiệt</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29/7/2022</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Sinh viên sẽ xem được thông tin giảng viên</a:t>
                      </a:r>
                      <a:endParaRPr lang="vi-VN" sz="600" b="0" i="0" u="none" strike="noStrike">
                        <a:solidFill>
                          <a:srgbClr val="000000"/>
                        </a:solidFill>
                        <a:effectLst/>
                        <a:latin typeface="Times New Roman" panose="02020603050405020304" pitchFamily="18" charset="0"/>
                      </a:endParaRPr>
                    </a:p>
                  </a:txBody>
                  <a:tcPr marL="4077" marR="4077" marT="4077" marB="0" anchor="ctr"/>
                </a:tc>
                <a:extLst>
                  <a:ext uri="{0D108BD9-81ED-4DB2-BD59-A6C34878D82A}">
                    <a16:rowId xmlns:a16="http://schemas.microsoft.com/office/drawing/2014/main" val="968872507"/>
                  </a:ext>
                </a:extLst>
              </a:tr>
              <a:tr h="374510">
                <a:tc>
                  <a:txBody>
                    <a:bodyPr/>
                    <a:lstStyle/>
                    <a:p>
                      <a:pPr algn="l" fontAlgn="ctr"/>
                      <a:r>
                        <a:rPr lang="vi-VN" sz="900" u="none" strike="noStrike">
                          <a:effectLst/>
                        </a:rPr>
                        <a:t>UT-SV03</a:t>
                      </a:r>
                      <a:endParaRPr lang="vi-VN" sz="900" b="1"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Test thêm sinh viên</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Nhã</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Pass</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Khi thêm sinh viên sẽ hiện lên thông báo "Vui lòng nhập sinh viên tương ứng"</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Phúc</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29/7/2022</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Sinh viên không được thêm vào</a:t>
                      </a:r>
                      <a:endParaRPr lang="vi-VN" sz="600" b="0" i="0" u="none" strike="noStrike">
                        <a:solidFill>
                          <a:srgbClr val="000000"/>
                        </a:solidFill>
                        <a:effectLst/>
                        <a:latin typeface="Times New Roman" panose="02020603050405020304" pitchFamily="18" charset="0"/>
                      </a:endParaRPr>
                    </a:p>
                  </a:txBody>
                  <a:tcPr marL="4077" marR="4077" marT="4077" marB="0" anchor="ctr"/>
                </a:tc>
                <a:extLst>
                  <a:ext uri="{0D108BD9-81ED-4DB2-BD59-A6C34878D82A}">
                    <a16:rowId xmlns:a16="http://schemas.microsoft.com/office/drawing/2014/main" val="2202269102"/>
                  </a:ext>
                </a:extLst>
              </a:tr>
              <a:tr h="799801">
                <a:tc>
                  <a:txBody>
                    <a:bodyPr/>
                    <a:lstStyle/>
                    <a:p>
                      <a:pPr algn="l" fontAlgn="ctr"/>
                      <a:r>
                        <a:rPr lang="vi-VN" sz="900" u="none" strike="noStrike">
                          <a:effectLst/>
                        </a:rPr>
                        <a:t>UT-SV04</a:t>
                      </a:r>
                      <a:endParaRPr lang="vi-VN" sz="900" b="1"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Test thêm sinh viên</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Nhã</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Pass</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Nhập mã sinh viên, họ và tên, email, số điện thoại, địa chỉ, không chọn giới tính, không chọn ảnh</a:t>
                      </a:r>
                      <a:br>
                        <a:rPr lang="vi-VN" sz="600" u="none" strike="noStrike">
                          <a:effectLst/>
                        </a:rPr>
                      </a:br>
                      <a:r>
                        <a:rPr lang="vi-VN" sz="600" u="none" strike="noStrike">
                          <a:effectLst/>
                        </a:rPr>
                        <a:t>Nhấn nút Save để lưu lại</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Phúc</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29/7/2022</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Sinh viên không được thêm vào</a:t>
                      </a:r>
                      <a:endParaRPr lang="vi-VN" sz="600" b="0" i="0" u="none" strike="noStrike">
                        <a:solidFill>
                          <a:srgbClr val="000000"/>
                        </a:solidFill>
                        <a:effectLst/>
                        <a:latin typeface="Times New Roman" panose="02020603050405020304" pitchFamily="18" charset="0"/>
                      </a:endParaRPr>
                    </a:p>
                  </a:txBody>
                  <a:tcPr marL="4077" marR="4077" marT="4077" marB="0" anchor="ctr"/>
                </a:tc>
                <a:extLst>
                  <a:ext uri="{0D108BD9-81ED-4DB2-BD59-A6C34878D82A}">
                    <a16:rowId xmlns:a16="http://schemas.microsoft.com/office/drawing/2014/main" val="2082006938"/>
                  </a:ext>
                </a:extLst>
              </a:tr>
              <a:tr h="336425">
                <a:tc>
                  <a:txBody>
                    <a:bodyPr/>
                    <a:lstStyle/>
                    <a:p>
                      <a:pPr algn="l" fontAlgn="ctr"/>
                      <a:r>
                        <a:rPr lang="vi-VN" sz="900" u="none" strike="noStrike">
                          <a:effectLst/>
                        </a:rPr>
                        <a:t>UT-SV05</a:t>
                      </a:r>
                      <a:endParaRPr lang="vi-VN" sz="900" b="1"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Test thêm sinh viên</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Nhã</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Pass</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Khi nhập sai định dạng sinh viên nó sẽ thông báo là "Mã SV không hợp lệ</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Phúc</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29/7/2022</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Sinh viên không được thêm vào</a:t>
                      </a:r>
                      <a:endParaRPr lang="vi-VN" sz="600" b="0" i="0" u="none" strike="noStrike">
                        <a:solidFill>
                          <a:srgbClr val="000000"/>
                        </a:solidFill>
                        <a:effectLst/>
                        <a:latin typeface="Times New Roman" panose="02020603050405020304" pitchFamily="18" charset="0"/>
                      </a:endParaRPr>
                    </a:p>
                  </a:txBody>
                  <a:tcPr marL="4077" marR="4077" marT="4077" marB="0" anchor="ctr"/>
                </a:tc>
                <a:extLst>
                  <a:ext uri="{0D108BD9-81ED-4DB2-BD59-A6C34878D82A}">
                    <a16:rowId xmlns:a16="http://schemas.microsoft.com/office/drawing/2014/main" val="3889259534"/>
                  </a:ext>
                </a:extLst>
              </a:tr>
              <a:tr h="552242">
                <a:tc>
                  <a:txBody>
                    <a:bodyPr/>
                    <a:lstStyle/>
                    <a:p>
                      <a:pPr algn="l" fontAlgn="ctr"/>
                      <a:r>
                        <a:rPr lang="vi-VN" sz="900" u="none" strike="noStrike">
                          <a:effectLst/>
                        </a:rPr>
                        <a:t>UT-SV06</a:t>
                      </a:r>
                      <a:endParaRPr lang="vi-VN" sz="900" b="1"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Test thêm sinh viên</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Nhã</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Pass</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Nhập sai định dạng số điện thoại "03256165quang" sẽ cho ra thông báo SĐT không hợp lệ</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Phúc</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29/7/2022</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Sinh viên không được thêm vào</a:t>
                      </a:r>
                      <a:endParaRPr lang="vi-VN" sz="600" b="0" i="0" u="none" strike="noStrike">
                        <a:solidFill>
                          <a:srgbClr val="000000"/>
                        </a:solidFill>
                        <a:effectLst/>
                        <a:latin typeface="Times New Roman" panose="02020603050405020304" pitchFamily="18" charset="0"/>
                      </a:endParaRPr>
                    </a:p>
                  </a:txBody>
                  <a:tcPr marL="4077" marR="4077" marT="4077" marB="0" anchor="ctr"/>
                </a:tc>
                <a:extLst>
                  <a:ext uri="{0D108BD9-81ED-4DB2-BD59-A6C34878D82A}">
                    <a16:rowId xmlns:a16="http://schemas.microsoft.com/office/drawing/2014/main" val="666072492"/>
                  </a:ext>
                </a:extLst>
              </a:tr>
              <a:tr h="507809">
                <a:tc>
                  <a:txBody>
                    <a:bodyPr/>
                    <a:lstStyle/>
                    <a:p>
                      <a:pPr algn="l" fontAlgn="ctr"/>
                      <a:r>
                        <a:rPr lang="vi-VN" sz="900" u="none" strike="noStrike">
                          <a:effectLst/>
                        </a:rPr>
                        <a:t>UT-SV07</a:t>
                      </a:r>
                      <a:endParaRPr lang="vi-VN" sz="900" b="1"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Test thêm sinh viên</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Nhã</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Pass</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Nhập sai định dạng email "Long@@fpt.vn" sẽ hiện ra thông báo định dạng email không hợp lệ</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Phúc</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29/7/2022</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dirty="0">
                          <a:effectLst/>
                        </a:rPr>
                        <a:t>Sinh viên không được thêm vào</a:t>
                      </a:r>
                      <a:endParaRPr lang="vi-VN" sz="600" b="0" i="0" u="none" strike="noStrike" dirty="0">
                        <a:solidFill>
                          <a:srgbClr val="000000"/>
                        </a:solidFill>
                        <a:effectLst/>
                        <a:latin typeface="Times New Roman" panose="02020603050405020304" pitchFamily="18" charset="0"/>
                      </a:endParaRPr>
                    </a:p>
                  </a:txBody>
                  <a:tcPr marL="4077" marR="4077" marT="4077" marB="0" anchor="ctr"/>
                </a:tc>
                <a:extLst>
                  <a:ext uri="{0D108BD9-81ED-4DB2-BD59-A6C34878D82A}">
                    <a16:rowId xmlns:a16="http://schemas.microsoft.com/office/drawing/2014/main" val="2808618853"/>
                  </a:ext>
                </a:extLst>
              </a:tr>
            </a:tbl>
          </a:graphicData>
        </a:graphic>
      </p:graphicFrame>
    </p:spTree>
    <p:extLst>
      <p:ext uri="{BB962C8B-B14F-4D97-AF65-F5344CB8AC3E}">
        <p14:creationId xmlns:p14="http://schemas.microsoft.com/office/powerpoint/2010/main" val="13097351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00776988"/>
              </p:ext>
            </p:extLst>
          </p:nvPr>
        </p:nvGraphicFramePr>
        <p:xfrm>
          <a:off x="1732086" y="1264555"/>
          <a:ext cx="10014438" cy="4503198"/>
        </p:xfrm>
        <a:graphic>
          <a:graphicData uri="http://schemas.openxmlformats.org/drawingml/2006/table">
            <a:tbl>
              <a:tblPr>
                <a:tableStyleId>{5C22544A-7EE6-4342-B048-85BDC9FD1C3A}</a:tableStyleId>
              </a:tblPr>
              <a:tblGrid>
                <a:gridCol w="1152576">
                  <a:extLst>
                    <a:ext uri="{9D8B030D-6E8A-4147-A177-3AD203B41FA5}">
                      <a16:colId xmlns:a16="http://schemas.microsoft.com/office/drawing/2014/main" val="2172091909"/>
                    </a:ext>
                  </a:extLst>
                </a:gridCol>
                <a:gridCol w="1610554">
                  <a:extLst>
                    <a:ext uri="{9D8B030D-6E8A-4147-A177-3AD203B41FA5}">
                      <a16:colId xmlns:a16="http://schemas.microsoft.com/office/drawing/2014/main" val="3241540270"/>
                    </a:ext>
                  </a:extLst>
                </a:gridCol>
                <a:gridCol w="1083879">
                  <a:extLst>
                    <a:ext uri="{9D8B030D-6E8A-4147-A177-3AD203B41FA5}">
                      <a16:colId xmlns:a16="http://schemas.microsoft.com/office/drawing/2014/main" val="463130787"/>
                    </a:ext>
                  </a:extLst>
                </a:gridCol>
                <a:gridCol w="671701">
                  <a:extLst>
                    <a:ext uri="{9D8B030D-6E8A-4147-A177-3AD203B41FA5}">
                      <a16:colId xmlns:a16="http://schemas.microsoft.com/office/drawing/2014/main" val="1907556594"/>
                    </a:ext>
                  </a:extLst>
                </a:gridCol>
                <a:gridCol w="1717415">
                  <a:extLst>
                    <a:ext uri="{9D8B030D-6E8A-4147-A177-3AD203B41FA5}">
                      <a16:colId xmlns:a16="http://schemas.microsoft.com/office/drawing/2014/main" val="890392599"/>
                    </a:ext>
                  </a:extLst>
                </a:gridCol>
                <a:gridCol w="938854">
                  <a:extLst>
                    <a:ext uri="{9D8B030D-6E8A-4147-A177-3AD203B41FA5}">
                      <a16:colId xmlns:a16="http://schemas.microsoft.com/office/drawing/2014/main" val="14654565"/>
                    </a:ext>
                  </a:extLst>
                </a:gridCol>
                <a:gridCol w="1015182">
                  <a:extLst>
                    <a:ext uri="{9D8B030D-6E8A-4147-A177-3AD203B41FA5}">
                      <a16:colId xmlns:a16="http://schemas.microsoft.com/office/drawing/2014/main" val="4100267477"/>
                    </a:ext>
                  </a:extLst>
                </a:gridCol>
                <a:gridCol w="1824277">
                  <a:extLst>
                    <a:ext uri="{9D8B030D-6E8A-4147-A177-3AD203B41FA5}">
                      <a16:colId xmlns:a16="http://schemas.microsoft.com/office/drawing/2014/main" val="193767729"/>
                    </a:ext>
                  </a:extLst>
                </a:gridCol>
              </a:tblGrid>
              <a:tr h="1143014">
                <a:tc>
                  <a:txBody>
                    <a:bodyPr/>
                    <a:lstStyle/>
                    <a:p>
                      <a:pPr algn="l" fontAlgn="ctr"/>
                      <a:r>
                        <a:rPr lang="vi-VN" sz="900" u="none" strike="noStrike">
                          <a:effectLst/>
                        </a:rPr>
                        <a:t>UT-DN01</a:t>
                      </a:r>
                      <a:endParaRPr lang="vi-VN" sz="900" b="1"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dirty="0">
                          <a:effectLst/>
                        </a:rPr>
                        <a:t>Test đăng nhập</a:t>
                      </a:r>
                      <a:endParaRPr lang="vi-VN" sz="600" b="0" i="0" u="none" strike="noStrike" dirty="0">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Nghĩa</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dirty="0">
                          <a:effectLst/>
                        </a:rPr>
                        <a:t>Pass</a:t>
                      </a:r>
                      <a:endParaRPr lang="vi-VN" sz="600" b="0" i="0" u="none" strike="noStrike" dirty="0">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Bỏ trống tài khoản với mật khẩu bấm đăng nhập sẽ hiện "Tài khoản hoặc mật khẩu không chính xác"</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Kiệt</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30/7/2022</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Đăng nhập không thành công</a:t>
                      </a:r>
                      <a:endParaRPr lang="vi-VN" sz="600" b="0" i="0" u="none" strike="noStrike">
                        <a:solidFill>
                          <a:srgbClr val="000000"/>
                        </a:solidFill>
                        <a:effectLst/>
                        <a:latin typeface="Times New Roman" panose="02020603050405020304" pitchFamily="18" charset="0"/>
                      </a:endParaRPr>
                    </a:p>
                  </a:txBody>
                  <a:tcPr marL="4077" marR="4077" marT="4077" marB="0" anchor="ctr"/>
                </a:tc>
                <a:extLst>
                  <a:ext uri="{0D108BD9-81ED-4DB2-BD59-A6C34878D82A}">
                    <a16:rowId xmlns:a16="http://schemas.microsoft.com/office/drawing/2014/main" val="2277053597"/>
                  </a:ext>
                </a:extLst>
              </a:tr>
              <a:tr h="1225641">
                <a:tc>
                  <a:txBody>
                    <a:bodyPr/>
                    <a:lstStyle/>
                    <a:p>
                      <a:pPr algn="l" fontAlgn="ctr"/>
                      <a:r>
                        <a:rPr lang="vi-VN" sz="900" u="none" strike="noStrike">
                          <a:effectLst/>
                        </a:rPr>
                        <a:t>UT-DN02</a:t>
                      </a:r>
                      <a:endParaRPr lang="vi-VN" sz="900" b="1"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Test đăng nhập</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Nghĩa</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Pass</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Bỏ trống mật khẩu nhưng nhập tài khoản bấm đăng nhập sẽ hiện "Chưa nhập mật khẩu"</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Kiệt</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30/7/2022</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Đăng nhập không thành công</a:t>
                      </a:r>
                      <a:endParaRPr lang="vi-VN" sz="600" b="0" i="0" u="none" strike="noStrike">
                        <a:solidFill>
                          <a:srgbClr val="000000"/>
                        </a:solidFill>
                        <a:effectLst/>
                        <a:latin typeface="Times New Roman" panose="02020603050405020304" pitchFamily="18" charset="0"/>
                      </a:endParaRPr>
                    </a:p>
                  </a:txBody>
                  <a:tcPr marL="4077" marR="4077" marT="4077" marB="0" anchor="ctr"/>
                </a:tc>
                <a:extLst>
                  <a:ext uri="{0D108BD9-81ED-4DB2-BD59-A6C34878D82A}">
                    <a16:rowId xmlns:a16="http://schemas.microsoft.com/office/drawing/2014/main" val="1575739462"/>
                  </a:ext>
                </a:extLst>
              </a:tr>
              <a:tr h="1143014">
                <a:tc>
                  <a:txBody>
                    <a:bodyPr/>
                    <a:lstStyle/>
                    <a:p>
                      <a:pPr algn="l" fontAlgn="ctr"/>
                      <a:r>
                        <a:rPr lang="vi-VN" sz="900" u="none" strike="noStrike">
                          <a:effectLst/>
                        </a:rPr>
                        <a:t>UT-DN03</a:t>
                      </a:r>
                      <a:endParaRPr lang="vi-VN" sz="900" b="1"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Test đăng nhập</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Nghĩa</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Pass</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Bỏ trống tài khoản nhưng nhập mật khẩu bấm đăng nhập sẽ hiện "Chưa nhập tài khoản"</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Kiệt</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30/7/2022</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Đăng nhập không thành công</a:t>
                      </a:r>
                      <a:endParaRPr lang="vi-VN" sz="600" b="0" i="0" u="none" strike="noStrike">
                        <a:solidFill>
                          <a:srgbClr val="000000"/>
                        </a:solidFill>
                        <a:effectLst/>
                        <a:latin typeface="Times New Roman" panose="02020603050405020304" pitchFamily="18" charset="0"/>
                      </a:endParaRPr>
                    </a:p>
                  </a:txBody>
                  <a:tcPr marL="4077" marR="4077" marT="4077" marB="0" anchor="ctr"/>
                </a:tc>
                <a:extLst>
                  <a:ext uri="{0D108BD9-81ED-4DB2-BD59-A6C34878D82A}">
                    <a16:rowId xmlns:a16="http://schemas.microsoft.com/office/drawing/2014/main" val="3089812537"/>
                  </a:ext>
                </a:extLst>
              </a:tr>
              <a:tr h="991529">
                <a:tc>
                  <a:txBody>
                    <a:bodyPr/>
                    <a:lstStyle/>
                    <a:p>
                      <a:pPr algn="l" fontAlgn="ctr"/>
                      <a:r>
                        <a:rPr lang="vi-VN" sz="900" u="none" strike="noStrike">
                          <a:effectLst/>
                        </a:rPr>
                        <a:t>UT-DN04</a:t>
                      </a:r>
                      <a:endParaRPr lang="vi-VN" sz="900" b="1"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Test đăng nhập</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Nghĩa</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Pass</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Nhập đúng tài khoản và mật khẩu sẽ hiện "Đăng nhập thành công</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Kiệt</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30/7/2022</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dirty="0">
                          <a:effectLst/>
                        </a:rPr>
                        <a:t>Đăng nhập thành công</a:t>
                      </a:r>
                      <a:endParaRPr lang="vi-VN" sz="600" b="0" i="0" u="none" strike="noStrike" dirty="0">
                        <a:solidFill>
                          <a:srgbClr val="000000"/>
                        </a:solidFill>
                        <a:effectLst/>
                        <a:latin typeface="Times New Roman" panose="02020603050405020304" pitchFamily="18" charset="0"/>
                      </a:endParaRPr>
                    </a:p>
                  </a:txBody>
                  <a:tcPr marL="4077" marR="4077" marT="4077" marB="0" anchor="ctr"/>
                </a:tc>
                <a:extLst>
                  <a:ext uri="{0D108BD9-81ED-4DB2-BD59-A6C34878D82A}">
                    <a16:rowId xmlns:a16="http://schemas.microsoft.com/office/drawing/2014/main" val="3142079883"/>
                  </a:ext>
                </a:extLst>
              </a:tr>
            </a:tbl>
          </a:graphicData>
        </a:graphic>
      </p:graphicFrame>
    </p:spTree>
    <p:extLst>
      <p:ext uri="{BB962C8B-B14F-4D97-AF65-F5344CB8AC3E}">
        <p14:creationId xmlns:p14="http://schemas.microsoft.com/office/powerpoint/2010/main" val="37906527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A210B-EC82-DF88-867E-591AB69A16D7}"/>
              </a:ext>
            </a:extLst>
          </p:cNvPr>
          <p:cNvSpPr>
            <a:spLocks noGrp="1"/>
          </p:cNvSpPr>
          <p:nvPr>
            <p:ph type="title"/>
          </p:nvPr>
        </p:nvSpPr>
        <p:spPr/>
        <p:txBody>
          <a:bodyPr/>
          <a:lstStyle/>
          <a:p>
            <a:r>
              <a:rPr lang="vi-VN" dirty="0"/>
              <a:t>Sơ Đồ </a:t>
            </a:r>
            <a:endParaRPr lang="en-US" dirty="0"/>
          </a:p>
        </p:txBody>
      </p:sp>
      <p:pic>
        <p:nvPicPr>
          <p:cNvPr id="5" name="Content Placeholder 4">
            <a:extLst>
              <a:ext uri="{FF2B5EF4-FFF2-40B4-BE49-F238E27FC236}">
                <a16:creationId xmlns:a16="http://schemas.microsoft.com/office/drawing/2014/main" id="{B89570F6-54DF-9E72-FB0C-03BB809EE8A4}"/>
              </a:ext>
            </a:extLst>
          </p:cNvPr>
          <p:cNvPicPr>
            <a:picLocks noGrp="1" noChangeAspect="1"/>
          </p:cNvPicPr>
          <p:nvPr>
            <p:ph idx="1"/>
          </p:nvPr>
        </p:nvPicPr>
        <p:blipFill>
          <a:blip r:embed="rId2"/>
          <a:stretch>
            <a:fillRect/>
          </a:stretch>
        </p:blipFill>
        <p:spPr>
          <a:xfrm>
            <a:off x="1846729" y="1730188"/>
            <a:ext cx="9323295" cy="4503702"/>
          </a:xfrm>
        </p:spPr>
      </p:pic>
    </p:spTree>
    <p:extLst>
      <p:ext uri="{BB962C8B-B14F-4D97-AF65-F5344CB8AC3E}">
        <p14:creationId xmlns:p14="http://schemas.microsoft.com/office/powerpoint/2010/main" val="2839413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798751"/>
              </p:ext>
            </p:extLst>
          </p:nvPr>
        </p:nvGraphicFramePr>
        <p:xfrm>
          <a:off x="1529861" y="1195754"/>
          <a:ext cx="10212144" cy="5046784"/>
        </p:xfrm>
        <a:graphic>
          <a:graphicData uri="http://schemas.openxmlformats.org/drawingml/2006/table">
            <a:tbl>
              <a:tblPr>
                <a:tableStyleId>{5C22544A-7EE6-4342-B048-85BDC9FD1C3A}</a:tableStyleId>
              </a:tblPr>
              <a:tblGrid>
                <a:gridCol w="1175330">
                  <a:extLst>
                    <a:ext uri="{9D8B030D-6E8A-4147-A177-3AD203B41FA5}">
                      <a16:colId xmlns:a16="http://schemas.microsoft.com/office/drawing/2014/main" val="1179884931"/>
                    </a:ext>
                  </a:extLst>
                </a:gridCol>
                <a:gridCol w="1642349">
                  <a:extLst>
                    <a:ext uri="{9D8B030D-6E8A-4147-A177-3AD203B41FA5}">
                      <a16:colId xmlns:a16="http://schemas.microsoft.com/office/drawing/2014/main" val="4204523346"/>
                    </a:ext>
                  </a:extLst>
                </a:gridCol>
                <a:gridCol w="1105278">
                  <a:extLst>
                    <a:ext uri="{9D8B030D-6E8A-4147-A177-3AD203B41FA5}">
                      <a16:colId xmlns:a16="http://schemas.microsoft.com/office/drawing/2014/main" val="1759799492"/>
                    </a:ext>
                  </a:extLst>
                </a:gridCol>
                <a:gridCol w="684961">
                  <a:extLst>
                    <a:ext uri="{9D8B030D-6E8A-4147-A177-3AD203B41FA5}">
                      <a16:colId xmlns:a16="http://schemas.microsoft.com/office/drawing/2014/main" val="3262987582"/>
                    </a:ext>
                  </a:extLst>
                </a:gridCol>
                <a:gridCol w="2047859">
                  <a:extLst>
                    <a:ext uri="{9D8B030D-6E8A-4147-A177-3AD203B41FA5}">
                      <a16:colId xmlns:a16="http://schemas.microsoft.com/office/drawing/2014/main" val="3299549223"/>
                    </a:ext>
                  </a:extLst>
                </a:gridCol>
                <a:gridCol w="660851">
                  <a:extLst>
                    <a:ext uri="{9D8B030D-6E8A-4147-A177-3AD203B41FA5}">
                      <a16:colId xmlns:a16="http://schemas.microsoft.com/office/drawing/2014/main" val="399149829"/>
                    </a:ext>
                  </a:extLst>
                </a:gridCol>
                <a:gridCol w="1035224">
                  <a:extLst>
                    <a:ext uri="{9D8B030D-6E8A-4147-A177-3AD203B41FA5}">
                      <a16:colId xmlns:a16="http://schemas.microsoft.com/office/drawing/2014/main" val="960332113"/>
                    </a:ext>
                  </a:extLst>
                </a:gridCol>
                <a:gridCol w="1860292">
                  <a:extLst>
                    <a:ext uri="{9D8B030D-6E8A-4147-A177-3AD203B41FA5}">
                      <a16:colId xmlns:a16="http://schemas.microsoft.com/office/drawing/2014/main" val="1216302181"/>
                    </a:ext>
                  </a:extLst>
                </a:gridCol>
              </a:tblGrid>
              <a:tr h="800622">
                <a:tc>
                  <a:txBody>
                    <a:bodyPr/>
                    <a:lstStyle/>
                    <a:p>
                      <a:pPr algn="l" fontAlgn="ctr"/>
                      <a:r>
                        <a:rPr lang="vi-VN" sz="900" u="none" strike="noStrike">
                          <a:effectLst/>
                        </a:rPr>
                        <a:t>UT-CNSV01</a:t>
                      </a:r>
                      <a:endParaRPr lang="vi-VN" sz="900" b="1"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Test cập nhật sinh viên</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Đạt Thành</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Pass</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Không chọn sinh viên trong danh sách</a:t>
                      </a:r>
                      <a:br>
                        <a:rPr lang="vi-VN" sz="600" u="none" strike="noStrike">
                          <a:effectLst/>
                        </a:rPr>
                      </a:br>
                      <a:r>
                        <a:rPr lang="vi-VN" sz="600" u="none" strike="noStrike">
                          <a:effectLst/>
                        </a:rPr>
                        <a:t>Nhấn nút Update</a:t>
                      </a:r>
                      <a:br>
                        <a:rPr lang="vi-VN" sz="600" u="none" strike="noStrike">
                          <a:effectLst/>
                        </a:rPr>
                      </a:br>
                      <a:r>
                        <a:rPr lang="vi-VN" sz="600" u="none" strike="noStrike">
                          <a:effectLst/>
                        </a:rPr>
                        <a:t>Hiện thông báo "Vui lòng chọn sinh viên cần cập nhật"</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Phúc</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5/8/2022</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Sinh viên không được cập nhật thông tin</a:t>
                      </a:r>
                      <a:endParaRPr lang="vi-VN" sz="600" b="0" i="0" u="none" strike="noStrike">
                        <a:solidFill>
                          <a:srgbClr val="000000"/>
                        </a:solidFill>
                        <a:effectLst/>
                        <a:latin typeface="Times New Roman" panose="02020603050405020304" pitchFamily="18" charset="0"/>
                      </a:endParaRPr>
                    </a:p>
                  </a:txBody>
                  <a:tcPr marL="4077" marR="4077" marT="4077" marB="0" anchor="ctr"/>
                </a:tc>
                <a:extLst>
                  <a:ext uri="{0D108BD9-81ED-4DB2-BD59-A6C34878D82A}">
                    <a16:rowId xmlns:a16="http://schemas.microsoft.com/office/drawing/2014/main" val="2545775880"/>
                  </a:ext>
                </a:extLst>
              </a:tr>
              <a:tr h="493240">
                <a:tc>
                  <a:txBody>
                    <a:bodyPr/>
                    <a:lstStyle/>
                    <a:p>
                      <a:pPr algn="l" fontAlgn="ctr"/>
                      <a:r>
                        <a:rPr lang="vi-VN" sz="900" u="none" strike="noStrike">
                          <a:effectLst/>
                        </a:rPr>
                        <a:t>UT-CNSV02</a:t>
                      </a:r>
                      <a:endParaRPr lang="vi-VN" sz="900" b="1"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Test cập nhật sinh viên</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Đạt Thành</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Pass</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Chọn một sinh viên trong danh sách hệ thống thông báo "CNSV thành công"</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Phúc</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5/8/2022</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Sinh viên được cập nhật thông tin</a:t>
                      </a:r>
                      <a:endParaRPr lang="vi-VN" sz="600" b="0" i="0" u="none" strike="noStrike">
                        <a:solidFill>
                          <a:srgbClr val="000000"/>
                        </a:solidFill>
                        <a:effectLst/>
                        <a:latin typeface="Times New Roman" panose="02020603050405020304" pitchFamily="18" charset="0"/>
                      </a:endParaRPr>
                    </a:p>
                  </a:txBody>
                  <a:tcPr marL="4077" marR="4077" marT="4077" marB="0" anchor="ctr"/>
                </a:tc>
                <a:extLst>
                  <a:ext uri="{0D108BD9-81ED-4DB2-BD59-A6C34878D82A}">
                    <a16:rowId xmlns:a16="http://schemas.microsoft.com/office/drawing/2014/main" val="4053236871"/>
                  </a:ext>
                </a:extLst>
              </a:tr>
              <a:tr h="1036522">
                <a:tc>
                  <a:txBody>
                    <a:bodyPr/>
                    <a:lstStyle/>
                    <a:p>
                      <a:pPr algn="l" fontAlgn="ctr"/>
                      <a:r>
                        <a:rPr lang="vi-VN" sz="900" u="none" strike="noStrike">
                          <a:effectLst/>
                        </a:rPr>
                        <a:t>UT-CNSV03</a:t>
                      </a:r>
                      <a:endParaRPr lang="vi-VN" sz="900" b="1"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Test cập nhật sinh viên</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Đạt Thành</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Pass</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Chọn một sinh viên trong danh sách và thêm mã sinh viên, họ và tên, email, số điện thoại, địa chỉ</a:t>
                      </a:r>
                      <a:br>
                        <a:rPr lang="vi-VN" sz="600" u="none" strike="noStrike">
                          <a:effectLst/>
                        </a:rPr>
                      </a:br>
                      <a:r>
                        <a:rPr lang="vi-VN" sz="600" u="none" strike="noStrike">
                          <a:effectLst/>
                        </a:rPr>
                        <a:t>Nhấn nút Update "Thông tin sinh viên đã được cập nhật"</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Phúc</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5/8/2022</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Sinh viên được cập nhật thông tin</a:t>
                      </a:r>
                      <a:endParaRPr lang="vi-VN" sz="600" b="0" i="0" u="none" strike="noStrike">
                        <a:solidFill>
                          <a:srgbClr val="000000"/>
                        </a:solidFill>
                        <a:effectLst/>
                        <a:latin typeface="Times New Roman" panose="02020603050405020304" pitchFamily="18" charset="0"/>
                      </a:endParaRPr>
                    </a:p>
                  </a:txBody>
                  <a:tcPr marL="4077" marR="4077" marT="4077" marB="0" anchor="ctr"/>
                </a:tc>
                <a:extLst>
                  <a:ext uri="{0D108BD9-81ED-4DB2-BD59-A6C34878D82A}">
                    <a16:rowId xmlns:a16="http://schemas.microsoft.com/office/drawing/2014/main" val="2057902708"/>
                  </a:ext>
                </a:extLst>
              </a:tr>
              <a:tr h="1029372">
                <a:tc>
                  <a:txBody>
                    <a:bodyPr/>
                    <a:lstStyle/>
                    <a:p>
                      <a:pPr algn="l" fontAlgn="ctr"/>
                      <a:r>
                        <a:rPr lang="vi-VN" sz="900" u="none" strike="noStrike">
                          <a:effectLst/>
                        </a:rPr>
                        <a:t>UT-CNSV04</a:t>
                      </a:r>
                      <a:endParaRPr lang="vi-VN" sz="900" b="1"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Test cập nhật sinh viên</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Đạt Thành</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Pass</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Chọn 1 sinh viên trong danh sách, chỉnh sửa các thông tin khác ngoại trừ mã sinh viên</a:t>
                      </a:r>
                      <a:br>
                        <a:rPr lang="vi-VN" sz="600" u="none" strike="noStrike">
                          <a:effectLst/>
                        </a:rPr>
                      </a:br>
                      <a:r>
                        <a:rPr lang="vi-VN" sz="600" u="none" strike="noStrike">
                          <a:effectLst/>
                        </a:rPr>
                        <a:t>Nhấn nút Save</a:t>
                      </a:r>
                      <a:br>
                        <a:rPr lang="vi-VN" sz="600" u="none" strike="noStrike">
                          <a:effectLst/>
                        </a:rPr>
                      </a:br>
                      <a:r>
                        <a:rPr lang="vi-VN" sz="600" u="none" strike="noStrike">
                          <a:effectLst/>
                        </a:rPr>
                        <a:t>Hiện thông báo "Cập nhật thông tin thành công"</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Phúc</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5/8/2022</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Sinh viên được cập nhật thông tin</a:t>
                      </a:r>
                      <a:endParaRPr lang="vi-VN" sz="600" b="0" i="0" u="none" strike="noStrike">
                        <a:solidFill>
                          <a:srgbClr val="000000"/>
                        </a:solidFill>
                        <a:effectLst/>
                        <a:latin typeface="Times New Roman" panose="02020603050405020304" pitchFamily="18" charset="0"/>
                      </a:endParaRPr>
                    </a:p>
                  </a:txBody>
                  <a:tcPr marL="4077" marR="4077" marT="4077" marB="0" anchor="ctr"/>
                </a:tc>
                <a:extLst>
                  <a:ext uri="{0D108BD9-81ED-4DB2-BD59-A6C34878D82A}">
                    <a16:rowId xmlns:a16="http://schemas.microsoft.com/office/drawing/2014/main" val="342703055"/>
                  </a:ext>
                </a:extLst>
              </a:tr>
              <a:tr h="993631">
                <a:tc>
                  <a:txBody>
                    <a:bodyPr/>
                    <a:lstStyle/>
                    <a:p>
                      <a:pPr algn="l" fontAlgn="ctr"/>
                      <a:r>
                        <a:rPr lang="vi-VN" sz="900" u="none" strike="noStrike">
                          <a:effectLst/>
                        </a:rPr>
                        <a:t>UT-CNSV05</a:t>
                      </a:r>
                      <a:endParaRPr lang="vi-VN" sz="900" b="1"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Test cập nhật sinh viên</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Đạt Thành</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Pass</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Chọn 1 sinh viên trong danh sách, chỉnh sửa mã sinh viên hiện tại thành mã sinh viên của sinh viên khác, nhập hợp lệ các thông tin</a:t>
                      </a:r>
                      <a:br>
                        <a:rPr lang="vi-VN" sz="600" u="none" strike="noStrike">
                          <a:effectLst/>
                        </a:rPr>
                      </a:br>
                      <a:r>
                        <a:rPr lang="vi-VN" sz="600" u="none" strike="noStrike">
                          <a:effectLst/>
                        </a:rPr>
                        <a:t>Nhấn nút Update</a:t>
                      </a:r>
                      <a:br>
                        <a:rPr lang="vi-VN" sz="600" u="none" strike="noStrike">
                          <a:effectLst/>
                        </a:rPr>
                      </a:br>
                      <a:r>
                        <a:rPr lang="vi-VN" sz="600" u="none" strike="noStrike">
                          <a:effectLst/>
                        </a:rPr>
                        <a:t>Hiện thông báo "Cập nhật thành công"</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Phúc</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5/8/2022</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Sinh viên được cập nhật thông tin</a:t>
                      </a:r>
                      <a:endParaRPr lang="vi-VN" sz="600" b="0" i="0" u="none" strike="noStrike">
                        <a:solidFill>
                          <a:srgbClr val="000000"/>
                        </a:solidFill>
                        <a:effectLst/>
                        <a:latin typeface="Times New Roman" panose="02020603050405020304" pitchFamily="18" charset="0"/>
                      </a:endParaRPr>
                    </a:p>
                  </a:txBody>
                  <a:tcPr marL="4077" marR="4077" marT="4077" marB="0" anchor="ctr"/>
                </a:tc>
                <a:extLst>
                  <a:ext uri="{0D108BD9-81ED-4DB2-BD59-A6C34878D82A}">
                    <a16:rowId xmlns:a16="http://schemas.microsoft.com/office/drawing/2014/main" val="161128746"/>
                  </a:ext>
                </a:extLst>
              </a:tr>
              <a:tr h="693397">
                <a:tc>
                  <a:txBody>
                    <a:bodyPr/>
                    <a:lstStyle/>
                    <a:p>
                      <a:pPr algn="l" fontAlgn="ctr"/>
                      <a:r>
                        <a:rPr lang="vi-VN" sz="900" u="none" strike="noStrike">
                          <a:effectLst/>
                        </a:rPr>
                        <a:t>UT-CNSV06</a:t>
                      </a:r>
                      <a:endParaRPr lang="vi-VN" sz="900" b="1"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Test cập nhật sinh viên</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Đạt Thành</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Pass</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dirty="0">
                          <a:effectLst/>
                        </a:rPr>
                        <a:t>Không chọn sinh viên trong danh sách mà nhập đầy đủ các định dạng thông tin nhấn nút Update sẽ hiện thông báo "Vui lòng chọn sinh viên"</a:t>
                      </a:r>
                      <a:endParaRPr lang="vi-VN" sz="600" b="0" i="0" u="none" strike="noStrike" dirty="0">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Phúc</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a:effectLst/>
                        </a:rPr>
                        <a:t>5/8/2022</a:t>
                      </a:r>
                      <a:endParaRPr lang="vi-VN" sz="600" b="0" i="0" u="none" strike="noStrike">
                        <a:solidFill>
                          <a:srgbClr val="000000"/>
                        </a:solidFill>
                        <a:effectLst/>
                        <a:latin typeface="Times New Roman" panose="02020603050405020304" pitchFamily="18" charset="0"/>
                      </a:endParaRPr>
                    </a:p>
                  </a:txBody>
                  <a:tcPr marL="4077" marR="4077" marT="4077" marB="0" anchor="ctr"/>
                </a:tc>
                <a:tc>
                  <a:txBody>
                    <a:bodyPr/>
                    <a:lstStyle/>
                    <a:p>
                      <a:pPr algn="l" fontAlgn="ctr"/>
                      <a:r>
                        <a:rPr lang="vi-VN" sz="600" u="none" strike="noStrike" dirty="0">
                          <a:effectLst/>
                        </a:rPr>
                        <a:t>Sinh viên được cập nhật thông tin</a:t>
                      </a:r>
                      <a:endParaRPr lang="vi-VN" sz="600" b="0" i="0" u="none" strike="noStrike" dirty="0">
                        <a:solidFill>
                          <a:srgbClr val="000000"/>
                        </a:solidFill>
                        <a:effectLst/>
                        <a:latin typeface="Times New Roman" panose="02020603050405020304" pitchFamily="18" charset="0"/>
                      </a:endParaRPr>
                    </a:p>
                  </a:txBody>
                  <a:tcPr marL="4077" marR="4077" marT="4077" marB="0" anchor="ctr"/>
                </a:tc>
                <a:extLst>
                  <a:ext uri="{0D108BD9-81ED-4DB2-BD59-A6C34878D82A}">
                    <a16:rowId xmlns:a16="http://schemas.microsoft.com/office/drawing/2014/main" val="3471805926"/>
                  </a:ext>
                </a:extLst>
              </a:tr>
            </a:tbl>
          </a:graphicData>
        </a:graphic>
      </p:graphicFrame>
    </p:spTree>
    <p:extLst>
      <p:ext uri="{BB962C8B-B14F-4D97-AF65-F5344CB8AC3E}">
        <p14:creationId xmlns:p14="http://schemas.microsoft.com/office/powerpoint/2010/main" val="36958817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a:solidFill>
                  <a:schemeClr val="accent1">
                    <a:lumMod val="60000"/>
                    <a:lumOff val="40000"/>
                  </a:schemeClr>
                </a:solidFill>
              </a:rPr>
              <a:t>Defect Report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60740603"/>
              </p:ext>
            </p:extLst>
          </p:nvPr>
        </p:nvGraphicFramePr>
        <p:xfrm>
          <a:off x="1538655" y="1705708"/>
          <a:ext cx="9965960" cy="4528037"/>
        </p:xfrm>
        <a:graphic>
          <a:graphicData uri="http://schemas.openxmlformats.org/drawingml/2006/table">
            <a:tbl>
              <a:tblPr>
                <a:tableStyleId>{5C22544A-7EE6-4342-B048-85BDC9FD1C3A}</a:tableStyleId>
              </a:tblPr>
              <a:tblGrid>
                <a:gridCol w="1094272">
                  <a:extLst>
                    <a:ext uri="{9D8B030D-6E8A-4147-A177-3AD203B41FA5}">
                      <a16:colId xmlns:a16="http://schemas.microsoft.com/office/drawing/2014/main" val="1326263323"/>
                    </a:ext>
                  </a:extLst>
                </a:gridCol>
                <a:gridCol w="1402725">
                  <a:extLst>
                    <a:ext uri="{9D8B030D-6E8A-4147-A177-3AD203B41FA5}">
                      <a16:colId xmlns:a16="http://schemas.microsoft.com/office/drawing/2014/main" val="1505942523"/>
                    </a:ext>
                  </a:extLst>
                </a:gridCol>
                <a:gridCol w="1020832">
                  <a:extLst>
                    <a:ext uri="{9D8B030D-6E8A-4147-A177-3AD203B41FA5}">
                      <a16:colId xmlns:a16="http://schemas.microsoft.com/office/drawing/2014/main" val="1155074149"/>
                    </a:ext>
                  </a:extLst>
                </a:gridCol>
                <a:gridCol w="1483511">
                  <a:extLst>
                    <a:ext uri="{9D8B030D-6E8A-4147-A177-3AD203B41FA5}">
                      <a16:colId xmlns:a16="http://schemas.microsoft.com/office/drawing/2014/main" val="2122842843"/>
                    </a:ext>
                  </a:extLst>
                </a:gridCol>
                <a:gridCol w="822541">
                  <a:extLst>
                    <a:ext uri="{9D8B030D-6E8A-4147-A177-3AD203B41FA5}">
                      <a16:colId xmlns:a16="http://schemas.microsoft.com/office/drawing/2014/main" val="1491379062"/>
                    </a:ext>
                  </a:extLst>
                </a:gridCol>
                <a:gridCol w="2474966">
                  <a:extLst>
                    <a:ext uri="{9D8B030D-6E8A-4147-A177-3AD203B41FA5}">
                      <a16:colId xmlns:a16="http://schemas.microsoft.com/office/drawing/2014/main" val="4207864273"/>
                    </a:ext>
                  </a:extLst>
                </a:gridCol>
                <a:gridCol w="844572">
                  <a:extLst>
                    <a:ext uri="{9D8B030D-6E8A-4147-A177-3AD203B41FA5}">
                      <a16:colId xmlns:a16="http://schemas.microsoft.com/office/drawing/2014/main" val="4058650161"/>
                    </a:ext>
                  </a:extLst>
                </a:gridCol>
                <a:gridCol w="822541">
                  <a:extLst>
                    <a:ext uri="{9D8B030D-6E8A-4147-A177-3AD203B41FA5}">
                      <a16:colId xmlns:a16="http://schemas.microsoft.com/office/drawing/2014/main" val="3259648074"/>
                    </a:ext>
                  </a:extLst>
                </a:gridCol>
              </a:tblGrid>
              <a:tr h="925259">
                <a:tc>
                  <a:txBody>
                    <a:bodyPr/>
                    <a:lstStyle/>
                    <a:p>
                      <a:pPr algn="l" fontAlgn="ctr"/>
                      <a:r>
                        <a:rPr lang="vi-VN" sz="800" u="none" strike="noStrike">
                          <a:effectLst/>
                        </a:rPr>
                        <a:t>Defect ID</a:t>
                      </a:r>
                      <a:endParaRPr lang="vi-VN" sz="800" b="1"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800" u="none" strike="noStrike">
                          <a:effectLst/>
                        </a:rPr>
                        <a:t>Defect title</a:t>
                      </a:r>
                      <a:endParaRPr lang="vi-VN" sz="800" b="1"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800" u="none" strike="noStrike">
                          <a:effectLst/>
                        </a:rPr>
                        <a:t>Assigned to</a:t>
                      </a:r>
                      <a:endParaRPr lang="vi-VN" sz="800" b="1"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800" u="none" strike="noStrike">
                          <a:effectLst/>
                        </a:rPr>
                        <a:t>Occurences</a:t>
                      </a:r>
                      <a:endParaRPr lang="vi-VN" sz="800" b="1"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800" u="none" strike="noStrike">
                          <a:effectLst/>
                        </a:rPr>
                        <a:t>Date created</a:t>
                      </a:r>
                      <a:endParaRPr lang="vi-VN" sz="800" b="1"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800" u="none" strike="noStrike">
                          <a:effectLst/>
                        </a:rPr>
                        <a:t>Expected result</a:t>
                      </a:r>
                      <a:endParaRPr lang="vi-VN" sz="800" b="1"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800" u="none" strike="noStrike">
                          <a:effectLst/>
                        </a:rPr>
                        <a:t>Yes/No</a:t>
                      </a:r>
                      <a:endParaRPr lang="vi-VN" sz="800" b="1"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800" u="none" strike="noStrike">
                          <a:effectLst/>
                        </a:rPr>
                        <a:t>Piority 1/2/3</a:t>
                      </a:r>
                      <a:endParaRPr lang="vi-VN" sz="800" b="1" i="0" u="none" strike="noStrike">
                        <a:solidFill>
                          <a:srgbClr val="000000"/>
                        </a:solidFill>
                        <a:effectLst/>
                        <a:latin typeface="Times New Roman" panose="02020603050405020304" pitchFamily="18" charset="0"/>
                      </a:endParaRPr>
                    </a:p>
                  </a:txBody>
                  <a:tcPr marL="3942" marR="3942" marT="3942" marB="0" anchor="ctr"/>
                </a:tc>
                <a:extLst>
                  <a:ext uri="{0D108BD9-81ED-4DB2-BD59-A6C34878D82A}">
                    <a16:rowId xmlns:a16="http://schemas.microsoft.com/office/drawing/2014/main" val="3512079231"/>
                  </a:ext>
                </a:extLst>
              </a:tr>
              <a:tr h="242369">
                <a:tc gridSpan="8">
                  <a:txBody>
                    <a:bodyPr/>
                    <a:lstStyle/>
                    <a:p>
                      <a:pPr algn="ctr" fontAlgn="ctr"/>
                      <a:r>
                        <a:rPr lang="vi-VN" sz="900" u="none" strike="noStrike">
                          <a:effectLst/>
                        </a:rPr>
                        <a:t>Statistical</a:t>
                      </a:r>
                      <a:endParaRPr lang="vi-VN" sz="900" b="1" i="0" u="none" strike="noStrike">
                        <a:solidFill>
                          <a:srgbClr val="000000"/>
                        </a:solidFill>
                        <a:effectLst/>
                        <a:latin typeface="Times New Roman" panose="02020603050405020304" pitchFamily="18" charset="0"/>
                      </a:endParaRPr>
                    </a:p>
                  </a:txBody>
                  <a:tcPr marL="3942" marR="3942" marT="3942"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374393284"/>
                  </a:ext>
                </a:extLst>
              </a:tr>
              <a:tr h="976026">
                <a:tc>
                  <a:txBody>
                    <a:bodyPr/>
                    <a:lstStyle/>
                    <a:p>
                      <a:pPr algn="l" fontAlgn="ctr"/>
                      <a:r>
                        <a:rPr lang="vi-VN" sz="600" u="none" strike="noStrike">
                          <a:effectLst/>
                        </a:rPr>
                        <a:t>QLSV-TSV01</a:t>
                      </a:r>
                      <a:endParaRPr lang="vi-VN" sz="600" b="1"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Thêm sinh viên vào Form</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Hoài Nghĩa</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Nhập đầy đủ các thông tin,chọn giới tính, hình ảnh</a:t>
                      </a:r>
                      <a:br>
                        <a:rPr lang="vi-VN" sz="600" u="none" strike="noStrike">
                          <a:effectLst/>
                        </a:rPr>
                      </a:br>
                      <a:r>
                        <a:rPr lang="vi-VN" sz="600" u="none" strike="noStrike">
                          <a:effectLst/>
                        </a:rPr>
                        <a:t>Nhấn nút Save</a:t>
                      </a:r>
                      <a:br>
                        <a:rPr lang="vi-VN" sz="600" u="none" strike="noStrike">
                          <a:effectLst/>
                        </a:rPr>
                      </a:br>
                      <a:r>
                        <a:rPr lang="vi-VN" sz="600" u="none" strike="noStrike">
                          <a:effectLst/>
                        </a:rPr>
                        <a:t>Hiện thông báo "Thêm sinh viên thành công"</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29/07/2022</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Sinh viên được thêm vào và được lên danh sách trong Form</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Yes</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1</a:t>
                      </a:r>
                      <a:endParaRPr lang="vi-VN" sz="600" b="1" i="0" u="none" strike="noStrike">
                        <a:solidFill>
                          <a:srgbClr val="000000"/>
                        </a:solidFill>
                        <a:effectLst/>
                        <a:latin typeface="Times New Roman" panose="02020603050405020304" pitchFamily="18" charset="0"/>
                      </a:endParaRPr>
                    </a:p>
                  </a:txBody>
                  <a:tcPr marL="3942" marR="3942" marT="3942" marB="0" anchor="ctr"/>
                </a:tc>
                <a:extLst>
                  <a:ext uri="{0D108BD9-81ED-4DB2-BD59-A6C34878D82A}">
                    <a16:rowId xmlns:a16="http://schemas.microsoft.com/office/drawing/2014/main" val="111520111"/>
                  </a:ext>
                </a:extLst>
              </a:tr>
              <a:tr h="1008778">
                <a:tc>
                  <a:txBody>
                    <a:bodyPr/>
                    <a:lstStyle/>
                    <a:p>
                      <a:pPr algn="l" fontAlgn="ctr"/>
                      <a:r>
                        <a:rPr lang="vi-VN" sz="600" u="none" strike="noStrike">
                          <a:effectLst/>
                        </a:rPr>
                        <a:t>QLSV-TSV02</a:t>
                      </a:r>
                      <a:endParaRPr lang="vi-VN" sz="600" b="1"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Thêm sinh viên vào Form</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Hoài Nghĩa</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Nhập đầy đủ các thông tin,chọn giới tính, hình ảnh, địa chỉ :234 nguyentruongto Nhấn Save . Hiện thông báo "Thêm SV thành công</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29/07/2022</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Kiểm tra đầy đủ thông tin trước khi thêm vào</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Yes</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1</a:t>
                      </a:r>
                      <a:endParaRPr lang="vi-VN" sz="600" b="1" i="0" u="none" strike="noStrike">
                        <a:solidFill>
                          <a:srgbClr val="000000"/>
                        </a:solidFill>
                        <a:effectLst/>
                        <a:latin typeface="Times New Roman" panose="02020603050405020304" pitchFamily="18" charset="0"/>
                      </a:endParaRPr>
                    </a:p>
                  </a:txBody>
                  <a:tcPr marL="3942" marR="3942" marT="3942" marB="0" anchor="ctr"/>
                </a:tc>
                <a:extLst>
                  <a:ext uri="{0D108BD9-81ED-4DB2-BD59-A6C34878D82A}">
                    <a16:rowId xmlns:a16="http://schemas.microsoft.com/office/drawing/2014/main" val="4081829569"/>
                  </a:ext>
                </a:extLst>
              </a:tr>
              <a:tr h="753307">
                <a:tc>
                  <a:txBody>
                    <a:bodyPr/>
                    <a:lstStyle/>
                    <a:p>
                      <a:pPr algn="l" fontAlgn="ctr"/>
                      <a:r>
                        <a:rPr lang="vi-VN" sz="600" u="none" strike="noStrike">
                          <a:effectLst/>
                        </a:rPr>
                        <a:t>QLSV-TSV03</a:t>
                      </a:r>
                      <a:endParaRPr lang="vi-VN" sz="600" b="1"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Thêm sinh viên vào Form</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Hoài Nghĩa, Vĩnh Phúc</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 Nhập thiếu một trong các thông tin,chọn giới tính, hình ảnh, địa chỉ : Nhấn Save . Hiện thông báo "Vui lòng nhập thêm thông tin"</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29/07/2022</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Nhập thiếu thông tin cần nhập sẽ không được thêm SV</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No</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1</a:t>
                      </a:r>
                      <a:endParaRPr lang="vi-VN" sz="600" b="1" i="0" u="none" strike="noStrike">
                        <a:solidFill>
                          <a:srgbClr val="000000"/>
                        </a:solidFill>
                        <a:effectLst/>
                        <a:latin typeface="Times New Roman" panose="02020603050405020304" pitchFamily="18" charset="0"/>
                      </a:endParaRPr>
                    </a:p>
                  </a:txBody>
                  <a:tcPr marL="3942" marR="3942" marT="3942" marB="0" anchor="ctr"/>
                </a:tc>
                <a:extLst>
                  <a:ext uri="{0D108BD9-81ED-4DB2-BD59-A6C34878D82A}">
                    <a16:rowId xmlns:a16="http://schemas.microsoft.com/office/drawing/2014/main" val="736058501"/>
                  </a:ext>
                </a:extLst>
              </a:tr>
              <a:tr h="622298">
                <a:tc>
                  <a:txBody>
                    <a:bodyPr/>
                    <a:lstStyle/>
                    <a:p>
                      <a:pPr algn="l" fontAlgn="ctr"/>
                      <a:r>
                        <a:rPr lang="vi-VN" sz="600" u="none" strike="noStrike">
                          <a:effectLst/>
                        </a:rPr>
                        <a:t>QLSV-TSV04</a:t>
                      </a:r>
                      <a:endParaRPr lang="vi-VN" sz="600" b="1"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Thêm sinh viên vào Form</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Hoài Nghĩa, Vĩnh Phúc</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Nhập đúng tất cả các thông tin nhưng đã có sẵn từ trước nhấn Save sẽ hiện "Sinh viên đã tồn tại"</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29/07/2022</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Nhập trùng mã thì sẽ báo là mã SV đã có từ trước và không được thêm</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No</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dirty="0">
                          <a:effectLst/>
                        </a:rPr>
                        <a:t>1</a:t>
                      </a:r>
                      <a:endParaRPr lang="vi-VN" sz="600" b="1" i="0" u="none" strike="noStrike" dirty="0">
                        <a:solidFill>
                          <a:srgbClr val="000000"/>
                        </a:solidFill>
                        <a:effectLst/>
                        <a:latin typeface="Times New Roman" panose="02020603050405020304" pitchFamily="18" charset="0"/>
                      </a:endParaRPr>
                    </a:p>
                  </a:txBody>
                  <a:tcPr marL="3942" marR="3942" marT="3942" marB="0" anchor="ctr"/>
                </a:tc>
                <a:extLst>
                  <a:ext uri="{0D108BD9-81ED-4DB2-BD59-A6C34878D82A}">
                    <a16:rowId xmlns:a16="http://schemas.microsoft.com/office/drawing/2014/main" val="2645098280"/>
                  </a:ext>
                </a:extLst>
              </a:tr>
            </a:tbl>
          </a:graphicData>
        </a:graphic>
      </p:graphicFrame>
    </p:spTree>
    <p:extLst>
      <p:ext uri="{BB962C8B-B14F-4D97-AF65-F5344CB8AC3E}">
        <p14:creationId xmlns:p14="http://schemas.microsoft.com/office/powerpoint/2010/main" val="25526397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65020425"/>
              </p:ext>
            </p:extLst>
          </p:nvPr>
        </p:nvGraphicFramePr>
        <p:xfrm>
          <a:off x="2022231" y="2031023"/>
          <a:ext cx="9482383" cy="3780692"/>
        </p:xfrm>
        <a:graphic>
          <a:graphicData uri="http://schemas.openxmlformats.org/drawingml/2006/table">
            <a:tbl>
              <a:tblPr>
                <a:tableStyleId>{5C22544A-7EE6-4342-B048-85BDC9FD1C3A}</a:tableStyleId>
              </a:tblPr>
              <a:tblGrid>
                <a:gridCol w="1041175">
                  <a:extLst>
                    <a:ext uri="{9D8B030D-6E8A-4147-A177-3AD203B41FA5}">
                      <a16:colId xmlns:a16="http://schemas.microsoft.com/office/drawing/2014/main" val="2953114830"/>
                    </a:ext>
                  </a:extLst>
                </a:gridCol>
                <a:gridCol w="1334661">
                  <a:extLst>
                    <a:ext uri="{9D8B030D-6E8A-4147-A177-3AD203B41FA5}">
                      <a16:colId xmlns:a16="http://schemas.microsoft.com/office/drawing/2014/main" val="1338333697"/>
                    </a:ext>
                  </a:extLst>
                </a:gridCol>
                <a:gridCol w="971298">
                  <a:extLst>
                    <a:ext uri="{9D8B030D-6E8A-4147-A177-3AD203B41FA5}">
                      <a16:colId xmlns:a16="http://schemas.microsoft.com/office/drawing/2014/main" val="1415040885"/>
                    </a:ext>
                  </a:extLst>
                </a:gridCol>
                <a:gridCol w="1411527">
                  <a:extLst>
                    <a:ext uri="{9D8B030D-6E8A-4147-A177-3AD203B41FA5}">
                      <a16:colId xmlns:a16="http://schemas.microsoft.com/office/drawing/2014/main" val="2581245752"/>
                    </a:ext>
                  </a:extLst>
                </a:gridCol>
                <a:gridCol w="782629">
                  <a:extLst>
                    <a:ext uri="{9D8B030D-6E8A-4147-A177-3AD203B41FA5}">
                      <a16:colId xmlns:a16="http://schemas.microsoft.com/office/drawing/2014/main" val="1413761289"/>
                    </a:ext>
                  </a:extLst>
                </a:gridCol>
                <a:gridCol w="2354873">
                  <a:extLst>
                    <a:ext uri="{9D8B030D-6E8A-4147-A177-3AD203B41FA5}">
                      <a16:colId xmlns:a16="http://schemas.microsoft.com/office/drawing/2014/main" val="3429243644"/>
                    </a:ext>
                  </a:extLst>
                </a:gridCol>
                <a:gridCol w="803591">
                  <a:extLst>
                    <a:ext uri="{9D8B030D-6E8A-4147-A177-3AD203B41FA5}">
                      <a16:colId xmlns:a16="http://schemas.microsoft.com/office/drawing/2014/main" val="38955076"/>
                    </a:ext>
                  </a:extLst>
                </a:gridCol>
                <a:gridCol w="782629">
                  <a:extLst>
                    <a:ext uri="{9D8B030D-6E8A-4147-A177-3AD203B41FA5}">
                      <a16:colId xmlns:a16="http://schemas.microsoft.com/office/drawing/2014/main" val="1390554942"/>
                    </a:ext>
                  </a:extLst>
                </a:gridCol>
              </a:tblGrid>
              <a:tr h="1405083">
                <a:tc>
                  <a:txBody>
                    <a:bodyPr/>
                    <a:lstStyle/>
                    <a:p>
                      <a:pPr algn="l" fontAlgn="ctr"/>
                      <a:r>
                        <a:rPr lang="vi-VN" sz="600" u="none" strike="noStrike">
                          <a:effectLst/>
                        </a:rPr>
                        <a:t>QLSV-DN01</a:t>
                      </a:r>
                      <a:endParaRPr lang="vi-VN" sz="600" b="1"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Đăng nhập vào hệ thống</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dirty="0">
                          <a:effectLst/>
                        </a:rPr>
                        <a:t>Đạt Thành</a:t>
                      </a:r>
                      <a:endParaRPr lang="vi-VN" sz="600" b="0" i="0" u="none" strike="noStrike" dirty="0">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Bấm tài khoản và mật khẩu rồi sau đó bấm Login sẽ được thông báo đăng nhập thành công</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30/07/2022</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Đăng nhập thành công sẽ hiện Form tùy theo yêu cầu</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Yes</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2</a:t>
                      </a:r>
                      <a:endParaRPr lang="vi-VN" sz="600" b="1" i="0" u="none" strike="noStrike">
                        <a:solidFill>
                          <a:srgbClr val="000000"/>
                        </a:solidFill>
                        <a:effectLst/>
                        <a:latin typeface="Times New Roman" panose="02020603050405020304" pitchFamily="18" charset="0"/>
                      </a:endParaRPr>
                    </a:p>
                  </a:txBody>
                  <a:tcPr marL="3942" marR="3942" marT="3942" marB="0" anchor="ctr"/>
                </a:tc>
                <a:extLst>
                  <a:ext uri="{0D108BD9-81ED-4DB2-BD59-A6C34878D82A}">
                    <a16:rowId xmlns:a16="http://schemas.microsoft.com/office/drawing/2014/main" val="1089449333"/>
                  </a:ext>
                </a:extLst>
              </a:tr>
              <a:tr h="1216776">
                <a:tc>
                  <a:txBody>
                    <a:bodyPr/>
                    <a:lstStyle/>
                    <a:p>
                      <a:pPr algn="l" fontAlgn="ctr"/>
                      <a:r>
                        <a:rPr lang="vi-VN" sz="600" u="none" strike="noStrike">
                          <a:effectLst/>
                        </a:rPr>
                        <a:t>QLSV-DN02</a:t>
                      </a:r>
                      <a:endParaRPr lang="vi-VN" sz="600" b="1"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Đăng nhập vào hệ thống</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Đạt Thành</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Bỏ trống tài khoản và mật khẩu sau đó bấm Login sẽ được thông báo "Vui lòng nhập tài khoản và mật khẩu"</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30/07/2022</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Đăng nhập không thành công sẽ hiện về form và phải đăng nhập lại</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Yes</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2</a:t>
                      </a:r>
                      <a:endParaRPr lang="vi-VN" sz="600" b="1" i="0" u="none" strike="noStrike">
                        <a:solidFill>
                          <a:srgbClr val="000000"/>
                        </a:solidFill>
                        <a:effectLst/>
                        <a:latin typeface="Times New Roman" panose="02020603050405020304" pitchFamily="18" charset="0"/>
                      </a:endParaRPr>
                    </a:p>
                  </a:txBody>
                  <a:tcPr marL="3942" marR="3942" marT="3942" marB="0" anchor="ctr"/>
                </a:tc>
                <a:extLst>
                  <a:ext uri="{0D108BD9-81ED-4DB2-BD59-A6C34878D82A}">
                    <a16:rowId xmlns:a16="http://schemas.microsoft.com/office/drawing/2014/main" val="610601124"/>
                  </a:ext>
                </a:extLst>
              </a:tr>
              <a:tr h="1158833">
                <a:tc>
                  <a:txBody>
                    <a:bodyPr/>
                    <a:lstStyle/>
                    <a:p>
                      <a:pPr algn="l" fontAlgn="ctr"/>
                      <a:r>
                        <a:rPr lang="vi-VN" sz="600" u="none" strike="noStrike">
                          <a:effectLst/>
                        </a:rPr>
                        <a:t>QLSV-DN03</a:t>
                      </a:r>
                      <a:endParaRPr lang="vi-VN" sz="600" b="1"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Đăng nhập vào hệ thống</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Đạt Thành</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Nhập sai tài khoản và mật khẩu sau đó bấm Login sẽ được thông báo "Tài khoản và mật khẩu không chính xác"</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30/07/2022</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Nhập sai tài khoản và mật khẩu hoặc bỏ trống thì sẽ đăng nhập thất bại</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No</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dirty="0">
                          <a:effectLst/>
                        </a:rPr>
                        <a:t>2</a:t>
                      </a:r>
                      <a:endParaRPr lang="vi-VN" sz="600" b="1" i="0" u="none" strike="noStrike" dirty="0">
                        <a:solidFill>
                          <a:srgbClr val="000000"/>
                        </a:solidFill>
                        <a:effectLst/>
                        <a:latin typeface="Times New Roman" panose="02020603050405020304" pitchFamily="18" charset="0"/>
                      </a:endParaRPr>
                    </a:p>
                  </a:txBody>
                  <a:tcPr marL="3942" marR="3942" marT="3942" marB="0" anchor="ctr"/>
                </a:tc>
                <a:extLst>
                  <a:ext uri="{0D108BD9-81ED-4DB2-BD59-A6C34878D82A}">
                    <a16:rowId xmlns:a16="http://schemas.microsoft.com/office/drawing/2014/main" val="2730008813"/>
                  </a:ext>
                </a:extLst>
              </a:tr>
            </a:tbl>
          </a:graphicData>
        </a:graphic>
      </p:graphicFrame>
    </p:spTree>
    <p:extLst>
      <p:ext uri="{BB962C8B-B14F-4D97-AF65-F5344CB8AC3E}">
        <p14:creationId xmlns:p14="http://schemas.microsoft.com/office/powerpoint/2010/main" val="27093924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26228155"/>
              </p:ext>
            </p:extLst>
          </p:nvPr>
        </p:nvGraphicFramePr>
        <p:xfrm>
          <a:off x="1635369" y="2004645"/>
          <a:ext cx="9869245" cy="4448908"/>
        </p:xfrm>
        <a:graphic>
          <a:graphicData uri="http://schemas.openxmlformats.org/drawingml/2006/table">
            <a:tbl>
              <a:tblPr>
                <a:tableStyleId>{5C22544A-7EE6-4342-B048-85BDC9FD1C3A}</a:tableStyleId>
              </a:tblPr>
              <a:tblGrid>
                <a:gridCol w="1083653">
                  <a:extLst>
                    <a:ext uri="{9D8B030D-6E8A-4147-A177-3AD203B41FA5}">
                      <a16:colId xmlns:a16="http://schemas.microsoft.com/office/drawing/2014/main" val="1706346555"/>
                    </a:ext>
                  </a:extLst>
                </a:gridCol>
                <a:gridCol w="1389112">
                  <a:extLst>
                    <a:ext uri="{9D8B030D-6E8A-4147-A177-3AD203B41FA5}">
                      <a16:colId xmlns:a16="http://schemas.microsoft.com/office/drawing/2014/main" val="55186900"/>
                    </a:ext>
                  </a:extLst>
                </a:gridCol>
                <a:gridCol w="1010925">
                  <a:extLst>
                    <a:ext uri="{9D8B030D-6E8A-4147-A177-3AD203B41FA5}">
                      <a16:colId xmlns:a16="http://schemas.microsoft.com/office/drawing/2014/main" val="2691758100"/>
                    </a:ext>
                  </a:extLst>
                </a:gridCol>
                <a:gridCol w="1469114">
                  <a:extLst>
                    <a:ext uri="{9D8B030D-6E8A-4147-A177-3AD203B41FA5}">
                      <a16:colId xmlns:a16="http://schemas.microsoft.com/office/drawing/2014/main" val="2759860102"/>
                    </a:ext>
                  </a:extLst>
                </a:gridCol>
                <a:gridCol w="814559">
                  <a:extLst>
                    <a:ext uri="{9D8B030D-6E8A-4147-A177-3AD203B41FA5}">
                      <a16:colId xmlns:a16="http://schemas.microsoft.com/office/drawing/2014/main" val="2303545388"/>
                    </a:ext>
                  </a:extLst>
                </a:gridCol>
                <a:gridCol w="2450947">
                  <a:extLst>
                    <a:ext uri="{9D8B030D-6E8A-4147-A177-3AD203B41FA5}">
                      <a16:colId xmlns:a16="http://schemas.microsoft.com/office/drawing/2014/main" val="1891550369"/>
                    </a:ext>
                  </a:extLst>
                </a:gridCol>
                <a:gridCol w="836376">
                  <a:extLst>
                    <a:ext uri="{9D8B030D-6E8A-4147-A177-3AD203B41FA5}">
                      <a16:colId xmlns:a16="http://schemas.microsoft.com/office/drawing/2014/main" val="2783421183"/>
                    </a:ext>
                  </a:extLst>
                </a:gridCol>
                <a:gridCol w="814559">
                  <a:extLst>
                    <a:ext uri="{9D8B030D-6E8A-4147-A177-3AD203B41FA5}">
                      <a16:colId xmlns:a16="http://schemas.microsoft.com/office/drawing/2014/main" val="2536443912"/>
                    </a:ext>
                  </a:extLst>
                </a:gridCol>
              </a:tblGrid>
              <a:tr h="843900">
                <a:tc>
                  <a:txBody>
                    <a:bodyPr/>
                    <a:lstStyle/>
                    <a:p>
                      <a:pPr algn="l" fontAlgn="ctr"/>
                      <a:r>
                        <a:rPr lang="vi-VN" sz="600" u="none" strike="noStrike">
                          <a:effectLst/>
                        </a:rPr>
                        <a:t>QLSV-CNSV01</a:t>
                      </a:r>
                      <a:endParaRPr lang="vi-VN" sz="600" b="1"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Cập nhật thông tin sinh viên</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Đình Nhã, Anh Kiệt</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Nhập đúng, đầy đủ tất cả thông tin, giới tính, hình ảnh, không chọn sinh viên trong danh sách. Nhấn Update sẽ hiện "Chưa chọn sinh viên"</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5/8/2022</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Nếu chưa chọn sinh viên trong bảng thì sẽ báo chưa chọn sinh viên</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No</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3</a:t>
                      </a:r>
                      <a:endParaRPr lang="vi-VN" sz="600" b="1" i="0" u="none" strike="noStrike">
                        <a:solidFill>
                          <a:srgbClr val="000000"/>
                        </a:solidFill>
                        <a:effectLst/>
                        <a:latin typeface="Times New Roman" panose="02020603050405020304" pitchFamily="18" charset="0"/>
                      </a:endParaRPr>
                    </a:p>
                  </a:txBody>
                  <a:tcPr marL="3942" marR="3942" marT="3942" marB="0" anchor="ctr"/>
                </a:tc>
                <a:extLst>
                  <a:ext uri="{0D108BD9-81ED-4DB2-BD59-A6C34878D82A}">
                    <a16:rowId xmlns:a16="http://schemas.microsoft.com/office/drawing/2014/main" val="2298354936"/>
                  </a:ext>
                </a:extLst>
              </a:tr>
              <a:tr h="729194">
                <a:tc>
                  <a:txBody>
                    <a:bodyPr/>
                    <a:lstStyle/>
                    <a:p>
                      <a:pPr algn="l" fontAlgn="ctr"/>
                      <a:r>
                        <a:rPr lang="vi-VN" sz="600" u="none" strike="noStrike">
                          <a:effectLst/>
                        </a:rPr>
                        <a:t>QLSV-CNSV02</a:t>
                      </a:r>
                      <a:endParaRPr lang="vi-VN" sz="600" b="1"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Cập nhật thông tin sinh viên</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Đình Nhã, Anh Kiệt</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Chọn sinh viên xóa các thông tin đã có của sinh viên đó Nhấn nút Update hiện thông báo "Nhập thiếu thông tin"</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5/8/2022</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Nếu chọn sinh viên rồi, xoá các thông tin hiện có và bấm Update thì hiển thông báo người dùng chưa nhập đủ thông tin cần cập nhật</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No</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3</a:t>
                      </a:r>
                      <a:endParaRPr lang="vi-VN" sz="600" b="1" i="0" u="none" strike="noStrike">
                        <a:solidFill>
                          <a:srgbClr val="000000"/>
                        </a:solidFill>
                        <a:effectLst/>
                        <a:latin typeface="Times New Roman" panose="02020603050405020304" pitchFamily="18" charset="0"/>
                      </a:endParaRPr>
                    </a:p>
                  </a:txBody>
                  <a:tcPr marL="3942" marR="3942" marT="3942" marB="0" anchor="ctr"/>
                </a:tc>
                <a:extLst>
                  <a:ext uri="{0D108BD9-81ED-4DB2-BD59-A6C34878D82A}">
                    <a16:rowId xmlns:a16="http://schemas.microsoft.com/office/drawing/2014/main" val="1799580460"/>
                  </a:ext>
                </a:extLst>
              </a:tr>
              <a:tr h="712809">
                <a:tc>
                  <a:txBody>
                    <a:bodyPr/>
                    <a:lstStyle/>
                    <a:p>
                      <a:pPr algn="l" fontAlgn="ctr"/>
                      <a:r>
                        <a:rPr lang="vi-VN" sz="600" u="none" strike="noStrike">
                          <a:effectLst/>
                        </a:rPr>
                        <a:t>QLSV-CNSV03</a:t>
                      </a:r>
                      <a:endParaRPr lang="vi-VN" sz="600" b="1"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Cập nhật thông tin sinh viên</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Đình Nhã, Anh Kiệt</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Chọn sinh viên nhập đầy đủ thông tin Nhấn nút Update hiện thông báo "Cập nhật thông tin sinh viên thành công"</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5/8/2022</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Nếu chọn sinh viên rồi, nhập đầy đủ thông tin hợp lệ thì tiến hành cập nhật thông tin cho sinh viên đó,cập nhật lên danh sách</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Yes</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3</a:t>
                      </a:r>
                      <a:endParaRPr lang="vi-VN" sz="600" b="1" i="0" u="none" strike="noStrike">
                        <a:solidFill>
                          <a:srgbClr val="000000"/>
                        </a:solidFill>
                        <a:effectLst/>
                        <a:latin typeface="Times New Roman" panose="02020603050405020304" pitchFamily="18" charset="0"/>
                      </a:endParaRPr>
                    </a:p>
                  </a:txBody>
                  <a:tcPr marL="3942" marR="3942" marT="3942" marB="0" anchor="ctr"/>
                </a:tc>
                <a:extLst>
                  <a:ext uri="{0D108BD9-81ED-4DB2-BD59-A6C34878D82A}">
                    <a16:rowId xmlns:a16="http://schemas.microsoft.com/office/drawing/2014/main" val="3686178560"/>
                  </a:ext>
                </a:extLst>
              </a:tr>
              <a:tr h="884866">
                <a:tc>
                  <a:txBody>
                    <a:bodyPr/>
                    <a:lstStyle/>
                    <a:p>
                      <a:pPr algn="l" fontAlgn="ctr"/>
                      <a:r>
                        <a:rPr lang="vi-VN" sz="600" u="none" strike="noStrike">
                          <a:effectLst/>
                        </a:rPr>
                        <a:t>QLSV-CNSV04</a:t>
                      </a:r>
                      <a:endParaRPr lang="vi-VN" sz="600" b="1"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Cập nhật thông tin sinh viên</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Đình Nhã, Anh Kiệt</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Chọn sinh viên sửa mã sinh viên ban đầu thành mã của sinh viên khác Nhấn nút Update Hiện thông báo "Cập nhật thành mã sinh viên thành công"</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5/8/2022</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Nếu chọn sinh viên thì chỉnh sửa mã sinh viên này thành mã sinh viên khác thì sẽ đổi thông tin của sinh viên khác thành công thay vì sinh viên đầu</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Yes</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3</a:t>
                      </a:r>
                      <a:endParaRPr lang="vi-VN" sz="600" b="1" i="0" u="none" strike="noStrike">
                        <a:solidFill>
                          <a:srgbClr val="000000"/>
                        </a:solidFill>
                        <a:effectLst/>
                        <a:latin typeface="Times New Roman" panose="02020603050405020304" pitchFamily="18" charset="0"/>
                      </a:endParaRPr>
                    </a:p>
                  </a:txBody>
                  <a:tcPr marL="3942" marR="3942" marT="3942" marB="0" anchor="ctr"/>
                </a:tc>
                <a:extLst>
                  <a:ext uri="{0D108BD9-81ED-4DB2-BD59-A6C34878D82A}">
                    <a16:rowId xmlns:a16="http://schemas.microsoft.com/office/drawing/2014/main" val="1025957221"/>
                  </a:ext>
                </a:extLst>
              </a:tr>
              <a:tr h="1278139">
                <a:tc>
                  <a:txBody>
                    <a:bodyPr/>
                    <a:lstStyle/>
                    <a:p>
                      <a:pPr algn="l" fontAlgn="ctr"/>
                      <a:r>
                        <a:rPr lang="vi-VN" sz="600" u="none" strike="noStrike">
                          <a:effectLst/>
                        </a:rPr>
                        <a:t>QLSV-CNSV05</a:t>
                      </a:r>
                      <a:endParaRPr lang="vi-VN" sz="600" b="1"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Cập nhật thông tin sinh viên</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Đình Nhã, Anh Kiệt</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Chọn sinh viên Sửa mã sinh viên ban đầu thành mã sinh viên không có trong csdl form Nhấn nút Update Hiện thông báo "Không có sinh viên có mã sinh viên cần cập nhật"</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5/8/2022</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Nếu chọn xong sinh viên thì ta sẽ nhập mã sinh viên của một sinh viên không có trong Form thì sẽ hiện thông báo không có sinh viên đó trong Form cần cập nhật</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a:effectLst/>
                        </a:rPr>
                        <a:t>No</a:t>
                      </a:r>
                      <a:endParaRPr lang="vi-VN" sz="600" b="0" i="0" u="none" strike="noStrike">
                        <a:solidFill>
                          <a:srgbClr val="000000"/>
                        </a:solidFill>
                        <a:effectLst/>
                        <a:latin typeface="Times New Roman" panose="02020603050405020304" pitchFamily="18" charset="0"/>
                      </a:endParaRPr>
                    </a:p>
                  </a:txBody>
                  <a:tcPr marL="3942" marR="3942" marT="3942" marB="0" anchor="ctr"/>
                </a:tc>
                <a:tc>
                  <a:txBody>
                    <a:bodyPr/>
                    <a:lstStyle/>
                    <a:p>
                      <a:pPr algn="l" fontAlgn="ctr"/>
                      <a:r>
                        <a:rPr lang="vi-VN" sz="600" u="none" strike="noStrike" dirty="0">
                          <a:effectLst/>
                        </a:rPr>
                        <a:t>3</a:t>
                      </a:r>
                      <a:endParaRPr lang="vi-VN" sz="600" b="1" i="0" u="none" strike="noStrike" dirty="0">
                        <a:solidFill>
                          <a:srgbClr val="000000"/>
                        </a:solidFill>
                        <a:effectLst/>
                        <a:latin typeface="Times New Roman" panose="02020603050405020304" pitchFamily="18" charset="0"/>
                      </a:endParaRPr>
                    </a:p>
                  </a:txBody>
                  <a:tcPr marL="3942" marR="3942" marT="3942" marB="0" anchor="ctr"/>
                </a:tc>
                <a:extLst>
                  <a:ext uri="{0D108BD9-81ED-4DB2-BD59-A6C34878D82A}">
                    <a16:rowId xmlns:a16="http://schemas.microsoft.com/office/drawing/2014/main" val="3064759336"/>
                  </a:ext>
                </a:extLst>
              </a:tr>
            </a:tbl>
          </a:graphicData>
        </a:graphic>
      </p:graphicFrame>
    </p:spTree>
    <p:extLst>
      <p:ext uri="{BB962C8B-B14F-4D97-AF65-F5344CB8AC3E}">
        <p14:creationId xmlns:p14="http://schemas.microsoft.com/office/powerpoint/2010/main" val="4491896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a:solidFill>
                  <a:schemeClr val="accent1">
                    <a:lumMod val="60000"/>
                    <a:lumOff val="40000"/>
                  </a:schemeClr>
                </a:solidFill>
              </a:rPr>
              <a:t>Form Quản lý điểm sinh viên</a:t>
            </a:r>
          </a:p>
        </p:txBody>
      </p:sp>
      <p:pic>
        <p:nvPicPr>
          <p:cNvPr id="4" name="Content Placeholder 3"/>
          <p:cNvPicPr>
            <a:picLocks noGrp="1" noChangeAspect="1"/>
          </p:cNvPicPr>
          <p:nvPr>
            <p:ph idx="1"/>
          </p:nvPr>
        </p:nvPicPr>
        <p:blipFill>
          <a:blip r:embed="rId2"/>
          <a:stretch>
            <a:fillRect/>
          </a:stretch>
        </p:blipFill>
        <p:spPr>
          <a:xfrm>
            <a:off x="3525715" y="1905000"/>
            <a:ext cx="5512777" cy="4539762"/>
          </a:xfrm>
          <a:prstGeom prst="rect">
            <a:avLst/>
          </a:prstGeom>
        </p:spPr>
      </p:pic>
    </p:spTree>
    <p:extLst>
      <p:ext uri="{BB962C8B-B14F-4D97-AF65-F5344CB8AC3E}">
        <p14:creationId xmlns:p14="http://schemas.microsoft.com/office/powerpoint/2010/main" val="1578267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a:solidFill>
                  <a:schemeClr val="accent1">
                    <a:lumMod val="60000"/>
                    <a:lumOff val="40000"/>
                  </a:schemeClr>
                </a:solidFill>
              </a:rPr>
              <a:t>Form Quản Lý sinh viên</a:t>
            </a:r>
          </a:p>
        </p:txBody>
      </p:sp>
      <p:pic>
        <p:nvPicPr>
          <p:cNvPr id="4" name="Content Placeholder 3"/>
          <p:cNvPicPr>
            <a:picLocks noGrp="1" noChangeAspect="1"/>
          </p:cNvPicPr>
          <p:nvPr>
            <p:ph idx="1"/>
          </p:nvPr>
        </p:nvPicPr>
        <p:blipFill>
          <a:blip r:embed="rId2"/>
          <a:stretch>
            <a:fillRect/>
          </a:stretch>
        </p:blipFill>
        <p:spPr>
          <a:xfrm>
            <a:off x="3525715" y="2045677"/>
            <a:ext cx="6102247" cy="4654062"/>
          </a:xfrm>
          <a:prstGeom prst="rect">
            <a:avLst/>
          </a:prstGeom>
        </p:spPr>
      </p:pic>
    </p:spTree>
    <p:extLst>
      <p:ext uri="{BB962C8B-B14F-4D97-AF65-F5344CB8AC3E}">
        <p14:creationId xmlns:p14="http://schemas.microsoft.com/office/powerpoint/2010/main" val="38685898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a:solidFill>
                  <a:schemeClr val="accent1">
                    <a:lumMod val="60000"/>
                    <a:lumOff val="40000"/>
                  </a:schemeClr>
                </a:solidFill>
              </a:rPr>
              <a:t>Form Đăng nhập</a:t>
            </a:r>
          </a:p>
        </p:txBody>
      </p:sp>
      <p:pic>
        <p:nvPicPr>
          <p:cNvPr id="4" name="Content Placeholder 3"/>
          <p:cNvPicPr>
            <a:picLocks noGrp="1" noChangeAspect="1"/>
          </p:cNvPicPr>
          <p:nvPr>
            <p:ph idx="1"/>
          </p:nvPr>
        </p:nvPicPr>
        <p:blipFill>
          <a:blip r:embed="rId2"/>
          <a:stretch>
            <a:fillRect/>
          </a:stretch>
        </p:blipFill>
        <p:spPr>
          <a:xfrm>
            <a:off x="4369777" y="2511530"/>
            <a:ext cx="4402615" cy="3115547"/>
          </a:xfrm>
          <a:prstGeom prst="rect">
            <a:avLst/>
          </a:prstGeom>
        </p:spPr>
      </p:pic>
    </p:spTree>
    <p:extLst>
      <p:ext uri="{BB962C8B-B14F-4D97-AF65-F5344CB8AC3E}">
        <p14:creationId xmlns:p14="http://schemas.microsoft.com/office/powerpoint/2010/main" val="8514191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36814-65E9-16FB-005F-28CC6592E3E5}"/>
              </a:ext>
            </a:extLst>
          </p:cNvPr>
          <p:cNvSpPr>
            <a:spLocks noGrp="1"/>
          </p:cNvSpPr>
          <p:nvPr>
            <p:ph type="title"/>
          </p:nvPr>
        </p:nvSpPr>
        <p:spPr>
          <a:xfrm>
            <a:off x="2299065" y="755476"/>
            <a:ext cx="8911687" cy="765593"/>
          </a:xfrm>
        </p:spPr>
        <p:txBody>
          <a:bodyPr/>
          <a:lstStyle/>
          <a:p>
            <a:r>
              <a:rPr lang="vi-VN" dirty="0" smtClean="0"/>
              <a:t>Cảm ơn thầy và mọi người đã lắng nghe</a:t>
            </a:r>
            <a:endParaRPr lang="en-US"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299065" y="1855664"/>
            <a:ext cx="8668918" cy="4413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927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337D-AC5A-AB96-6633-355EF3E98058}"/>
              </a:ext>
            </a:extLst>
          </p:cNvPr>
          <p:cNvSpPr>
            <a:spLocks noGrp="1"/>
          </p:cNvSpPr>
          <p:nvPr>
            <p:ph type="title"/>
          </p:nvPr>
        </p:nvSpPr>
        <p:spPr/>
        <p:txBody>
          <a:bodyPr/>
          <a:lstStyle/>
          <a:p>
            <a:pPr algn="ctr"/>
            <a:r>
              <a:rPr lang="vi-VN" dirty="0">
                <a:solidFill>
                  <a:schemeClr val="accent1">
                    <a:lumMod val="60000"/>
                    <a:lumOff val="40000"/>
                  </a:schemeClr>
                </a:solidFill>
              </a:rPr>
              <a:t>Product </a:t>
            </a:r>
            <a:r>
              <a:rPr lang="vi-VN" dirty="0" smtClean="0">
                <a:solidFill>
                  <a:schemeClr val="accent1">
                    <a:lumMod val="60000"/>
                    <a:lumOff val="40000"/>
                  </a:schemeClr>
                </a:solidFill>
              </a:rPr>
              <a:t>backlog + Release</a:t>
            </a:r>
            <a:br>
              <a:rPr lang="vi-VN" dirty="0" smtClean="0">
                <a:solidFill>
                  <a:schemeClr val="accent1">
                    <a:lumMod val="60000"/>
                    <a:lumOff val="40000"/>
                  </a:schemeClr>
                </a:solidFill>
              </a:rPr>
            </a:br>
            <a:endParaRPr lang="en-US" dirty="0">
              <a:solidFill>
                <a:schemeClr val="accent1">
                  <a:lumMod val="60000"/>
                  <a:lumOff val="40000"/>
                </a:schemeClr>
              </a:solidFill>
            </a:endParaRPr>
          </a:p>
        </p:txBody>
      </p:sp>
      <p:graphicFrame>
        <p:nvGraphicFramePr>
          <p:cNvPr id="4" name="Content Placeholder 3">
            <a:extLst>
              <a:ext uri="{FF2B5EF4-FFF2-40B4-BE49-F238E27FC236}">
                <a16:creationId xmlns:a16="http://schemas.microsoft.com/office/drawing/2014/main" id="{88C8568C-A06B-6421-0E6B-00F6167D207A}"/>
              </a:ext>
            </a:extLst>
          </p:cNvPr>
          <p:cNvGraphicFramePr>
            <a:graphicFrameLocks noGrp="1"/>
          </p:cNvGraphicFramePr>
          <p:nvPr>
            <p:ph idx="1"/>
            <p:extLst>
              <p:ext uri="{D42A27DB-BD31-4B8C-83A1-F6EECF244321}">
                <p14:modId xmlns:p14="http://schemas.microsoft.com/office/powerpoint/2010/main" val="3758949636"/>
              </p:ext>
            </p:extLst>
          </p:nvPr>
        </p:nvGraphicFramePr>
        <p:xfrm>
          <a:off x="1237128" y="1757082"/>
          <a:ext cx="10122534" cy="4114799"/>
        </p:xfrm>
        <a:graphic>
          <a:graphicData uri="http://schemas.openxmlformats.org/drawingml/2006/table">
            <a:tbl>
              <a:tblPr>
                <a:tableStyleId>{5C22544A-7EE6-4342-B048-85BDC9FD1C3A}</a:tableStyleId>
              </a:tblPr>
              <a:tblGrid>
                <a:gridCol w="390923">
                  <a:extLst>
                    <a:ext uri="{9D8B030D-6E8A-4147-A177-3AD203B41FA5}">
                      <a16:colId xmlns:a16="http://schemas.microsoft.com/office/drawing/2014/main" val="502591527"/>
                    </a:ext>
                  </a:extLst>
                </a:gridCol>
                <a:gridCol w="3039633">
                  <a:extLst>
                    <a:ext uri="{9D8B030D-6E8A-4147-A177-3AD203B41FA5}">
                      <a16:colId xmlns:a16="http://schemas.microsoft.com/office/drawing/2014/main" val="1884062114"/>
                    </a:ext>
                  </a:extLst>
                </a:gridCol>
                <a:gridCol w="2431707">
                  <a:extLst>
                    <a:ext uri="{9D8B030D-6E8A-4147-A177-3AD203B41FA5}">
                      <a16:colId xmlns:a16="http://schemas.microsoft.com/office/drawing/2014/main" val="488484008"/>
                    </a:ext>
                  </a:extLst>
                </a:gridCol>
                <a:gridCol w="1803036">
                  <a:extLst>
                    <a:ext uri="{9D8B030D-6E8A-4147-A177-3AD203B41FA5}">
                      <a16:colId xmlns:a16="http://schemas.microsoft.com/office/drawing/2014/main" val="1237478191"/>
                    </a:ext>
                  </a:extLst>
                </a:gridCol>
                <a:gridCol w="917474">
                  <a:extLst>
                    <a:ext uri="{9D8B030D-6E8A-4147-A177-3AD203B41FA5}">
                      <a16:colId xmlns:a16="http://schemas.microsoft.com/office/drawing/2014/main" val="1293190059"/>
                    </a:ext>
                  </a:extLst>
                </a:gridCol>
                <a:gridCol w="1539761">
                  <a:extLst>
                    <a:ext uri="{9D8B030D-6E8A-4147-A177-3AD203B41FA5}">
                      <a16:colId xmlns:a16="http://schemas.microsoft.com/office/drawing/2014/main" val="3062966180"/>
                    </a:ext>
                  </a:extLst>
                </a:gridCol>
              </a:tblGrid>
              <a:tr h="95019">
                <a:tc rowSpan="2">
                  <a:txBody>
                    <a:bodyPr/>
                    <a:lstStyle/>
                    <a:p>
                      <a:pPr algn="ctr" fontAlgn="ctr"/>
                      <a:r>
                        <a:rPr lang="en-US" sz="500" u="none" strike="noStrike">
                          <a:effectLst/>
                        </a:rPr>
                        <a:t>ID</a:t>
                      </a:r>
                      <a:endParaRPr lang="en-US" sz="500" b="0" i="0" u="none" strike="noStrike">
                        <a:solidFill>
                          <a:srgbClr val="FFFFFF"/>
                        </a:solidFill>
                        <a:effectLst/>
                        <a:latin typeface="Calibri Light" panose="020F0302020204030204" pitchFamily="34" charset="0"/>
                      </a:endParaRPr>
                    </a:p>
                  </a:txBody>
                  <a:tcPr marL="2774" marR="2774" marT="2774" marB="0" anchor="ctr"/>
                </a:tc>
                <a:tc gridSpan="3">
                  <a:txBody>
                    <a:bodyPr/>
                    <a:lstStyle/>
                    <a:p>
                      <a:pPr algn="ctr" fontAlgn="ctr"/>
                      <a:r>
                        <a:rPr lang="en-US" sz="500" u="none" strike="noStrike">
                          <a:effectLst/>
                        </a:rPr>
                        <a:t>STORY / FEATURE / REQUEST</a:t>
                      </a:r>
                      <a:endParaRPr lang="en-US" sz="500" b="0" i="0" u="none" strike="noStrike">
                        <a:solidFill>
                          <a:srgbClr val="FFFFFF"/>
                        </a:solidFill>
                        <a:effectLst/>
                        <a:latin typeface="Calibri Light" panose="020F0302020204030204" pitchFamily="34" charset="0"/>
                      </a:endParaRPr>
                    </a:p>
                  </a:txBody>
                  <a:tcPr marL="2774" marR="2774" marT="2774" marB="0" anchor="ctr"/>
                </a:tc>
                <a:tc hMerge="1">
                  <a:txBody>
                    <a:bodyPr/>
                    <a:lstStyle/>
                    <a:p>
                      <a:endParaRPr lang="en-US"/>
                    </a:p>
                  </a:txBody>
                  <a:tcPr/>
                </a:tc>
                <a:tc hMerge="1">
                  <a:txBody>
                    <a:bodyPr/>
                    <a:lstStyle/>
                    <a:p>
                      <a:endParaRPr lang="en-US"/>
                    </a:p>
                  </a:txBody>
                  <a:tcPr/>
                </a:tc>
                <a:tc rowSpan="2">
                  <a:txBody>
                    <a:bodyPr/>
                    <a:lstStyle/>
                    <a:p>
                      <a:pPr algn="ctr" fontAlgn="ctr"/>
                      <a:r>
                        <a:rPr lang="vi-VN" sz="500" u="none" strike="noStrike">
                          <a:effectLst/>
                        </a:rPr>
                        <a:t>Priority(Ưu tiên)</a:t>
                      </a:r>
                      <a:endParaRPr lang="vi-VN" sz="500" b="0" i="0" u="none" strike="noStrike">
                        <a:solidFill>
                          <a:srgbClr val="FFFFFF"/>
                        </a:solidFill>
                        <a:effectLst/>
                        <a:latin typeface="Calibri Light" panose="020F0302020204030204" pitchFamily="34" charset="0"/>
                      </a:endParaRPr>
                    </a:p>
                  </a:txBody>
                  <a:tcPr marL="2774" marR="2774" marT="2774" marB="0" anchor="ctr"/>
                </a:tc>
                <a:tc rowSpan="2">
                  <a:txBody>
                    <a:bodyPr/>
                    <a:lstStyle/>
                    <a:p>
                      <a:pPr algn="ctr" fontAlgn="ctr"/>
                      <a:r>
                        <a:rPr lang="en-US" sz="500" u="none" strike="noStrike">
                          <a:effectLst/>
                        </a:rPr>
                        <a:t>Business Value(Giá trị kinh doanh)</a:t>
                      </a:r>
                      <a:endParaRPr lang="en-US" sz="500" b="0" i="0" u="none" strike="noStrike">
                        <a:solidFill>
                          <a:srgbClr val="FFFFFF"/>
                        </a:solidFill>
                        <a:effectLst/>
                        <a:latin typeface="Calibri Light" panose="020F0302020204030204" pitchFamily="34" charset="0"/>
                      </a:endParaRPr>
                    </a:p>
                  </a:txBody>
                  <a:tcPr marL="2774" marR="2774" marT="2774" marB="0" anchor="ctr"/>
                </a:tc>
                <a:extLst>
                  <a:ext uri="{0D108BD9-81ED-4DB2-BD59-A6C34878D82A}">
                    <a16:rowId xmlns:a16="http://schemas.microsoft.com/office/drawing/2014/main" val="3857890267"/>
                  </a:ext>
                </a:extLst>
              </a:tr>
              <a:tr h="186700">
                <a:tc vMerge="1">
                  <a:txBody>
                    <a:bodyPr/>
                    <a:lstStyle/>
                    <a:p>
                      <a:endParaRPr lang="en-US"/>
                    </a:p>
                  </a:txBody>
                  <a:tcPr/>
                </a:tc>
                <a:tc>
                  <a:txBody>
                    <a:bodyPr/>
                    <a:lstStyle/>
                    <a:p>
                      <a:pPr algn="ctr" fontAlgn="ctr"/>
                      <a:r>
                        <a:rPr lang="en-US" sz="500" u="none" strike="noStrike">
                          <a:effectLst/>
                        </a:rPr>
                        <a:t>As a/an</a:t>
                      </a:r>
                      <a:br>
                        <a:rPr lang="en-US" sz="500" u="none" strike="noStrike">
                          <a:effectLst/>
                        </a:rPr>
                      </a:br>
                      <a:r>
                        <a:rPr lang="en-US" sz="500" u="none" strike="noStrike">
                          <a:effectLst/>
                        </a:rPr>
                        <a:t>[User role]</a:t>
                      </a:r>
                      <a:endParaRPr lang="en-US" sz="500" b="0" i="0" u="none" strike="noStrike">
                        <a:solidFill>
                          <a:srgbClr val="FFFFFF"/>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I want to </a:t>
                      </a:r>
                      <a:br>
                        <a:rPr lang="en-US" sz="500" u="none" strike="noStrike">
                          <a:effectLst/>
                        </a:rPr>
                      </a:br>
                      <a:r>
                        <a:rPr lang="en-US" sz="500" u="none" strike="noStrike">
                          <a:effectLst/>
                        </a:rPr>
                        <a:t>[Goal]  </a:t>
                      </a:r>
                      <a:endParaRPr lang="en-US" sz="500" b="0" i="0" u="none" strike="noStrike">
                        <a:solidFill>
                          <a:srgbClr val="FFFFFF"/>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So that</a:t>
                      </a:r>
                      <a:br>
                        <a:rPr lang="en-US" sz="500" u="none" strike="noStrike">
                          <a:effectLst/>
                        </a:rPr>
                      </a:br>
                      <a:r>
                        <a:rPr lang="en-US" sz="500" u="none" strike="noStrike">
                          <a:effectLst/>
                        </a:rPr>
                        <a:t>[reason] </a:t>
                      </a:r>
                      <a:endParaRPr lang="en-US" sz="500" b="0" i="0" u="none" strike="noStrike">
                        <a:solidFill>
                          <a:srgbClr val="FFFFFF"/>
                        </a:solidFill>
                        <a:effectLst/>
                        <a:latin typeface="Calibri Light" panose="020F0302020204030204" pitchFamily="34" charset="0"/>
                      </a:endParaRPr>
                    </a:p>
                  </a:txBody>
                  <a:tcPr marL="2774" marR="2774" marT="2774"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746233041"/>
                  </a:ext>
                </a:extLst>
              </a:tr>
              <a:tr h="357131">
                <a:tc>
                  <a:txBody>
                    <a:bodyPr/>
                    <a:lstStyle/>
                    <a:p>
                      <a:pPr algn="l" fontAlgn="ctr"/>
                      <a:r>
                        <a:rPr lang="en-US" sz="500" u="none" strike="noStrike">
                          <a:effectLst/>
                        </a:rPr>
                        <a:t>RQ01</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vi-VN" sz="500" u="none" strike="noStrike">
                          <a:effectLst/>
                        </a:rPr>
                        <a:t>Người quản lý</a:t>
                      </a:r>
                      <a:endParaRPr lang="vi-VN"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Đăng nhập vào hệ thống</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Để quản lý điểm của sinh viên</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1</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Cao</a:t>
                      </a:r>
                      <a:endParaRPr lang="en-US" sz="500" b="0" i="0" u="none" strike="noStrike">
                        <a:solidFill>
                          <a:srgbClr val="000000"/>
                        </a:solidFill>
                        <a:effectLst/>
                        <a:latin typeface="Calibri Light" panose="020F0302020204030204" pitchFamily="34" charset="0"/>
                      </a:endParaRPr>
                    </a:p>
                  </a:txBody>
                  <a:tcPr marL="2774" marR="2774" marT="2774" marB="0" anchor="ctr"/>
                </a:tc>
                <a:extLst>
                  <a:ext uri="{0D108BD9-81ED-4DB2-BD59-A6C34878D82A}">
                    <a16:rowId xmlns:a16="http://schemas.microsoft.com/office/drawing/2014/main" val="4219963619"/>
                  </a:ext>
                </a:extLst>
              </a:tr>
              <a:tr h="357131">
                <a:tc>
                  <a:txBody>
                    <a:bodyPr/>
                    <a:lstStyle/>
                    <a:p>
                      <a:pPr algn="l" fontAlgn="ctr"/>
                      <a:r>
                        <a:rPr lang="en-US" sz="500" u="none" strike="noStrike">
                          <a:effectLst/>
                        </a:rPr>
                        <a:t>RQ02</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vi-VN" sz="500" u="none" strike="noStrike">
                          <a:effectLst/>
                        </a:rPr>
                        <a:t>Người quản lý</a:t>
                      </a:r>
                      <a:endParaRPr lang="vi-VN"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Xem DS Sinh Viên</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dirty="0" err="1">
                          <a:effectLst/>
                        </a:rPr>
                        <a:t>Để</a:t>
                      </a:r>
                      <a:r>
                        <a:rPr lang="en-US" sz="500" u="none" strike="noStrike" dirty="0">
                          <a:effectLst/>
                        </a:rPr>
                        <a:t> </a:t>
                      </a:r>
                      <a:r>
                        <a:rPr lang="en-US" sz="500" u="none" strike="noStrike" dirty="0" err="1">
                          <a:effectLst/>
                        </a:rPr>
                        <a:t>theo</a:t>
                      </a:r>
                      <a:r>
                        <a:rPr lang="en-US" sz="500" u="none" strike="noStrike" dirty="0">
                          <a:effectLst/>
                        </a:rPr>
                        <a:t> </a:t>
                      </a:r>
                      <a:r>
                        <a:rPr lang="en-US" sz="500" u="none" strike="noStrike" dirty="0" err="1">
                          <a:effectLst/>
                        </a:rPr>
                        <a:t>dõi</a:t>
                      </a:r>
                      <a:r>
                        <a:rPr lang="en-US" sz="500" u="none" strike="noStrike" dirty="0">
                          <a:effectLst/>
                        </a:rPr>
                        <a:t> </a:t>
                      </a:r>
                      <a:r>
                        <a:rPr lang="en-US" sz="500" u="none" strike="noStrike" dirty="0" err="1">
                          <a:effectLst/>
                        </a:rPr>
                        <a:t>các</a:t>
                      </a:r>
                      <a:r>
                        <a:rPr lang="en-US" sz="500" u="none" strike="noStrike" dirty="0">
                          <a:effectLst/>
                        </a:rPr>
                        <a:t> </a:t>
                      </a:r>
                      <a:r>
                        <a:rPr lang="en-US" sz="500" u="none" strike="noStrike" dirty="0" err="1">
                          <a:effectLst/>
                        </a:rPr>
                        <a:t>sinh</a:t>
                      </a:r>
                      <a:r>
                        <a:rPr lang="en-US" sz="500" u="none" strike="noStrike" dirty="0">
                          <a:effectLst/>
                        </a:rPr>
                        <a:t> </a:t>
                      </a:r>
                      <a:r>
                        <a:rPr lang="en-US" sz="500" u="none" strike="noStrike" dirty="0" err="1">
                          <a:effectLst/>
                        </a:rPr>
                        <a:t>viên</a:t>
                      </a:r>
                      <a:r>
                        <a:rPr lang="en-US" sz="500" u="none" strike="noStrike" dirty="0">
                          <a:effectLst/>
                        </a:rPr>
                        <a:t> </a:t>
                      </a:r>
                      <a:r>
                        <a:rPr lang="en-US" sz="500" u="none" strike="noStrike" dirty="0" err="1">
                          <a:effectLst/>
                        </a:rPr>
                        <a:t>hiện</a:t>
                      </a:r>
                      <a:r>
                        <a:rPr lang="en-US" sz="500" u="none" strike="noStrike" dirty="0">
                          <a:effectLst/>
                        </a:rPr>
                        <a:t> </a:t>
                      </a:r>
                      <a:r>
                        <a:rPr lang="en-US" sz="500" u="none" strike="noStrike" dirty="0" err="1">
                          <a:effectLst/>
                        </a:rPr>
                        <a:t>có</a:t>
                      </a:r>
                      <a:r>
                        <a:rPr lang="en-US" sz="500" u="none" strike="noStrike" dirty="0">
                          <a:effectLst/>
                        </a:rPr>
                        <a:t> </a:t>
                      </a:r>
                      <a:r>
                        <a:rPr lang="en-US" sz="500" u="none" strike="noStrike" dirty="0" err="1">
                          <a:effectLst/>
                        </a:rPr>
                        <a:t>đồng</a:t>
                      </a:r>
                      <a:r>
                        <a:rPr lang="en-US" sz="500" u="none" strike="noStrike" dirty="0">
                          <a:effectLst/>
                        </a:rPr>
                        <a:t> </a:t>
                      </a:r>
                      <a:r>
                        <a:rPr lang="en-US" sz="500" u="none" strike="noStrike" dirty="0" err="1">
                          <a:effectLst/>
                        </a:rPr>
                        <a:t>thời</a:t>
                      </a:r>
                      <a:r>
                        <a:rPr lang="en-US" sz="500" u="none" strike="noStrike" dirty="0">
                          <a:effectLst/>
                        </a:rPr>
                        <a:t> </a:t>
                      </a:r>
                      <a:r>
                        <a:rPr lang="en-US" sz="500" u="none" strike="noStrike" dirty="0" err="1">
                          <a:effectLst/>
                        </a:rPr>
                        <a:t>cập</a:t>
                      </a:r>
                      <a:r>
                        <a:rPr lang="en-US" sz="500" u="none" strike="noStrike" dirty="0">
                          <a:effectLst/>
                        </a:rPr>
                        <a:t> </a:t>
                      </a:r>
                      <a:r>
                        <a:rPr lang="en-US" sz="500" u="none" strike="noStrike" dirty="0" err="1">
                          <a:effectLst/>
                        </a:rPr>
                        <a:t>nhật</a:t>
                      </a:r>
                      <a:r>
                        <a:rPr lang="en-US" sz="500" u="none" strike="noStrike" dirty="0">
                          <a:effectLst/>
                        </a:rPr>
                        <a:t> DSSV </a:t>
                      </a:r>
                      <a:r>
                        <a:rPr lang="en-US" sz="500" u="none" strike="noStrike" dirty="0" err="1">
                          <a:effectLst/>
                        </a:rPr>
                        <a:t>mới</a:t>
                      </a:r>
                      <a:endParaRPr lang="en-US" sz="500" b="0" i="0" u="none" strike="noStrike" dirty="0">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1</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Cao</a:t>
                      </a:r>
                      <a:endParaRPr lang="en-US" sz="500" b="0" i="0" u="none" strike="noStrike">
                        <a:solidFill>
                          <a:srgbClr val="000000"/>
                        </a:solidFill>
                        <a:effectLst/>
                        <a:latin typeface="Calibri Light" panose="020F0302020204030204" pitchFamily="34" charset="0"/>
                      </a:endParaRPr>
                    </a:p>
                  </a:txBody>
                  <a:tcPr marL="2774" marR="2774" marT="2774" marB="0" anchor="ctr"/>
                </a:tc>
                <a:extLst>
                  <a:ext uri="{0D108BD9-81ED-4DB2-BD59-A6C34878D82A}">
                    <a16:rowId xmlns:a16="http://schemas.microsoft.com/office/drawing/2014/main" val="3847369711"/>
                  </a:ext>
                </a:extLst>
              </a:tr>
              <a:tr h="357131">
                <a:tc>
                  <a:txBody>
                    <a:bodyPr/>
                    <a:lstStyle/>
                    <a:p>
                      <a:pPr algn="l" fontAlgn="ctr"/>
                      <a:r>
                        <a:rPr lang="en-US" sz="500" u="none" strike="noStrike">
                          <a:effectLst/>
                        </a:rPr>
                        <a:t>RQ03</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vi-VN" sz="500" u="none" strike="noStrike">
                          <a:effectLst/>
                        </a:rPr>
                        <a:t>Người quản lý</a:t>
                      </a:r>
                      <a:endParaRPr lang="vi-VN"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Xem DS Môn</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vi-VN" sz="500" u="none" strike="noStrike">
                          <a:effectLst/>
                        </a:rPr>
                        <a:t>Biết tất cả các môn và cập nhật thêm số lượng môn học</a:t>
                      </a:r>
                      <a:endParaRPr lang="vi-VN"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1</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Cao</a:t>
                      </a:r>
                      <a:endParaRPr lang="en-US" sz="500" b="0" i="0" u="none" strike="noStrike">
                        <a:solidFill>
                          <a:srgbClr val="000000"/>
                        </a:solidFill>
                        <a:effectLst/>
                        <a:latin typeface="Calibri Light" panose="020F0302020204030204" pitchFamily="34" charset="0"/>
                      </a:endParaRPr>
                    </a:p>
                  </a:txBody>
                  <a:tcPr marL="2774" marR="2774" marT="2774" marB="0" anchor="ctr"/>
                </a:tc>
                <a:extLst>
                  <a:ext uri="{0D108BD9-81ED-4DB2-BD59-A6C34878D82A}">
                    <a16:rowId xmlns:a16="http://schemas.microsoft.com/office/drawing/2014/main" val="353464353"/>
                  </a:ext>
                </a:extLst>
              </a:tr>
              <a:tr h="357131">
                <a:tc>
                  <a:txBody>
                    <a:bodyPr/>
                    <a:lstStyle/>
                    <a:p>
                      <a:pPr algn="l" fontAlgn="ctr"/>
                      <a:r>
                        <a:rPr lang="en-US" sz="500" u="none" strike="noStrike">
                          <a:effectLst/>
                        </a:rPr>
                        <a:t>RQ04</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vi-VN" sz="500" u="none" strike="noStrike">
                          <a:effectLst/>
                        </a:rPr>
                        <a:t>Người quản lý</a:t>
                      </a:r>
                      <a:endParaRPr lang="vi-VN"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dirty="0" err="1">
                          <a:effectLst/>
                        </a:rPr>
                        <a:t>Xem</a:t>
                      </a:r>
                      <a:r>
                        <a:rPr lang="en-US" sz="500" u="none" strike="noStrike" dirty="0">
                          <a:effectLst/>
                        </a:rPr>
                        <a:t> </a:t>
                      </a:r>
                      <a:r>
                        <a:rPr lang="en-US" sz="500" u="none" strike="noStrike" dirty="0" err="1">
                          <a:effectLst/>
                        </a:rPr>
                        <a:t>Điểm</a:t>
                      </a:r>
                      <a:r>
                        <a:rPr lang="en-US" sz="500" u="none" strike="noStrike" dirty="0">
                          <a:effectLst/>
                        </a:rPr>
                        <a:t> </a:t>
                      </a:r>
                      <a:r>
                        <a:rPr lang="en-US" sz="500" u="none" strike="noStrike" dirty="0" err="1">
                          <a:effectLst/>
                        </a:rPr>
                        <a:t>Số</a:t>
                      </a:r>
                      <a:endParaRPr lang="en-US" sz="500" b="0" i="0" u="none" strike="noStrike" dirty="0">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Quản lý điểm của từng môn đồng thời quản lý điểm trung bình của cả 1 hệ thống</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1</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dirty="0">
                          <a:effectLst/>
                        </a:rPr>
                        <a:t>Cao</a:t>
                      </a:r>
                      <a:endParaRPr lang="en-US" sz="500" b="0" i="0" u="none" strike="noStrike" dirty="0">
                        <a:solidFill>
                          <a:srgbClr val="000000"/>
                        </a:solidFill>
                        <a:effectLst/>
                        <a:latin typeface="Calibri Light" panose="020F0302020204030204" pitchFamily="34" charset="0"/>
                      </a:endParaRPr>
                    </a:p>
                  </a:txBody>
                  <a:tcPr marL="2774" marR="2774" marT="2774" marB="0" anchor="ctr"/>
                </a:tc>
                <a:extLst>
                  <a:ext uri="{0D108BD9-81ED-4DB2-BD59-A6C34878D82A}">
                    <a16:rowId xmlns:a16="http://schemas.microsoft.com/office/drawing/2014/main" val="865960845"/>
                  </a:ext>
                </a:extLst>
              </a:tr>
              <a:tr h="357131">
                <a:tc>
                  <a:txBody>
                    <a:bodyPr/>
                    <a:lstStyle/>
                    <a:p>
                      <a:pPr algn="l" fontAlgn="ctr"/>
                      <a:r>
                        <a:rPr lang="en-US" sz="500" u="none" strike="noStrike">
                          <a:effectLst/>
                        </a:rPr>
                        <a:t>RQ05</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Giáo viên</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Đăng nhập</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Để đăng nhập vào hệ thống</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1</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Cao</a:t>
                      </a:r>
                      <a:endParaRPr lang="en-US" sz="500" b="0" i="0" u="none" strike="noStrike">
                        <a:solidFill>
                          <a:srgbClr val="000000"/>
                        </a:solidFill>
                        <a:effectLst/>
                        <a:latin typeface="Calibri Light" panose="020F0302020204030204" pitchFamily="34" charset="0"/>
                      </a:endParaRPr>
                    </a:p>
                  </a:txBody>
                  <a:tcPr marL="2774" marR="2774" marT="2774" marB="0" anchor="ctr"/>
                </a:tc>
                <a:extLst>
                  <a:ext uri="{0D108BD9-81ED-4DB2-BD59-A6C34878D82A}">
                    <a16:rowId xmlns:a16="http://schemas.microsoft.com/office/drawing/2014/main" val="305910959"/>
                  </a:ext>
                </a:extLst>
              </a:tr>
              <a:tr h="324666">
                <a:tc>
                  <a:txBody>
                    <a:bodyPr/>
                    <a:lstStyle/>
                    <a:p>
                      <a:pPr algn="l" fontAlgn="ctr"/>
                      <a:r>
                        <a:rPr lang="en-US" sz="500" u="none" strike="noStrike">
                          <a:effectLst/>
                        </a:rPr>
                        <a:t>RQ06</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Giáo viên</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dirty="0" err="1">
                          <a:effectLst/>
                        </a:rPr>
                        <a:t>Đăng</a:t>
                      </a:r>
                      <a:r>
                        <a:rPr lang="en-US" sz="500" u="none" strike="noStrike" dirty="0">
                          <a:effectLst/>
                        </a:rPr>
                        <a:t> </a:t>
                      </a:r>
                      <a:r>
                        <a:rPr lang="en-US" sz="500" u="none" strike="noStrike" dirty="0" err="1">
                          <a:effectLst/>
                        </a:rPr>
                        <a:t>nhập</a:t>
                      </a:r>
                      <a:r>
                        <a:rPr lang="en-US" sz="500" u="none" strike="noStrike" dirty="0">
                          <a:effectLst/>
                        </a:rPr>
                        <a:t> </a:t>
                      </a:r>
                      <a:r>
                        <a:rPr lang="en-US" sz="500" u="none" strike="noStrike" dirty="0" err="1">
                          <a:effectLst/>
                        </a:rPr>
                        <a:t>vào</a:t>
                      </a:r>
                      <a:r>
                        <a:rPr lang="en-US" sz="500" u="none" strike="noStrike" dirty="0">
                          <a:effectLst/>
                        </a:rPr>
                        <a:t> DS </a:t>
                      </a:r>
                      <a:r>
                        <a:rPr lang="en-US" sz="500" u="none" strike="noStrike" dirty="0" err="1">
                          <a:effectLst/>
                        </a:rPr>
                        <a:t>Sinh</a:t>
                      </a:r>
                      <a:r>
                        <a:rPr lang="en-US" sz="500" u="none" strike="noStrike" dirty="0">
                          <a:effectLst/>
                        </a:rPr>
                        <a:t> </a:t>
                      </a:r>
                      <a:r>
                        <a:rPr lang="en-US" sz="500" u="none" strike="noStrike" dirty="0" err="1">
                          <a:effectLst/>
                        </a:rPr>
                        <a:t>Viên</a:t>
                      </a:r>
                      <a:endParaRPr lang="en-US" sz="500" b="0" i="0" u="none" strike="noStrike" dirty="0">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 để quản lý các sinh viên, thêm sinh viên và sửa và xóa thông tin sinh viên khi cần thiết</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1</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Cao</a:t>
                      </a:r>
                      <a:endParaRPr lang="en-US" sz="500" b="0" i="0" u="none" strike="noStrike">
                        <a:solidFill>
                          <a:srgbClr val="000000"/>
                        </a:solidFill>
                        <a:effectLst/>
                        <a:latin typeface="Calibri Light" panose="020F0302020204030204" pitchFamily="34" charset="0"/>
                      </a:endParaRPr>
                    </a:p>
                  </a:txBody>
                  <a:tcPr marL="2774" marR="2774" marT="2774" marB="0" anchor="ctr"/>
                </a:tc>
                <a:extLst>
                  <a:ext uri="{0D108BD9-81ED-4DB2-BD59-A6C34878D82A}">
                    <a16:rowId xmlns:a16="http://schemas.microsoft.com/office/drawing/2014/main" val="2279050519"/>
                  </a:ext>
                </a:extLst>
              </a:tr>
              <a:tr h="566689">
                <a:tc>
                  <a:txBody>
                    <a:bodyPr/>
                    <a:lstStyle/>
                    <a:p>
                      <a:pPr algn="l" fontAlgn="ctr"/>
                      <a:r>
                        <a:rPr lang="en-US" sz="500" u="none" strike="noStrike">
                          <a:effectLst/>
                        </a:rPr>
                        <a:t>RQ07</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Giáo viên</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Xem DS Môn</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vi-VN" sz="500" u="none" strike="noStrike" dirty="0">
                          <a:effectLst/>
                        </a:rPr>
                        <a:t>Để cập nhật số lượng môn học của sinh viên và đồng thời cập nhật số tín chỉ của từng sinh viên, và thêm vào những môn quan trọng và xóa bớt đi những môn không quan trọng</a:t>
                      </a:r>
                      <a:endParaRPr lang="vi-VN" sz="500" b="0" i="0" u="none" strike="noStrike" dirty="0">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2</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Trung bình</a:t>
                      </a:r>
                      <a:endParaRPr lang="en-US" sz="500" b="0" i="0" u="none" strike="noStrike">
                        <a:solidFill>
                          <a:srgbClr val="000000"/>
                        </a:solidFill>
                        <a:effectLst/>
                        <a:latin typeface="Calibri Light" panose="020F0302020204030204" pitchFamily="34" charset="0"/>
                      </a:endParaRPr>
                    </a:p>
                  </a:txBody>
                  <a:tcPr marL="2774" marR="2774" marT="2774" marB="0" anchor="ctr"/>
                </a:tc>
                <a:extLst>
                  <a:ext uri="{0D108BD9-81ED-4DB2-BD59-A6C34878D82A}">
                    <a16:rowId xmlns:a16="http://schemas.microsoft.com/office/drawing/2014/main" val="927658510"/>
                  </a:ext>
                </a:extLst>
              </a:tr>
              <a:tr h="327250">
                <a:tc>
                  <a:txBody>
                    <a:bodyPr/>
                    <a:lstStyle/>
                    <a:p>
                      <a:pPr algn="l" fontAlgn="ctr"/>
                      <a:r>
                        <a:rPr lang="en-US" sz="500" u="none" strike="noStrike">
                          <a:effectLst/>
                        </a:rPr>
                        <a:t>RQ08</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Giáo viên</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Xem Điểm Số</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Để cập nhật điểm số của từng sinh viên và phân loại ra điểm từng môn học và điểm của cả học kì</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3</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Trung bình</a:t>
                      </a:r>
                      <a:endParaRPr lang="en-US" sz="500" b="0" i="0" u="none" strike="noStrike">
                        <a:solidFill>
                          <a:srgbClr val="000000"/>
                        </a:solidFill>
                        <a:effectLst/>
                        <a:latin typeface="Calibri Light" panose="020F0302020204030204" pitchFamily="34" charset="0"/>
                      </a:endParaRPr>
                    </a:p>
                  </a:txBody>
                  <a:tcPr marL="2774" marR="2774" marT="2774" marB="0" anchor="ctr"/>
                </a:tc>
                <a:extLst>
                  <a:ext uri="{0D108BD9-81ED-4DB2-BD59-A6C34878D82A}">
                    <a16:rowId xmlns:a16="http://schemas.microsoft.com/office/drawing/2014/main" val="2120904876"/>
                  </a:ext>
                </a:extLst>
              </a:tr>
              <a:tr h="339422">
                <a:tc>
                  <a:txBody>
                    <a:bodyPr/>
                    <a:lstStyle/>
                    <a:p>
                      <a:pPr algn="l" fontAlgn="ctr"/>
                      <a:r>
                        <a:rPr lang="en-US" sz="500" u="none" strike="noStrike">
                          <a:effectLst/>
                        </a:rPr>
                        <a:t>RQ09</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Học sinh</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pt-BR" sz="500" u="none" strike="noStrike">
                          <a:effectLst/>
                        </a:rPr>
                        <a:t>Xem thông tin cá nhân</a:t>
                      </a:r>
                      <a:endParaRPr lang="pt-BR"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vi-VN" sz="500" u="none" strike="noStrike">
                          <a:effectLst/>
                        </a:rPr>
                        <a:t>Học sinh có thể thêm số lượng môn mình cần học và đăng ký khóa học đó để hoàn thành tín chỉ </a:t>
                      </a:r>
                      <a:endParaRPr lang="vi-VN"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1</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Cao</a:t>
                      </a:r>
                      <a:endParaRPr lang="en-US" sz="500" b="0" i="0" u="none" strike="noStrike">
                        <a:solidFill>
                          <a:srgbClr val="000000"/>
                        </a:solidFill>
                        <a:effectLst/>
                        <a:latin typeface="Calibri Light" panose="020F0302020204030204" pitchFamily="34" charset="0"/>
                      </a:endParaRPr>
                    </a:p>
                  </a:txBody>
                  <a:tcPr marL="2774" marR="2774" marT="2774" marB="0" anchor="ctr"/>
                </a:tc>
                <a:extLst>
                  <a:ext uri="{0D108BD9-81ED-4DB2-BD59-A6C34878D82A}">
                    <a16:rowId xmlns:a16="http://schemas.microsoft.com/office/drawing/2014/main" val="4020866277"/>
                  </a:ext>
                </a:extLst>
              </a:tr>
              <a:tr h="489398">
                <a:tc>
                  <a:txBody>
                    <a:bodyPr/>
                    <a:lstStyle/>
                    <a:p>
                      <a:pPr algn="l" fontAlgn="ctr"/>
                      <a:r>
                        <a:rPr lang="en-US" sz="500" u="none" strike="noStrike">
                          <a:effectLst/>
                        </a:rPr>
                        <a:t>RQ10</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Học sinh</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Xem Điểm Số</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vi-VN" sz="500" u="none" strike="noStrike">
                          <a:effectLst/>
                        </a:rPr>
                        <a:t>Học sinh có thể kiểm tra số điểm của mình bằng cách đăng nhập vào hệ thống của trường,  nếu có sai sót thì có thể kiến nghị phòng đào tạo để sửa điểm lại</a:t>
                      </a:r>
                      <a:endParaRPr lang="vi-VN"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2</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dirty="0" err="1">
                          <a:effectLst/>
                        </a:rPr>
                        <a:t>Trung</a:t>
                      </a:r>
                      <a:r>
                        <a:rPr lang="en-US" sz="500" u="none" strike="noStrike" dirty="0">
                          <a:effectLst/>
                        </a:rPr>
                        <a:t> </a:t>
                      </a:r>
                      <a:r>
                        <a:rPr lang="en-US" sz="500" u="none" strike="noStrike" dirty="0" err="1">
                          <a:effectLst/>
                        </a:rPr>
                        <a:t>bình</a:t>
                      </a:r>
                      <a:endParaRPr lang="en-US" sz="500" b="0" i="0" u="none" strike="noStrike" dirty="0">
                        <a:solidFill>
                          <a:srgbClr val="000000"/>
                        </a:solidFill>
                        <a:effectLst/>
                        <a:latin typeface="Calibri Light" panose="020F0302020204030204" pitchFamily="34" charset="0"/>
                      </a:endParaRPr>
                    </a:p>
                  </a:txBody>
                  <a:tcPr marL="2774" marR="2774" marT="2774" marB="0" anchor="ctr"/>
                </a:tc>
                <a:extLst>
                  <a:ext uri="{0D108BD9-81ED-4DB2-BD59-A6C34878D82A}">
                    <a16:rowId xmlns:a16="http://schemas.microsoft.com/office/drawing/2014/main" val="442540903"/>
                  </a:ext>
                </a:extLst>
              </a:tr>
            </a:tbl>
          </a:graphicData>
        </a:graphic>
      </p:graphicFrame>
    </p:spTree>
    <p:extLst>
      <p:ext uri="{BB962C8B-B14F-4D97-AF65-F5344CB8AC3E}">
        <p14:creationId xmlns:p14="http://schemas.microsoft.com/office/powerpoint/2010/main" val="186158190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03216-B0CE-D5A6-AAB6-540129ADC004}"/>
              </a:ext>
            </a:extLst>
          </p:cNvPr>
          <p:cNvSpPr>
            <a:spLocks noGrp="1"/>
          </p:cNvSpPr>
          <p:nvPr>
            <p:ph type="title"/>
          </p:nvPr>
        </p:nvSpPr>
        <p:spPr/>
        <p:txBody>
          <a:bodyPr/>
          <a:lstStyle/>
          <a:p>
            <a:r>
              <a:rPr lang="vi-VN" dirty="0"/>
              <a:t>Sprint backlog</a:t>
            </a:r>
            <a:endParaRPr lang="en-US" dirty="0"/>
          </a:p>
        </p:txBody>
      </p:sp>
      <p:pic>
        <p:nvPicPr>
          <p:cNvPr id="7" name="Content Placeholder 6">
            <a:extLst>
              <a:ext uri="{FF2B5EF4-FFF2-40B4-BE49-F238E27FC236}">
                <a16:creationId xmlns:a16="http://schemas.microsoft.com/office/drawing/2014/main" id="{7ADF73D0-9327-B8AB-B73D-9DAD9F2C9F60}"/>
              </a:ext>
            </a:extLst>
          </p:cNvPr>
          <p:cNvPicPr>
            <a:picLocks noGrp="1" noChangeAspect="1"/>
          </p:cNvPicPr>
          <p:nvPr>
            <p:ph idx="1"/>
          </p:nvPr>
        </p:nvPicPr>
        <p:blipFill>
          <a:blip r:embed="rId2"/>
          <a:stretch>
            <a:fillRect/>
          </a:stretch>
        </p:blipFill>
        <p:spPr>
          <a:xfrm>
            <a:off x="2331500" y="1720756"/>
            <a:ext cx="7267575" cy="3743325"/>
          </a:xfrm>
        </p:spPr>
      </p:pic>
    </p:spTree>
    <p:extLst>
      <p:ext uri="{BB962C8B-B14F-4D97-AF65-F5344CB8AC3E}">
        <p14:creationId xmlns:p14="http://schemas.microsoft.com/office/powerpoint/2010/main" val="162815236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8F974-2FF1-1520-F024-A358E1CB4D48}"/>
              </a:ext>
            </a:extLst>
          </p:cNvPr>
          <p:cNvSpPr>
            <a:spLocks noGrp="1"/>
          </p:cNvSpPr>
          <p:nvPr>
            <p:ph type="title"/>
          </p:nvPr>
        </p:nvSpPr>
        <p:spPr/>
        <p:txBody>
          <a:bodyPr/>
          <a:lstStyle/>
          <a:p>
            <a:r>
              <a:rPr lang="vi-VN" dirty="0"/>
              <a:t>Các Biên bản cuộc họp</a:t>
            </a:r>
            <a:endParaRPr lang="en-US" dirty="0"/>
          </a:p>
        </p:txBody>
      </p:sp>
      <p:pic>
        <p:nvPicPr>
          <p:cNvPr id="6" name="Content Placeholder 5">
            <a:extLst>
              <a:ext uri="{FF2B5EF4-FFF2-40B4-BE49-F238E27FC236}">
                <a16:creationId xmlns:a16="http://schemas.microsoft.com/office/drawing/2014/main" id="{E845F079-96E7-DB76-1FEA-8ECD2CFDC3B2}"/>
              </a:ext>
            </a:extLst>
          </p:cNvPr>
          <p:cNvPicPr>
            <a:picLocks noGrp="1" noChangeAspect="1"/>
          </p:cNvPicPr>
          <p:nvPr>
            <p:ph idx="1"/>
          </p:nvPr>
        </p:nvPicPr>
        <p:blipFill>
          <a:blip r:embed="rId2"/>
          <a:stretch>
            <a:fillRect/>
          </a:stretch>
        </p:blipFill>
        <p:spPr>
          <a:xfrm>
            <a:off x="2589213" y="2338650"/>
            <a:ext cx="8915400" cy="3368150"/>
          </a:xfrm>
        </p:spPr>
      </p:pic>
    </p:spTree>
    <p:extLst>
      <p:ext uri="{BB962C8B-B14F-4D97-AF65-F5344CB8AC3E}">
        <p14:creationId xmlns:p14="http://schemas.microsoft.com/office/powerpoint/2010/main" val="35925025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5ADB0-1AE5-EE57-BDEB-3545F7B61D08}"/>
              </a:ext>
            </a:extLst>
          </p:cNvPr>
          <p:cNvSpPr>
            <a:spLocks noGrp="1"/>
          </p:cNvSpPr>
          <p:nvPr>
            <p:ph type="title"/>
          </p:nvPr>
        </p:nvSpPr>
        <p:spPr>
          <a:xfrm>
            <a:off x="2589212" y="651004"/>
            <a:ext cx="8911687" cy="1258478"/>
          </a:xfrm>
        </p:spPr>
        <p:txBody>
          <a:bodyPr/>
          <a:lstStyle/>
          <a:p>
            <a:endParaRPr lang="en-US" dirty="0"/>
          </a:p>
        </p:txBody>
      </p:sp>
      <p:pic>
        <p:nvPicPr>
          <p:cNvPr id="6" name="Content Placeholder 5">
            <a:extLst>
              <a:ext uri="{FF2B5EF4-FFF2-40B4-BE49-F238E27FC236}">
                <a16:creationId xmlns:a16="http://schemas.microsoft.com/office/drawing/2014/main" id="{452600F2-935B-F335-C1CF-BA4AC5B0B290}"/>
              </a:ext>
            </a:extLst>
          </p:cNvPr>
          <p:cNvPicPr>
            <a:picLocks noGrp="1" noChangeAspect="1"/>
          </p:cNvPicPr>
          <p:nvPr>
            <p:ph idx="1"/>
          </p:nvPr>
        </p:nvPicPr>
        <p:blipFill>
          <a:blip r:embed="rId2"/>
          <a:stretch>
            <a:fillRect/>
          </a:stretch>
        </p:blipFill>
        <p:spPr>
          <a:xfrm>
            <a:off x="2589213" y="2398658"/>
            <a:ext cx="8915400" cy="3248133"/>
          </a:xfrm>
        </p:spPr>
      </p:pic>
    </p:spTree>
    <p:extLst>
      <p:ext uri="{BB962C8B-B14F-4D97-AF65-F5344CB8AC3E}">
        <p14:creationId xmlns:p14="http://schemas.microsoft.com/office/powerpoint/2010/main" val="270478138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B5EF-DB8F-B591-B9C2-17491FC22827}"/>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09481B49-72BF-37E5-FCB5-AD9A4BE81F6D}"/>
              </a:ext>
            </a:extLst>
          </p:cNvPr>
          <p:cNvPicPr>
            <a:picLocks noGrp="1" noChangeAspect="1"/>
          </p:cNvPicPr>
          <p:nvPr>
            <p:ph idx="1"/>
          </p:nvPr>
        </p:nvPicPr>
        <p:blipFill>
          <a:blip r:embed="rId2"/>
          <a:stretch>
            <a:fillRect/>
          </a:stretch>
        </p:blipFill>
        <p:spPr>
          <a:xfrm>
            <a:off x="2589213" y="2883400"/>
            <a:ext cx="8915400" cy="2278649"/>
          </a:xfrm>
        </p:spPr>
      </p:pic>
    </p:spTree>
    <p:extLst>
      <p:ext uri="{BB962C8B-B14F-4D97-AF65-F5344CB8AC3E}">
        <p14:creationId xmlns:p14="http://schemas.microsoft.com/office/powerpoint/2010/main" val="2163697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vi-VN" dirty="0"/>
          </a:p>
        </p:txBody>
      </p:sp>
      <p:sp>
        <p:nvSpPr>
          <p:cNvPr id="3" name="Subtitle 2"/>
          <p:cNvSpPr>
            <a:spLocks noGrp="1"/>
          </p:cNvSpPr>
          <p:nvPr>
            <p:ph type="subTitle" idx="1"/>
          </p:nvPr>
        </p:nvSpPr>
        <p:spPr/>
        <p:txBody>
          <a:bodyPr/>
          <a:lstStyle/>
          <a:p>
            <a:endParaRPr lang="vi-VN"/>
          </a:p>
        </p:txBody>
      </p:sp>
      <p:graphicFrame>
        <p:nvGraphicFramePr>
          <p:cNvPr id="5" name="Table 4"/>
          <p:cNvGraphicFramePr>
            <a:graphicFrameLocks noGrp="1"/>
          </p:cNvGraphicFramePr>
          <p:nvPr>
            <p:extLst>
              <p:ext uri="{D42A27DB-BD31-4B8C-83A1-F6EECF244321}">
                <p14:modId xmlns:p14="http://schemas.microsoft.com/office/powerpoint/2010/main" val="2400462733"/>
              </p:ext>
            </p:extLst>
          </p:nvPr>
        </p:nvGraphicFramePr>
        <p:xfrm>
          <a:off x="1951892" y="1055073"/>
          <a:ext cx="9552720" cy="4926175"/>
        </p:xfrm>
        <a:graphic>
          <a:graphicData uri="http://schemas.openxmlformats.org/drawingml/2006/table">
            <a:tbl>
              <a:tblPr>
                <a:tableStyleId>{5C22544A-7EE6-4342-B048-85BDC9FD1C3A}</a:tableStyleId>
              </a:tblPr>
              <a:tblGrid>
                <a:gridCol w="1316668">
                  <a:extLst>
                    <a:ext uri="{9D8B030D-6E8A-4147-A177-3AD203B41FA5}">
                      <a16:colId xmlns:a16="http://schemas.microsoft.com/office/drawing/2014/main" val="2983171125"/>
                    </a:ext>
                  </a:extLst>
                </a:gridCol>
                <a:gridCol w="507016">
                  <a:extLst>
                    <a:ext uri="{9D8B030D-6E8A-4147-A177-3AD203B41FA5}">
                      <a16:colId xmlns:a16="http://schemas.microsoft.com/office/drawing/2014/main" val="3962636078"/>
                    </a:ext>
                  </a:extLst>
                </a:gridCol>
                <a:gridCol w="772314">
                  <a:extLst>
                    <a:ext uri="{9D8B030D-6E8A-4147-A177-3AD203B41FA5}">
                      <a16:colId xmlns:a16="http://schemas.microsoft.com/office/drawing/2014/main" val="4289658290"/>
                    </a:ext>
                  </a:extLst>
                </a:gridCol>
                <a:gridCol w="601344">
                  <a:extLst>
                    <a:ext uri="{9D8B030D-6E8A-4147-A177-3AD203B41FA5}">
                      <a16:colId xmlns:a16="http://schemas.microsoft.com/office/drawing/2014/main" val="1170601053"/>
                    </a:ext>
                  </a:extLst>
                </a:gridCol>
                <a:gridCol w="507016">
                  <a:extLst>
                    <a:ext uri="{9D8B030D-6E8A-4147-A177-3AD203B41FA5}">
                      <a16:colId xmlns:a16="http://schemas.microsoft.com/office/drawing/2014/main" val="2679793319"/>
                    </a:ext>
                  </a:extLst>
                </a:gridCol>
                <a:gridCol w="619030">
                  <a:extLst>
                    <a:ext uri="{9D8B030D-6E8A-4147-A177-3AD203B41FA5}">
                      <a16:colId xmlns:a16="http://schemas.microsoft.com/office/drawing/2014/main" val="3288754800"/>
                    </a:ext>
                  </a:extLst>
                </a:gridCol>
                <a:gridCol w="424478">
                  <a:extLst>
                    <a:ext uri="{9D8B030D-6E8A-4147-A177-3AD203B41FA5}">
                      <a16:colId xmlns:a16="http://schemas.microsoft.com/office/drawing/2014/main" val="3404831180"/>
                    </a:ext>
                  </a:extLst>
                </a:gridCol>
                <a:gridCol w="507016">
                  <a:extLst>
                    <a:ext uri="{9D8B030D-6E8A-4147-A177-3AD203B41FA5}">
                      <a16:colId xmlns:a16="http://schemas.microsoft.com/office/drawing/2014/main" val="4084005846"/>
                    </a:ext>
                  </a:extLst>
                </a:gridCol>
                <a:gridCol w="619030">
                  <a:extLst>
                    <a:ext uri="{9D8B030D-6E8A-4147-A177-3AD203B41FA5}">
                      <a16:colId xmlns:a16="http://schemas.microsoft.com/office/drawing/2014/main" val="190501018"/>
                    </a:ext>
                  </a:extLst>
                </a:gridCol>
                <a:gridCol w="424478">
                  <a:extLst>
                    <a:ext uri="{9D8B030D-6E8A-4147-A177-3AD203B41FA5}">
                      <a16:colId xmlns:a16="http://schemas.microsoft.com/office/drawing/2014/main" val="3437837825"/>
                    </a:ext>
                  </a:extLst>
                </a:gridCol>
                <a:gridCol w="424478">
                  <a:extLst>
                    <a:ext uri="{9D8B030D-6E8A-4147-A177-3AD203B41FA5}">
                      <a16:colId xmlns:a16="http://schemas.microsoft.com/office/drawing/2014/main" val="2091945670"/>
                    </a:ext>
                  </a:extLst>
                </a:gridCol>
                <a:gridCol w="436269">
                  <a:extLst>
                    <a:ext uri="{9D8B030D-6E8A-4147-A177-3AD203B41FA5}">
                      <a16:colId xmlns:a16="http://schemas.microsoft.com/office/drawing/2014/main" val="3324096869"/>
                    </a:ext>
                  </a:extLst>
                </a:gridCol>
                <a:gridCol w="848956">
                  <a:extLst>
                    <a:ext uri="{9D8B030D-6E8A-4147-A177-3AD203B41FA5}">
                      <a16:colId xmlns:a16="http://schemas.microsoft.com/office/drawing/2014/main" val="3015181430"/>
                    </a:ext>
                  </a:extLst>
                </a:gridCol>
                <a:gridCol w="972761">
                  <a:extLst>
                    <a:ext uri="{9D8B030D-6E8A-4147-A177-3AD203B41FA5}">
                      <a16:colId xmlns:a16="http://schemas.microsoft.com/office/drawing/2014/main" val="3757228391"/>
                    </a:ext>
                  </a:extLst>
                </a:gridCol>
                <a:gridCol w="571866">
                  <a:extLst>
                    <a:ext uri="{9D8B030D-6E8A-4147-A177-3AD203B41FA5}">
                      <a16:colId xmlns:a16="http://schemas.microsoft.com/office/drawing/2014/main" val="325452574"/>
                    </a:ext>
                  </a:extLst>
                </a:gridCol>
              </a:tblGrid>
              <a:tr h="165430">
                <a:tc>
                  <a:txBody>
                    <a:bodyPr/>
                    <a:lstStyle/>
                    <a:p>
                      <a:pPr algn="ctr" fontAlgn="ctr"/>
                      <a:r>
                        <a:rPr lang="vi-VN" sz="600" u="none" strike="noStrike">
                          <a:effectLst/>
                        </a:rPr>
                        <a:t>8/2/2022 tối 8h</a:t>
                      </a:r>
                      <a:endParaRPr lang="vi-VN" sz="600" b="0" i="0" u="none" strike="noStrike">
                        <a:solidFill>
                          <a:srgbClr val="000000"/>
                        </a:solidFill>
                        <a:effectLst/>
                        <a:latin typeface="Arial" panose="020B0604020202020204" pitchFamily="34" charset="0"/>
                      </a:endParaRPr>
                    </a:p>
                  </a:txBody>
                  <a:tcPr marL="4099" marR="4099" marT="4099" marB="0" anchor="ctr"/>
                </a:tc>
                <a:tc gridSpan="14">
                  <a:txBody>
                    <a:bodyPr/>
                    <a:lstStyle/>
                    <a:p>
                      <a:pPr algn="ctr" fontAlgn="ctr"/>
                      <a:r>
                        <a:rPr lang="vi-VN" sz="800" u="none" strike="noStrike">
                          <a:effectLst/>
                        </a:rPr>
                        <a:t>BIÊN BẢN NHẬN XÉT CÁC THÀNH VIÊN CUỘC HỌP</a:t>
                      </a:r>
                      <a:endParaRPr lang="vi-VN" sz="800" b="1" i="0" u="none" strike="noStrike">
                        <a:solidFill>
                          <a:srgbClr val="00B050"/>
                        </a:solidFill>
                        <a:effectLst/>
                        <a:latin typeface="Arial" panose="020B0604020202020204" pitchFamily="34" charset="0"/>
                      </a:endParaRPr>
                    </a:p>
                  </a:txBody>
                  <a:tcPr marL="4099" marR="4099" marT="4099"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279696532"/>
                  </a:ext>
                </a:extLst>
              </a:tr>
              <a:tr h="134413">
                <a:tc rowSpan="2">
                  <a:txBody>
                    <a:bodyPr/>
                    <a:lstStyle/>
                    <a:p>
                      <a:pPr algn="ctr" fontAlgn="ctr"/>
                      <a:r>
                        <a:rPr lang="vi-VN" sz="600" u="none" strike="noStrike">
                          <a:effectLst/>
                        </a:rPr>
                        <a:t>Tên Thành Viên </a:t>
                      </a:r>
                      <a:endParaRPr lang="vi-VN" sz="600" b="1" i="0" u="none" strike="noStrike">
                        <a:solidFill>
                          <a:srgbClr val="000000"/>
                        </a:solidFill>
                        <a:effectLst/>
                        <a:latin typeface="Arial" panose="020B0604020202020204" pitchFamily="34" charset="0"/>
                      </a:endParaRPr>
                    </a:p>
                  </a:txBody>
                  <a:tcPr marL="4099" marR="4099" marT="4099" marB="0" anchor="ctr"/>
                </a:tc>
                <a:tc gridSpan="3">
                  <a:txBody>
                    <a:bodyPr/>
                    <a:lstStyle/>
                    <a:p>
                      <a:pPr algn="ctr" fontAlgn="ctr"/>
                      <a:r>
                        <a:rPr lang="vi-VN" sz="600" u="none" strike="noStrike">
                          <a:effectLst/>
                        </a:rPr>
                        <a:t>CHUẨN BỊ</a:t>
                      </a:r>
                      <a:endParaRPr lang="vi-VN" sz="600" b="1" i="0" u="none" strike="noStrike">
                        <a:solidFill>
                          <a:srgbClr val="000000"/>
                        </a:solidFill>
                        <a:effectLst/>
                        <a:latin typeface="Arial" panose="020B0604020202020204" pitchFamily="34" charset="0"/>
                      </a:endParaRPr>
                    </a:p>
                  </a:txBody>
                  <a:tcPr marL="4099" marR="4099" marT="4099" marB="0" anchor="ctr"/>
                </a:tc>
                <a:tc hMerge="1">
                  <a:txBody>
                    <a:bodyPr/>
                    <a:lstStyle/>
                    <a:p>
                      <a:endParaRPr lang="vi-VN"/>
                    </a:p>
                  </a:txBody>
                  <a:tcPr/>
                </a:tc>
                <a:tc hMerge="1">
                  <a:txBody>
                    <a:bodyPr/>
                    <a:lstStyle/>
                    <a:p>
                      <a:endParaRPr lang="vi-VN"/>
                    </a:p>
                  </a:txBody>
                  <a:tcPr/>
                </a:tc>
                <a:tc gridSpan="3">
                  <a:txBody>
                    <a:bodyPr/>
                    <a:lstStyle/>
                    <a:p>
                      <a:pPr algn="ctr" fontAlgn="ctr"/>
                      <a:r>
                        <a:rPr lang="vi-VN" sz="600" u="none" strike="noStrike">
                          <a:effectLst/>
                        </a:rPr>
                        <a:t>LÝ DO NGHỈ HỌP</a:t>
                      </a:r>
                      <a:endParaRPr lang="vi-VN" sz="600" b="1" i="0" u="none" strike="noStrike">
                        <a:solidFill>
                          <a:srgbClr val="000000"/>
                        </a:solidFill>
                        <a:effectLst/>
                        <a:latin typeface="Arial" panose="020B0604020202020204" pitchFamily="34" charset="0"/>
                      </a:endParaRPr>
                    </a:p>
                  </a:txBody>
                  <a:tcPr marL="4099" marR="4099" marT="4099" marB="0" anchor="ctr"/>
                </a:tc>
                <a:tc hMerge="1">
                  <a:txBody>
                    <a:bodyPr/>
                    <a:lstStyle/>
                    <a:p>
                      <a:endParaRPr lang="vi-VN"/>
                    </a:p>
                  </a:txBody>
                  <a:tcPr/>
                </a:tc>
                <a:tc hMerge="1">
                  <a:txBody>
                    <a:bodyPr/>
                    <a:lstStyle/>
                    <a:p>
                      <a:endParaRPr lang="vi-VN"/>
                    </a:p>
                  </a:txBody>
                  <a:tcPr/>
                </a:tc>
                <a:tc gridSpan="3">
                  <a:txBody>
                    <a:bodyPr/>
                    <a:lstStyle/>
                    <a:p>
                      <a:pPr algn="ctr" fontAlgn="ctr"/>
                      <a:r>
                        <a:rPr lang="vi-VN" sz="600" u="none" strike="noStrike">
                          <a:effectLst/>
                        </a:rPr>
                        <a:t>LÝ DO NGHỈ HỌC</a:t>
                      </a:r>
                      <a:endParaRPr lang="vi-VN" sz="600" b="1" i="0" u="none" strike="noStrike">
                        <a:solidFill>
                          <a:srgbClr val="000000"/>
                        </a:solidFill>
                        <a:effectLst/>
                        <a:latin typeface="Arial" panose="020B0604020202020204" pitchFamily="34" charset="0"/>
                      </a:endParaRPr>
                    </a:p>
                  </a:txBody>
                  <a:tcPr marL="4099" marR="4099" marT="4099" marB="0" anchor="ctr"/>
                </a:tc>
                <a:tc hMerge="1">
                  <a:txBody>
                    <a:bodyPr/>
                    <a:lstStyle/>
                    <a:p>
                      <a:endParaRPr lang="vi-VN"/>
                    </a:p>
                  </a:txBody>
                  <a:tcPr/>
                </a:tc>
                <a:tc hMerge="1">
                  <a:txBody>
                    <a:bodyPr/>
                    <a:lstStyle/>
                    <a:p>
                      <a:endParaRPr lang="vi-VN"/>
                    </a:p>
                  </a:txBody>
                  <a:tcPr/>
                </a:tc>
                <a:tc gridSpan="3">
                  <a:txBody>
                    <a:bodyPr/>
                    <a:lstStyle/>
                    <a:p>
                      <a:pPr algn="ctr" fontAlgn="ctr"/>
                      <a:r>
                        <a:rPr lang="vi-VN" sz="600" u="none" strike="noStrike">
                          <a:effectLst/>
                        </a:rPr>
                        <a:t>ĐÓNG GÓP Ý KIẾN </a:t>
                      </a:r>
                      <a:endParaRPr lang="vi-VN" sz="600" b="1" i="0" u="none" strike="noStrike">
                        <a:solidFill>
                          <a:srgbClr val="000000"/>
                        </a:solidFill>
                        <a:effectLst/>
                        <a:latin typeface="Arial" panose="020B0604020202020204" pitchFamily="34" charset="0"/>
                      </a:endParaRPr>
                    </a:p>
                  </a:txBody>
                  <a:tcPr marL="4099" marR="4099" marT="4099" marB="0" anchor="ctr"/>
                </a:tc>
                <a:tc hMerge="1">
                  <a:txBody>
                    <a:bodyPr/>
                    <a:lstStyle/>
                    <a:p>
                      <a:endParaRPr lang="vi-VN"/>
                    </a:p>
                  </a:txBody>
                  <a:tcPr/>
                </a:tc>
                <a:tc hMerge="1">
                  <a:txBody>
                    <a:bodyPr/>
                    <a:lstStyle/>
                    <a:p>
                      <a:endParaRPr lang="vi-VN"/>
                    </a:p>
                  </a:txBody>
                  <a:tcPr/>
                </a:tc>
                <a:tc rowSpan="2">
                  <a:txBody>
                    <a:bodyPr/>
                    <a:lstStyle/>
                    <a:p>
                      <a:pPr algn="ctr" fontAlgn="ctr"/>
                      <a:r>
                        <a:rPr lang="vi-VN" sz="600" u="none" strike="noStrike">
                          <a:effectLst/>
                        </a:rPr>
                        <a:t>NHẬN XÉT</a:t>
                      </a:r>
                      <a:endParaRPr lang="vi-VN" sz="600" b="1" i="0" u="none" strike="noStrike">
                        <a:solidFill>
                          <a:srgbClr val="000000"/>
                        </a:solidFill>
                        <a:effectLst/>
                        <a:latin typeface="Arial" panose="020B0604020202020204" pitchFamily="34" charset="0"/>
                      </a:endParaRPr>
                    </a:p>
                  </a:txBody>
                  <a:tcPr marL="4099" marR="4099" marT="4099" marB="0" anchor="ctr"/>
                </a:tc>
                <a:tc rowSpan="2">
                  <a:txBody>
                    <a:bodyPr/>
                    <a:lstStyle/>
                    <a:p>
                      <a:pPr algn="ctr" fontAlgn="ctr"/>
                      <a:r>
                        <a:rPr lang="vi-VN" sz="600" u="none" strike="noStrike">
                          <a:effectLst/>
                        </a:rPr>
                        <a:t>TỔNG CỘNG</a:t>
                      </a:r>
                      <a:endParaRPr lang="vi-VN" sz="600" b="1" i="0" u="none" strike="noStrike">
                        <a:solidFill>
                          <a:srgbClr val="000000"/>
                        </a:solidFill>
                        <a:effectLst/>
                        <a:latin typeface="Arial" panose="020B0604020202020204" pitchFamily="34" charset="0"/>
                      </a:endParaRPr>
                    </a:p>
                  </a:txBody>
                  <a:tcPr marL="4099" marR="4099" marT="4099" marB="0" anchor="ctr"/>
                </a:tc>
                <a:extLst>
                  <a:ext uri="{0D108BD9-81ED-4DB2-BD59-A6C34878D82A}">
                    <a16:rowId xmlns:a16="http://schemas.microsoft.com/office/drawing/2014/main" val="371633959"/>
                  </a:ext>
                </a:extLst>
              </a:tr>
              <a:tr h="232637">
                <a:tc vMerge="1">
                  <a:txBody>
                    <a:bodyPr/>
                    <a:lstStyle/>
                    <a:p>
                      <a:endParaRPr lang="vi-VN"/>
                    </a:p>
                  </a:txBody>
                  <a:tcPr/>
                </a:tc>
                <a:tc>
                  <a:txBody>
                    <a:bodyPr/>
                    <a:lstStyle/>
                    <a:p>
                      <a:pPr algn="ctr" fontAlgn="ctr"/>
                      <a:r>
                        <a:rPr lang="vi-VN" sz="600" u="none" strike="noStrike">
                          <a:effectLst/>
                        </a:rPr>
                        <a:t> Chất Lượng</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Không chất lượng</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không đầy đủ</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Chính đáng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ko chính đáng</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ko phép</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Chính đáng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Ko chính đáng</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ko phép</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Tích cực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Ít tích cực</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ko đóng góp</a:t>
                      </a:r>
                      <a:endParaRPr lang="vi-VN" sz="600" b="0" i="0" u="none" strike="noStrike">
                        <a:solidFill>
                          <a:srgbClr val="000000"/>
                        </a:solidFill>
                        <a:effectLst/>
                        <a:latin typeface="Arial" panose="020B0604020202020204" pitchFamily="34" charset="0"/>
                      </a:endParaRPr>
                    </a:p>
                  </a:txBody>
                  <a:tcPr marL="4099" marR="4099" marT="4099" marB="0" anchor="ct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246938502"/>
                  </a:ext>
                </a:extLst>
              </a:tr>
              <a:tr h="120484">
                <a:tc>
                  <a:txBody>
                    <a:bodyPr/>
                    <a:lstStyle/>
                    <a:p>
                      <a:pPr algn="ctr" fontAlgn="ctr"/>
                      <a:r>
                        <a:rPr lang="vi-VN" sz="600" u="none" strike="noStrike">
                          <a:effectLst/>
                        </a:rPr>
                        <a:t> Chí Vĩnh Phúc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1</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2</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ok</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3</a:t>
                      </a:r>
                      <a:endParaRPr lang="vi-VN" sz="600" b="0" i="0" u="none" strike="noStrike">
                        <a:solidFill>
                          <a:srgbClr val="000000"/>
                        </a:solidFill>
                        <a:effectLst/>
                        <a:latin typeface="Arial" panose="020B0604020202020204" pitchFamily="34" charset="0"/>
                      </a:endParaRPr>
                    </a:p>
                  </a:txBody>
                  <a:tcPr marL="4099" marR="4099" marT="4099" marB="0" anchor="ctr"/>
                </a:tc>
                <a:extLst>
                  <a:ext uri="{0D108BD9-81ED-4DB2-BD59-A6C34878D82A}">
                    <a16:rowId xmlns:a16="http://schemas.microsoft.com/office/drawing/2014/main" val="2668913137"/>
                  </a:ext>
                </a:extLst>
              </a:tr>
              <a:tr h="120484">
                <a:tc>
                  <a:txBody>
                    <a:bodyPr/>
                    <a:lstStyle/>
                    <a:p>
                      <a:pPr algn="ctr" fontAlgn="ctr"/>
                      <a:r>
                        <a:rPr lang="vi-VN" sz="600" u="none" strike="noStrike">
                          <a:effectLst/>
                        </a:rPr>
                        <a:t>Nguyễn Hồ Anh Kiệt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1</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2</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ok</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3</a:t>
                      </a:r>
                      <a:endParaRPr lang="vi-VN" sz="600" b="0" i="0" u="none" strike="noStrike">
                        <a:solidFill>
                          <a:srgbClr val="000000"/>
                        </a:solidFill>
                        <a:effectLst/>
                        <a:latin typeface="Arial" panose="020B0604020202020204" pitchFamily="34" charset="0"/>
                      </a:endParaRPr>
                    </a:p>
                  </a:txBody>
                  <a:tcPr marL="4099" marR="4099" marT="4099" marB="0" anchor="ctr"/>
                </a:tc>
                <a:extLst>
                  <a:ext uri="{0D108BD9-81ED-4DB2-BD59-A6C34878D82A}">
                    <a16:rowId xmlns:a16="http://schemas.microsoft.com/office/drawing/2014/main" val="1358007321"/>
                  </a:ext>
                </a:extLst>
              </a:tr>
              <a:tr h="120484">
                <a:tc>
                  <a:txBody>
                    <a:bodyPr/>
                    <a:lstStyle/>
                    <a:p>
                      <a:pPr algn="ctr" fontAlgn="ctr"/>
                      <a:r>
                        <a:rPr lang="vi-VN" sz="600" u="none" strike="noStrike">
                          <a:effectLst/>
                        </a:rPr>
                        <a:t> Trịnh Hoài Nghĩa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1</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1</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ok</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2</a:t>
                      </a:r>
                      <a:endParaRPr lang="vi-VN" sz="600" b="0" i="0" u="none" strike="noStrike">
                        <a:solidFill>
                          <a:srgbClr val="000000"/>
                        </a:solidFill>
                        <a:effectLst/>
                        <a:latin typeface="Arial" panose="020B0604020202020204" pitchFamily="34" charset="0"/>
                      </a:endParaRPr>
                    </a:p>
                  </a:txBody>
                  <a:tcPr marL="4099" marR="4099" marT="4099" marB="0" anchor="ctr"/>
                </a:tc>
                <a:extLst>
                  <a:ext uri="{0D108BD9-81ED-4DB2-BD59-A6C34878D82A}">
                    <a16:rowId xmlns:a16="http://schemas.microsoft.com/office/drawing/2014/main" val="1241665500"/>
                  </a:ext>
                </a:extLst>
              </a:tr>
              <a:tr h="120484">
                <a:tc>
                  <a:txBody>
                    <a:bodyPr/>
                    <a:lstStyle/>
                    <a:p>
                      <a:pPr algn="ctr" fontAlgn="ctr"/>
                      <a:r>
                        <a:rPr lang="vi-VN" sz="600" u="none" strike="noStrike">
                          <a:effectLst/>
                        </a:rPr>
                        <a:t> Trần Đình Nhã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1</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2</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ok</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3</a:t>
                      </a:r>
                      <a:endParaRPr lang="vi-VN" sz="600" b="0" i="0" u="none" strike="noStrike">
                        <a:solidFill>
                          <a:srgbClr val="000000"/>
                        </a:solidFill>
                        <a:effectLst/>
                        <a:latin typeface="Arial" panose="020B0604020202020204" pitchFamily="34" charset="0"/>
                      </a:endParaRPr>
                    </a:p>
                  </a:txBody>
                  <a:tcPr marL="4099" marR="4099" marT="4099" marB="0" anchor="ctr"/>
                </a:tc>
                <a:extLst>
                  <a:ext uri="{0D108BD9-81ED-4DB2-BD59-A6C34878D82A}">
                    <a16:rowId xmlns:a16="http://schemas.microsoft.com/office/drawing/2014/main" val="4076327927"/>
                  </a:ext>
                </a:extLst>
              </a:tr>
              <a:tr h="124073">
                <a:tc>
                  <a:txBody>
                    <a:bodyPr/>
                    <a:lstStyle/>
                    <a:p>
                      <a:pPr algn="ctr" fontAlgn="ctr"/>
                      <a:r>
                        <a:rPr lang="vi-VN" sz="600" u="none" strike="noStrike">
                          <a:effectLst/>
                        </a:rPr>
                        <a:t> Nguyễn Thành Đạt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1</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1</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tạm</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2</a:t>
                      </a:r>
                      <a:endParaRPr lang="vi-VN" sz="600" b="0" i="0" u="none" strike="noStrike">
                        <a:solidFill>
                          <a:srgbClr val="000000"/>
                        </a:solidFill>
                        <a:effectLst/>
                        <a:latin typeface="Arial" panose="020B0604020202020204" pitchFamily="34" charset="0"/>
                      </a:endParaRPr>
                    </a:p>
                  </a:txBody>
                  <a:tcPr marL="4099" marR="4099" marT="4099" marB="0" anchor="ctr"/>
                </a:tc>
                <a:extLst>
                  <a:ext uri="{0D108BD9-81ED-4DB2-BD59-A6C34878D82A}">
                    <a16:rowId xmlns:a16="http://schemas.microsoft.com/office/drawing/2014/main" val="3344327924"/>
                  </a:ext>
                </a:extLst>
              </a:tr>
              <a:tr h="124073">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extLst>
                  <a:ext uri="{0D108BD9-81ED-4DB2-BD59-A6C34878D82A}">
                    <a16:rowId xmlns:a16="http://schemas.microsoft.com/office/drawing/2014/main" val="508447058"/>
                  </a:ext>
                </a:extLst>
              </a:tr>
              <a:tr h="165430">
                <a:tc>
                  <a:txBody>
                    <a:bodyPr/>
                    <a:lstStyle/>
                    <a:p>
                      <a:pPr algn="ctr" fontAlgn="ctr"/>
                      <a:r>
                        <a:rPr lang="vi-VN" sz="600" u="none" strike="noStrike">
                          <a:effectLst/>
                        </a:rPr>
                        <a:t>8/4/2022 tối 8h</a:t>
                      </a:r>
                      <a:endParaRPr lang="vi-VN" sz="600" b="0" i="0" u="none" strike="noStrike">
                        <a:solidFill>
                          <a:srgbClr val="000000"/>
                        </a:solidFill>
                        <a:effectLst/>
                        <a:latin typeface="Arial" panose="020B0604020202020204" pitchFamily="34" charset="0"/>
                      </a:endParaRPr>
                    </a:p>
                  </a:txBody>
                  <a:tcPr marL="4099" marR="4099" marT="4099" marB="0" anchor="ctr"/>
                </a:tc>
                <a:tc gridSpan="14">
                  <a:txBody>
                    <a:bodyPr/>
                    <a:lstStyle/>
                    <a:p>
                      <a:pPr algn="ctr" fontAlgn="ctr"/>
                      <a:r>
                        <a:rPr lang="vi-VN" sz="800" u="none" strike="noStrike">
                          <a:effectLst/>
                        </a:rPr>
                        <a:t>BIÊN BẢN NHẬN XÉT CÁC THÀNH VIÊN CUỘC HỌP</a:t>
                      </a:r>
                      <a:endParaRPr lang="vi-VN" sz="800" b="1" i="0" u="none" strike="noStrike">
                        <a:solidFill>
                          <a:srgbClr val="00B050"/>
                        </a:solidFill>
                        <a:effectLst/>
                        <a:latin typeface="Arial" panose="020B0604020202020204" pitchFamily="34" charset="0"/>
                      </a:endParaRPr>
                    </a:p>
                  </a:txBody>
                  <a:tcPr marL="4099" marR="4099" marT="4099"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199938563"/>
                  </a:ext>
                </a:extLst>
              </a:tr>
              <a:tr h="134413">
                <a:tc rowSpan="2">
                  <a:txBody>
                    <a:bodyPr/>
                    <a:lstStyle/>
                    <a:p>
                      <a:pPr algn="ctr" fontAlgn="ctr"/>
                      <a:r>
                        <a:rPr lang="vi-VN" sz="600" u="none" strike="noStrike">
                          <a:effectLst/>
                        </a:rPr>
                        <a:t>Tên Thành Viên </a:t>
                      </a:r>
                      <a:endParaRPr lang="vi-VN" sz="600" b="1" i="0" u="none" strike="noStrike">
                        <a:solidFill>
                          <a:srgbClr val="000000"/>
                        </a:solidFill>
                        <a:effectLst/>
                        <a:latin typeface="Arial" panose="020B0604020202020204" pitchFamily="34" charset="0"/>
                      </a:endParaRPr>
                    </a:p>
                  </a:txBody>
                  <a:tcPr marL="4099" marR="4099" marT="4099" marB="0" anchor="ctr"/>
                </a:tc>
                <a:tc gridSpan="3">
                  <a:txBody>
                    <a:bodyPr/>
                    <a:lstStyle/>
                    <a:p>
                      <a:pPr algn="ctr" fontAlgn="ctr"/>
                      <a:r>
                        <a:rPr lang="vi-VN" sz="600" u="none" strike="noStrike">
                          <a:effectLst/>
                        </a:rPr>
                        <a:t>CHUẨN BỊ</a:t>
                      </a:r>
                      <a:endParaRPr lang="vi-VN" sz="600" b="1" i="0" u="none" strike="noStrike">
                        <a:solidFill>
                          <a:srgbClr val="000000"/>
                        </a:solidFill>
                        <a:effectLst/>
                        <a:latin typeface="Arial" panose="020B0604020202020204" pitchFamily="34" charset="0"/>
                      </a:endParaRPr>
                    </a:p>
                  </a:txBody>
                  <a:tcPr marL="4099" marR="4099" marT="4099" marB="0" anchor="ctr"/>
                </a:tc>
                <a:tc hMerge="1">
                  <a:txBody>
                    <a:bodyPr/>
                    <a:lstStyle/>
                    <a:p>
                      <a:endParaRPr lang="vi-VN"/>
                    </a:p>
                  </a:txBody>
                  <a:tcPr/>
                </a:tc>
                <a:tc hMerge="1">
                  <a:txBody>
                    <a:bodyPr/>
                    <a:lstStyle/>
                    <a:p>
                      <a:endParaRPr lang="vi-VN"/>
                    </a:p>
                  </a:txBody>
                  <a:tcPr/>
                </a:tc>
                <a:tc gridSpan="3">
                  <a:txBody>
                    <a:bodyPr/>
                    <a:lstStyle/>
                    <a:p>
                      <a:pPr algn="ctr" fontAlgn="ctr"/>
                      <a:r>
                        <a:rPr lang="vi-VN" sz="600" u="none" strike="noStrike">
                          <a:effectLst/>
                        </a:rPr>
                        <a:t>LÝ DO NGHỈ HỌP</a:t>
                      </a:r>
                      <a:endParaRPr lang="vi-VN" sz="600" b="1" i="0" u="none" strike="noStrike">
                        <a:solidFill>
                          <a:srgbClr val="000000"/>
                        </a:solidFill>
                        <a:effectLst/>
                        <a:latin typeface="Arial" panose="020B0604020202020204" pitchFamily="34" charset="0"/>
                      </a:endParaRPr>
                    </a:p>
                  </a:txBody>
                  <a:tcPr marL="4099" marR="4099" marT="4099" marB="0" anchor="ctr"/>
                </a:tc>
                <a:tc hMerge="1">
                  <a:txBody>
                    <a:bodyPr/>
                    <a:lstStyle/>
                    <a:p>
                      <a:endParaRPr lang="vi-VN"/>
                    </a:p>
                  </a:txBody>
                  <a:tcPr/>
                </a:tc>
                <a:tc hMerge="1">
                  <a:txBody>
                    <a:bodyPr/>
                    <a:lstStyle/>
                    <a:p>
                      <a:endParaRPr lang="vi-VN"/>
                    </a:p>
                  </a:txBody>
                  <a:tcPr/>
                </a:tc>
                <a:tc gridSpan="3">
                  <a:txBody>
                    <a:bodyPr/>
                    <a:lstStyle/>
                    <a:p>
                      <a:pPr algn="ctr" fontAlgn="ctr"/>
                      <a:r>
                        <a:rPr lang="vi-VN" sz="600" u="none" strike="noStrike">
                          <a:effectLst/>
                        </a:rPr>
                        <a:t>LÝ DO NGHỈ HỌC</a:t>
                      </a:r>
                      <a:endParaRPr lang="vi-VN" sz="600" b="1" i="0" u="none" strike="noStrike">
                        <a:solidFill>
                          <a:srgbClr val="000000"/>
                        </a:solidFill>
                        <a:effectLst/>
                        <a:latin typeface="Arial" panose="020B0604020202020204" pitchFamily="34" charset="0"/>
                      </a:endParaRPr>
                    </a:p>
                  </a:txBody>
                  <a:tcPr marL="4099" marR="4099" marT="4099" marB="0" anchor="ctr"/>
                </a:tc>
                <a:tc hMerge="1">
                  <a:txBody>
                    <a:bodyPr/>
                    <a:lstStyle/>
                    <a:p>
                      <a:endParaRPr lang="vi-VN"/>
                    </a:p>
                  </a:txBody>
                  <a:tcPr/>
                </a:tc>
                <a:tc hMerge="1">
                  <a:txBody>
                    <a:bodyPr/>
                    <a:lstStyle/>
                    <a:p>
                      <a:endParaRPr lang="vi-VN"/>
                    </a:p>
                  </a:txBody>
                  <a:tcPr/>
                </a:tc>
                <a:tc gridSpan="3">
                  <a:txBody>
                    <a:bodyPr/>
                    <a:lstStyle/>
                    <a:p>
                      <a:pPr algn="ctr" fontAlgn="ctr"/>
                      <a:r>
                        <a:rPr lang="vi-VN" sz="600" u="none" strike="noStrike">
                          <a:effectLst/>
                        </a:rPr>
                        <a:t>ĐÓNG GÓP Ý KIẾN </a:t>
                      </a:r>
                      <a:endParaRPr lang="vi-VN" sz="600" b="1" i="0" u="none" strike="noStrike">
                        <a:solidFill>
                          <a:srgbClr val="000000"/>
                        </a:solidFill>
                        <a:effectLst/>
                        <a:latin typeface="Arial" panose="020B0604020202020204" pitchFamily="34" charset="0"/>
                      </a:endParaRPr>
                    </a:p>
                  </a:txBody>
                  <a:tcPr marL="4099" marR="4099" marT="4099" marB="0" anchor="ctr"/>
                </a:tc>
                <a:tc hMerge="1">
                  <a:txBody>
                    <a:bodyPr/>
                    <a:lstStyle/>
                    <a:p>
                      <a:endParaRPr lang="vi-VN"/>
                    </a:p>
                  </a:txBody>
                  <a:tcPr/>
                </a:tc>
                <a:tc hMerge="1">
                  <a:txBody>
                    <a:bodyPr/>
                    <a:lstStyle/>
                    <a:p>
                      <a:endParaRPr lang="vi-VN"/>
                    </a:p>
                  </a:txBody>
                  <a:tcPr/>
                </a:tc>
                <a:tc rowSpan="2">
                  <a:txBody>
                    <a:bodyPr/>
                    <a:lstStyle/>
                    <a:p>
                      <a:pPr algn="ctr" fontAlgn="ctr"/>
                      <a:r>
                        <a:rPr lang="vi-VN" sz="600" u="none" strike="noStrike">
                          <a:effectLst/>
                        </a:rPr>
                        <a:t>NHẬN XÉT</a:t>
                      </a:r>
                      <a:endParaRPr lang="vi-VN" sz="600" b="1" i="0" u="none" strike="noStrike">
                        <a:solidFill>
                          <a:srgbClr val="000000"/>
                        </a:solidFill>
                        <a:effectLst/>
                        <a:latin typeface="Arial" panose="020B0604020202020204" pitchFamily="34" charset="0"/>
                      </a:endParaRPr>
                    </a:p>
                  </a:txBody>
                  <a:tcPr marL="4099" marR="4099" marT="4099" marB="0" anchor="ctr"/>
                </a:tc>
                <a:tc rowSpan="2">
                  <a:txBody>
                    <a:bodyPr/>
                    <a:lstStyle/>
                    <a:p>
                      <a:pPr algn="ctr" fontAlgn="ctr"/>
                      <a:r>
                        <a:rPr lang="vi-VN" sz="600" u="none" strike="noStrike">
                          <a:effectLst/>
                        </a:rPr>
                        <a:t>TỔNG CỘNG</a:t>
                      </a:r>
                      <a:endParaRPr lang="vi-VN" sz="600" b="1" i="0" u="none" strike="noStrike">
                        <a:solidFill>
                          <a:srgbClr val="000000"/>
                        </a:solidFill>
                        <a:effectLst/>
                        <a:latin typeface="Arial" panose="020B0604020202020204" pitchFamily="34" charset="0"/>
                      </a:endParaRPr>
                    </a:p>
                  </a:txBody>
                  <a:tcPr marL="4099" marR="4099" marT="4099" marB="0" anchor="ctr"/>
                </a:tc>
                <a:extLst>
                  <a:ext uri="{0D108BD9-81ED-4DB2-BD59-A6C34878D82A}">
                    <a16:rowId xmlns:a16="http://schemas.microsoft.com/office/drawing/2014/main" val="3268989016"/>
                  </a:ext>
                </a:extLst>
              </a:tr>
              <a:tr h="232637">
                <a:tc vMerge="1">
                  <a:txBody>
                    <a:bodyPr/>
                    <a:lstStyle/>
                    <a:p>
                      <a:endParaRPr lang="vi-VN"/>
                    </a:p>
                  </a:txBody>
                  <a:tcPr/>
                </a:tc>
                <a:tc>
                  <a:txBody>
                    <a:bodyPr/>
                    <a:lstStyle/>
                    <a:p>
                      <a:pPr algn="ctr" fontAlgn="ctr"/>
                      <a:r>
                        <a:rPr lang="vi-VN" sz="600" u="none" strike="noStrike">
                          <a:effectLst/>
                        </a:rPr>
                        <a:t> Chất Lượng</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Không chất lượng</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không đầy đủ</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Chính đáng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ko chính đáng</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ko phép</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Chính đáng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Ko chính đáng</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ko phép</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Tích cực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Ít tích cực</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ko đóng góp</a:t>
                      </a:r>
                      <a:endParaRPr lang="vi-VN" sz="600" b="0" i="0" u="none" strike="noStrike">
                        <a:solidFill>
                          <a:srgbClr val="000000"/>
                        </a:solidFill>
                        <a:effectLst/>
                        <a:latin typeface="Arial" panose="020B0604020202020204" pitchFamily="34" charset="0"/>
                      </a:endParaRPr>
                    </a:p>
                  </a:txBody>
                  <a:tcPr marL="4099" marR="4099" marT="4099" marB="0" anchor="ct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4106098676"/>
                  </a:ext>
                </a:extLst>
              </a:tr>
              <a:tr h="120484">
                <a:tc>
                  <a:txBody>
                    <a:bodyPr/>
                    <a:lstStyle/>
                    <a:p>
                      <a:pPr algn="ctr" fontAlgn="ctr"/>
                      <a:r>
                        <a:rPr lang="vi-VN" sz="600" u="none" strike="noStrike">
                          <a:effectLst/>
                        </a:rPr>
                        <a:t> Chí Vĩnh Phúc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1</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2</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ok</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3</a:t>
                      </a:r>
                      <a:endParaRPr lang="vi-VN" sz="600" b="0" i="0" u="none" strike="noStrike">
                        <a:solidFill>
                          <a:srgbClr val="000000"/>
                        </a:solidFill>
                        <a:effectLst/>
                        <a:latin typeface="Arial" panose="020B0604020202020204" pitchFamily="34" charset="0"/>
                      </a:endParaRPr>
                    </a:p>
                  </a:txBody>
                  <a:tcPr marL="4099" marR="4099" marT="4099" marB="0" anchor="ctr"/>
                </a:tc>
                <a:extLst>
                  <a:ext uri="{0D108BD9-81ED-4DB2-BD59-A6C34878D82A}">
                    <a16:rowId xmlns:a16="http://schemas.microsoft.com/office/drawing/2014/main" val="2810069683"/>
                  </a:ext>
                </a:extLst>
              </a:tr>
              <a:tr h="120484">
                <a:tc>
                  <a:txBody>
                    <a:bodyPr/>
                    <a:lstStyle/>
                    <a:p>
                      <a:pPr algn="ctr" fontAlgn="ctr"/>
                      <a:r>
                        <a:rPr lang="vi-VN" sz="600" u="none" strike="noStrike">
                          <a:effectLst/>
                        </a:rPr>
                        <a:t>Nguyễn Hồ Anh Kiệt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1</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2</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ok</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3</a:t>
                      </a:r>
                      <a:endParaRPr lang="vi-VN" sz="600" b="0" i="0" u="none" strike="noStrike">
                        <a:solidFill>
                          <a:srgbClr val="000000"/>
                        </a:solidFill>
                        <a:effectLst/>
                        <a:latin typeface="Arial" panose="020B0604020202020204" pitchFamily="34" charset="0"/>
                      </a:endParaRPr>
                    </a:p>
                  </a:txBody>
                  <a:tcPr marL="4099" marR="4099" marT="4099" marB="0" anchor="ctr"/>
                </a:tc>
                <a:extLst>
                  <a:ext uri="{0D108BD9-81ED-4DB2-BD59-A6C34878D82A}">
                    <a16:rowId xmlns:a16="http://schemas.microsoft.com/office/drawing/2014/main" val="1914498240"/>
                  </a:ext>
                </a:extLst>
              </a:tr>
              <a:tr h="120484">
                <a:tc>
                  <a:txBody>
                    <a:bodyPr/>
                    <a:lstStyle/>
                    <a:p>
                      <a:pPr algn="ctr" fontAlgn="ctr"/>
                      <a:r>
                        <a:rPr lang="vi-VN" sz="600" u="none" strike="noStrike">
                          <a:effectLst/>
                        </a:rPr>
                        <a:t> Trịnh Hoài Nghĩa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1</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1</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ok</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2</a:t>
                      </a:r>
                      <a:endParaRPr lang="vi-VN" sz="600" b="0" i="0" u="none" strike="noStrike">
                        <a:solidFill>
                          <a:srgbClr val="000000"/>
                        </a:solidFill>
                        <a:effectLst/>
                        <a:latin typeface="Arial" panose="020B0604020202020204" pitchFamily="34" charset="0"/>
                      </a:endParaRPr>
                    </a:p>
                  </a:txBody>
                  <a:tcPr marL="4099" marR="4099" marT="4099" marB="0" anchor="ctr"/>
                </a:tc>
                <a:extLst>
                  <a:ext uri="{0D108BD9-81ED-4DB2-BD59-A6C34878D82A}">
                    <a16:rowId xmlns:a16="http://schemas.microsoft.com/office/drawing/2014/main" val="2315590467"/>
                  </a:ext>
                </a:extLst>
              </a:tr>
              <a:tr h="120484">
                <a:tc>
                  <a:txBody>
                    <a:bodyPr/>
                    <a:lstStyle/>
                    <a:p>
                      <a:pPr algn="ctr" fontAlgn="ctr"/>
                      <a:r>
                        <a:rPr lang="vi-VN" sz="600" u="none" strike="noStrike">
                          <a:effectLst/>
                        </a:rPr>
                        <a:t> Trần Đình Nhã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1</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2</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ok</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3</a:t>
                      </a:r>
                      <a:endParaRPr lang="vi-VN" sz="600" b="0" i="0" u="none" strike="noStrike">
                        <a:solidFill>
                          <a:srgbClr val="000000"/>
                        </a:solidFill>
                        <a:effectLst/>
                        <a:latin typeface="Arial" panose="020B0604020202020204" pitchFamily="34" charset="0"/>
                      </a:endParaRPr>
                    </a:p>
                  </a:txBody>
                  <a:tcPr marL="4099" marR="4099" marT="4099" marB="0" anchor="ctr"/>
                </a:tc>
                <a:extLst>
                  <a:ext uri="{0D108BD9-81ED-4DB2-BD59-A6C34878D82A}">
                    <a16:rowId xmlns:a16="http://schemas.microsoft.com/office/drawing/2014/main" val="1511760561"/>
                  </a:ext>
                </a:extLst>
              </a:tr>
              <a:tr h="124073">
                <a:tc>
                  <a:txBody>
                    <a:bodyPr/>
                    <a:lstStyle/>
                    <a:p>
                      <a:pPr algn="ctr" fontAlgn="ctr"/>
                      <a:r>
                        <a:rPr lang="vi-VN" sz="600" u="none" strike="noStrike" dirty="0">
                          <a:effectLst/>
                        </a:rPr>
                        <a:t> Nguyễn Thành Đạt </a:t>
                      </a:r>
                      <a:endParaRPr lang="vi-VN" sz="600" b="0" i="0" u="none" strike="noStrike" dirty="0">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dirty="0">
                          <a:effectLst/>
                        </a:rPr>
                        <a:t>1</a:t>
                      </a:r>
                      <a:endParaRPr lang="vi-VN" sz="600" b="0" i="0" u="none" strike="noStrike" dirty="0">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1</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tạm</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2</a:t>
                      </a:r>
                      <a:endParaRPr lang="vi-VN" sz="600" b="0" i="0" u="none" strike="noStrike">
                        <a:solidFill>
                          <a:srgbClr val="000000"/>
                        </a:solidFill>
                        <a:effectLst/>
                        <a:latin typeface="Arial" panose="020B0604020202020204" pitchFamily="34" charset="0"/>
                      </a:endParaRPr>
                    </a:p>
                  </a:txBody>
                  <a:tcPr marL="4099" marR="4099" marT="4099" marB="0" anchor="ctr"/>
                </a:tc>
                <a:extLst>
                  <a:ext uri="{0D108BD9-81ED-4DB2-BD59-A6C34878D82A}">
                    <a16:rowId xmlns:a16="http://schemas.microsoft.com/office/drawing/2014/main" val="2307210821"/>
                  </a:ext>
                </a:extLst>
              </a:tr>
              <a:tr h="124073">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extLst>
                  <a:ext uri="{0D108BD9-81ED-4DB2-BD59-A6C34878D82A}">
                    <a16:rowId xmlns:a16="http://schemas.microsoft.com/office/drawing/2014/main" val="2017555094"/>
                  </a:ext>
                </a:extLst>
              </a:tr>
              <a:tr h="165430">
                <a:tc>
                  <a:txBody>
                    <a:bodyPr/>
                    <a:lstStyle/>
                    <a:p>
                      <a:pPr algn="ctr" fontAlgn="ctr"/>
                      <a:r>
                        <a:rPr lang="vi-VN" sz="600" u="none" strike="noStrike">
                          <a:effectLst/>
                        </a:rPr>
                        <a:t>8/7/2022 tối 8h</a:t>
                      </a:r>
                      <a:endParaRPr lang="vi-VN" sz="600" b="0" i="0" u="none" strike="noStrike">
                        <a:solidFill>
                          <a:srgbClr val="000000"/>
                        </a:solidFill>
                        <a:effectLst/>
                        <a:latin typeface="Arial" panose="020B0604020202020204" pitchFamily="34" charset="0"/>
                      </a:endParaRPr>
                    </a:p>
                  </a:txBody>
                  <a:tcPr marL="4099" marR="4099" marT="4099" marB="0" anchor="ctr"/>
                </a:tc>
                <a:tc gridSpan="14">
                  <a:txBody>
                    <a:bodyPr/>
                    <a:lstStyle/>
                    <a:p>
                      <a:pPr algn="ctr" fontAlgn="ctr"/>
                      <a:r>
                        <a:rPr lang="vi-VN" sz="800" u="none" strike="noStrike">
                          <a:effectLst/>
                        </a:rPr>
                        <a:t>BIÊN BẢN NHẬN XÉT CÁC THÀNH VIÊN CUỘC HỌP</a:t>
                      </a:r>
                      <a:endParaRPr lang="vi-VN" sz="800" b="1" i="0" u="none" strike="noStrike">
                        <a:solidFill>
                          <a:srgbClr val="00B050"/>
                        </a:solidFill>
                        <a:effectLst/>
                        <a:latin typeface="Arial" panose="020B0604020202020204" pitchFamily="34" charset="0"/>
                      </a:endParaRPr>
                    </a:p>
                  </a:txBody>
                  <a:tcPr marL="4099" marR="4099" marT="4099"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4083081047"/>
                  </a:ext>
                </a:extLst>
              </a:tr>
              <a:tr h="134413">
                <a:tc rowSpan="2">
                  <a:txBody>
                    <a:bodyPr/>
                    <a:lstStyle/>
                    <a:p>
                      <a:pPr algn="ctr" fontAlgn="ctr"/>
                      <a:r>
                        <a:rPr lang="vi-VN" sz="600" u="none" strike="noStrike">
                          <a:effectLst/>
                        </a:rPr>
                        <a:t>Tên Thành Viên </a:t>
                      </a:r>
                      <a:endParaRPr lang="vi-VN" sz="600" b="1" i="0" u="none" strike="noStrike">
                        <a:solidFill>
                          <a:srgbClr val="000000"/>
                        </a:solidFill>
                        <a:effectLst/>
                        <a:latin typeface="Arial" panose="020B0604020202020204" pitchFamily="34" charset="0"/>
                      </a:endParaRPr>
                    </a:p>
                  </a:txBody>
                  <a:tcPr marL="4099" marR="4099" marT="4099" marB="0" anchor="ctr"/>
                </a:tc>
                <a:tc gridSpan="3">
                  <a:txBody>
                    <a:bodyPr/>
                    <a:lstStyle/>
                    <a:p>
                      <a:pPr algn="ctr" fontAlgn="ctr"/>
                      <a:r>
                        <a:rPr lang="vi-VN" sz="600" u="none" strike="noStrike">
                          <a:effectLst/>
                        </a:rPr>
                        <a:t>CHUẨN BỊ</a:t>
                      </a:r>
                      <a:endParaRPr lang="vi-VN" sz="600" b="1" i="0" u="none" strike="noStrike">
                        <a:solidFill>
                          <a:srgbClr val="000000"/>
                        </a:solidFill>
                        <a:effectLst/>
                        <a:latin typeface="Arial" panose="020B0604020202020204" pitchFamily="34" charset="0"/>
                      </a:endParaRPr>
                    </a:p>
                  </a:txBody>
                  <a:tcPr marL="4099" marR="4099" marT="4099" marB="0" anchor="ctr"/>
                </a:tc>
                <a:tc hMerge="1">
                  <a:txBody>
                    <a:bodyPr/>
                    <a:lstStyle/>
                    <a:p>
                      <a:endParaRPr lang="vi-VN"/>
                    </a:p>
                  </a:txBody>
                  <a:tcPr/>
                </a:tc>
                <a:tc hMerge="1">
                  <a:txBody>
                    <a:bodyPr/>
                    <a:lstStyle/>
                    <a:p>
                      <a:endParaRPr lang="vi-VN"/>
                    </a:p>
                  </a:txBody>
                  <a:tcPr/>
                </a:tc>
                <a:tc gridSpan="3">
                  <a:txBody>
                    <a:bodyPr/>
                    <a:lstStyle/>
                    <a:p>
                      <a:pPr algn="ctr" fontAlgn="ctr"/>
                      <a:r>
                        <a:rPr lang="vi-VN" sz="600" u="none" strike="noStrike">
                          <a:effectLst/>
                        </a:rPr>
                        <a:t>LÝ DO NGHỈ HỌP</a:t>
                      </a:r>
                      <a:endParaRPr lang="vi-VN" sz="600" b="1" i="0" u="none" strike="noStrike">
                        <a:solidFill>
                          <a:srgbClr val="000000"/>
                        </a:solidFill>
                        <a:effectLst/>
                        <a:latin typeface="Arial" panose="020B0604020202020204" pitchFamily="34" charset="0"/>
                      </a:endParaRPr>
                    </a:p>
                  </a:txBody>
                  <a:tcPr marL="4099" marR="4099" marT="4099" marB="0" anchor="ctr"/>
                </a:tc>
                <a:tc hMerge="1">
                  <a:txBody>
                    <a:bodyPr/>
                    <a:lstStyle/>
                    <a:p>
                      <a:endParaRPr lang="vi-VN"/>
                    </a:p>
                  </a:txBody>
                  <a:tcPr/>
                </a:tc>
                <a:tc hMerge="1">
                  <a:txBody>
                    <a:bodyPr/>
                    <a:lstStyle/>
                    <a:p>
                      <a:endParaRPr lang="vi-VN"/>
                    </a:p>
                  </a:txBody>
                  <a:tcPr/>
                </a:tc>
                <a:tc gridSpan="3">
                  <a:txBody>
                    <a:bodyPr/>
                    <a:lstStyle/>
                    <a:p>
                      <a:pPr algn="ctr" fontAlgn="ctr"/>
                      <a:r>
                        <a:rPr lang="vi-VN" sz="600" u="none" strike="noStrike">
                          <a:effectLst/>
                        </a:rPr>
                        <a:t>LÝ DO NGHỈ HỌC</a:t>
                      </a:r>
                      <a:endParaRPr lang="vi-VN" sz="600" b="1" i="0" u="none" strike="noStrike">
                        <a:solidFill>
                          <a:srgbClr val="000000"/>
                        </a:solidFill>
                        <a:effectLst/>
                        <a:latin typeface="Arial" panose="020B0604020202020204" pitchFamily="34" charset="0"/>
                      </a:endParaRPr>
                    </a:p>
                  </a:txBody>
                  <a:tcPr marL="4099" marR="4099" marT="4099" marB="0" anchor="ctr"/>
                </a:tc>
                <a:tc hMerge="1">
                  <a:txBody>
                    <a:bodyPr/>
                    <a:lstStyle/>
                    <a:p>
                      <a:endParaRPr lang="vi-VN"/>
                    </a:p>
                  </a:txBody>
                  <a:tcPr/>
                </a:tc>
                <a:tc hMerge="1">
                  <a:txBody>
                    <a:bodyPr/>
                    <a:lstStyle/>
                    <a:p>
                      <a:endParaRPr lang="vi-VN"/>
                    </a:p>
                  </a:txBody>
                  <a:tcPr/>
                </a:tc>
                <a:tc gridSpan="3">
                  <a:txBody>
                    <a:bodyPr/>
                    <a:lstStyle/>
                    <a:p>
                      <a:pPr algn="ctr" fontAlgn="ctr"/>
                      <a:r>
                        <a:rPr lang="vi-VN" sz="600" u="none" strike="noStrike">
                          <a:effectLst/>
                        </a:rPr>
                        <a:t>ĐÓNG GÓP Ý KIẾN </a:t>
                      </a:r>
                      <a:endParaRPr lang="vi-VN" sz="600" b="1" i="0" u="none" strike="noStrike">
                        <a:solidFill>
                          <a:srgbClr val="000000"/>
                        </a:solidFill>
                        <a:effectLst/>
                        <a:latin typeface="Arial" panose="020B0604020202020204" pitchFamily="34" charset="0"/>
                      </a:endParaRPr>
                    </a:p>
                  </a:txBody>
                  <a:tcPr marL="4099" marR="4099" marT="4099" marB="0" anchor="ctr"/>
                </a:tc>
                <a:tc hMerge="1">
                  <a:txBody>
                    <a:bodyPr/>
                    <a:lstStyle/>
                    <a:p>
                      <a:endParaRPr lang="vi-VN"/>
                    </a:p>
                  </a:txBody>
                  <a:tcPr/>
                </a:tc>
                <a:tc hMerge="1">
                  <a:txBody>
                    <a:bodyPr/>
                    <a:lstStyle/>
                    <a:p>
                      <a:endParaRPr lang="vi-VN"/>
                    </a:p>
                  </a:txBody>
                  <a:tcPr/>
                </a:tc>
                <a:tc rowSpan="2">
                  <a:txBody>
                    <a:bodyPr/>
                    <a:lstStyle/>
                    <a:p>
                      <a:pPr algn="ctr" fontAlgn="ctr"/>
                      <a:r>
                        <a:rPr lang="vi-VN" sz="600" u="none" strike="noStrike">
                          <a:effectLst/>
                        </a:rPr>
                        <a:t>NHẬN XÉT</a:t>
                      </a:r>
                      <a:endParaRPr lang="vi-VN" sz="600" b="1" i="0" u="none" strike="noStrike">
                        <a:solidFill>
                          <a:srgbClr val="000000"/>
                        </a:solidFill>
                        <a:effectLst/>
                        <a:latin typeface="Arial" panose="020B0604020202020204" pitchFamily="34" charset="0"/>
                      </a:endParaRPr>
                    </a:p>
                  </a:txBody>
                  <a:tcPr marL="4099" marR="4099" marT="4099" marB="0" anchor="ctr"/>
                </a:tc>
                <a:tc rowSpan="2">
                  <a:txBody>
                    <a:bodyPr/>
                    <a:lstStyle/>
                    <a:p>
                      <a:pPr algn="ctr" fontAlgn="ctr"/>
                      <a:r>
                        <a:rPr lang="vi-VN" sz="600" u="none" strike="noStrike">
                          <a:effectLst/>
                        </a:rPr>
                        <a:t>TỔNG CỘNG</a:t>
                      </a:r>
                      <a:endParaRPr lang="vi-VN" sz="600" b="1" i="0" u="none" strike="noStrike">
                        <a:solidFill>
                          <a:srgbClr val="000000"/>
                        </a:solidFill>
                        <a:effectLst/>
                        <a:latin typeface="Arial" panose="020B0604020202020204" pitchFamily="34" charset="0"/>
                      </a:endParaRPr>
                    </a:p>
                  </a:txBody>
                  <a:tcPr marL="4099" marR="4099" marT="4099" marB="0" anchor="ctr"/>
                </a:tc>
                <a:extLst>
                  <a:ext uri="{0D108BD9-81ED-4DB2-BD59-A6C34878D82A}">
                    <a16:rowId xmlns:a16="http://schemas.microsoft.com/office/drawing/2014/main" val="3591082628"/>
                  </a:ext>
                </a:extLst>
              </a:tr>
              <a:tr h="232637">
                <a:tc vMerge="1">
                  <a:txBody>
                    <a:bodyPr/>
                    <a:lstStyle/>
                    <a:p>
                      <a:endParaRPr lang="vi-VN"/>
                    </a:p>
                  </a:txBody>
                  <a:tcPr/>
                </a:tc>
                <a:tc>
                  <a:txBody>
                    <a:bodyPr/>
                    <a:lstStyle/>
                    <a:p>
                      <a:pPr algn="ctr" fontAlgn="ctr"/>
                      <a:r>
                        <a:rPr lang="vi-VN" sz="600" u="none" strike="noStrike">
                          <a:effectLst/>
                        </a:rPr>
                        <a:t> Chất Lượng</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Không chất lượng</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không đầy đủ</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Chính đáng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ko chính đáng</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ko phép</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Chính đáng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Ko chính đáng</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ko phép</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Tích cực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Ít tích cực</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ko đóng góp</a:t>
                      </a:r>
                      <a:endParaRPr lang="vi-VN" sz="600" b="0" i="0" u="none" strike="noStrike">
                        <a:solidFill>
                          <a:srgbClr val="000000"/>
                        </a:solidFill>
                        <a:effectLst/>
                        <a:latin typeface="Arial" panose="020B0604020202020204" pitchFamily="34" charset="0"/>
                      </a:endParaRPr>
                    </a:p>
                  </a:txBody>
                  <a:tcPr marL="4099" marR="4099" marT="4099" marB="0" anchor="ct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383745619"/>
                  </a:ext>
                </a:extLst>
              </a:tr>
              <a:tr h="120484">
                <a:tc>
                  <a:txBody>
                    <a:bodyPr/>
                    <a:lstStyle/>
                    <a:p>
                      <a:pPr algn="ctr" fontAlgn="ctr"/>
                      <a:r>
                        <a:rPr lang="vi-VN" sz="600" u="none" strike="noStrike">
                          <a:effectLst/>
                        </a:rPr>
                        <a:t> Chí Vĩnh Phúc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1</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2</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ok</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3</a:t>
                      </a:r>
                      <a:endParaRPr lang="vi-VN" sz="600" b="0" i="0" u="none" strike="noStrike">
                        <a:solidFill>
                          <a:srgbClr val="000000"/>
                        </a:solidFill>
                        <a:effectLst/>
                        <a:latin typeface="Arial" panose="020B0604020202020204" pitchFamily="34" charset="0"/>
                      </a:endParaRPr>
                    </a:p>
                  </a:txBody>
                  <a:tcPr marL="4099" marR="4099" marT="4099" marB="0" anchor="ctr"/>
                </a:tc>
                <a:extLst>
                  <a:ext uri="{0D108BD9-81ED-4DB2-BD59-A6C34878D82A}">
                    <a16:rowId xmlns:a16="http://schemas.microsoft.com/office/drawing/2014/main" val="2556811390"/>
                  </a:ext>
                </a:extLst>
              </a:tr>
              <a:tr h="120484">
                <a:tc>
                  <a:txBody>
                    <a:bodyPr/>
                    <a:lstStyle/>
                    <a:p>
                      <a:pPr algn="ctr" fontAlgn="ctr"/>
                      <a:r>
                        <a:rPr lang="vi-VN" sz="600" u="none" strike="noStrike">
                          <a:effectLst/>
                        </a:rPr>
                        <a:t>Nguyễn Hồ Anh Kiệt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1</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2</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ok</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3</a:t>
                      </a:r>
                      <a:endParaRPr lang="vi-VN" sz="600" b="0" i="0" u="none" strike="noStrike">
                        <a:solidFill>
                          <a:srgbClr val="000000"/>
                        </a:solidFill>
                        <a:effectLst/>
                        <a:latin typeface="Arial" panose="020B0604020202020204" pitchFamily="34" charset="0"/>
                      </a:endParaRPr>
                    </a:p>
                  </a:txBody>
                  <a:tcPr marL="4099" marR="4099" marT="4099" marB="0" anchor="ctr"/>
                </a:tc>
                <a:extLst>
                  <a:ext uri="{0D108BD9-81ED-4DB2-BD59-A6C34878D82A}">
                    <a16:rowId xmlns:a16="http://schemas.microsoft.com/office/drawing/2014/main" val="1356291539"/>
                  </a:ext>
                </a:extLst>
              </a:tr>
              <a:tr h="120484">
                <a:tc>
                  <a:txBody>
                    <a:bodyPr/>
                    <a:lstStyle/>
                    <a:p>
                      <a:pPr algn="ctr" fontAlgn="ctr"/>
                      <a:r>
                        <a:rPr lang="vi-VN" sz="600" u="none" strike="noStrike">
                          <a:effectLst/>
                        </a:rPr>
                        <a:t> Trịnh Hoài Nghĩa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1</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1</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ok</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2</a:t>
                      </a:r>
                      <a:endParaRPr lang="vi-VN" sz="600" b="0" i="0" u="none" strike="noStrike">
                        <a:solidFill>
                          <a:srgbClr val="000000"/>
                        </a:solidFill>
                        <a:effectLst/>
                        <a:latin typeface="Arial" panose="020B0604020202020204" pitchFamily="34" charset="0"/>
                      </a:endParaRPr>
                    </a:p>
                  </a:txBody>
                  <a:tcPr marL="4099" marR="4099" marT="4099" marB="0" anchor="ctr"/>
                </a:tc>
                <a:extLst>
                  <a:ext uri="{0D108BD9-81ED-4DB2-BD59-A6C34878D82A}">
                    <a16:rowId xmlns:a16="http://schemas.microsoft.com/office/drawing/2014/main" val="2291509512"/>
                  </a:ext>
                </a:extLst>
              </a:tr>
              <a:tr h="120484">
                <a:tc>
                  <a:txBody>
                    <a:bodyPr/>
                    <a:lstStyle/>
                    <a:p>
                      <a:pPr algn="ctr" fontAlgn="ctr"/>
                      <a:r>
                        <a:rPr lang="vi-VN" sz="600" u="none" strike="noStrike" dirty="0">
                          <a:effectLst/>
                        </a:rPr>
                        <a:t> Trần Đình Nhã </a:t>
                      </a:r>
                      <a:endParaRPr lang="vi-VN" sz="600" b="0" i="0" u="none" strike="noStrike" dirty="0">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dirty="0">
                          <a:effectLst/>
                        </a:rPr>
                        <a:t>1</a:t>
                      </a:r>
                      <a:endParaRPr lang="vi-VN" sz="600" b="0" i="0" u="none" strike="noStrike" dirty="0">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2</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ok</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3</a:t>
                      </a:r>
                      <a:endParaRPr lang="vi-VN" sz="600" b="0" i="0" u="none" strike="noStrike">
                        <a:solidFill>
                          <a:srgbClr val="000000"/>
                        </a:solidFill>
                        <a:effectLst/>
                        <a:latin typeface="Arial" panose="020B0604020202020204" pitchFamily="34" charset="0"/>
                      </a:endParaRPr>
                    </a:p>
                  </a:txBody>
                  <a:tcPr marL="4099" marR="4099" marT="4099" marB="0" anchor="ctr"/>
                </a:tc>
                <a:extLst>
                  <a:ext uri="{0D108BD9-81ED-4DB2-BD59-A6C34878D82A}">
                    <a16:rowId xmlns:a16="http://schemas.microsoft.com/office/drawing/2014/main" val="420730403"/>
                  </a:ext>
                </a:extLst>
              </a:tr>
              <a:tr h="124073">
                <a:tc>
                  <a:txBody>
                    <a:bodyPr/>
                    <a:lstStyle/>
                    <a:p>
                      <a:pPr algn="ctr" fontAlgn="ctr"/>
                      <a:r>
                        <a:rPr lang="vi-VN" sz="600" u="none" strike="noStrike">
                          <a:effectLst/>
                        </a:rPr>
                        <a:t> Nguyễn Thành Đạt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1</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dirty="0">
                          <a:effectLst/>
                        </a:rPr>
                        <a:t> </a:t>
                      </a:r>
                      <a:endParaRPr lang="vi-VN" sz="600" b="0" i="0" u="none" strike="noStrike" dirty="0">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dirty="0">
                          <a:effectLst/>
                        </a:rPr>
                        <a:t> </a:t>
                      </a:r>
                      <a:endParaRPr lang="vi-VN" sz="600" b="0" i="0" u="none" strike="noStrike" dirty="0">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dirty="0">
                          <a:effectLst/>
                        </a:rPr>
                        <a:t> </a:t>
                      </a:r>
                      <a:endParaRPr lang="vi-VN" sz="600" b="0" i="0" u="none" strike="noStrike" dirty="0">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dirty="0">
                          <a:effectLst/>
                        </a:rPr>
                        <a:t> </a:t>
                      </a:r>
                      <a:endParaRPr lang="vi-VN" sz="600" b="0" i="0" u="none" strike="noStrike" dirty="0">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dirty="0">
                          <a:effectLst/>
                        </a:rPr>
                        <a:t> </a:t>
                      </a:r>
                      <a:endParaRPr lang="vi-VN" sz="600" b="0" i="0" u="none" strike="noStrike" dirty="0">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dirty="0">
                          <a:effectLst/>
                        </a:rPr>
                        <a:t> </a:t>
                      </a:r>
                      <a:endParaRPr lang="vi-VN" sz="600" b="0" i="0" u="none" strike="noStrike" dirty="0">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dirty="0">
                          <a:effectLst/>
                        </a:rPr>
                        <a:t> </a:t>
                      </a:r>
                      <a:endParaRPr lang="vi-VN" sz="600" b="0" i="0" u="none" strike="noStrike" dirty="0">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dirty="0">
                          <a:effectLst/>
                        </a:rPr>
                        <a:t> </a:t>
                      </a:r>
                      <a:endParaRPr lang="vi-VN" sz="600" b="0" i="0" u="none" strike="noStrike" dirty="0">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dirty="0">
                          <a:effectLst/>
                        </a:rPr>
                        <a:t> </a:t>
                      </a:r>
                      <a:endParaRPr lang="vi-VN" sz="600" b="0" i="0" u="none" strike="noStrike" dirty="0">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dirty="0">
                          <a:effectLst/>
                        </a:rPr>
                        <a:t>1</a:t>
                      </a:r>
                      <a:endParaRPr lang="vi-VN" sz="600" b="0" i="0" u="none" strike="noStrike" dirty="0">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tạm</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2</a:t>
                      </a:r>
                      <a:endParaRPr lang="vi-VN" sz="600" b="0" i="0" u="none" strike="noStrike">
                        <a:solidFill>
                          <a:srgbClr val="000000"/>
                        </a:solidFill>
                        <a:effectLst/>
                        <a:latin typeface="Arial" panose="020B0604020202020204" pitchFamily="34" charset="0"/>
                      </a:endParaRPr>
                    </a:p>
                  </a:txBody>
                  <a:tcPr marL="4099" marR="4099" marT="4099" marB="0" anchor="ctr"/>
                </a:tc>
                <a:extLst>
                  <a:ext uri="{0D108BD9-81ED-4DB2-BD59-A6C34878D82A}">
                    <a16:rowId xmlns:a16="http://schemas.microsoft.com/office/drawing/2014/main" val="1248731115"/>
                  </a:ext>
                </a:extLst>
              </a:tr>
              <a:tr h="124073">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dirty="0">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tc>
                  <a:txBody>
                    <a:bodyPr/>
                    <a:lstStyle/>
                    <a:p>
                      <a:pPr algn="l" fontAlgn="b"/>
                      <a:endParaRPr lang="vi-VN" sz="600" b="0" i="0" u="none" strike="noStrike">
                        <a:solidFill>
                          <a:srgbClr val="000000"/>
                        </a:solidFill>
                        <a:effectLst/>
                        <a:latin typeface="Arial" panose="020B0604020202020204" pitchFamily="34" charset="0"/>
                      </a:endParaRPr>
                    </a:p>
                  </a:txBody>
                  <a:tcPr marL="4099" marR="4099" marT="4099" marB="0" anchor="b"/>
                </a:tc>
                <a:extLst>
                  <a:ext uri="{0D108BD9-81ED-4DB2-BD59-A6C34878D82A}">
                    <a16:rowId xmlns:a16="http://schemas.microsoft.com/office/drawing/2014/main" val="2917798466"/>
                  </a:ext>
                </a:extLst>
              </a:tr>
              <a:tr h="165430">
                <a:tc>
                  <a:txBody>
                    <a:bodyPr/>
                    <a:lstStyle/>
                    <a:p>
                      <a:pPr algn="ctr" fontAlgn="ctr"/>
                      <a:r>
                        <a:rPr lang="vi-VN" sz="600" u="none" strike="noStrike">
                          <a:effectLst/>
                        </a:rPr>
                        <a:t>8/9/2022 tối 8h</a:t>
                      </a:r>
                      <a:endParaRPr lang="vi-VN" sz="600" b="0" i="0" u="none" strike="noStrike">
                        <a:solidFill>
                          <a:srgbClr val="000000"/>
                        </a:solidFill>
                        <a:effectLst/>
                        <a:latin typeface="Arial" panose="020B0604020202020204" pitchFamily="34" charset="0"/>
                      </a:endParaRPr>
                    </a:p>
                  </a:txBody>
                  <a:tcPr marL="4099" marR="4099" marT="4099" marB="0" anchor="ctr"/>
                </a:tc>
                <a:tc gridSpan="14">
                  <a:txBody>
                    <a:bodyPr/>
                    <a:lstStyle/>
                    <a:p>
                      <a:pPr algn="ctr" fontAlgn="ctr"/>
                      <a:r>
                        <a:rPr lang="vi-VN" sz="800" u="none" strike="noStrike">
                          <a:effectLst/>
                        </a:rPr>
                        <a:t>BIÊN BẢN NHẬN XÉT CÁC THÀNH VIÊN CUỘC HỌP</a:t>
                      </a:r>
                      <a:endParaRPr lang="vi-VN" sz="800" b="1" i="0" u="none" strike="noStrike">
                        <a:solidFill>
                          <a:srgbClr val="00B050"/>
                        </a:solidFill>
                        <a:effectLst/>
                        <a:latin typeface="Arial" panose="020B0604020202020204" pitchFamily="34" charset="0"/>
                      </a:endParaRPr>
                    </a:p>
                  </a:txBody>
                  <a:tcPr marL="4099" marR="4099" marT="4099"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952075564"/>
                  </a:ext>
                </a:extLst>
              </a:tr>
              <a:tr h="134413">
                <a:tc rowSpan="2">
                  <a:txBody>
                    <a:bodyPr/>
                    <a:lstStyle/>
                    <a:p>
                      <a:pPr algn="ctr" fontAlgn="ctr"/>
                      <a:r>
                        <a:rPr lang="vi-VN" sz="600" u="none" strike="noStrike">
                          <a:effectLst/>
                        </a:rPr>
                        <a:t>Tên Thành Viên </a:t>
                      </a:r>
                      <a:endParaRPr lang="vi-VN" sz="600" b="1" i="0" u="none" strike="noStrike">
                        <a:solidFill>
                          <a:srgbClr val="000000"/>
                        </a:solidFill>
                        <a:effectLst/>
                        <a:latin typeface="Arial" panose="020B0604020202020204" pitchFamily="34" charset="0"/>
                      </a:endParaRPr>
                    </a:p>
                  </a:txBody>
                  <a:tcPr marL="4099" marR="4099" marT="4099" marB="0" anchor="ctr"/>
                </a:tc>
                <a:tc gridSpan="3">
                  <a:txBody>
                    <a:bodyPr/>
                    <a:lstStyle/>
                    <a:p>
                      <a:pPr algn="ctr" fontAlgn="ctr"/>
                      <a:r>
                        <a:rPr lang="vi-VN" sz="600" u="none" strike="noStrike">
                          <a:effectLst/>
                        </a:rPr>
                        <a:t>CHUẨN BỊ</a:t>
                      </a:r>
                      <a:endParaRPr lang="vi-VN" sz="600" b="1" i="0" u="none" strike="noStrike">
                        <a:solidFill>
                          <a:srgbClr val="000000"/>
                        </a:solidFill>
                        <a:effectLst/>
                        <a:latin typeface="Arial" panose="020B0604020202020204" pitchFamily="34" charset="0"/>
                      </a:endParaRPr>
                    </a:p>
                  </a:txBody>
                  <a:tcPr marL="4099" marR="4099" marT="4099" marB="0" anchor="ctr"/>
                </a:tc>
                <a:tc hMerge="1">
                  <a:txBody>
                    <a:bodyPr/>
                    <a:lstStyle/>
                    <a:p>
                      <a:endParaRPr lang="vi-VN"/>
                    </a:p>
                  </a:txBody>
                  <a:tcPr/>
                </a:tc>
                <a:tc hMerge="1">
                  <a:txBody>
                    <a:bodyPr/>
                    <a:lstStyle/>
                    <a:p>
                      <a:endParaRPr lang="vi-VN"/>
                    </a:p>
                  </a:txBody>
                  <a:tcPr/>
                </a:tc>
                <a:tc gridSpan="3">
                  <a:txBody>
                    <a:bodyPr/>
                    <a:lstStyle/>
                    <a:p>
                      <a:pPr algn="ctr" fontAlgn="ctr"/>
                      <a:r>
                        <a:rPr lang="vi-VN" sz="600" u="none" strike="noStrike">
                          <a:effectLst/>
                        </a:rPr>
                        <a:t>LÝ DO NGHỈ HỌP</a:t>
                      </a:r>
                      <a:endParaRPr lang="vi-VN" sz="600" b="1" i="0" u="none" strike="noStrike">
                        <a:solidFill>
                          <a:srgbClr val="000000"/>
                        </a:solidFill>
                        <a:effectLst/>
                        <a:latin typeface="Arial" panose="020B0604020202020204" pitchFamily="34" charset="0"/>
                      </a:endParaRPr>
                    </a:p>
                  </a:txBody>
                  <a:tcPr marL="4099" marR="4099" marT="4099" marB="0" anchor="ctr"/>
                </a:tc>
                <a:tc hMerge="1">
                  <a:txBody>
                    <a:bodyPr/>
                    <a:lstStyle/>
                    <a:p>
                      <a:endParaRPr lang="vi-VN"/>
                    </a:p>
                  </a:txBody>
                  <a:tcPr/>
                </a:tc>
                <a:tc hMerge="1">
                  <a:txBody>
                    <a:bodyPr/>
                    <a:lstStyle/>
                    <a:p>
                      <a:endParaRPr lang="vi-VN"/>
                    </a:p>
                  </a:txBody>
                  <a:tcPr/>
                </a:tc>
                <a:tc gridSpan="3">
                  <a:txBody>
                    <a:bodyPr/>
                    <a:lstStyle/>
                    <a:p>
                      <a:pPr algn="ctr" fontAlgn="ctr"/>
                      <a:r>
                        <a:rPr lang="vi-VN" sz="600" u="none" strike="noStrike">
                          <a:effectLst/>
                        </a:rPr>
                        <a:t>LÝ DO NGHỈ HỌC</a:t>
                      </a:r>
                      <a:endParaRPr lang="vi-VN" sz="600" b="1" i="0" u="none" strike="noStrike">
                        <a:solidFill>
                          <a:srgbClr val="000000"/>
                        </a:solidFill>
                        <a:effectLst/>
                        <a:latin typeface="Arial" panose="020B0604020202020204" pitchFamily="34" charset="0"/>
                      </a:endParaRPr>
                    </a:p>
                  </a:txBody>
                  <a:tcPr marL="4099" marR="4099" marT="4099" marB="0" anchor="ctr"/>
                </a:tc>
                <a:tc hMerge="1">
                  <a:txBody>
                    <a:bodyPr/>
                    <a:lstStyle/>
                    <a:p>
                      <a:endParaRPr lang="vi-VN"/>
                    </a:p>
                  </a:txBody>
                  <a:tcPr/>
                </a:tc>
                <a:tc hMerge="1">
                  <a:txBody>
                    <a:bodyPr/>
                    <a:lstStyle/>
                    <a:p>
                      <a:endParaRPr lang="vi-VN"/>
                    </a:p>
                  </a:txBody>
                  <a:tcPr/>
                </a:tc>
                <a:tc gridSpan="3">
                  <a:txBody>
                    <a:bodyPr/>
                    <a:lstStyle/>
                    <a:p>
                      <a:pPr algn="ctr" fontAlgn="ctr"/>
                      <a:r>
                        <a:rPr lang="vi-VN" sz="600" u="none" strike="noStrike">
                          <a:effectLst/>
                        </a:rPr>
                        <a:t>ĐÓNG GÓP Ý KIẾN </a:t>
                      </a:r>
                      <a:endParaRPr lang="vi-VN" sz="600" b="1" i="0" u="none" strike="noStrike">
                        <a:solidFill>
                          <a:srgbClr val="000000"/>
                        </a:solidFill>
                        <a:effectLst/>
                        <a:latin typeface="Arial" panose="020B0604020202020204" pitchFamily="34" charset="0"/>
                      </a:endParaRPr>
                    </a:p>
                  </a:txBody>
                  <a:tcPr marL="4099" marR="4099" marT="4099" marB="0" anchor="ctr"/>
                </a:tc>
                <a:tc hMerge="1">
                  <a:txBody>
                    <a:bodyPr/>
                    <a:lstStyle/>
                    <a:p>
                      <a:endParaRPr lang="vi-VN"/>
                    </a:p>
                  </a:txBody>
                  <a:tcPr/>
                </a:tc>
                <a:tc hMerge="1">
                  <a:txBody>
                    <a:bodyPr/>
                    <a:lstStyle/>
                    <a:p>
                      <a:endParaRPr lang="vi-VN"/>
                    </a:p>
                  </a:txBody>
                  <a:tcPr/>
                </a:tc>
                <a:tc rowSpan="2">
                  <a:txBody>
                    <a:bodyPr/>
                    <a:lstStyle/>
                    <a:p>
                      <a:pPr algn="ctr" fontAlgn="ctr"/>
                      <a:r>
                        <a:rPr lang="vi-VN" sz="600" u="none" strike="noStrike">
                          <a:effectLst/>
                        </a:rPr>
                        <a:t>NHẬN XÉT</a:t>
                      </a:r>
                      <a:endParaRPr lang="vi-VN" sz="600" b="1" i="0" u="none" strike="noStrike">
                        <a:solidFill>
                          <a:srgbClr val="000000"/>
                        </a:solidFill>
                        <a:effectLst/>
                        <a:latin typeface="Arial" panose="020B0604020202020204" pitchFamily="34" charset="0"/>
                      </a:endParaRPr>
                    </a:p>
                  </a:txBody>
                  <a:tcPr marL="4099" marR="4099" marT="4099" marB="0" anchor="ctr"/>
                </a:tc>
                <a:tc rowSpan="2">
                  <a:txBody>
                    <a:bodyPr/>
                    <a:lstStyle/>
                    <a:p>
                      <a:pPr algn="ctr" fontAlgn="ctr"/>
                      <a:r>
                        <a:rPr lang="vi-VN" sz="600" u="none" strike="noStrike">
                          <a:effectLst/>
                        </a:rPr>
                        <a:t>TỔNG CỘNG</a:t>
                      </a:r>
                      <a:endParaRPr lang="vi-VN" sz="600" b="1" i="0" u="none" strike="noStrike">
                        <a:solidFill>
                          <a:srgbClr val="000000"/>
                        </a:solidFill>
                        <a:effectLst/>
                        <a:latin typeface="Arial" panose="020B0604020202020204" pitchFamily="34" charset="0"/>
                      </a:endParaRPr>
                    </a:p>
                  </a:txBody>
                  <a:tcPr marL="4099" marR="4099" marT="4099" marB="0" anchor="ctr"/>
                </a:tc>
                <a:extLst>
                  <a:ext uri="{0D108BD9-81ED-4DB2-BD59-A6C34878D82A}">
                    <a16:rowId xmlns:a16="http://schemas.microsoft.com/office/drawing/2014/main" val="1336366997"/>
                  </a:ext>
                </a:extLst>
              </a:tr>
              <a:tr h="232637">
                <a:tc vMerge="1">
                  <a:txBody>
                    <a:bodyPr/>
                    <a:lstStyle/>
                    <a:p>
                      <a:endParaRPr lang="vi-VN"/>
                    </a:p>
                  </a:txBody>
                  <a:tcPr/>
                </a:tc>
                <a:tc>
                  <a:txBody>
                    <a:bodyPr/>
                    <a:lstStyle/>
                    <a:p>
                      <a:pPr algn="ctr" fontAlgn="ctr"/>
                      <a:r>
                        <a:rPr lang="vi-VN" sz="600" u="none" strike="noStrike">
                          <a:effectLst/>
                        </a:rPr>
                        <a:t> Chất Lượng</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Không chất lượng</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không đầy đủ</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Chính đáng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ko chính đáng</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ko phép</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Chính đáng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Ko chính đáng</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ko phép</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Tích cực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Ít tích cực</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ko đóng góp</a:t>
                      </a:r>
                      <a:endParaRPr lang="vi-VN" sz="600" b="0" i="0" u="none" strike="noStrike">
                        <a:solidFill>
                          <a:srgbClr val="000000"/>
                        </a:solidFill>
                        <a:effectLst/>
                        <a:latin typeface="Arial" panose="020B0604020202020204" pitchFamily="34" charset="0"/>
                      </a:endParaRPr>
                    </a:p>
                  </a:txBody>
                  <a:tcPr marL="4099" marR="4099" marT="4099" marB="0" anchor="ct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2779001154"/>
                  </a:ext>
                </a:extLst>
              </a:tr>
              <a:tr h="120484">
                <a:tc>
                  <a:txBody>
                    <a:bodyPr/>
                    <a:lstStyle/>
                    <a:p>
                      <a:pPr algn="ctr" fontAlgn="ctr"/>
                      <a:r>
                        <a:rPr lang="vi-VN" sz="600" u="none" strike="noStrike">
                          <a:effectLst/>
                        </a:rPr>
                        <a:t> Chí Vĩnh Phúc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1</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2</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ok</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3</a:t>
                      </a:r>
                      <a:endParaRPr lang="vi-VN" sz="600" b="0" i="0" u="none" strike="noStrike">
                        <a:solidFill>
                          <a:srgbClr val="000000"/>
                        </a:solidFill>
                        <a:effectLst/>
                        <a:latin typeface="Arial" panose="020B0604020202020204" pitchFamily="34" charset="0"/>
                      </a:endParaRPr>
                    </a:p>
                  </a:txBody>
                  <a:tcPr marL="4099" marR="4099" marT="4099" marB="0" anchor="ctr"/>
                </a:tc>
                <a:extLst>
                  <a:ext uri="{0D108BD9-81ED-4DB2-BD59-A6C34878D82A}">
                    <a16:rowId xmlns:a16="http://schemas.microsoft.com/office/drawing/2014/main" val="2269396002"/>
                  </a:ext>
                </a:extLst>
              </a:tr>
              <a:tr h="120484">
                <a:tc>
                  <a:txBody>
                    <a:bodyPr/>
                    <a:lstStyle/>
                    <a:p>
                      <a:pPr algn="ctr" fontAlgn="ctr"/>
                      <a:r>
                        <a:rPr lang="vi-VN" sz="600" u="none" strike="noStrike">
                          <a:effectLst/>
                        </a:rPr>
                        <a:t>Nguyễn Hồ Anh Kiệt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1</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2</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ok</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3</a:t>
                      </a:r>
                      <a:endParaRPr lang="vi-VN" sz="600" b="0" i="0" u="none" strike="noStrike">
                        <a:solidFill>
                          <a:srgbClr val="000000"/>
                        </a:solidFill>
                        <a:effectLst/>
                        <a:latin typeface="Arial" panose="020B0604020202020204" pitchFamily="34" charset="0"/>
                      </a:endParaRPr>
                    </a:p>
                  </a:txBody>
                  <a:tcPr marL="4099" marR="4099" marT="4099" marB="0" anchor="ctr"/>
                </a:tc>
                <a:extLst>
                  <a:ext uri="{0D108BD9-81ED-4DB2-BD59-A6C34878D82A}">
                    <a16:rowId xmlns:a16="http://schemas.microsoft.com/office/drawing/2014/main" val="2843352542"/>
                  </a:ext>
                </a:extLst>
              </a:tr>
              <a:tr h="120484">
                <a:tc>
                  <a:txBody>
                    <a:bodyPr/>
                    <a:lstStyle/>
                    <a:p>
                      <a:pPr algn="ctr" fontAlgn="ctr"/>
                      <a:r>
                        <a:rPr lang="vi-VN" sz="600" u="none" strike="noStrike">
                          <a:effectLst/>
                        </a:rPr>
                        <a:t> Trịnh Hoài Nghĩa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1</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1</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ok</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2</a:t>
                      </a:r>
                      <a:endParaRPr lang="vi-VN" sz="600" b="0" i="0" u="none" strike="noStrike">
                        <a:solidFill>
                          <a:srgbClr val="000000"/>
                        </a:solidFill>
                        <a:effectLst/>
                        <a:latin typeface="Arial" panose="020B0604020202020204" pitchFamily="34" charset="0"/>
                      </a:endParaRPr>
                    </a:p>
                  </a:txBody>
                  <a:tcPr marL="4099" marR="4099" marT="4099" marB="0" anchor="ctr"/>
                </a:tc>
                <a:extLst>
                  <a:ext uri="{0D108BD9-81ED-4DB2-BD59-A6C34878D82A}">
                    <a16:rowId xmlns:a16="http://schemas.microsoft.com/office/drawing/2014/main" val="3417807344"/>
                  </a:ext>
                </a:extLst>
              </a:tr>
              <a:tr h="120484">
                <a:tc>
                  <a:txBody>
                    <a:bodyPr/>
                    <a:lstStyle/>
                    <a:p>
                      <a:pPr algn="ctr" fontAlgn="ctr"/>
                      <a:r>
                        <a:rPr lang="vi-VN" sz="600" u="none" strike="noStrike">
                          <a:effectLst/>
                        </a:rPr>
                        <a:t> Trần Đình Nhã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1</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2</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ok</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3</a:t>
                      </a:r>
                      <a:endParaRPr lang="vi-VN" sz="600" b="0" i="0" u="none" strike="noStrike">
                        <a:solidFill>
                          <a:srgbClr val="000000"/>
                        </a:solidFill>
                        <a:effectLst/>
                        <a:latin typeface="Arial" panose="020B0604020202020204" pitchFamily="34" charset="0"/>
                      </a:endParaRPr>
                    </a:p>
                  </a:txBody>
                  <a:tcPr marL="4099" marR="4099" marT="4099" marB="0" anchor="ctr"/>
                </a:tc>
                <a:extLst>
                  <a:ext uri="{0D108BD9-81ED-4DB2-BD59-A6C34878D82A}">
                    <a16:rowId xmlns:a16="http://schemas.microsoft.com/office/drawing/2014/main" val="579415583"/>
                  </a:ext>
                </a:extLst>
              </a:tr>
              <a:tr h="124073">
                <a:tc>
                  <a:txBody>
                    <a:bodyPr/>
                    <a:lstStyle/>
                    <a:p>
                      <a:pPr algn="ctr" fontAlgn="ctr"/>
                      <a:r>
                        <a:rPr lang="vi-VN" sz="600" u="none" strike="noStrike">
                          <a:effectLst/>
                        </a:rPr>
                        <a:t> Nguyễn Thành Đạt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1</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1</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 </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a:effectLst/>
                        </a:rPr>
                        <a:t>tạm</a:t>
                      </a:r>
                      <a:endParaRPr lang="vi-VN" sz="600" b="0" i="0" u="none" strike="noStrike">
                        <a:solidFill>
                          <a:srgbClr val="000000"/>
                        </a:solidFill>
                        <a:effectLst/>
                        <a:latin typeface="Arial" panose="020B0604020202020204" pitchFamily="34" charset="0"/>
                      </a:endParaRPr>
                    </a:p>
                  </a:txBody>
                  <a:tcPr marL="4099" marR="4099" marT="4099" marB="0" anchor="ctr"/>
                </a:tc>
                <a:tc>
                  <a:txBody>
                    <a:bodyPr/>
                    <a:lstStyle/>
                    <a:p>
                      <a:pPr algn="ctr" fontAlgn="ctr"/>
                      <a:r>
                        <a:rPr lang="vi-VN" sz="600" u="none" strike="noStrike" dirty="0">
                          <a:effectLst/>
                        </a:rPr>
                        <a:t>2</a:t>
                      </a:r>
                      <a:endParaRPr lang="vi-VN" sz="600" b="0" i="0" u="none" strike="noStrike" dirty="0">
                        <a:solidFill>
                          <a:srgbClr val="000000"/>
                        </a:solidFill>
                        <a:effectLst/>
                        <a:latin typeface="Arial" panose="020B0604020202020204" pitchFamily="34" charset="0"/>
                      </a:endParaRPr>
                    </a:p>
                  </a:txBody>
                  <a:tcPr marL="4099" marR="4099" marT="4099" marB="0" anchor="ctr"/>
                </a:tc>
                <a:extLst>
                  <a:ext uri="{0D108BD9-81ED-4DB2-BD59-A6C34878D82A}">
                    <a16:rowId xmlns:a16="http://schemas.microsoft.com/office/drawing/2014/main" val="4045542806"/>
                  </a:ext>
                </a:extLst>
              </a:tr>
            </a:tbl>
          </a:graphicData>
        </a:graphic>
      </p:graphicFrame>
    </p:spTree>
    <p:extLst>
      <p:ext uri="{BB962C8B-B14F-4D97-AF65-F5344CB8AC3E}">
        <p14:creationId xmlns:p14="http://schemas.microsoft.com/office/powerpoint/2010/main" val="2036781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976B-F6D4-A626-5464-460351C07606}"/>
              </a:ext>
            </a:extLst>
          </p:cNvPr>
          <p:cNvSpPr>
            <a:spLocks noGrp="1"/>
          </p:cNvSpPr>
          <p:nvPr>
            <p:ph type="title"/>
          </p:nvPr>
        </p:nvSpPr>
        <p:spPr/>
        <p:txBody>
          <a:bodyPr/>
          <a:lstStyle/>
          <a:p>
            <a:r>
              <a:rPr lang="vi-VN" dirty="0"/>
              <a:t>Phần code</a:t>
            </a:r>
            <a:endParaRPr lang="en-US" dirty="0"/>
          </a:p>
        </p:txBody>
      </p:sp>
      <p:pic>
        <p:nvPicPr>
          <p:cNvPr id="12" name="Content Placeholder 11">
            <a:extLst>
              <a:ext uri="{FF2B5EF4-FFF2-40B4-BE49-F238E27FC236}">
                <a16:creationId xmlns:a16="http://schemas.microsoft.com/office/drawing/2014/main" id="{EB11499F-E7BC-0C87-9D60-A3EE296E47D1}"/>
              </a:ext>
            </a:extLst>
          </p:cNvPr>
          <p:cNvPicPr>
            <a:picLocks noGrp="1" noChangeAspect="1"/>
          </p:cNvPicPr>
          <p:nvPr>
            <p:ph idx="1"/>
          </p:nvPr>
        </p:nvPicPr>
        <p:blipFill>
          <a:blip r:embed="rId2"/>
          <a:stretch>
            <a:fillRect/>
          </a:stretch>
        </p:blipFill>
        <p:spPr>
          <a:xfrm>
            <a:off x="760858" y="1550894"/>
            <a:ext cx="6159895" cy="4278023"/>
          </a:xfrm>
        </p:spPr>
      </p:pic>
      <p:sp>
        <p:nvSpPr>
          <p:cNvPr id="13" name="Rectangle 12">
            <a:extLst>
              <a:ext uri="{FF2B5EF4-FFF2-40B4-BE49-F238E27FC236}">
                <a16:creationId xmlns:a16="http://schemas.microsoft.com/office/drawing/2014/main" id="{D45DAAE8-CCE5-0270-4262-08CE9FB8E8A6}"/>
              </a:ext>
            </a:extLst>
          </p:cNvPr>
          <p:cNvSpPr/>
          <p:nvPr/>
        </p:nvSpPr>
        <p:spPr>
          <a:xfrm>
            <a:off x="6850178" y="1778430"/>
            <a:ext cx="4580964" cy="21067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vi-VN" dirty="0"/>
              <a:t>Tạo file user </a:t>
            </a:r>
          </a:p>
          <a:p>
            <a:r>
              <a:rPr lang="vi-VN" dirty="0"/>
              <a:t>Tạo 1 constructor</a:t>
            </a:r>
          </a:p>
          <a:p>
            <a:r>
              <a:rPr lang="vi-VN" dirty="0"/>
              <a:t>Tạo getters and setters </a:t>
            </a:r>
            <a:endParaRPr lang="en-US" dirty="0"/>
          </a:p>
        </p:txBody>
      </p:sp>
    </p:spTree>
    <p:extLst>
      <p:ext uri="{BB962C8B-B14F-4D97-AF65-F5344CB8AC3E}">
        <p14:creationId xmlns:p14="http://schemas.microsoft.com/office/powerpoint/2010/main" val="11758595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224</TotalTime>
  <Words>2497</Words>
  <Application>Microsoft Office PowerPoint</Application>
  <PresentationFormat>Widescreen</PresentationFormat>
  <Paragraphs>898</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Calibri Light</vt:lpstr>
      <vt:lpstr>Century Gothic</vt:lpstr>
      <vt:lpstr>Open Sans</vt:lpstr>
      <vt:lpstr>Tahoma</vt:lpstr>
      <vt:lpstr>Times New Roman</vt:lpstr>
      <vt:lpstr>Wingdings 3</vt:lpstr>
      <vt:lpstr>Wisp</vt:lpstr>
      <vt:lpstr>Quản lý dự án phần mềm               (phương pháp agile)</vt:lpstr>
      <vt:lpstr>Sơ Đồ </vt:lpstr>
      <vt:lpstr>Product backlog + Release </vt:lpstr>
      <vt:lpstr>Sprint backlog</vt:lpstr>
      <vt:lpstr>Các Biên bản cuộc họp</vt:lpstr>
      <vt:lpstr>PowerPoint Presentation</vt:lpstr>
      <vt:lpstr>PowerPoint Presentation</vt:lpstr>
      <vt:lpstr>PowerPoint Presentation</vt:lpstr>
      <vt:lpstr>Phần code</vt:lpstr>
      <vt:lpstr>Tạo from đăng nhập</vt:lpstr>
      <vt:lpstr>PowerPoint Presentation</vt:lpstr>
      <vt:lpstr>Kế hoạch phát hành Quản Lý Sinh Viên</vt:lpstr>
      <vt:lpstr>BẢNG THEO DÕI TIẾN ĐỘ QUẢN LÝ SINH VIÊN</vt:lpstr>
      <vt:lpstr>Bảng tính điểm PPS </vt:lpstr>
      <vt:lpstr>Biểu đồ burndown Sprint 1+Sprint 2</vt:lpstr>
      <vt:lpstr>Bảng theo dõi tiến độ</vt:lpstr>
      <vt:lpstr>Lịch sửa đổi dữ liệu</vt:lpstr>
      <vt:lpstr>Test report</vt:lpstr>
      <vt:lpstr>PowerPoint Presentation</vt:lpstr>
      <vt:lpstr>PowerPoint Presentation</vt:lpstr>
      <vt:lpstr>Defect Report</vt:lpstr>
      <vt:lpstr>PowerPoint Presentation</vt:lpstr>
      <vt:lpstr>PowerPoint Presentation</vt:lpstr>
      <vt:lpstr>Form Quản lý điểm sinh viên</vt:lpstr>
      <vt:lpstr>Form Quản Lý sinh viên</vt:lpstr>
      <vt:lpstr>Form Đăng nhập</vt:lpstr>
      <vt:lpstr>Cảm ơn thầy và mọi người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dự án phần mềm               (phương pháp agile)</dc:title>
  <dc:creator>nhã trần</dc:creator>
  <cp:lastModifiedBy>Anh Kiet</cp:lastModifiedBy>
  <cp:revision>15</cp:revision>
  <dcterms:created xsi:type="dcterms:W3CDTF">2022-07-25T02:41:50Z</dcterms:created>
  <dcterms:modified xsi:type="dcterms:W3CDTF">2022-08-13T13:18:16Z</dcterms:modified>
</cp:coreProperties>
</file>