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40"/>
  </p:notesMasterIdLst>
  <p:sldIdLst>
    <p:sldId id="541" r:id="rId2"/>
    <p:sldId id="734" r:id="rId3"/>
    <p:sldId id="620" r:id="rId4"/>
    <p:sldId id="680" r:id="rId5"/>
    <p:sldId id="707" r:id="rId6"/>
    <p:sldId id="735" r:id="rId7"/>
    <p:sldId id="737" r:id="rId8"/>
    <p:sldId id="736" r:id="rId9"/>
    <p:sldId id="739" r:id="rId10"/>
    <p:sldId id="741" r:id="rId11"/>
    <p:sldId id="743" r:id="rId12"/>
    <p:sldId id="742" r:id="rId13"/>
    <p:sldId id="744" r:id="rId14"/>
    <p:sldId id="709" r:id="rId15"/>
    <p:sldId id="710" r:id="rId16"/>
    <p:sldId id="745" r:id="rId17"/>
    <p:sldId id="713" r:id="rId18"/>
    <p:sldId id="714" r:id="rId19"/>
    <p:sldId id="740" r:id="rId20"/>
    <p:sldId id="747" r:id="rId21"/>
    <p:sldId id="718" r:id="rId22"/>
    <p:sldId id="748" r:id="rId23"/>
    <p:sldId id="738" r:id="rId24"/>
    <p:sldId id="721" r:id="rId25"/>
    <p:sldId id="722" r:id="rId26"/>
    <p:sldId id="723" r:id="rId27"/>
    <p:sldId id="724" r:id="rId28"/>
    <p:sldId id="749" r:id="rId29"/>
    <p:sldId id="726" r:id="rId30"/>
    <p:sldId id="725" r:id="rId31"/>
    <p:sldId id="727" r:id="rId32"/>
    <p:sldId id="728" r:id="rId33"/>
    <p:sldId id="730" r:id="rId34"/>
    <p:sldId id="729" r:id="rId35"/>
    <p:sldId id="733" r:id="rId36"/>
    <p:sldId id="731" r:id="rId37"/>
    <p:sldId id="732" r:id="rId38"/>
    <p:sldId id="628"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ạm Hoàng" initials="PH" lastIdx="1" clrIdx="0">
    <p:extLst>
      <p:ext uri="{19B8F6BF-5375-455C-9EA6-DF929625EA0E}">
        <p15:presenceInfo xmlns:p15="http://schemas.microsoft.com/office/powerpoint/2012/main" userId="4fd7fbb2b0aa170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ECE1"/>
    <a:srgbClr val="0000FF"/>
    <a:srgbClr val="FF3300"/>
    <a:srgbClr val="FF5A33"/>
    <a:srgbClr val="5C0000"/>
    <a:srgbClr val="FF9900"/>
    <a:srgbClr val="FFD1D1"/>
    <a:srgbClr val="FFB9B9"/>
    <a:srgbClr val="FF9797"/>
    <a:srgbClr val="FF8F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40" autoAdjust="0"/>
    <p:restoredTop sz="87205" autoAdjust="0"/>
  </p:normalViewPr>
  <p:slideViewPr>
    <p:cSldViewPr>
      <p:cViewPr varScale="1">
        <p:scale>
          <a:sx n="101" d="100"/>
          <a:sy n="101" d="100"/>
        </p:scale>
        <p:origin x="1890" y="96"/>
      </p:cViewPr>
      <p:guideLst/>
    </p:cSldViewPr>
  </p:slideViewPr>
  <p:notesTextViewPr>
    <p:cViewPr>
      <p:scale>
        <a:sx n="100" d="100"/>
        <a:sy n="100" d="100"/>
      </p:scale>
      <p:origin x="0" y="0"/>
    </p:cViewPr>
  </p:notesTextViewPr>
  <p:notesViewPr>
    <p:cSldViewPr>
      <p:cViewPr varScale="1">
        <p:scale>
          <a:sx n="52" d="100"/>
          <a:sy n="52" d="100"/>
        </p:scale>
        <p:origin x="-284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F2C588-66ED-484A-A84F-B119F4BFD451}" type="doc">
      <dgm:prSet loTypeId="urn:microsoft.com/office/officeart/2005/8/layout/hList6" loCatId="list" qsTypeId="urn:microsoft.com/office/officeart/2005/8/quickstyle/simple1" qsCatId="simple" csTypeId="urn:microsoft.com/office/officeart/2005/8/colors/accent6_2" csCatId="accent6" phldr="1"/>
      <dgm:spPr/>
      <dgm:t>
        <a:bodyPr/>
        <a:lstStyle/>
        <a:p>
          <a:endParaRPr lang="en-US"/>
        </a:p>
      </dgm:t>
    </dgm:pt>
    <dgm:pt modelId="{2ED10EC1-396C-41BC-97C9-18768A9DC512}">
      <dgm:prSet phldrT="[Text]"/>
      <dgm:spPr/>
      <dgm:t>
        <a:bodyPr/>
        <a:lstStyle/>
        <a:p>
          <a:r>
            <a:rPr lang="en-US" dirty="0"/>
            <a:t>Static Testing</a:t>
          </a:r>
        </a:p>
      </dgm:t>
    </dgm:pt>
    <dgm:pt modelId="{F56A2EFD-DE47-46EB-BDC0-FA4B9B9E7362}" type="parTrans" cxnId="{79ACC936-D2D3-4AB7-8DED-DB43269535B9}">
      <dgm:prSet/>
      <dgm:spPr/>
      <dgm:t>
        <a:bodyPr/>
        <a:lstStyle/>
        <a:p>
          <a:endParaRPr lang="en-US"/>
        </a:p>
      </dgm:t>
    </dgm:pt>
    <dgm:pt modelId="{B5CD6546-61AF-4F34-A70C-6305CF3EA18A}" type="sibTrans" cxnId="{79ACC936-D2D3-4AB7-8DED-DB43269535B9}">
      <dgm:prSet/>
      <dgm:spPr/>
      <dgm:t>
        <a:bodyPr/>
        <a:lstStyle/>
        <a:p>
          <a:endParaRPr lang="en-US"/>
        </a:p>
      </dgm:t>
    </dgm:pt>
    <dgm:pt modelId="{601A376A-1D0D-4302-9FC9-F916AB5C7811}">
      <dgm:prSet phldrT="[Text]"/>
      <dgm:spPr/>
      <dgm:t>
        <a:bodyPr/>
        <a:lstStyle/>
        <a:p>
          <a:r>
            <a:rPr lang="en-US" dirty="0" err="1"/>
            <a:t>Không</a:t>
          </a:r>
          <a:r>
            <a:rPr lang="en-US" dirty="0"/>
            <a:t> </a:t>
          </a:r>
          <a:r>
            <a:rPr lang="en-US" dirty="0" err="1"/>
            <a:t>cần</a:t>
          </a:r>
          <a:r>
            <a:rPr lang="en-US" dirty="0"/>
            <a:t> </a:t>
          </a:r>
          <a:r>
            <a:rPr lang="en-US" dirty="0" err="1"/>
            <a:t>phải</a:t>
          </a:r>
          <a:r>
            <a:rPr lang="en-US" dirty="0"/>
            <a:t> </a:t>
          </a:r>
          <a:r>
            <a:rPr lang="en-US" dirty="0" err="1"/>
            <a:t>thực</a:t>
          </a:r>
          <a:r>
            <a:rPr lang="en-US" dirty="0"/>
            <a:t> </a:t>
          </a:r>
          <a:r>
            <a:rPr lang="en-US" dirty="0" err="1"/>
            <a:t>thi</a:t>
          </a:r>
          <a:r>
            <a:rPr lang="en-US" dirty="0"/>
            <a:t> </a:t>
          </a:r>
          <a:r>
            <a:rPr lang="en-US" dirty="0" err="1"/>
            <a:t>các</a:t>
          </a:r>
          <a:r>
            <a:rPr lang="en-US" dirty="0"/>
            <a:t> </a:t>
          </a:r>
          <a:r>
            <a:rPr lang="en-US" dirty="0" err="1"/>
            <a:t>đổi</a:t>
          </a:r>
          <a:r>
            <a:rPr lang="en-US" dirty="0"/>
            <a:t> </a:t>
          </a:r>
          <a:r>
            <a:rPr lang="en-US" dirty="0" err="1"/>
            <a:t>tượng</a:t>
          </a:r>
          <a:r>
            <a:rPr lang="en-US" dirty="0"/>
            <a:t> </a:t>
          </a:r>
          <a:r>
            <a:rPr lang="en-US" dirty="0" err="1"/>
            <a:t>kiểm</a:t>
          </a:r>
          <a:r>
            <a:rPr lang="en-US" dirty="0"/>
            <a:t> </a:t>
          </a:r>
          <a:r>
            <a:rPr lang="en-US" dirty="0" err="1"/>
            <a:t>thử</a:t>
          </a:r>
          <a:endParaRPr lang="en-US" dirty="0"/>
        </a:p>
      </dgm:t>
    </dgm:pt>
    <dgm:pt modelId="{160086A7-0ED4-40D0-8896-093A1BB154BE}" type="parTrans" cxnId="{D7E4D7B2-B997-4EBD-80A9-F61885641503}">
      <dgm:prSet/>
      <dgm:spPr/>
      <dgm:t>
        <a:bodyPr/>
        <a:lstStyle/>
        <a:p>
          <a:endParaRPr lang="en-US"/>
        </a:p>
      </dgm:t>
    </dgm:pt>
    <dgm:pt modelId="{BAD6BA1C-BB1F-40C1-9835-D58926EA27DF}" type="sibTrans" cxnId="{D7E4D7B2-B997-4EBD-80A9-F61885641503}">
      <dgm:prSet/>
      <dgm:spPr/>
      <dgm:t>
        <a:bodyPr/>
        <a:lstStyle/>
        <a:p>
          <a:endParaRPr lang="en-US"/>
        </a:p>
      </dgm:t>
    </dgm:pt>
    <dgm:pt modelId="{5396B9DF-2C3F-4472-892D-49C4BD75F430}">
      <dgm:prSet phldrT="[Text]"/>
      <dgm:spPr/>
      <dgm:t>
        <a:bodyPr/>
        <a:lstStyle/>
        <a:p>
          <a:r>
            <a:rPr lang="en-US" dirty="0" err="1"/>
            <a:t>Sản</a:t>
          </a:r>
          <a:r>
            <a:rPr lang="en-US" dirty="0"/>
            <a:t> </a:t>
          </a:r>
          <a:r>
            <a:rPr lang="en-US" dirty="0" err="1"/>
            <a:t>phẩm</a:t>
          </a:r>
          <a:r>
            <a:rPr lang="en-US" dirty="0"/>
            <a:t> </a:t>
          </a:r>
          <a:r>
            <a:rPr lang="en-US" dirty="0" err="1"/>
            <a:t>là</a:t>
          </a:r>
          <a:r>
            <a:rPr lang="en-US" dirty="0"/>
            <a:t> </a:t>
          </a:r>
          <a:r>
            <a:rPr lang="en-US" dirty="0" err="1"/>
            <a:t>các</a:t>
          </a:r>
          <a:r>
            <a:rPr lang="en-US" dirty="0"/>
            <a:t> </a:t>
          </a:r>
          <a:r>
            <a:rPr lang="en-US" dirty="0" err="1"/>
            <a:t>trang</a:t>
          </a:r>
          <a:r>
            <a:rPr lang="en-US" dirty="0"/>
            <a:t> </a:t>
          </a:r>
          <a:r>
            <a:rPr lang="en-US" dirty="0" err="1"/>
            <a:t>tài</a:t>
          </a:r>
          <a:r>
            <a:rPr lang="en-US" dirty="0"/>
            <a:t> </a:t>
          </a:r>
          <a:r>
            <a:rPr lang="en-US" dirty="0" err="1"/>
            <a:t>liệu</a:t>
          </a:r>
          <a:r>
            <a:rPr lang="en-US" dirty="0"/>
            <a:t> </a:t>
          </a:r>
          <a:r>
            <a:rPr lang="en-US" dirty="0" err="1"/>
            <a:t>tĩnh</a:t>
          </a:r>
          <a:endParaRPr lang="en-US" dirty="0"/>
        </a:p>
      </dgm:t>
    </dgm:pt>
    <dgm:pt modelId="{942C4C48-099B-4AC5-B930-B44AB4406628}" type="parTrans" cxnId="{36E43E0C-FB83-49AB-B1CE-E1821EA3EF7E}">
      <dgm:prSet/>
      <dgm:spPr/>
      <dgm:t>
        <a:bodyPr/>
        <a:lstStyle/>
        <a:p>
          <a:endParaRPr lang="en-US"/>
        </a:p>
      </dgm:t>
    </dgm:pt>
    <dgm:pt modelId="{E6C7FBC9-3C78-4239-9342-70DBA65CC13A}" type="sibTrans" cxnId="{36E43E0C-FB83-49AB-B1CE-E1821EA3EF7E}">
      <dgm:prSet/>
      <dgm:spPr/>
      <dgm:t>
        <a:bodyPr/>
        <a:lstStyle/>
        <a:p>
          <a:endParaRPr lang="en-US"/>
        </a:p>
      </dgm:t>
    </dgm:pt>
    <dgm:pt modelId="{92506E1A-B5C2-4F58-AB42-B60FD0CD7DE4}">
      <dgm:prSet phldrT="[Text]"/>
      <dgm:spPr/>
      <dgm:t>
        <a:bodyPr/>
        <a:lstStyle/>
        <a:p>
          <a:r>
            <a:rPr lang="en-US" dirty="0"/>
            <a:t>Dynamic Testing</a:t>
          </a:r>
        </a:p>
      </dgm:t>
    </dgm:pt>
    <dgm:pt modelId="{C4AF44AB-F8E7-4D2B-9D9D-3E7184D52C04}" type="parTrans" cxnId="{6328C517-D8B9-4F6E-8701-4FD2F30CE292}">
      <dgm:prSet/>
      <dgm:spPr/>
      <dgm:t>
        <a:bodyPr/>
        <a:lstStyle/>
        <a:p>
          <a:endParaRPr lang="en-US"/>
        </a:p>
      </dgm:t>
    </dgm:pt>
    <dgm:pt modelId="{2C5425DB-1B68-4730-911F-8CDAA81190B0}" type="sibTrans" cxnId="{6328C517-D8B9-4F6E-8701-4FD2F30CE292}">
      <dgm:prSet/>
      <dgm:spPr/>
      <dgm:t>
        <a:bodyPr/>
        <a:lstStyle/>
        <a:p>
          <a:endParaRPr lang="en-US"/>
        </a:p>
      </dgm:t>
    </dgm:pt>
    <dgm:pt modelId="{8BC757C4-96A7-44D6-BE6E-77EED84CBABE}">
      <dgm:prSet phldrT="[Text]"/>
      <dgm:spPr/>
      <dgm:t>
        <a:bodyPr/>
        <a:lstStyle/>
        <a:p>
          <a:r>
            <a:rPr lang="en-US" dirty="0" err="1"/>
            <a:t>Phải</a:t>
          </a:r>
          <a:r>
            <a:rPr lang="en-US" dirty="0"/>
            <a:t> </a:t>
          </a:r>
          <a:r>
            <a:rPr lang="en-US" dirty="0" err="1"/>
            <a:t>thực</a:t>
          </a:r>
          <a:r>
            <a:rPr lang="en-US" dirty="0"/>
            <a:t> </a:t>
          </a:r>
          <a:r>
            <a:rPr lang="en-US" dirty="0" err="1"/>
            <a:t>thi</a:t>
          </a:r>
          <a:r>
            <a:rPr lang="en-US" dirty="0"/>
            <a:t> </a:t>
          </a:r>
          <a:r>
            <a:rPr lang="en-US" dirty="0" err="1"/>
            <a:t>các</a:t>
          </a:r>
          <a:r>
            <a:rPr lang="en-US" dirty="0"/>
            <a:t> </a:t>
          </a:r>
          <a:r>
            <a:rPr lang="en-US" dirty="0" err="1"/>
            <a:t>đối</a:t>
          </a:r>
          <a:r>
            <a:rPr lang="en-US" dirty="0"/>
            <a:t> </a:t>
          </a:r>
          <a:r>
            <a:rPr lang="en-US" dirty="0" err="1"/>
            <a:t>tượng</a:t>
          </a:r>
          <a:r>
            <a:rPr lang="en-US" dirty="0"/>
            <a:t> </a:t>
          </a:r>
          <a:r>
            <a:rPr lang="en-US" dirty="0" err="1"/>
            <a:t>kiểm</a:t>
          </a:r>
          <a:r>
            <a:rPr lang="en-US" dirty="0"/>
            <a:t> </a:t>
          </a:r>
          <a:r>
            <a:rPr lang="en-US" dirty="0" err="1"/>
            <a:t>thử</a:t>
          </a:r>
          <a:endParaRPr lang="en-US" dirty="0"/>
        </a:p>
      </dgm:t>
    </dgm:pt>
    <dgm:pt modelId="{2CEC4E28-BE90-4453-8233-82DAECF6AC35}" type="parTrans" cxnId="{BB2D6EEB-78F5-4E67-B5DD-470CC9D39665}">
      <dgm:prSet/>
      <dgm:spPr/>
      <dgm:t>
        <a:bodyPr/>
        <a:lstStyle/>
        <a:p>
          <a:endParaRPr lang="en-US"/>
        </a:p>
      </dgm:t>
    </dgm:pt>
    <dgm:pt modelId="{86FFC242-7967-4DBE-9B5C-BFB21EAA3EAD}" type="sibTrans" cxnId="{BB2D6EEB-78F5-4E67-B5DD-470CC9D39665}">
      <dgm:prSet/>
      <dgm:spPr/>
      <dgm:t>
        <a:bodyPr/>
        <a:lstStyle/>
        <a:p>
          <a:endParaRPr lang="en-US"/>
        </a:p>
      </dgm:t>
    </dgm:pt>
    <dgm:pt modelId="{5C7D519B-3F8A-40CF-93B3-22A7771555C1}">
      <dgm:prSet phldrT="[Text]"/>
      <dgm:spPr/>
      <dgm:t>
        <a:bodyPr/>
        <a:lstStyle/>
        <a:p>
          <a:r>
            <a:rPr lang="en-US" dirty="0" err="1"/>
            <a:t>Giao</a:t>
          </a:r>
          <a:r>
            <a:rPr lang="en-US" dirty="0"/>
            <a:t> </a:t>
          </a:r>
          <a:r>
            <a:rPr lang="en-US" dirty="0" err="1"/>
            <a:t>tiếp</a:t>
          </a:r>
          <a:r>
            <a:rPr lang="en-US" dirty="0"/>
            <a:t> qua </a:t>
          </a:r>
          <a:r>
            <a:rPr lang="en-US" dirty="0" err="1"/>
            <a:t>các</a:t>
          </a:r>
          <a:r>
            <a:rPr lang="en-US" dirty="0"/>
            <a:t> </a:t>
          </a:r>
          <a:r>
            <a:rPr lang="en-US" dirty="0" err="1"/>
            <a:t>hệ</a:t>
          </a:r>
          <a:r>
            <a:rPr lang="en-US" dirty="0"/>
            <a:t> </a:t>
          </a:r>
          <a:r>
            <a:rPr lang="en-US" dirty="0" err="1"/>
            <a:t>thống</a:t>
          </a:r>
          <a:r>
            <a:rPr lang="en-US" dirty="0"/>
            <a:t> </a:t>
          </a:r>
          <a:r>
            <a:rPr lang="en-US" dirty="0" err="1"/>
            <a:t>giao</a:t>
          </a:r>
          <a:r>
            <a:rPr lang="en-US" dirty="0"/>
            <a:t> </a:t>
          </a:r>
          <a:r>
            <a:rPr lang="en-US" dirty="0" err="1"/>
            <a:t>diện</a:t>
          </a:r>
          <a:endParaRPr lang="en-US" dirty="0"/>
        </a:p>
      </dgm:t>
    </dgm:pt>
    <dgm:pt modelId="{BC4B9AB3-3F96-4E3E-9405-9292AF35A349}" type="parTrans" cxnId="{C097D2BE-35C4-47A2-9D17-9A6DF50530BE}">
      <dgm:prSet/>
      <dgm:spPr/>
      <dgm:t>
        <a:bodyPr/>
        <a:lstStyle/>
        <a:p>
          <a:endParaRPr lang="en-US"/>
        </a:p>
      </dgm:t>
    </dgm:pt>
    <dgm:pt modelId="{42697ED0-A576-4073-8939-41AF39959C4B}" type="sibTrans" cxnId="{C097D2BE-35C4-47A2-9D17-9A6DF50530BE}">
      <dgm:prSet/>
      <dgm:spPr/>
      <dgm:t>
        <a:bodyPr/>
        <a:lstStyle/>
        <a:p>
          <a:endParaRPr lang="en-US"/>
        </a:p>
      </dgm:t>
    </dgm:pt>
    <dgm:pt modelId="{F705AD77-A2DC-4A72-BFD1-13AE4CCE0B2C}" type="pres">
      <dgm:prSet presAssocID="{2AF2C588-66ED-484A-A84F-B119F4BFD451}" presName="Name0" presStyleCnt="0">
        <dgm:presLayoutVars>
          <dgm:dir/>
          <dgm:resizeHandles val="exact"/>
        </dgm:presLayoutVars>
      </dgm:prSet>
      <dgm:spPr/>
      <dgm:t>
        <a:bodyPr/>
        <a:lstStyle/>
        <a:p>
          <a:endParaRPr lang="en-US"/>
        </a:p>
      </dgm:t>
    </dgm:pt>
    <dgm:pt modelId="{0A472C90-1BF0-43EA-8884-791B35C5C389}" type="pres">
      <dgm:prSet presAssocID="{2ED10EC1-396C-41BC-97C9-18768A9DC512}" presName="node" presStyleLbl="node1" presStyleIdx="0" presStyleCnt="2">
        <dgm:presLayoutVars>
          <dgm:bulletEnabled val="1"/>
        </dgm:presLayoutVars>
      </dgm:prSet>
      <dgm:spPr/>
      <dgm:t>
        <a:bodyPr/>
        <a:lstStyle/>
        <a:p>
          <a:endParaRPr lang="en-US"/>
        </a:p>
      </dgm:t>
    </dgm:pt>
    <dgm:pt modelId="{D76A738C-A25E-4495-9C97-53EBD87103A0}" type="pres">
      <dgm:prSet presAssocID="{B5CD6546-61AF-4F34-A70C-6305CF3EA18A}" presName="sibTrans" presStyleCnt="0"/>
      <dgm:spPr/>
    </dgm:pt>
    <dgm:pt modelId="{F390CB60-ED98-455B-835D-A7E36E04F290}" type="pres">
      <dgm:prSet presAssocID="{92506E1A-B5C2-4F58-AB42-B60FD0CD7DE4}" presName="node" presStyleLbl="node1" presStyleIdx="1" presStyleCnt="2">
        <dgm:presLayoutVars>
          <dgm:bulletEnabled val="1"/>
        </dgm:presLayoutVars>
      </dgm:prSet>
      <dgm:spPr/>
      <dgm:t>
        <a:bodyPr/>
        <a:lstStyle/>
        <a:p>
          <a:endParaRPr lang="en-US"/>
        </a:p>
      </dgm:t>
    </dgm:pt>
  </dgm:ptLst>
  <dgm:cxnLst>
    <dgm:cxn modelId="{7D0E3971-E543-41FA-B5A8-2D71F580F053}" type="presOf" srcId="{2ED10EC1-396C-41BC-97C9-18768A9DC512}" destId="{0A472C90-1BF0-43EA-8884-791B35C5C389}" srcOrd="0" destOrd="0" presId="urn:microsoft.com/office/officeart/2005/8/layout/hList6"/>
    <dgm:cxn modelId="{9469F12E-AED7-49B2-B437-189B284F7925}" type="presOf" srcId="{8BC757C4-96A7-44D6-BE6E-77EED84CBABE}" destId="{F390CB60-ED98-455B-835D-A7E36E04F290}" srcOrd="0" destOrd="1" presId="urn:microsoft.com/office/officeart/2005/8/layout/hList6"/>
    <dgm:cxn modelId="{D7E4D7B2-B997-4EBD-80A9-F61885641503}" srcId="{2ED10EC1-396C-41BC-97C9-18768A9DC512}" destId="{601A376A-1D0D-4302-9FC9-F916AB5C7811}" srcOrd="0" destOrd="0" parTransId="{160086A7-0ED4-40D0-8896-093A1BB154BE}" sibTransId="{BAD6BA1C-BB1F-40C1-9835-D58926EA27DF}"/>
    <dgm:cxn modelId="{79ACC936-D2D3-4AB7-8DED-DB43269535B9}" srcId="{2AF2C588-66ED-484A-A84F-B119F4BFD451}" destId="{2ED10EC1-396C-41BC-97C9-18768A9DC512}" srcOrd="0" destOrd="0" parTransId="{F56A2EFD-DE47-46EB-BDC0-FA4B9B9E7362}" sibTransId="{B5CD6546-61AF-4F34-A70C-6305CF3EA18A}"/>
    <dgm:cxn modelId="{22C97BA2-6AE6-4568-B3CE-4C04581CE307}" type="presOf" srcId="{92506E1A-B5C2-4F58-AB42-B60FD0CD7DE4}" destId="{F390CB60-ED98-455B-835D-A7E36E04F290}" srcOrd="0" destOrd="0" presId="urn:microsoft.com/office/officeart/2005/8/layout/hList6"/>
    <dgm:cxn modelId="{48C6B2A1-19A5-4DE7-8462-33BC3EBDA200}" type="presOf" srcId="{601A376A-1D0D-4302-9FC9-F916AB5C7811}" destId="{0A472C90-1BF0-43EA-8884-791B35C5C389}" srcOrd="0" destOrd="1" presId="urn:microsoft.com/office/officeart/2005/8/layout/hList6"/>
    <dgm:cxn modelId="{36E43E0C-FB83-49AB-B1CE-E1821EA3EF7E}" srcId="{2ED10EC1-396C-41BC-97C9-18768A9DC512}" destId="{5396B9DF-2C3F-4472-892D-49C4BD75F430}" srcOrd="1" destOrd="0" parTransId="{942C4C48-099B-4AC5-B930-B44AB4406628}" sibTransId="{E6C7FBC9-3C78-4239-9342-70DBA65CC13A}"/>
    <dgm:cxn modelId="{53C07648-F40B-43B9-9C5D-1BDE5E47959C}" type="presOf" srcId="{5396B9DF-2C3F-4472-892D-49C4BD75F430}" destId="{0A472C90-1BF0-43EA-8884-791B35C5C389}" srcOrd="0" destOrd="2" presId="urn:microsoft.com/office/officeart/2005/8/layout/hList6"/>
    <dgm:cxn modelId="{2B4042A0-0BAA-4346-83B1-BC676542EF6D}" type="presOf" srcId="{5C7D519B-3F8A-40CF-93B3-22A7771555C1}" destId="{F390CB60-ED98-455B-835D-A7E36E04F290}" srcOrd="0" destOrd="2" presId="urn:microsoft.com/office/officeart/2005/8/layout/hList6"/>
    <dgm:cxn modelId="{6328C517-D8B9-4F6E-8701-4FD2F30CE292}" srcId="{2AF2C588-66ED-484A-A84F-B119F4BFD451}" destId="{92506E1A-B5C2-4F58-AB42-B60FD0CD7DE4}" srcOrd="1" destOrd="0" parTransId="{C4AF44AB-F8E7-4D2B-9D9D-3E7184D52C04}" sibTransId="{2C5425DB-1B68-4730-911F-8CDAA81190B0}"/>
    <dgm:cxn modelId="{BB2D6EEB-78F5-4E67-B5DD-470CC9D39665}" srcId="{92506E1A-B5C2-4F58-AB42-B60FD0CD7DE4}" destId="{8BC757C4-96A7-44D6-BE6E-77EED84CBABE}" srcOrd="0" destOrd="0" parTransId="{2CEC4E28-BE90-4453-8233-82DAECF6AC35}" sibTransId="{86FFC242-7967-4DBE-9B5C-BFB21EAA3EAD}"/>
    <dgm:cxn modelId="{C097D2BE-35C4-47A2-9D17-9A6DF50530BE}" srcId="{92506E1A-B5C2-4F58-AB42-B60FD0CD7DE4}" destId="{5C7D519B-3F8A-40CF-93B3-22A7771555C1}" srcOrd="1" destOrd="0" parTransId="{BC4B9AB3-3F96-4E3E-9405-9292AF35A349}" sibTransId="{42697ED0-A576-4073-8939-41AF39959C4B}"/>
    <dgm:cxn modelId="{A2E28DF3-9BAC-4C15-A79F-48929DA58FD8}" type="presOf" srcId="{2AF2C588-66ED-484A-A84F-B119F4BFD451}" destId="{F705AD77-A2DC-4A72-BFD1-13AE4CCE0B2C}" srcOrd="0" destOrd="0" presId="urn:microsoft.com/office/officeart/2005/8/layout/hList6"/>
    <dgm:cxn modelId="{14627AA0-4C30-4B0B-8BC8-BEBF87FD8729}" type="presParOf" srcId="{F705AD77-A2DC-4A72-BFD1-13AE4CCE0B2C}" destId="{0A472C90-1BF0-43EA-8884-791B35C5C389}" srcOrd="0" destOrd="0" presId="urn:microsoft.com/office/officeart/2005/8/layout/hList6"/>
    <dgm:cxn modelId="{A388BA8E-462B-4B49-A476-3F1A8C52C8BC}" type="presParOf" srcId="{F705AD77-A2DC-4A72-BFD1-13AE4CCE0B2C}" destId="{D76A738C-A25E-4495-9C97-53EBD87103A0}" srcOrd="1" destOrd="0" presId="urn:microsoft.com/office/officeart/2005/8/layout/hList6"/>
    <dgm:cxn modelId="{810CE879-FEF7-4D93-A9BC-D5D32C065896}" type="presParOf" srcId="{F705AD77-A2DC-4A72-BFD1-13AE4CCE0B2C}" destId="{F390CB60-ED98-455B-835D-A7E36E04F290}" srcOrd="2"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020C7B-4F1A-495A-B577-FBA140884E8B}" type="doc">
      <dgm:prSet loTypeId="urn:microsoft.com/office/officeart/2005/8/layout/pyramid2" loCatId="list" qsTypeId="urn:microsoft.com/office/officeart/2005/8/quickstyle/simple1" qsCatId="simple" csTypeId="urn:microsoft.com/office/officeart/2005/8/colors/accent6_2" csCatId="accent6" phldr="1"/>
      <dgm:spPr/>
    </dgm:pt>
    <dgm:pt modelId="{0E39E374-D4BF-43BC-879C-7FFA8AF3272B}">
      <dgm:prSet phldrT="[Text]"/>
      <dgm:spPr/>
      <dgm:t>
        <a:bodyPr/>
        <a:lstStyle/>
        <a:p>
          <a:r>
            <a:rPr lang="en-US" dirty="0" err="1"/>
            <a:t>Hàng</a:t>
          </a:r>
          <a:r>
            <a:rPr lang="en-US" dirty="0"/>
            <a:t> </a:t>
          </a:r>
          <a:r>
            <a:rPr lang="en-US" dirty="0" err="1"/>
            <a:t>ngày</a:t>
          </a:r>
          <a:endParaRPr lang="en-US" dirty="0"/>
        </a:p>
      </dgm:t>
    </dgm:pt>
    <dgm:pt modelId="{BCE2E8B9-44C1-4496-94DF-863D6A31F88B}" type="parTrans" cxnId="{992253F1-4A84-4A07-A4AC-92013357AF80}">
      <dgm:prSet/>
      <dgm:spPr/>
      <dgm:t>
        <a:bodyPr/>
        <a:lstStyle/>
        <a:p>
          <a:endParaRPr lang="en-US"/>
        </a:p>
      </dgm:t>
    </dgm:pt>
    <dgm:pt modelId="{E0712AF1-3A53-4CD5-8539-487AD16F6150}" type="sibTrans" cxnId="{992253F1-4A84-4A07-A4AC-92013357AF80}">
      <dgm:prSet/>
      <dgm:spPr/>
      <dgm:t>
        <a:bodyPr/>
        <a:lstStyle/>
        <a:p>
          <a:endParaRPr lang="en-US"/>
        </a:p>
      </dgm:t>
    </dgm:pt>
    <dgm:pt modelId="{7E14566A-625D-4F22-A262-56ECFCAB8FE9}">
      <dgm:prSet phldrT="[Text]"/>
      <dgm:spPr/>
      <dgm:t>
        <a:bodyPr/>
        <a:lstStyle/>
        <a:p>
          <a:r>
            <a:rPr lang="en-US" dirty="0" err="1"/>
            <a:t>Hàng</a:t>
          </a:r>
          <a:r>
            <a:rPr lang="en-US" dirty="0"/>
            <a:t> </a:t>
          </a:r>
          <a:r>
            <a:rPr lang="en-US" dirty="0" err="1"/>
            <a:t>tuần</a:t>
          </a:r>
          <a:endParaRPr lang="en-US" dirty="0"/>
        </a:p>
      </dgm:t>
    </dgm:pt>
    <dgm:pt modelId="{CC5D7C48-D013-4839-AD60-7BA596FD1F55}" type="parTrans" cxnId="{22C11844-697A-4708-ABBE-122D94EE6921}">
      <dgm:prSet/>
      <dgm:spPr/>
      <dgm:t>
        <a:bodyPr/>
        <a:lstStyle/>
        <a:p>
          <a:endParaRPr lang="en-US"/>
        </a:p>
      </dgm:t>
    </dgm:pt>
    <dgm:pt modelId="{8E9CEF65-2A67-423E-A6C8-1F53F7F17BC5}" type="sibTrans" cxnId="{22C11844-697A-4708-ABBE-122D94EE6921}">
      <dgm:prSet/>
      <dgm:spPr/>
      <dgm:t>
        <a:bodyPr/>
        <a:lstStyle/>
        <a:p>
          <a:endParaRPr lang="en-US"/>
        </a:p>
      </dgm:t>
    </dgm:pt>
    <dgm:pt modelId="{72E7A073-BF39-42B6-9386-09E056B670F7}">
      <dgm:prSet phldrT="[Text]"/>
      <dgm:spPr/>
      <dgm:t>
        <a:bodyPr/>
        <a:lstStyle/>
        <a:p>
          <a:r>
            <a:rPr lang="en-US" dirty="0" err="1"/>
            <a:t>Kết</a:t>
          </a:r>
          <a:r>
            <a:rPr lang="en-US" dirty="0"/>
            <a:t> </a:t>
          </a:r>
          <a:r>
            <a:rPr lang="en-US" dirty="0" err="1"/>
            <a:t>thúc</a:t>
          </a:r>
          <a:r>
            <a:rPr lang="en-US" dirty="0"/>
            <a:t> </a:t>
          </a:r>
          <a:r>
            <a:rPr lang="en-US" dirty="0" err="1"/>
            <a:t>một</a:t>
          </a:r>
          <a:r>
            <a:rPr lang="en-US" dirty="0"/>
            <a:t> </a:t>
          </a:r>
          <a:r>
            <a:rPr lang="en-US" dirty="0" err="1"/>
            <a:t>giai</a:t>
          </a:r>
          <a:r>
            <a:rPr lang="en-US" dirty="0"/>
            <a:t> </a:t>
          </a:r>
          <a:r>
            <a:rPr lang="en-US" dirty="0" err="1"/>
            <a:t>đoạn</a:t>
          </a:r>
          <a:endParaRPr lang="en-US" dirty="0"/>
        </a:p>
      </dgm:t>
    </dgm:pt>
    <dgm:pt modelId="{68B81B53-5141-403B-8292-C39849AA422C}" type="parTrans" cxnId="{943C9FF2-305A-44FC-AFBE-401CEE932BC6}">
      <dgm:prSet/>
      <dgm:spPr/>
      <dgm:t>
        <a:bodyPr/>
        <a:lstStyle/>
        <a:p>
          <a:endParaRPr lang="en-US"/>
        </a:p>
      </dgm:t>
    </dgm:pt>
    <dgm:pt modelId="{24F771E9-BF23-4E0D-8044-9956931360F8}" type="sibTrans" cxnId="{943C9FF2-305A-44FC-AFBE-401CEE932BC6}">
      <dgm:prSet/>
      <dgm:spPr/>
      <dgm:t>
        <a:bodyPr/>
        <a:lstStyle/>
        <a:p>
          <a:endParaRPr lang="en-US"/>
        </a:p>
      </dgm:t>
    </dgm:pt>
    <dgm:pt modelId="{C5DDEA60-08B4-4614-AB86-36C25F0EB9A3}">
      <dgm:prSet phldrT="[Text]"/>
      <dgm:spPr/>
      <dgm:t>
        <a:bodyPr/>
        <a:lstStyle/>
        <a:p>
          <a:r>
            <a:rPr lang="en-US" dirty="0" err="1"/>
            <a:t>Kết</a:t>
          </a:r>
          <a:r>
            <a:rPr lang="en-US" dirty="0"/>
            <a:t> </a:t>
          </a:r>
          <a:r>
            <a:rPr lang="en-US" dirty="0" err="1"/>
            <a:t>thúc</a:t>
          </a:r>
          <a:r>
            <a:rPr lang="en-US" dirty="0"/>
            <a:t> </a:t>
          </a:r>
          <a:r>
            <a:rPr lang="en-US" dirty="0" err="1"/>
            <a:t>một</a:t>
          </a:r>
          <a:r>
            <a:rPr lang="en-US" dirty="0"/>
            <a:t> </a:t>
          </a:r>
          <a:r>
            <a:rPr lang="en-US" dirty="0" err="1"/>
            <a:t>mốc</a:t>
          </a:r>
          <a:r>
            <a:rPr lang="en-US" dirty="0"/>
            <a:t> </a:t>
          </a:r>
          <a:r>
            <a:rPr lang="en-US" dirty="0" err="1"/>
            <a:t>kiểm</a:t>
          </a:r>
          <a:r>
            <a:rPr lang="en-US" dirty="0"/>
            <a:t> </a:t>
          </a:r>
          <a:r>
            <a:rPr lang="en-US" dirty="0" err="1"/>
            <a:t>thử</a:t>
          </a:r>
          <a:endParaRPr lang="en-US" dirty="0"/>
        </a:p>
      </dgm:t>
    </dgm:pt>
    <dgm:pt modelId="{C5063AA0-A50F-45E0-9351-865CB4A1EDFE}" type="parTrans" cxnId="{1A3B709F-6DA2-4BD5-86DE-838BFE153DCA}">
      <dgm:prSet/>
      <dgm:spPr/>
      <dgm:t>
        <a:bodyPr/>
        <a:lstStyle/>
        <a:p>
          <a:endParaRPr lang="en-US"/>
        </a:p>
      </dgm:t>
    </dgm:pt>
    <dgm:pt modelId="{9AED61C2-225C-4CAA-B065-784E38D54284}" type="sibTrans" cxnId="{1A3B709F-6DA2-4BD5-86DE-838BFE153DCA}">
      <dgm:prSet/>
      <dgm:spPr/>
      <dgm:t>
        <a:bodyPr/>
        <a:lstStyle/>
        <a:p>
          <a:endParaRPr lang="en-US"/>
        </a:p>
      </dgm:t>
    </dgm:pt>
    <dgm:pt modelId="{20DC00A1-2ABB-4863-878F-8003C9BC8813}" type="pres">
      <dgm:prSet presAssocID="{51020C7B-4F1A-495A-B577-FBA140884E8B}" presName="compositeShape" presStyleCnt="0">
        <dgm:presLayoutVars>
          <dgm:dir/>
          <dgm:resizeHandles/>
        </dgm:presLayoutVars>
      </dgm:prSet>
      <dgm:spPr/>
    </dgm:pt>
    <dgm:pt modelId="{4AD58916-1D9F-4881-A68B-46EA9D309C82}" type="pres">
      <dgm:prSet presAssocID="{51020C7B-4F1A-495A-B577-FBA140884E8B}" presName="pyramid" presStyleLbl="node1" presStyleIdx="0" presStyleCnt="1"/>
      <dgm:spPr/>
    </dgm:pt>
    <dgm:pt modelId="{92DF4CDB-03DA-4220-879A-F7845F1D5B62}" type="pres">
      <dgm:prSet presAssocID="{51020C7B-4F1A-495A-B577-FBA140884E8B}" presName="theList" presStyleCnt="0"/>
      <dgm:spPr/>
    </dgm:pt>
    <dgm:pt modelId="{41E6BCFF-D2C3-422E-A60F-530F17BC9E8E}" type="pres">
      <dgm:prSet presAssocID="{0E39E374-D4BF-43BC-879C-7FFA8AF3272B}" presName="aNode" presStyleLbl="fgAcc1" presStyleIdx="0" presStyleCnt="4">
        <dgm:presLayoutVars>
          <dgm:bulletEnabled val="1"/>
        </dgm:presLayoutVars>
      </dgm:prSet>
      <dgm:spPr/>
      <dgm:t>
        <a:bodyPr/>
        <a:lstStyle/>
        <a:p>
          <a:endParaRPr lang="en-US"/>
        </a:p>
      </dgm:t>
    </dgm:pt>
    <dgm:pt modelId="{6387E406-126F-4AAE-87CA-10E42D1EA5DD}" type="pres">
      <dgm:prSet presAssocID="{0E39E374-D4BF-43BC-879C-7FFA8AF3272B}" presName="aSpace" presStyleCnt="0"/>
      <dgm:spPr/>
    </dgm:pt>
    <dgm:pt modelId="{B8A36403-ECF4-4E6A-B2EC-A9034ECDC965}" type="pres">
      <dgm:prSet presAssocID="{7E14566A-625D-4F22-A262-56ECFCAB8FE9}" presName="aNode" presStyleLbl="fgAcc1" presStyleIdx="1" presStyleCnt="4">
        <dgm:presLayoutVars>
          <dgm:bulletEnabled val="1"/>
        </dgm:presLayoutVars>
      </dgm:prSet>
      <dgm:spPr/>
      <dgm:t>
        <a:bodyPr/>
        <a:lstStyle/>
        <a:p>
          <a:endParaRPr lang="en-US"/>
        </a:p>
      </dgm:t>
    </dgm:pt>
    <dgm:pt modelId="{C9B74E92-0989-4A67-95F1-1C0B657221E2}" type="pres">
      <dgm:prSet presAssocID="{7E14566A-625D-4F22-A262-56ECFCAB8FE9}" presName="aSpace" presStyleCnt="0"/>
      <dgm:spPr/>
    </dgm:pt>
    <dgm:pt modelId="{EDBB5DEC-89D7-4FC5-AC3D-7F7C33C19A17}" type="pres">
      <dgm:prSet presAssocID="{72E7A073-BF39-42B6-9386-09E056B670F7}" presName="aNode" presStyleLbl="fgAcc1" presStyleIdx="2" presStyleCnt="4">
        <dgm:presLayoutVars>
          <dgm:bulletEnabled val="1"/>
        </dgm:presLayoutVars>
      </dgm:prSet>
      <dgm:spPr/>
      <dgm:t>
        <a:bodyPr/>
        <a:lstStyle/>
        <a:p>
          <a:endParaRPr lang="en-US"/>
        </a:p>
      </dgm:t>
    </dgm:pt>
    <dgm:pt modelId="{8C2CF484-E521-40E6-98B6-25A25C74400B}" type="pres">
      <dgm:prSet presAssocID="{72E7A073-BF39-42B6-9386-09E056B670F7}" presName="aSpace" presStyleCnt="0"/>
      <dgm:spPr/>
    </dgm:pt>
    <dgm:pt modelId="{7DED4028-E907-48F7-BBF3-2CE3BE018A3E}" type="pres">
      <dgm:prSet presAssocID="{C5DDEA60-08B4-4614-AB86-36C25F0EB9A3}" presName="aNode" presStyleLbl="fgAcc1" presStyleIdx="3" presStyleCnt="4">
        <dgm:presLayoutVars>
          <dgm:bulletEnabled val="1"/>
        </dgm:presLayoutVars>
      </dgm:prSet>
      <dgm:spPr/>
      <dgm:t>
        <a:bodyPr/>
        <a:lstStyle/>
        <a:p>
          <a:endParaRPr lang="en-US"/>
        </a:p>
      </dgm:t>
    </dgm:pt>
    <dgm:pt modelId="{2FDA74DE-1039-4C86-BFF8-A1CC456F8462}" type="pres">
      <dgm:prSet presAssocID="{C5DDEA60-08B4-4614-AB86-36C25F0EB9A3}" presName="aSpace" presStyleCnt="0"/>
      <dgm:spPr/>
    </dgm:pt>
  </dgm:ptLst>
  <dgm:cxnLst>
    <dgm:cxn modelId="{22C11844-697A-4708-ABBE-122D94EE6921}" srcId="{51020C7B-4F1A-495A-B577-FBA140884E8B}" destId="{7E14566A-625D-4F22-A262-56ECFCAB8FE9}" srcOrd="1" destOrd="0" parTransId="{CC5D7C48-D013-4839-AD60-7BA596FD1F55}" sibTransId="{8E9CEF65-2A67-423E-A6C8-1F53F7F17BC5}"/>
    <dgm:cxn modelId="{208F6C21-8A37-4F95-B02C-0CCD411717DF}" type="presOf" srcId="{0E39E374-D4BF-43BC-879C-7FFA8AF3272B}" destId="{41E6BCFF-D2C3-422E-A60F-530F17BC9E8E}" srcOrd="0" destOrd="0" presId="urn:microsoft.com/office/officeart/2005/8/layout/pyramid2"/>
    <dgm:cxn modelId="{1A3B709F-6DA2-4BD5-86DE-838BFE153DCA}" srcId="{51020C7B-4F1A-495A-B577-FBA140884E8B}" destId="{C5DDEA60-08B4-4614-AB86-36C25F0EB9A3}" srcOrd="3" destOrd="0" parTransId="{C5063AA0-A50F-45E0-9351-865CB4A1EDFE}" sibTransId="{9AED61C2-225C-4CAA-B065-784E38D54284}"/>
    <dgm:cxn modelId="{237CB5F0-DD01-4899-9062-FD6281EA0642}" type="presOf" srcId="{51020C7B-4F1A-495A-B577-FBA140884E8B}" destId="{20DC00A1-2ABB-4863-878F-8003C9BC8813}" srcOrd="0" destOrd="0" presId="urn:microsoft.com/office/officeart/2005/8/layout/pyramid2"/>
    <dgm:cxn modelId="{0840141F-93DD-4314-B616-3F355700D58C}" type="presOf" srcId="{C5DDEA60-08B4-4614-AB86-36C25F0EB9A3}" destId="{7DED4028-E907-48F7-BBF3-2CE3BE018A3E}" srcOrd="0" destOrd="0" presId="urn:microsoft.com/office/officeart/2005/8/layout/pyramid2"/>
    <dgm:cxn modelId="{943C9FF2-305A-44FC-AFBE-401CEE932BC6}" srcId="{51020C7B-4F1A-495A-B577-FBA140884E8B}" destId="{72E7A073-BF39-42B6-9386-09E056B670F7}" srcOrd="2" destOrd="0" parTransId="{68B81B53-5141-403B-8292-C39849AA422C}" sibTransId="{24F771E9-BF23-4E0D-8044-9956931360F8}"/>
    <dgm:cxn modelId="{86E97456-E377-4D53-B1C5-EAAD898774D2}" type="presOf" srcId="{7E14566A-625D-4F22-A262-56ECFCAB8FE9}" destId="{B8A36403-ECF4-4E6A-B2EC-A9034ECDC965}" srcOrd="0" destOrd="0" presId="urn:microsoft.com/office/officeart/2005/8/layout/pyramid2"/>
    <dgm:cxn modelId="{992253F1-4A84-4A07-A4AC-92013357AF80}" srcId="{51020C7B-4F1A-495A-B577-FBA140884E8B}" destId="{0E39E374-D4BF-43BC-879C-7FFA8AF3272B}" srcOrd="0" destOrd="0" parTransId="{BCE2E8B9-44C1-4496-94DF-863D6A31F88B}" sibTransId="{E0712AF1-3A53-4CD5-8539-487AD16F6150}"/>
    <dgm:cxn modelId="{61F8E741-7718-4DC3-B751-2DFC122A1849}" type="presOf" srcId="{72E7A073-BF39-42B6-9386-09E056B670F7}" destId="{EDBB5DEC-89D7-4FC5-AC3D-7F7C33C19A17}" srcOrd="0" destOrd="0" presId="urn:microsoft.com/office/officeart/2005/8/layout/pyramid2"/>
    <dgm:cxn modelId="{F6F2498F-E8A8-4CD5-8136-47E960F359C2}" type="presParOf" srcId="{20DC00A1-2ABB-4863-878F-8003C9BC8813}" destId="{4AD58916-1D9F-4881-A68B-46EA9D309C82}" srcOrd="0" destOrd="0" presId="urn:microsoft.com/office/officeart/2005/8/layout/pyramid2"/>
    <dgm:cxn modelId="{35B851C9-A95A-491E-891E-4D0DF6D1A044}" type="presParOf" srcId="{20DC00A1-2ABB-4863-878F-8003C9BC8813}" destId="{92DF4CDB-03DA-4220-879A-F7845F1D5B62}" srcOrd="1" destOrd="0" presId="urn:microsoft.com/office/officeart/2005/8/layout/pyramid2"/>
    <dgm:cxn modelId="{3CB8F981-7724-4D74-97E1-1830916316FB}" type="presParOf" srcId="{92DF4CDB-03DA-4220-879A-F7845F1D5B62}" destId="{41E6BCFF-D2C3-422E-A60F-530F17BC9E8E}" srcOrd="0" destOrd="0" presId="urn:microsoft.com/office/officeart/2005/8/layout/pyramid2"/>
    <dgm:cxn modelId="{1B1FF672-B018-4DF4-B1B6-7035CF5A5C65}" type="presParOf" srcId="{92DF4CDB-03DA-4220-879A-F7845F1D5B62}" destId="{6387E406-126F-4AAE-87CA-10E42D1EA5DD}" srcOrd="1" destOrd="0" presId="urn:microsoft.com/office/officeart/2005/8/layout/pyramid2"/>
    <dgm:cxn modelId="{085C27D1-928C-41CE-A560-9CEEB8E08154}" type="presParOf" srcId="{92DF4CDB-03DA-4220-879A-F7845F1D5B62}" destId="{B8A36403-ECF4-4E6A-B2EC-A9034ECDC965}" srcOrd="2" destOrd="0" presId="urn:microsoft.com/office/officeart/2005/8/layout/pyramid2"/>
    <dgm:cxn modelId="{0313E754-2322-43B4-8EBC-58360C047129}" type="presParOf" srcId="{92DF4CDB-03DA-4220-879A-F7845F1D5B62}" destId="{C9B74E92-0989-4A67-95F1-1C0B657221E2}" srcOrd="3" destOrd="0" presId="urn:microsoft.com/office/officeart/2005/8/layout/pyramid2"/>
    <dgm:cxn modelId="{C59CA3F6-5BA8-4E70-8AAE-13CEE48B0719}" type="presParOf" srcId="{92DF4CDB-03DA-4220-879A-F7845F1D5B62}" destId="{EDBB5DEC-89D7-4FC5-AC3D-7F7C33C19A17}" srcOrd="4" destOrd="0" presId="urn:microsoft.com/office/officeart/2005/8/layout/pyramid2"/>
    <dgm:cxn modelId="{1F1E0310-99F0-43DD-A8A0-11E31E2DF00B}" type="presParOf" srcId="{92DF4CDB-03DA-4220-879A-F7845F1D5B62}" destId="{8C2CF484-E521-40E6-98B6-25A25C74400B}" srcOrd="5" destOrd="0" presId="urn:microsoft.com/office/officeart/2005/8/layout/pyramid2"/>
    <dgm:cxn modelId="{65552697-E330-4E9B-8B12-D234DC4887F7}" type="presParOf" srcId="{92DF4CDB-03DA-4220-879A-F7845F1D5B62}" destId="{7DED4028-E907-48F7-BBF3-2CE3BE018A3E}" srcOrd="6" destOrd="0" presId="urn:microsoft.com/office/officeart/2005/8/layout/pyramid2"/>
    <dgm:cxn modelId="{68A4273A-A778-40C8-91CF-F2E777675561}" type="presParOf" srcId="{92DF4CDB-03DA-4220-879A-F7845F1D5B62}" destId="{2FDA74DE-1039-4C86-BFF8-A1CC456F8462}" srcOrd="7"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472C90-1BF0-43EA-8884-791B35C5C389}">
      <dsp:nvSpPr>
        <dsp:cNvPr id="0" name=""/>
        <dsp:cNvSpPr/>
      </dsp:nvSpPr>
      <dsp:spPr>
        <a:xfrm rot="16200000">
          <a:off x="-643730" y="647848"/>
          <a:ext cx="5257800" cy="3962102"/>
        </a:xfrm>
        <a:prstGeom prst="flowChartManualOperation">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0350" tIns="0" rIns="259161" bIns="0" numCol="1" spcCol="1270" anchor="t" anchorCtr="0">
          <a:noAutofit/>
        </a:bodyPr>
        <a:lstStyle/>
        <a:p>
          <a:pPr lvl="0" algn="l" defTabSz="1822450">
            <a:lnSpc>
              <a:spcPct val="90000"/>
            </a:lnSpc>
            <a:spcBef>
              <a:spcPct val="0"/>
            </a:spcBef>
            <a:spcAft>
              <a:spcPct val="35000"/>
            </a:spcAft>
          </a:pPr>
          <a:r>
            <a:rPr lang="en-US" sz="4100" kern="1200" dirty="0"/>
            <a:t>Static Testing</a:t>
          </a:r>
        </a:p>
        <a:p>
          <a:pPr marL="285750" lvl="1" indent="-285750" algn="l" defTabSz="1422400">
            <a:lnSpc>
              <a:spcPct val="90000"/>
            </a:lnSpc>
            <a:spcBef>
              <a:spcPct val="0"/>
            </a:spcBef>
            <a:spcAft>
              <a:spcPct val="15000"/>
            </a:spcAft>
            <a:buChar char="••"/>
          </a:pPr>
          <a:r>
            <a:rPr lang="en-US" sz="3200" kern="1200" dirty="0" err="1"/>
            <a:t>Không</a:t>
          </a:r>
          <a:r>
            <a:rPr lang="en-US" sz="3200" kern="1200" dirty="0"/>
            <a:t> </a:t>
          </a:r>
          <a:r>
            <a:rPr lang="en-US" sz="3200" kern="1200" dirty="0" err="1"/>
            <a:t>cần</a:t>
          </a:r>
          <a:r>
            <a:rPr lang="en-US" sz="3200" kern="1200" dirty="0"/>
            <a:t> </a:t>
          </a:r>
          <a:r>
            <a:rPr lang="en-US" sz="3200" kern="1200" dirty="0" err="1"/>
            <a:t>phải</a:t>
          </a:r>
          <a:r>
            <a:rPr lang="en-US" sz="3200" kern="1200" dirty="0"/>
            <a:t> </a:t>
          </a:r>
          <a:r>
            <a:rPr lang="en-US" sz="3200" kern="1200" dirty="0" err="1"/>
            <a:t>thực</a:t>
          </a:r>
          <a:r>
            <a:rPr lang="en-US" sz="3200" kern="1200" dirty="0"/>
            <a:t> </a:t>
          </a:r>
          <a:r>
            <a:rPr lang="en-US" sz="3200" kern="1200" dirty="0" err="1"/>
            <a:t>thi</a:t>
          </a:r>
          <a:r>
            <a:rPr lang="en-US" sz="3200" kern="1200" dirty="0"/>
            <a:t> </a:t>
          </a:r>
          <a:r>
            <a:rPr lang="en-US" sz="3200" kern="1200" dirty="0" err="1"/>
            <a:t>các</a:t>
          </a:r>
          <a:r>
            <a:rPr lang="en-US" sz="3200" kern="1200" dirty="0"/>
            <a:t> </a:t>
          </a:r>
          <a:r>
            <a:rPr lang="en-US" sz="3200" kern="1200" dirty="0" err="1"/>
            <a:t>đổi</a:t>
          </a:r>
          <a:r>
            <a:rPr lang="en-US" sz="3200" kern="1200" dirty="0"/>
            <a:t> </a:t>
          </a:r>
          <a:r>
            <a:rPr lang="en-US" sz="3200" kern="1200" dirty="0" err="1"/>
            <a:t>tượng</a:t>
          </a:r>
          <a:r>
            <a:rPr lang="en-US" sz="3200" kern="1200" dirty="0"/>
            <a:t> </a:t>
          </a:r>
          <a:r>
            <a:rPr lang="en-US" sz="3200" kern="1200" dirty="0" err="1"/>
            <a:t>kiểm</a:t>
          </a:r>
          <a:r>
            <a:rPr lang="en-US" sz="3200" kern="1200" dirty="0"/>
            <a:t> </a:t>
          </a:r>
          <a:r>
            <a:rPr lang="en-US" sz="3200" kern="1200" dirty="0" err="1"/>
            <a:t>thử</a:t>
          </a:r>
          <a:endParaRPr lang="en-US" sz="3200" kern="1200" dirty="0"/>
        </a:p>
        <a:p>
          <a:pPr marL="285750" lvl="1" indent="-285750" algn="l" defTabSz="1422400">
            <a:lnSpc>
              <a:spcPct val="90000"/>
            </a:lnSpc>
            <a:spcBef>
              <a:spcPct val="0"/>
            </a:spcBef>
            <a:spcAft>
              <a:spcPct val="15000"/>
            </a:spcAft>
            <a:buChar char="••"/>
          </a:pPr>
          <a:r>
            <a:rPr lang="en-US" sz="3200" kern="1200" dirty="0" err="1"/>
            <a:t>Sản</a:t>
          </a:r>
          <a:r>
            <a:rPr lang="en-US" sz="3200" kern="1200" dirty="0"/>
            <a:t> </a:t>
          </a:r>
          <a:r>
            <a:rPr lang="en-US" sz="3200" kern="1200" dirty="0" err="1"/>
            <a:t>phẩm</a:t>
          </a:r>
          <a:r>
            <a:rPr lang="en-US" sz="3200" kern="1200" dirty="0"/>
            <a:t> </a:t>
          </a:r>
          <a:r>
            <a:rPr lang="en-US" sz="3200" kern="1200" dirty="0" err="1"/>
            <a:t>là</a:t>
          </a:r>
          <a:r>
            <a:rPr lang="en-US" sz="3200" kern="1200" dirty="0"/>
            <a:t> </a:t>
          </a:r>
          <a:r>
            <a:rPr lang="en-US" sz="3200" kern="1200" dirty="0" err="1"/>
            <a:t>các</a:t>
          </a:r>
          <a:r>
            <a:rPr lang="en-US" sz="3200" kern="1200" dirty="0"/>
            <a:t> </a:t>
          </a:r>
          <a:r>
            <a:rPr lang="en-US" sz="3200" kern="1200" dirty="0" err="1"/>
            <a:t>trang</a:t>
          </a:r>
          <a:r>
            <a:rPr lang="en-US" sz="3200" kern="1200" dirty="0"/>
            <a:t> </a:t>
          </a:r>
          <a:r>
            <a:rPr lang="en-US" sz="3200" kern="1200" dirty="0" err="1"/>
            <a:t>tài</a:t>
          </a:r>
          <a:r>
            <a:rPr lang="en-US" sz="3200" kern="1200" dirty="0"/>
            <a:t> </a:t>
          </a:r>
          <a:r>
            <a:rPr lang="en-US" sz="3200" kern="1200" dirty="0" err="1"/>
            <a:t>liệu</a:t>
          </a:r>
          <a:r>
            <a:rPr lang="en-US" sz="3200" kern="1200" dirty="0"/>
            <a:t> </a:t>
          </a:r>
          <a:r>
            <a:rPr lang="en-US" sz="3200" kern="1200" dirty="0" err="1"/>
            <a:t>tĩnh</a:t>
          </a:r>
          <a:endParaRPr lang="en-US" sz="3200" kern="1200" dirty="0"/>
        </a:p>
      </dsp:txBody>
      <dsp:txXfrm rot="5400000">
        <a:off x="4119" y="1051559"/>
        <a:ext cx="3962102" cy="3154680"/>
      </dsp:txXfrm>
    </dsp:sp>
    <dsp:sp modelId="{F390CB60-ED98-455B-835D-A7E36E04F290}">
      <dsp:nvSpPr>
        <dsp:cNvPr id="0" name=""/>
        <dsp:cNvSpPr/>
      </dsp:nvSpPr>
      <dsp:spPr>
        <a:xfrm rot="16200000">
          <a:off x="3615530" y="647848"/>
          <a:ext cx="5257800" cy="3962102"/>
        </a:xfrm>
        <a:prstGeom prst="flowChartManualOperation">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0350" tIns="0" rIns="259161" bIns="0" numCol="1" spcCol="1270" anchor="t" anchorCtr="0">
          <a:noAutofit/>
        </a:bodyPr>
        <a:lstStyle/>
        <a:p>
          <a:pPr lvl="0" algn="l" defTabSz="1822450">
            <a:lnSpc>
              <a:spcPct val="90000"/>
            </a:lnSpc>
            <a:spcBef>
              <a:spcPct val="0"/>
            </a:spcBef>
            <a:spcAft>
              <a:spcPct val="35000"/>
            </a:spcAft>
          </a:pPr>
          <a:r>
            <a:rPr lang="en-US" sz="4100" kern="1200" dirty="0"/>
            <a:t>Dynamic Testing</a:t>
          </a:r>
        </a:p>
        <a:p>
          <a:pPr marL="285750" lvl="1" indent="-285750" algn="l" defTabSz="1422400">
            <a:lnSpc>
              <a:spcPct val="90000"/>
            </a:lnSpc>
            <a:spcBef>
              <a:spcPct val="0"/>
            </a:spcBef>
            <a:spcAft>
              <a:spcPct val="15000"/>
            </a:spcAft>
            <a:buChar char="••"/>
          </a:pPr>
          <a:r>
            <a:rPr lang="en-US" sz="3200" kern="1200" dirty="0" err="1"/>
            <a:t>Phải</a:t>
          </a:r>
          <a:r>
            <a:rPr lang="en-US" sz="3200" kern="1200" dirty="0"/>
            <a:t> </a:t>
          </a:r>
          <a:r>
            <a:rPr lang="en-US" sz="3200" kern="1200" dirty="0" err="1"/>
            <a:t>thực</a:t>
          </a:r>
          <a:r>
            <a:rPr lang="en-US" sz="3200" kern="1200" dirty="0"/>
            <a:t> </a:t>
          </a:r>
          <a:r>
            <a:rPr lang="en-US" sz="3200" kern="1200" dirty="0" err="1"/>
            <a:t>thi</a:t>
          </a:r>
          <a:r>
            <a:rPr lang="en-US" sz="3200" kern="1200" dirty="0"/>
            <a:t> </a:t>
          </a:r>
          <a:r>
            <a:rPr lang="en-US" sz="3200" kern="1200" dirty="0" err="1"/>
            <a:t>các</a:t>
          </a:r>
          <a:r>
            <a:rPr lang="en-US" sz="3200" kern="1200" dirty="0"/>
            <a:t> </a:t>
          </a:r>
          <a:r>
            <a:rPr lang="en-US" sz="3200" kern="1200" dirty="0" err="1"/>
            <a:t>đối</a:t>
          </a:r>
          <a:r>
            <a:rPr lang="en-US" sz="3200" kern="1200" dirty="0"/>
            <a:t> </a:t>
          </a:r>
          <a:r>
            <a:rPr lang="en-US" sz="3200" kern="1200" dirty="0" err="1"/>
            <a:t>tượng</a:t>
          </a:r>
          <a:r>
            <a:rPr lang="en-US" sz="3200" kern="1200" dirty="0"/>
            <a:t> </a:t>
          </a:r>
          <a:r>
            <a:rPr lang="en-US" sz="3200" kern="1200" dirty="0" err="1"/>
            <a:t>kiểm</a:t>
          </a:r>
          <a:r>
            <a:rPr lang="en-US" sz="3200" kern="1200" dirty="0"/>
            <a:t> </a:t>
          </a:r>
          <a:r>
            <a:rPr lang="en-US" sz="3200" kern="1200" dirty="0" err="1"/>
            <a:t>thử</a:t>
          </a:r>
          <a:endParaRPr lang="en-US" sz="3200" kern="1200" dirty="0"/>
        </a:p>
        <a:p>
          <a:pPr marL="285750" lvl="1" indent="-285750" algn="l" defTabSz="1422400">
            <a:lnSpc>
              <a:spcPct val="90000"/>
            </a:lnSpc>
            <a:spcBef>
              <a:spcPct val="0"/>
            </a:spcBef>
            <a:spcAft>
              <a:spcPct val="15000"/>
            </a:spcAft>
            <a:buChar char="••"/>
          </a:pPr>
          <a:r>
            <a:rPr lang="en-US" sz="3200" kern="1200" dirty="0" err="1"/>
            <a:t>Giao</a:t>
          </a:r>
          <a:r>
            <a:rPr lang="en-US" sz="3200" kern="1200" dirty="0"/>
            <a:t> </a:t>
          </a:r>
          <a:r>
            <a:rPr lang="en-US" sz="3200" kern="1200" dirty="0" err="1"/>
            <a:t>tiếp</a:t>
          </a:r>
          <a:r>
            <a:rPr lang="en-US" sz="3200" kern="1200" dirty="0"/>
            <a:t> qua </a:t>
          </a:r>
          <a:r>
            <a:rPr lang="en-US" sz="3200" kern="1200" dirty="0" err="1"/>
            <a:t>các</a:t>
          </a:r>
          <a:r>
            <a:rPr lang="en-US" sz="3200" kern="1200" dirty="0"/>
            <a:t> </a:t>
          </a:r>
          <a:r>
            <a:rPr lang="en-US" sz="3200" kern="1200" dirty="0" err="1"/>
            <a:t>hệ</a:t>
          </a:r>
          <a:r>
            <a:rPr lang="en-US" sz="3200" kern="1200" dirty="0"/>
            <a:t> </a:t>
          </a:r>
          <a:r>
            <a:rPr lang="en-US" sz="3200" kern="1200" dirty="0" err="1"/>
            <a:t>thống</a:t>
          </a:r>
          <a:r>
            <a:rPr lang="en-US" sz="3200" kern="1200" dirty="0"/>
            <a:t> </a:t>
          </a:r>
          <a:r>
            <a:rPr lang="en-US" sz="3200" kern="1200" dirty="0" err="1"/>
            <a:t>giao</a:t>
          </a:r>
          <a:r>
            <a:rPr lang="en-US" sz="3200" kern="1200" dirty="0"/>
            <a:t> </a:t>
          </a:r>
          <a:r>
            <a:rPr lang="en-US" sz="3200" kern="1200" dirty="0" err="1"/>
            <a:t>diện</a:t>
          </a:r>
          <a:endParaRPr lang="en-US" sz="3200" kern="1200" dirty="0"/>
        </a:p>
      </dsp:txBody>
      <dsp:txXfrm rot="5400000">
        <a:off x="4263379" y="1051559"/>
        <a:ext cx="3962102" cy="31546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D58916-1D9F-4881-A68B-46EA9D309C82}">
      <dsp:nvSpPr>
        <dsp:cNvPr id="0" name=""/>
        <dsp:cNvSpPr/>
      </dsp:nvSpPr>
      <dsp:spPr>
        <a:xfrm>
          <a:off x="1091564" y="0"/>
          <a:ext cx="5257800" cy="5257800"/>
        </a:xfrm>
        <a:prstGeom prst="triangl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E6BCFF-D2C3-422E-A60F-530F17BC9E8E}">
      <dsp:nvSpPr>
        <dsp:cNvPr id="0" name=""/>
        <dsp:cNvSpPr/>
      </dsp:nvSpPr>
      <dsp:spPr>
        <a:xfrm>
          <a:off x="3720464" y="526293"/>
          <a:ext cx="3417570" cy="934491"/>
        </a:xfrm>
        <a:prstGeom prst="roundRect">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err="1"/>
            <a:t>Hàng</a:t>
          </a:r>
          <a:r>
            <a:rPr lang="en-US" sz="2300" kern="1200" dirty="0"/>
            <a:t> </a:t>
          </a:r>
          <a:r>
            <a:rPr lang="en-US" sz="2300" kern="1200" dirty="0" err="1"/>
            <a:t>ngày</a:t>
          </a:r>
          <a:endParaRPr lang="en-US" sz="2300" kern="1200" dirty="0"/>
        </a:p>
      </dsp:txBody>
      <dsp:txXfrm>
        <a:off x="3766082" y="571911"/>
        <a:ext cx="3326334" cy="843255"/>
      </dsp:txXfrm>
    </dsp:sp>
    <dsp:sp modelId="{B8A36403-ECF4-4E6A-B2EC-A9034ECDC965}">
      <dsp:nvSpPr>
        <dsp:cNvPr id="0" name=""/>
        <dsp:cNvSpPr/>
      </dsp:nvSpPr>
      <dsp:spPr>
        <a:xfrm>
          <a:off x="3720464" y="1577596"/>
          <a:ext cx="3417570" cy="934491"/>
        </a:xfrm>
        <a:prstGeom prst="roundRect">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err="1"/>
            <a:t>Hàng</a:t>
          </a:r>
          <a:r>
            <a:rPr lang="en-US" sz="2300" kern="1200" dirty="0"/>
            <a:t> </a:t>
          </a:r>
          <a:r>
            <a:rPr lang="en-US" sz="2300" kern="1200" dirty="0" err="1"/>
            <a:t>tuần</a:t>
          </a:r>
          <a:endParaRPr lang="en-US" sz="2300" kern="1200" dirty="0"/>
        </a:p>
      </dsp:txBody>
      <dsp:txXfrm>
        <a:off x="3766082" y="1623214"/>
        <a:ext cx="3326334" cy="843255"/>
      </dsp:txXfrm>
    </dsp:sp>
    <dsp:sp modelId="{EDBB5DEC-89D7-4FC5-AC3D-7F7C33C19A17}">
      <dsp:nvSpPr>
        <dsp:cNvPr id="0" name=""/>
        <dsp:cNvSpPr/>
      </dsp:nvSpPr>
      <dsp:spPr>
        <a:xfrm>
          <a:off x="3720464" y="2628900"/>
          <a:ext cx="3417570" cy="934491"/>
        </a:xfrm>
        <a:prstGeom prst="roundRect">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err="1"/>
            <a:t>Kết</a:t>
          </a:r>
          <a:r>
            <a:rPr lang="en-US" sz="2300" kern="1200" dirty="0"/>
            <a:t> </a:t>
          </a:r>
          <a:r>
            <a:rPr lang="en-US" sz="2300" kern="1200" dirty="0" err="1"/>
            <a:t>thúc</a:t>
          </a:r>
          <a:r>
            <a:rPr lang="en-US" sz="2300" kern="1200" dirty="0"/>
            <a:t> </a:t>
          </a:r>
          <a:r>
            <a:rPr lang="en-US" sz="2300" kern="1200" dirty="0" err="1"/>
            <a:t>một</a:t>
          </a:r>
          <a:r>
            <a:rPr lang="en-US" sz="2300" kern="1200" dirty="0"/>
            <a:t> </a:t>
          </a:r>
          <a:r>
            <a:rPr lang="en-US" sz="2300" kern="1200" dirty="0" err="1"/>
            <a:t>giai</a:t>
          </a:r>
          <a:r>
            <a:rPr lang="en-US" sz="2300" kern="1200" dirty="0"/>
            <a:t> </a:t>
          </a:r>
          <a:r>
            <a:rPr lang="en-US" sz="2300" kern="1200" dirty="0" err="1"/>
            <a:t>đoạn</a:t>
          </a:r>
          <a:endParaRPr lang="en-US" sz="2300" kern="1200" dirty="0"/>
        </a:p>
      </dsp:txBody>
      <dsp:txXfrm>
        <a:off x="3766082" y="2674518"/>
        <a:ext cx="3326334" cy="843255"/>
      </dsp:txXfrm>
    </dsp:sp>
    <dsp:sp modelId="{7DED4028-E907-48F7-BBF3-2CE3BE018A3E}">
      <dsp:nvSpPr>
        <dsp:cNvPr id="0" name=""/>
        <dsp:cNvSpPr/>
      </dsp:nvSpPr>
      <dsp:spPr>
        <a:xfrm>
          <a:off x="3720464" y="3680203"/>
          <a:ext cx="3417570" cy="934491"/>
        </a:xfrm>
        <a:prstGeom prst="roundRect">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err="1"/>
            <a:t>Kết</a:t>
          </a:r>
          <a:r>
            <a:rPr lang="en-US" sz="2300" kern="1200" dirty="0"/>
            <a:t> </a:t>
          </a:r>
          <a:r>
            <a:rPr lang="en-US" sz="2300" kern="1200" dirty="0" err="1"/>
            <a:t>thúc</a:t>
          </a:r>
          <a:r>
            <a:rPr lang="en-US" sz="2300" kern="1200" dirty="0"/>
            <a:t> </a:t>
          </a:r>
          <a:r>
            <a:rPr lang="en-US" sz="2300" kern="1200" dirty="0" err="1"/>
            <a:t>một</a:t>
          </a:r>
          <a:r>
            <a:rPr lang="en-US" sz="2300" kern="1200" dirty="0"/>
            <a:t> </a:t>
          </a:r>
          <a:r>
            <a:rPr lang="en-US" sz="2300" kern="1200" dirty="0" err="1"/>
            <a:t>mốc</a:t>
          </a:r>
          <a:r>
            <a:rPr lang="en-US" sz="2300" kern="1200" dirty="0"/>
            <a:t> </a:t>
          </a:r>
          <a:r>
            <a:rPr lang="en-US" sz="2300" kern="1200" dirty="0" err="1"/>
            <a:t>kiểm</a:t>
          </a:r>
          <a:r>
            <a:rPr lang="en-US" sz="2300" kern="1200" dirty="0"/>
            <a:t> </a:t>
          </a:r>
          <a:r>
            <a:rPr lang="en-US" sz="2300" kern="1200" dirty="0" err="1"/>
            <a:t>thử</a:t>
          </a:r>
          <a:endParaRPr lang="en-US" sz="2300" kern="1200" dirty="0"/>
        </a:p>
      </dsp:txBody>
      <dsp:txXfrm>
        <a:off x="3766082" y="3725821"/>
        <a:ext cx="3326334" cy="843255"/>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E60FC1-C18A-41E1-B5B3-73A5F51CC4CD}" type="datetimeFigureOut">
              <a:rPr lang="en-US" smtClean="0"/>
              <a:pPr/>
              <a:t>10/4/2021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D6F88A-F17F-491B-A558-A5E9980DD532}" type="slidenum">
              <a:rPr lang="en-US" smtClean="0"/>
              <a:pPr/>
              <a:t>‹#›</a:t>
            </a:fld>
            <a:endParaRPr lang="en-US"/>
          </a:p>
        </p:txBody>
      </p:sp>
    </p:spTree>
    <p:extLst>
      <p:ext uri="{BB962C8B-B14F-4D97-AF65-F5344CB8AC3E}">
        <p14:creationId xmlns:p14="http://schemas.microsoft.com/office/powerpoint/2010/main" val="1795872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28</a:t>
            </a:fld>
            <a:endParaRPr lang="en-US"/>
          </a:p>
        </p:txBody>
      </p:sp>
    </p:spTree>
    <p:extLst>
      <p:ext uri="{BB962C8B-B14F-4D97-AF65-F5344CB8AC3E}">
        <p14:creationId xmlns:p14="http://schemas.microsoft.com/office/powerpoint/2010/main" val="17218216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6.png"/><Relationship Id="rId5" Type="http://schemas.microsoft.com/office/2007/relationships/hdphoto" Target="../media/hdphoto2.wdp"/><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53525" cy="686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hasCustomPrompt="1"/>
          </p:nvPr>
        </p:nvSpPr>
        <p:spPr>
          <a:xfrm>
            <a:off x="4114800" y="4038600"/>
            <a:ext cx="5029200" cy="830884"/>
          </a:xfrm>
        </p:spPr>
        <p:txBody>
          <a:bodyPr>
            <a:normAutofit/>
          </a:bodyPr>
          <a:lstStyle>
            <a:lvl1pPr algn="l">
              <a:defRPr sz="36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err="1"/>
              <a:t>Lập</a:t>
            </a:r>
            <a:r>
              <a:rPr lang="en-US" dirty="0"/>
              <a:t> </a:t>
            </a:r>
            <a:r>
              <a:rPr lang="en-US" dirty="0" err="1"/>
              <a:t>trình</a:t>
            </a:r>
            <a:r>
              <a:rPr lang="en-US" dirty="0"/>
              <a:t> java </a:t>
            </a:r>
            <a:r>
              <a:rPr lang="en-US" dirty="0" err="1"/>
              <a:t>cơ</a:t>
            </a:r>
            <a:r>
              <a:rPr lang="en-US" dirty="0"/>
              <a:t> </a:t>
            </a:r>
            <a:r>
              <a:rPr lang="en-US" dirty="0" err="1"/>
              <a:t>bản</a:t>
            </a:r>
            <a:endParaRPr lang="en-US" dirty="0"/>
          </a:p>
        </p:txBody>
      </p:sp>
      <p:sp>
        <p:nvSpPr>
          <p:cNvPr id="3" name="Subtitle 2"/>
          <p:cNvSpPr>
            <a:spLocks noGrp="1"/>
          </p:cNvSpPr>
          <p:nvPr>
            <p:ph type="subTitle" idx="1"/>
          </p:nvPr>
        </p:nvSpPr>
        <p:spPr>
          <a:xfrm>
            <a:off x="4114800" y="4724400"/>
            <a:ext cx="5029200" cy="990600"/>
          </a:xfrm>
        </p:spPr>
        <p:txBody>
          <a:bodyPr>
            <a:normAutofit/>
          </a:bodyPr>
          <a:lstStyle>
            <a:lvl1pPr marL="0" indent="0" algn="l">
              <a:buNone/>
              <a:defRPr sz="22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26" name="Picture 2" descr="Résultat de recherche d'images pour &quot;testing&quot;"/>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97041" y="2439665"/>
            <a:ext cx="2120718" cy="2034892"/>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5537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724AF7-8FE7-48DF-9D00-615CCDC0E683}" type="datetime1">
              <a:rPr lang="en-US" smtClean="0"/>
              <a:t>10/4/2021</a:t>
            </a:fld>
            <a:endParaRPr lang="en-US"/>
          </a:p>
        </p:txBody>
      </p:sp>
      <p:sp>
        <p:nvSpPr>
          <p:cNvPr id="5" name="Footer Placeholder 4"/>
          <p:cNvSpPr>
            <a:spLocks noGrp="1"/>
          </p:cNvSpPr>
          <p:nvPr>
            <p:ph type="ftr" sz="quarter" idx="11"/>
          </p:nvPr>
        </p:nvSpPr>
        <p:spPr/>
        <p:txBody>
          <a:bodyPr/>
          <a:lstStyle/>
          <a:p>
            <a:r>
              <a:rPr lang="vi-VN"/>
              <a:t>Kiểm thử cơ bản</a:t>
            </a:r>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248500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15E63D-04AE-4802-9589-4969774CC269}" type="datetime1">
              <a:rPr lang="en-US" smtClean="0"/>
              <a:t>10/4/2021</a:t>
            </a:fld>
            <a:endParaRPr lang="en-US"/>
          </a:p>
        </p:txBody>
      </p:sp>
      <p:sp>
        <p:nvSpPr>
          <p:cNvPr id="5" name="Footer Placeholder 4"/>
          <p:cNvSpPr>
            <a:spLocks noGrp="1"/>
          </p:cNvSpPr>
          <p:nvPr>
            <p:ph type="ftr" sz="quarter" idx="11"/>
          </p:nvPr>
        </p:nvSpPr>
        <p:spPr/>
        <p:txBody>
          <a:bodyPr/>
          <a:lstStyle/>
          <a:p>
            <a:r>
              <a:rPr lang="vi-VN"/>
              <a:t>Kiểm thử cơ bản</a:t>
            </a:r>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025426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a:xfrm>
            <a:off x="-1447800" y="6188075"/>
            <a:ext cx="2133600" cy="365125"/>
          </a:xfrm>
          <a:prstGeom prst="rect">
            <a:avLst/>
          </a:prstGeom>
        </p:spPr>
        <p:txBody>
          <a:bodyPr/>
          <a:lstStyle>
            <a:lvl1pPr>
              <a:defRPr/>
            </a:lvl1pPr>
          </a:lstStyle>
          <a:p>
            <a:pPr>
              <a:defRPr/>
            </a:pPr>
            <a:fld id="{587C0512-7E02-4E40-BD9C-21FAB99329CB}"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itle Placeholder 1"/>
          <p:cNvSpPr txBox="1">
            <a:spLocks/>
          </p:cNvSpPr>
          <p:nvPr userDrawn="1"/>
        </p:nvSpPr>
        <p:spPr>
          <a:xfrm>
            <a:off x="2209800" y="274638"/>
            <a:ext cx="6477000" cy="563562"/>
          </a:xfrm>
          <a:prstGeom prst="rect">
            <a:avLst/>
          </a:prstGeom>
        </p:spPr>
        <p:txBody>
          <a:bodyPr vert="horz" lIns="91440" tIns="45720" rIns="91440" bIns="45720" rtlCol="0" anchor="ctr">
            <a:noAutofit/>
          </a:bodyPr>
          <a:lstStyle>
            <a:lvl1pPr algn="r" defTabSz="914400" rtl="0" eaLnBrk="1" latinLnBrk="0" hangingPunct="1">
              <a:spcBef>
                <a:spcPct val="0"/>
              </a:spcBef>
              <a:buNone/>
              <a:defRPr sz="3200" b="1" kern="1200" cap="small" baseline="0">
                <a:solidFill>
                  <a:srgbClr val="FF9900"/>
                </a:solidFill>
                <a:effectLst>
                  <a:outerShdw blurRad="38100" dist="38100" dir="2700000" algn="tl">
                    <a:srgbClr val="000000">
                      <a:alpha val="43137"/>
                    </a:srgbClr>
                  </a:outerShdw>
                </a:effectLst>
                <a:latin typeface="Segoe UI" pitchFamily="34" charset="0"/>
                <a:ea typeface="+mj-ea"/>
                <a:cs typeface="Segoe UI" pitchFamily="34" charset="0"/>
              </a:defRPr>
            </a:lvl1pPr>
          </a:lstStyle>
          <a:p>
            <a:r>
              <a:rPr lang="en-US" dirty="0"/>
              <a:t>Click to edit Master title style</a:t>
            </a:r>
          </a:p>
        </p:txBody>
      </p:sp>
      <p:sp>
        <p:nvSpPr>
          <p:cNvPr id="4" name="Text Placeholder 2"/>
          <p:cNvSpPr>
            <a:spLocks noGrp="1"/>
          </p:cNvSpPr>
          <p:nvPr>
            <p:ph idx="1"/>
          </p:nvPr>
        </p:nvSpPr>
        <p:spPr>
          <a:xfrm>
            <a:off x="457200" y="990600"/>
            <a:ext cx="8229600" cy="5562600"/>
          </a:xfrm>
          <a:prstGeom prst="rect">
            <a:avLst/>
          </a:prstGeom>
        </p:spPr>
        <p:txBody>
          <a:bodyPr vert="horz" lIns="91440" tIns="45720" rIns="91440" bIns="45720" rtlCol="0">
            <a:normAutofit/>
          </a:bodyPr>
          <a:lstStyle/>
          <a:p>
            <a:pPr lvl="0"/>
            <a:r>
              <a:rPr lang="en-US" dirty="0"/>
              <a:t> Click to edit Master text styles</a:t>
            </a:r>
          </a:p>
          <a:p>
            <a:pPr lvl="1"/>
            <a:r>
              <a:rPr lang="en-US" dirty="0"/>
              <a:t> Second level</a:t>
            </a:r>
          </a:p>
          <a:p>
            <a:pPr lvl="2"/>
            <a:r>
              <a:rPr lang="en-US" dirty="0"/>
              <a:t> 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400" y="228600"/>
            <a:ext cx="1600200" cy="484909"/>
          </a:xfrm>
          <a:prstGeom prst="rect">
            <a:avLst/>
          </a:prstGeom>
        </p:spPr>
      </p:pic>
      <p:cxnSp>
        <p:nvCxnSpPr>
          <p:cNvPr id="6" name="Straight Connector 5"/>
          <p:cNvCxnSpPr/>
          <p:nvPr userDrawn="1"/>
        </p:nvCxnSpPr>
        <p:spPr>
          <a:xfrm flipH="1">
            <a:off x="533400" y="835152"/>
            <a:ext cx="8153400" cy="0"/>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97340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52600" y="198438"/>
            <a:ext cx="7086600" cy="487362"/>
          </a:xfrm>
        </p:spPr>
        <p:txBody>
          <a:bodyPr anchor="t">
            <a:normAutofit/>
          </a:bodyPr>
          <a:lstStyle>
            <a:lvl1pPr algn="r">
              <a:defRPr sz="2400" b="0" i="0" baseline="0">
                <a:solidFill>
                  <a:schemeClr val="bg1"/>
                </a:solidFill>
                <a:latin typeface="Segoe UI" pitchFamily="34" charset="0"/>
                <a:ea typeface="Roboto Lt" pitchFamily="2" charset="0"/>
                <a:cs typeface="Segoe UI" pitchFamily="34" charset="0"/>
              </a:defRPr>
            </a:lvl1pPr>
          </a:lstStyle>
          <a:p>
            <a:r>
              <a:rPr lang="en-US" dirty="0" err="1"/>
              <a:t>Tiêu</a:t>
            </a:r>
            <a:r>
              <a:rPr lang="en-US" dirty="0"/>
              <a:t> </a:t>
            </a:r>
            <a:r>
              <a:rPr lang="en-US" dirty="0" err="1"/>
              <a:t>đề</a:t>
            </a:r>
            <a:r>
              <a:rPr lang="en-US" dirty="0"/>
              <a:t> </a:t>
            </a:r>
            <a:r>
              <a:rPr lang="en-US" dirty="0" err="1"/>
              <a:t>Silde</a:t>
            </a:r>
            <a:endParaRPr lang="en-US" dirty="0"/>
          </a:p>
        </p:txBody>
      </p:sp>
      <p:sp>
        <p:nvSpPr>
          <p:cNvPr id="3" name="Content Placeholder 2"/>
          <p:cNvSpPr>
            <a:spLocks noGrp="1"/>
          </p:cNvSpPr>
          <p:nvPr>
            <p:ph idx="1" hasCustomPrompt="1"/>
          </p:nvPr>
        </p:nvSpPr>
        <p:spPr>
          <a:xfrm>
            <a:off x="1295400" y="1066800"/>
            <a:ext cx="7772400" cy="457200"/>
          </a:xfrm>
        </p:spPr>
        <p:txBody>
          <a:bodyPr>
            <a:normAutofit/>
          </a:bodyPr>
          <a:lstStyle>
            <a:lvl1pPr marL="0" indent="0">
              <a:buFontTx/>
              <a:buNone/>
              <a:defRPr sz="24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err="1"/>
              <a:t>Đề</a:t>
            </a:r>
            <a:r>
              <a:rPr lang="en-US" dirty="0"/>
              <a:t> </a:t>
            </a:r>
            <a:r>
              <a:rPr lang="en-US" dirty="0" err="1"/>
              <a:t>mục</a:t>
            </a:r>
            <a:r>
              <a:rPr lang="en-US" dirty="0"/>
              <a:t> </a:t>
            </a:r>
            <a:r>
              <a:rPr lang="en-US" dirty="0" err="1"/>
              <a:t>lớn</a:t>
            </a:r>
            <a:endParaRPr lang="en-US" dirty="0"/>
          </a:p>
        </p:txBody>
      </p:sp>
      <p:sp>
        <p:nvSpPr>
          <p:cNvPr id="7" name="Content Placeholder 2"/>
          <p:cNvSpPr>
            <a:spLocks noGrp="1"/>
          </p:cNvSpPr>
          <p:nvPr>
            <p:ph idx="13" hasCustomPrompt="1"/>
          </p:nvPr>
        </p:nvSpPr>
        <p:spPr>
          <a:xfrm>
            <a:off x="4953000" y="1828800"/>
            <a:ext cx="4038600" cy="2743200"/>
          </a:xfrm>
        </p:spPr>
        <p:txBody>
          <a:bodyPr>
            <a:normAutofit/>
          </a:bodyPr>
          <a:lstStyle>
            <a:lvl1pPr marL="0" indent="0">
              <a:buFontTx/>
              <a:buNone/>
              <a:defRPr sz="2400" b="0"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r>
              <a:rPr lang="en-US" dirty="0" err="1"/>
              <a:t>Nội</a:t>
            </a:r>
            <a:r>
              <a:rPr lang="en-US" dirty="0"/>
              <a:t> dung </a:t>
            </a:r>
            <a:r>
              <a:rPr lang="en-US" dirty="0" err="1"/>
              <a:t>cần</a:t>
            </a:r>
            <a:r>
              <a:rPr lang="en-US" dirty="0"/>
              <a:t> </a:t>
            </a:r>
            <a:r>
              <a:rPr lang="en-US" dirty="0" err="1"/>
              <a:t>viết</a:t>
            </a:r>
            <a:r>
              <a:rPr lang="en-US" dirty="0"/>
              <a:t> …….</a:t>
            </a:r>
          </a:p>
          <a:p>
            <a:r>
              <a:rPr lang="en-US" dirty="0"/>
              <a:t>960, abstract, background, banner, bar, box, business, button, circle, clean,</a:t>
            </a:r>
          </a:p>
          <a:p>
            <a:r>
              <a:rPr lang="en-US" b="1" dirty="0" err="1"/>
              <a:t>Nôi</a:t>
            </a:r>
            <a:r>
              <a:rPr lang="en-US" b="1" dirty="0"/>
              <a:t> dung </a:t>
            </a:r>
            <a:r>
              <a:rPr lang="en-US" b="1" dirty="0" err="1"/>
              <a:t>cần</a:t>
            </a:r>
            <a:r>
              <a:rPr lang="en-US" b="1" dirty="0"/>
              <a:t> </a:t>
            </a:r>
            <a:r>
              <a:rPr lang="en-US" b="1" dirty="0" err="1"/>
              <a:t>nhấn</a:t>
            </a:r>
            <a:r>
              <a:rPr lang="en-US" b="1" dirty="0"/>
              <a:t> </a:t>
            </a:r>
            <a:r>
              <a:rPr lang="en-US" b="1" dirty="0" err="1"/>
              <a:t>mạnh</a:t>
            </a:r>
            <a:endParaRPr lang="en-US" dirty="0"/>
          </a:p>
        </p:txBody>
      </p:sp>
      <p:sp>
        <p:nvSpPr>
          <p:cNvPr id="11" name="Slide Number Placeholder 10"/>
          <p:cNvSpPr>
            <a:spLocks noGrp="1"/>
          </p:cNvSpPr>
          <p:nvPr>
            <p:ph type="sldNum" sz="quarter" idx="14"/>
          </p:nvPr>
        </p:nvSpPr>
        <p:spPr>
          <a:xfrm>
            <a:off x="-1371600" y="6172200"/>
            <a:ext cx="2133600" cy="365125"/>
          </a:xfrm>
          <a:prstGeom prst="rect">
            <a:avLst/>
          </a:prstGeom>
        </p:spPr>
        <p:txBody>
          <a:bodyPr/>
          <a:lstStyle>
            <a:lvl1pPr algn="r">
              <a:defRPr>
                <a:solidFill>
                  <a:schemeClr val="bg1"/>
                </a:solidFill>
                <a:latin typeface="Segoe UI" pitchFamily="34" charset="0"/>
                <a:ea typeface="Segoe UI" pitchFamily="34" charset="0"/>
                <a:cs typeface="Segoe UI" pitchFamily="34" charset="0"/>
              </a:defRPr>
            </a:lvl1pPr>
          </a:lstStyle>
          <a:p>
            <a:fld id="{C9454D8F-10CC-4917-9EE3-EC45D591F45E}" type="slidenum">
              <a:rPr lang="en-US" smtClean="0"/>
              <a:pPr/>
              <a:t>‹#›</a:t>
            </a:fld>
            <a:endParaRPr lang="en-US"/>
          </a:p>
        </p:txBody>
      </p:sp>
    </p:spTree>
    <p:extLst>
      <p:ext uri="{BB962C8B-B14F-4D97-AF65-F5344CB8AC3E}">
        <p14:creationId xmlns:p14="http://schemas.microsoft.com/office/powerpoint/2010/main" val="2143991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2209800" y="274638"/>
            <a:ext cx="6477000" cy="563562"/>
          </a:xfrm>
          <a:prstGeom prst="rect">
            <a:avLst/>
          </a:prstGeom>
        </p:spPr>
        <p:txBody>
          <a:bodyPr vert="horz" lIns="91440" tIns="45720" rIns="91440" bIns="45720" rtlCol="0" anchor="ctr">
            <a:noAutofit/>
          </a:bodyPr>
          <a:lstStyle/>
          <a:p>
            <a:r>
              <a:rPr lang="en-US" dirty="0"/>
              <a:t>Click to edit Master title style</a:t>
            </a:r>
          </a:p>
        </p:txBody>
      </p:sp>
      <p:sp>
        <p:nvSpPr>
          <p:cNvPr id="8" name="Text Placeholder 2"/>
          <p:cNvSpPr>
            <a:spLocks noGrp="1"/>
          </p:cNvSpPr>
          <p:nvPr>
            <p:ph idx="1"/>
          </p:nvPr>
        </p:nvSpPr>
        <p:spPr>
          <a:xfrm>
            <a:off x="457200" y="990600"/>
            <a:ext cx="8229600" cy="5562600"/>
          </a:xfrm>
          <a:prstGeom prst="rect">
            <a:avLst/>
          </a:prstGeom>
        </p:spPr>
        <p:txBody>
          <a:bodyPr vert="horz" lIns="91440" tIns="45720" rIns="91440" bIns="45720" rtlCol="0">
            <a:normAutofit/>
          </a:bodyPr>
          <a:lstStyle/>
          <a:p>
            <a:pPr lvl="0"/>
            <a:r>
              <a:rPr lang="en-US" dirty="0"/>
              <a:t> Click to edit Master text styles</a:t>
            </a:r>
          </a:p>
          <a:p>
            <a:pPr lvl="1"/>
            <a:r>
              <a:rPr lang="en-US" dirty="0"/>
              <a:t> Second level</a:t>
            </a:r>
          </a:p>
          <a:p>
            <a:pPr lvl="2"/>
            <a:r>
              <a:rPr lang="en-US" dirty="0"/>
              <a:t> Third level</a:t>
            </a:r>
          </a:p>
          <a:p>
            <a:pPr lvl="3"/>
            <a:r>
              <a:rPr lang="en-US" dirty="0"/>
              <a:t>Fourth level</a:t>
            </a:r>
          </a:p>
          <a:p>
            <a:pPr lvl="4"/>
            <a:r>
              <a:rPr lang="en-US" dirty="0"/>
              <a:t>Fifth level</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400" y="228600"/>
            <a:ext cx="1600200" cy="484909"/>
          </a:xfrm>
          <a:prstGeom prst="rect">
            <a:avLst/>
          </a:prstGeom>
        </p:spPr>
      </p:pic>
    </p:spTree>
    <p:extLst>
      <p:ext uri="{BB962C8B-B14F-4D97-AF65-F5344CB8AC3E}">
        <p14:creationId xmlns:p14="http://schemas.microsoft.com/office/powerpoint/2010/main" val="3971389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57400" y="274638"/>
            <a:ext cx="6629400"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a:t>Click to edit Master title style</a:t>
            </a:r>
          </a:p>
        </p:txBody>
      </p:sp>
      <p:sp>
        <p:nvSpPr>
          <p:cNvPr id="3" name="Content Placeholder 2"/>
          <p:cNvSpPr>
            <a:spLocks noGrp="1"/>
          </p:cNvSpPr>
          <p:nvPr>
            <p:ph idx="1"/>
          </p:nvPr>
        </p:nvSpPr>
        <p:spPr>
          <a:xfrm>
            <a:off x="457200" y="1066800"/>
            <a:ext cx="8229600" cy="5257800"/>
          </a:xfrm>
        </p:spPr>
        <p:txBody>
          <a:bodyPr>
            <a:normAutofit/>
          </a:bodyPr>
          <a:lstStyle>
            <a:lvl1pPr marL="342900" indent="-342900">
              <a:buClr>
                <a:srgbClr val="FF5A33"/>
              </a:buClr>
              <a:buFont typeface="Wingdings" pitchFamily="2" charset="2"/>
              <a:buChar char="q"/>
              <a:defRPr sz="2800">
                <a:latin typeface="Segoe UI" pitchFamily="34" charset="0"/>
                <a:cs typeface="Segoe UI" pitchFamily="34" charset="0"/>
              </a:defRPr>
            </a:lvl1pPr>
            <a:lvl2pPr marL="742950" indent="-285750">
              <a:buClr>
                <a:srgbClr val="FF5A33"/>
              </a:buClr>
              <a:buFont typeface="Wingdings" pitchFamily="2" charset="2"/>
              <a:buChar char="v"/>
              <a:defRPr sz="2400">
                <a:latin typeface="Segoe UI" pitchFamily="34" charset="0"/>
                <a:cs typeface="Segoe UI" pitchFamily="34" charset="0"/>
              </a:defRPr>
            </a:lvl2pPr>
            <a:lvl3pPr marL="1143000" indent="-228600">
              <a:buClr>
                <a:srgbClr val="FF5A33"/>
              </a:buClr>
              <a:buFont typeface="Wingdings" pitchFamily="2" charset="2"/>
              <a:buChar char="Ø"/>
              <a:defRPr sz="2000">
                <a:latin typeface="Segoe UI" pitchFamily="34" charset="0"/>
                <a:cs typeface="Segoe UI" pitchFamily="34" charset="0"/>
              </a:defRPr>
            </a:lvl3pPr>
            <a:lvl4pPr marL="1600200" indent="-228600">
              <a:buClr>
                <a:srgbClr val="FF5A33"/>
              </a:buClr>
              <a:buFont typeface="Wingdings" pitchFamily="2" charset="2"/>
              <a:buChar char="ü"/>
              <a:defRPr sz="1800">
                <a:latin typeface="Segoe UI" pitchFamily="34" charset="0"/>
                <a:cs typeface="Segoe UI" pitchFamily="34" charset="0"/>
              </a:defRPr>
            </a:lvl4pPr>
            <a:lvl5pPr marL="2057400" indent="-228600">
              <a:buClr>
                <a:srgbClr val="FF5A33"/>
              </a:buClr>
              <a:buFont typeface="Wingdings" pitchFamily="2" charset="2"/>
              <a:buChar char="§"/>
              <a:defRPr sz="1800">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AF83272-4337-4EEA-AAE6-3DC9570DDC45}" type="datetime1">
              <a:rPr lang="en-US" smtClean="0"/>
              <a:t>10/4/2021</a:t>
            </a:fld>
            <a:endParaRPr lang="en-US"/>
          </a:p>
        </p:txBody>
      </p:sp>
      <p:sp>
        <p:nvSpPr>
          <p:cNvPr id="5" name="Footer Placeholder 4"/>
          <p:cNvSpPr>
            <a:spLocks noGrp="1"/>
          </p:cNvSpPr>
          <p:nvPr>
            <p:ph type="ftr" sz="quarter" idx="11"/>
          </p:nvPr>
        </p:nvSpPr>
        <p:spPr/>
        <p:txBody>
          <a:bodyPr/>
          <a:lstStyle/>
          <a:p>
            <a:r>
              <a:rPr lang="vi-VN"/>
              <a:t>Kiểm thử cơ bản</a:t>
            </a:r>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 y="218719"/>
            <a:ext cx="1524000" cy="461818"/>
          </a:xfrm>
          <a:prstGeom prst="rect">
            <a:avLst/>
          </a:prstGeom>
        </p:spPr>
      </p:pic>
      <p:cxnSp>
        <p:nvCxnSpPr>
          <p:cNvPr id="9" name="Straight Connector 8"/>
          <p:cNvCxnSpPr/>
          <p:nvPr userDrawn="1"/>
        </p:nvCxnSpPr>
        <p:spPr>
          <a:xfrm>
            <a:off x="457200" y="838200"/>
            <a:ext cx="82296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7400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55C0BD-AF8A-4A6E-A350-479DB1CF8A97}" type="datetime1">
              <a:rPr lang="en-US" smtClean="0"/>
              <a:t>10/4/2021</a:t>
            </a:fld>
            <a:endParaRPr lang="en-US"/>
          </a:p>
        </p:txBody>
      </p:sp>
      <p:sp>
        <p:nvSpPr>
          <p:cNvPr id="5" name="Footer Placeholder 4"/>
          <p:cNvSpPr>
            <a:spLocks noGrp="1"/>
          </p:cNvSpPr>
          <p:nvPr>
            <p:ph type="ftr" sz="quarter" idx="11"/>
          </p:nvPr>
        </p:nvSpPr>
        <p:spPr/>
        <p:txBody>
          <a:bodyPr/>
          <a:lstStyle/>
          <a:p>
            <a:r>
              <a:rPr lang="vi-VN"/>
              <a:t>Kiểm thử cơ bản</a:t>
            </a:r>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082840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F45D7E8-CC9A-4894-9374-E8B8B8753C92}" type="datetime1">
              <a:rPr lang="en-US" smtClean="0"/>
              <a:t>10/4/2021</a:t>
            </a:fld>
            <a:endParaRPr lang="en-US"/>
          </a:p>
        </p:txBody>
      </p:sp>
      <p:sp>
        <p:nvSpPr>
          <p:cNvPr id="6" name="Footer Placeholder 5"/>
          <p:cNvSpPr>
            <a:spLocks noGrp="1"/>
          </p:cNvSpPr>
          <p:nvPr>
            <p:ph type="ftr" sz="quarter" idx="11"/>
          </p:nvPr>
        </p:nvSpPr>
        <p:spPr/>
        <p:txBody>
          <a:bodyPr/>
          <a:lstStyle/>
          <a:p>
            <a:r>
              <a:rPr lang="vi-VN"/>
              <a:t>Kiểm thử cơ bản</a:t>
            </a:r>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66371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36944D8-CF65-4953-B2FC-6C6AA6FE1912}" type="datetime1">
              <a:rPr lang="en-US" smtClean="0"/>
              <a:t>10/4/2021</a:t>
            </a:fld>
            <a:endParaRPr lang="en-US"/>
          </a:p>
        </p:txBody>
      </p:sp>
      <p:sp>
        <p:nvSpPr>
          <p:cNvPr id="8" name="Footer Placeholder 7"/>
          <p:cNvSpPr>
            <a:spLocks noGrp="1"/>
          </p:cNvSpPr>
          <p:nvPr>
            <p:ph type="ftr" sz="quarter" idx="11"/>
          </p:nvPr>
        </p:nvSpPr>
        <p:spPr/>
        <p:txBody>
          <a:bodyPr/>
          <a:lstStyle/>
          <a:p>
            <a:r>
              <a:rPr lang="vi-VN"/>
              <a:t>Kiểm thử cơ bản</a:t>
            </a:r>
            <a:endParaRPr lang="en-US"/>
          </a:p>
        </p:txBody>
      </p:sp>
      <p:sp>
        <p:nvSpPr>
          <p:cNvPr id="9" name="Slide Number Placeholder 8"/>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1130454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75BFBB6-AB82-442E-B01A-0B7967BDB42D}" type="datetime1">
              <a:rPr lang="en-US" smtClean="0"/>
              <a:t>10/4/2021</a:t>
            </a:fld>
            <a:endParaRPr lang="en-US"/>
          </a:p>
        </p:txBody>
      </p:sp>
      <p:sp>
        <p:nvSpPr>
          <p:cNvPr id="4" name="Footer Placeholder 3"/>
          <p:cNvSpPr>
            <a:spLocks noGrp="1"/>
          </p:cNvSpPr>
          <p:nvPr>
            <p:ph type="ftr" sz="quarter" idx="11"/>
          </p:nvPr>
        </p:nvSpPr>
        <p:spPr/>
        <p:txBody>
          <a:bodyPr/>
          <a:lstStyle/>
          <a:p>
            <a:r>
              <a:rPr lang="vi-VN"/>
              <a:t>Kiểm thử cơ bản</a:t>
            </a:r>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a:t>
            </a:fld>
            <a:endParaRPr lang="en-US"/>
          </a:p>
        </p:txBody>
      </p:sp>
      <p:sp>
        <p:nvSpPr>
          <p:cNvPr id="6" name="Rectangle 5"/>
          <p:cNvSpPr/>
          <p:nvPr userDrawn="1"/>
        </p:nvSpPr>
        <p:spPr>
          <a:xfrm>
            <a:off x="1524000" y="2551017"/>
            <a:ext cx="6400800" cy="32647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solidFill>
            </a:endParaRPr>
          </a:p>
        </p:txBody>
      </p:sp>
      <p:pic>
        <p:nvPicPr>
          <p:cNvPr id="8" name="Picture 2" descr="http://uconndigitalarts.com/wp-content/uploads/2013/04/original.jpg"/>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ackgroundRemoval t="10000" b="90000" l="3958" r="96146">
                        <a14:backgroundMark x1="16667" y1="54630" x2="86042" y2="55185"/>
                        <a14:backgroundMark x1="90625" y1="53889" x2="93125" y2="53889"/>
                      </a14:backgroundRemoval>
                    </a14:imgEffect>
                  </a14:imgLayer>
                </a14:imgProps>
              </a:ext>
              <a:ext uri="{28A0092B-C50C-407E-A947-70E740481C1C}">
                <a14:useLocalDpi xmlns:a14="http://schemas.microsoft.com/office/drawing/2010/main" val="0"/>
              </a:ext>
            </a:extLst>
          </a:blip>
          <a:srcRect t="43978" b="41311"/>
          <a:stretch/>
        </p:blipFill>
        <p:spPr bwMode="auto">
          <a:xfrm flipH="1">
            <a:off x="2799530" y="2575401"/>
            <a:ext cx="3426068" cy="28385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powerpoint.vn\Downloads\1e2cd4b177168ad16ce2e7c504bba4d2.x400.jpeg"/>
          <p:cNvPicPr>
            <a:picLocks noChangeAspect="1" noChangeArrowheads="1"/>
          </p:cNvPicPr>
          <p:nvPr userDrawn="1"/>
        </p:nvPicPr>
        <p:blipFill rotWithShape="1">
          <a:blip r:embed="rId4" cstate="print">
            <a:extLst>
              <a:ext uri="{BEBA8EAE-BF5A-486C-A8C5-ECC9F3942E4B}">
                <a14:imgProps xmlns:a14="http://schemas.microsoft.com/office/drawing/2010/main">
                  <a14:imgLayer r:embed="rId5">
                    <a14:imgEffect>
                      <a14:backgroundRemoval t="1750" b="81000" l="9971" r="89736">
                        <a14:backgroundMark x1="33724" y1="42750" x2="69208" y2="55250"/>
                        <a14:backgroundMark x1="25806" y1="33250" x2="25806" y2="37500"/>
                        <a14:backgroundMark x1="26100" y1="32250" x2="26100" y2="32250"/>
                        <a14:backgroundMark x1="70674" y1="35750" x2="70674" y2="35750"/>
                        <a14:backgroundMark x1="76246" y1="31250" x2="76246" y2="31250"/>
                        <a14:backgroundMark x1="70968" y1="34750" x2="70968" y2="34750"/>
                      </a14:backgroundRemoval>
                    </a14:imgEffect>
                  </a14:imgLayer>
                </a14:imgProps>
              </a:ext>
              <a:ext uri="{28A0092B-C50C-407E-A947-70E740481C1C}">
                <a14:useLocalDpi xmlns:a14="http://schemas.microsoft.com/office/drawing/2010/main" val="0"/>
              </a:ext>
            </a:extLst>
          </a:blip>
          <a:srcRect b="55710"/>
          <a:stretch/>
        </p:blipFill>
        <p:spPr bwMode="auto">
          <a:xfrm>
            <a:off x="1926464" y="609600"/>
            <a:ext cx="5443471" cy="282806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3077919" y="3124200"/>
            <a:ext cx="3551481" cy="2139047"/>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7200" b="1" dirty="0">
                <a:solidFill>
                  <a:schemeClr val="bg1"/>
                </a:solidFill>
              </a:rPr>
              <a:t>DEM</a:t>
            </a:r>
            <a:r>
              <a:rPr lang="en-US" sz="11500" b="1" dirty="0">
                <a:solidFill>
                  <a:schemeClr val="bg1"/>
                </a:solidFill>
              </a:rPr>
              <a:t>O</a:t>
            </a:r>
          </a:p>
          <a:p>
            <a:endParaRPr lang="en-US" dirty="0"/>
          </a:p>
        </p:txBody>
      </p:sp>
      <p:pic>
        <p:nvPicPr>
          <p:cNvPr id="10" name="Picture 2" descr="http://www.designofsignage.com/application/symbol/hands/image/600x600/hand-press-button-4.jpg"/>
          <p:cNvPicPr>
            <a:picLocks noChangeAspect="1" noChangeArrowheads="1"/>
          </p:cNvPicPr>
          <p:nvPr userDrawn="1"/>
        </p:nvPicPr>
        <p:blipFill>
          <a:blip r:embed="rId6" cstate="print">
            <a:extLst>
              <a:ext uri="{BEBA8EAE-BF5A-486C-A8C5-ECC9F3942E4B}">
                <a14:imgProps xmlns:a14="http://schemas.microsoft.com/office/drawing/2010/main">
                  <a14:imgLayer r:embed="rId7">
                    <a14:imgEffect>
                      <a14:backgroundRemoval t="10000" b="99500" l="10000" r="90000">
                        <a14:foregroundMark x1="35833" y1="26500" x2="41500" y2="85000"/>
                      </a14:backgroundRemoval>
                    </a14:imgEffect>
                  </a14:imgLayer>
                </a14:imgProps>
              </a:ext>
              <a:ext uri="{28A0092B-C50C-407E-A947-70E740481C1C}">
                <a14:useLocalDpi xmlns:a14="http://schemas.microsoft.com/office/drawing/2010/main" val="0"/>
              </a:ext>
            </a:extLst>
          </a:blip>
          <a:srcRect/>
          <a:stretch>
            <a:fillRect/>
          </a:stretch>
        </p:blipFill>
        <p:spPr bwMode="auto">
          <a:xfrm>
            <a:off x="4512564" y="3568725"/>
            <a:ext cx="2616710" cy="2616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196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358021-AE67-4216-B22E-39A0D132B2E4}" type="datetime1">
              <a:rPr lang="en-US" smtClean="0"/>
              <a:t>10/4/2021</a:t>
            </a:fld>
            <a:endParaRPr lang="en-US"/>
          </a:p>
        </p:txBody>
      </p:sp>
      <p:sp>
        <p:nvSpPr>
          <p:cNvPr id="3" name="Footer Placeholder 2"/>
          <p:cNvSpPr>
            <a:spLocks noGrp="1"/>
          </p:cNvSpPr>
          <p:nvPr>
            <p:ph type="ftr" sz="quarter" idx="11"/>
          </p:nvPr>
        </p:nvSpPr>
        <p:spPr/>
        <p:txBody>
          <a:bodyPr/>
          <a:lstStyle/>
          <a:p>
            <a:r>
              <a:rPr lang="vi-VN"/>
              <a:t>Kiểm thử cơ bản</a:t>
            </a:r>
            <a:endParaRPr lang="en-US"/>
          </a:p>
        </p:txBody>
      </p:sp>
      <p:sp>
        <p:nvSpPr>
          <p:cNvPr id="4" name="Slide Number Placeholder 3"/>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1924208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96EAC3-87F8-4A7C-BAEA-D1EE61F48993}" type="datetime1">
              <a:rPr lang="en-US" smtClean="0"/>
              <a:t>10/4/2021</a:t>
            </a:fld>
            <a:endParaRPr lang="en-US"/>
          </a:p>
        </p:txBody>
      </p:sp>
      <p:sp>
        <p:nvSpPr>
          <p:cNvPr id="6" name="Footer Placeholder 5"/>
          <p:cNvSpPr>
            <a:spLocks noGrp="1"/>
          </p:cNvSpPr>
          <p:nvPr>
            <p:ph type="ftr" sz="quarter" idx="11"/>
          </p:nvPr>
        </p:nvSpPr>
        <p:spPr/>
        <p:txBody>
          <a:bodyPr/>
          <a:lstStyle/>
          <a:p>
            <a:r>
              <a:rPr lang="vi-VN"/>
              <a:t>Kiểm thử cơ bản</a:t>
            </a:r>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4059635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15D327-A86E-4E33-A0EF-A320CC416235}" type="datetime1">
              <a:rPr lang="en-US" smtClean="0"/>
              <a:t>10/4/2021</a:t>
            </a:fld>
            <a:endParaRPr lang="en-US"/>
          </a:p>
        </p:txBody>
      </p:sp>
      <p:sp>
        <p:nvSpPr>
          <p:cNvPr id="6" name="Footer Placeholder 5"/>
          <p:cNvSpPr>
            <a:spLocks noGrp="1"/>
          </p:cNvSpPr>
          <p:nvPr>
            <p:ph type="ftr" sz="quarter" idx="11"/>
          </p:nvPr>
        </p:nvSpPr>
        <p:spPr/>
        <p:txBody>
          <a:bodyPr/>
          <a:lstStyle/>
          <a:p>
            <a:r>
              <a:rPr lang="vi-VN"/>
              <a:t>Kiểm thử cơ bản</a:t>
            </a:r>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3837659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23D7E6-EB32-4E5B-991F-06B9038F0EFF}" type="datetime1">
              <a:rPr lang="en-US" smtClean="0"/>
              <a:t>10/4/2021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a:t>Kiểm thử cơ bản</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ACEE26-D979-411F-B229-D9F26BAEDF07}" type="slidenum">
              <a:rPr lang="en-US" smtClean="0"/>
              <a:t>‹#›</a:t>
            </a:fld>
            <a:endParaRPr lang="en-US"/>
          </a:p>
        </p:txBody>
      </p:sp>
    </p:spTree>
    <p:extLst>
      <p:ext uri="{BB962C8B-B14F-4D97-AF65-F5344CB8AC3E}">
        <p14:creationId xmlns:p14="http://schemas.microsoft.com/office/powerpoint/2010/main" val="232391893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67" r:id="rId15"/>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4.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err="1"/>
              <a:t>Kiểm</a:t>
            </a:r>
            <a:r>
              <a:rPr lang="en-US" dirty="0"/>
              <a:t> </a:t>
            </a:r>
            <a:r>
              <a:rPr lang="en-US" dirty="0" err="1"/>
              <a:t>thử</a:t>
            </a:r>
            <a:r>
              <a:rPr lang="en-US" dirty="0"/>
              <a:t> </a:t>
            </a:r>
            <a:r>
              <a:rPr lang="en-US" dirty="0" err="1"/>
              <a:t>cơ</a:t>
            </a:r>
            <a:r>
              <a:rPr lang="en-US" dirty="0"/>
              <a:t> </a:t>
            </a:r>
            <a:r>
              <a:rPr lang="en-US" dirty="0" err="1"/>
              <a:t>bản</a:t>
            </a:r>
            <a:endParaRPr lang="en-US" dirty="0"/>
          </a:p>
        </p:txBody>
      </p:sp>
      <p:sp>
        <p:nvSpPr>
          <p:cNvPr id="3" name="Subtitle 2"/>
          <p:cNvSpPr>
            <a:spLocks noGrp="1"/>
          </p:cNvSpPr>
          <p:nvPr>
            <p:ph type="subTitle" idx="1"/>
          </p:nvPr>
        </p:nvSpPr>
        <p:spPr/>
        <p:txBody>
          <a:bodyPr/>
          <a:lstStyle/>
          <a:p>
            <a:r>
              <a:rPr lang="en-US" dirty="0" err="1"/>
              <a:t>Bài</a:t>
            </a:r>
            <a:r>
              <a:rPr lang="en-US" dirty="0"/>
              <a:t> 7: </a:t>
            </a:r>
            <a:r>
              <a:rPr lang="en-US" dirty="0" err="1"/>
              <a:t>Báo</a:t>
            </a:r>
            <a:r>
              <a:rPr lang="en-US" dirty="0"/>
              <a:t> </a:t>
            </a:r>
            <a:r>
              <a:rPr lang="en-US" dirty="0" err="1"/>
              <a:t>cáo</a:t>
            </a:r>
            <a:r>
              <a:rPr lang="en-US" dirty="0"/>
              <a:t> </a:t>
            </a:r>
            <a:r>
              <a:rPr lang="en-US" dirty="0" err="1"/>
              <a:t>kiểm</a:t>
            </a:r>
            <a:r>
              <a:rPr lang="en-US" dirty="0"/>
              <a:t> </a:t>
            </a:r>
            <a:r>
              <a:rPr lang="en-US" dirty="0" err="1"/>
              <a:t>thử</a:t>
            </a:r>
            <a:endParaRPr lang="en-US" dirty="0"/>
          </a:p>
        </p:txBody>
      </p:sp>
    </p:spTree>
    <p:extLst>
      <p:ext uri="{BB962C8B-B14F-4D97-AF65-F5344CB8AC3E}">
        <p14:creationId xmlns:p14="http://schemas.microsoft.com/office/powerpoint/2010/main" val="24858633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8A0B7-1FF9-422E-9887-8DEA7F9162AB}"/>
              </a:ext>
            </a:extLst>
          </p:cNvPr>
          <p:cNvSpPr>
            <a:spLocks noGrp="1"/>
          </p:cNvSpPr>
          <p:nvPr>
            <p:ph type="title"/>
          </p:nvPr>
        </p:nvSpPr>
        <p:spPr/>
        <p:txBody>
          <a:bodyPr/>
          <a:lstStyle/>
          <a:p>
            <a:pPr algn="ctr"/>
            <a:r>
              <a:rPr lang="en-US" dirty="0"/>
              <a:t>Review</a:t>
            </a:r>
          </a:p>
        </p:txBody>
      </p:sp>
      <p:sp>
        <p:nvSpPr>
          <p:cNvPr id="3" name="Content Placeholder 2">
            <a:extLst>
              <a:ext uri="{FF2B5EF4-FFF2-40B4-BE49-F238E27FC236}">
                <a16:creationId xmlns:a16="http://schemas.microsoft.com/office/drawing/2014/main" id="{9A32F60D-9FE6-4952-87DB-C8133B97D0BC}"/>
              </a:ext>
            </a:extLst>
          </p:cNvPr>
          <p:cNvSpPr>
            <a:spLocks noGrp="1"/>
          </p:cNvSpPr>
          <p:nvPr>
            <p:ph idx="1"/>
          </p:nvPr>
        </p:nvSpPr>
        <p:spPr/>
        <p:txBody>
          <a:bodyPr/>
          <a:lstStyle/>
          <a:p>
            <a:r>
              <a:rPr lang="vi-VN" b="1" i="1" dirty="0">
                <a:effectLst/>
                <a:latin typeface="Roboto" panose="02000000000000000000" pitchFamily="2" charset="0"/>
              </a:rPr>
              <a:t>Hoạt động Review:</a:t>
            </a:r>
            <a:r>
              <a:rPr lang="vi-VN" b="0" i="0" dirty="0">
                <a:effectLst/>
                <a:latin typeface="Roboto" panose="02000000000000000000" pitchFamily="2" charset="0"/>
              </a:rPr>
              <a:t> là hoạt động đánh giá một sản phẩm hoặc trạng thái của dự án để xác định sản phẩm hoặc dự án có tiến hành theo đúng kế hoạch không, có sai sót hoặc chênh lệch gì so với kế hoạch đề ra hay không và từ đó đề xuất những giải pháp cải tiến. </a:t>
            </a:r>
            <a:endParaRPr lang="en-US" b="0" i="0" dirty="0">
              <a:effectLst/>
              <a:latin typeface="Roboto" panose="02000000000000000000" pitchFamily="2" charset="0"/>
            </a:endParaRPr>
          </a:p>
        </p:txBody>
      </p:sp>
      <p:sp>
        <p:nvSpPr>
          <p:cNvPr id="4" name="Footer Placeholder 3">
            <a:extLst>
              <a:ext uri="{FF2B5EF4-FFF2-40B4-BE49-F238E27FC236}">
                <a16:creationId xmlns:a16="http://schemas.microsoft.com/office/drawing/2014/main" id="{599AD05F-C2DF-46EB-9CC8-C95EDD0869A4}"/>
              </a:ext>
            </a:extLst>
          </p:cNvPr>
          <p:cNvSpPr>
            <a:spLocks noGrp="1"/>
          </p:cNvSpPr>
          <p:nvPr>
            <p:ph type="ftr" sz="quarter" idx="11"/>
          </p:nvPr>
        </p:nvSpPr>
        <p:spPr/>
        <p:txBody>
          <a:bodyPr/>
          <a:lstStyle/>
          <a:p>
            <a:r>
              <a:rPr lang="vi-VN"/>
              <a:t>Kiểm thử cơ bản</a:t>
            </a:r>
            <a:endParaRPr lang="en-US"/>
          </a:p>
        </p:txBody>
      </p:sp>
      <p:sp>
        <p:nvSpPr>
          <p:cNvPr id="5" name="Slide Number Placeholder 4">
            <a:extLst>
              <a:ext uri="{FF2B5EF4-FFF2-40B4-BE49-F238E27FC236}">
                <a16:creationId xmlns:a16="http://schemas.microsoft.com/office/drawing/2014/main" id="{1F19E759-C08B-45D2-9B23-CC1A6B217E71}"/>
              </a:ext>
            </a:extLst>
          </p:cNvPr>
          <p:cNvSpPr>
            <a:spLocks noGrp="1"/>
          </p:cNvSpPr>
          <p:nvPr>
            <p:ph type="sldNum" sz="quarter" idx="12"/>
          </p:nvPr>
        </p:nvSpPr>
        <p:spPr/>
        <p:txBody>
          <a:bodyPr/>
          <a:lstStyle/>
          <a:p>
            <a:fld id="{8AACEE26-D979-411F-B229-D9F26BAEDF07}" type="slidenum">
              <a:rPr lang="en-US" smtClean="0"/>
              <a:t>10</a:t>
            </a:fld>
            <a:endParaRPr lang="en-US" dirty="0"/>
          </a:p>
        </p:txBody>
      </p:sp>
    </p:spTree>
    <p:extLst>
      <p:ext uri="{BB962C8B-B14F-4D97-AF65-F5344CB8AC3E}">
        <p14:creationId xmlns:p14="http://schemas.microsoft.com/office/powerpoint/2010/main" val="27026731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287E8-1FB2-4EA6-BD97-AB170940BB02}"/>
              </a:ext>
            </a:extLst>
          </p:cNvPr>
          <p:cNvSpPr>
            <a:spLocks noGrp="1"/>
          </p:cNvSpPr>
          <p:nvPr>
            <p:ph type="title"/>
          </p:nvPr>
        </p:nvSpPr>
        <p:spPr/>
        <p:txBody>
          <a:bodyPr/>
          <a:lstStyle/>
          <a:p>
            <a:pPr algn="ctr"/>
            <a:r>
              <a:rPr lang="en-US" dirty="0"/>
              <a:t>Review</a:t>
            </a:r>
          </a:p>
        </p:txBody>
      </p:sp>
      <p:sp>
        <p:nvSpPr>
          <p:cNvPr id="3" name="Content Placeholder 2">
            <a:extLst>
              <a:ext uri="{FF2B5EF4-FFF2-40B4-BE49-F238E27FC236}">
                <a16:creationId xmlns:a16="http://schemas.microsoft.com/office/drawing/2014/main" id="{5840A500-0663-4D42-A470-B4689A630E71}"/>
              </a:ext>
            </a:extLst>
          </p:cNvPr>
          <p:cNvSpPr>
            <a:spLocks noGrp="1"/>
          </p:cNvSpPr>
          <p:nvPr>
            <p:ph idx="1"/>
          </p:nvPr>
        </p:nvSpPr>
        <p:spPr/>
        <p:txBody>
          <a:bodyPr/>
          <a:lstStyle/>
          <a:p>
            <a:r>
              <a:rPr lang="en-US" b="1" i="0" dirty="0" err="1">
                <a:effectLst/>
                <a:latin typeface="Roboto" panose="02000000000000000000" pitchFamily="2" charset="0"/>
              </a:rPr>
              <a:t>Những</a:t>
            </a:r>
            <a:r>
              <a:rPr lang="en-US" b="1" i="0" dirty="0">
                <a:effectLst/>
                <a:latin typeface="Roboto" panose="02000000000000000000" pitchFamily="2" charset="0"/>
              </a:rPr>
              <a:t> </a:t>
            </a:r>
            <a:r>
              <a:rPr lang="en-US" b="1" i="0" dirty="0" err="1">
                <a:effectLst/>
                <a:latin typeface="Roboto" panose="02000000000000000000" pitchFamily="2" charset="0"/>
              </a:rPr>
              <a:t>giai</a:t>
            </a:r>
            <a:r>
              <a:rPr lang="en-US" b="1" i="0" dirty="0">
                <a:effectLst/>
                <a:latin typeface="Roboto" panose="02000000000000000000" pitchFamily="2" charset="0"/>
              </a:rPr>
              <a:t> </a:t>
            </a:r>
            <a:r>
              <a:rPr lang="en-US" b="1" i="0" dirty="0" err="1">
                <a:effectLst/>
                <a:latin typeface="Roboto" panose="02000000000000000000" pitchFamily="2" charset="0"/>
              </a:rPr>
              <a:t>đoạn</a:t>
            </a:r>
            <a:r>
              <a:rPr lang="en-US" b="1" i="0" dirty="0">
                <a:effectLst/>
                <a:latin typeface="Roboto" panose="02000000000000000000" pitchFamily="2" charset="0"/>
              </a:rPr>
              <a:t> </a:t>
            </a:r>
            <a:r>
              <a:rPr lang="en-US" b="1" i="0" dirty="0" err="1">
                <a:effectLst/>
                <a:latin typeface="Roboto" panose="02000000000000000000" pitchFamily="2" charset="0"/>
              </a:rPr>
              <a:t>của</a:t>
            </a:r>
            <a:r>
              <a:rPr lang="en-US" b="1" i="0" dirty="0">
                <a:effectLst/>
                <a:latin typeface="Roboto" panose="02000000000000000000" pitchFamily="2" charset="0"/>
              </a:rPr>
              <a:t> </a:t>
            </a:r>
            <a:r>
              <a:rPr lang="en-US" b="1" i="0" dirty="0" err="1">
                <a:effectLst/>
                <a:latin typeface="Roboto" panose="02000000000000000000" pitchFamily="2" charset="0"/>
              </a:rPr>
              <a:t>một</a:t>
            </a:r>
            <a:r>
              <a:rPr lang="en-US" b="1" i="0" dirty="0">
                <a:effectLst/>
                <a:latin typeface="Roboto" panose="02000000000000000000" pitchFamily="2" charset="0"/>
              </a:rPr>
              <a:t> </a:t>
            </a:r>
            <a:r>
              <a:rPr lang="en-US" b="1" i="0" dirty="0" err="1">
                <a:effectLst/>
                <a:latin typeface="Roboto" panose="02000000000000000000" pitchFamily="2" charset="0"/>
              </a:rPr>
              <a:t>buổi</a:t>
            </a:r>
            <a:r>
              <a:rPr lang="en-US" b="1" i="0" dirty="0">
                <a:effectLst/>
                <a:latin typeface="Roboto" panose="02000000000000000000" pitchFamily="2" charset="0"/>
              </a:rPr>
              <a:t> Review </a:t>
            </a:r>
            <a:r>
              <a:rPr lang="en-US" b="1" i="0" dirty="0" err="1">
                <a:effectLst/>
                <a:latin typeface="Roboto" panose="02000000000000000000" pitchFamily="2" charset="0"/>
              </a:rPr>
              <a:t>chính</a:t>
            </a:r>
            <a:r>
              <a:rPr lang="en-US" b="1" i="0" dirty="0">
                <a:effectLst/>
                <a:latin typeface="Roboto" panose="02000000000000000000" pitchFamily="2" charset="0"/>
              </a:rPr>
              <a:t> </a:t>
            </a:r>
            <a:r>
              <a:rPr lang="en-US" b="1" i="0" dirty="0" err="1">
                <a:effectLst/>
                <a:latin typeface="Roboto" panose="02000000000000000000" pitchFamily="2" charset="0"/>
              </a:rPr>
              <a:t>thức</a:t>
            </a:r>
            <a:r>
              <a:rPr lang="en-US" b="1" i="0" dirty="0">
                <a:effectLst/>
                <a:latin typeface="Roboto" panose="02000000000000000000" pitchFamily="2" charset="0"/>
              </a:rPr>
              <a:t> bao </a:t>
            </a:r>
            <a:r>
              <a:rPr lang="en-US" b="1" i="0" dirty="0" err="1">
                <a:effectLst/>
                <a:latin typeface="Roboto" panose="02000000000000000000" pitchFamily="2" charset="0"/>
              </a:rPr>
              <a:t>gồm</a:t>
            </a:r>
            <a:r>
              <a:rPr lang="en-US" b="1" i="0" dirty="0">
                <a:effectLst/>
                <a:latin typeface="Roboto" panose="02000000000000000000" pitchFamily="2" charset="0"/>
              </a:rPr>
              <a:t>:</a:t>
            </a:r>
          </a:p>
          <a:p>
            <a:pPr algn="l">
              <a:buFont typeface="Arial" panose="020B0604020202020204" pitchFamily="34" charset="0"/>
              <a:buChar char="•"/>
            </a:pPr>
            <a:r>
              <a:rPr lang="en-US" b="0" i="0" dirty="0" err="1">
                <a:effectLst/>
                <a:latin typeface="Roboto" panose="02000000000000000000" pitchFamily="2" charset="0"/>
              </a:rPr>
              <a:t>Lập</a:t>
            </a:r>
            <a:r>
              <a:rPr lang="en-US" b="0" i="0" dirty="0">
                <a:effectLst/>
                <a:latin typeface="Roboto" panose="02000000000000000000" pitchFamily="2" charset="0"/>
              </a:rPr>
              <a:t> </a:t>
            </a:r>
            <a:r>
              <a:rPr lang="en-US" b="0" i="0" dirty="0" err="1">
                <a:effectLst/>
                <a:latin typeface="Roboto" panose="02000000000000000000" pitchFamily="2" charset="0"/>
              </a:rPr>
              <a:t>kế</a:t>
            </a:r>
            <a:r>
              <a:rPr lang="en-US" b="0" i="0" dirty="0">
                <a:effectLst/>
                <a:latin typeface="Roboto" panose="02000000000000000000" pitchFamily="2" charset="0"/>
              </a:rPr>
              <a:t> </a:t>
            </a:r>
            <a:r>
              <a:rPr lang="en-US" b="0" i="0" dirty="0" err="1">
                <a:effectLst/>
                <a:latin typeface="Roboto" panose="02000000000000000000" pitchFamily="2" charset="0"/>
              </a:rPr>
              <a:t>hoạch</a:t>
            </a:r>
            <a:r>
              <a:rPr lang="en-US" b="0" i="0" dirty="0">
                <a:effectLst/>
                <a:latin typeface="Roboto" panose="02000000000000000000" pitchFamily="2" charset="0"/>
              </a:rPr>
              <a:t> (Planning)</a:t>
            </a:r>
          </a:p>
          <a:p>
            <a:pPr algn="l">
              <a:buFont typeface="Arial" panose="020B0604020202020204" pitchFamily="34" charset="0"/>
              <a:buChar char="•"/>
            </a:pPr>
            <a:r>
              <a:rPr lang="en-US" b="0" i="0" dirty="0" err="1">
                <a:effectLst/>
                <a:latin typeface="Roboto" panose="02000000000000000000" pitchFamily="2" charset="0"/>
              </a:rPr>
              <a:t>Bắt</a:t>
            </a:r>
            <a:r>
              <a:rPr lang="en-US" b="0" i="0" dirty="0">
                <a:effectLst/>
                <a:latin typeface="Roboto" panose="02000000000000000000" pitchFamily="2" charset="0"/>
              </a:rPr>
              <a:t> </a:t>
            </a:r>
            <a:r>
              <a:rPr lang="en-US" b="0" i="0" dirty="0" err="1">
                <a:effectLst/>
                <a:latin typeface="Roboto" panose="02000000000000000000" pitchFamily="2" charset="0"/>
              </a:rPr>
              <a:t>đầu</a:t>
            </a:r>
            <a:r>
              <a:rPr lang="en-US" b="0" i="0" dirty="0">
                <a:effectLst/>
                <a:latin typeface="Roboto" panose="02000000000000000000" pitchFamily="2" charset="0"/>
              </a:rPr>
              <a:t> (Kick-off)</a:t>
            </a:r>
          </a:p>
          <a:p>
            <a:pPr algn="l">
              <a:buFont typeface="Arial" panose="020B0604020202020204" pitchFamily="34" charset="0"/>
              <a:buChar char="•"/>
            </a:pPr>
            <a:r>
              <a:rPr lang="en-US" b="0" i="0" dirty="0" err="1">
                <a:effectLst/>
                <a:latin typeface="Roboto" panose="02000000000000000000" pitchFamily="2" charset="0"/>
              </a:rPr>
              <a:t>Giai</a:t>
            </a:r>
            <a:r>
              <a:rPr lang="en-US" b="0" i="0" dirty="0">
                <a:effectLst/>
                <a:latin typeface="Roboto" panose="02000000000000000000" pitchFamily="2" charset="0"/>
              </a:rPr>
              <a:t> </a:t>
            </a:r>
            <a:r>
              <a:rPr lang="en-US" b="0" i="0" dirty="0" err="1">
                <a:effectLst/>
                <a:latin typeface="Roboto" panose="02000000000000000000" pitchFamily="2" charset="0"/>
              </a:rPr>
              <a:t>đoạn</a:t>
            </a:r>
            <a:r>
              <a:rPr lang="en-US" b="0" i="0" dirty="0">
                <a:effectLst/>
                <a:latin typeface="Roboto" panose="02000000000000000000" pitchFamily="2" charset="0"/>
              </a:rPr>
              <a:t> </a:t>
            </a:r>
            <a:r>
              <a:rPr lang="en-US" b="0" i="0" dirty="0" err="1">
                <a:effectLst/>
                <a:latin typeface="Roboto" panose="02000000000000000000" pitchFamily="2" charset="0"/>
              </a:rPr>
              <a:t>chuẩn</a:t>
            </a:r>
            <a:r>
              <a:rPr lang="en-US" b="0" i="0" dirty="0">
                <a:effectLst/>
                <a:latin typeface="Roboto" panose="02000000000000000000" pitchFamily="2" charset="0"/>
              </a:rPr>
              <a:t> </a:t>
            </a:r>
            <a:r>
              <a:rPr lang="en-US" b="0" i="0" dirty="0" err="1">
                <a:effectLst/>
                <a:latin typeface="Roboto" panose="02000000000000000000" pitchFamily="2" charset="0"/>
              </a:rPr>
              <a:t>bị</a:t>
            </a:r>
            <a:r>
              <a:rPr lang="en-US" b="0" i="0" dirty="0">
                <a:effectLst/>
                <a:latin typeface="Roboto" panose="02000000000000000000" pitchFamily="2" charset="0"/>
              </a:rPr>
              <a:t> </a:t>
            </a:r>
            <a:r>
              <a:rPr lang="en-US" b="0" i="0" dirty="0" err="1">
                <a:effectLst/>
                <a:latin typeface="Roboto" panose="02000000000000000000" pitchFamily="2" charset="0"/>
              </a:rPr>
              <a:t>cá</a:t>
            </a:r>
            <a:r>
              <a:rPr lang="en-US" b="0" i="0" dirty="0">
                <a:effectLst/>
                <a:latin typeface="Roboto" panose="02000000000000000000" pitchFamily="2" charset="0"/>
              </a:rPr>
              <a:t> </a:t>
            </a:r>
            <a:r>
              <a:rPr lang="en-US" b="0" i="0" dirty="0" err="1">
                <a:effectLst/>
                <a:latin typeface="Roboto" panose="02000000000000000000" pitchFamily="2" charset="0"/>
              </a:rPr>
              <a:t>nhân</a:t>
            </a:r>
            <a:r>
              <a:rPr lang="en-US" b="0" i="0" dirty="0">
                <a:effectLst/>
                <a:latin typeface="Roboto" panose="02000000000000000000" pitchFamily="2" charset="0"/>
              </a:rPr>
              <a:t> (Preparation)</a:t>
            </a:r>
          </a:p>
          <a:p>
            <a:pPr algn="l">
              <a:buFont typeface="Arial" panose="020B0604020202020204" pitchFamily="34" charset="0"/>
              <a:buChar char="•"/>
            </a:pPr>
            <a:r>
              <a:rPr lang="en-US" b="0" i="0" dirty="0" err="1">
                <a:effectLst/>
                <a:latin typeface="Roboto" panose="02000000000000000000" pitchFamily="2" charset="0"/>
              </a:rPr>
              <a:t>Giai</a:t>
            </a:r>
            <a:r>
              <a:rPr lang="en-US" b="0" i="0" dirty="0">
                <a:effectLst/>
                <a:latin typeface="Roboto" panose="02000000000000000000" pitchFamily="2" charset="0"/>
              </a:rPr>
              <a:t> </a:t>
            </a:r>
            <a:r>
              <a:rPr lang="en-US" b="0" i="0" dirty="0" err="1">
                <a:effectLst/>
                <a:latin typeface="Roboto" panose="02000000000000000000" pitchFamily="2" charset="0"/>
              </a:rPr>
              <a:t>đoạn</a:t>
            </a:r>
            <a:r>
              <a:rPr lang="en-US" b="0" i="0" dirty="0">
                <a:effectLst/>
                <a:latin typeface="Roboto" panose="02000000000000000000" pitchFamily="2" charset="0"/>
              </a:rPr>
              <a:t> </a:t>
            </a:r>
            <a:r>
              <a:rPr lang="en-US" b="0" i="0" dirty="0" err="1">
                <a:effectLst/>
                <a:latin typeface="Roboto" panose="02000000000000000000" pitchFamily="2" charset="0"/>
              </a:rPr>
              <a:t>họp</a:t>
            </a:r>
            <a:r>
              <a:rPr lang="en-US" b="0" i="0" dirty="0">
                <a:effectLst/>
                <a:latin typeface="Roboto" panose="02000000000000000000" pitchFamily="2" charset="0"/>
              </a:rPr>
              <a:t> </a:t>
            </a:r>
            <a:r>
              <a:rPr lang="en-US" b="0" i="0" dirty="0" err="1">
                <a:effectLst/>
                <a:latin typeface="Roboto" panose="02000000000000000000" pitchFamily="2" charset="0"/>
              </a:rPr>
              <a:t>chính</a:t>
            </a:r>
            <a:r>
              <a:rPr lang="en-US" b="0" i="0" dirty="0">
                <a:effectLst/>
                <a:latin typeface="Roboto" panose="02000000000000000000" pitchFamily="2" charset="0"/>
              </a:rPr>
              <a:t> </a:t>
            </a:r>
            <a:r>
              <a:rPr lang="en-US" b="0" i="0" dirty="0" err="1">
                <a:effectLst/>
                <a:latin typeface="Roboto" panose="02000000000000000000" pitchFamily="2" charset="0"/>
              </a:rPr>
              <a:t>thức</a:t>
            </a:r>
            <a:r>
              <a:rPr lang="en-US" b="0" i="0" dirty="0">
                <a:effectLst/>
                <a:latin typeface="Roboto" panose="02000000000000000000" pitchFamily="2" charset="0"/>
              </a:rPr>
              <a:t> (Review meeting)</a:t>
            </a:r>
          </a:p>
          <a:p>
            <a:pPr algn="l">
              <a:buFont typeface="Arial" panose="020B0604020202020204" pitchFamily="34" charset="0"/>
              <a:buChar char="•"/>
            </a:pPr>
            <a:r>
              <a:rPr lang="en-US" b="0" i="0" dirty="0" err="1">
                <a:effectLst/>
                <a:latin typeface="Roboto" panose="02000000000000000000" pitchFamily="2" charset="0"/>
              </a:rPr>
              <a:t>Giai</a:t>
            </a:r>
            <a:r>
              <a:rPr lang="en-US" b="0" i="0" dirty="0">
                <a:effectLst/>
                <a:latin typeface="Roboto" panose="02000000000000000000" pitchFamily="2" charset="0"/>
              </a:rPr>
              <a:t> </a:t>
            </a:r>
            <a:r>
              <a:rPr lang="en-US" b="0" i="0" dirty="0" err="1">
                <a:effectLst/>
                <a:latin typeface="Roboto" panose="02000000000000000000" pitchFamily="2" charset="0"/>
              </a:rPr>
              <a:t>đoạn</a:t>
            </a:r>
            <a:r>
              <a:rPr lang="en-US" b="0" i="0" dirty="0">
                <a:effectLst/>
                <a:latin typeface="Roboto" panose="02000000000000000000" pitchFamily="2" charset="0"/>
              </a:rPr>
              <a:t> </a:t>
            </a:r>
            <a:r>
              <a:rPr lang="en-US" b="0" i="0" dirty="0" err="1">
                <a:effectLst/>
                <a:latin typeface="Roboto" panose="02000000000000000000" pitchFamily="2" charset="0"/>
              </a:rPr>
              <a:t>làm</a:t>
            </a:r>
            <a:r>
              <a:rPr lang="en-US" b="0" i="0" dirty="0">
                <a:effectLst/>
                <a:latin typeface="Roboto" panose="02000000000000000000" pitchFamily="2" charset="0"/>
              </a:rPr>
              <a:t> </a:t>
            </a:r>
            <a:r>
              <a:rPr lang="en-US" b="0" i="0" dirty="0" err="1">
                <a:effectLst/>
                <a:latin typeface="Roboto" panose="02000000000000000000" pitchFamily="2" charset="0"/>
              </a:rPr>
              <a:t>lại</a:t>
            </a:r>
            <a:r>
              <a:rPr lang="en-US" b="0" i="0" dirty="0">
                <a:effectLst/>
                <a:latin typeface="Roboto" panose="02000000000000000000" pitchFamily="2" charset="0"/>
              </a:rPr>
              <a:t> (Rework)</a:t>
            </a:r>
          </a:p>
          <a:p>
            <a:pPr algn="l">
              <a:buFont typeface="Arial" panose="020B0604020202020204" pitchFamily="34" charset="0"/>
              <a:buChar char="•"/>
            </a:pPr>
            <a:r>
              <a:rPr lang="en-US" b="0" i="0" dirty="0" err="1">
                <a:effectLst/>
                <a:latin typeface="Roboto" panose="02000000000000000000" pitchFamily="2" charset="0"/>
              </a:rPr>
              <a:t>Giai</a:t>
            </a:r>
            <a:r>
              <a:rPr lang="en-US" b="0" i="0" dirty="0">
                <a:effectLst/>
                <a:latin typeface="Roboto" panose="02000000000000000000" pitchFamily="2" charset="0"/>
              </a:rPr>
              <a:t> </a:t>
            </a:r>
            <a:r>
              <a:rPr lang="en-US" b="0" i="0" dirty="0" err="1">
                <a:effectLst/>
                <a:latin typeface="Roboto" panose="02000000000000000000" pitchFamily="2" charset="0"/>
              </a:rPr>
              <a:t>đoạn</a:t>
            </a:r>
            <a:r>
              <a:rPr lang="en-US" b="0" i="0" dirty="0">
                <a:effectLst/>
                <a:latin typeface="Roboto" panose="02000000000000000000" pitchFamily="2" charset="0"/>
              </a:rPr>
              <a:t> </a:t>
            </a:r>
            <a:r>
              <a:rPr lang="en-US" b="0" i="0" dirty="0" err="1">
                <a:effectLst/>
                <a:latin typeface="Roboto" panose="02000000000000000000" pitchFamily="2" charset="0"/>
              </a:rPr>
              <a:t>theo</a:t>
            </a:r>
            <a:r>
              <a:rPr lang="en-US" b="0" i="0" dirty="0">
                <a:effectLst/>
                <a:latin typeface="Roboto" panose="02000000000000000000" pitchFamily="2" charset="0"/>
              </a:rPr>
              <a:t> </a:t>
            </a:r>
            <a:r>
              <a:rPr lang="en-US" b="0" i="0" dirty="0" err="1">
                <a:effectLst/>
                <a:latin typeface="Roboto" panose="02000000000000000000" pitchFamily="2" charset="0"/>
              </a:rPr>
              <a:t>sát</a:t>
            </a:r>
            <a:r>
              <a:rPr lang="en-US" b="0" i="0" dirty="0">
                <a:effectLst/>
                <a:latin typeface="Roboto" panose="02000000000000000000" pitchFamily="2" charset="0"/>
              </a:rPr>
              <a:t> (Follow-up)</a:t>
            </a:r>
          </a:p>
          <a:p>
            <a:endParaRPr lang="en-US" dirty="0"/>
          </a:p>
        </p:txBody>
      </p:sp>
      <p:sp>
        <p:nvSpPr>
          <p:cNvPr id="4" name="Footer Placeholder 3">
            <a:extLst>
              <a:ext uri="{FF2B5EF4-FFF2-40B4-BE49-F238E27FC236}">
                <a16:creationId xmlns:a16="http://schemas.microsoft.com/office/drawing/2014/main" id="{4AA58A08-393B-4B58-A280-3C54FC2920BE}"/>
              </a:ext>
            </a:extLst>
          </p:cNvPr>
          <p:cNvSpPr>
            <a:spLocks noGrp="1"/>
          </p:cNvSpPr>
          <p:nvPr>
            <p:ph type="ftr" sz="quarter" idx="11"/>
          </p:nvPr>
        </p:nvSpPr>
        <p:spPr/>
        <p:txBody>
          <a:bodyPr/>
          <a:lstStyle/>
          <a:p>
            <a:r>
              <a:rPr lang="vi-VN"/>
              <a:t>Kiểm thử cơ bản</a:t>
            </a:r>
            <a:endParaRPr lang="en-US"/>
          </a:p>
        </p:txBody>
      </p:sp>
      <p:sp>
        <p:nvSpPr>
          <p:cNvPr id="5" name="Slide Number Placeholder 4">
            <a:extLst>
              <a:ext uri="{FF2B5EF4-FFF2-40B4-BE49-F238E27FC236}">
                <a16:creationId xmlns:a16="http://schemas.microsoft.com/office/drawing/2014/main" id="{93BF9473-E1C8-4638-B39C-2288D9DEB6FB}"/>
              </a:ext>
            </a:extLst>
          </p:cNvPr>
          <p:cNvSpPr>
            <a:spLocks noGrp="1"/>
          </p:cNvSpPr>
          <p:nvPr>
            <p:ph type="sldNum" sz="quarter" idx="12"/>
          </p:nvPr>
        </p:nvSpPr>
        <p:spPr/>
        <p:txBody>
          <a:bodyPr/>
          <a:lstStyle/>
          <a:p>
            <a:fld id="{8AACEE26-D979-411F-B229-D9F26BAEDF07}" type="slidenum">
              <a:rPr lang="en-US" smtClean="0"/>
              <a:t>11</a:t>
            </a:fld>
            <a:endParaRPr lang="en-US" dirty="0"/>
          </a:p>
        </p:txBody>
      </p:sp>
    </p:spTree>
    <p:extLst>
      <p:ext uri="{BB962C8B-B14F-4D97-AF65-F5344CB8AC3E}">
        <p14:creationId xmlns:p14="http://schemas.microsoft.com/office/powerpoint/2010/main" val="22713800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5CE8A-00E4-4D41-A3C3-B6FF6C8D4295}"/>
              </a:ext>
            </a:extLst>
          </p:cNvPr>
          <p:cNvSpPr>
            <a:spLocks noGrp="1"/>
          </p:cNvSpPr>
          <p:nvPr>
            <p:ph type="title"/>
          </p:nvPr>
        </p:nvSpPr>
        <p:spPr/>
        <p:txBody>
          <a:bodyPr/>
          <a:lstStyle/>
          <a:p>
            <a:pPr algn="ctr"/>
            <a:r>
              <a:rPr lang="en-US" dirty="0"/>
              <a:t>Review</a:t>
            </a:r>
          </a:p>
        </p:txBody>
      </p:sp>
      <p:sp>
        <p:nvSpPr>
          <p:cNvPr id="3" name="Content Placeholder 2">
            <a:extLst>
              <a:ext uri="{FF2B5EF4-FFF2-40B4-BE49-F238E27FC236}">
                <a16:creationId xmlns:a16="http://schemas.microsoft.com/office/drawing/2014/main" id="{353B4FC1-E346-4E1B-8C0F-2D601A2FC951}"/>
              </a:ext>
            </a:extLst>
          </p:cNvPr>
          <p:cNvSpPr>
            <a:spLocks noGrp="1"/>
          </p:cNvSpPr>
          <p:nvPr>
            <p:ph idx="1"/>
          </p:nvPr>
        </p:nvSpPr>
        <p:spPr/>
        <p:txBody>
          <a:bodyPr>
            <a:normAutofit/>
          </a:bodyPr>
          <a:lstStyle/>
          <a:p>
            <a:pPr algn="l"/>
            <a:r>
              <a:rPr lang="vi-VN" sz="1700" b="0" i="0" dirty="0">
                <a:effectLst/>
                <a:latin typeface="Roboto" panose="02000000000000000000" pitchFamily="2" charset="0"/>
              </a:rPr>
              <a:t>Tóm lại, sử dụng kỹ thuật kiểm thử tĩnh, ví dụ như Review, sẽ có nhiều thuận lợi sau đây:</a:t>
            </a:r>
          </a:p>
          <a:p>
            <a:pPr algn="l">
              <a:buFont typeface="Arial" panose="020B0604020202020204" pitchFamily="34" charset="0"/>
              <a:buChar char="•"/>
            </a:pPr>
            <a:r>
              <a:rPr lang="vi-VN" sz="1700" b="0" i="0" dirty="0">
                <a:effectLst/>
                <a:latin typeface="Roboto" panose="02000000000000000000" pitchFamily="2" charset="0"/>
              </a:rPr>
              <a:t>Bởi vì kiểm thử tĩnh có thể bắt đầu sớm trong quy trình phát triển phần mềm, do đó sẽ có được những phản hồi sớm về vấn đề chất lượng của phần mềm cũng như dự án.</a:t>
            </a:r>
          </a:p>
          <a:p>
            <a:pPr algn="l">
              <a:buFont typeface="Arial" panose="020B0604020202020204" pitchFamily="34" charset="0"/>
              <a:buChar char="•"/>
            </a:pPr>
            <a:r>
              <a:rPr lang="vi-VN" sz="1700" b="0" i="0" dirty="0">
                <a:effectLst/>
                <a:latin typeface="Roboto" panose="02000000000000000000" pitchFamily="2" charset="0"/>
              </a:rPr>
              <a:t>Phát hiện các lỗi ở giai đoạn đầu, chi phí làm việc lại thường là tương đối thấp và như vậy một cải tiến tương đối rẻ của chất lượng sản phẩm phần mềm có thể đạt được.</a:t>
            </a:r>
          </a:p>
          <a:p>
            <a:pPr algn="l">
              <a:buFont typeface="Arial" panose="020B0604020202020204" pitchFamily="34" charset="0"/>
              <a:buChar char="•"/>
            </a:pPr>
            <a:r>
              <a:rPr lang="vi-VN" sz="1700" b="0" i="0" dirty="0">
                <a:effectLst/>
                <a:latin typeface="Roboto" panose="02000000000000000000" pitchFamily="2" charset="0"/>
              </a:rPr>
              <a:t>Do những hành động làm lại được giảm đáng kể, hiệu suất phát triển phần mềm sẽ được gia tăng.</a:t>
            </a:r>
          </a:p>
          <a:p>
            <a:pPr algn="l">
              <a:buFont typeface="Arial" panose="020B0604020202020204" pitchFamily="34" charset="0"/>
              <a:buChar char="•"/>
            </a:pPr>
            <a:r>
              <a:rPr lang="vi-VN" sz="1700" b="0" i="0" dirty="0">
                <a:effectLst/>
                <a:latin typeface="Roboto" panose="02000000000000000000" pitchFamily="2" charset="0"/>
              </a:rPr>
              <a:t>Kiểm thử tĩnh góp phần gia tăng nhận thức về các vấn đề chất lượng.</a:t>
            </a:r>
          </a:p>
          <a:p>
            <a:endParaRPr lang="en-US" dirty="0"/>
          </a:p>
        </p:txBody>
      </p:sp>
      <p:sp>
        <p:nvSpPr>
          <p:cNvPr id="4" name="Footer Placeholder 3">
            <a:extLst>
              <a:ext uri="{FF2B5EF4-FFF2-40B4-BE49-F238E27FC236}">
                <a16:creationId xmlns:a16="http://schemas.microsoft.com/office/drawing/2014/main" id="{097FAA1E-D391-4475-A23E-CF14B299F7F9}"/>
              </a:ext>
            </a:extLst>
          </p:cNvPr>
          <p:cNvSpPr>
            <a:spLocks noGrp="1"/>
          </p:cNvSpPr>
          <p:nvPr>
            <p:ph type="ftr" sz="quarter" idx="11"/>
          </p:nvPr>
        </p:nvSpPr>
        <p:spPr/>
        <p:txBody>
          <a:bodyPr/>
          <a:lstStyle/>
          <a:p>
            <a:r>
              <a:rPr lang="vi-VN"/>
              <a:t>Kiểm thử cơ bản</a:t>
            </a:r>
            <a:endParaRPr lang="en-US"/>
          </a:p>
        </p:txBody>
      </p:sp>
      <p:sp>
        <p:nvSpPr>
          <p:cNvPr id="5" name="Slide Number Placeholder 4">
            <a:extLst>
              <a:ext uri="{FF2B5EF4-FFF2-40B4-BE49-F238E27FC236}">
                <a16:creationId xmlns:a16="http://schemas.microsoft.com/office/drawing/2014/main" id="{8DB716CB-E7C0-4E36-9CD5-090084959677}"/>
              </a:ext>
            </a:extLst>
          </p:cNvPr>
          <p:cNvSpPr>
            <a:spLocks noGrp="1"/>
          </p:cNvSpPr>
          <p:nvPr>
            <p:ph type="sldNum" sz="quarter" idx="12"/>
          </p:nvPr>
        </p:nvSpPr>
        <p:spPr/>
        <p:txBody>
          <a:bodyPr/>
          <a:lstStyle/>
          <a:p>
            <a:fld id="{8AACEE26-D979-411F-B229-D9F26BAEDF07}" type="slidenum">
              <a:rPr lang="en-US" smtClean="0"/>
              <a:t>12</a:t>
            </a:fld>
            <a:endParaRPr lang="en-US" dirty="0"/>
          </a:p>
        </p:txBody>
      </p:sp>
    </p:spTree>
    <p:extLst>
      <p:ext uri="{BB962C8B-B14F-4D97-AF65-F5344CB8AC3E}">
        <p14:creationId xmlns:p14="http://schemas.microsoft.com/office/powerpoint/2010/main" val="30796924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AC687-7960-4771-929A-A5131BD3605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7FAF35D-D666-4ACF-A2D0-5C1FCF84670F}"/>
              </a:ext>
            </a:extLst>
          </p:cNvPr>
          <p:cNvSpPr>
            <a:spLocks noGrp="1"/>
          </p:cNvSpPr>
          <p:nvPr>
            <p:ph idx="1"/>
          </p:nvPr>
        </p:nvSpPr>
        <p:spPr/>
        <p:txBody>
          <a:bodyPr>
            <a:normAutofit/>
          </a:bodyPr>
          <a:lstStyle/>
          <a:p>
            <a:r>
              <a:rPr lang="en-US" sz="1700" b="1" i="0" dirty="0">
                <a:solidFill>
                  <a:srgbClr val="333333"/>
                </a:solidFill>
                <a:effectLst/>
                <a:latin typeface="Muli"/>
              </a:rPr>
              <a:t>Black box testing </a:t>
            </a:r>
          </a:p>
          <a:p>
            <a:pPr algn="just">
              <a:buFont typeface="Arial" panose="020B0604020202020204" pitchFamily="34" charset="0"/>
              <a:buChar char="•"/>
            </a:pPr>
            <a:r>
              <a:rPr lang="vi-VN" sz="1700" b="0" i="0" dirty="0">
                <a:solidFill>
                  <a:srgbClr val="333333"/>
                </a:solidFill>
                <a:effectLst/>
                <a:latin typeface="Muli"/>
              </a:rPr>
              <a:t>Xem chương trình như 1 “hộp đen”.</a:t>
            </a:r>
          </a:p>
          <a:p>
            <a:pPr algn="just">
              <a:buFont typeface="Arial" panose="020B0604020202020204" pitchFamily="34" charset="0"/>
              <a:buChar char="•"/>
            </a:pPr>
            <a:r>
              <a:rPr lang="vi-VN" sz="1700" b="0" i="0" dirty="0">
                <a:solidFill>
                  <a:srgbClr val="333333"/>
                </a:solidFill>
                <a:effectLst/>
                <a:latin typeface="Muli"/>
              </a:rPr>
              <a:t>Kiểm thử dựa trên đặc tả của phần mềm.</a:t>
            </a:r>
          </a:p>
          <a:p>
            <a:pPr algn="just">
              <a:buFont typeface="Arial" panose="020B0604020202020204" pitchFamily="34" charset="0"/>
              <a:buChar char="•"/>
            </a:pPr>
            <a:r>
              <a:rPr lang="vi-VN" sz="1700" b="0" i="0" dirty="0">
                <a:solidFill>
                  <a:srgbClr val="333333"/>
                </a:solidFill>
                <a:effectLst/>
                <a:latin typeface="Muli"/>
              </a:rPr>
              <a:t>Không quan tâm cấu trúc bên trong của chương trình, tập trung tìm các trường hợp mà chương trình không thực hiện theo đặc tả của nó.</a:t>
            </a:r>
            <a:endParaRPr lang="en-US" sz="1700" b="0" i="0" dirty="0">
              <a:solidFill>
                <a:srgbClr val="333333"/>
              </a:solidFill>
              <a:effectLst/>
              <a:latin typeface="Muli"/>
            </a:endParaRPr>
          </a:p>
          <a:p>
            <a:pPr algn="just"/>
            <a:r>
              <a:rPr lang="en-US" sz="1700" b="1" i="0" dirty="0" err="1">
                <a:solidFill>
                  <a:srgbClr val="333333"/>
                </a:solidFill>
                <a:effectLst/>
                <a:latin typeface="Muli"/>
              </a:rPr>
              <a:t>Đặc</a:t>
            </a:r>
            <a:r>
              <a:rPr lang="en-US" sz="1700" b="1" i="0" dirty="0">
                <a:solidFill>
                  <a:srgbClr val="333333"/>
                </a:solidFill>
                <a:effectLst/>
                <a:latin typeface="Muli"/>
              </a:rPr>
              <a:t> </a:t>
            </a:r>
            <a:r>
              <a:rPr lang="en-US" sz="1700" b="1" i="0" dirty="0" err="1">
                <a:solidFill>
                  <a:srgbClr val="333333"/>
                </a:solidFill>
                <a:effectLst/>
                <a:latin typeface="Muli"/>
              </a:rPr>
              <a:t>điểm</a:t>
            </a:r>
            <a:r>
              <a:rPr lang="en-US" sz="1700" b="1" i="0" dirty="0">
                <a:solidFill>
                  <a:srgbClr val="333333"/>
                </a:solidFill>
                <a:effectLst/>
                <a:latin typeface="Muli"/>
              </a:rPr>
              <a:t>:</a:t>
            </a:r>
            <a:endParaRPr lang="en-US" sz="1700" b="0" i="0" dirty="0">
              <a:solidFill>
                <a:srgbClr val="333333"/>
              </a:solidFill>
              <a:effectLst/>
              <a:latin typeface="Muli"/>
            </a:endParaRPr>
          </a:p>
          <a:p>
            <a:pPr algn="just">
              <a:buFont typeface="Arial" panose="020B0604020202020204" pitchFamily="34" charset="0"/>
              <a:buChar char="•"/>
            </a:pPr>
            <a:r>
              <a:rPr lang="vi-VN" sz="1700" b="0" i="0" dirty="0">
                <a:solidFill>
                  <a:srgbClr val="333333"/>
                </a:solidFill>
                <a:effectLst/>
                <a:latin typeface="Muli"/>
              </a:rPr>
              <a:t>Không cần biết tới code và cấu trúc chương trình.</a:t>
            </a:r>
          </a:p>
          <a:p>
            <a:pPr algn="just">
              <a:buFont typeface="Arial" panose="020B0604020202020204" pitchFamily="34" charset="0"/>
              <a:buChar char="•"/>
            </a:pPr>
            <a:r>
              <a:rPr lang="vi-VN" sz="1700" b="0" i="0" dirty="0">
                <a:solidFill>
                  <a:srgbClr val="333333"/>
                </a:solidFill>
                <a:effectLst/>
                <a:latin typeface="Muli"/>
              </a:rPr>
              <a:t>Đánh giá chương trình khách quan.</a:t>
            </a:r>
          </a:p>
          <a:p>
            <a:pPr algn="just">
              <a:buFont typeface="Arial" panose="020B0604020202020204" pitchFamily="34" charset="0"/>
              <a:buChar char="•"/>
            </a:pPr>
            <a:r>
              <a:rPr lang="vi-VN" sz="1700" b="0" i="0" dirty="0">
                <a:solidFill>
                  <a:srgbClr val="333333"/>
                </a:solidFill>
                <a:effectLst/>
                <a:latin typeface="Muli"/>
              </a:rPr>
              <a:t>Hạn chế: nhiều trường hợp áp dụng nhiều ca kiểm thử để kiểm tra trong khi chỉ cần 1 pha kiểm thử duy nhất “Thăm dò mù”.</a:t>
            </a:r>
            <a:endParaRPr lang="en-US" sz="1700" b="0" i="0" dirty="0">
              <a:solidFill>
                <a:srgbClr val="333333"/>
              </a:solidFill>
              <a:effectLst/>
              <a:latin typeface="Muli"/>
            </a:endParaRPr>
          </a:p>
          <a:p>
            <a:pPr algn="just"/>
            <a:r>
              <a:rPr lang="en-US" sz="1700" b="1" i="0" dirty="0" err="1">
                <a:solidFill>
                  <a:srgbClr val="333333"/>
                </a:solidFill>
                <a:effectLst/>
                <a:latin typeface="Muli"/>
              </a:rPr>
              <a:t>Đối</a:t>
            </a:r>
            <a:r>
              <a:rPr lang="en-US" sz="1700" b="1" i="0" dirty="0">
                <a:solidFill>
                  <a:srgbClr val="333333"/>
                </a:solidFill>
                <a:effectLst/>
                <a:latin typeface="Muli"/>
              </a:rPr>
              <a:t> </a:t>
            </a:r>
            <a:r>
              <a:rPr lang="en-US" sz="1700" b="1" i="0" dirty="0" err="1">
                <a:solidFill>
                  <a:srgbClr val="333333"/>
                </a:solidFill>
                <a:effectLst/>
                <a:latin typeface="Muli"/>
              </a:rPr>
              <a:t>tượng</a:t>
            </a:r>
            <a:r>
              <a:rPr lang="en-US" sz="1700" b="1" i="0" dirty="0">
                <a:solidFill>
                  <a:srgbClr val="333333"/>
                </a:solidFill>
                <a:effectLst/>
                <a:latin typeface="Muli"/>
              </a:rPr>
              <a:t> </a:t>
            </a:r>
            <a:r>
              <a:rPr lang="en-US" sz="1700" b="1" i="0" dirty="0" err="1">
                <a:solidFill>
                  <a:srgbClr val="333333"/>
                </a:solidFill>
                <a:effectLst/>
                <a:latin typeface="Muli"/>
              </a:rPr>
              <a:t>được</a:t>
            </a:r>
            <a:r>
              <a:rPr lang="en-US" sz="1700" b="1" i="0" dirty="0">
                <a:solidFill>
                  <a:srgbClr val="333333"/>
                </a:solidFill>
                <a:effectLst/>
                <a:latin typeface="Muli"/>
              </a:rPr>
              <a:t> </a:t>
            </a:r>
            <a:r>
              <a:rPr lang="en-US" sz="1700" b="1" i="0" dirty="0" err="1">
                <a:solidFill>
                  <a:srgbClr val="333333"/>
                </a:solidFill>
                <a:effectLst/>
                <a:latin typeface="Muli"/>
              </a:rPr>
              <a:t>kiểm</a:t>
            </a:r>
            <a:r>
              <a:rPr lang="en-US" sz="1700" b="1" i="0" dirty="0">
                <a:solidFill>
                  <a:srgbClr val="333333"/>
                </a:solidFill>
                <a:effectLst/>
                <a:latin typeface="Muli"/>
              </a:rPr>
              <a:t> </a:t>
            </a:r>
            <a:r>
              <a:rPr lang="en-US" sz="1700" b="1" i="0" dirty="0" err="1">
                <a:solidFill>
                  <a:srgbClr val="333333"/>
                </a:solidFill>
                <a:effectLst/>
                <a:latin typeface="Muli"/>
              </a:rPr>
              <a:t>thử</a:t>
            </a:r>
            <a:endParaRPr lang="en-US" sz="1700" b="1" i="0" dirty="0">
              <a:solidFill>
                <a:srgbClr val="333333"/>
              </a:solidFill>
              <a:effectLst/>
              <a:latin typeface="Muli"/>
            </a:endParaRPr>
          </a:p>
          <a:p>
            <a:pPr lvl="1"/>
            <a:r>
              <a:rPr lang="en-US" sz="1600" b="0" i="0" dirty="0" err="1">
                <a:solidFill>
                  <a:srgbClr val="333333"/>
                </a:solidFill>
                <a:effectLst/>
                <a:latin typeface="-apple-system"/>
              </a:rPr>
              <a:t>Là</a:t>
            </a:r>
            <a:r>
              <a:rPr lang="en-US" sz="1600" b="0" i="0" dirty="0">
                <a:solidFill>
                  <a:srgbClr val="333333"/>
                </a:solidFill>
                <a:effectLst/>
                <a:latin typeface="-apple-system"/>
              </a:rPr>
              <a:t> </a:t>
            </a:r>
            <a:r>
              <a:rPr lang="en-US" sz="1600" b="0" i="0" dirty="0" err="1">
                <a:solidFill>
                  <a:srgbClr val="333333"/>
                </a:solidFill>
                <a:effectLst/>
                <a:latin typeface="-apple-system"/>
              </a:rPr>
              <a:t>thành</a:t>
            </a:r>
            <a:r>
              <a:rPr lang="en-US" sz="1600" b="0" i="0" dirty="0">
                <a:solidFill>
                  <a:srgbClr val="333333"/>
                </a:solidFill>
                <a:effectLst/>
                <a:latin typeface="-apple-system"/>
              </a:rPr>
              <a:t> </a:t>
            </a:r>
            <a:r>
              <a:rPr lang="en-US" sz="1600" b="0" i="0" dirty="0" err="1">
                <a:solidFill>
                  <a:srgbClr val="333333"/>
                </a:solidFill>
                <a:effectLst/>
                <a:latin typeface="-apple-system"/>
              </a:rPr>
              <a:t>phần</a:t>
            </a:r>
            <a:r>
              <a:rPr lang="en-US" sz="1600" b="0" i="0" dirty="0">
                <a:solidFill>
                  <a:srgbClr val="333333"/>
                </a:solidFill>
                <a:effectLst/>
                <a:latin typeface="-apple-system"/>
              </a:rPr>
              <a:t> </a:t>
            </a:r>
            <a:r>
              <a:rPr lang="en-US" sz="1600" b="0" i="0" dirty="0" err="1">
                <a:solidFill>
                  <a:srgbClr val="333333"/>
                </a:solidFill>
                <a:effectLst/>
                <a:latin typeface="-apple-system"/>
              </a:rPr>
              <a:t>phần</a:t>
            </a:r>
            <a:r>
              <a:rPr lang="en-US" sz="1600" b="0" i="0" dirty="0">
                <a:solidFill>
                  <a:srgbClr val="333333"/>
                </a:solidFill>
                <a:effectLst/>
                <a:latin typeface="-apple-system"/>
              </a:rPr>
              <a:t> </a:t>
            </a:r>
            <a:r>
              <a:rPr lang="en-US" sz="1600" b="0" i="0" dirty="0" err="1">
                <a:solidFill>
                  <a:srgbClr val="333333"/>
                </a:solidFill>
                <a:effectLst/>
                <a:latin typeface="-apple-system"/>
              </a:rPr>
              <a:t>mềm</a:t>
            </a:r>
            <a:r>
              <a:rPr lang="en-US" sz="1600" b="0" i="0" dirty="0">
                <a:solidFill>
                  <a:srgbClr val="333333"/>
                </a:solidFill>
                <a:effectLst/>
                <a:latin typeface="-apple-system"/>
              </a:rPr>
              <a:t>. </a:t>
            </a:r>
            <a:r>
              <a:rPr lang="en-US" sz="1600" b="0" i="0" dirty="0" err="1">
                <a:solidFill>
                  <a:srgbClr val="333333"/>
                </a:solidFill>
                <a:effectLst/>
                <a:latin typeface="-apple-system"/>
              </a:rPr>
              <a:t>Có</a:t>
            </a:r>
            <a:r>
              <a:rPr lang="en-US" sz="1600" b="0" i="0" dirty="0">
                <a:solidFill>
                  <a:srgbClr val="333333"/>
                </a:solidFill>
                <a:effectLst/>
                <a:latin typeface="-apple-system"/>
              </a:rPr>
              <a:t> </a:t>
            </a:r>
            <a:r>
              <a:rPr lang="en-US" sz="1600" b="0" i="0" dirty="0" err="1">
                <a:solidFill>
                  <a:srgbClr val="333333"/>
                </a:solidFill>
                <a:effectLst/>
                <a:latin typeface="-apple-system"/>
              </a:rPr>
              <a:t>thể</a:t>
            </a:r>
            <a:r>
              <a:rPr lang="en-US" sz="1600" b="0" i="0" dirty="0">
                <a:solidFill>
                  <a:srgbClr val="333333"/>
                </a:solidFill>
                <a:effectLst/>
                <a:latin typeface="-apple-system"/>
              </a:rPr>
              <a:t> </a:t>
            </a:r>
            <a:r>
              <a:rPr lang="en-US" sz="1600" b="0" i="0" dirty="0" err="1">
                <a:solidFill>
                  <a:srgbClr val="333333"/>
                </a:solidFill>
                <a:effectLst/>
                <a:latin typeface="-apple-system"/>
              </a:rPr>
              <a:t>là</a:t>
            </a:r>
            <a:r>
              <a:rPr lang="en-US" sz="1600" b="0" i="0" dirty="0">
                <a:solidFill>
                  <a:srgbClr val="333333"/>
                </a:solidFill>
                <a:effectLst/>
                <a:latin typeface="-apple-system"/>
              </a:rPr>
              <a:t> 1 </a:t>
            </a:r>
            <a:r>
              <a:rPr lang="en-US" sz="1600" b="0" i="0" dirty="0" err="1">
                <a:solidFill>
                  <a:srgbClr val="333333"/>
                </a:solidFill>
                <a:effectLst/>
                <a:latin typeface="-apple-system"/>
              </a:rPr>
              <a:t>hàm</a:t>
            </a:r>
            <a:r>
              <a:rPr lang="en-US" sz="1600" b="0" i="0" dirty="0">
                <a:solidFill>
                  <a:srgbClr val="333333"/>
                </a:solidFill>
                <a:effectLst/>
                <a:latin typeface="-apple-system"/>
              </a:rPr>
              <a:t> </a:t>
            </a:r>
            <a:r>
              <a:rPr lang="en-US" sz="1600" b="0" i="0" dirty="0" err="1">
                <a:solidFill>
                  <a:srgbClr val="333333"/>
                </a:solidFill>
                <a:effectLst/>
                <a:latin typeface="-apple-system"/>
              </a:rPr>
              <a:t>chức</a:t>
            </a:r>
            <a:r>
              <a:rPr lang="en-US" sz="1600" b="0" i="0" dirty="0">
                <a:solidFill>
                  <a:srgbClr val="333333"/>
                </a:solidFill>
                <a:effectLst/>
                <a:latin typeface="-apple-system"/>
              </a:rPr>
              <a:t> </a:t>
            </a:r>
            <a:r>
              <a:rPr lang="en-US" sz="1600" b="0" i="0" dirty="0" err="1">
                <a:solidFill>
                  <a:srgbClr val="333333"/>
                </a:solidFill>
                <a:effectLst/>
                <a:latin typeface="-apple-system"/>
              </a:rPr>
              <a:t>năng</a:t>
            </a:r>
            <a:r>
              <a:rPr lang="en-US" sz="1600" b="0" i="0" dirty="0">
                <a:solidFill>
                  <a:srgbClr val="333333"/>
                </a:solidFill>
                <a:effectLst/>
                <a:latin typeface="-apple-system"/>
              </a:rPr>
              <a:t>, 1 </a:t>
            </a:r>
            <a:r>
              <a:rPr lang="en-US" sz="1600" b="0" i="0" dirty="0" err="1">
                <a:solidFill>
                  <a:srgbClr val="333333"/>
                </a:solidFill>
                <a:effectLst/>
                <a:latin typeface="-apple-system"/>
              </a:rPr>
              <a:t>modul</a:t>
            </a:r>
            <a:r>
              <a:rPr lang="en-US" sz="1600" b="0" i="0" dirty="0">
                <a:solidFill>
                  <a:srgbClr val="333333"/>
                </a:solidFill>
                <a:effectLst/>
                <a:latin typeface="-apple-system"/>
              </a:rPr>
              <a:t> </a:t>
            </a:r>
            <a:r>
              <a:rPr lang="en-US" sz="1600" b="0" i="0" dirty="0" err="1">
                <a:solidFill>
                  <a:srgbClr val="333333"/>
                </a:solidFill>
                <a:effectLst/>
                <a:latin typeface="-apple-system"/>
              </a:rPr>
              <a:t>chức</a:t>
            </a:r>
            <a:r>
              <a:rPr lang="en-US" sz="1600" b="0" i="0" dirty="0">
                <a:solidFill>
                  <a:srgbClr val="333333"/>
                </a:solidFill>
                <a:effectLst/>
                <a:latin typeface="-apple-system"/>
              </a:rPr>
              <a:t> </a:t>
            </a:r>
            <a:r>
              <a:rPr lang="en-US" sz="1600" b="0" i="0" dirty="0" err="1">
                <a:solidFill>
                  <a:srgbClr val="333333"/>
                </a:solidFill>
                <a:effectLst/>
                <a:latin typeface="-apple-system"/>
              </a:rPr>
              <a:t>năng</a:t>
            </a:r>
            <a:r>
              <a:rPr lang="en-US" sz="1600" b="0" i="0" dirty="0">
                <a:solidFill>
                  <a:srgbClr val="333333"/>
                </a:solidFill>
                <a:effectLst/>
                <a:latin typeface="-apple-system"/>
              </a:rPr>
              <a:t>, 1 </a:t>
            </a:r>
            <a:r>
              <a:rPr lang="en-US" sz="1600" b="0" i="0" dirty="0" err="1">
                <a:solidFill>
                  <a:srgbClr val="333333"/>
                </a:solidFill>
                <a:effectLst/>
                <a:latin typeface="-apple-system"/>
              </a:rPr>
              <a:t>phân</a:t>
            </a:r>
            <a:r>
              <a:rPr lang="en-US" sz="1600" b="0" i="0" dirty="0">
                <a:solidFill>
                  <a:srgbClr val="333333"/>
                </a:solidFill>
                <a:effectLst/>
                <a:latin typeface="-apple-system"/>
              </a:rPr>
              <a:t> </a:t>
            </a:r>
            <a:r>
              <a:rPr lang="en-US" sz="1600" b="0" i="0" dirty="0" err="1">
                <a:solidFill>
                  <a:srgbClr val="333333"/>
                </a:solidFill>
                <a:effectLst/>
                <a:latin typeface="-apple-system"/>
              </a:rPr>
              <a:t>hệ</a:t>
            </a:r>
            <a:r>
              <a:rPr lang="en-US" sz="1600" b="0" i="0" dirty="0">
                <a:solidFill>
                  <a:srgbClr val="333333"/>
                </a:solidFill>
                <a:effectLst/>
                <a:latin typeface="-apple-system"/>
              </a:rPr>
              <a:t> </a:t>
            </a:r>
            <a:r>
              <a:rPr lang="en-US" sz="1600" b="0" i="0" dirty="0" err="1">
                <a:solidFill>
                  <a:srgbClr val="333333"/>
                </a:solidFill>
                <a:effectLst/>
                <a:latin typeface="-apple-system"/>
              </a:rPr>
              <a:t>chức</a:t>
            </a:r>
            <a:r>
              <a:rPr lang="en-US" sz="1600" b="0" i="0" dirty="0">
                <a:solidFill>
                  <a:srgbClr val="333333"/>
                </a:solidFill>
                <a:effectLst/>
                <a:latin typeface="-apple-system"/>
              </a:rPr>
              <a:t> </a:t>
            </a:r>
            <a:r>
              <a:rPr lang="en-US" sz="1600" b="0" i="0" dirty="0" err="1">
                <a:solidFill>
                  <a:srgbClr val="333333"/>
                </a:solidFill>
                <a:effectLst/>
                <a:latin typeface="-apple-system"/>
              </a:rPr>
              <a:t>năng</a:t>
            </a:r>
            <a:r>
              <a:rPr lang="en-US" sz="1600" b="0" i="0" dirty="0">
                <a:solidFill>
                  <a:srgbClr val="333333"/>
                </a:solidFill>
                <a:effectLst/>
                <a:latin typeface="-apple-system"/>
              </a:rPr>
              <a:t>.</a:t>
            </a:r>
            <a:r>
              <a:rPr lang="en-US" sz="1600" b="0" i="0" dirty="0">
                <a:solidFill>
                  <a:srgbClr val="333333"/>
                </a:solidFill>
                <a:effectLst/>
                <a:latin typeface="Muli"/>
              </a:rPr>
              <a:t/>
            </a:r>
            <a:br>
              <a:rPr lang="en-US" sz="1600" b="0" i="0" dirty="0">
                <a:solidFill>
                  <a:srgbClr val="333333"/>
                </a:solidFill>
                <a:effectLst/>
                <a:latin typeface="Muli"/>
              </a:rPr>
            </a:br>
            <a:endParaRPr lang="vi-VN" sz="1600" b="0" i="0" dirty="0">
              <a:solidFill>
                <a:srgbClr val="333333"/>
              </a:solidFill>
              <a:effectLst/>
              <a:latin typeface="Muli"/>
            </a:endParaRPr>
          </a:p>
        </p:txBody>
      </p:sp>
      <p:sp>
        <p:nvSpPr>
          <p:cNvPr id="4" name="Footer Placeholder 3">
            <a:extLst>
              <a:ext uri="{FF2B5EF4-FFF2-40B4-BE49-F238E27FC236}">
                <a16:creationId xmlns:a16="http://schemas.microsoft.com/office/drawing/2014/main" id="{2E6BBADE-BDBB-4C0A-AB34-7696AE839A90}"/>
              </a:ext>
            </a:extLst>
          </p:cNvPr>
          <p:cNvSpPr>
            <a:spLocks noGrp="1"/>
          </p:cNvSpPr>
          <p:nvPr>
            <p:ph type="ftr" sz="quarter" idx="11"/>
          </p:nvPr>
        </p:nvSpPr>
        <p:spPr/>
        <p:txBody>
          <a:bodyPr/>
          <a:lstStyle/>
          <a:p>
            <a:r>
              <a:rPr lang="vi-VN"/>
              <a:t>Kiểm thử cơ bản</a:t>
            </a:r>
            <a:endParaRPr lang="en-US"/>
          </a:p>
        </p:txBody>
      </p:sp>
      <p:sp>
        <p:nvSpPr>
          <p:cNvPr id="5" name="Slide Number Placeholder 4">
            <a:extLst>
              <a:ext uri="{FF2B5EF4-FFF2-40B4-BE49-F238E27FC236}">
                <a16:creationId xmlns:a16="http://schemas.microsoft.com/office/drawing/2014/main" id="{50A78A3C-9FA4-4EA0-AE30-F8C4432798DB}"/>
              </a:ext>
            </a:extLst>
          </p:cNvPr>
          <p:cNvSpPr>
            <a:spLocks noGrp="1"/>
          </p:cNvSpPr>
          <p:nvPr>
            <p:ph type="sldNum" sz="quarter" idx="12"/>
          </p:nvPr>
        </p:nvSpPr>
        <p:spPr/>
        <p:txBody>
          <a:bodyPr/>
          <a:lstStyle/>
          <a:p>
            <a:fld id="{8AACEE26-D979-411F-B229-D9F26BAEDF07}" type="slidenum">
              <a:rPr lang="en-US" smtClean="0"/>
              <a:t>13</a:t>
            </a:fld>
            <a:endParaRPr lang="en-US" dirty="0"/>
          </a:p>
        </p:txBody>
      </p:sp>
      <p:pic>
        <p:nvPicPr>
          <p:cNvPr id="6" name="Content Placeholder 5" descr="Screen Clipping">
            <a:extLst>
              <a:ext uri="{FF2B5EF4-FFF2-40B4-BE49-F238E27FC236}">
                <a16:creationId xmlns:a16="http://schemas.microsoft.com/office/drawing/2014/main" id="{458A1352-B262-4D50-9B43-D2648B73C7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5400" y="4724400"/>
            <a:ext cx="3431308" cy="181451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410122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testing</a:t>
            </a:r>
          </a:p>
        </p:txBody>
      </p:sp>
      <p:sp>
        <p:nvSpPr>
          <p:cNvPr id="4" name="Footer Placeholder 3"/>
          <p:cNvSpPr>
            <a:spLocks noGrp="1"/>
          </p:cNvSpPr>
          <p:nvPr>
            <p:ph type="ftr" sz="quarter" idx="11"/>
          </p:nvPr>
        </p:nvSpPr>
        <p:spPr/>
        <p:txBody>
          <a:bodyPr/>
          <a:lstStyle/>
          <a:p>
            <a:r>
              <a:rPr lang="vi-VN"/>
              <a:t>Kiểm thử cơ bản</a:t>
            </a:r>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14</a:t>
            </a:fld>
            <a:endParaRPr lang="en-US" dirty="0"/>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8661" y="4616202"/>
            <a:ext cx="3068139" cy="1740148"/>
          </a:xfrm>
          <a:prstGeom prst="rect">
            <a:avLst/>
          </a:prstGeom>
          <a:ln>
            <a:noFill/>
          </a:ln>
          <a:effectLst>
            <a:outerShdw blurRad="292100" dist="139700" dir="2700000" algn="tl" rotWithShape="0">
              <a:srgbClr val="333333">
                <a:alpha val="65000"/>
              </a:srgbClr>
            </a:outerShdw>
          </a:effectLst>
        </p:spPr>
      </p:pic>
      <p:sp>
        <p:nvSpPr>
          <p:cNvPr id="8" name="Content Placeholder 7">
            <a:extLst>
              <a:ext uri="{FF2B5EF4-FFF2-40B4-BE49-F238E27FC236}">
                <a16:creationId xmlns:a16="http://schemas.microsoft.com/office/drawing/2014/main" id="{5AC6FA2B-9245-4613-A4D2-94458E9677FD}"/>
              </a:ext>
            </a:extLst>
          </p:cNvPr>
          <p:cNvSpPr>
            <a:spLocks noGrp="1"/>
          </p:cNvSpPr>
          <p:nvPr>
            <p:ph idx="1"/>
          </p:nvPr>
        </p:nvSpPr>
        <p:spPr>
          <a:xfrm>
            <a:off x="360861" y="809914"/>
            <a:ext cx="8534400" cy="5257800"/>
          </a:xfrm>
        </p:spPr>
        <p:txBody>
          <a:bodyPr/>
          <a:lstStyle/>
          <a:p>
            <a:r>
              <a:rPr lang="en-US" sz="1600" b="1" i="0" dirty="0">
                <a:solidFill>
                  <a:srgbClr val="333333"/>
                </a:solidFill>
                <a:effectLst/>
                <a:latin typeface="Muli"/>
              </a:rPr>
              <a:t>White box testing</a:t>
            </a:r>
          </a:p>
          <a:p>
            <a:pPr algn="just">
              <a:buFont typeface="Arial" panose="020B0604020202020204" pitchFamily="34" charset="0"/>
              <a:buChar char="•"/>
            </a:pPr>
            <a:r>
              <a:rPr lang="vi-VN" sz="1600" b="0" i="0" dirty="0">
                <a:solidFill>
                  <a:srgbClr val="333333"/>
                </a:solidFill>
                <a:effectLst/>
                <a:latin typeface="Muli"/>
              </a:rPr>
              <a:t>Còn được gọi là clear box testing, glass box testing, transparent box testing.</a:t>
            </a:r>
          </a:p>
          <a:p>
            <a:pPr algn="just">
              <a:buFont typeface="Arial" panose="020B0604020202020204" pitchFamily="34" charset="0"/>
              <a:buChar char="•"/>
            </a:pPr>
            <a:r>
              <a:rPr lang="vi-VN" sz="1600" b="0" i="0" dirty="0">
                <a:solidFill>
                  <a:srgbClr val="333333"/>
                </a:solidFill>
                <a:effectLst/>
                <a:latin typeface="Muli"/>
              </a:rPr>
              <a:t>Thường thiết kế các trường hợp kiểm thử dựa vào cấu trúc bên trong của phần mềm</a:t>
            </a:r>
            <a:endParaRPr lang="en-US" sz="1600" b="0" i="0" dirty="0">
              <a:solidFill>
                <a:srgbClr val="333333"/>
              </a:solidFill>
              <a:effectLst/>
              <a:latin typeface="Muli"/>
            </a:endParaRPr>
          </a:p>
          <a:p>
            <a:pPr algn="just"/>
            <a:r>
              <a:rPr lang="en-US" sz="1600" b="1" dirty="0" err="1">
                <a:solidFill>
                  <a:srgbClr val="333333"/>
                </a:solidFill>
                <a:latin typeface="Muli"/>
              </a:rPr>
              <a:t>Đặc</a:t>
            </a:r>
            <a:r>
              <a:rPr lang="en-US" sz="1600" b="1" dirty="0">
                <a:solidFill>
                  <a:srgbClr val="333333"/>
                </a:solidFill>
                <a:latin typeface="Muli"/>
              </a:rPr>
              <a:t> </a:t>
            </a:r>
            <a:r>
              <a:rPr lang="en-US" sz="1600" b="1" dirty="0" err="1">
                <a:solidFill>
                  <a:srgbClr val="333333"/>
                </a:solidFill>
                <a:latin typeface="Muli"/>
              </a:rPr>
              <a:t>điểm</a:t>
            </a:r>
            <a:r>
              <a:rPr lang="en-US" sz="1600" b="1" dirty="0">
                <a:solidFill>
                  <a:srgbClr val="333333"/>
                </a:solidFill>
                <a:latin typeface="Muli"/>
              </a:rPr>
              <a:t>:</a:t>
            </a:r>
          </a:p>
          <a:p>
            <a:pPr algn="just">
              <a:buFont typeface="Arial" panose="020B0604020202020204" pitchFamily="34" charset="0"/>
              <a:buChar char="•"/>
            </a:pPr>
            <a:r>
              <a:rPr lang="vi-VN" sz="1600" b="0" i="0" dirty="0">
                <a:solidFill>
                  <a:srgbClr val="333333"/>
                </a:solidFill>
                <a:effectLst/>
                <a:latin typeface="Muli"/>
              </a:rPr>
              <a:t>WBT đòi hỏi kỹ thuật lập trình am hiểu cấu trúc bên trong của phần mềm ( các logic nghiệp vụ, luồng dữ liệu, chức năng, kết quả ).</a:t>
            </a:r>
          </a:p>
          <a:p>
            <a:pPr algn="just">
              <a:buFont typeface="Arial" panose="020B0604020202020204" pitchFamily="34" charset="0"/>
              <a:buChar char="•"/>
            </a:pPr>
            <a:r>
              <a:rPr lang="vi-VN" sz="1600" b="0" i="0" dirty="0">
                <a:solidFill>
                  <a:srgbClr val="333333"/>
                </a:solidFill>
                <a:effectLst/>
                <a:latin typeface="Muli"/>
              </a:rPr>
              <a:t>Phương thức: Chọn các đầu vào và xem các đầu ra.</a:t>
            </a:r>
          </a:p>
          <a:p>
            <a:pPr algn="just">
              <a:buFont typeface="Arial" panose="020B0604020202020204" pitchFamily="34" charset="0"/>
              <a:buChar char="•"/>
            </a:pPr>
            <a:r>
              <a:rPr lang="vi-VN" sz="1600" b="0" i="0" dirty="0">
                <a:solidFill>
                  <a:srgbClr val="333333"/>
                </a:solidFill>
                <a:effectLst/>
                <a:latin typeface="Muli"/>
              </a:rPr>
              <a:t>Phụ thuộc vào các cài đặt hiện tại của hệ thống và của phần mềm, nếu có sự thay đổi thì bài test cũng phải thay đổi theo.</a:t>
            </a:r>
          </a:p>
          <a:p>
            <a:pPr algn="just">
              <a:buFont typeface="Arial" panose="020B0604020202020204" pitchFamily="34" charset="0"/>
              <a:buChar char="•"/>
            </a:pPr>
            <a:r>
              <a:rPr lang="vi-VN" sz="1600" b="0" i="0" dirty="0">
                <a:solidFill>
                  <a:srgbClr val="333333"/>
                </a:solidFill>
                <a:effectLst/>
                <a:latin typeface="Muli"/>
              </a:rPr>
              <a:t>Được ứng dụng trong các kiểm tra ở cấp độ module ( điển hình), tích hợp ( có khả năng ) và hệ thống của quá trình test phần mềm.</a:t>
            </a:r>
            <a:endParaRPr lang="en-US" sz="1200" dirty="0">
              <a:solidFill>
                <a:srgbClr val="333333"/>
              </a:solidFill>
              <a:latin typeface="Muli"/>
            </a:endParaRPr>
          </a:p>
          <a:p>
            <a:pPr algn="just"/>
            <a:r>
              <a:rPr lang="en-US" sz="1700" b="1" i="0" dirty="0" err="1">
                <a:solidFill>
                  <a:srgbClr val="333333"/>
                </a:solidFill>
                <a:effectLst/>
                <a:latin typeface="Muli"/>
              </a:rPr>
              <a:t>Đối</a:t>
            </a:r>
            <a:r>
              <a:rPr lang="en-US" sz="1700" b="1" i="0" dirty="0">
                <a:solidFill>
                  <a:srgbClr val="333333"/>
                </a:solidFill>
                <a:effectLst/>
                <a:latin typeface="Muli"/>
              </a:rPr>
              <a:t> </a:t>
            </a:r>
            <a:r>
              <a:rPr lang="en-US" sz="1700" b="1" i="0" dirty="0" err="1">
                <a:solidFill>
                  <a:srgbClr val="333333"/>
                </a:solidFill>
                <a:effectLst/>
                <a:latin typeface="Muli"/>
              </a:rPr>
              <a:t>tượng</a:t>
            </a:r>
            <a:r>
              <a:rPr lang="en-US" sz="1700" b="1" i="0" dirty="0">
                <a:solidFill>
                  <a:srgbClr val="333333"/>
                </a:solidFill>
                <a:effectLst/>
                <a:latin typeface="Muli"/>
              </a:rPr>
              <a:t> </a:t>
            </a:r>
            <a:r>
              <a:rPr lang="en-US" sz="1700" b="1" i="0" dirty="0" err="1">
                <a:solidFill>
                  <a:srgbClr val="333333"/>
                </a:solidFill>
                <a:effectLst/>
                <a:latin typeface="Muli"/>
              </a:rPr>
              <a:t>được</a:t>
            </a:r>
            <a:r>
              <a:rPr lang="en-US" sz="1700" b="1" i="0" dirty="0">
                <a:solidFill>
                  <a:srgbClr val="333333"/>
                </a:solidFill>
                <a:effectLst/>
                <a:latin typeface="Muli"/>
              </a:rPr>
              <a:t> </a:t>
            </a:r>
            <a:r>
              <a:rPr lang="en-US" sz="1700" b="1" i="0" dirty="0" err="1">
                <a:solidFill>
                  <a:srgbClr val="333333"/>
                </a:solidFill>
                <a:effectLst/>
                <a:latin typeface="Muli"/>
              </a:rPr>
              <a:t>kiểm</a:t>
            </a:r>
            <a:r>
              <a:rPr lang="en-US" sz="1700" b="1" i="0" dirty="0">
                <a:solidFill>
                  <a:srgbClr val="333333"/>
                </a:solidFill>
                <a:effectLst/>
                <a:latin typeface="Muli"/>
              </a:rPr>
              <a:t> </a:t>
            </a:r>
            <a:r>
              <a:rPr lang="en-US" sz="1700" b="1" i="0" dirty="0" err="1">
                <a:solidFill>
                  <a:srgbClr val="333333"/>
                </a:solidFill>
                <a:effectLst/>
                <a:latin typeface="Muli"/>
              </a:rPr>
              <a:t>thử</a:t>
            </a:r>
            <a:endParaRPr lang="en-US" sz="1700" b="1" i="0" dirty="0">
              <a:solidFill>
                <a:srgbClr val="333333"/>
              </a:solidFill>
              <a:effectLst/>
              <a:latin typeface="Muli"/>
            </a:endParaRPr>
          </a:p>
          <a:p>
            <a:pPr lvl="1"/>
            <a:r>
              <a:rPr lang="en-US" sz="1600" b="0" i="0" dirty="0" err="1">
                <a:solidFill>
                  <a:srgbClr val="333333"/>
                </a:solidFill>
                <a:effectLst/>
                <a:latin typeface="-apple-system"/>
              </a:rPr>
              <a:t>Là</a:t>
            </a:r>
            <a:r>
              <a:rPr lang="en-US" sz="1600" b="0" i="0" dirty="0">
                <a:solidFill>
                  <a:srgbClr val="333333"/>
                </a:solidFill>
                <a:effectLst/>
                <a:latin typeface="-apple-system"/>
              </a:rPr>
              <a:t> </a:t>
            </a:r>
            <a:r>
              <a:rPr lang="en-US" sz="1600" b="0" i="0" dirty="0" err="1">
                <a:solidFill>
                  <a:srgbClr val="333333"/>
                </a:solidFill>
                <a:effectLst/>
                <a:latin typeface="-apple-system"/>
              </a:rPr>
              <a:t>thành</a:t>
            </a:r>
            <a:r>
              <a:rPr lang="en-US" sz="1600" b="0" i="0" dirty="0">
                <a:solidFill>
                  <a:srgbClr val="333333"/>
                </a:solidFill>
                <a:effectLst/>
                <a:latin typeface="-apple-system"/>
              </a:rPr>
              <a:t> </a:t>
            </a:r>
            <a:r>
              <a:rPr lang="en-US" sz="1600" b="0" i="0" dirty="0" err="1">
                <a:solidFill>
                  <a:srgbClr val="333333"/>
                </a:solidFill>
                <a:effectLst/>
                <a:latin typeface="-apple-system"/>
              </a:rPr>
              <a:t>phần</a:t>
            </a:r>
            <a:r>
              <a:rPr lang="en-US" sz="1600" b="0" i="0" dirty="0">
                <a:solidFill>
                  <a:srgbClr val="333333"/>
                </a:solidFill>
                <a:effectLst/>
                <a:latin typeface="-apple-system"/>
              </a:rPr>
              <a:t> </a:t>
            </a:r>
            <a:r>
              <a:rPr lang="en-US" sz="1600" b="0" i="0" dirty="0" err="1">
                <a:solidFill>
                  <a:srgbClr val="333333"/>
                </a:solidFill>
                <a:effectLst/>
                <a:latin typeface="-apple-system"/>
              </a:rPr>
              <a:t>phần</a:t>
            </a:r>
            <a:r>
              <a:rPr lang="en-US" sz="1600" b="0" i="0" dirty="0">
                <a:solidFill>
                  <a:srgbClr val="333333"/>
                </a:solidFill>
                <a:effectLst/>
                <a:latin typeface="-apple-system"/>
              </a:rPr>
              <a:t> </a:t>
            </a:r>
            <a:r>
              <a:rPr lang="en-US" sz="1600" b="0" i="0" dirty="0" err="1">
                <a:solidFill>
                  <a:srgbClr val="333333"/>
                </a:solidFill>
                <a:effectLst/>
                <a:latin typeface="-apple-system"/>
              </a:rPr>
              <a:t>mềm</a:t>
            </a:r>
            <a:r>
              <a:rPr lang="en-US" sz="1600" b="0" i="0" dirty="0">
                <a:solidFill>
                  <a:srgbClr val="333333"/>
                </a:solidFill>
                <a:effectLst/>
                <a:latin typeface="-apple-system"/>
              </a:rPr>
              <a:t>. </a:t>
            </a:r>
            <a:r>
              <a:rPr lang="en-US" sz="1600" b="0" i="0" dirty="0" err="1">
                <a:solidFill>
                  <a:srgbClr val="333333"/>
                </a:solidFill>
                <a:effectLst/>
                <a:latin typeface="-apple-system"/>
              </a:rPr>
              <a:t>Có</a:t>
            </a:r>
            <a:r>
              <a:rPr lang="en-US" sz="1600" b="0" i="0" dirty="0">
                <a:solidFill>
                  <a:srgbClr val="333333"/>
                </a:solidFill>
                <a:effectLst/>
                <a:latin typeface="-apple-system"/>
              </a:rPr>
              <a:t> </a:t>
            </a:r>
            <a:r>
              <a:rPr lang="en-US" sz="1600" b="0" i="0" dirty="0" err="1">
                <a:solidFill>
                  <a:srgbClr val="333333"/>
                </a:solidFill>
                <a:effectLst/>
                <a:latin typeface="-apple-system"/>
              </a:rPr>
              <a:t>thể</a:t>
            </a:r>
            <a:r>
              <a:rPr lang="en-US" sz="1600" b="0" i="0" dirty="0">
                <a:solidFill>
                  <a:srgbClr val="333333"/>
                </a:solidFill>
                <a:effectLst/>
                <a:latin typeface="-apple-system"/>
              </a:rPr>
              <a:t> </a:t>
            </a:r>
            <a:r>
              <a:rPr lang="en-US" sz="1600" b="0" i="0" dirty="0" err="1">
                <a:solidFill>
                  <a:srgbClr val="333333"/>
                </a:solidFill>
                <a:effectLst/>
                <a:latin typeface="-apple-system"/>
              </a:rPr>
              <a:t>là</a:t>
            </a:r>
            <a:r>
              <a:rPr lang="en-US" sz="1600" b="0" i="0" dirty="0">
                <a:solidFill>
                  <a:srgbClr val="333333"/>
                </a:solidFill>
                <a:effectLst/>
                <a:latin typeface="-apple-system"/>
              </a:rPr>
              <a:t> 1 </a:t>
            </a:r>
            <a:r>
              <a:rPr lang="en-US" sz="1600" b="0" i="0" dirty="0" err="1">
                <a:solidFill>
                  <a:srgbClr val="333333"/>
                </a:solidFill>
                <a:effectLst/>
                <a:latin typeface="-apple-system"/>
              </a:rPr>
              <a:t>hàm</a:t>
            </a:r>
            <a:r>
              <a:rPr lang="en-US" sz="1600" b="0" i="0" dirty="0">
                <a:solidFill>
                  <a:srgbClr val="333333"/>
                </a:solidFill>
                <a:effectLst/>
                <a:latin typeface="-apple-system"/>
              </a:rPr>
              <a:t> </a:t>
            </a:r>
            <a:r>
              <a:rPr lang="en-US" sz="1600" b="0" i="0" dirty="0" err="1">
                <a:solidFill>
                  <a:srgbClr val="333333"/>
                </a:solidFill>
                <a:effectLst/>
                <a:latin typeface="-apple-system"/>
              </a:rPr>
              <a:t>chức</a:t>
            </a:r>
            <a:r>
              <a:rPr lang="en-US" sz="1600" b="0" i="0" dirty="0">
                <a:solidFill>
                  <a:srgbClr val="333333"/>
                </a:solidFill>
                <a:effectLst/>
                <a:latin typeface="-apple-system"/>
              </a:rPr>
              <a:t> </a:t>
            </a:r>
            <a:r>
              <a:rPr lang="en-US" sz="1600" b="0" i="0" dirty="0" err="1">
                <a:solidFill>
                  <a:srgbClr val="333333"/>
                </a:solidFill>
                <a:effectLst/>
                <a:latin typeface="-apple-system"/>
              </a:rPr>
              <a:t>năng</a:t>
            </a:r>
            <a:r>
              <a:rPr lang="en-US" sz="1600" b="0" i="0" dirty="0">
                <a:solidFill>
                  <a:srgbClr val="333333"/>
                </a:solidFill>
                <a:effectLst/>
                <a:latin typeface="-apple-system"/>
              </a:rPr>
              <a:t>, 1 </a:t>
            </a:r>
            <a:r>
              <a:rPr lang="en-US" sz="1600" b="0" i="0" dirty="0" err="1">
                <a:solidFill>
                  <a:srgbClr val="333333"/>
                </a:solidFill>
                <a:effectLst/>
                <a:latin typeface="-apple-system"/>
              </a:rPr>
              <a:t>modul</a:t>
            </a:r>
            <a:r>
              <a:rPr lang="en-US" sz="1600" b="0" i="0" dirty="0">
                <a:solidFill>
                  <a:srgbClr val="333333"/>
                </a:solidFill>
                <a:effectLst/>
                <a:latin typeface="-apple-system"/>
              </a:rPr>
              <a:t> </a:t>
            </a:r>
            <a:r>
              <a:rPr lang="en-US" sz="1600" b="0" i="0" dirty="0" err="1">
                <a:solidFill>
                  <a:srgbClr val="333333"/>
                </a:solidFill>
                <a:effectLst/>
                <a:latin typeface="-apple-system"/>
              </a:rPr>
              <a:t>chức</a:t>
            </a:r>
            <a:r>
              <a:rPr lang="en-US" sz="1600" b="0" i="0" dirty="0">
                <a:solidFill>
                  <a:srgbClr val="333333"/>
                </a:solidFill>
                <a:effectLst/>
                <a:latin typeface="-apple-system"/>
              </a:rPr>
              <a:t> </a:t>
            </a:r>
            <a:r>
              <a:rPr lang="en-US" sz="1600" b="0" i="0" dirty="0" err="1">
                <a:solidFill>
                  <a:srgbClr val="333333"/>
                </a:solidFill>
                <a:effectLst/>
                <a:latin typeface="-apple-system"/>
              </a:rPr>
              <a:t>năng</a:t>
            </a:r>
            <a:r>
              <a:rPr lang="en-US" sz="1600" b="0" i="0" dirty="0">
                <a:solidFill>
                  <a:srgbClr val="333333"/>
                </a:solidFill>
                <a:effectLst/>
                <a:latin typeface="-apple-system"/>
              </a:rPr>
              <a:t>, 1 </a:t>
            </a:r>
            <a:r>
              <a:rPr lang="en-US" sz="1600" b="0" i="0" dirty="0" err="1">
                <a:solidFill>
                  <a:srgbClr val="333333"/>
                </a:solidFill>
                <a:effectLst/>
                <a:latin typeface="-apple-system"/>
              </a:rPr>
              <a:t>phân</a:t>
            </a:r>
            <a:r>
              <a:rPr lang="en-US" sz="1600" b="0" i="0" dirty="0">
                <a:solidFill>
                  <a:srgbClr val="333333"/>
                </a:solidFill>
                <a:effectLst/>
                <a:latin typeface="-apple-system"/>
              </a:rPr>
              <a:t> </a:t>
            </a:r>
            <a:r>
              <a:rPr lang="en-US" sz="1600" b="0" i="0" dirty="0" err="1">
                <a:solidFill>
                  <a:srgbClr val="333333"/>
                </a:solidFill>
                <a:effectLst/>
                <a:latin typeface="-apple-system"/>
              </a:rPr>
              <a:t>hệ</a:t>
            </a:r>
            <a:r>
              <a:rPr lang="en-US" sz="1600" b="0" i="0" dirty="0">
                <a:solidFill>
                  <a:srgbClr val="333333"/>
                </a:solidFill>
                <a:effectLst/>
                <a:latin typeface="-apple-system"/>
              </a:rPr>
              <a:t> </a:t>
            </a:r>
            <a:r>
              <a:rPr lang="en-US" sz="1600" b="0" i="0" dirty="0" err="1">
                <a:solidFill>
                  <a:srgbClr val="333333"/>
                </a:solidFill>
                <a:effectLst/>
                <a:latin typeface="-apple-system"/>
              </a:rPr>
              <a:t>chức</a:t>
            </a:r>
            <a:r>
              <a:rPr lang="en-US" sz="1600" b="0" i="0" dirty="0">
                <a:solidFill>
                  <a:srgbClr val="333333"/>
                </a:solidFill>
                <a:effectLst/>
                <a:latin typeface="-apple-system"/>
              </a:rPr>
              <a:t> </a:t>
            </a:r>
            <a:r>
              <a:rPr lang="en-US" sz="1600" b="0" i="0" dirty="0" err="1">
                <a:solidFill>
                  <a:srgbClr val="333333"/>
                </a:solidFill>
                <a:effectLst/>
                <a:latin typeface="-apple-system"/>
              </a:rPr>
              <a:t>năng</a:t>
            </a:r>
            <a:r>
              <a:rPr lang="en-US" sz="1600" b="0" i="0" dirty="0">
                <a:solidFill>
                  <a:srgbClr val="333333"/>
                </a:solidFill>
                <a:effectLst/>
                <a:latin typeface="-apple-system"/>
              </a:rPr>
              <a:t>.</a:t>
            </a:r>
            <a:r>
              <a:rPr lang="en-US" sz="1600" b="0" i="0" dirty="0">
                <a:solidFill>
                  <a:srgbClr val="333333"/>
                </a:solidFill>
                <a:effectLst/>
                <a:latin typeface="Muli"/>
              </a:rPr>
              <a:t/>
            </a:r>
            <a:br>
              <a:rPr lang="en-US" sz="1600" b="0" i="0" dirty="0">
                <a:solidFill>
                  <a:srgbClr val="333333"/>
                </a:solidFill>
                <a:effectLst/>
                <a:latin typeface="Muli"/>
              </a:rPr>
            </a:br>
            <a:endParaRPr lang="vi-VN" sz="1600" b="0" i="0" dirty="0">
              <a:solidFill>
                <a:srgbClr val="333333"/>
              </a:solidFill>
              <a:effectLst/>
              <a:latin typeface="Muli"/>
            </a:endParaRPr>
          </a:p>
          <a:p>
            <a:pPr algn="just">
              <a:buFont typeface="Arial" panose="020B0604020202020204" pitchFamily="34" charset="0"/>
              <a:buChar char="•"/>
            </a:pPr>
            <a:endParaRPr lang="vi-VN" sz="1600" b="0" i="0" dirty="0">
              <a:solidFill>
                <a:srgbClr val="333333"/>
              </a:solidFill>
              <a:effectLst/>
              <a:latin typeface="Muli"/>
            </a:endParaRPr>
          </a:p>
        </p:txBody>
      </p:sp>
    </p:spTree>
    <p:extLst>
      <p:ext uri="{BB962C8B-B14F-4D97-AF65-F5344CB8AC3E}">
        <p14:creationId xmlns:p14="http://schemas.microsoft.com/office/powerpoint/2010/main" val="7981701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testing</a:t>
            </a:r>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4114800"/>
            <a:ext cx="2377930" cy="1828800"/>
          </a:xfrm>
          <a:prstGeom prst="rect">
            <a:avLst/>
          </a:prstGeom>
          <a:ln>
            <a:noFill/>
          </a:ln>
          <a:effectLst>
            <a:outerShdw blurRad="292100" dist="139700" dir="2700000" algn="tl" rotWithShape="0">
              <a:srgbClr val="333333">
                <a:alpha val="65000"/>
              </a:srgbClr>
            </a:outerShdw>
          </a:effectLst>
        </p:spPr>
      </p:pic>
      <p:sp>
        <p:nvSpPr>
          <p:cNvPr id="4" name="Footer Placeholder 3"/>
          <p:cNvSpPr>
            <a:spLocks noGrp="1"/>
          </p:cNvSpPr>
          <p:nvPr>
            <p:ph type="ftr" sz="quarter" idx="11"/>
          </p:nvPr>
        </p:nvSpPr>
        <p:spPr/>
        <p:txBody>
          <a:bodyPr/>
          <a:lstStyle/>
          <a:p>
            <a:r>
              <a:rPr lang="vi-VN"/>
              <a:t>Kiểm thử cơ bản</a:t>
            </a:r>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15</a:t>
            </a:fld>
            <a:endParaRPr lang="en-US" dirty="0"/>
          </a:p>
        </p:txBody>
      </p:sp>
      <p:sp>
        <p:nvSpPr>
          <p:cNvPr id="10" name="TextBox 9">
            <a:extLst>
              <a:ext uri="{FF2B5EF4-FFF2-40B4-BE49-F238E27FC236}">
                <a16:creationId xmlns:a16="http://schemas.microsoft.com/office/drawing/2014/main" id="{C3A52AA0-0EE9-4406-8C82-C5D1D217C47F}"/>
              </a:ext>
            </a:extLst>
          </p:cNvPr>
          <p:cNvSpPr txBox="1"/>
          <p:nvPr/>
        </p:nvSpPr>
        <p:spPr>
          <a:xfrm>
            <a:off x="381000" y="1066800"/>
            <a:ext cx="5715000" cy="3139321"/>
          </a:xfrm>
          <a:prstGeom prst="rect">
            <a:avLst/>
          </a:prstGeom>
          <a:noFill/>
        </p:spPr>
        <p:txBody>
          <a:bodyPr wrap="square">
            <a:spAutoFit/>
          </a:bodyPr>
          <a:lstStyle/>
          <a:p>
            <a:pPr algn="l"/>
            <a:r>
              <a:rPr lang="en-US" b="1" i="0" dirty="0" err="1">
                <a:effectLst/>
                <a:latin typeface="Georgia" panose="02040502050405020303" pitchFamily="18" charset="0"/>
              </a:rPr>
              <a:t>Kỹ</a:t>
            </a:r>
            <a:r>
              <a:rPr lang="en-US" b="1" i="0" dirty="0">
                <a:effectLst/>
                <a:latin typeface="Georgia" panose="02040502050405020303" pitchFamily="18" charset="0"/>
              </a:rPr>
              <a:t> </a:t>
            </a:r>
            <a:r>
              <a:rPr lang="en-US" b="1" i="0" dirty="0" err="1">
                <a:effectLst/>
                <a:latin typeface="Georgia" panose="02040502050405020303" pitchFamily="18" charset="0"/>
              </a:rPr>
              <a:t>thuật</a:t>
            </a:r>
            <a:r>
              <a:rPr lang="en-US" b="1" i="0" dirty="0">
                <a:effectLst/>
                <a:latin typeface="Georgia" panose="02040502050405020303" pitchFamily="18" charset="0"/>
              </a:rPr>
              <a:t> experience-based</a:t>
            </a:r>
          </a:p>
          <a:p>
            <a:pPr marL="285750" indent="-285750" algn="l">
              <a:buFont typeface="Arial" panose="020B0604020202020204" pitchFamily="34" charset="0"/>
              <a:buChar char="•"/>
            </a:pPr>
            <a:r>
              <a:rPr lang="vi-VN" b="0" i="0" dirty="0">
                <a:effectLst/>
                <a:latin typeface="Roboto" panose="02000000000000000000" pitchFamily="2" charset="0"/>
              </a:rPr>
              <a:t>Như tên gọi của mình, nhóm kỹ thuật này phụ thuộc vào hiểu biết và năng lực của tester. Những kiến thức, kinh nghiệm của tester sẽ là cơ sở để thiết kế test case. Do đó, chất lượng của các test case dựa trên kinh nghiệm sẽ hoàn toàn phụ thuộc vào tester. Nhóm kỹ thuật này được chia thành 2 loại:</a:t>
            </a:r>
            <a:endParaRPr lang="en-US" dirty="0">
              <a:latin typeface="Roboto" panose="02000000000000000000" pitchFamily="2" charset="0"/>
            </a:endParaRPr>
          </a:p>
          <a:p>
            <a:pPr marL="342900" indent="-342900">
              <a:buFont typeface="+mj-lt"/>
              <a:buAutoNum type="arabicPeriod"/>
            </a:pPr>
            <a:r>
              <a:rPr lang="en-US" b="1" i="0" dirty="0">
                <a:effectLst/>
                <a:latin typeface="Georgia" panose="02040502050405020303" pitchFamily="18" charset="0"/>
              </a:rPr>
              <a:t> Exploratory testing (</a:t>
            </a:r>
            <a:r>
              <a:rPr lang="en-US" b="1" i="0" dirty="0" err="1">
                <a:effectLst/>
                <a:latin typeface="Georgia" panose="02040502050405020303" pitchFamily="18" charset="0"/>
              </a:rPr>
              <a:t>kiểm</a:t>
            </a:r>
            <a:r>
              <a:rPr lang="en-US" b="1" i="0" dirty="0">
                <a:effectLst/>
                <a:latin typeface="Georgia" panose="02040502050405020303" pitchFamily="18" charset="0"/>
              </a:rPr>
              <a:t> </a:t>
            </a:r>
            <a:r>
              <a:rPr lang="en-US" b="1" i="0" dirty="0" err="1">
                <a:effectLst/>
                <a:latin typeface="Georgia" panose="02040502050405020303" pitchFamily="18" charset="0"/>
              </a:rPr>
              <a:t>thử</a:t>
            </a:r>
            <a:r>
              <a:rPr lang="en-US" b="1" i="0" dirty="0">
                <a:effectLst/>
                <a:latin typeface="Georgia" panose="02040502050405020303" pitchFamily="18" charset="0"/>
              </a:rPr>
              <a:t> </a:t>
            </a:r>
            <a:r>
              <a:rPr lang="en-US" b="1" i="0" dirty="0" err="1">
                <a:effectLst/>
                <a:latin typeface="Georgia" panose="02040502050405020303" pitchFamily="18" charset="0"/>
              </a:rPr>
              <a:t>thăm</a:t>
            </a:r>
            <a:r>
              <a:rPr lang="en-US" b="1" i="0" dirty="0">
                <a:effectLst/>
                <a:latin typeface="Georgia" panose="02040502050405020303" pitchFamily="18" charset="0"/>
              </a:rPr>
              <a:t> </a:t>
            </a:r>
            <a:r>
              <a:rPr lang="en-US" b="1" i="0" dirty="0" err="1">
                <a:effectLst/>
                <a:latin typeface="Georgia" panose="02040502050405020303" pitchFamily="18" charset="0"/>
              </a:rPr>
              <a:t>dò</a:t>
            </a:r>
            <a:r>
              <a:rPr lang="en-US" b="1" i="0" dirty="0">
                <a:effectLst/>
                <a:latin typeface="Georgia" panose="02040502050405020303" pitchFamily="18" charset="0"/>
              </a:rPr>
              <a:t>)</a:t>
            </a:r>
          </a:p>
          <a:p>
            <a:pPr marL="342900" indent="-342900">
              <a:buFont typeface="+mj-lt"/>
              <a:buAutoNum type="arabicPeriod"/>
            </a:pPr>
            <a:r>
              <a:rPr lang="en-US" b="1" i="0" dirty="0">
                <a:effectLst/>
                <a:latin typeface="Georgia" panose="02040502050405020303" pitchFamily="18" charset="0"/>
              </a:rPr>
              <a:t> Error guessing (</a:t>
            </a:r>
            <a:r>
              <a:rPr lang="en-US" b="1" i="0" dirty="0" err="1">
                <a:effectLst/>
                <a:latin typeface="Georgia" panose="02040502050405020303" pitchFamily="18" charset="0"/>
              </a:rPr>
              <a:t>phỏng</a:t>
            </a:r>
            <a:r>
              <a:rPr lang="en-US" b="1" i="0" dirty="0">
                <a:effectLst/>
                <a:latin typeface="Georgia" panose="02040502050405020303" pitchFamily="18" charset="0"/>
              </a:rPr>
              <a:t> </a:t>
            </a:r>
            <a:r>
              <a:rPr lang="en-US" b="1" i="0" dirty="0" err="1">
                <a:effectLst/>
                <a:latin typeface="Georgia" panose="02040502050405020303" pitchFamily="18" charset="0"/>
              </a:rPr>
              <a:t>đoán</a:t>
            </a:r>
            <a:r>
              <a:rPr lang="en-US" b="1" i="0" dirty="0">
                <a:effectLst/>
                <a:latin typeface="Georgia" panose="02040502050405020303" pitchFamily="18" charset="0"/>
              </a:rPr>
              <a:t> </a:t>
            </a:r>
            <a:r>
              <a:rPr lang="en-US" b="1" i="0" dirty="0" err="1">
                <a:effectLst/>
                <a:latin typeface="Georgia" panose="02040502050405020303" pitchFamily="18" charset="0"/>
              </a:rPr>
              <a:t>lỗi</a:t>
            </a:r>
            <a:r>
              <a:rPr lang="en-US" b="1" i="0" dirty="0">
                <a:effectLst/>
                <a:latin typeface="Georgia" panose="02040502050405020303" pitchFamily="18" charset="0"/>
              </a:rPr>
              <a:t>)</a:t>
            </a:r>
          </a:p>
          <a:p>
            <a:pPr marL="342900" indent="-342900" algn="l">
              <a:buFont typeface="+mj-lt"/>
              <a:buAutoNum type="arabicPeriod"/>
            </a:pPr>
            <a:endParaRPr lang="en-US" b="1" i="0" dirty="0">
              <a:effectLst/>
              <a:latin typeface="Georgia" panose="02040502050405020303" pitchFamily="18" charset="0"/>
            </a:endParaRPr>
          </a:p>
          <a:p>
            <a:pPr algn="l"/>
            <a:endParaRPr lang="en-US" b="1" i="0" dirty="0">
              <a:solidFill>
                <a:srgbClr val="172B4D"/>
              </a:solidFill>
              <a:effectLst/>
              <a:latin typeface="Roboto" panose="02000000000000000000" pitchFamily="2" charset="0"/>
            </a:endParaRPr>
          </a:p>
        </p:txBody>
      </p:sp>
    </p:spTree>
    <p:extLst>
      <p:ext uri="{BB962C8B-B14F-4D97-AF65-F5344CB8AC3E}">
        <p14:creationId xmlns:p14="http://schemas.microsoft.com/office/powerpoint/2010/main" val="1437853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6F5A7-C99D-4712-BD7A-7B3C78D6731A}"/>
              </a:ext>
            </a:extLst>
          </p:cNvPr>
          <p:cNvSpPr>
            <a:spLocks noGrp="1"/>
          </p:cNvSpPr>
          <p:nvPr>
            <p:ph type="title"/>
          </p:nvPr>
        </p:nvSpPr>
        <p:spPr/>
        <p:txBody>
          <a:bodyPr/>
          <a:lstStyle/>
          <a:p>
            <a:r>
              <a:rPr lang="en-US" dirty="0"/>
              <a:t>Dynamic testing</a:t>
            </a:r>
          </a:p>
        </p:txBody>
      </p:sp>
      <p:sp>
        <p:nvSpPr>
          <p:cNvPr id="3" name="Content Placeholder 2">
            <a:extLst>
              <a:ext uri="{FF2B5EF4-FFF2-40B4-BE49-F238E27FC236}">
                <a16:creationId xmlns:a16="http://schemas.microsoft.com/office/drawing/2014/main" id="{C136B2D2-D564-49BB-8119-F429797654FC}"/>
              </a:ext>
            </a:extLst>
          </p:cNvPr>
          <p:cNvSpPr>
            <a:spLocks noGrp="1"/>
          </p:cNvSpPr>
          <p:nvPr>
            <p:ph idx="1"/>
          </p:nvPr>
        </p:nvSpPr>
        <p:spPr/>
        <p:txBody>
          <a:bodyPr/>
          <a:lstStyle/>
          <a:p>
            <a:r>
              <a:rPr lang="en-GB" altLang="en-US" sz="2000" dirty="0" err="1"/>
              <a:t>Mục</a:t>
            </a:r>
            <a:r>
              <a:rPr lang="en-GB" altLang="en-US" sz="2000" dirty="0"/>
              <a:t> </a:t>
            </a:r>
            <a:r>
              <a:rPr lang="en-GB" altLang="en-US" sz="2000" dirty="0" err="1"/>
              <a:t>tiêu</a:t>
            </a:r>
            <a:r>
              <a:rPr lang="en-GB" altLang="en-US" sz="2000" dirty="0"/>
              <a:t> </a:t>
            </a:r>
            <a:r>
              <a:rPr lang="en-GB" altLang="en-US" sz="2000" dirty="0" err="1"/>
              <a:t>của</a:t>
            </a:r>
            <a:r>
              <a:rPr lang="en-GB" altLang="en-US" sz="2000" dirty="0"/>
              <a:t> defect testing </a:t>
            </a:r>
            <a:r>
              <a:rPr lang="en-GB" altLang="en-US" sz="2000" dirty="0" err="1"/>
              <a:t>là</a:t>
            </a:r>
            <a:r>
              <a:rPr lang="en-GB" altLang="en-US" sz="2000" dirty="0"/>
              <a:t> </a:t>
            </a:r>
            <a:r>
              <a:rPr lang="en-GB" altLang="en-US" sz="2000" dirty="0" err="1"/>
              <a:t>tìm</a:t>
            </a:r>
            <a:r>
              <a:rPr lang="en-GB" altLang="en-US" sz="2000" dirty="0"/>
              <a:t> </a:t>
            </a:r>
            <a:r>
              <a:rPr lang="en-GB" altLang="en-US" sz="2000" dirty="0" err="1"/>
              <a:t>các</a:t>
            </a:r>
            <a:r>
              <a:rPr lang="en-GB" altLang="en-US" sz="2000" dirty="0"/>
              <a:t> </a:t>
            </a:r>
            <a:r>
              <a:rPr lang="en-GB" altLang="en-US" sz="2000" dirty="0" err="1"/>
              <a:t>khiếm</a:t>
            </a:r>
            <a:r>
              <a:rPr lang="en-GB" altLang="en-US" sz="2000" dirty="0"/>
              <a:t> </a:t>
            </a:r>
            <a:r>
              <a:rPr lang="en-GB" altLang="en-US" sz="2000" dirty="0" err="1"/>
              <a:t>khuyết</a:t>
            </a:r>
            <a:r>
              <a:rPr lang="en-GB" altLang="en-US" sz="2000" dirty="0"/>
              <a:t> (defect) </a:t>
            </a:r>
            <a:r>
              <a:rPr lang="en-GB" altLang="en-US" sz="2000" dirty="0" err="1"/>
              <a:t>trong</a:t>
            </a:r>
            <a:r>
              <a:rPr lang="en-GB" altLang="en-US" sz="2000" dirty="0"/>
              <a:t> </a:t>
            </a:r>
            <a:r>
              <a:rPr lang="en-GB" altLang="en-US" sz="2000" dirty="0" err="1"/>
              <a:t>chương</a:t>
            </a:r>
            <a:r>
              <a:rPr lang="en-GB" altLang="en-US" sz="2000" dirty="0"/>
              <a:t> </a:t>
            </a:r>
            <a:r>
              <a:rPr lang="en-GB" altLang="en-US" sz="2000" dirty="0" err="1"/>
              <a:t>trình</a:t>
            </a:r>
            <a:endParaRPr lang="en-GB" altLang="en-US" sz="2000" dirty="0"/>
          </a:p>
          <a:p>
            <a:r>
              <a:rPr lang="en-GB" altLang="en-US" sz="2000" dirty="0" err="1"/>
              <a:t>Một</a:t>
            </a:r>
            <a:r>
              <a:rPr lang="en-GB" altLang="en-US" sz="2000" dirty="0"/>
              <a:t> defect test </a:t>
            </a:r>
            <a:r>
              <a:rPr lang="en-GB" altLang="en-US" sz="2000" dirty="0" err="1"/>
              <a:t>thành</a:t>
            </a:r>
            <a:r>
              <a:rPr lang="en-GB" altLang="en-US" sz="2000" dirty="0"/>
              <a:t> </a:t>
            </a:r>
            <a:r>
              <a:rPr lang="en-GB" altLang="en-US" sz="2000" dirty="0" err="1"/>
              <a:t>công</a:t>
            </a:r>
            <a:r>
              <a:rPr lang="en-GB" altLang="en-US" sz="2000" dirty="0"/>
              <a:t> </a:t>
            </a:r>
            <a:r>
              <a:rPr lang="en-GB" altLang="en-US" sz="2000" dirty="0" err="1"/>
              <a:t>là</a:t>
            </a:r>
            <a:r>
              <a:rPr lang="en-GB" altLang="en-US" sz="2000" dirty="0"/>
              <a:t> test </a:t>
            </a:r>
            <a:r>
              <a:rPr lang="en-GB" altLang="en-US" sz="2000" dirty="0" err="1"/>
              <a:t>làm</a:t>
            </a:r>
            <a:r>
              <a:rPr lang="en-GB" altLang="en-US" sz="2000" dirty="0"/>
              <a:t> </a:t>
            </a:r>
            <a:r>
              <a:rPr lang="en-GB" altLang="en-US" sz="2000" dirty="0" err="1"/>
              <a:t>cho</a:t>
            </a:r>
            <a:r>
              <a:rPr lang="en-GB" altLang="en-US" sz="2000" dirty="0"/>
              <a:t> </a:t>
            </a:r>
            <a:r>
              <a:rPr lang="en-GB" altLang="en-US" sz="2000" dirty="0" err="1"/>
              <a:t>chương</a:t>
            </a:r>
            <a:r>
              <a:rPr lang="en-GB" altLang="en-US" sz="2000" dirty="0"/>
              <a:t> </a:t>
            </a:r>
            <a:r>
              <a:rPr lang="en-GB" altLang="en-US" sz="2000" dirty="0" err="1"/>
              <a:t>trình</a:t>
            </a:r>
            <a:r>
              <a:rPr lang="en-GB" altLang="en-US" sz="2000" dirty="0"/>
              <a:t> </a:t>
            </a:r>
            <a:r>
              <a:rPr lang="en-GB" altLang="en-US" sz="2000" dirty="0" err="1"/>
              <a:t>cư</a:t>
            </a:r>
            <a:r>
              <a:rPr lang="en-GB" altLang="en-US" sz="2000" dirty="0"/>
              <a:t> </a:t>
            </a:r>
            <a:r>
              <a:rPr lang="en-GB" altLang="en-US" sz="2000" dirty="0" err="1"/>
              <a:t>xử</a:t>
            </a:r>
            <a:r>
              <a:rPr lang="en-GB" altLang="en-US" sz="2000" dirty="0"/>
              <a:t> </a:t>
            </a:r>
            <a:r>
              <a:rPr lang="en-GB" altLang="en-US" sz="2000" dirty="0" err="1"/>
              <a:t>một</a:t>
            </a:r>
            <a:r>
              <a:rPr lang="en-GB" altLang="en-US" sz="2000" dirty="0"/>
              <a:t> </a:t>
            </a:r>
            <a:r>
              <a:rPr lang="en-GB" altLang="en-US" sz="2000" dirty="0" err="1"/>
              <a:t>cách</a:t>
            </a:r>
            <a:r>
              <a:rPr lang="en-GB" altLang="en-US" sz="2000" dirty="0"/>
              <a:t> </a:t>
            </a:r>
            <a:r>
              <a:rPr lang="en-GB" altLang="en-US" sz="2000" dirty="0" err="1"/>
              <a:t>bất</a:t>
            </a:r>
            <a:r>
              <a:rPr lang="en-GB" altLang="en-US" sz="2000" dirty="0"/>
              <a:t> </a:t>
            </a:r>
            <a:r>
              <a:rPr lang="en-GB" altLang="en-US" sz="2000" dirty="0" err="1"/>
              <a:t>thường</a:t>
            </a:r>
            <a:endParaRPr lang="en-GB" altLang="en-US" sz="2000" dirty="0"/>
          </a:p>
          <a:p>
            <a:r>
              <a:rPr lang="en-GB" altLang="en-US" sz="2000" dirty="0" err="1"/>
              <a:t>Các</a:t>
            </a:r>
            <a:r>
              <a:rPr lang="en-GB" altLang="en-US" sz="2000" dirty="0"/>
              <a:t> test </a:t>
            </a:r>
            <a:r>
              <a:rPr lang="en-GB" altLang="en-US" sz="2000" dirty="0" err="1"/>
              <a:t>nhằm</a:t>
            </a:r>
            <a:r>
              <a:rPr lang="en-GB" altLang="en-US" sz="2000" dirty="0"/>
              <a:t> </a:t>
            </a:r>
            <a:r>
              <a:rPr lang="en-GB" altLang="en-US" sz="2000" dirty="0" err="1"/>
              <a:t>chứng</a:t>
            </a:r>
            <a:r>
              <a:rPr lang="en-GB" altLang="en-US" sz="2000" dirty="0"/>
              <a:t> </a:t>
            </a:r>
            <a:r>
              <a:rPr lang="en-GB" altLang="en-US" sz="2000" dirty="0" err="1"/>
              <a:t>tỏ</a:t>
            </a:r>
            <a:r>
              <a:rPr lang="en-GB" altLang="en-US" sz="2000" dirty="0"/>
              <a:t> </a:t>
            </a:r>
            <a:r>
              <a:rPr lang="en-GB" altLang="en-US" sz="2000" dirty="0" err="1"/>
              <a:t>sự</a:t>
            </a:r>
            <a:r>
              <a:rPr lang="en-GB" altLang="en-US" sz="2000" dirty="0"/>
              <a:t> </a:t>
            </a:r>
            <a:r>
              <a:rPr lang="en-GB" altLang="en-US" sz="2000" dirty="0" err="1"/>
              <a:t>có</a:t>
            </a:r>
            <a:r>
              <a:rPr lang="en-GB" altLang="en-US" sz="2000" dirty="0"/>
              <a:t> </a:t>
            </a:r>
            <a:r>
              <a:rPr lang="en-GB" altLang="en-US" sz="2000" dirty="0" err="1"/>
              <a:t>mặt</a:t>
            </a:r>
            <a:r>
              <a:rPr lang="en-GB" altLang="en-US" sz="2000" dirty="0"/>
              <a:t> </a:t>
            </a:r>
            <a:r>
              <a:rPr lang="en-GB" altLang="en-US" sz="2000" dirty="0" err="1"/>
              <a:t>của</a:t>
            </a:r>
            <a:r>
              <a:rPr lang="en-GB" altLang="en-US" sz="2000" dirty="0"/>
              <a:t> </a:t>
            </a:r>
            <a:r>
              <a:rPr lang="en-GB" altLang="en-US" sz="2000" dirty="0" err="1"/>
              <a:t>các</a:t>
            </a:r>
            <a:r>
              <a:rPr lang="en-GB" altLang="en-US" sz="2000" dirty="0"/>
              <a:t> </a:t>
            </a:r>
            <a:r>
              <a:rPr lang="en-GB" altLang="en-US" sz="2000" dirty="0" err="1"/>
              <a:t>khiếm</a:t>
            </a:r>
            <a:r>
              <a:rPr lang="en-GB" altLang="en-US" sz="2000" dirty="0"/>
              <a:t> </a:t>
            </a:r>
            <a:r>
              <a:rPr lang="en-GB" altLang="en-US" sz="2000" dirty="0" err="1"/>
              <a:t>khuyết</a:t>
            </a:r>
            <a:r>
              <a:rPr lang="en-GB" altLang="en-US" sz="2000" dirty="0"/>
              <a:t> </a:t>
            </a:r>
            <a:r>
              <a:rPr lang="en-GB" altLang="en-US" sz="2000" dirty="0" err="1"/>
              <a:t>chứ</a:t>
            </a:r>
            <a:r>
              <a:rPr lang="en-GB" altLang="en-US" sz="2000" dirty="0"/>
              <a:t> </a:t>
            </a:r>
            <a:r>
              <a:rPr lang="en-GB" altLang="en-US" sz="2000" dirty="0" err="1"/>
              <a:t>không</a:t>
            </a:r>
            <a:r>
              <a:rPr lang="en-GB" altLang="en-US" sz="2000" dirty="0"/>
              <a:t> </a:t>
            </a:r>
            <a:r>
              <a:rPr lang="en-GB" altLang="en-US" sz="2000" dirty="0" err="1"/>
              <a:t>thể</a:t>
            </a:r>
            <a:r>
              <a:rPr lang="en-GB" altLang="en-US" sz="2000" dirty="0"/>
              <a:t> </a:t>
            </a:r>
            <a:r>
              <a:rPr lang="en-GB" altLang="en-US" sz="2000" dirty="0" err="1"/>
              <a:t>chứng</a:t>
            </a:r>
            <a:r>
              <a:rPr lang="en-GB" altLang="en-US" sz="2000" dirty="0"/>
              <a:t> </a:t>
            </a:r>
            <a:r>
              <a:rPr lang="en-GB" altLang="en-US" sz="2000" dirty="0" err="1"/>
              <a:t>minh</a:t>
            </a:r>
            <a:r>
              <a:rPr lang="en-GB" altLang="en-US" sz="2000" dirty="0"/>
              <a:t> </a:t>
            </a:r>
            <a:r>
              <a:rPr lang="en-GB" altLang="en-US" sz="2000" dirty="0" err="1"/>
              <a:t>rằng</a:t>
            </a:r>
            <a:r>
              <a:rPr lang="en-GB" altLang="en-US" sz="2000" dirty="0"/>
              <a:t> </a:t>
            </a:r>
            <a:r>
              <a:rPr lang="en-GB" altLang="en-US" sz="2000" dirty="0" err="1"/>
              <a:t>không</a:t>
            </a:r>
            <a:r>
              <a:rPr lang="en-GB" altLang="en-US" sz="2000" dirty="0"/>
              <a:t> </a:t>
            </a:r>
            <a:r>
              <a:rPr lang="en-GB" altLang="en-US" sz="2000" dirty="0" err="1"/>
              <a:t>có</a:t>
            </a:r>
            <a:r>
              <a:rPr lang="en-GB" altLang="en-US" sz="2000" dirty="0"/>
              <a:t> </a:t>
            </a:r>
            <a:r>
              <a:rPr lang="en-GB" altLang="en-US" sz="2000" dirty="0" err="1"/>
              <a:t>khiếm</a:t>
            </a:r>
            <a:r>
              <a:rPr lang="en-GB" altLang="en-US" sz="2000" dirty="0"/>
              <a:t> </a:t>
            </a:r>
            <a:r>
              <a:rPr lang="en-GB" altLang="en-US" sz="2000" dirty="0" err="1"/>
              <a:t>khuyết</a:t>
            </a:r>
            <a:endParaRPr lang="en-GB" altLang="en-US" sz="2000" dirty="0"/>
          </a:p>
          <a:p>
            <a:pPr lvl="1"/>
            <a:r>
              <a:rPr lang="en-US" altLang="en-US" sz="2000" dirty="0" err="1"/>
              <a:t>Để</a:t>
            </a:r>
            <a:r>
              <a:rPr lang="en-US" altLang="en-US" sz="2000" dirty="0"/>
              <a:t> </a:t>
            </a:r>
            <a:r>
              <a:rPr lang="en-US" altLang="en-US" sz="2000" dirty="0" err="1"/>
              <a:t>phát</a:t>
            </a:r>
            <a:r>
              <a:rPr lang="en-US" altLang="en-US" sz="2000" dirty="0"/>
              <a:t> </a:t>
            </a:r>
            <a:r>
              <a:rPr lang="en-US" altLang="en-US" sz="2000" dirty="0" err="1"/>
              <a:t>hiện</a:t>
            </a:r>
            <a:r>
              <a:rPr lang="en-US" altLang="en-US" sz="2000" dirty="0"/>
              <a:t> </a:t>
            </a:r>
            <a:r>
              <a:rPr lang="en-US" altLang="en-US" sz="2000" dirty="0" err="1"/>
              <a:t>lỗi</a:t>
            </a:r>
            <a:r>
              <a:rPr lang="en-US" altLang="en-US" sz="2000" dirty="0"/>
              <a:t> </a:t>
            </a:r>
            <a:r>
              <a:rPr lang="en-US" altLang="en-US" sz="2000" dirty="0" err="1"/>
              <a:t>hoặc</a:t>
            </a:r>
            <a:r>
              <a:rPr lang="en-US" altLang="en-US" sz="2000" dirty="0"/>
              <a:t> </a:t>
            </a:r>
            <a:r>
              <a:rPr lang="en-US" altLang="en-US" sz="2000" dirty="0" err="1"/>
              <a:t>khiếm</a:t>
            </a:r>
            <a:r>
              <a:rPr lang="en-US" altLang="en-US" sz="2000" dirty="0"/>
              <a:t> </a:t>
            </a:r>
            <a:r>
              <a:rPr lang="en-US" altLang="en-US" sz="2000" dirty="0" err="1"/>
              <a:t>khuyết</a:t>
            </a:r>
            <a:r>
              <a:rPr lang="en-US" altLang="en-US" sz="2000" dirty="0"/>
              <a:t> </a:t>
            </a:r>
            <a:r>
              <a:rPr lang="en-US" altLang="en-US" sz="2000" dirty="0" err="1"/>
              <a:t>của</a:t>
            </a:r>
            <a:r>
              <a:rPr lang="en-US" altLang="en-US" sz="2000" dirty="0"/>
              <a:t> </a:t>
            </a:r>
            <a:r>
              <a:rPr lang="en-US" altLang="en-US" sz="2000" dirty="0" err="1"/>
              <a:t>phần</a:t>
            </a:r>
            <a:r>
              <a:rPr lang="en-US" altLang="en-US" sz="2000" dirty="0"/>
              <a:t> </a:t>
            </a:r>
            <a:r>
              <a:rPr lang="en-US" altLang="en-US" sz="2000" dirty="0" err="1"/>
              <a:t>mềm</a:t>
            </a:r>
            <a:r>
              <a:rPr lang="en-US" altLang="en-US" sz="2000" dirty="0"/>
              <a:t> </a:t>
            </a:r>
            <a:r>
              <a:rPr lang="en-US" altLang="en-US" sz="2000" dirty="0" err="1"/>
              <a:t>khi</a:t>
            </a:r>
            <a:r>
              <a:rPr lang="en-US" altLang="en-US" sz="2000" dirty="0"/>
              <a:t> </a:t>
            </a:r>
            <a:r>
              <a:rPr lang="en-US" altLang="en-US" sz="2000" dirty="0" err="1"/>
              <a:t>nó</a:t>
            </a:r>
            <a:r>
              <a:rPr lang="en-US" altLang="en-US" sz="2000" dirty="0"/>
              <a:t> </a:t>
            </a:r>
            <a:r>
              <a:rPr lang="en-US" altLang="en-US" sz="2000" dirty="0" err="1"/>
              <a:t>hoạt</a:t>
            </a:r>
            <a:r>
              <a:rPr lang="en-US" altLang="en-US" sz="2000" dirty="0"/>
              <a:t> </a:t>
            </a:r>
            <a:r>
              <a:rPr lang="en-US" altLang="en-US" sz="2000" dirty="0" err="1"/>
              <a:t>động</a:t>
            </a:r>
            <a:r>
              <a:rPr lang="en-US" altLang="en-US" sz="2000" dirty="0"/>
              <a:t> </a:t>
            </a:r>
            <a:r>
              <a:rPr lang="en-US" altLang="en-US" sz="2000" dirty="0" err="1"/>
              <a:t>sai</a:t>
            </a:r>
            <a:endParaRPr lang="en-US" altLang="en-US" sz="2000" dirty="0"/>
          </a:p>
          <a:p>
            <a:pPr lvl="2"/>
            <a:r>
              <a:rPr lang="en-US" altLang="en-US" dirty="0" err="1"/>
              <a:t>Không</a:t>
            </a:r>
            <a:r>
              <a:rPr lang="en-US" altLang="en-US" dirty="0"/>
              <a:t> </a:t>
            </a:r>
            <a:r>
              <a:rPr lang="en-US" altLang="en-US" dirty="0" err="1"/>
              <a:t>tuân</a:t>
            </a:r>
            <a:r>
              <a:rPr lang="en-US" altLang="en-US" dirty="0"/>
              <a:t> </a:t>
            </a:r>
            <a:r>
              <a:rPr lang="en-US" altLang="en-US" dirty="0" err="1"/>
              <a:t>theo</a:t>
            </a:r>
            <a:r>
              <a:rPr lang="en-US" altLang="en-US" dirty="0"/>
              <a:t> </a:t>
            </a:r>
            <a:r>
              <a:rPr lang="en-US" altLang="en-US" dirty="0" err="1"/>
              <a:t>đặc</a:t>
            </a:r>
            <a:r>
              <a:rPr lang="en-US" altLang="en-US" dirty="0"/>
              <a:t> </a:t>
            </a:r>
            <a:r>
              <a:rPr lang="en-US" altLang="en-US" dirty="0" err="1"/>
              <a:t>tả</a:t>
            </a:r>
            <a:endParaRPr lang="en-US" altLang="en-US" dirty="0"/>
          </a:p>
          <a:p>
            <a:pPr lvl="1"/>
            <a:r>
              <a:rPr lang="en-US" altLang="en-US" sz="2000" dirty="0" err="1"/>
              <a:t>Một</a:t>
            </a:r>
            <a:r>
              <a:rPr lang="en-US" altLang="en-US" sz="2000" dirty="0"/>
              <a:t> test </a:t>
            </a:r>
            <a:r>
              <a:rPr lang="en-US" altLang="en-US" sz="2000" dirty="0" err="1"/>
              <a:t>thành</a:t>
            </a:r>
            <a:r>
              <a:rPr lang="en-US" altLang="en-US" sz="2000" dirty="0"/>
              <a:t> </a:t>
            </a:r>
            <a:r>
              <a:rPr lang="en-US" altLang="en-US" sz="2000" dirty="0" err="1"/>
              <a:t>công</a:t>
            </a:r>
            <a:r>
              <a:rPr lang="en-US" altLang="en-US" sz="2000" dirty="0"/>
              <a:t> </a:t>
            </a:r>
            <a:r>
              <a:rPr lang="en-US" altLang="en-US" sz="2000" dirty="0" err="1"/>
              <a:t>là</a:t>
            </a:r>
            <a:r>
              <a:rPr lang="en-US" altLang="en-US" sz="2000" dirty="0"/>
              <a:t> test </a:t>
            </a:r>
            <a:r>
              <a:rPr lang="en-US" altLang="en-US" sz="2000" dirty="0" err="1"/>
              <a:t>cho</a:t>
            </a:r>
            <a:r>
              <a:rPr lang="en-US" altLang="en-US" sz="2000" dirty="0"/>
              <a:t> </a:t>
            </a:r>
            <a:r>
              <a:rPr lang="en-US" altLang="en-US" sz="2000" dirty="0" err="1"/>
              <a:t>thấy</a:t>
            </a:r>
            <a:r>
              <a:rPr lang="en-US" altLang="en-US" sz="2000" dirty="0"/>
              <a:t> </a:t>
            </a:r>
            <a:r>
              <a:rPr lang="en-US" altLang="en-US" sz="2000" dirty="0" err="1"/>
              <a:t>hệ</a:t>
            </a:r>
            <a:r>
              <a:rPr lang="en-US" altLang="en-US" sz="2000" dirty="0"/>
              <a:t> </a:t>
            </a:r>
            <a:r>
              <a:rPr lang="en-US" altLang="en-US" sz="2000" dirty="0" err="1"/>
              <a:t>thống</a:t>
            </a:r>
            <a:r>
              <a:rPr lang="en-US" altLang="en-US" sz="2000" dirty="0"/>
              <a:t> </a:t>
            </a:r>
            <a:r>
              <a:rPr lang="en-US" altLang="en-US" sz="2000" dirty="0" err="1"/>
              <a:t>hoạt</a:t>
            </a:r>
            <a:r>
              <a:rPr lang="en-US" altLang="en-US" sz="2000" dirty="0"/>
              <a:t> </a:t>
            </a:r>
            <a:r>
              <a:rPr lang="en-US" altLang="en-US" sz="2000" dirty="0" err="1"/>
              <a:t>động</a:t>
            </a:r>
            <a:r>
              <a:rPr lang="en-US" altLang="en-US" sz="2000" dirty="0"/>
              <a:t> </a:t>
            </a:r>
            <a:r>
              <a:rPr lang="en-US" altLang="en-US" sz="2000" dirty="0" err="1"/>
              <a:t>không</a:t>
            </a:r>
            <a:r>
              <a:rPr lang="en-US" altLang="en-US" sz="2000" dirty="0"/>
              <a:t> </a:t>
            </a:r>
            <a:r>
              <a:rPr lang="en-US" altLang="en-US" sz="2000" dirty="0" err="1"/>
              <a:t>đúng</a:t>
            </a:r>
            <a:endParaRPr lang="en-US" altLang="en-US" sz="2000" dirty="0"/>
          </a:p>
          <a:p>
            <a:pPr lvl="2"/>
            <a:r>
              <a:rPr lang="en-US" altLang="en-US" dirty="0" err="1"/>
              <a:t>Làm</a:t>
            </a:r>
            <a:r>
              <a:rPr lang="en-US" altLang="en-US" dirty="0"/>
              <a:t> </a:t>
            </a:r>
            <a:r>
              <a:rPr lang="en-US" altLang="en-US" dirty="0" err="1"/>
              <a:t>lộ</a:t>
            </a:r>
            <a:r>
              <a:rPr lang="en-US" altLang="en-US" dirty="0"/>
              <a:t> ra </a:t>
            </a:r>
            <a:r>
              <a:rPr lang="en-US" altLang="en-US" dirty="0" err="1"/>
              <a:t>một</a:t>
            </a:r>
            <a:r>
              <a:rPr lang="en-US" altLang="en-US" dirty="0"/>
              <a:t> </a:t>
            </a:r>
            <a:r>
              <a:rPr lang="en-US" altLang="en-US" dirty="0" err="1"/>
              <a:t>khiếm</a:t>
            </a:r>
            <a:r>
              <a:rPr lang="en-US" altLang="en-US" dirty="0"/>
              <a:t> </a:t>
            </a:r>
            <a:r>
              <a:rPr lang="en-US" altLang="en-US" dirty="0" err="1"/>
              <a:t>khuyết</a:t>
            </a:r>
            <a:r>
              <a:rPr lang="en-US" altLang="en-US" dirty="0"/>
              <a:t> </a:t>
            </a:r>
            <a:r>
              <a:rPr lang="en-US" altLang="en-US" dirty="0" err="1"/>
              <a:t>của</a:t>
            </a:r>
            <a:r>
              <a:rPr lang="en-US" altLang="en-US" dirty="0"/>
              <a:t> </a:t>
            </a:r>
            <a:r>
              <a:rPr lang="en-US" altLang="en-US" dirty="0" err="1"/>
              <a:t>hệ</a:t>
            </a:r>
            <a:r>
              <a:rPr lang="en-US" altLang="en-US" dirty="0"/>
              <a:t> </a:t>
            </a:r>
            <a:r>
              <a:rPr lang="en-US" altLang="en-US" dirty="0" err="1"/>
              <a:t>thống</a:t>
            </a:r>
            <a:endParaRPr lang="en-US" altLang="en-US" dirty="0"/>
          </a:p>
          <a:p>
            <a:pPr marL="0" indent="0">
              <a:buNone/>
            </a:pPr>
            <a:endParaRPr lang="en-US" dirty="0"/>
          </a:p>
        </p:txBody>
      </p:sp>
      <p:sp>
        <p:nvSpPr>
          <p:cNvPr id="4" name="Footer Placeholder 3">
            <a:extLst>
              <a:ext uri="{FF2B5EF4-FFF2-40B4-BE49-F238E27FC236}">
                <a16:creationId xmlns:a16="http://schemas.microsoft.com/office/drawing/2014/main" id="{0E19A3FA-7DF3-4549-A457-949D2DAF902B}"/>
              </a:ext>
            </a:extLst>
          </p:cNvPr>
          <p:cNvSpPr>
            <a:spLocks noGrp="1"/>
          </p:cNvSpPr>
          <p:nvPr>
            <p:ph type="ftr" sz="quarter" idx="11"/>
          </p:nvPr>
        </p:nvSpPr>
        <p:spPr/>
        <p:txBody>
          <a:bodyPr/>
          <a:lstStyle/>
          <a:p>
            <a:r>
              <a:rPr lang="vi-VN"/>
              <a:t>Kiểm thử cơ bản</a:t>
            </a:r>
            <a:endParaRPr lang="en-US"/>
          </a:p>
        </p:txBody>
      </p:sp>
      <p:sp>
        <p:nvSpPr>
          <p:cNvPr id="5" name="Slide Number Placeholder 4">
            <a:extLst>
              <a:ext uri="{FF2B5EF4-FFF2-40B4-BE49-F238E27FC236}">
                <a16:creationId xmlns:a16="http://schemas.microsoft.com/office/drawing/2014/main" id="{C36A5C13-ED3E-482E-81C6-91FA73D3300B}"/>
              </a:ext>
            </a:extLst>
          </p:cNvPr>
          <p:cNvSpPr>
            <a:spLocks noGrp="1"/>
          </p:cNvSpPr>
          <p:nvPr>
            <p:ph type="sldNum" sz="quarter" idx="12"/>
          </p:nvPr>
        </p:nvSpPr>
        <p:spPr/>
        <p:txBody>
          <a:bodyPr/>
          <a:lstStyle/>
          <a:p>
            <a:fld id="{8AACEE26-D979-411F-B229-D9F26BAEDF07}" type="slidenum">
              <a:rPr lang="en-US" smtClean="0"/>
              <a:t>16</a:t>
            </a:fld>
            <a:endParaRPr lang="en-US" dirty="0"/>
          </a:p>
        </p:txBody>
      </p:sp>
      <p:pic>
        <p:nvPicPr>
          <p:cNvPr id="6" name="Picture 5" descr="Screen Clipping">
            <a:extLst>
              <a:ext uri="{FF2B5EF4-FFF2-40B4-BE49-F238E27FC236}">
                <a16:creationId xmlns:a16="http://schemas.microsoft.com/office/drawing/2014/main" id="{0BA5E584-9E03-4A1D-8E68-D513B316D5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3200" y="4655093"/>
            <a:ext cx="2646680" cy="205252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215757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Kỹ</a:t>
            </a:r>
            <a:r>
              <a:rPr lang="en-US" dirty="0"/>
              <a:t> </a:t>
            </a:r>
            <a:r>
              <a:rPr lang="en-US" dirty="0" err="1"/>
              <a:t>thuật</a:t>
            </a:r>
            <a:r>
              <a:rPr lang="en-US" dirty="0"/>
              <a:t> EP</a:t>
            </a:r>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4598" y="2743200"/>
            <a:ext cx="6934801" cy="2217612"/>
          </a:xfrm>
          <a:prstGeom prst="rect">
            <a:avLst/>
          </a:prstGeom>
          <a:ln>
            <a:noFill/>
          </a:ln>
          <a:effectLst>
            <a:outerShdw blurRad="292100" dist="139700" dir="2700000" algn="tl" rotWithShape="0">
              <a:srgbClr val="333333">
                <a:alpha val="65000"/>
              </a:srgbClr>
            </a:outerShdw>
          </a:effectLst>
        </p:spPr>
      </p:pic>
      <p:sp>
        <p:nvSpPr>
          <p:cNvPr id="4" name="Footer Placeholder 3"/>
          <p:cNvSpPr>
            <a:spLocks noGrp="1"/>
          </p:cNvSpPr>
          <p:nvPr>
            <p:ph type="ftr" sz="quarter" idx="11"/>
          </p:nvPr>
        </p:nvSpPr>
        <p:spPr/>
        <p:txBody>
          <a:bodyPr/>
          <a:lstStyle/>
          <a:p>
            <a:r>
              <a:rPr lang="vi-VN"/>
              <a:t>Kiểm thử cơ bản</a:t>
            </a:r>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17</a:t>
            </a:fld>
            <a:endParaRPr lang="en-US" dirty="0"/>
          </a:p>
        </p:txBody>
      </p:sp>
      <p:sp>
        <p:nvSpPr>
          <p:cNvPr id="7" name="Rectangle 6"/>
          <p:cNvSpPr/>
          <p:nvPr/>
        </p:nvSpPr>
        <p:spPr>
          <a:xfrm>
            <a:off x="838199" y="1141654"/>
            <a:ext cx="7467600" cy="861774"/>
          </a:xfrm>
          <a:prstGeom prst="rect">
            <a:avLst/>
          </a:prstGeom>
        </p:spPr>
        <p:txBody>
          <a:bodyPr wrap="square">
            <a:spAutoFit/>
          </a:bodyPr>
          <a:lstStyle/>
          <a:p>
            <a:pPr algn="ctr"/>
            <a:r>
              <a:rPr lang="en-US" sz="2500" b="1" dirty="0" err="1">
                <a:ln w="0"/>
                <a:solidFill>
                  <a:schemeClr val="accent6"/>
                </a:solidFill>
                <a:effectLst>
                  <a:outerShdw blurRad="38100" dist="25400" dir="5400000" algn="ctr" rotWithShape="0">
                    <a:srgbClr val="6E747A">
                      <a:alpha val="43000"/>
                    </a:srgbClr>
                  </a:outerShdw>
                </a:effectLst>
              </a:rPr>
              <a:t>Các</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tình</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huống</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kiểm</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thử</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được</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thiết</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kế</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để</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đại</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diện</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cho</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các</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lớp</a:t>
            </a:r>
            <a:r>
              <a:rPr lang="en-US" sz="2500" b="1" dirty="0">
                <a:ln w="0"/>
                <a:solidFill>
                  <a:schemeClr val="accent6"/>
                </a:solidFill>
                <a:effectLst>
                  <a:outerShdw blurRad="38100" dist="25400" dir="5400000" algn="ctr" rotWithShape="0">
                    <a:srgbClr val="6E747A">
                      <a:alpha val="43000"/>
                    </a:srgbClr>
                  </a:outerShdw>
                </a:effectLst>
              </a:rPr>
              <a:t> hay </a:t>
            </a:r>
            <a:r>
              <a:rPr lang="en-US" sz="2500" b="1" dirty="0" err="1">
                <a:ln w="0"/>
                <a:solidFill>
                  <a:schemeClr val="accent6"/>
                </a:solidFill>
                <a:effectLst>
                  <a:outerShdw blurRad="38100" dist="25400" dir="5400000" algn="ctr" rotWithShape="0">
                    <a:srgbClr val="6E747A">
                      <a:alpha val="43000"/>
                    </a:srgbClr>
                  </a:outerShdw>
                </a:effectLst>
              </a:rPr>
              <a:t>vùng</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tương</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đương</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nhau</a:t>
            </a:r>
            <a:endParaRPr lang="en-US" sz="2500" b="1" dirty="0">
              <a:ln w="0"/>
              <a:solidFill>
                <a:schemeClr val="accent6"/>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1458525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Kỹ</a:t>
            </a:r>
            <a:r>
              <a:rPr lang="en-US" dirty="0"/>
              <a:t> </a:t>
            </a:r>
            <a:r>
              <a:rPr lang="en-US" dirty="0" err="1"/>
              <a:t>thuật</a:t>
            </a:r>
            <a:r>
              <a:rPr lang="en-US" dirty="0"/>
              <a:t> EP</a:t>
            </a:r>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1254" y="1257771"/>
            <a:ext cx="7041490" cy="1889924"/>
          </a:xfrm>
          <a:prstGeom prst="rect">
            <a:avLst/>
          </a:prstGeom>
          <a:ln>
            <a:noFill/>
          </a:ln>
          <a:effectLst>
            <a:outerShdw blurRad="292100" dist="139700" dir="2700000" algn="tl" rotWithShape="0">
              <a:srgbClr val="333333">
                <a:alpha val="65000"/>
              </a:srgbClr>
            </a:outerShdw>
          </a:effectLst>
        </p:spPr>
      </p:pic>
      <p:sp>
        <p:nvSpPr>
          <p:cNvPr id="4" name="Footer Placeholder 3"/>
          <p:cNvSpPr>
            <a:spLocks noGrp="1"/>
          </p:cNvSpPr>
          <p:nvPr>
            <p:ph type="ftr" sz="quarter" idx="11"/>
          </p:nvPr>
        </p:nvSpPr>
        <p:spPr/>
        <p:txBody>
          <a:bodyPr/>
          <a:lstStyle/>
          <a:p>
            <a:r>
              <a:rPr lang="vi-VN"/>
              <a:t>Kiểm thử cơ bản</a:t>
            </a:r>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18</a:t>
            </a:fld>
            <a:endParaRPr lang="en-US" dirty="0"/>
          </a:p>
        </p:txBody>
      </p:sp>
      <p:pic>
        <p:nvPicPr>
          <p:cNvPr id="7" name="Content Placeholder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3167" y="3540336"/>
            <a:ext cx="6957663" cy="24538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311172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D20F5-5A9B-43F6-8C4E-23FAD9C6AEBB}"/>
              </a:ext>
            </a:extLst>
          </p:cNvPr>
          <p:cNvSpPr>
            <a:spLocks noGrp="1"/>
          </p:cNvSpPr>
          <p:nvPr>
            <p:ph type="title"/>
          </p:nvPr>
        </p:nvSpPr>
        <p:spPr>
          <a:xfrm>
            <a:off x="2057400" y="274638"/>
            <a:ext cx="6629400" cy="487362"/>
          </a:xfrm>
        </p:spPr>
        <p:txBody>
          <a:bodyPr/>
          <a:lstStyle/>
          <a:p>
            <a:r>
              <a:rPr lang="en-US" dirty="0"/>
              <a:t>So </a:t>
            </a:r>
            <a:r>
              <a:rPr lang="en-US" dirty="0" err="1"/>
              <a:t>sánh</a:t>
            </a:r>
            <a:r>
              <a:rPr lang="en-US" dirty="0"/>
              <a:t> </a:t>
            </a:r>
            <a:r>
              <a:rPr lang="en-US" dirty="0" err="1"/>
              <a:t>sự</a:t>
            </a:r>
            <a:r>
              <a:rPr lang="en-US" dirty="0"/>
              <a:t> </a:t>
            </a:r>
            <a:r>
              <a:rPr lang="en-US" dirty="0" err="1"/>
              <a:t>khác</a:t>
            </a:r>
            <a:r>
              <a:rPr lang="en-US" dirty="0"/>
              <a:t> </a:t>
            </a:r>
            <a:r>
              <a:rPr lang="en-US" dirty="0" err="1"/>
              <a:t>nhau</a:t>
            </a:r>
            <a:r>
              <a:rPr lang="en-US" dirty="0"/>
              <a:t> </a:t>
            </a:r>
            <a:r>
              <a:rPr lang="en-US" dirty="0" err="1"/>
              <a:t>giữa</a:t>
            </a:r>
            <a:r>
              <a:rPr lang="en-US" dirty="0"/>
              <a:t> static testing </a:t>
            </a:r>
            <a:r>
              <a:rPr lang="en-US" dirty="0" err="1"/>
              <a:t>và</a:t>
            </a:r>
            <a:r>
              <a:rPr lang="en-US" dirty="0"/>
              <a:t> dynamic testing</a:t>
            </a:r>
          </a:p>
        </p:txBody>
      </p:sp>
      <p:graphicFrame>
        <p:nvGraphicFramePr>
          <p:cNvPr id="6" name="Content Placeholder 5">
            <a:extLst>
              <a:ext uri="{FF2B5EF4-FFF2-40B4-BE49-F238E27FC236}">
                <a16:creationId xmlns:a16="http://schemas.microsoft.com/office/drawing/2014/main" id="{25C3FCB4-B739-468F-B40A-9571137BDB74}"/>
              </a:ext>
            </a:extLst>
          </p:cNvPr>
          <p:cNvGraphicFramePr>
            <a:graphicFrameLocks noGrp="1"/>
          </p:cNvGraphicFramePr>
          <p:nvPr>
            <p:ph idx="1"/>
            <p:extLst>
              <p:ext uri="{D42A27DB-BD31-4B8C-83A1-F6EECF244321}">
                <p14:modId xmlns:p14="http://schemas.microsoft.com/office/powerpoint/2010/main" val="3072997010"/>
              </p:ext>
            </p:extLst>
          </p:nvPr>
        </p:nvGraphicFramePr>
        <p:xfrm>
          <a:off x="0" y="1371600"/>
          <a:ext cx="8458200" cy="5105402"/>
        </p:xfrm>
        <a:graphic>
          <a:graphicData uri="http://schemas.openxmlformats.org/drawingml/2006/table">
            <a:tbl>
              <a:tblPr/>
              <a:tblGrid>
                <a:gridCol w="4229100">
                  <a:extLst>
                    <a:ext uri="{9D8B030D-6E8A-4147-A177-3AD203B41FA5}">
                      <a16:colId xmlns:a16="http://schemas.microsoft.com/office/drawing/2014/main" val="550873078"/>
                    </a:ext>
                  </a:extLst>
                </a:gridCol>
                <a:gridCol w="4229100">
                  <a:extLst>
                    <a:ext uri="{9D8B030D-6E8A-4147-A177-3AD203B41FA5}">
                      <a16:colId xmlns:a16="http://schemas.microsoft.com/office/drawing/2014/main" val="2646816993"/>
                    </a:ext>
                  </a:extLst>
                </a:gridCol>
              </a:tblGrid>
              <a:tr h="1185183">
                <a:tc>
                  <a:txBody>
                    <a:bodyPr/>
                    <a:lstStyle/>
                    <a:p>
                      <a:r>
                        <a:rPr lang="vi-VN" sz="1300">
                          <a:effectLst/>
                        </a:rPr>
                        <a:t>1. Static testing chính là kiểm thử hộp trắng (white box testing ) được thực hiện ở giai đoạn đầu của chu kỳ phát triển. Việc này hiệu quả hơn so với dung dynamic testing</a:t>
                      </a:r>
                    </a:p>
                  </a:txBody>
                  <a:tcPr marL="67525" marR="67525" marT="33762" marB="33762" anchor="ctr">
                    <a:lnL>
                      <a:noFill/>
                    </a:lnL>
                    <a:lnR>
                      <a:noFill/>
                    </a:lnR>
                    <a:lnT>
                      <a:noFill/>
                    </a:lnT>
                    <a:lnB>
                      <a:noFill/>
                    </a:lnB>
                    <a:solidFill>
                      <a:srgbClr val="F8F8F8"/>
                    </a:solidFill>
                  </a:tcPr>
                </a:tc>
                <a:tc>
                  <a:txBody>
                    <a:bodyPr/>
                    <a:lstStyle/>
                    <a:p>
                      <a:r>
                        <a:rPr lang="vi-VN" sz="1300" dirty="0">
                          <a:effectLst/>
                        </a:rPr>
                        <a:t>1. Dynamic testing được thực hiện ở giai đoạn sau của vòng đời phát triển.</a:t>
                      </a:r>
                    </a:p>
                  </a:txBody>
                  <a:tcPr marL="67525" marR="67525" marT="33762" marB="33762" anchor="ctr">
                    <a:lnL>
                      <a:noFill/>
                    </a:lnL>
                    <a:lnR>
                      <a:noFill/>
                    </a:lnR>
                    <a:lnT>
                      <a:noFill/>
                    </a:lnT>
                    <a:lnB>
                      <a:noFill/>
                    </a:lnB>
                    <a:solidFill>
                      <a:srgbClr val="F8F8F8"/>
                    </a:solidFill>
                  </a:tcPr>
                </a:tc>
                <a:extLst>
                  <a:ext uri="{0D108BD9-81ED-4DB2-BD59-A6C34878D82A}">
                    <a16:rowId xmlns:a16="http://schemas.microsoft.com/office/drawing/2014/main" val="69811282"/>
                  </a:ext>
                </a:extLst>
              </a:tr>
              <a:tr h="638175">
                <a:tc>
                  <a:txBody>
                    <a:bodyPr/>
                    <a:lstStyle/>
                    <a:p>
                      <a:r>
                        <a:rPr lang="vi-VN" sz="1300" dirty="0">
                          <a:effectLst/>
                        </a:rPr>
                        <a:t>2. Trong thời gian ngắn hơn, thì Statis testing có nhiều phạm vi xác nhận hơn so với Dynamic testing</a:t>
                      </a:r>
                    </a:p>
                  </a:txBody>
                  <a:tcPr marL="67525" marR="67525" marT="33762" marB="33762" anchor="ctr">
                    <a:lnL>
                      <a:noFill/>
                    </a:lnL>
                    <a:lnR>
                      <a:noFill/>
                    </a:lnR>
                    <a:lnT>
                      <a:noFill/>
                    </a:lnT>
                    <a:lnB>
                      <a:noFill/>
                    </a:lnB>
                    <a:solidFill>
                      <a:srgbClr val="F8F8F8"/>
                    </a:solidFill>
                  </a:tcPr>
                </a:tc>
                <a:tc>
                  <a:txBody>
                    <a:bodyPr/>
                    <a:lstStyle/>
                    <a:p>
                      <a:r>
                        <a:rPr lang="vi-VN" sz="1300">
                          <a:effectLst/>
                        </a:rPr>
                        <a:t>2. Dynamic testing có phạm vi xác nhận ít hơn vì nó chỉ bao gồm các khu vực giới hạn của code</a:t>
                      </a:r>
                    </a:p>
                  </a:txBody>
                  <a:tcPr marL="67525" marR="67525" marT="33762" marB="33762" anchor="ctr">
                    <a:lnL>
                      <a:noFill/>
                    </a:lnL>
                    <a:lnR>
                      <a:noFill/>
                    </a:lnR>
                    <a:lnT>
                      <a:noFill/>
                    </a:lnT>
                    <a:lnB>
                      <a:noFill/>
                    </a:lnB>
                    <a:solidFill>
                      <a:srgbClr val="F8F8F8"/>
                    </a:solidFill>
                  </a:tcPr>
                </a:tc>
                <a:extLst>
                  <a:ext uri="{0D108BD9-81ED-4DB2-BD59-A6C34878D82A}">
                    <a16:rowId xmlns:a16="http://schemas.microsoft.com/office/drawing/2014/main" val="2850541284"/>
                  </a:ext>
                </a:extLst>
              </a:tr>
              <a:tr h="364672">
                <a:tc>
                  <a:txBody>
                    <a:bodyPr/>
                    <a:lstStyle/>
                    <a:p>
                      <a:r>
                        <a:rPr lang="vi-VN" sz="1300">
                          <a:effectLst/>
                        </a:rPr>
                        <a:t>3. Nó được thực hiện trước khi triển khai code</a:t>
                      </a:r>
                    </a:p>
                  </a:txBody>
                  <a:tcPr marL="67525" marR="67525" marT="33762" marB="33762" anchor="ctr">
                    <a:lnL>
                      <a:noFill/>
                    </a:lnL>
                    <a:lnR>
                      <a:noFill/>
                    </a:lnR>
                    <a:lnT>
                      <a:noFill/>
                    </a:lnT>
                    <a:lnB>
                      <a:noFill/>
                    </a:lnB>
                    <a:solidFill>
                      <a:srgbClr val="F8F8F8"/>
                    </a:solidFill>
                  </a:tcPr>
                </a:tc>
                <a:tc>
                  <a:txBody>
                    <a:bodyPr/>
                    <a:lstStyle/>
                    <a:p>
                      <a:r>
                        <a:rPr lang="vi-VN" sz="1300" dirty="0">
                          <a:effectLst/>
                        </a:rPr>
                        <a:t>3. Nó được thực hiện sau khi triển khai code</a:t>
                      </a:r>
                    </a:p>
                  </a:txBody>
                  <a:tcPr marL="67525" marR="67525" marT="33762" marB="33762" anchor="ctr">
                    <a:lnL>
                      <a:noFill/>
                    </a:lnL>
                    <a:lnR>
                      <a:noFill/>
                    </a:lnR>
                    <a:lnT>
                      <a:noFill/>
                    </a:lnT>
                    <a:lnB>
                      <a:noFill/>
                    </a:lnB>
                    <a:solidFill>
                      <a:srgbClr val="F8F8F8"/>
                    </a:solidFill>
                  </a:tcPr>
                </a:tc>
                <a:extLst>
                  <a:ext uri="{0D108BD9-81ED-4DB2-BD59-A6C34878D82A}">
                    <a16:rowId xmlns:a16="http://schemas.microsoft.com/office/drawing/2014/main" val="2217210476"/>
                  </a:ext>
                </a:extLst>
              </a:tr>
              <a:tr h="364672">
                <a:tc>
                  <a:txBody>
                    <a:bodyPr/>
                    <a:lstStyle/>
                    <a:p>
                      <a:r>
                        <a:rPr lang="vi-VN" sz="1300">
                          <a:effectLst/>
                        </a:rPr>
                        <a:t>4. Nó được thực hiện trong Bước Xác minh</a:t>
                      </a:r>
                    </a:p>
                  </a:txBody>
                  <a:tcPr marL="67525" marR="67525" marT="33762" marB="33762" anchor="ctr">
                    <a:lnL>
                      <a:noFill/>
                    </a:lnL>
                    <a:lnR>
                      <a:noFill/>
                    </a:lnR>
                    <a:lnT>
                      <a:noFill/>
                    </a:lnT>
                    <a:lnB>
                      <a:noFill/>
                    </a:lnB>
                    <a:solidFill>
                      <a:srgbClr val="F8F8F8"/>
                    </a:solidFill>
                  </a:tcPr>
                </a:tc>
                <a:tc>
                  <a:txBody>
                    <a:bodyPr/>
                    <a:lstStyle/>
                    <a:p>
                      <a:r>
                        <a:rPr lang="vi-VN" sz="1300">
                          <a:effectLst/>
                        </a:rPr>
                        <a:t>4. Nó được thực hiện trong Giai đoạn Xác nhận</a:t>
                      </a:r>
                    </a:p>
                  </a:txBody>
                  <a:tcPr marL="67525" marR="67525" marT="33762" marB="33762" anchor="ctr">
                    <a:lnL>
                      <a:noFill/>
                    </a:lnL>
                    <a:lnR>
                      <a:noFill/>
                    </a:lnR>
                    <a:lnT>
                      <a:noFill/>
                    </a:lnT>
                    <a:lnB>
                      <a:noFill/>
                    </a:lnB>
                    <a:solidFill>
                      <a:srgbClr val="F8F8F8"/>
                    </a:solidFill>
                  </a:tcPr>
                </a:tc>
                <a:extLst>
                  <a:ext uri="{0D108BD9-81ED-4DB2-BD59-A6C34878D82A}">
                    <a16:rowId xmlns:a16="http://schemas.microsoft.com/office/drawing/2014/main" val="2173244454"/>
                  </a:ext>
                </a:extLst>
              </a:tr>
              <a:tr h="638175">
                <a:tc>
                  <a:txBody>
                    <a:bodyPr/>
                    <a:lstStyle/>
                    <a:p>
                      <a:r>
                        <a:rPr lang="vi-VN" sz="1300">
                          <a:effectLst/>
                        </a:rPr>
                        <a:t>5. Loại thử nghiệm này được thực hiện mà không thực hiện code.</a:t>
                      </a:r>
                    </a:p>
                  </a:txBody>
                  <a:tcPr marL="67525" marR="67525" marT="33762" marB="33762" anchor="ctr">
                    <a:lnL>
                      <a:noFill/>
                    </a:lnL>
                    <a:lnR>
                      <a:noFill/>
                    </a:lnR>
                    <a:lnT>
                      <a:noFill/>
                    </a:lnT>
                    <a:lnB>
                      <a:noFill/>
                    </a:lnB>
                    <a:solidFill>
                      <a:srgbClr val="F8F8F8"/>
                    </a:solidFill>
                  </a:tcPr>
                </a:tc>
                <a:tc>
                  <a:txBody>
                    <a:bodyPr/>
                    <a:lstStyle/>
                    <a:p>
                      <a:r>
                        <a:rPr lang="vi-VN" sz="1300">
                          <a:effectLst/>
                        </a:rPr>
                        <a:t>5. Loại thực hiện này được thực hiện với việc thực thi code.</a:t>
                      </a:r>
                    </a:p>
                  </a:txBody>
                  <a:tcPr marL="67525" marR="67525" marT="33762" marB="33762" anchor="ctr">
                    <a:lnL>
                      <a:noFill/>
                    </a:lnL>
                    <a:lnR>
                      <a:noFill/>
                    </a:lnR>
                    <a:lnT>
                      <a:noFill/>
                    </a:lnT>
                    <a:lnB>
                      <a:noFill/>
                    </a:lnB>
                    <a:solidFill>
                      <a:srgbClr val="F8F8F8"/>
                    </a:solidFill>
                  </a:tcPr>
                </a:tc>
                <a:extLst>
                  <a:ext uri="{0D108BD9-81ED-4DB2-BD59-A6C34878D82A}">
                    <a16:rowId xmlns:a16="http://schemas.microsoft.com/office/drawing/2014/main" val="474011537"/>
                  </a:ext>
                </a:extLst>
              </a:tr>
              <a:tr h="638175">
                <a:tc>
                  <a:txBody>
                    <a:bodyPr/>
                    <a:lstStyle/>
                    <a:p>
                      <a:r>
                        <a:rPr lang="vi-VN" sz="1300">
                          <a:effectLst/>
                        </a:rPr>
                        <a:t>6. Static testing đưa ra đánh giá của code cũng như tài liệu.</a:t>
                      </a:r>
                    </a:p>
                  </a:txBody>
                  <a:tcPr marL="67525" marR="67525" marT="33762" marB="33762" anchor="ctr">
                    <a:lnL>
                      <a:noFill/>
                    </a:lnL>
                    <a:lnR>
                      <a:noFill/>
                    </a:lnR>
                    <a:lnT>
                      <a:noFill/>
                    </a:lnT>
                    <a:lnB>
                      <a:noFill/>
                    </a:lnB>
                    <a:solidFill>
                      <a:srgbClr val="F8F8F8"/>
                    </a:solidFill>
                  </a:tcPr>
                </a:tc>
                <a:tc>
                  <a:txBody>
                    <a:bodyPr/>
                    <a:lstStyle/>
                    <a:p>
                      <a:r>
                        <a:rPr lang="en-US" sz="1300">
                          <a:effectLst/>
                        </a:rPr>
                        <a:t>6. Dynamic testing cho biết giới hạn của hệ thống phần mềm.</a:t>
                      </a:r>
                    </a:p>
                  </a:txBody>
                  <a:tcPr marL="67525" marR="67525" marT="33762" marB="33762" anchor="ctr">
                    <a:lnL>
                      <a:noFill/>
                    </a:lnL>
                    <a:lnR>
                      <a:noFill/>
                    </a:lnR>
                    <a:lnT>
                      <a:noFill/>
                    </a:lnT>
                    <a:lnB>
                      <a:noFill/>
                    </a:lnB>
                    <a:solidFill>
                      <a:srgbClr val="F8F8F8"/>
                    </a:solidFill>
                  </a:tcPr>
                </a:tc>
                <a:extLst>
                  <a:ext uri="{0D108BD9-81ED-4DB2-BD59-A6C34878D82A}">
                    <a16:rowId xmlns:a16="http://schemas.microsoft.com/office/drawing/2014/main" val="1654840610"/>
                  </a:ext>
                </a:extLst>
              </a:tr>
              <a:tr h="638175">
                <a:tc>
                  <a:txBody>
                    <a:bodyPr/>
                    <a:lstStyle/>
                    <a:p>
                      <a:r>
                        <a:rPr lang="vi-VN" sz="1300">
                          <a:effectLst/>
                        </a:rPr>
                        <a:t>7. Trong kỹ thuật Static testing một danh sách nội dung kiểm tra được chuẩn bị cho quá trình kiểm tra</a:t>
                      </a:r>
                    </a:p>
                  </a:txBody>
                  <a:tcPr marL="67525" marR="67525" marT="33762" marB="33762" anchor="ctr">
                    <a:lnL>
                      <a:noFill/>
                    </a:lnL>
                    <a:lnR>
                      <a:noFill/>
                    </a:lnR>
                    <a:lnT>
                      <a:noFill/>
                    </a:lnT>
                    <a:lnB>
                      <a:noFill/>
                    </a:lnB>
                    <a:solidFill>
                      <a:srgbClr val="F8F8F8"/>
                    </a:solidFill>
                  </a:tcPr>
                </a:tc>
                <a:tc>
                  <a:txBody>
                    <a:bodyPr/>
                    <a:lstStyle/>
                    <a:p>
                      <a:r>
                        <a:rPr lang="vi-VN" sz="1300">
                          <a:effectLst/>
                        </a:rPr>
                        <a:t>7. Trong kỹ thuật Dynamic testing, các trường hợp thử nghiệm được thực thi.</a:t>
                      </a:r>
                    </a:p>
                  </a:txBody>
                  <a:tcPr marL="67525" marR="67525" marT="33762" marB="33762" anchor="ctr">
                    <a:lnL>
                      <a:noFill/>
                    </a:lnL>
                    <a:lnR>
                      <a:noFill/>
                    </a:lnR>
                    <a:lnT>
                      <a:noFill/>
                    </a:lnT>
                    <a:lnB>
                      <a:noFill/>
                    </a:lnB>
                    <a:solidFill>
                      <a:srgbClr val="F8F8F8"/>
                    </a:solidFill>
                  </a:tcPr>
                </a:tc>
                <a:extLst>
                  <a:ext uri="{0D108BD9-81ED-4DB2-BD59-A6C34878D82A}">
                    <a16:rowId xmlns:a16="http://schemas.microsoft.com/office/drawing/2014/main" val="1800980253"/>
                  </a:ext>
                </a:extLst>
              </a:tr>
              <a:tr h="638175">
                <a:tc>
                  <a:txBody>
                    <a:bodyPr/>
                    <a:lstStyle/>
                    <a:p>
                      <a:r>
                        <a:rPr lang="en-US" sz="1300" dirty="0">
                          <a:effectLst/>
                        </a:rPr>
                        <a:t>8. </a:t>
                      </a:r>
                      <a:r>
                        <a:rPr lang="en-US" sz="1300" dirty="0" err="1">
                          <a:effectLst/>
                        </a:rPr>
                        <a:t>Các</a:t>
                      </a:r>
                      <a:r>
                        <a:rPr lang="en-US" sz="1300" dirty="0">
                          <a:effectLst/>
                        </a:rPr>
                        <a:t> </a:t>
                      </a:r>
                      <a:r>
                        <a:rPr lang="en-US" sz="1300" dirty="0" err="1">
                          <a:effectLst/>
                        </a:rPr>
                        <a:t>phương</a:t>
                      </a:r>
                      <a:r>
                        <a:rPr lang="en-US" sz="1300" dirty="0">
                          <a:effectLst/>
                        </a:rPr>
                        <a:t> </a:t>
                      </a:r>
                      <a:r>
                        <a:rPr lang="en-US" sz="1300" dirty="0" err="1">
                          <a:effectLst/>
                        </a:rPr>
                        <a:t>pháp</a:t>
                      </a:r>
                      <a:r>
                        <a:rPr lang="en-US" sz="1300" dirty="0">
                          <a:effectLst/>
                        </a:rPr>
                        <a:t> Static testing bao </a:t>
                      </a:r>
                      <a:r>
                        <a:rPr lang="en-US" sz="1300" dirty="0" err="1">
                          <a:effectLst/>
                        </a:rPr>
                        <a:t>gồm</a:t>
                      </a:r>
                      <a:r>
                        <a:rPr lang="en-US" sz="1300" dirty="0">
                          <a:effectLst/>
                        </a:rPr>
                        <a:t> Walkthroughs, code review.</a:t>
                      </a:r>
                    </a:p>
                  </a:txBody>
                  <a:tcPr marL="67525" marR="67525" marT="33762" marB="33762" anchor="ctr">
                    <a:lnL>
                      <a:noFill/>
                    </a:lnL>
                    <a:lnR>
                      <a:noFill/>
                    </a:lnR>
                    <a:lnT>
                      <a:noFill/>
                    </a:lnT>
                    <a:lnB>
                      <a:noFill/>
                    </a:lnB>
                    <a:solidFill>
                      <a:srgbClr val="F8F8F8"/>
                    </a:solidFill>
                  </a:tcPr>
                </a:tc>
                <a:tc>
                  <a:txBody>
                    <a:bodyPr/>
                    <a:lstStyle/>
                    <a:p>
                      <a:r>
                        <a:rPr lang="en-US" sz="1300" dirty="0">
                          <a:effectLst/>
                        </a:rPr>
                        <a:t>8. Dynamic testing bao </a:t>
                      </a:r>
                      <a:r>
                        <a:rPr lang="en-US" sz="1300" dirty="0" err="1">
                          <a:effectLst/>
                        </a:rPr>
                        <a:t>gồm</a:t>
                      </a:r>
                      <a:r>
                        <a:rPr lang="en-US" sz="1300" dirty="0">
                          <a:effectLst/>
                        </a:rPr>
                        <a:t> </a:t>
                      </a:r>
                      <a:r>
                        <a:rPr lang="en-US" sz="1300" dirty="0" err="1">
                          <a:effectLst/>
                        </a:rPr>
                        <a:t>việc</a:t>
                      </a:r>
                      <a:r>
                        <a:rPr lang="en-US" sz="1300" dirty="0">
                          <a:effectLst/>
                        </a:rPr>
                        <a:t> </a:t>
                      </a:r>
                      <a:r>
                        <a:rPr lang="en-US" sz="1300" dirty="0" err="1">
                          <a:effectLst/>
                        </a:rPr>
                        <a:t>kiểm</a:t>
                      </a:r>
                      <a:r>
                        <a:rPr lang="en-US" sz="1300" dirty="0">
                          <a:effectLst/>
                        </a:rPr>
                        <a:t> </a:t>
                      </a:r>
                      <a:r>
                        <a:rPr lang="en-US" sz="1300" dirty="0" err="1">
                          <a:effectLst/>
                        </a:rPr>
                        <a:t>tra</a:t>
                      </a:r>
                      <a:r>
                        <a:rPr lang="en-US" sz="1300" dirty="0">
                          <a:effectLst/>
                        </a:rPr>
                        <a:t> </a:t>
                      </a:r>
                      <a:r>
                        <a:rPr lang="en-US" sz="1300" dirty="0" err="1">
                          <a:effectLst/>
                        </a:rPr>
                        <a:t>chức</a:t>
                      </a:r>
                      <a:r>
                        <a:rPr lang="en-US" sz="1300" dirty="0">
                          <a:effectLst/>
                        </a:rPr>
                        <a:t> </a:t>
                      </a:r>
                      <a:r>
                        <a:rPr lang="en-US" sz="1300" dirty="0" err="1">
                          <a:effectLst/>
                        </a:rPr>
                        <a:t>năng</a:t>
                      </a:r>
                      <a:r>
                        <a:rPr lang="en-US" sz="1300" dirty="0">
                          <a:effectLst/>
                        </a:rPr>
                        <a:t> </a:t>
                      </a:r>
                      <a:r>
                        <a:rPr lang="en-US" sz="1300" dirty="0" err="1">
                          <a:effectLst/>
                        </a:rPr>
                        <a:t>và</a:t>
                      </a:r>
                      <a:r>
                        <a:rPr lang="en-US" sz="1300" dirty="0">
                          <a:effectLst/>
                        </a:rPr>
                        <a:t> phi </a:t>
                      </a:r>
                      <a:r>
                        <a:rPr lang="en-US" sz="1300" dirty="0" err="1">
                          <a:effectLst/>
                        </a:rPr>
                        <a:t>chức</a:t>
                      </a:r>
                      <a:r>
                        <a:rPr lang="en-US" sz="1300" dirty="0">
                          <a:effectLst/>
                        </a:rPr>
                        <a:t> </a:t>
                      </a:r>
                      <a:r>
                        <a:rPr lang="en-US" sz="1300" dirty="0" err="1">
                          <a:effectLst/>
                        </a:rPr>
                        <a:t>năng</a:t>
                      </a:r>
                      <a:endParaRPr lang="en-US" sz="1300" dirty="0">
                        <a:effectLst/>
                      </a:endParaRPr>
                    </a:p>
                  </a:txBody>
                  <a:tcPr marL="67525" marR="67525" marT="33762" marB="33762" anchor="ctr">
                    <a:lnL>
                      <a:noFill/>
                    </a:lnL>
                    <a:lnR>
                      <a:noFill/>
                    </a:lnR>
                    <a:lnT>
                      <a:noFill/>
                    </a:lnT>
                    <a:lnB>
                      <a:noFill/>
                    </a:lnB>
                    <a:solidFill>
                      <a:srgbClr val="F8F8F8"/>
                    </a:solidFill>
                  </a:tcPr>
                </a:tc>
                <a:extLst>
                  <a:ext uri="{0D108BD9-81ED-4DB2-BD59-A6C34878D82A}">
                    <a16:rowId xmlns:a16="http://schemas.microsoft.com/office/drawing/2014/main" val="2647358878"/>
                  </a:ext>
                </a:extLst>
              </a:tr>
            </a:tbl>
          </a:graphicData>
        </a:graphic>
      </p:graphicFrame>
      <p:sp>
        <p:nvSpPr>
          <p:cNvPr id="4" name="Footer Placeholder 3">
            <a:extLst>
              <a:ext uri="{FF2B5EF4-FFF2-40B4-BE49-F238E27FC236}">
                <a16:creationId xmlns:a16="http://schemas.microsoft.com/office/drawing/2014/main" id="{D574E843-9F38-4802-ACAC-3E9153D4A1C8}"/>
              </a:ext>
            </a:extLst>
          </p:cNvPr>
          <p:cNvSpPr>
            <a:spLocks noGrp="1"/>
          </p:cNvSpPr>
          <p:nvPr>
            <p:ph type="ftr" sz="quarter" idx="11"/>
          </p:nvPr>
        </p:nvSpPr>
        <p:spPr/>
        <p:txBody>
          <a:bodyPr/>
          <a:lstStyle/>
          <a:p>
            <a:r>
              <a:rPr lang="vi-VN"/>
              <a:t>Kiểm thử cơ bản</a:t>
            </a:r>
            <a:endParaRPr lang="en-US"/>
          </a:p>
        </p:txBody>
      </p:sp>
      <p:sp>
        <p:nvSpPr>
          <p:cNvPr id="5" name="Slide Number Placeholder 4">
            <a:extLst>
              <a:ext uri="{FF2B5EF4-FFF2-40B4-BE49-F238E27FC236}">
                <a16:creationId xmlns:a16="http://schemas.microsoft.com/office/drawing/2014/main" id="{480E814E-15B5-4CFA-AD83-61AF580C92CD}"/>
              </a:ext>
            </a:extLst>
          </p:cNvPr>
          <p:cNvSpPr>
            <a:spLocks noGrp="1"/>
          </p:cNvSpPr>
          <p:nvPr>
            <p:ph type="sldNum" sz="quarter" idx="12"/>
          </p:nvPr>
        </p:nvSpPr>
        <p:spPr/>
        <p:txBody>
          <a:bodyPr/>
          <a:lstStyle/>
          <a:p>
            <a:fld id="{8AACEE26-D979-411F-B229-D9F26BAEDF07}" type="slidenum">
              <a:rPr lang="en-US" smtClean="0"/>
              <a:t>19</a:t>
            </a:fld>
            <a:endParaRPr lang="en-US" dirty="0"/>
          </a:p>
        </p:txBody>
      </p:sp>
      <p:sp>
        <p:nvSpPr>
          <p:cNvPr id="7" name="Rectangle: Rounded Corners 6">
            <a:extLst>
              <a:ext uri="{FF2B5EF4-FFF2-40B4-BE49-F238E27FC236}">
                <a16:creationId xmlns:a16="http://schemas.microsoft.com/office/drawing/2014/main" id="{009B87B9-06E8-4A95-9ED3-266B3C70F59A}"/>
              </a:ext>
            </a:extLst>
          </p:cNvPr>
          <p:cNvSpPr/>
          <p:nvPr/>
        </p:nvSpPr>
        <p:spPr>
          <a:xfrm>
            <a:off x="609600" y="990600"/>
            <a:ext cx="3200400" cy="36512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Static testing</a:t>
            </a:r>
          </a:p>
        </p:txBody>
      </p:sp>
      <p:sp>
        <p:nvSpPr>
          <p:cNvPr id="8" name="Rectangle: Rounded Corners 7">
            <a:extLst>
              <a:ext uri="{FF2B5EF4-FFF2-40B4-BE49-F238E27FC236}">
                <a16:creationId xmlns:a16="http://schemas.microsoft.com/office/drawing/2014/main" id="{B6B057C1-0BC6-45EC-9DA7-08766D12586D}"/>
              </a:ext>
            </a:extLst>
          </p:cNvPr>
          <p:cNvSpPr/>
          <p:nvPr/>
        </p:nvSpPr>
        <p:spPr>
          <a:xfrm>
            <a:off x="4610100" y="964911"/>
            <a:ext cx="3200400" cy="36512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Dynamic testing</a:t>
            </a:r>
          </a:p>
        </p:txBody>
      </p:sp>
    </p:spTree>
    <p:extLst>
      <p:ext uri="{BB962C8B-B14F-4D97-AF65-F5344CB8AC3E}">
        <p14:creationId xmlns:p14="http://schemas.microsoft.com/office/powerpoint/2010/main" val="35019704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99032-E801-491D-A347-E19B43C03AD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0C04C66-E9A5-4705-B4B6-BA9DA9493868}"/>
              </a:ext>
            </a:extLst>
          </p:cNvPr>
          <p:cNvSpPr>
            <a:spLocks noGrp="1"/>
          </p:cNvSpPr>
          <p:nvPr>
            <p:ph idx="1"/>
          </p:nvPr>
        </p:nvSpPr>
        <p:spPr/>
        <p:txBody>
          <a:bodyPr/>
          <a:lstStyle/>
          <a:p>
            <a:pPr lvl="1"/>
            <a:r>
              <a:rPr lang="en-US" dirty="0" err="1"/>
              <a:t>Môn</a:t>
            </a:r>
            <a:r>
              <a:rPr lang="en-US" dirty="0"/>
              <a:t> Sof303 – </a:t>
            </a:r>
            <a:r>
              <a:rPr lang="en-US" dirty="0" err="1"/>
              <a:t>Kiểm</a:t>
            </a:r>
            <a:r>
              <a:rPr lang="en-US" dirty="0"/>
              <a:t> </a:t>
            </a:r>
            <a:r>
              <a:rPr lang="en-US" dirty="0" err="1"/>
              <a:t>thử</a:t>
            </a:r>
            <a:r>
              <a:rPr lang="en-US" dirty="0"/>
              <a:t> </a:t>
            </a:r>
            <a:r>
              <a:rPr lang="en-US" dirty="0" err="1"/>
              <a:t>cơ</a:t>
            </a:r>
            <a:r>
              <a:rPr lang="en-US" dirty="0"/>
              <a:t> </a:t>
            </a:r>
            <a:r>
              <a:rPr lang="en-US" dirty="0" err="1"/>
              <a:t>bản</a:t>
            </a:r>
            <a:endParaRPr lang="en-US" dirty="0"/>
          </a:p>
          <a:p>
            <a:pPr lvl="1"/>
            <a:r>
              <a:rPr lang="en-US" dirty="0" err="1"/>
              <a:t>Nhóm</a:t>
            </a:r>
            <a:r>
              <a:rPr lang="en-US" dirty="0"/>
              <a:t> 6</a:t>
            </a:r>
          </a:p>
          <a:p>
            <a:pPr lvl="1"/>
            <a:r>
              <a:rPr lang="en-US" dirty="0" err="1"/>
              <a:t>Lớp</a:t>
            </a:r>
            <a:r>
              <a:rPr lang="en-US" dirty="0"/>
              <a:t> IT 16201</a:t>
            </a:r>
          </a:p>
          <a:p>
            <a:pPr lvl="1"/>
            <a:r>
              <a:rPr lang="en-US" dirty="0" err="1"/>
              <a:t>Thành</a:t>
            </a:r>
            <a:r>
              <a:rPr lang="en-US" dirty="0"/>
              <a:t> </a:t>
            </a:r>
            <a:r>
              <a:rPr lang="en-US" dirty="0" err="1"/>
              <a:t>Viên</a:t>
            </a:r>
            <a:r>
              <a:rPr lang="en-US" dirty="0"/>
              <a:t>:</a:t>
            </a:r>
          </a:p>
          <a:p>
            <a:pPr lvl="2"/>
            <a:r>
              <a:rPr lang="en-US" dirty="0"/>
              <a:t>Phạm Hoàng Phúc</a:t>
            </a:r>
          </a:p>
          <a:p>
            <a:pPr lvl="2"/>
            <a:r>
              <a:rPr lang="en-US" dirty="0" err="1"/>
              <a:t>Tăng</a:t>
            </a:r>
            <a:r>
              <a:rPr lang="en-US" dirty="0"/>
              <a:t> </a:t>
            </a:r>
            <a:r>
              <a:rPr lang="en-US" dirty="0" err="1"/>
              <a:t>Phước</a:t>
            </a:r>
            <a:r>
              <a:rPr lang="en-US" dirty="0"/>
              <a:t> Sang</a:t>
            </a:r>
          </a:p>
          <a:p>
            <a:pPr lvl="2"/>
            <a:r>
              <a:rPr lang="en-US" dirty="0"/>
              <a:t>Lê </a:t>
            </a:r>
            <a:r>
              <a:rPr lang="en-US" dirty="0" err="1"/>
              <a:t>Thành</a:t>
            </a:r>
            <a:r>
              <a:rPr lang="en-US" dirty="0"/>
              <a:t> </a:t>
            </a:r>
            <a:r>
              <a:rPr lang="en-US" dirty="0" err="1"/>
              <a:t>Trung</a:t>
            </a:r>
            <a:endParaRPr lang="en-US" dirty="0"/>
          </a:p>
          <a:p>
            <a:pPr lvl="2"/>
            <a:r>
              <a:rPr lang="en-US" dirty="0" err="1"/>
              <a:t>Nguyễn</a:t>
            </a:r>
            <a:r>
              <a:rPr lang="en-US" dirty="0"/>
              <a:t> </a:t>
            </a:r>
            <a:r>
              <a:rPr lang="en-US" dirty="0" err="1"/>
              <a:t>Ngô</a:t>
            </a:r>
            <a:r>
              <a:rPr lang="en-US" dirty="0"/>
              <a:t> </a:t>
            </a:r>
            <a:r>
              <a:rPr lang="en-US" dirty="0" err="1"/>
              <a:t>Khánh</a:t>
            </a:r>
            <a:r>
              <a:rPr lang="en-US" dirty="0"/>
              <a:t> </a:t>
            </a:r>
            <a:r>
              <a:rPr lang="en-US" dirty="0" err="1"/>
              <a:t>Duy</a:t>
            </a:r>
            <a:endParaRPr lang="en-US" dirty="0"/>
          </a:p>
          <a:p>
            <a:pPr lvl="2"/>
            <a:endParaRPr lang="en-US" dirty="0"/>
          </a:p>
          <a:p>
            <a:pPr marL="914400" lvl="2" indent="0">
              <a:buNone/>
            </a:pPr>
            <a:endParaRPr lang="en-US" dirty="0"/>
          </a:p>
          <a:p>
            <a:pPr lvl="8"/>
            <a:r>
              <a:rPr lang="en-US" dirty="0" err="1"/>
              <a:t>Giáo</a:t>
            </a:r>
            <a:r>
              <a:rPr lang="en-US" dirty="0"/>
              <a:t> </a:t>
            </a:r>
            <a:r>
              <a:rPr lang="en-US" dirty="0" err="1"/>
              <a:t>viên</a:t>
            </a:r>
            <a:r>
              <a:rPr lang="en-US" dirty="0"/>
              <a:t> </a:t>
            </a:r>
            <a:r>
              <a:rPr lang="en-US" dirty="0" err="1"/>
              <a:t>hướng</a:t>
            </a:r>
            <a:r>
              <a:rPr lang="en-US" dirty="0"/>
              <a:t> </a:t>
            </a:r>
            <a:r>
              <a:rPr lang="en-US" dirty="0" err="1"/>
              <a:t>dẫn</a:t>
            </a:r>
            <a:endParaRPr lang="en-US" dirty="0"/>
          </a:p>
          <a:p>
            <a:pPr marL="3657600" lvl="8" indent="0">
              <a:buNone/>
            </a:pPr>
            <a:r>
              <a:rPr lang="en-US" dirty="0"/>
              <a:t>	Phan </a:t>
            </a:r>
            <a:r>
              <a:rPr lang="en-US" dirty="0" err="1"/>
              <a:t>Viết</a:t>
            </a:r>
            <a:r>
              <a:rPr lang="en-US" dirty="0"/>
              <a:t> </a:t>
            </a:r>
            <a:r>
              <a:rPr lang="en-US" dirty="0" err="1"/>
              <a:t>Thế</a:t>
            </a:r>
            <a:endParaRPr lang="en-US" dirty="0"/>
          </a:p>
        </p:txBody>
      </p:sp>
      <p:sp>
        <p:nvSpPr>
          <p:cNvPr id="4" name="Footer Placeholder 3">
            <a:extLst>
              <a:ext uri="{FF2B5EF4-FFF2-40B4-BE49-F238E27FC236}">
                <a16:creationId xmlns:a16="http://schemas.microsoft.com/office/drawing/2014/main" id="{4A95DD8B-AAEE-44C5-A51B-26FB8B1FFB28}"/>
              </a:ext>
            </a:extLst>
          </p:cNvPr>
          <p:cNvSpPr>
            <a:spLocks noGrp="1"/>
          </p:cNvSpPr>
          <p:nvPr>
            <p:ph type="ftr" sz="quarter" idx="11"/>
          </p:nvPr>
        </p:nvSpPr>
        <p:spPr/>
        <p:txBody>
          <a:bodyPr/>
          <a:lstStyle/>
          <a:p>
            <a:r>
              <a:rPr lang="vi-VN"/>
              <a:t>Kiểm thử cơ bản</a:t>
            </a:r>
            <a:endParaRPr lang="en-US"/>
          </a:p>
        </p:txBody>
      </p:sp>
      <p:sp>
        <p:nvSpPr>
          <p:cNvPr id="5" name="Slide Number Placeholder 4">
            <a:extLst>
              <a:ext uri="{FF2B5EF4-FFF2-40B4-BE49-F238E27FC236}">
                <a16:creationId xmlns:a16="http://schemas.microsoft.com/office/drawing/2014/main" id="{BC42AC45-30A0-44E5-9BD2-68EF09D55F19}"/>
              </a:ext>
            </a:extLst>
          </p:cNvPr>
          <p:cNvSpPr>
            <a:spLocks noGrp="1"/>
          </p:cNvSpPr>
          <p:nvPr>
            <p:ph type="sldNum" sz="quarter" idx="12"/>
          </p:nvPr>
        </p:nvSpPr>
        <p:spPr/>
        <p:txBody>
          <a:bodyPr/>
          <a:lstStyle/>
          <a:p>
            <a:fld id="{8AACEE26-D979-411F-B229-D9F26BAEDF07}" type="slidenum">
              <a:rPr lang="en-US" smtClean="0"/>
              <a:t>2</a:t>
            </a:fld>
            <a:endParaRPr lang="en-US" dirty="0"/>
          </a:p>
        </p:txBody>
      </p:sp>
    </p:spTree>
    <p:extLst>
      <p:ext uri="{BB962C8B-B14F-4D97-AF65-F5344CB8AC3E}">
        <p14:creationId xmlns:p14="http://schemas.microsoft.com/office/powerpoint/2010/main" val="2272272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Ví</a:t>
            </a:r>
            <a:r>
              <a:rPr lang="en-US" dirty="0"/>
              <a:t> </a:t>
            </a:r>
            <a:r>
              <a:rPr lang="en-US" dirty="0" err="1"/>
              <a:t>dụ</a:t>
            </a:r>
            <a:r>
              <a:rPr lang="en-US" dirty="0"/>
              <a:t> </a:t>
            </a:r>
            <a:r>
              <a:rPr lang="en-US" dirty="0" err="1"/>
              <a:t>về</a:t>
            </a:r>
            <a:r>
              <a:rPr lang="en-US" dirty="0"/>
              <a:t> EP</a:t>
            </a:r>
          </a:p>
        </p:txBody>
      </p:sp>
      <p:sp>
        <p:nvSpPr>
          <p:cNvPr id="4" name="Footer Placeholder 3"/>
          <p:cNvSpPr>
            <a:spLocks noGrp="1"/>
          </p:cNvSpPr>
          <p:nvPr>
            <p:ph type="ftr" sz="quarter" idx="11"/>
          </p:nvPr>
        </p:nvSpPr>
        <p:spPr/>
        <p:txBody>
          <a:bodyPr/>
          <a:lstStyle/>
          <a:p>
            <a:r>
              <a:rPr lang="vi-VN"/>
              <a:t>Kiểm thử cơ bản</a:t>
            </a:r>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20</a:t>
            </a:fld>
            <a:endParaRPr lang="en-US" dirty="0"/>
          </a:p>
        </p:txBody>
      </p:sp>
      <p:sp>
        <p:nvSpPr>
          <p:cNvPr id="3" name="Content Placeholder 2"/>
          <p:cNvSpPr>
            <a:spLocks noGrp="1"/>
          </p:cNvSpPr>
          <p:nvPr>
            <p:ph idx="1"/>
          </p:nvPr>
        </p:nvSpPr>
        <p:spPr/>
        <p:txBody>
          <a:bodyPr/>
          <a:lstStyle/>
          <a:p>
            <a:r>
              <a:rPr lang="en-US" b="1" i="1" dirty="0" err="1"/>
              <a:t>Nhập</a:t>
            </a:r>
            <a:r>
              <a:rPr lang="en-US" b="1" i="1" dirty="0"/>
              <a:t> </a:t>
            </a:r>
            <a:r>
              <a:rPr lang="en-US" b="1" i="1" dirty="0" err="1"/>
              <a:t>số</a:t>
            </a:r>
            <a:r>
              <a:rPr lang="en-US" b="1" i="1" dirty="0"/>
              <a:t> </a:t>
            </a:r>
            <a:r>
              <a:rPr lang="en-US" b="1" i="1" dirty="0" err="1"/>
              <a:t>tầng</a:t>
            </a:r>
            <a:r>
              <a:rPr lang="en-US" b="1" i="1" dirty="0"/>
              <a:t> </a:t>
            </a:r>
            <a:r>
              <a:rPr lang="en-US" b="1" i="1" dirty="0" err="1"/>
              <a:t>của</a:t>
            </a:r>
            <a:r>
              <a:rPr lang="en-US" b="1" i="1" dirty="0"/>
              <a:t> </a:t>
            </a:r>
            <a:r>
              <a:rPr lang="en-US" b="1" i="1" dirty="0" err="1"/>
              <a:t>toàn</a:t>
            </a:r>
            <a:r>
              <a:rPr lang="en-US" b="1" i="1" dirty="0"/>
              <a:t> </a:t>
            </a:r>
            <a:r>
              <a:rPr lang="en-US" b="1" i="1" dirty="0" err="1"/>
              <a:t>nhà</a:t>
            </a:r>
            <a:r>
              <a:rPr lang="en-US" b="1" i="1" dirty="0"/>
              <a:t> </a:t>
            </a:r>
          </a:p>
          <a:p>
            <a:pPr marL="0" indent="0">
              <a:buNone/>
            </a:pPr>
            <a:r>
              <a:rPr lang="en-US" b="1" i="1" dirty="0"/>
              <a:t>(</a:t>
            </a:r>
            <a:r>
              <a:rPr lang="en-US" b="1" i="1" dirty="0" err="1"/>
              <a:t>Điều</a:t>
            </a:r>
            <a:r>
              <a:rPr lang="en-US" b="1" i="1" dirty="0"/>
              <a:t> </a:t>
            </a:r>
            <a:r>
              <a:rPr lang="en-US" b="1" i="1" dirty="0" err="1"/>
              <a:t>kiện</a:t>
            </a:r>
            <a:r>
              <a:rPr lang="en-US" b="1" i="1" dirty="0"/>
              <a:t> </a:t>
            </a:r>
            <a:r>
              <a:rPr lang="en-US" b="1" i="1" dirty="0" err="1"/>
              <a:t>nhập</a:t>
            </a:r>
            <a:r>
              <a:rPr lang="en-US" b="1" i="1" dirty="0"/>
              <a:t> </a:t>
            </a:r>
            <a:r>
              <a:rPr lang="en-US" b="1" i="1" dirty="0" err="1"/>
              <a:t>từ</a:t>
            </a:r>
            <a:r>
              <a:rPr lang="en-US" b="1" i="1" dirty="0"/>
              <a:t> 0-10)</a:t>
            </a:r>
          </a:p>
          <a:p>
            <a:pPr marL="514350" indent="-514350">
              <a:buFont typeface="+mj-lt"/>
              <a:buAutoNum type="arabicPeriod"/>
            </a:pPr>
            <a:r>
              <a:rPr lang="en-US" b="1" i="1" dirty="0" err="1"/>
              <a:t>Phân</a:t>
            </a:r>
            <a:r>
              <a:rPr lang="en-US" b="1" i="1" dirty="0"/>
              <a:t> </a:t>
            </a:r>
            <a:r>
              <a:rPr lang="en-US" b="1" i="1" dirty="0" err="1"/>
              <a:t>vùng</a:t>
            </a:r>
            <a:r>
              <a:rPr lang="en-US" b="1" i="1" dirty="0"/>
              <a:t> 1: </a:t>
            </a:r>
            <a:r>
              <a:rPr lang="en-US" b="1" i="1" dirty="0" err="1"/>
              <a:t>nhập</a:t>
            </a:r>
            <a:r>
              <a:rPr lang="en-US" b="1" i="1" dirty="0"/>
              <a:t> </a:t>
            </a:r>
            <a:r>
              <a:rPr lang="en-US" b="1" i="1" dirty="0" err="1"/>
              <a:t>giá</a:t>
            </a:r>
            <a:r>
              <a:rPr lang="en-US" b="1" i="1" dirty="0"/>
              <a:t> </a:t>
            </a:r>
            <a:r>
              <a:rPr lang="en-US" b="1" i="1" dirty="0" err="1"/>
              <a:t>trị</a:t>
            </a:r>
            <a:r>
              <a:rPr lang="en-US" b="1" i="1" dirty="0"/>
              <a:t> </a:t>
            </a:r>
            <a:r>
              <a:rPr lang="en-US" b="1" i="1" dirty="0" err="1"/>
              <a:t>hợp</a:t>
            </a:r>
            <a:r>
              <a:rPr lang="en-US" b="1" i="1" dirty="0"/>
              <a:t> </a:t>
            </a:r>
            <a:r>
              <a:rPr lang="en-US" b="1" i="1" dirty="0" err="1"/>
              <a:t>lệ</a:t>
            </a:r>
            <a:r>
              <a:rPr lang="en-US" b="1" i="1" dirty="0"/>
              <a:t> 0=&gt;10</a:t>
            </a:r>
          </a:p>
          <a:p>
            <a:pPr marL="514350" indent="-514350">
              <a:buFont typeface="+mj-lt"/>
              <a:buAutoNum type="arabicPeriod"/>
            </a:pPr>
            <a:r>
              <a:rPr lang="en-US" b="1" i="1" dirty="0" err="1"/>
              <a:t>Phân</a:t>
            </a:r>
            <a:r>
              <a:rPr lang="en-US" b="1" i="1" dirty="0"/>
              <a:t> </a:t>
            </a:r>
            <a:r>
              <a:rPr lang="en-US" b="1" i="1" dirty="0" err="1"/>
              <a:t>vùng</a:t>
            </a:r>
            <a:r>
              <a:rPr lang="en-US" b="1" i="1" dirty="0"/>
              <a:t> 2: </a:t>
            </a:r>
            <a:r>
              <a:rPr lang="en-US" b="1" i="1" dirty="0" err="1"/>
              <a:t>nhập</a:t>
            </a:r>
            <a:r>
              <a:rPr lang="en-US" b="1" i="1" dirty="0"/>
              <a:t> </a:t>
            </a:r>
            <a:r>
              <a:rPr lang="en-US" b="1" i="1" dirty="0" err="1"/>
              <a:t>giá</a:t>
            </a:r>
            <a:r>
              <a:rPr lang="en-US" b="1" i="1" dirty="0"/>
              <a:t> </a:t>
            </a:r>
            <a:r>
              <a:rPr lang="en-US" b="1" i="1" dirty="0" err="1"/>
              <a:t>trị</a:t>
            </a:r>
            <a:r>
              <a:rPr lang="en-US" b="1" i="1" dirty="0"/>
              <a:t> </a:t>
            </a:r>
            <a:r>
              <a:rPr lang="en-US" b="1" i="1" dirty="0" err="1"/>
              <a:t>không</a:t>
            </a:r>
            <a:r>
              <a:rPr lang="en-US" b="1" i="1" dirty="0"/>
              <a:t> </a:t>
            </a:r>
            <a:r>
              <a:rPr lang="en-US" b="1" i="1" dirty="0" err="1"/>
              <a:t>hợp</a:t>
            </a:r>
            <a:r>
              <a:rPr lang="en-US" b="1" i="1" dirty="0"/>
              <a:t> </a:t>
            </a:r>
            <a:r>
              <a:rPr lang="en-US" b="1" i="1" dirty="0" err="1"/>
              <a:t>lệ</a:t>
            </a:r>
            <a:r>
              <a:rPr lang="en-US" b="1" i="1" dirty="0"/>
              <a:t> 0&lt;</a:t>
            </a:r>
          </a:p>
          <a:p>
            <a:pPr marL="514350" indent="-514350">
              <a:buFont typeface="+mj-lt"/>
              <a:buAutoNum type="arabicPeriod"/>
            </a:pPr>
            <a:r>
              <a:rPr lang="en-US" b="1" i="1" dirty="0" err="1"/>
              <a:t>Phân</a:t>
            </a:r>
            <a:r>
              <a:rPr lang="en-US" b="1" i="1" dirty="0"/>
              <a:t> </a:t>
            </a:r>
            <a:r>
              <a:rPr lang="en-US" b="1" i="1" dirty="0" err="1"/>
              <a:t>vùng</a:t>
            </a:r>
            <a:r>
              <a:rPr lang="en-US" b="1" i="1" dirty="0"/>
              <a:t> 3: </a:t>
            </a:r>
            <a:r>
              <a:rPr lang="en-US" b="1" i="1" dirty="0" err="1"/>
              <a:t>nhập</a:t>
            </a:r>
            <a:r>
              <a:rPr lang="en-US" b="1" i="1" dirty="0"/>
              <a:t> </a:t>
            </a:r>
            <a:r>
              <a:rPr lang="en-US" b="1" i="1" dirty="0" err="1"/>
              <a:t>giá</a:t>
            </a:r>
            <a:r>
              <a:rPr lang="en-US" b="1" i="1" dirty="0"/>
              <a:t> </a:t>
            </a:r>
            <a:r>
              <a:rPr lang="en-US" b="1" i="1" dirty="0" err="1"/>
              <a:t>trị</a:t>
            </a:r>
            <a:r>
              <a:rPr lang="en-US" b="1" i="1" dirty="0"/>
              <a:t> </a:t>
            </a:r>
            <a:r>
              <a:rPr lang="en-US" b="1" i="1" dirty="0" err="1"/>
              <a:t>không</a:t>
            </a:r>
            <a:r>
              <a:rPr lang="en-US" b="1" i="1" dirty="0"/>
              <a:t> </a:t>
            </a:r>
            <a:r>
              <a:rPr lang="en-US" b="1" i="1" dirty="0" err="1"/>
              <a:t>hợp</a:t>
            </a:r>
            <a:r>
              <a:rPr lang="en-US" b="1" i="1" dirty="0"/>
              <a:t> </a:t>
            </a:r>
            <a:r>
              <a:rPr lang="en-US" b="1" i="1" dirty="0" err="1"/>
              <a:t>lệ</a:t>
            </a:r>
            <a:r>
              <a:rPr lang="en-US" b="1" i="1" dirty="0"/>
              <a:t> &gt;10</a:t>
            </a:r>
          </a:p>
          <a:p>
            <a:pPr marL="514350" indent="-514350">
              <a:buFont typeface="+mj-lt"/>
              <a:buAutoNum type="arabicPeriod"/>
            </a:pPr>
            <a:r>
              <a:rPr lang="en-US" b="1" i="1" dirty="0" err="1"/>
              <a:t>Phân</a:t>
            </a:r>
            <a:r>
              <a:rPr lang="en-US" b="1" i="1" dirty="0"/>
              <a:t> </a:t>
            </a:r>
            <a:r>
              <a:rPr lang="en-US" b="1" i="1" dirty="0" err="1"/>
              <a:t>vùng</a:t>
            </a:r>
            <a:r>
              <a:rPr lang="en-US" b="1" i="1" dirty="0"/>
              <a:t> </a:t>
            </a:r>
            <a:r>
              <a:rPr lang="en-US" b="1" i="1" dirty="0" smtClean="0"/>
              <a:t>4: </a:t>
            </a:r>
            <a:r>
              <a:rPr lang="en-US" b="1" i="1" dirty="0" err="1"/>
              <a:t>không</a:t>
            </a:r>
            <a:r>
              <a:rPr lang="en-US" b="1" i="1" dirty="0"/>
              <a:t> </a:t>
            </a:r>
            <a:r>
              <a:rPr lang="en-US" b="1" i="1" dirty="0" err="1"/>
              <a:t>nhập</a:t>
            </a:r>
            <a:r>
              <a:rPr lang="en-US" b="1" i="1" dirty="0"/>
              <a:t> </a:t>
            </a:r>
            <a:r>
              <a:rPr lang="en-US" b="1" i="1" dirty="0" err="1"/>
              <a:t>giá</a:t>
            </a:r>
            <a:r>
              <a:rPr lang="en-US" b="1" i="1" dirty="0"/>
              <a:t> </a:t>
            </a:r>
            <a:r>
              <a:rPr lang="en-US" b="1" i="1" dirty="0" err="1"/>
              <a:t>trị</a:t>
            </a:r>
            <a:r>
              <a:rPr lang="en-US" b="1" i="1" dirty="0"/>
              <a:t>, </a:t>
            </a:r>
            <a:r>
              <a:rPr lang="en-US" b="1" i="1" dirty="0" err="1"/>
              <a:t>nhập</a:t>
            </a:r>
            <a:r>
              <a:rPr lang="en-US" b="1" i="1" dirty="0"/>
              <a:t> </a:t>
            </a:r>
            <a:r>
              <a:rPr lang="en-US" b="1" i="1" dirty="0" err="1"/>
              <a:t>giá</a:t>
            </a:r>
            <a:r>
              <a:rPr lang="en-US" b="1" i="1" dirty="0"/>
              <a:t> </a:t>
            </a:r>
            <a:r>
              <a:rPr lang="en-US" b="1" i="1" dirty="0" err="1"/>
              <a:t>trị</a:t>
            </a:r>
            <a:r>
              <a:rPr lang="en-US" b="1" i="1" dirty="0"/>
              <a:t> </a:t>
            </a:r>
            <a:r>
              <a:rPr lang="en-US" b="1" i="1" dirty="0" err="1"/>
              <a:t>khác</a:t>
            </a:r>
            <a:r>
              <a:rPr lang="en-US" b="1" i="1" dirty="0"/>
              <a:t> </a:t>
            </a:r>
            <a:r>
              <a:rPr lang="en-US" b="1" i="1" dirty="0" err="1"/>
              <a:t>số</a:t>
            </a:r>
            <a:endParaRPr lang="en-US" b="1" i="1" dirty="0"/>
          </a:p>
        </p:txBody>
      </p:sp>
    </p:spTree>
    <p:extLst>
      <p:ext uri="{BB962C8B-B14F-4D97-AF65-F5344CB8AC3E}">
        <p14:creationId xmlns:p14="http://schemas.microsoft.com/office/powerpoint/2010/main" val="532086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Kỹ</a:t>
            </a:r>
            <a:r>
              <a:rPr lang="en-US" dirty="0"/>
              <a:t> </a:t>
            </a:r>
            <a:r>
              <a:rPr lang="en-US" dirty="0" err="1"/>
              <a:t>thuật</a:t>
            </a:r>
            <a:r>
              <a:rPr lang="en-US" dirty="0"/>
              <a:t> BVA</a:t>
            </a:r>
          </a:p>
        </p:txBody>
      </p:sp>
      <p:sp>
        <p:nvSpPr>
          <p:cNvPr id="4" name="Footer Placeholder 3"/>
          <p:cNvSpPr>
            <a:spLocks noGrp="1"/>
          </p:cNvSpPr>
          <p:nvPr>
            <p:ph type="ftr" sz="quarter" idx="11"/>
          </p:nvPr>
        </p:nvSpPr>
        <p:spPr/>
        <p:txBody>
          <a:bodyPr/>
          <a:lstStyle/>
          <a:p>
            <a:r>
              <a:rPr lang="vi-VN"/>
              <a:t>Kiểm thử cơ bản</a:t>
            </a:r>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21</a:t>
            </a:fld>
            <a:endParaRPr lang="en-US" dirty="0"/>
          </a:p>
        </p:txBody>
      </p:sp>
      <p:sp>
        <p:nvSpPr>
          <p:cNvPr id="7" name="Rectangle 6"/>
          <p:cNvSpPr/>
          <p:nvPr/>
        </p:nvSpPr>
        <p:spPr>
          <a:xfrm>
            <a:off x="838199" y="1141654"/>
            <a:ext cx="7467600" cy="861774"/>
          </a:xfrm>
          <a:prstGeom prst="rect">
            <a:avLst/>
          </a:prstGeom>
        </p:spPr>
        <p:txBody>
          <a:bodyPr wrap="square">
            <a:spAutoFit/>
          </a:bodyPr>
          <a:lstStyle/>
          <a:p>
            <a:pPr algn="ctr"/>
            <a:r>
              <a:rPr lang="en-US" sz="2500" b="1" dirty="0" err="1">
                <a:ln w="0"/>
                <a:solidFill>
                  <a:schemeClr val="accent6"/>
                </a:solidFill>
                <a:effectLst>
                  <a:outerShdw blurRad="38100" dist="25400" dir="5400000" algn="ctr" rotWithShape="0">
                    <a:srgbClr val="6E747A">
                      <a:alpha val="43000"/>
                    </a:srgbClr>
                  </a:outerShdw>
                </a:effectLst>
              </a:rPr>
              <a:t>Các</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tình</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huống</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kiểm</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thử</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được</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thiết</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kế</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kiểm</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tra</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các</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giá</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trị</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biên</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tại</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các</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vùng</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các</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lớp</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tương</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đương</a:t>
            </a:r>
            <a:endParaRPr lang="en-US" sz="2500" b="1" dirty="0">
              <a:ln w="0"/>
              <a:solidFill>
                <a:schemeClr val="accent6"/>
              </a:solidFill>
              <a:effectLst>
                <a:outerShdw blurRad="38100" dist="25400" dir="5400000" algn="ctr" rotWithShape="0">
                  <a:srgbClr val="6E747A">
                    <a:alpha val="43000"/>
                  </a:srgbClr>
                </a:outerShdw>
              </a:effectLst>
            </a:endParaRPr>
          </a:p>
        </p:txBody>
      </p:sp>
      <p:pic>
        <p:nvPicPr>
          <p:cNvPr id="10" name="Content Placeholder 9"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4666" y="2438400"/>
            <a:ext cx="6294665" cy="288823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076096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Ví</a:t>
            </a:r>
            <a:r>
              <a:rPr lang="en-US" dirty="0"/>
              <a:t> </a:t>
            </a:r>
            <a:r>
              <a:rPr lang="en-US" dirty="0" err="1"/>
              <a:t>dụ</a:t>
            </a:r>
            <a:r>
              <a:rPr lang="en-US" dirty="0"/>
              <a:t> </a:t>
            </a:r>
            <a:r>
              <a:rPr lang="en-US" dirty="0" err="1"/>
              <a:t>về</a:t>
            </a:r>
            <a:r>
              <a:rPr lang="en-US" dirty="0"/>
              <a:t> </a:t>
            </a:r>
            <a:r>
              <a:rPr lang="en-US" dirty="0" smtClean="0"/>
              <a:t>BVA</a:t>
            </a:r>
            <a:br>
              <a:rPr lang="en-US" dirty="0" smtClean="0"/>
            </a:br>
            <a:endParaRPr lang="en-US" dirty="0"/>
          </a:p>
        </p:txBody>
      </p:sp>
      <p:sp>
        <p:nvSpPr>
          <p:cNvPr id="4" name="Footer Placeholder 3"/>
          <p:cNvSpPr>
            <a:spLocks noGrp="1"/>
          </p:cNvSpPr>
          <p:nvPr>
            <p:ph type="ftr" sz="quarter" idx="11"/>
          </p:nvPr>
        </p:nvSpPr>
        <p:spPr/>
        <p:txBody>
          <a:bodyPr/>
          <a:lstStyle/>
          <a:p>
            <a:r>
              <a:rPr lang="vi-VN"/>
              <a:t>Kiểm thử cơ bản</a:t>
            </a:r>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22</a:t>
            </a:fld>
            <a:endParaRPr lang="en-US" dirty="0"/>
          </a:p>
        </p:txBody>
      </p:sp>
      <p:sp>
        <p:nvSpPr>
          <p:cNvPr id="3" name="Content Placeholder 2"/>
          <p:cNvSpPr>
            <a:spLocks noGrp="1"/>
          </p:cNvSpPr>
          <p:nvPr>
            <p:ph idx="1"/>
          </p:nvPr>
        </p:nvSpPr>
        <p:spPr/>
        <p:txBody>
          <a:bodyPr/>
          <a:lstStyle/>
          <a:p>
            <a:r>
              <a:rPr lang="en-US" b="1" i="1" dirty="0" err="1"/>
              <a:t>Nhập</a:t>
            </a:r>
            <a:r>
              <a:rPr lang="en-US" b="1" i="1" dirty="0"/>
              <a:t> </a:t>
            </a:r>
            <a:r>
              <a:rPr lang="en-US" b="1" i="1" dirty="0" err="1"/>
              <a:t>số</a:t>
            </a:r>
            <a:r>
              <a:rPr lang="en-US" b="1" i="1" dirty="0"/>
              <a:t> </a:t>
            </a:r>
            <a:r>
              <a:rPr lang="en-US" b="1" i="1" dirty="0" err="1"/>
              <a:t>tầng</a:t>
            </a:r>
            <a:r>
              <a:rPr lang="en-US" b="1" i="1" dirty="0"/>
              <a:t> </a:t>
            </a:r>
            <a:r>
              <a:rPr lang="en-US" b="1" i="1" dirty="0" err="1"/>
              <a:t>của</a:t>
            </a:r>
            <a:r>
              <a:rPr lang="en-US" b="1" i="1" dirty="0"/>
              <a:t> </a:t>
            </a:r>
            <a:r>
              <a:rPr lang="en-US" b="1" i="1" dirty="0" err="1"/>
              <a:t>toàn</a:t>
            </a:r>
            <a:r>
              <a:rPr lang="en-US" b="1" i="1" dirty="0"/>
              <a:t> </a:t>
            </a:r>
            <a:r>
              <a:rPr lang="en-US" b="1" i="1" dirty="0" err="1"/>
              <a:t>nhà</a:t>
            </a:r>
            <a:r>
              <a:rPr lang="en-US" b="1" i="1" dirty="0"/>
              <a:t> </a:t>
            </a:r>
          </a:p>
          <a:p>
            <a:pPr marL="0" indent="0">
              <a:buNone/>
            </a:pPr>
            <a:r>
              <a:rPr lang="en-US" b="1" i="1" dirty="0"/>
              <a:t>(</a:t>
            </a:r>
            <a:r>
              <a:rPr lang="en-US" b="1" i="1" dirty="0" err="1"/>
              <a:t>Điều</a:t>
            </a:r>
            <a:r>
              <a:rPr lang="en-US" b="1" i="1" dirty="0"/>
              <a:t> </a:t>
            </a:r>
            <a:r>
              <a:rPr lang="en-US" b="1" i="1" dirty="0" err="1"/>
              <a:t>kiện</a:t>
            </a:r>
            <a:r>
              <a:rPr lang="en-US" b="1" i="1" dirty="0"/>
              <a:t> </a:t>
            </a:r>
            <a:r>
              <a:rPr lang="en-US" b="1" i="1" dirty="0" err="1"/>
              <a:t>nhập</a:t>
            </a:r>
            <a:r>
              <a:rPr lang="en-US" b="1" i="1" dirty="0"/>
              <a:t> </a:t>
            </a:r>
            <a:r>
              <a:rPr lang="en-US" b="1" i="1" dirty="0" err="1"/>
              <a:t>từ</a:t>
            </a:r>
            <a:r>
              <a:rPr lang="en-US" b="1" i="1" dirty="0"/>
              <a:t> 0-10)</a:t>
            </a:r>
          </a:p>
          <a:p>
            <a:pPr marL="514350" indent="-514350">
              <a:buFont typeface="+mj-lt"/>
              <a:buAutoNum type="arabicPeriod"/>
            </a:pPr>
            <a:r>
              <a:rPr lang="en-US" b="1" i="1" dirty="0"/>
              <a:t>Case 1: </a:t>
            </a:r>
            <a:r>
              <a:rPr lang="en-US" b="1" i="1" dirty="0" err="1"/>
              <a:t>nhập</a:t>
            </a:r>
            <a:r>
              <a:rPr lang="en-US" b="1" i="1" dirty="0"/>
              <a:t> </a:t>
            </a:r>
            <a:r>
              <a:rPr lang="en-US" b="1" i="1" dirty="0" err="1"/>
              <a:t>giá</a:t>
            </a:r>
            <a:r>
              <a:rPr lang="en-US" b="1" i="1" dirty="0"/>
              <a:t> </a:t>
            </a:r>
            <a:r>
              <a:rPr lang="en-US" b="1" i="1" dirty="0" err="1"/>
              <a:t>trị</a:t>
            </a:r>
            <a:r>
              <a:rPr lang="en-US" b="1" i="1" dirty="0"/>
              <a:t> -1 =&gt; </a:t>
            </a:r>
            <a:r>
              <a:rPr lang="en-US" b="1" i="1" dirty="0" err="1"/>
              <a:t>hiện</a:t>
            </a:r>
            <a:r>
              <a:rPr lang="en-US" b="1" i="1" dirty="0"/>
              <a:t> </a:t>
            </a:r>
            <a:r>
              <a:rPr lang="en-US" b="1" i="1" dirty="0" err="1"/>
              <a:t>thị</a:t>
            </a:r>
            <a:r>
              <a:rPr lang="en-US" b="1" i="1" dirty="0"/>
              <a:t> </a:t>
            </a:r>
            <a:r>
              <a:rPr lang="en-US" b="1" i="1" dirty="0" err="1"/>
              <a:t>lỗi</a:t>
            </a:r>
            <a:endParaRPr lang="en-US" b="1" i="1" dirty="0"/>
          </a:p>
          <a:p>
            <a:pPr marL="514350" indent="-514350">
              <a:buFont typeface="+mj-lt"/>
              <a:buAutoNum type="arabicPeriod"/>
            </a:pPr>
            <a:r>
              <a:rPr lang="en-US" b="1" i="1" dirty="0"/>
              <a:t>Case 2: </a:t>
            </a:r>
            <a:r>
              <a:rPr lang="en-US" b="1" i="1" dirty="0" err="1"/>
              <a:t>nhập</a:t>
            </a:r>
            <a:r>
              <a:rPr lang="en-US" b="1" i="1" dirty="0"/>
              <a:t> </a:t>
            </a:r>
            <a:r>
              <a:rPr lang="en-US" b="1" i="1" dirty="0" err="1"/>
              <a:t>giá</a:t>
            </a:r>
            <a:r>
              <a:rPr lang="en-US" b="1" i="1" dirty="0"/>
              <a:t> </a:t>
            </a:r>
            <a:r>
              <a:rPr lang="en-US" b="1" i="1" dirty="0" err="1"/>
              <a:t>trị</a:t>
            </a:r>
            <a:r>
              <a:rPr lang="en-US" b="1" i="1" dirty="0"/>
              <a:t> 0 =&gt; pass</a:t>
            </a:r>
          </a:p>
          <a:p>
            <a:pPr marL="514350" indent="-514350">
              <a:buFont typeface="+mj-lt"/>
              <a:buAutoNum type="arabicPeriod"/>
            </a:pPr>
            <a:r>
              <a:rPr lang="en-US" b="1" i="1" dirty="0"/>
              <a:t>Case 3: </a:t>
            </a:r>
            <a:r>
              <a:rPr lang="en-US" b="1" i="1" dirty="0" err="1"/>
              <a:t>nhập</a:t>
            </a:r>
            <a:r>
              <a:rPr lang="en-US" b="1" i="1" dirty="0"/>
              <a:t> </a:t>
            </a:r>
            <a:r>
              <a:rPr lang="en-US" b="1" i="1" dirty="0" err="1"/>
              <a:t>giá</a:t>
            </a:r>
            <a:r>
              <a:rPr lang="en-US" b="1" i="1" dirty="0"/>
              <a:t> </a:t>
            </a:r>
            <a:r>
              <a:rPr lang="en-US" b="1" i="1" dirty="0" err="1"/>
              <a:t>trị</a:t>
            </a:r>
            <a:r>
              <a:rPr lang="en-US" b="1" i="1" dirty="0"/>
              <a:t> 10 =&gt; pass</a:t>
            </a:r>
          </a:p>
          <a:p>
            <a:pPr marL="514350" indent="-514350">
              <a:buFont typeface="+mj-lt"/>
              <a:buAutoNum type="arabicPeriod"/>
            </a:pPr>
            <a:r>
              <a:rPr lang="en-US" b="1" i="1" dirty="0"/>
              <a:t>Case 4: </a:t>
            </a:r>
            <a:r>
              <a:rPr lang="en-US" b="1" i="1" dirty="0" err="1"/>
              <a:t>nhập</a:t>
            </a:r>
            <a:r>
              <a:rPr lang="en-US" b="1" i="1" dirty="0"/>
              <a:t> </a:t>
            </a:r>
            <a:r>
              <a:rPr lang="en-US" b="1" i="1" dirty="0" err="1"/>
              <a:t>giá</a:t>
            </a:r>
            <a:r>
              <a:rPr lang="en-US" b="1" i="1" dirty="0"/>
              <a:t> </a:t>
            </a:r>
            <a:r>
              <a:rPr lang="en-US" b="1" i="1" dirty="0" err="1"/>
              <a:t>trị</a:t>
            </a:r>
            <a:r>
              <a:rPr lang="en-US" b="1" i="1" dirty="0"/>
              <a:t> 11 =&gt; </a:t>
            </a:r>
            <a:r>
              <a:rPr lang="en-US" b="1" i="1" dirty="0" err="1"/>
              <a:t>hiện</a:t>
            </a:r>
            <a:r>
              <a:rPr lang="en-US" b="1" i="1" dirty="0"/>
              <a:t> </a:t>
            </a:r>
            <a:r>
              <a:rPr lang="en-US" b="1" i="1" dirty="0" err="1"/>
              <a:t>thị</a:t>
            </a:r>
            <a:r>
              <a:rPr lang="en-US" b="1" i="1" dirty="0"/>
              <a:t> </a:t>
            </a:r>
            <a:r>
              <a:rPr lang="en-US" b="1" i="1" dirty="0" err="1"/>
              <a:t>lỗi</a:t>
            </a:r>
            <a:endParaRPr lang="en-US" b="1" i="1" dirty="0"/>
          </a:p>
          <a:p>
            <a:pPr marL="514350" indent="-514350">
              <a:buFont typeface="+mj-lt"/>
              <a:buAutoNum type="arabicPeriod"/>
            </a:pPr>
            <a:r>
              <a:rPr lang="en-US" b="1" i="1" dirty="0"/>
              <a:t>Case </a:t>
            </a:r>
            <a:r>
              <a:rPr lang="en-US" b="1" i="1" dirty="0" smtClean="0"/>
              <a:t>5: </a:t>
            </a:r>
            <a:r>
              <a:rPr lang="en-US" b="1" i="1" dirty="0" err="1"/>
              <a:t>không</a:t>
            </a:r>
            <a:r>
              <a:rPr lang="en-US" b="1" i="1" dirty="0"/>
              <a:t> </a:t>
            </a:r>
            <a:r>
              <a:rPr lang="en-US" b="1" i="1" dirty="0" err="1"/>
              <a:t>nhập</a:t>
            </a:r>
            <a:r>
              <a:rPr lang="en-US" b="1" i="1" dirty="0"/>
              <a:t> </a:t>
            </a:r>
            <a:r>
              <a:rPr lang="en-US" b="1" i="1" dirty="0" err="1"/>
              <a:t>giá</a:t>
            </a:r>
            <a:r>
              <a:rPr lang="en-US" b="1" i="1" dirty="0"/>
              <a:t> </a:t>
            </a:r>
            <a:r>
              <a:rPr lang="en-US" b="1" i="1" dirty="0" err="1"/>
              <a:t>trị</a:t>
            </a:r>
            <a:r>
              <a:rPr lang="en-US" b="1" i="1" dirty="0"/>
              <a:t>, </a:t>
            </a:r>
            <a:r>
              <a:rPr lang="en-US" b="1" i="1" dirty="0" err="1"/>
              <a:t>nhập</a:t>
            </a:r>
            <a:r>
              <a:rPr lang="en-US" b="1" i="1" dirty="0"/>
              <a:t> </a:t>
            </a:r>
            <a:r>
              <a:rPr lang="en-US" b="1" i="1" dirty="0" err="1"/>
              <a:t>giá</a:t>
            </a:r>
            <a:r>
              <a:rPr lang="en-US" b="1" i="1" dirty="0"/>
              <a:t> </a:t>
            </a:r>
            <a:r>
              <a:rPr lang="en-US" b="1" i="1" dirty="0" err="1"/>
              <a:t>trị</a:t>
            </a:r>
            <a:r>
              <a:rPr lang="en-US" b="1" i="1" dirty="0"/>
              <a:t> </a:t>
            </a:r>
            <a:r>
              <a:rPr lang="en-US" b="1" i="1" dirty="0" err="1"/>
              <a:t>bằng</a:t>
            </a:r>
            <a:r>
              <a:rPr lang="en-US" b="1" i="1" dirty="0"/>
              <a:t> </a:t>
            </a:r>
            <a:r>
              <a:rPr lang="en-US" b="1" i="1" dirty="0" err="1"/>
              <a:t>chữ</a:t>
            </a:r>
            <a:r>
              <a:rPr lang="en-US" b="1" i="1" dirty="0"/>
              <a:t> =&gt; </a:t>
            </a:r>
            <a:r>
              <a:rPr lang="en-US" b="1" i="1" dirty="0" err="1"/>
              <a:t>hiện</a:t>
            </a:r>
            <a:r>
              <a:rPr lang="en-US" b="1" i="1" dirty="0"/>
              <a:t> </a:t>
            </a:r>
            <a:r>
              <a:rPr lang="en-US" b="1" i="1" dirty="0" err="1"/>
              <a:t>thị</a:t>
            </a:r>
            <a:r>
              <a:rPr lang="en-US" b="1" i="1" dirty="0"/>
              <a:t> </a:t>
            </a:r>
            <a:r>
              <a:rPr lang="en-US" b="1" i="1" dirty="0" err="1"/>
              <a:t>lỗi</a:t>
            </a:r>
            <a:endParaRPr lang="en-US" b="1" i="1" dirty="0"/>
          </a:p>
          <a:p>
            <a:pPr marL="0" indent="0">
              <a:buNone/>
            </a:pPr>
            <a:endParaRPr lang="en-US" b="1" i="1" dirty="0"/>
          </a:p>
        </p:txBody>
      </p:sp>
    </p:spTree>
    <p:extLst>
      <p:ext uri="{BB962C8B-B14F-4D97-AF65-F5344CB8AC3E}">
        <p14:creationId xmlns:p14="http://schemas.microsoft.com/office/powerpoint/2010/main" val="25123912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Bảng</a:t>
            </a:r>
            <a:r>
              <a:rPr lang="en-US" dirty="0"/>
              <a:t> </a:t>
            </a:r>
            <a:r>
              <a:rPr lang="en-US" dirty="0" err="1"/>
              <a:t>quyết</a:t>
            </a:r>
            <a:r>
              <a:rPr lang="en-US" dirty="0"/>
              <a:t> </a:t>
            </a:r>
            <a:r>
              <a:rPr lang="en-US" dirty="0" err="1"/>
              <a:t>định</a:t>
            </a:r>
            <a:endParaRPr lang="en-US" dirty="0"/>
          </a:p>
        </p:txBody>
      </p:sp>
      <p:sp>
        <p:nvSpPr>
          <p:cNvPr id="3" name="Content Placeholder 2"/>
          <p:cNvSpPr>
            <a:spLocks noGrp="1"/>
          </p:cNvSpPr>
          <p:nvPr>
            <p:ph idx="1"/>
          </p:nvPr>
        </p:nvSpPr>
        <p:spPr>
          <a:xfrm>
            <a:off x="476250" y="2530475"/>
            <a:ext cx="8229600" cy="2057400"/>
          </a:xfrm>
        </p:spPr>
        <p:txBody>
          <a:bodyPr>
            <a:normAutofit fontScale="77500" lnSpcReduction="20000"/>
          </a:bodyPr>
          <a:lstStyle/>
          <a:p>
            <a:pPr algn="ctr"/>
            <a:r>
              <a:rPr lang="en-US" dirty="0"/>
              <a:t> </a:t>
            </a:r>
            <a:r>
              <a:rPr lang="en-US" dirty="0" err="1"/>
              <a:t>Bảng</a:t>
            </a:r>
            <a:r>
              <a:rPr lang="en-US" dirty="0"/>
              <a:t> </a:t>
            </a:r>
            <a:r>
              <a:rPr lang="en-US" dirty="0" err="1"/>
              <a:t>quyết</a:t>
            </a:r>
            <a:r>
              <a:rPr lang="en-US" dirty="0"/>
              <a:t> </a:t>
            </a:r>
            <a:r>
              <a:rPr lang="en-US" dirty="0" err="1"/>
              <a:t>định</a:t>
            </a:r>
            <a:r>
              <a:rPr lang="en-US" dirty="0"/>
              <a:t> </a:t>
            </a:r>
            <a:r>
              <a:rPr lang="en-US" dirty="0" err="1"/>
              <a:t>là</a:t>
            </a:r>
            <a:r>
              <a:rPr lang="en-US" dirty="0"/>
              <a:t> </a:t>
            </a:r>
            <a:r>
              <a:rPr lang="en-US" dirty="0" err="1"/>
              <a:t>một</a:t>
            </a:r>
            <a:r>
              <a:rPr lang="en-US" dirty="0"/>
              <a:t> </a:t>
            </a:r>
            <a:r>
              <a:rPr lang="en-US" dirty="0" err="1"/>
              <a:t>kỹ</a:t>
            </a:r>
            <a:r>
              <a:rPr lang="en-US" dirty="0"/>
              <a:t> </a:t>
            </a:r>
            <a:r>
              <a:rPr lang="en-US" dirty="0" err="1"/>
              <a:t>thuật</a:t>
            </a:r>
            <a:r>
              <a:rPr lang="en-US" dirty="0"/>
              <a:t> test </a:t>
            </a:r>
            <a:r>
              <a:rPr lang="en-US" dirty="0" err="1"/>
              <a:t>được</a:t>
            </a:r>
            <a:r>
              <a:rPr lang="en-US" dirty="0"/>
              <a:t> </a:t>
            </a:r>
            <a:r>
              <a:rPr lang="en-US" dirty="0" err="1"/>
              <a:t>sử</a:t>
            </a:r>
            <a:r>
              <a:rPr lang="en-US" dirty="0"/>
              <a:t> </a:t>
            </a:r>
            <a:r>
              <a:rPr lang="en-US" dirty="0" err="1"/>
              <a:t>dụng</a:t>
            </a:r>
            <a:r>
              <a:rPr lang="en-US" dirty="0"/>
              <a:t> </a:t>
            </a:r>
            <a:r>
              <a:rPr lang="en-US" dirty="0" err="1"/>
              <a:t>để</a:t>
            </a:r>
            <a:r>
              <a:rPr lang="en-US" dirty="0"/>
              <a:t> </a:t>
            </a:r>
            <a:r>
              <a:rPr lang="en-US" dirty="0" err="1"/>
              <a:t>kiểm</a:t>
            </a:r>
            <a:r>
              <a:rPr lang="en-US" dirty="0"/>
              <a:t> </a:t>
            </a:r>
            <a:r>
              <a:rPr lang="en-US" dirty="0" err="1"/>
              <a:t>tra</a:t>
            </a:r>
            <a:r>
              <a:rPr lang="en-US" dirty="0"/>
              <a:t> </a:t>
            </a:r>
            <a:r>
              <a:rPr lang="en-US" dirty="0" err="1"/>
              <a:t>các</a:t>
            </a:r>
            <a:r>
              <a:rPr lang="en-US" dirty="0"/>
              <a:t> </a:t>
            </a:r>
            <a:r>
              <a:rPr lang="en-US" dirty="0" err="1"/>
              <a:t>hành</a:t>
            </a:r>
            <a:r>
              <a:rPr lang="en-US" dirty="0"/>
              <a:t> vi </a:t>
            </a:r>
            <a:r>
              <a:rPr lang="en-US" dirty="0" err="1"/>
              <a:t>hệ</a:t>
            </a:r>
            <a:r>
              <a:rPr lang="en-US" dirty="0"/>
              <a:t> </a:t>
            </a:r>
            <a:r>
              <a:rPr lang="en-US" dirty="0" err="1"/>
              <a:t>thống</a:t>
            </a:r>
            <a:r>
              <a:rPr lang="en-US" dirty="0"/>
              <a:t> (system behavior) </a:t>
            </a:r>
            <a:r>
              <a:rPr lang="en-US" dirty="0" err="1"/>
              <a:t>với</a:t>
            </a:r>
            <a:r>
              <a:rPr lang="en-US" dirty="0"/>
              <a:t> </a:t>
            </a:r>
            <a:r>
              <a:rPr lang="en-US" dirty="0" err="1"/>
              <a:t>các</a:t>
            </a:r>
            <a:r>
              <a:rPr lang="en-US" dirty="0"/>
              <a:t> </a:t>
            </a:r>
            <a:r>
              <a:rPr lang="en-US" dirty="0" err="1"/>
              <a:t>cách</a:t>
            </a:r>
            <a:r>
              <a:rPr lang="en-US" dirty="0"/>
              <a:t> </a:t>
            </a:r>
            <a:r>
              <a:rPr lang="en-US" dirty="0" err="1"/>
              <a:t>kết</a:t>
            </a:r>
            <a:r>
              <a:rPr lang="en-US" dirty="0"/>
              <a:t> </a:t>
            </a:r>
            <a:r>
              <a:rPr lang="en-US" dirty="0" err="1"/>
              <a:t>hợp</a:t>
            </a:r>
            <a:r>
              <a:rPr lang="en-US" dirty="0"/>
              <a:t> input </a:t>
            </a:r>
            <a:r>
              <a:rPr lang="en-US" dirty="0" err="1"/>
              <a:t>đầu</a:t>
            </a:r>
            <a:r>
              <a:rPr lang="en-US" dirty="0"/>
              <a:t> </a:t>
            </a:r>
            <a:r>
              <a:rPr lang="en-US" dirty="0" err="1"/>
              <a:t>vào</a:t>
            </a:r>
            <a:r>
              <a:rPr lang="en-US" dirty="0"/>
              <a:t> </a:t>
            </a:r>
            <a:r>
              <a:rPr lang="en-US" dirty="0" err="1"/>
              <a:t>khác</a:t>
            </a:r>
            <a:r>
              <a:rPr lang="en-US" dirty="0"/>
              <a:t> </a:t>
            </a:r>
            <a:r>
              <a:rPr lang="en-US" dirty="0" err="1"/>
              <a:t>nhau</a:t>
            </a:r>
            <a:r>
              <a:rPr lang="en-US" dirty="0"/>
              <a:t>. </a:t>
            </a:r>
            <a:r>
              <a:rPr lang="en-US" dirty="0" err="1"/>
              <a:t>Đây</a:t>
            </a:r>
            <a:r>
              <a:rPr lang="en-US" dirty="0"/>
              <a:t> </a:t>
            </a:r>
            <a:r>
              <a:rPr lang="en-US" dirty="0" err="1"/>
              <a:t>là</a:t>
            </a:r>
            <a:r>
              <a:rPr lang="en-US" dirty="0"/>
              <a:t> </a:t>
            </a:r>
            <a:r>
              <a:rPr lang="en-US" dirty="0" err="1"/>
              <a:t>một</a:t>
            </a:r>
            <a:r>
              <a:rPr lang="en-US" dirty="0"/>
              <a:t> </a:t>
            </a:r>
            <a:r>
              <a:rPr lang="en-US" dirty="0" err="1"/>
              <a:t>cách</a:t>
            </a:r>
            <a:r>
              <a:rPr lang="en-US" dirty="0"/>
              <a:t> </a:t>
            </a:r>
            <a:r>
              <a:rPr lang="en-US" dirty="0" err="1"/>
              <a:t>tiếp</a:t>
            </a:r>
            <a:r>
              <a:rPr lang="en-US" dirty="0"/>
              <a:t> </a:t>
            </a:r>
            <a:r>
              <a:rPr lang="en-US" dirty="0" err="1"/>
              <a:t>cận</a:t>
            </a:r>
            <a:r>
              <a:rPr lang="en-US" dirty="0"/>
              <a:t> </a:t>
            </a:r>
            <a:r>
              <a:rPr lang="en-US" dirty="0" err="1"/>
              <a:t>có</a:t>
            </a:r>
            <a:r>
              <a:rPr lang="en-US" dirty="0"/>
              <a:t> </a:t>
            </a:r>
            <a:r>
              <a:rPr lang="en-US" dirty="0" err="1"/>
              <a:t>hệ</a:t>
            </a:r>
            <a:r>
              <a:rPr lang="en-US" dirty="0"/>
              <a:t> </a:t>
            </a:r>
            <a:r>
              <a:rPr lang="en-US" dirty="0" err="1"/>
              <a:t>thống</a:t>
            </a:r>
            <a:r>
              <a:rPr lang="en-US" dirty="0"/>
              <a:t>, </a:t>
            </a:r>
            <a:r>
              <a:rPr lang="en-US" dirty="0" err="1"/>
              <a:t>kết</a:t>
            </a:r>
            <a:r>
              <a:rPr lang="en-US" dirty="0"/>
              <a:t> </a:t>
            </a:r>
            <a:r>
              <a:rPr lang="en-US" dirty="0" err="1"/>
              <a:t>quả</a:t>
            </a:r>
            <a:r>
              <a:rPr lang="en-US" dirty="0"/>
              <a:t> </a:t>
            </a:r>
            <a:r>
              <a:rPr lang="en-US" dirty="0" err="1"/>
              <a:t>của</a:t>
            </a:r>
            <a:r>
              <a:rPr lang="en-US" dirty="0"/>
              <a:t> </a:t>
            </a:r>
            <a:r>
              <a:rPr lang="en-US" dirty="0" err="1"/>
              <a:t>các</a:t>
            </a:r>
            <a:r>
              <a:rPr lang="en-US" dirty="0"/>
              <a:t> </a:t>
            </a:r>
            <a:r>
              <a:rPr lang="en-US" dirty="0" err="1"/>
              <a:t>kết</a:t>
            </a:r>
            <a:r>
              <a:rPr lang="en-US" dirty="0"/>
              <a:t> </a:t>
            </a:r>
            <a:r>
              <a:rPr lang="en-US" dirty="0" err="1"/>
              <a:t>hợp</a:t>
            </a:r>
            <a:r>
              <a:rPr lang="en-US" dirty="0"/>
              <a:t> </a:t>
            </a:r>
            <a:r>
              <a:rPr lang="en-US" dirty="0" err="1"/>
              <a:t>đó</a:t>
            </a:r>
            <a:r>
              <a:rPr lang="en-US" dirty="0"/>
              <a:t> </a:t>
            </a:r>
            <a:r>
              <a:rPr lang="en-US" dirty="0" err="1"/>
              <a:t>và</a:t>
            </a:r>
            <a:r>
              <a:rPr lang="en-US" dirty="0"/>
              <a:t> </a:t>
            </a:r>
            <a:r>
              <a:rPr lang="en-US" dirty="0" err="1"/>
              <a:t>hành</a:t>
            </a:r>
            <a:r>
              <a:rPr lang="en-US" dirty="0"/>
              <a:t> vi </a:t>
            </a:r>
            <a:r>
              <a:rPr lang="en-US" dirty="0" err="1"/>
              <a:t>hệ</a:t>
            </a:r>
            <a:r>
              <a:rPr lang="en-US" dirty="0"/>
              <a:t> </a:t>
            </a:r>
            <a:r>
              <a:rPr lang="en-US" dirty="0" err="1"/>
              <a:t>thống</a:t>
            </a:r>
            <a:r>
              <a:rPr lang="en-US" dirty="0"/>
              <a:t> </a:t>
            </a:r>
            <a:r>
              <a:rPr lang="en-US" dirty="0" err="1"/>
              <a:t>tương</a:t>
            </a:r>
            <a:r>
              <a:rPr lang="en-US" dirty="0"/>
              <a:t> </a:t>
            </a:r>
            <a:r>
              <a:rPr lang="en-US" dirty="0" err="1"/>
              <a:t>ứng</a:t>
            </a:r>
            <a:r>
              <a:rPr lang="en-US" dirty="0"/>
              <a:t> </a:t>
            </a:r>
            <a:r>
              <a:rPr lang="en-US" dirty="0" err="1"/>
              <a:t>của</a:t>
            </a:r>
            <a:r>
              <a:rPr lang="en-US" dirty="0"/>
              <a:t> </a:t>
            </a:r>
            <a:r>
              <a:rPr lang="en-US" dirty="0" err="1"/>
              <a:t>chúng</a:t>
            </a:r>
            <a:r>
              <a:rPr lang="en-US" dirty="0"/>
              <a:t> (output) </a:t>
            </a:r>
            <a:r>
              <a:rPr lang="en-US" dirty="0" err="1"/>
              <a:t>sẽ</a:t>
            </a:r>
            <a:r>
              <a:rPr lang="en-US" dirty="0"/>
              <a:t> </a:t>
            </a:r>
            <a:r>
              <a:rPr lang="en-US" dirty="0" err="1"/>
              <a:t>được</a:t>
            </a:r>
            <a:r>
              <a:rPr lang="en-US" dirty="0"/>
              <a:t> </a:t>
            </a:r>
            <a:r>
              <a:rPr lang="en-US" dirty="0" err="1"/>
              <a:t>ghi</a:t>
            </a:r>
            <a:r>
              <a:rPr lang="en-US" dirty="0"/>
              <a:t> </a:t>
            </a:r>
            <a:r>
              <a:rPr lang="en-US" dirty="0" err="1"/>
              <a:t>lại</a:t>
            </a:r>
            <a:r>
              <a:rPr lang="en-US" dirty="0"/>
              <a:t> </a:t>
            </a:r>
            <a:r>
              <a:rPr lang="en-US" dirty="0" err="1"/>
              <a:t>dưới</a:t>
            </a:r>
            <a:r>
              <a:rPr lang="en-US" dirty="0"/>
              <a:t> </a:t>
            </a:r>
            <a:r>
              <a:rPr lang="en-US" dirty="0" err="1"/>
              <a:t>dạng</a:t>
            </a:r>
            <a:r>
              <a:rPr lang="en-US" dirty="0"/>
              <a:t> </a:t>
            </a:r>
            <a:r>
              <a:rPr lang="en-US" dirty="0" err="1"/>
              <a:t>bảng</a:t>
            </a:r>
            <a:r>
              <a:rPr lang="en-US" dirty="0"/>
              <a:t>. </a:t>
            </a:r>
            <a:r>
              <a:rPr lang="en-US" dirty="0" err="1"/>
              <a:t>Đó</a:t>
            </a:r>
            <a:r>
              <a:rPr lang="en-US" dirty="0"/>
              <a:t> </a:t>
            </a:r>
            <a:r>
              <a:rPr lang="en-US" dirty="0" err="1"/>
              <a:t>cũng</a:t>
            </a:r>
            <a:r>
              <a:rPr lang="en-US" dirty="0"/>
              <a:t> </a:t>
            </a:r>
            <a:r>
              <a:rPr lang="en-US" dirty="0" err="1"/>
              <a:t>là</a:t>
            </a:r>
            <a:r>
              <a:rPr lang="en-US" dirty="0"/>
              <a:t> </a:t>
            </a:r>
            <a:r>
              <a:rPr lang="en-US" dirty="0" err="1"/>
              <a:t>lý</a:t>
            </a:r>
            <a:r>
              <a:rPr lang="en-US" dirty="0"/>
              <a:t> do </a:t>
            </a:r>
            <a:r>
              <a:rPr lang="en-US" dirty="0" err="1"/>
              <a:t>tại</a:t>
            </a:r>
            <a:r>
              <a:rPr lang="en-US" dirty="0"/>
              <a:t> </a:t>
            </a:r>
            <a:r>
              <a:rPr lang="en-US" dirty="0" err="1"/>
              <a:t>sao</a:t>
            </a:r>
            <a:r>
              <a:rPr lang="en-US" dirty="0"/>
              <a:t> </a:t>
            </a:r>
            <a:r>
              <a:rPr lang="en-US" dirty="0" err="1"/>
              <a:t>bảng</a:t>
            </a:r>
            <a:r>
              <a:rPr lang="en-US" dirty="0"/>
              <a:t> </a:t>
            </a:r>
            <a:r>
              <a:rPr lang="en-US" dirty="0" err="1"/>
              <a:t>quyết</a:t>
            </a:r>
            <a:r>
              <a:rPr lang="en-US" dirty="0"/>
              <a:t> </a:t>
            </a:r>
            <a:r>
              <a:rPr lang="en-US" dirty="0" err="1"/>
              <a:t>định</a:t>
            </a:r>
            <a:r>
              <a:rPr lang="en-US" dirty="0"/>
              <a:t> </a:t>
            </a:r>
            <a:r>
              <a:rPr lang="en-US" dirty="0" err="1"/>
              <a:t>còn</a:t>
            </a:r>
            <a:r>
              <a:rPr lang="en-US" dirty="0"/>
              <a:t> </a:t>
            </a:r>
            <a:r>
              <a:rPr lang="en-US" dirty="0" err="1"/>
              <a:t>được</a:t>
            </a:r>
            <a:r>
              <a:rPr lang="en-US" dirty="0"/>
              <a:t> </a:t>
            </a:r>
            <a:r>
              <a:rPr lang="en-US" dirty="0" err="1"/>
              <a:t>gọi</a:t>
            </a:r>
            <a:r>
              <a:rPr lang="en-US" dirty="0"/>
              <a:t> </a:t>
            </a:r>
            <a:r>
              <a:rPr lang="en-US" dirty="0" err="1"/>
              <a:t>là</a:t>
            </a:r>
            <a:r>
              <a:rPr lang="en-US" dirty="0"/>
              <a:t> </a:t>
            </a:r>
            <a:r>
              <a:rPr lang="en-US" i="1" dirty="0" err="1"/>
              <a:t>Bảng</a:t>
            </a:r>
            <a:r>
              <a:rPr lang="en-US" i="1" dirty="0"/>
              <a:t> </a:t>
            </a:r>
            <a:r>
              <a:rPr lang="en-US" i="1" dirty="0" err="1"/>
              <a:t>hiệu</a:t>
            </a:r>
            <a:r>
              <a:rPr lang="en-US" i="1" dirty="0"/>
              <a:t> </a:t>
            </a:r>
            <a:r>
              <a:rPr lang="en-US" i="1" dirty="0" err="1"/>
              <a:t>ứng</a:t>
            </a:r>
            <a:r>
              <a:rPr lang="en-US" i="1" dirty="0"/>
              <a:t> </a:t>
            </a:r>
            <a:r>
              <a:rPr lang="en-US" i="1" dirty="0" err="1"/>
              <a:t>nguyên</a:t>
            </a:r>
            <a:r>
              <a:rPr lang="en-US" i="1" dirty="0"/>
              <a:t> </a:t>
            </a:r>
            <a:r>
              <a:rPr lang="en-US" i="1" dirty="0" err="1"/>
              <a:t>nhân</a:t>
            </a:r>
            <a:r>
              <a:rPr lang="en-US" i="1" dirty="0"/>
              <a:t> - Cause-Effect table</a:t>
            </a:r>
            <a:r>
              <a:rPr lang="en-US" dirty="0"/>
              <a:t>.</a:t>
            </a:r>
          </a:p>
          <a:p>
            <a:endParaRPr lang="en-US" dirty="0"/>
          </a:p>
        </p:txBody>
      </p:sp>
      <p:sp>
        <p:nvSpPr>
          <p:cNvPr id="4" name="Footer Placeholder 3"/>
          <p:cNvSpPr>
            <a:spLocks noGrp="1"/>
          </p:cNvSpPr>
          <p:nvPr>
            <p:ph type="ftr" sz="quarter" idx="11"/>
          </p:nvPr>
        </p:nvSpPr>
        <p:spPr/>
        <p:txBody>
          <a:bodyPr/>
          <a:lstStyle/>
          <a:p>
            <a:r>
              <a:rPr lang="vi-VN"/>
              <a:t>Kiểm thử cơ bản</a:t>
            </a:r>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23</a:t>
            </a:fld>
            <a:endParaRPr lang="en-US" dirty="0"/>
          </a:p>
        </p:txBody>
      </p:sp>
    </p:spTree>
    <p:extLst>
      <p:ext uri="{BB962C8B-B14F-4D97-AF65-F5344CB8AC3E}">
        <p14:creationId xmlns:p14="http://schemas.microsoft.com/office/powerpoint/2010/main" val="39827489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Bảng</a:t>
            </a:r>
            <a:r>
              <a:rPr lang="en-US" dirty="0"/>
              <a:t> </a:t>
            </a:r>
            <a:r>
              <a:rPr lang="en-US" dirty="0" err="1"/>
              <a:t>quyết</a:t>
            </a:r>
            <a:r>
              <a:rPr lang="en-US" dirty="0"/>
              <a:t> </a:t>
            </a:r>
            <a:r>
              <a:rPr lang="en-US" dirty="0" err="1"/>
              <a:t>định</a:t>
            </a:r>
            <a:endParaRPr lang="en-US" dirty="0"/>
          </a:p>
        </p:txBody>
      </p:sp>
      <p:sp>
        <p:nvSpPr>
          <p:cNvPr id="3" name="Content Placeholder 2"/>
          <p:cNvSpPr>
            <a:spLocks noGrp="1"/>
          </p:cNvSpPr>
          <p:nvPr>
            <p:ph idx="1"/>
          </p:nvPr>
        </p:nvSpPr>
        <p:spPr>
          <a:xfrm>
            <a:off x="457200" y="1828800"/>
            <a:ext cx="8229600" cy="3505200"/>
          </a:xfrm>
        </p:spPr>
        <p:txBody>
          <a:bodyPr>
            <a:normAutofit fontScale="62500" lnSpcReduction="20000"/>
          </a:bodyPr>
          <a:lstStyle/>
          <a:p>
            <a:r>
              <a:rPr lang="vi-VN" b="1" dirty="0"/>
              <a:t>Ưu điểm</a:t>
            </a:r>
          </a:p>
          <a:p>
            <a:r>
              <a:rPr lang="vi-VN" dirty="0"/>
              <a:t>Dễ dàng xây dựng và chuyển đổi thành một bộ quy tắc. Có thể được sử dụng trong quá trình tạo và test các case test hoặc kiểm tra logic của hệ thống dựa trên knowledge-based của hệ thống.</a:t>
            </a:r>
          </a:p>
          <a:p>
            <a:r>
              <a:rPr lang="vi-VN" dirty="0"/>
              <a:t>Dựa vào bảng quyết định có thể phát hiện ra một số case test mà khi xây dựng test case theo cách thông thường tester sẽ dễ bị thiếu.</a:t>
            </a:r>
          </a:p>
          <a:p>
            <a:r>
              <a:rPr lang="vi-VN" dirty="0"/>
              <a:t>Được dùng làm tài liệu khi làm việc với stakeholders - các bên liên quan và các thành viên nontechnical trong team dự án vì bảng quyết định trình bày, minh họa các vấn đề dưới dạng bảng giúp cho mọi người dễ hiểu hơn.</a:t>
            </a:r>
          </a:p>
          <a:p>
            <a:r>
              <a:rPr lang="vi-VN" b="1" dirty="0"/>
              <a:t>Khuyết điểm</a:t>
            </a:r>
          </a:p>
          <a:p>
            <a:r>
              <a:rPr lang="vi-VN" dirty="0"/>
              <a:t>Khi số lượng cái input đầu vào tăng thì bảng quyết định sẽ trở nên phức tạp hơn.</a:t>
            </a:r>
          </a:p>
          <a:p>
            <a:r>
              <a:rPr lang="vi-VN" dirty="0"/>
              <a:t>Không có các bước chi tiết step by step để thực hiện test.</a:t>
            </a:r>
          </a:p>
        </p:txBody>
      </p:sp>
      <p:sp>
        <p:nvSpPr>
          <p:cNvPr id="4" name="Footer Placeholder 3"/>
          <p:cNvSpPr>
            <a:spLocks noGrp="1"/>
          </p:cNvSpPr>
          <p:nvPr>
            <p:ph type="ftr" sz="quarter" idx="11"/>
          </p:nvPr>
        </p:nvSpPr>
        <p:spPr/>
        <p:txBody>
          <a:bodyPr/>
          <a:lstStyle/>
          <a:p>
            <a:r>
              <a:rPr lang="vi-VN"/>
              <a:t>Kiểm thử cơ bản</a:t>
            </a:r>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24</a:t>
            </a:fld>
            <a:endParaRPr lang="en-US" dirty="0"/>
          </a:p>
        </p:txBody>
      </p:sp>
    </p:spTree>
    <p:extLst>
      <p:ext uri="{BB962C8B-B14F-4D97-AF65-F5344CB8AC3E}">
        <p14:creationId xmlns:p14="http://schemas.microsoft.com/office/powerpoint/2010/main" val="31006055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Ví</a:t>
            </a:r>
            <a:r>
              <a:rPr lang="en-US" dirty="0"/>
              <a:t> </a:t>
            </a:r>
            <a:r>
              <a:rPr lang="en-US" dirty="0" err="1"/>
              <a:t>dụ</a:t>
            </a:r>
            <a:endParaRPr lang="en-US" dirty="0"/>
          </a:p>
        </p:txBody>
      </p:sp>
      <p:sp>
        <p:nvSpPr>
          <p:cNvPr id="4" name="Footer Placeholder 3"/>
          <p:cNvSpPr>
            <a:spLocks noGrp="1"/>
          </p:cNvSpPr>
          <p:nvPr>
            <p:ph type="ftr" sz="quarter" idx="11"/>
          </p:nvPr>
        </p:nvSpPr>
        <p:spPr/>
        <p:txBody>
          <a:bodyPr/>
          <a:lstStyle/>
          <a:p>
            <a:r>
              <a:rPr lang="vi-VN" dirty="0"/>
              <a:t>Kiểm thử cơ bản</a:t>
            </a:r>
            <a:endParaRPr lang="en-US" dirty="0"/>
          </a:p>
        </p:txBody>
      </p:sp>
      <p:sp>
        <p:nvSpPr>
          <p:cNvPr id="5" name="Slide Number Placeholder 4"/>
          <p:cNvSpPr>
            <a:spLocks noGrp="1"/>
          </p:cNvSpPr>
          <p:nvPr>
            <p:ph type="sldNum" sz="quarter" idx="12"/>
          </p:nvPr>
        </p:nvSpPr>
        <p:spPr/>
        <p:txBody>
          <a:bodyPr/>
          <a:lstStyle/>
          <a:p>
            <a:fld id="{8AACEE26-D979-411F-B229-D9F26BAEDF07}" type="slidenum">
              <a:rPr lang="en-US" smtClean="0"/>
              <a:t>25</a:t>
            </a:fld>
            <a:endParaRPr lang="en-US" dirty="0"/>
          </a:p>
        </p:txBody>
      </p:sp>
      <p:pic>
        <p:nvPicPr>
          <p:cNvPr id="7" name="Content Placeholder 6"/>
          <p:cNvPicPr>
            <a:picLocks noGrp="1" noChangeAspect="1"/>
          </p:cNvPicPr>
          <p:nvPr>
            <p:ph idx="1"/>
          </p:nvPr>
        </p:nvPicPr>
        <p:blipFill>
          <a:blip r:embed="rId2"/>
          <a:stretch>
            <a:fillRect/>
          </a:stretch>
        </p:blipFill>
        <p:spPr>
          <a:xfrm>
            <a:off x="3048000" y="2163565"/>
            <a:ext cx="2819794" cy="2829320"/>
          </a:xfrm>
          <a:prstGeom prst="rect">
            <a:avLst/>
          </a:prstGeom>
        </p:spPr>
      </p:pic>
      <p:sp>
        <p:nvSpPr>
          <p:cNvPr id="10" name="Footer Placeholder 3"/>
          <p:cNvSpPr txBox="1">
            <a:spLocks/>
          </p:cNvSpPr>
          <p:nvPr/>
        </p:nvSpPr>
        <p:spPr>
          <a:xfrm>
            <a:off x="838200" y="1236465"/>
            <a:ext cx="32004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2201589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Ví</a:t>
            </a:r>
            <a:r>
              <a:rPr lang="en-US" dirty="0"/>
              <a:t> </a:t>
            </a:r>
            <a:r>
              <a:rPr lang="en-US" dirty="0" err="1"/>
              <a:t>dụ</a:t>
            </a:r>
            <a:endParaRPr lang="en-US" dirty="0"/>
          </a:p>
        </p:txBody>
      </p:sp>
      <p:sp>
        <p:nvSpPr>
          <p:cNvPr id="4" name="Footer Placeholder 3"/>
          <p:cNvSpPr>
            <a:spLocks noGrp="1"/>
          </p:cNvSpPr>
          <p:nvPr>
            <p:ph type="ftr" sz="quarter" idx="11"/>
          </p:nvPr>
        </p:nvSpPr>
        <p:spPr/>
        <p:txBody>
          <a:bodyPr/>
          <a:lstStyle/>
          <a:p>
            <a:r>
              <a:rPr lang="vi-VN"/>
              <a:t>Kiểm thử cơ bản</a:t>
            </a:r>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26</a:t>
            </a:fld>
            <a:endParaRPr lang="en-US" dirty="0"/>
          </a:p>
        </p:txBody>
      </p:sp>
      <p:sp>
        <p:nvSpPr>
          <p:cNvPr id="7" name="Content Placeholder 6"/>
          <p:cNvSpPr>
            <a:spLocks noGrp="1"/>
          </p:cNvSpPr>
          <p:nvPr>
            <p:ph idx="1"/>
          </p:nvPr>
        </p:nvSpPr>
        <p:spPr/>
        <p:txBody>
          <a:bodyPr/>
          <a:lstStyle/>
          <a:p>
            <a:r>
              <a:rPr lang="en-US" b="1" dirty="0"/>
              <a:t>❁ </a:t>
            </a:r>
            <a:r>
              <a:rPr lang="en-US" b="1" i="1" dirty="0" err="1"/>
              <a:t>Chú</a:t>
            </a:r>
            <a:r>
              <a:rPr lang="en-US" b="1" i="1" dirty="0"/>
              <a:t> </a:t>
            </a:r>
            <a:r>
              <a:rPr lang="en-US" b="1" i="1" dirty="0" err="1"/>
              <a:t>thích</a:t>
            </a:r>
            <a:r>
              <a:rPr lang="en-US" b="1" i="1" dirty="0"/>
              <a:t>:</a:t>
            </a:r>
            <a:endParaRPr lang="en-US" dirty="0"/>
          </a:p>
          <a:p>
            <a:r>
              <a:rPr lang="en-US" b="1" dirty="0"/>
              <a:t>T - True:</a:t>
            </a:r>
            <a:r>
              <a:rPr lang="en-US" dirty="0"/>
              <a:t> </a:t>
            </a:r>
            <a:r>
              <a:rPr lang="en-US" dirty="0" err="1"/>
              <a:t>Nhập</a:t>
            </a:r>
            <a:r>
              <a:rPr lang="en-US" dirty="0"/>
              <a:t> </a:t>
            </a:r>
            <a:r>
              <a:rPr lang="en-US" dirty="0" err="1"/>
              <a:t>đúng</a:t>
            </a:r>
            <a:r>
              <a:rPr lang="en-US" dirty="0"/>
              <a:t> email </a:t>
            </a:r>
            <a:r>
              <a:rPr lang="en-US" dirty="0" err="1"/>
              <a:t>và</a:t>
            </a:r>
            <a:r>
              <a:rPr lang="en-US" dirty="0"/>
              <a:t> </a:t>
            </a:r>
            <a:r>
              <a:rPr lang="en-US" dirty="0" err="1"/>
              <a:t>mật</a:t>
            </a:r>
            <a:r>
              <a:rPr lang="en-US" dirty="0"/>
              <a:t> </a:t>
            </a:r>
            <a:r>
              <a:rPr lang="en-US" dirty="0" err="1"/>
              <a:t>khẩu</a:t>
            </a:r>
            <a:r>
              <a:rPr lang="en-US" dirty="0"/>
              <a:t>.</a:t>
            </a:r>
          </a:p>
          <a:p>
            <a:r>
              <a:rPr lang="en-US" b="1" dirty="0"/>
              <a:t>F - False:</a:t>
            </a:r>
            <a:r>
              <a:rPr lang="en-US" dirty="0"/>
              <a:t> Email </a:t>
            </a:r>
            <a:r>
              <a:rPr lang="en-US" dirty="0" err="1"/>
              <a:t>hoặc</a:t>
            </a:r>
            <a:r>
              <a:rPr lang="en-US" dirty="0"/>
              <a:t> </a:t>
            </a:r>
            <a:r>
              <a:rPr lang="en-US" dirty="0" err="1"/>
              <a:t>mật</a:t>
            </a:r>
            <a:r>
              <a:rPr lang="en-US" dirty="0"/>
              <a:t> </a:t>
            </a:r>
            <a:r>
              <a:rPr lang="en-US" dirty="0" err="1"/>
              <a:t>khẩu</a:t>
            </a:r>
            <a:r>
              <a:rPr lang="en-US" dirty="0"/>
              <a:t> </a:t>
            </a:r>
            <a:r>
              <a:rPr lang="en-US" dirty="0" err="1"/>
              <a:t>bị</a:t>
            </a:r>
            <a:r>
              <a:rPr lang="en-US" dirty="0"/>
              <a:t> </a:t>
            </a:r>
            <a:r>
              <a:rPr lang="en-US" dirty="0" err="1"/>
              <a:t>sai</a:t>
            </a:r>
            <a:r>
              <a:rPr lang="en-US" dirty="0"/>
              <a:t>.</a:t>
            </a:r>
          </a:p>
          <a:p>
            <a:r>
              <a:rPr lang="en-US" b="1" dirty="0"/>
              <a:t>E - Error:</a:t>
            </a:r>
            <a:r>
              <a:rPr lang="en-US" dirty="0"/>
              <a:t> </a:t>
            </a:r>
            <a:r>
              <a:rPr lang="en-US" dirty="0" err="1"/>
              <a:t>Hiển</a:t>
            </a:r>
            <a:r>
              <a:rPr lang="en-US" dirty="0"/>
              <a:t> </a:t>
            </a:r>
            <a:r>
              <a:rPr lang="en-US" dirty="0" err="1"/>
              <a:t>thị</a:t>
            </a:r>
            <a:r>
              <a:rPr lang="en-US" dirty="0"/>
              <a:t> </a:t>
            </a:r>
            <a:r>
              <a:rPr lang="en-US" dirty="0" err="1"/>
              <a:t>lỗi</a:t>
            </a:r>
            <a:r>
              <a:rPr lang="en-US" dirty="0"/>
              <a:t>.</a:t>
            </a:r>
          </a:p>
          <a:p>
            <a:r>
              <a:rPr lang="en-US" b="1" dirty="0"/>
              <a:t>H - Home:</a:t>
            </a:r>
            <a:r>
              <a:rPr lang="en-US" dirty="0"/>
              <a:t> </a:t>
            </a:r>
            <a:r>
              <a:rPr lang="en-US" dirty="0" err="1"/>
              <a:t>Hiển</a:t>
            </a:r>
            <a:r>
              <a:rPr lang="en-US" dirty="0"/>
              <a:t> </a:t>
            </a:r>
            <a:r>
              <a:rPr lang="en-US" dirty="0" err="1"/>
              <a:t>thị</a:t>
            </a:r>
            <a:r>
              <a:rPr lang="en-US" dirty="0"/>
              <a:t> </a:t>
            </a:r>
            <a:r>
              <a:rPr lang="en-US" dirty="0" err="1"/>
              <a:t>trang</a:t>
            </a:r>
            <a:r>
              <a:rPr lang="en-US" dirty="0"/>
              <a:t> </a:t>
            </a:r>
            <a:r>
              <a:rPr lang="en-US" dirty="0" err="1"/>
              <a:t>chủ</a:t>
            </a:r>
            <a:r>
              <a:rPr lang="en-US" dirty="0"/>
              <a:t>.</a:t>
            </a:r>
          </a:p>
          <a:p>
            <a:pPr marL="0" indent="0">
              <a:buNone/>
            </a:pPr>
            <a:endParaRPr lang="en-US" dirty="0"/>
          </a:p>
        </p:txBody>
      </p:sp>
      <p:pic>
        <p:nvPicPr>
          <p:cNvPr id="8" name="Picture 7"/>
          <p:cNvPicPr>
            <a:picLocks noChangeAspect="1"/>
          </p:cNvPicPr>
          <p:nvPr/>
        </p:nvPicPr>
        <p:blipFill>
          <a:blip r:embed="rId2"/>
          <a:stretch>
            <a:fillRect/>
          </a:stretch>
        </p:blipFill>
        <p:spPr>
          <a:xfrm>
            <a:off x="1676400" y="3724275"/>
            <a:ext cx="5649113" cy="2210108"/>
          </a:xfrm>
          <a:prstGeom prst="rect">
            <a:avLst/>
          </a:prstGeom>
        </p:spPr>
      </p:pic>
    </p:spTree>
    <p:extLst>
      <p:ext uri="{BB962C8B-B14F-4D97-AF65-F5344CB8AC3E}">
        <p14:creationId xmlns:p14="http://schemas.microsoft.com/office/powerpoint/2010/main" val="27302135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Kiểm</a:t>
            </a:r>
            <a:r>
              <a:rPr lang="en-US" dirty="0"/>
              <a:t> </a:t>
            </a:r>
            <a:r>
              <a:rPr lang="en-US" dirty="0" err="1"/>
              <a:t>thử</a:t>
            </a:r>
            <a:r>
              <a:rPr lang="en-US" dirty="0"/>
              <a:t> </a:t>
            </a:r>
            <a:r>
              <a:rPr lang="en-US" dirty="0" err="1"/>
              <a:t>theo</a:t>
            </a:r>
            <a:r>
              <a:rPr lang="en-US" dirty="0"/>
              <a:t> </a:t>
            </a:r>
            <a:r>
              <a:rPr lang="en-US" dirty="0" err="1"/>
              <a:t>trạng</a:t>
            </a:r>
            <a:r>
              <a:rPr lang="en-US" dirty="0"/>
              <a:t> </a:t>
            </a:r>
            <a:r>
              <a:rPr lang="en-US" dirty="0" err="1"/>
              <a:t>thái</a:t>
            </a:r>
            <a:endParaRPr lang="en-US" dirty="0"/>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8808" y="1218361"/>
            <a:ext cx="7666384" cy="4701947"/>
          </a:xfrm>
          <a:prstGeom prst="rect">
            <a:avLst/>
          </a:prstGeom>
          <a:ln>
            <a:noFill/>
          </a:ln>
          <a:effectLst>
            <a:outerShdw blurRad="292100" dist="139700" dir="2700000" algn="tl" rotWithShape="0">
              <a:srgbClr val="333333">
                <a:alpha val="65000"/>
              </a:srgbClr>
            </a:outerShdw>
          </a:effectLst>
        </p:spPr>
      </p:pic>
      <p:sp>
        <p:nvSpPr>
          <p:cNvPr id="4" name="Footer Placeholder 3"/>
          <p:cNvSpPr>
            <a:spLocks noGrp="1"/>
          </p:cNvSpPr>
          <p:nvPr>
            <p:ph type="ftr" sz="quarter" idx="11"/>
          </p:nvPr>
        </p:nvSpPr>
        <p:spPr/>
        <p:txBody>
          <a:bodyPr/>
          <a:lstStyle/>
          <a:p>
            <a:r>
              <a:rPr lang="vi-VN"/>
              <a:t>Kiểm thử cơ bản</a:t>
            </a:r>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27</a:t>
            </a:fld>
            <a:endParaRPr lang="en-US" dirty="0"/>
          </a:p>
        </p:txBody>
      </p:sp>
    </p:spTree>
    <p:extLst>
      <p:ext uri="{BB962C8B-B14F-4D97-AF65-F5344CB8AC3E}">
        <p14:creationId xmlns:p14="http://schemas.microsoft.com/office/powerpoint/2010/main" val="20280050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Kiểm</a:t>
            </a:r>
            <a:r>
              <a:rPr lang="en-US" dirty="0"/>
              <a:t> </a:t>
            </a:r>
            <a:r>
              <a:rPr lang="en-US" dirty="0" err="1"/>
              <a:t>thử</a:t>
            </a:r>
            <a:r>
              <a:rPr lang="en-US" dirty="0"/>
              <a:t> </a:t>
            </a:r>
            <a:r>
              <a:rPr lang="en-US" dirty="0" err="1"/>
              <a:t>theo</a:t>
            </a:r>
            <a:r>
              <a:rPr lang="en-US" dirty="0"/>
              <a:t> </a:t>
            </a:r>
            <a:r>
              <a:rPr lang="en-US" dirty="0" err="1"/>
              <a:t>trạng</a:t>
            </a:r>
            <a:r>
              <a:rPr lang="en-US" dirty="0"/>
              <a:t> </a:t>
            </a:r>
            <a:r>
              <a:rPr lang="en-US" dirty="0" err="1"/>
              <a:t>thái</a:t>
            </a:r>
            <a:endParaRPr lang="en-US" dirty="0"/>
          </a:p>
        </p:txBody>
      </p:sp>
      <p:sp>
        <p:nvSpPr>
          <p:cNvPr id="4" name="Footer Placeholder 3"/>
          <p:cNvSpPr>
            <a:spLocks noGrp="1"/>
          </p:cNvSpPr>
          <p:nvPr>
            <p:ph type="ftr" sz="quarter" idx="11"/>
          </p:nvPr>
        </p:nvSpPr>
        <p:spPr/>
        <p:txBody>
          <a:bodyPr/>
          <a:lstStyle/>
          <a:p>
            <a:r>
              <a:rPr lang="vi-VN"/>
              <a:t>Kiểm thử cơ bản</a:t>
            </a:r>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28</a:t>
            </a:fld>
            <a:endParaRPr lang="en-US" dirty="0"/>
          </a:p>
        </p:txBody>
      </p:sp>
      <p:sp>
        <p:nvSpPr>
          <p:cNvPr id="3" name="Content Placeholder 2"/>
          <p:cNvSpPr>
            <a:spLocks noGrp="1"/>
          </p:cNvSpPr>
          <p:nvPr>
            <p:ph idx="1"/>
          </p:nvPr>
        </p:nvSpPr>
        <p:spPr/>
        <p:txBody>
          <a:bodyPr>
            <a:normAutofit fontScale="77500" lnSpcReduction="20000"/>
          </a:bodyPr>
          <a:lstStyle/>
          <a:p>
            <a:r>
              <a:rPr lang="vi-VN" dirty="0"/>
              <a:t>Kỹ thuật chuyển đổi trạng thái là một kỹ thuật kiểm tra Hộp đen, được sử dụng khi hệ thống được xác định dưới dạng một số trạng thái hữu hạn và quá trình chuyển đổi giữa các trạng thái được </a:t>
            </a:r>
            <a:r>
              <a:rPr lang="vi-VN" dirty="0" smtClean="0"/>
              <a:t>điều </a:t>
            </a:r>
            <a:r>
              <a:rPr lang="vi-VN" dirty="0"/>
              <a:t>chỉnh bởi các quy tắc của hệ thống</a:t>
            </a:r>
            <a:r>
              <a:rPr lang="vi-VN" dirty="0" smtClean="0"/>
              <a:t>.</a:t>
            </a:r>
            <a:endParaRPr lang="en-US" dirty="0" smtClean="0"/>
          </a:p>
          <a:p>
            <a:r>
              <a:rPr lang="vi-VN" b="1" dirty="0"/>
              <a:t>Ưu điểm</a:t>
            </a:r>
          </a:p>
          <a:p>
            <a:r>
              <a:rPr lang="vi-VN" dirty="0"/>
              <a:t>Kỹ thuật kiểm thử này sẽ cung cấp sự diễn tả bằng hình ảnh hoặc dạng bảng cách xử lý của hệ thống, điều này sẽ khiến tester bao quát và hiểu cách xử lý của hệ thống một cách hiệu quả.</a:t>
            </a:r>
          </a:p>
          <a:p>
            <a:r>
              <a:rPr lang="vi-VN" dirty="0"/>
              <a:t>Các trạng thái không hợp lệ của hệ thống dễ dàng được cover</a:t>
            </a:r>
          </a:p>
          <a:p>
            <a:r>
              <a:rPr lang="vi-VN" dirty="0"/>
              <a:t>Bằng cách sử dụng kiểm thử này, tester có thể xác minh rằng tất cả các điều kiện được bao phủ và kết quả được ghi lại</a:t>
            </a:r>
          </a:p>
          <a:p>
            <a:r>
              <a:rPr lang="vi-VN" b="1" dirty="0"/>
              <a:t>Nhược điểm</a:t>
            </a:r>
          </a:p>
          <a:p>
            <a:r>
              <a:rPr lang="vi-VN" dirty="0"/>
              <a:t>Nhược điểm chính của kỹ thuật kiểm thử này là chúng ta không thể sử dụng kỹ thuật này trong hệ thống không theo thứ tự tuần tự, kỹ thuật này không thể được sử dụng.</a:t>
            </a:r>
          </a:p>
          <a:p>
            <a:endParaRPr lang="en-US" dirty="0"/>
          </a:p>
        </p:txBody>
      </p:sp>
    </p:spTree>
    <p:extLst>
      <p:ext uri="{BB962C8B-B14F-4D97-AF65-F5344CB8AC3E}">
        <p14:creationId xmlns:p14="http://schemas.microsoft.com/office/powerpoint/2010/main" val="11549522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Ví</a:t>
            </a:r>
            <a:r>
              <a:rPr lang="en-US" dirty="0"/>
              <a:t> </a:t>
            </a:r>
            <a:r>
              <a:rPr lang="en-US" dirty="0" err="1"/>
              <a:t>dụ</a:t>
            </a:r>
            <a:endParaRPr lang="en-US" dirty="0"/>
          </a:p>
        </p:txBody>
      </p:sp>
      <p:pic>
        <p:nvPicPr>
          <p:cNvPr id="6" name="Content Placeholder 5" descr="Screen Clipping"/>
          <p:cNvPicPr>
            <a:picLocks noGrp="1" noChangeAspect="1"/>
          </p:cNvPicPr>
          <p:nvPr>
            <p:ph idx="1"/>
          </p:nvPr>
        </p:nvPicPr>
        <p:blipFill rotWithShape="1">
          <a:blip r:embed="rId2">
            <a:extLst>
              <a:ext uri="{28A0092B-C50C-407E-A947-70E740481C1C}">
                <a14:useLocalDpi xmlns:a14="http://schemas.microsoft.com/office/drawing/2010/main" val="0"/>
              </a:ext>
            </a:extLst>
          </a:blip>
          <a:srcRect r="1773"/>
          <a:stretch/>
        </p:blipFill>
        <p:spPr>
          <a:xfrm>
            <a:off x="457200" y="1295400"/>
            <a:ext cx="8224600" cy="4191000"/>
          </a:xfrm>
          <a:prstGeom prst="rect">
            <a:avLst/>
          </a:prstGeom>
          <a:ln>
            <a:noFill/>
          </a:ln>
          <a:effectLst>
            <a:outerShdw blurRad="292100" dist="139700" dir="2700000" algn="tl" rotWithShape="0">
              <a:srgbClr val="333333">
                <a:alpha val="65000"/>
              </a:srgbClr>
            </a:outerShdw>
          </a:effectLst>
        </p:spPr>
      </p:pic>
      <p:sp>
        <p:nvSpPr>
          <p:cNvPr id="4" name="Footer Placeholder 3"/>
          <p:cNvSpPr>
            <a:spLocks noGrp="1"/>
          </p:cNvSpPr>
          <p:nvPr>
            <p:ph type="ftr" sz="quarter" idx="11"/>
          </p:nvPr>
        </p:nvSpPr>
        <p:spPr/>
        <p:txBody>
          <a:bodyPr/>
          <a:lstStyle/>
          <a:p>
            <a:r>
              <a:rPr lang="vi-VN"/>
              <a:t>Kiểm thử cơ bản</a:t>
            </a:r>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29</a:t>
            </a:fld>
            <a:endParaRPr lang="en-US" dirty="0"/>
          </a:p>
        </p:txBody>
      </p:sp>
    </p:spTree>
    <p:extLst>
      <p:ext uri="{BB962C8B-B14F-4D97-AF65-F5344CB8AC3E}">
        <p14:creationId xmlns:p14="http://schemas.microsoft.com/office/powerpoint/2010/main" val="40066562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vi-VN"/>
              <a:t>Kiểm thử cơ bản</a:t>
            </a:r>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3</a:t>
            </a:fld>
            <a:endParaRPr lang="en-US" dirty="0"/>
          </a:p>
        </p:txBody>
      </p:sp>
      <p:sp>
        <p:nvSpPr>
          <p:cNvPr id="11" name="Rectangle 10"/>
          <p:cNvSpPr/>
          <p:nvPr/>
        </p:nvSpPr>
        <p:spPr>
          <a:xfrm>
            <a:off x="228600" y="1023620"/>
            <a:ext cx="8458200" cy="48437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6"/>
          <p:cNvSpPr/>
          <p:nvPr/>
        </p:nvSpPr>
        <p:spPr>
          <a:xfrm>
            <a:off x="228600" y="533400"/>
            <a:ext cx="5334000" cy="1000760"/>
          </a:xfrm>
          <a:prstGeom prst="rightArrow">
            <a:avLst>
              <a:gd name="adj1" fmla="val 100000"/>
              <a:gd name="adj2" fmla="val 50000"/>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Content Placeholder 2"/>
          <p:cNvSpPr txBox="1">
            <a:spLocks/>
          </p:cNvSpPr>
          <p:nvPr/>
        </p:nvSpPr>
        <p:spPr>
          <a:xfrm>
            <a:off x="543560" y="805180"/>
            <a:ext cx="4561840" cy="457200"/>
          </a:xfrm>
          <a:prstGeom prst="rect">
            <a:avLst/>
          </a:prstGeom>
        </p:spPr>
        <p:txBody>
          <a:bodyPr vert="horz" lIns="91440" tIns="45720" rIns="91440" bIns="45720" rtlCol="0">
            <a:noAutofit/>
          </a:bodyPr>
          <a:lstStyle/>
          <a:p>
            <a:pPr marL="0" marR="0" lvl="0" indent="0" algn="l" defTabSz="914400" rtl="0" eaLnBrk="1" fontAlgn="auto" latinLnBrk="0" hangingPunct="1">
              <a:lnSpc>
                <a:spcPct val="100000"/>
              </a:lnSpc>
              <a:spcBef>
                <a:spcPct val="20000"/>
              </a:spcBef>
              <a:spcAft>
                <a:spcPts val="0"/>
              </a:spcAft>
              <a:buClrTx/>
              <a:buSzTx/>
              <a:buFontTx/>
              <a:buNone/>
              <a:tabLst/>
              <a:defRPr/>
            </a:pPr>
            <a:r>
              <a:rPr kumimoji="0" lang="en-US" sz="2800" b="1" i="0" u="none" strike="noStrike" kern="1200" cap="none" spc="0" normalizeH="0" baseline="0" noProof="0" dirty="0" err="1">
                <a:ln>
                  <a:noFill/>
                </a:ln>
                <a:solidFill>
                  <a:schemeClr val="accent6"/>
                </a:solidFill>
                <a:effectLst/>
                <a:uLnTx/>
                <a:uFillTx/>
                <a:latin typeface="Segoe UI" pitchFamily="34" charset="0"/>
                <a:ea typeface="Roboto" pitchFamily="2" charset="0"/>
                <a:cs typeface="Segoe UI" pitchFamily="34" charset="0"/>
              </a:rPr>
              <a:t>Nội</a:t>
            </a:r>
            <a:r>
              <a:rPr kumimoji="0" lang="en-US" sz="2800" b="1" i="0" u="none" strike="noStrike" kern="1200" cap="none" spc="0" normalizeH="0" baseline="0" noProof="0" dirty="0">
                <a:ln>
                  <a:noFill/>
                </a:ln>
                <a:solidFill>
                  <a:schemeClr val="accent6"/>
                </a:solidFill>
                <a:effectLst/>
                <a:uLnTx/>
                <a:uFillTx/>
                <a:latin typeface="Segoe UI" pitchFamily="34" charset="0"/>
                <a:ea typeface="Roboto" pitchFamily="2" charset="0"/>
                <a:cs typeface="Segoe UI" pitchFamily="34" charset="0"/>
              </a:rPr>
              <a:t> dung </a:t>
            </a:r>
            <a:r>
              <a:rPr lang="en-US" sz="2800" b="1" dirty="0" err="1">
                <a:solidFill>
                  <a:schemeClr val="accent6"/>
                </a:solidFill>
                <a:latin typeface="Segoe UI" pitchFamily="34" charset="0"/>
                <a:ea typeface="Roboto" pitchFamily="2" charset="0"/>
                <a:cs typeface="Segoe UI" pitchFamily="34" charset="0"/>
              </a:rPr>
              <a:t>bài</a:t>
            </a:r>
            <a:r>
              <a:rPr lang="en-US" sz="2800" b="1" dirty="0">
                <a:solidFill>
                  <a:schemeClr val="accent6"/>
                </a:solidFill>
                <a:latin typeface="Segoe UI" pitchFamily="34" charset="0"/>
                <a:ea typeface="Roboto" pitchFamily="2" charset="0"/>
                <a:cs typeface="Segoe UI" pitchFamily="34" charset="0"/>
              </a:rPr>
              <a:t> </a:t>
            </a:r>
            <a:r>
              <a:rPr lang="en-US" sz="2800" b="1" dirty="0" err="1">
                <a:solidFill>
                  <a:schemeClr val="accent6"/>
                </a:solidFill>
                <a:latin typeface="Segoe UI" pitchFamily="34" charset="0"/>
                <a:ea typeface="Roboto" pitchFamily="2" charset="0"/>
                <a:cs typeface="Segoe UI" pitchFamily="34" charset="0"/>
              </a:rPr>
              <a:t>học</a:t>
            </a:r>
            <a:endParaRPr kumimoji="0" lang="en-US" sz="2800" b="1" i="0" u="none" strike="noStrike" kern="1200" cap="none" spc="0" normalizeH="0" baseline="0" noProof="0" dirty="0">
              <a:ln>
                <a:noFill/>
              </a:ln>
              <a:solidFill>
                <a:schemeClr val="accent6"/>
              </a:solidFill>
              <a:effectLst/>
              <a:uLnTx/>
              <a:uFillTx/>
              <a:latin typeface="Segoe UI" pitchFamily="34" charset="0"/>
              <a:ea typeface="Roboto" pitchFamily="2" charset="0"/>
              <a:cs typeface="Segoe UI" pitchFamily="34" charset="0"/>
            </a:endParaRPr>
          </a:p>
        </p:txBody>
      </p:sp>
      <p:pic>
        <p:nvPicPr>
          <p:cNvPr id="1026" name="Picture 2" descr="Image result for sinh viên polytechn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2209800"/>
            <a:ext cx="3254313" cy="4645269"/>
          </a:xfrm>
          <a:prstGeom prst="rect">
            <a:avLst/>
          </a:prstGeom>
          <a:noFill/>
          <a:extLst>
            <a:ext uri="{909E8E84-426E-40DD-AFC4-6F175D3DCCD1}">
              <a14:hiddenFill xmlns:a14="http://schemas.microsoft.com/office/drawing/2010/main">
                <a:solidFill>
                  <a:srgbClr val="FFFFFF"/>
                </a:solidFill>
              </a14:hiddenFill>
            </a:ext>
          </a:extLst>
        </p:spPr>
      </p:pic>
      <p:sp>
        <p:nvSpPr>
          <p:cNvPr id="17" name="Content Placeholder 2"/>
          <p:cNvSpPr txBox="1">
            <a:spLocks/>
          </p:cNvSpPr>
          <p:nvPr/>
        </p:nvSpPr>
        <p:spPr>
          <a:xfrm>
            <a:off x="457200" y="1600200"/>
            <a:ext cx="8229600" cy="41910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pPr>
            <a:r>
              <a:rPr lang="en-US" sz="3000" dirty="0" err="1">
                <a:latin typeface="Calibri" panose="020F0502020204030204" pitchFamily="34" charset="0"/>
              </a:rPr>
              <a:t>Kỹ</a:t>
            </a:r>
            <a:r>
              <a:rPr lang="en-US" sz="3000" dirty="0">
                <a:latin typeface="Calibri" panose="020F0502020204030204" pitchFamily="34" charset="0"/>
              </a:rPr>
              <a:t> </a:t>
            </a:r>
            <a:r>
              <a:rPr lang="en-US" sz="3000" dirty="0" err="1">
                <a:latin typeface="Calibri" panose="020F0502020204030204" pitchFamily="34" charset="0"/>
              </a:rPr>
              <a:t>thuật</a:t>
            </a:r>
            <a:r>
              <a:rPr lang="en-US" sz="3000" dirty="0">
                <a:latin typeface="Calibri" panose="020F0502020204030204" pitchFamily="34" charset="0"/>
              </a:rPr>
              <a:t> </a:t>
            </a:r>
            <a:r>
              <a:rPr lang="en-US" sz="3000" dirty="0" err="1">
                <a:latin typeface="Calibri" panose="020F0502020204030204" pitchFamily="34" charset="0"/>
              </a:rPr>
              <a:t>kiểm</a:t>
            </a:r>
            <a:r>
              <a:rPr lang="en-US" sz="3000" dirty="0">
                <a:latin typeface="Calibri" panose="020F0502020204030204" pitchFamily="34" charset="0"/>
              </a:rPr>
              <a:t> </a:t>
            </a:r>
            <a:r>
              <a:rPr lang="en-US" sz="3000" dirty="0" err="1">
                <a:latin typeface="Calibri" panose="020F0502020204030204" pitchFamily="34" charset="0"/>
              </a:rPr>
              <a:t>thử</a:t>
            </a:r>
            <a:r>
              <a:rPr lang="vi-VN" sz="3000" dirty="0">
                <a:latin typeface="Calibri" panose="020F0502020204030204" pitchFamily="34" charset="0"/>
              </a:rPr>
              <a:t> </a:t>
            </a:r>
            <a:r>
              <a:rPr lang="en-US" sz="3000" dirty="0">
                <a:latin typeface="Calibri" panose="020F0502020204030204" pitchFamily="34" charset="0"/>
              </a:rPr>
              <a:t>(Test Techniques)</a:t>
            </a:r>
          </a:p>
          <a:p>
            <a:pPr>
              <a:spcBef>
                <a:spcPts val="0"/>
              </a:spcBef>
            </a:pPr>
            <a:r>
              <a:rPr lang="en-US" sz="3000" dirty="0" err="1">
                <a:latin typeface="Calibri" panose="020F0502020204030204" pitchFamily="34" charset="0"/>
              </a:rPr>
              <a:t>Kỹ</a:t>
            </a:r>
            <a:r>
              <a:rPr lang="en-US" sz="3000" dirty="0">
                <a:latin typeface="Calibri" panose="020F0502020204030204" pitchFamily="34" charset="0"/>
              </a:rPr>
              <a:t> </a:t>
            </a:r>
            <a:r>
              <a:rPr lang="en-US" sz="3000" dirty="0" err="1">
                <a:latin typeface="Calibri" panose="020F0502020204030204" pitchFamily="34" charset="0"/>
              </a:rPr>
              <a:t>thuật</a:t>
            </a:r>
            <a:r>
              <a:rPr lang="en-US" sz="3000" dirty="0">
                <a:latin typeface="Calibri" panose="020F0502020204030204" pitchFamily="34" charset="0"/>
              </a:rPr>
              <a:t> EP </a:t>
            </a:r>
            <a:r>
              <a:rPr lang="en-US" sz="3000" dirty="0" err="1">
                <a:latin typeface="Calibri" panose="020F0502020204030204" pitchFamily="34" charset="0"/>
              </a:rPr>
              <a:t>và</a:t>
            </a:r>
            <a:r>
              <a:rPr lang="en-US" sz="3000" dirty="0">
                <a:latin typeface="Calibri" panose="020F0502020204030204" pitchFamily="34" charset="0"/>
              </a:rPr>
              <a:t> BVA</a:t>
            </a:r>
          </a:p>
          <a:p>
            <a:pPr>
              <a:spcBef>
                <a:spcPts val="0"/>
              </a:spcBef>
            </a:pPr>
            <a:r>
              <a:rPr lang="en-US" sz="3000" dirty="0" err="1">
                <a:latin typeface="Calibri" panose="020F0502020204030204" pitchFamily="34" charset="0"/>
              </a:rPr>
              <a:t>Bảng</a:t>
            </a:r>
            <a:r>
              <a:rPr lang="en-US" sz="3000" dirty="0">
                <a:latin typeface="Calibri" panose="020F0502020204030204" pitchFamily="34" charset="0"/>
              </a:rPr>
              <a:t> </a:t>
            </a:r>
            <a:r>
              <a:rPr lang="en-US" sz="3000" dirty="0" err="1">
                <a:latin typeface="Calibri" panose="020F0502020204030204" pitchFamily="34" charset="0"/>
              </a:rPr>
              <a:t>quyết</a:t>
            </a:r>
            <a:r>
              <a:rPr lang="en-US" sz="3000" dirty="0">
                <a:latin typeface="Calibri" panose="020F0502020204030204" pitchFamily="34" charset="0"/>
              </a:rPr>
              <a:t> </a:t>
            </a:r>
            <a:r>
              <a:rPr lang="en-US" sz="3000" dirty="0" err="1">
                <a:latin typeface="Calibri" panose="020F0502020204030204" pitchFamily="34" charset="0"/>
              </a:rPr>
              <a:t>định</a:t>
            </a:r>
            <a:endParaRPr lang="en-US" sz="3000" dirty="0">
              <a:latin typeface="Calibri" panose="020F0502020204030204" pitchFamily="34" charset="0"/>
            </a:endParaRPr>
          </a:p>
          <a:p>
            <a:pPr>
              <a:spcBef>
                <a:spcPts val="0"/>
              </a:spcBef>
            </a:pPr>
            <a:r>
              <a:rPr lang="en-US" sz="3000" dirty="0" err="1">
                <a:latin typeface="Calibri" panose="020F0502020204030204" pitchFamily="34" charset="0"/>
              </a:rPr>
              <a:t>Kiểm</a:t>
            </a:r>
            <a:r>
              <a:rPr lang="en-US" sz="3000" dirty="0">
                <a:latin typeface="Calibri" panose="020F0502020204030204" pitchFamily="34" charset="0"/>
              </a:rPr>
              <a:t> </a:t>
            </a:r>
            <a:r>
              <a:rPr lang="en-US" sz="3000" dirty="0" err="1">
                <a:latin typeface="Calibri" panose="020F0502020204030204" pitchFamily="34" charset="0"/>
              </a:rPr>
              <a:t>thử</a:t>
            </a:r>
            <a:r>
              <a:rPr lang="en-US" sz="3000" dirty="0">
                <a:latin typeface="Calibri" panose="020F0502020204030204" pitchFamily="34" charset="0"/>
              </a:rPr>
              <a:t> </a:t>
            </a:r>
            <a:r>
              <a:rPr lang="en-US" sz="3000" dirty="0" err="1">
                <a:latin typeface="Calibri" panose="020F0502020204030204" pitchFamily="34" charset="0"/>
              </a:rPr>
              <a:t>trạng</a:t>
            </a:r>
            <a:r>
              <a:rPr lang="en-US" sz="3000" dirty="0">
                <a:latin typeface="Calibri" panose="020F0502020204030204" pitchFamily="34" charset="0"/>
              </a:rPr>
              <a:t> </a:t>
            </a:r>
            <a:r>
              <a:rPr lang="en-US" sz="3000" dirty="0" err="1">
                <a:latin typeface="Calibri" panose="020F0502020204030204" pitchFamily="34" charset="0"/>
              </a:rPr>
              <a:t>thái</a:t>
            </a:r>
            <a:endParaRPr lang="en-US" sz="3000" dirty="0">
              <a:latin typeface="Calibri" panose="020F0502020204030204" pitchFamily="34" charset="0"/>
            </a:endParaRPr>
          </a:p>
          <a:p>
            <a:pPr>
              <a:spcBef>
                <a:spcPts val="0"/>
              </a:spcBef>
            </a:pPr>
            <a:r>
              <a:rPr lang="en-US" sz="3000" dirty="0" err="1">
                <a:latin typeface="Calibri" panose="020F0502020204030204" pitchFamily="34" charset="0"/>
              </a:rPr>
              <a:t>Báo</a:t>
            </a:r>
            <a:r>
              <a:rPr lang="en-US" sz="3000" dirty="0">
                <a:latin typeface="Calibri" panose="020F0502020204030204" pitchFamily="34" charset="0"/>
              </a:rPr>
              <a:t> </a:t>
            </a:r>
            <a:r>
              <a:rPr lang="en-US" sz="3000" dirty="0" err="1">
                <a:latin typeface="Calibri" panose="020F0502020204030204" pitchFamily="34" charset="0"/>
              </a:rPr>
              <a:t>cáo</a:t>
            </a:r>
            <a:r>
              <a:rPr lang="en-US" sz="3000" dirty="0">
                <a:latin typeface="Calibri" panose="020F0502020204030204" pitchFamily="34" charset="0"/>
              </a:rPr>
              <a:t> </a:t>
            </a:r>
            <a:r>
              <a:rPr lang="en-US" sz="3000" dirty="0" err="1">
                <a:latin typeface="Calibri" panose="020F0502020204030204" pitchFamily="34" charset="0"/>
              </a:rPr>
              <a:t>kiểm</a:t>
            </a:r>
            <a:r>
              <a:rPr lang="en-US" sz="3000" dirty="0">
                <a:latin typeface="Calibri" panose="020F0502020204030204" pitchFamily="34" charset="0"/>
              </a:rPr>
              <a:t> </a:t>
            </a:r>
            <a:r>
              <a:rPr lang="en-US" sz="3000" dirty="0" err="1">
                <a:latin typeface="Calibri" panose="020F0502020204030204" pitchFamily="34" charset="0"/>
              </a:rPr>
              <a:t>thử</a:t>
            </a:r>
            <a:endParaRPr lang="en-US" sz="3000" dirty="0">
              <a:latin typeface="Calibri" panose="020F0502020204030204" pitchFamily="34" charset="0"/>
            </a:endParaRPr>
          </a:p>
        </p:txBody>
      </p:sp>
    </p:spTree>
    <p:extLst>
      <p:ext uri="{BB962C8B-B14F-4D97-AF65-F5344CB8AC3E}">
        <p14:creationId xmlns:p14="http://schemas.microsoft.com/office/powerpoint/2010/main" val="5584060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Ví</a:t>
            </a:r>
            <a:r>
              <a:rPr lang="en-US" dirty="0"/>
              <a:t> </a:t>
            </a:r>
            <a:r>
              <a:rPr lang="en-US" dirty="0" err="1"/>
              <a:t>dụ</a:t>
            </a:r>
            <a:endParaRPr lang="en-US" dirty="0"/>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2152" y="2088387"/>
            <a:ext cx="7559695" cy="2941575"/>
          </a:xfrm>
          <a:prstGeom prst="rect">
            <a:avLst/>
          </a:prstGeom>
          <a:ln>
            <a:noFill/>
          </a:ln>
          <a:effectLst>
            <a:outerShdw blurRad="292100" dist="139700" dir="2700000" algn="tl" rotWithShape="0">
              <a:srgbClr val="333333">
                <a:alpha val="65000"/>
              </a:srgbClr>
            </a:outerShdw>
          </a:effectLst>
        </p:spPr>
      </p:pic>
      <p:sp>
        <p:nvSpPr>
          <p:cNvPr id="4" name="Footer Placeholder 3"/>
          <p:cNvSpPr>
            <a:spLocks noGrp="1"/>
          </p:cNvSpPr>
          <p:nvPr>
            <p:ph type="ftr" sz="quarter" idx="11"/>
          </p:nvPr>
        </p:nvSpPr>
        <p:spPr/>
        <p:txBody>
          <a:bodyPr/>
          <a:lstStyle/>
          <a:p>
            <a:r>
              <a:rPr lang="vi-VN"/>
              <a:t>Kiểm thử cơ bản</a:t>
            </a:r>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30</a:t>
            </a:fld>
            <a:endParaRPr lang="en-US" dirty="0"/>
          </a:p>
        </p:txBody>
      </p:sp>
    </p:spTree>
    <p:extLst>
      <p:ext uri="{BB962C8B-B14F-4D97-AF65-F5344CB8AC3E}">
        <p14:creationId xmlns:p14="http://schemas.microsoft.com/office/powerpoint/2010/main" val="22295757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dirty="0"/>
          </a:p>
        </p:txBody>
      </p:sp>
      <p:sp>
        <p:nvSpPr>
          <p:cNvPr id="2" name="Footer Placeholder 1"/>
          <p:cNvSpPr>
            <a:spLocks noGrp="1"/>
          </p:cNvSpPr>
          <p:nvPr>
            <p:ph type="ftr" sz="quarter" idx="11"/>
          </p:nvPr>
        </p:nvSpPr>
        <p:spPr/>
        <p:txBody>
          <a:bodyPr/>
          <a:lstStyle/>
          <a:p>
            <a:r>
              <a:rPr lang="vi-VN"/>
              <a:t>Kiểm thử cơ bản</a:t>
            </a:r>
            <a:endParaRPr lang="en-US"/>
          </a:p>
        </p:txBody>
      </p:sp>
      <p:sp>
        <p:nvSpPr>
          <p:cNvPr id="3" name="Slide Number Placeholder 2"/>
          <p:cNvSpPr>
            <a:spLocks noGrp="1"/>
          </p:cNvSpPr>
          <p:nvPr>
            <p:ph type="sldNum" sz="quarter" idx="12"/>
          </p:nvPr>
        </p:nvSpPr>
        <p:spPr/>
        <p:txBody>
          <a:bodyPr/>
          <a:lstStyle/>
          <a:p>
            <a:fld id="{8AACEE26-D979-411F-B229-D9F26BAEDF07}" type="slidenum">
              <a:rPr lang="en-US" smtClean="0"/>
              <a:t>31</a:t>
            </a:fld>
            <a:endParaRPr lang="en-US"/>
          </a:p>
        </p:txBody>
      </p:sp>
      <p:pic>
        <p:nvPicPr>
          <p:cNvPr id="2050" name="Picture 2" descr="Image result for sinh viên polytechn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247616"/>
            <a:ext cx="3581400" cy="461038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009173" y="2895600"/>
            <a:ext cx="2595712" cy="707886"/>
          </a:xfrm>
          <a:prstGeom prst="rect">
            <a:avLst/>
          </a:prstGeom>
          <a:noFill/>
        </p:spPr>
        <p:txBody>
          <a:bodyPr wrap="none" lIns="91440" tIns="45720" rIns="91440" bIns="45720">
            <a:spAutoFit/>
          </a:bodyPr>
          <a:lstStyle/>
          <a:p>
            <a:pPr algn="ctr"/>
            <a:r>
              <a:rPr lang="en-US" sz="4000" b="1" cap="none" spc="0" dirty="0">
                <a:ln w="9525">
                  <a:noFill/>
                  <a:prstDash val="solid"/>
                </a:ln>
                <a:solidFill>
                  <a:schemeClr val="accent6"/>
                </a:solidFill>
                <a:effectLst>
                  <a:outerShdw blurRad="12700" dist="38100" dir="2700000" algn="tl" rotWithShape="0">
                    <a:schemeClr val="accent5">
                      <a:lumMod val="60000"/>
                      <a:lumOff val="40000"/>
                    </a:schemeClr>
                  </a:outerShdw>
                </a:effectLst>
              </a:rPr>
              <a:t>Test Report</a:t>
            </a:r>
          </a:p>
        </p:txBody>
      </p:sp>
    </p:spTree>
    <p:extLst>
      <p:ext uri="{BB962C8B-B14F-4D97-AF65-F5344CB8AC3E}">
        <p14:creationId xmlns:p14="http://schemas.microsoft.com/office/powerpoint/2010/main" val="6520295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Footer Placeholder 3"/>
          <p:cNvSpPr>
            <a:spLocks noGrp="1"/>
          </p:cNvSpPr>
          <p:nvPr>
            <p:ph type="ftr" sz="quarter" idx="11"/>
          </p:nvPr>
        </p:nvSpPr>
        <p:spPr/>
        <p:txBody>
          <a:bodyPr/>
          <a:lstStyle/>
          <a:p>
            <a:r>
              <a:rPr lang="vi-VN"/>
              <a:t>Kiểm thử cơ bản</a:t>
            </a:r>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32</a:t>
            </a:fld>
            <a:endParaRPr lang="en-US" dirty="0"/>
          </a:p>
        </p:txBody>
      </p:sp>
      <p:sp>
        <p:nvSpPr>
          <p:cNvPr id="6" name="Rectangle 5"/>
          <p:cNvSpPr/>
          <p:nvPr/>
        </p:nvSpPr>
        <p:spPr>
          <a:xfrm>
            <a:off x="5560088" y="1624330"/>
            <a:ext cx="3126712" cy="3554819"/>
          </a:xfrm>
          <a:prstGeom prst="rect">
            <a:avLst/>
          </a:prstGeom>
        </p:spPr>
        <p:txBody>
          <a:bodyPr wrap="square">
            <a:spAutoFit/>
          </a:bodyPr>
          <a:lstStyle/>
          <a:p>
            <a:pPr algn="ctr"/>
            <a:r>
              <a:rPr lang="en-US" sz="2500" b="1" dirty="0" err="1">
                <a:ln w="0"/>
                <a:solidFill>
                  <a:schemeClr val="accent6"/>
                </a:solidFill>
                <a:effectLst>
                  <a:outerShdw blurRad="38100" dist="25400" dir="5400000" algn="ctr" rotWithShape="0">
                    <a:srgbClr val="6E747A">
                      <a:alpha val="43000"/>
                    </a:srgbClr>
                  </a:outerShdw>
                </a:effectLst>
              </a:rPr>
              <a:t>Một</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tài</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liệu</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một</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sản</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phẩm</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chứa</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các</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thông</a:t>
            </a:r>
            <a:r>
              <a:rPr lang="en-US" sz="2500" b="1" dirty="0">
                <a:ln w="0"/>
                <a:solidFill>
                  <a:schemeClr val="accent6"/>
                </a:solidFill>
                <a:effectLst>
                  <a:outerShdw blurRad="38100" dist="25400" dir="5400000" algn="ctr" rotWithShape="0">
                    <a:srgbClr val="6E747A">
                      <a:alpha val="43000"/>
                    </a:srgbClr>
                  </a:outerShdw>
                </a:effectLst>
              </a:rPr>
              <a:t> tin </a:t>
            </a:r>
            <a:r>
              <a:rPr lang="en-US" sz="2500" b="1" dirty="0" err="1">
                <a:ln w="0"/>
                <a:solidFill>
                  <a:schemeClr val="accent6"/>
                </a:solidFill>
                <a:effectLst>
                  <a:outerShdw blurRad="38100" dist="25400" dir="5400000" algn="ctr" rotWithShape="0">
                    <a:srgbClr val="6E747A">
                      <a:alpha val="43000"/>
                    </a:srgbClr>
                  </a:outerShdw>
                </a:effectLst>
              </a:rPr>
              <a:t>tổng</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hợp</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với</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các</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chỉ</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số</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kiểm</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thử</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nhằm</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cung</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cấp</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cho</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người</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đọc</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biết</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về</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trạng</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thái</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các</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nhiệm</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vụ</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các</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công</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việc</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kiểm</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thử</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đã</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thực</a:t>
            </a:r>
            <a:r>
              <a:rPr lang="en-US" sz="2500" b="1" dirty="0">
                <a:ln w="0"/>
                <a:solidFill>
                  <a:schemeClr val="accent6"/>
                </a:solidFill>
                <a:effectLst>
                  <a:outerShdw blurRad="38100" dist="25400" dir="5400000" algn="ctr" rotWithShape="0">
                    <a:srgbClr val="6E747A">
                      <a:alpha val="43000"/>
                    </a:srgbClr>
                  </a:outerShdw>
                </a:effectLst>
              </a:rPr>
              <a:t> </a:t>
            </a:r>
            <a:r>
              <a:rPr lang="en-US" sz="2500" b="1" dirty="0" err="1">
                <a:ln w="0"/>
                <a:solidFill>
                  <a:schemeClr val="accent6"/>
                </a:solidFill>
                <a:effectLst>
                  <a:outerShdw blurRad="38100" dist="25400" dir="5400000" algn="ctr" rotWithShape="0">
                    <a:srgbClr val="6E747A">
                      <a:alpha val="43000"/>
                    </a:srgbClr>
                  </a:outerShdw>
                </a:effectLst>
              </a:rPr>
              <a:t>hiện</a:t>
            </a:r>
            <a:endParaRPr lang="en-US" sz="2500" b="1" dirty="0">
              <a:ln w="0"/>
              <a:solidFill>
                <a:schemeClr val="accent6"/>
              </a:solidFill>
              <a:effectLst>
                <a:outerShdw blurRad="38100" dist="25400" dir="5400000" algn="ctr" rotWithShape="0">
                  <a:srgbClr val="6E747A">
                    <a:alpha val="43000"/>
                  </a:srgbClr>
                </a:outerShdw>
              </a:effectLst>
            </a:endParaRPr>
          </a:p>
        </p:txBody>
      </p:sp>
      <p:pic>
        <p:nvPicPr>
          <p:cNvPr id="1026" name="Picture 2" descr="Image result for software test repo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252" y="1348740"/>
            <a:ext cx="4798088" cy="4366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27489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Khi</a:t>
            </a:r>
            <a:r>
              <a:rPr lang="en-US" dirty="0"/>
              <a:t> </a:t>
            </a:r>
            <a:r>
              <a:rPr lang="en-US" dirty="0" err="1"/>
              <a:t>nào</a:t>
            </a:r>
            <a:r>
              <a:rPr lang="en-US" dirty="0"/>
              <a:t> </a:t>
            </a:r>
            <a:r>
              <a:rPr lang="en-US" dirty="0" err="1"/>
              <a:t>thực</a:t>
            </a:r>
            <a:r>
              <a:rPr lang="en-US" dirty="0"/>
              <a:t> </a:t>
            </a:r>
            <a:r>
              <a:rPr lang="en-US" dirty="0" err="1"/>
              <a:t>hiện</a:t>
            </a:r>
            <a:r>
              <a:rPr lang="en-US" dirty="0"/>
              <a:t> </a:t>
            </a:r>
            <a:r>
              <a:rPr lang="en-US" dirty="0" err="1"/>
              <a:t>báo</a:t>
            </a:r>
            <a:r>
              <a:rPr lang="en-US" dirty="0"/>
              <a:t> </a:t>
            </a:r>
            <a:r>
              <a:rPr lang="en-US" dirty="0" err="1"/>
              <a:t>cáo</a:t>
            </a:r>
            <a:r>
              <a:rPr lang="en-US" dirty="0"/>
              <a:t> </a:t>
            </a:r>
            <a:r>
              <a:rPr lang="en-US" dirty="0" err="1"/>
              <a:t>kiểm</a:t>
            </a:r>
            <a:r>
              <a:rPr lang="en-US" dirty="0"/>
              <a:t> </a:t>
            </a:r>
            <a:r>
              <a:rPr lang="en-US" dirty="0" err="1"/>
              <a:t>thử</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574996446"/>
              </p:ext>
            </p:extLst>
          </p:nvPr>
        </p:nvGraphicFramePr>
        <p:xfrm>
          <a:off x="457200" y="1066800"/>
          <a:ext cx="82296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r>
              <a:rPr lang="vi-VN"/>
              <a:t>Kiểm thử cơ bản</a:t>
            </a:r>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33</a:t>
            </a:fld>
            <a:endParaRPr lang="en-US" dirty="0"/>
          </a:p>
        </p:txBody>
      </p:sp>
    </p:spTree>
    <p:extLst>
      <p:ext uri="{BB962C8B-B14F-4D97-AF65-F5344CB8AC3E}">
        <p14:creationId xmlns:p14="http://schemas.microsoft.com/office/powerpoint/2010/main" val="11064539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Phân</a:t>
            </a:r>
            <a:r>
              <a:rPr lang="en-US" dirty="0"/>
              <a:t> </a:t>
            </a:r>
            <a:r>
              <a:rPr lang="en-US" dirty="0" err="1"/>
              <a:t>loại</a:t>
            </a:r>
            <a:endParaRPr lang="en-US" dirty="0"/>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21833"/>
            <a:ext cx="3292125" cy="3276884"/>
          </a:xfrm>
          <a:prstGeom prst="rect">
            <a:avLst/>
          </a:prstGeom>
          <a:ln>
            <a:noFill/>
          </a:ln>
          <a:effectLst>
            <a:outerShdw blurRad="292100" dist="139700" dir="2700000" algn="tl" rotWithShape="0">
              <a:srgbClr val="333333">
                <a:alpha val="65000"/>
              </a:srgbClr>
            </a:outerShdw>
          </a:effectLst>
        </p:spPr>
      </p:pic>
      <p:sp>
        <p:nvSpPr>
          <p:cNvPr id="4" name="Footer Placeholder 3"/>
          <p:cNvSpPr>
            <a:spLocks noGrp="1"/>
          </p:cNvSpPr>
          <p:nvPr>
            <p:ph type="ftr" sz="quarter" idx="11"/>
          </p:nvPr>
        </p:nvSpPr>
        <p:spPr/>
        <p:txBody>
          <a:bodyPr/>
          <a:lstStyle/>
          <a:p>
            <a:r>
              <a:rPr lang="vi-VN"/>
              <a:t>Kiểm thử cơ bản</a:t>
            </a:r>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34</a:t>
            </a:fld>
            <a:endParaRPr lang="en-US" dirty="0"/>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9200" y="1721833"/>
            <a:ext cx="3292125" cy="330736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354669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Progress Report</a:t>
            </a:r>
          </a:p>
        </p:txBody>
      </p:sp>
      <p:sp>
        <p:nvSpPr>
          <p:cNvPr id="3" name="Content Placeholder 2"/>
          <p:cNvSpPr>
            <a:spLocks noGrp="1"/>
          </p:cNvSpPr>
          <p:nvPr>
            <p:ph idx="1"/>
          </p:nvPr>
        </p:nvSpPr>
        <p:spPr/>
        <p:txBody>
          <a:bodyPr/>
          <a:lstStyle/>
          <a:p>
            <a:r>
              <a:rPr lang="en-US" dirty="0"/>
              <a:t> </a:t>
            </a:r>
            <a:r>
              <a:rPr lang="en-US" dirty="0" err="1"/>
              <a:t>Phản</a:t>
            </a:r>
            <a:r>
              <a:rPr lang="en-US" dirty="0"/>
              <a:t> </a:t>
            </a:r>
            <a:r>
              <a:rPr lang="en-US" dirty="0" err="1"/>
              <a:t>hồi</a:t>
            </a:r>
            <a:r>
              <a:rPr lang="en-US" dirty="0"/>
              <a:t> </a:t>
            </a:r>
            <a:r>
              <a:rPr lang="en-US" dirty="0" err="1"/>
              <a:t>từ</a:t>
            </a:r>
            <a:r>
              <a:rPr lang="en-US" dirty="0"/>
              <a:t> </a:t>
            </a:r>
            <a:r>
              <a:rPr lang="en-US" dirty="0" err="1"/>
              <a:t>nhóm</a:t>
            </a:r>
            <a:r>
              <a:rPr lang="en-US" dirty="0"/>
              <a:t> </a:t>
            </a:r>
            <a:r>
              <a:rPr lang="en-US" dirty="0" err="1"/>
              <a:t>kiểm</a:t>
            </a:r>
            <a:r>
              <a:rPr lang="en-US" dirty="0"/>
              <a:t> </a:t>
            </a:r>
            <a:r>
              <a:rPr lang="en-US" dirty="0" err="1"/>
              <a:t>thử</a:t>
            </a:r>
            <a:endParaRPr lang="en-US" dirty="0"/>
          </a:p>
          <a:p>
            <a:r>
              <a:rPr lang="en-US" dirty="0"/>
              <a:t> </a:t>
            </a:r>
            <a:r>
              <a:rPr lang="en-US" dirty="0" err="1"/>
              <a:t>Cung</a:t>
            </a:r>
            <a:r>
              <a:rPr lang="en-US" dirty="0"/>
              <a:t> </a:t>
            </a:r>
            <a:r>
              <a:rPr lang="en-US" dirty="0" err="1"/>
              <a:t>cấp</a:t>
            </a:r>
            <a:r>
              <a:rPr lang="en-US" dirty="0"/>
              <a:t> </a:t>
            </a:r>
            <a:r>
              <a:rPr lang="en-US" dirty="0" err="1"/>
              <a:t>kết</a:t>
            </a:r>
            <a:r>
              <a:rPr lang="en-US" dirty="0"/>
              <a:t> </a:t>
            </a:r>
            <a:r>
              <a:rPr lang="en-US" dirty="0" err="1"/>
              <a:t>quả</a:t>
            </a:r>
            <a:r>
              <a:rPr lang="en-US" dirty="0"/>
              <a:t> </a:t>
            </a:r>
            <a:r>
              <a:rPr lang="en-US" dirty="0" err="1"/>
              <a:t>kiểm</a:t>
            </a:r>
            <a:r>
              <a:rPr lang="en-US" dirty="0"/>
              <a:t> </a:t>
            </a:r>
            <a:r>
              <a:rPr lang="en-US" dirty="0" err="1"/>
              <a:t>thử</a:t>
            </a:r>
            <a:endParaRPr lang="en-US" dirty="0"/>
          </a:p>
          <a:p>
            <a:r>
              <a:rPr lang="en-US" dirty="0"/>
              <a:t> </a:t>
            </a:r>
            <a:r>
              <a:rPr lang="en-US" dirty="0" err="1"/>
              <a:t>Xác</a:t>
            </a:r>
            <a:r>
              <a:rPr lang="en-US" dirty="0"/>
              <a:t> </a:t>
            </a:r>
            <a:r>
              <a:rPr lang="en-US" dirty="0" err="1"/>
              <a:t>định</a:t>
            </a:r>
            <a:r>
              <a:rPr lang="en-US" dirty="0"/>
              <a:t> </a:t>
            </a:r>
            <a:r>
              <a:rPr lang="en-US" dirty="0" err="1"/>
              <a:t>thời</a:t>
            </a:r>
            <a:r>
              <a:rPr lang="en-US" dirty="0"/>
              <a:t> </a:t>
            </a:r>
            <a:r>
              <a:rPr lang="en-US" dirty="0" err="1"/>
              <a:t>gian</a:t>
            </a:r>
            <a:r>
              <a:rPr lang="en-US" dirty="0"/>
              <a:t> </a:t>
            </a:r>
            <a:r>
              <a:rPr lang="en-US" dirty="0" err="1"/>
              <a:t>hoàn</a:t>
            </a:r>
            <a:r>
              <a:rPr lang="en-US" dirty="0"/>
              <a:t> </a:t>
            </a:r>
            <a:r>
              <a:rPr lang="en-US" dirty="0" err="1"/>
              <a:t>thành</a:t>
            </a:r>
            <a:r>
              <a:rPr lang="en-US" dirty="0"/>
              <a:t> </a:t>
            </a:r>
            <a:r>
              <a:rPr lang="en-US" dirty="0" err="1"/>
              <a:t>kiểm</a:t>
            </a:r>
            <a:r>
              <a:rPr lang="en-US" dirty="0"/>
              <a:t> </a:t>
            </a:r>
            <a:r>
              <a:rPr lang="en-US" dirty="0" err="1"/>
              <a:t>thử</a:t>
            </a:r>
            <a:endParaRPr lang="en-US" dirty="0"/>
          </a:p>
          <a:p>
            <a:r>
              <a:rPr lang="en-US" dirty="0"/>
              <a:t> </a:t>
            </a:r>
            <a:r>
              <a:rPr lang="en-US" dirty="0" err="1"/>
              <a:t>Cơ</a:t>
            </a:r>
            <a:r>
              <a:rPr lang="en-US" dirty="0"/>
              <a:t> </a:t>
            </a:r>
            <a:r>
              <a:rPr lang="en-US" dirty="0" err="1"/>
              <a:t>sở</a:t>
            </a:r>
            <a:r>
              <a:rPr lang="en-US" dirty="0"/>
              <a:t> </a:t>
            </a:r>
            <a:r>
              <a:rPr lang="en-US" dirty="0" err="1"/>
              <a:t>cho</a:t>
            </a:r>
            <a:r>
              <a:rPr lang="en-US" dirty="0"/>
              <a:t> </a:t>
            </a:r>
            <a:r>
              <a:rPr lang="en-US" dirty="0" err="1"/>
              <a:t>dữ</a:t>
            </a:r>
            <a:r>
              <a:rPr lang="en-US" dirty="0"/>
              <a:t> </a:t>
            </a:r>
            <a:r>
              <a:rPr lang="en-US" dirty="0" err="1"/>
              <a:t>liệu</a:t>
            </a:r>
            <a:r>
              <a:rPr lang="en-US" dirty="0"/>
              <a:t> </a:t>
            </a:r>
            <a:r>
              <a:rPr lang="en-US" dirty="0" err="1"/>
              <a:t>các</a:t>
            </a:r>
            <a:r>
              <a:rPr lang="en-US" dirty="0"/>
              <a:t> </a:t>
            </a:r>
            <a:r>
              <a:rPr lang="en-US" dirty="0" err="1"/>
              <a:t>dự</a:t>
            </a:r>
            <a:r>
              <a:rPr lang="en-US" dirty="0"/>
              <a:t> </a:t>
            </a:r>
            <a:r>
              <a:rPr lang="en-US" dirty="0" err="1"/>
              <a:t>án</a:t>
            </a:r>
            <a:r>
              <a:rPr lang="en-US" dirty="0"/>
              <a:t> </a:t>
            </a:r>
            <a:r>
              <a:rPr lang="en-US" dirty="0" err="1"/>
              <a:t>trong</a:t>
            </a:r>
            <a:r>
              <a:rPr lang="en-US" dirty="0"/>
              <a:t> </a:t>
            </a:r>
            <a:r>
              <a:rPr lang="en-US" dirty="0" err="1"/>
              <a:t>tương</a:t>
            </a:r>
            <a:r>
              <a:rPr lang="en-US" dirty="0"/>
              <a:t> </a:t>
            </a:r>
            <a:r>
              <a:rPr lang="en-US" dirty="0" err="1"/>
              <a:t>lai</a:t>
            </a:r>
            <a:endParaRPr lang="en-US" dirty="0"/>
          </a:p>
        </p:txBody>
      </p:sp>
      <p:sp>
        <p:nvSpPr>
          <p:cNvPr id="4" name="Footer Placeholder 3"/>
          <p:cNvSpPr>
            <a:spLocks noGrp="1"/>
          </p:cNvSpPr>
          <p:nvPr>
            <p:ph type="ftr" sz="quarter" idx="11"/>
          </p:nvPr>
        </p:nvSpPr>
        <p:spPr/>
        <p:txBody>
          <a:bodyPr/>
          <a:lstStyle/>
          <a:p>
            <a:r>
              <a:rPr lang="vi-VN"/>
              <a:t>Kiểm thử cơ bản</a:t>
            </a:r>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35</a:t>
            </a:fld>
            <a:endParaRPr lang="en-US"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3352800"/>
            <a:ext cx="3520553" cy="245619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078401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Progress Report</a:t>
            </a:r>
          </a:p>
        </p:txBody>
      </p:sp>
      <p:pic>
        <p:nvPicPr>
          <p:cNvPr id="6" name="Content Placeholder 5" descr="Screen Clipping"/>
          <p:cNvPicPr>
            <a:picLocks noGrp="1" noChangeAspect="1"/>
          </p:cNvPicPr>
          <p:nvPr>
            <p:ph idx="1"/>
          </p:nvPr>
        </p:nvPicPr>
        <p:blipFill rotWithShape="1">
          <a:blip r:embed="rId2">
            <a:extLst>
              <a:ext uri="{28A0092B-C50C-407E-A947-70E740481C1C}">
                <a14:useLocalDpi xmlns:a14="http://schemas.microsoft.com/office/drawing/2010/main" val="0"/>
              </a:ext>
            </a:extLst>
          </a:blip>
          <a:srcRect t="11335"/>
          <a:stretch/>
        </p:blipFill>
        <p:spPr>
          <a:xfrm>
            <a:off x="1169419" y="1374550"/>
            <a:ext cx="6805161" cy="4420049"/>
          </a:xfrm>
          <a:prstGeom prst="rect">
            <a:avLst/>
          </a:prstGeom>
          <a:ln>
            <a:noFill/>
          </a:ln>
          <a:effectLst>
            <a:outerShdw blurRad="292100" dist="139700" dir="2700000" algn="tl" rotWithShape="0">
              <a:srgbClr val="333333">
                <a:alpha val="65000"/>
              </a:srgbClr>
            </a:outerShdw>
          </a:effectLst>
        </p:spPr>
      </p:pic>
      <p:sp>
        <p:nvSpPr>
          <p:cNvPr id="4" name="Footer Placeholder 3"/>
          <p:cNvSpPr>
            <a:spLocks noGrp="1"/>
          </p:cNvSpPr>
          <p:nvPr>
            <p:ph type="ftr" sz="quarter" idx="11"/>
          </p:nvPr>
        </p:nvSpPr>
        <p:spPr/>
        <p:txBody>
          <a:bodyPr/>
          <a:lstStyle/>
          <a:p>
            <a:r>
              <a:rPr lang="vi-VN"/>
              <a:t>Kiểm thử cơ bản</a:t>
            </a:r>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36</a:t>
            </a:fld>
            <a:endParaRPr lang="en-US" dirty="0"/>
          </a:p>
        </p:txBody>
      </p:sp>
    </p:spTree>
    <p:extLst>
      <p:ext uri="{BB962C8B-B14F-4D97-AF65-F5344CB8AC3E}">
        <p14:creationId xmlns:p14="http://schemas.microsoft.com/office/powerpoint/2010/main" val="1787801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a:t>
            </a:r>
            <a:r>
              <a:rPr lang="en-US" dirty="0" err="1"/>
              <a:t>Sumary</a:t>
            </a:r>
            <a:r>
              <a:rPr lang="en-US" dirty="0"/>
              <a:t> Report</a:t>
            </a:r>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5900" y="1143000"/>
            <a:ext cx="6172200" cy="5140285"/>
          </a:xfrm>
        </p:spPr>
      </p:pic>
      <p:sp>
        <p:nvSpPr>
          <p:cNvPr id="4" name="Footer Placeholder 3"/>
          <p:cNvSpPr>
            <a:spLocks noGrp="1"/>
          </p:cNvSpPr>
          <p:nvPr>
            <p:ph type="ftr" sz="quarter" idx="11"/>
          </p:nvPr>
        </p:nvSpPr>
        <p:spPr/>
        <p:txBody>
          <a:bodyPr/>
          <a:lstStyle/>
          <a:p>
            <a:r>
              <a:rPr lang="vi-VN"/>
              <a:t>Kiểm thử cơ bản</a:t>
            </a:r>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37</a:t>
            </a:fld>
            <a:endParaRPr lang="en-US" dirty="0"/>
          </a:p>
        </p:txBody>
      </p:sp>
    </p:spTree>
    <p:extLst>
      <p:ext uri="{BB962C8B-B14F-4D97-AF65-F5344CB8AC3E}">
        <p14:creationId xmlns:p14="http://schemas.microsoft.com/office/powerpoint/2010/main" val="25708125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Image result for sinh viên polytechn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0"/>
            <a:ext cx="10287000" cy="6863358"/>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vi-VN"/>
              <a:t>Kiểm thử cơ bản</a:t>
            </a:r>
            <a:endParaRPr lang="en-US"/>
          </a:p>
        </p:txBody>
      </p:sp>
      <p:sp>
        <p:nvSpPr>
          <p:cNvPr id="3" name="Slide Number Placeholder 2"/>
          <p:cNvSpPr>
            <a:spLocks noGrp="1"/>
          </p:cNvSpPr>
          <p:nvPr>
            <p:ph type="sldNum" sz="quarter" idx="12"/>
          </p:nvPr>
        </p:nvSpPr>
        <p:spPr/>
        <p:txBody>
          <a:bodyPr/>
          <a:lstStyle/>
          <a:p>
            <a:fld id="{8AACEE26-D979-411F-B229-D9F26BAEDF07}" type="slidenum">
              <a:rPr lang="en-US" smtClean="0"/>
              <a:t>38</a:t>
            </a:fld>
            <a:endParaRPr lang="en-US"/>
          </a:p>
        </p:txBody>
      </p:sp>
      <p:sp>
        <p:nvSpPr>
          <p:cNvPr id="4" name="Rectangle 3"/>
          <p:cNvSpPr/>
          <p:nvPr/>
        </p:nvSpPr>
        <p:spPr>
          <a:xfrm>
            <a:off x="4000501" y="3449768"/>
            <a:ext cx="4924926" cy="3541295"/>
          </a:xfrm>
          <a:prstGeom prst="rect">
            <a:avLst/>
          </a:prstGeom>
          <a:solidFill>
            <a:schemeClr val="bg1">
              <a:lumMod val="95000"/>
            </a:schemeClr>
          </a:solidFill>
          <a:ln>
            <a:noFill/>
          </a:ln>
          <a:effectLst>
            <a:outerShdw blurRad="50800" dist="38100" dir="2700000" algn="tl" rotWithShape="0">
              <a:prstClr val="black">
                <a:alpha val="40000"/>
              </a:prstClr>
            </a:outerShdw>
          </a:effectLst>
          <a:scene3d>
            <a:camera prst="perspectiveRelaxedModerately"/>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274320" rIns="182880" rtlCol="0" anchor="ctr"/>
          <a:lstStyle/>
          <a:p>
            <a:pPr algn="ctr"/>
            <a:r>
              <a:rPr lang="vi-VN" sz="4400" b="1" spc="-20" dirty="0">
                <a:solidFill>
                  <a:schemeClr val="tx2"/>
                </a:solidFill>
                <a:latin typeface="Segoe UI" pitchFamily="34" charset="0"/>
                <a:ea typeface="Segoe UI" pitchFamily="34" charset="0"/>
                <a:cs typeface="Segoe UI" pitchFamily="34" charset="0"/>
              </a:rPr>
              <a:t>KẾT THÚC</a:t>
            </a:r>
            <a:endParaRPr lang="en-US" sz="4400" spc="-20" dirty="0">
              <a:solidFill>
                <a:schemeClr val="tx2"/>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8958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dirty="0"/>
          </a:p>
        </p:txBody>
      </p:sp>
      <p:sp>
        <p:nvSpPr>
          <p:cNvPr id="2" name="Footer Placeholder 1"/>
          <p:cNvSpPr>
            <a:spLocks noGrp="1"/>
          </p:cNvSpPr>
          <p:nvPr>
            <p:ph type="ftr" sz="quarter" idx="11"/>
          </p:nvPr>
        </p:nvSpPr>
        <p:spPr/>
        <p:txBody>
          <a:bodyPr/>
          <a:lstStyle/>
          <a:p>
            <a:r>
              <a:rPr lang="vi-VN"/>
              <a:t>Kiểm thử cơ bản</a:t>
            </a:r>
            <a:endParaRPr lang="en-US"/>
          </a:p>
        </p:txBody>
      </p:sp>
      <p:sp>
        <p:nvSpPr>
          <p:cNvPr id="3" name="Slide Number Placeholder 2"/>
          <p:cNvSpPr>
            <a:spLocks noGrp="1"/>
          </p:cNvSpPr>
          <p:nvPr>
            <p:ph type="sldNum" sz="quarter" idx="12"/>
          </p:nvPr>
        </p:nvSpPr>
        <p:spPr/>
        <p:txBody>
          <a:bodyPr/>
          <a:lstStyle/>
          <a:p>
            <a:fld id="{8AACEE26-D979-411F-B229-D9F26BAEDF07}" type="slidenum">
              <a:rPr lang="en-US" smtClean="0"/>
              <a:t>4</a:t>
            </a:fld>
            <a:endParaRPr lang="en-US"/>
          </a:p>
        </p:txBody>
      </p:sp>
      <p:pic>
        <p:nvPicPr>
          <p:cNvPr id="2050" name="Picture 2" descr="Image result for sinh viên polytechn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247616"/>
            <a:ext cx="3581400" cy="461038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547474" y="2895600"/>
            <a:ext cx="3519105" cy="707886"/>
          </a:xfrm>
          <a:prstGeom prst="rect">
            <a:avLst/>
          </a:prstGeom>
          <a:noFill/>
        </p:spPr>
        <p:txBody>
          <a:bodyPr wrap="none" lIns="91440" tIns="45720" rIns="91440" bIns="45720">
            <a:spAutoFit/>
          </a:bodyPr>
          <a:lstStyle/>
          <a:p>
            <a:pPr algn="ctr"/>
            <a:r>
              <a:rPr lang="en-US" sz="4000" b="1" cap="none" spc="0" dirty="0">
                <a:ln w="9525">
                  <a:noFill/>
                  <a:prstDash val="solid"/>
                </a:ln>
                <a:solidFill>
                  <a:schemeClr val="accent6"/>
                </a:solidFill>
                <a:effectLst>
                  <a:outerShdw blurRad="12700" dist="38100" dir="2700000" algn="tl" rotWithShape="0">
                    <a:schemeClr val="accent5">
                      <a:lumMod val="60000"/>
                      <a:lumOff val="40000"/>
                    </a:schemeClr>
                  </a:outerShdw>
                </a:effectLst>
              </a:rPr>
              <a:t>Test Techniques</a:t>
            </a:r>
          </a:p>
        </p:txBody>
      </p:sp>
    </p:spTree>
    <p:extLst>
      <p:ext uri="{BB962C8B-B14F-4D97-AF65-F5344CB8AC3E}">
        <p14:creationId xmlns:p14="http://schemas.microsoft.com/office/powerpoint/2010/main" val="990033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a:t>
            </a:r>
            <a:r>
              <a:rPr lang="en-US" dirty="0" err="1"/>
              <a:t>và</a:t>
            </a:r>
            <a:r>
              <a:rPr lang="en-US" dirty="0"/>
              <a:t> Dynamic Testing</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994207707"/>
              </p:ext>
            </p:extLst>
          </p:nvPr>
        </p:nvGraphicFramePr>
        <p:xfrm>
          <a:off x="457200" y="1066800"/>
          <a:ext cx="82296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r>
              <a:rPr lang="vi-VN"/>
              <a:t>Kiểm thử cơ bản</a:t>
            </a:r>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5</a:t>
            </a:fld>
            <a:endParaRPr lang="en-US" dirty="0"/>
          </a:p>
        </p:txBody>
      </p:sp>
    </p:spTree>
    <p:extLst>
      <p:ext uri="{BB962C8B-B14F-4D97-AF65-F5344CB8AC3E}">
        <p14:creationId xmlns:p14="http://schemas.microsoft.com/office/powerpoint/2010/main" val="17548686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7F872-2714-429E-81E0-C22DCB560346}"/>
              </a:ext>
            </a:extLst>
          </p:cNvPr>
          <p:cNvSpPr>
            <a:spLocks noGrp="1"/>
          </p:cNvSpPr>
          <p:nvPr>
            <p:ph type="title"/>
          </p:nvPr>
        </p:nvSpPr>
        <p:spPr/>
        <p:txBody>
          <a:bodyPr/>
          <a:lstStyle/>
          <a:p>
            <a:pPr algn="l"/>
            <a:r>
              <a:rPr lang="en-US" dirty="0"/>
              <a:t>Static Testing</a:t>
            </a:r>
            <a:br>
              <a:rPr lang="en-US" dirty="0"/>
            </a:br>
            <a:endParaRPr lang="en-US" dirty="0"/>
          </a:p>
        </p:txBody>
      </p:sp>
      <p:sp>
        <p:nvSpPr>
          <p:cNvPr id="3" name="Content Placeholder 2">
            <a:extLst>
              <a:ext uri="{FF2B5EF4-FFF2-40B4-BE49-F238E27FC236}">
                <a16:creationId xmlns:a16="http://schemas.microsoft.com/office/drawing/2014/main" id="{CAF410EB-A7B7-4329-9D5A-DA626B77046C}"/>
              </a:ext>
            </a:extLst>
          </p:cNvPr>
          <p:cNvSpPr>
            <a:spLocks noGrp="1"/>
          </p:cNvSpPr>
          <p:nvPr>
            <p:ph idx="1"/>
          </p:nvPr>
        </p:nvSpPr>
        <p:spPr>
          <a:xfrm>
            <a:off x="457200" y="1066799"/>
            <a:ext cx="8610600" cy="5654675"/>
          </a:xfrm>
        </p:spPr>
        <p:txBody>
          <a:bodyPr>
            <a:normAutofit/>
          </a:bodyPr>
          <a:lstStyle/>
          <a:p>
            <a:pPr algn="just">
              <a:buFont typeface="Arial" panose="020B0604020202020204" pitchFamily="34" charset="0"/>
              <a:buChar char="•"/>
            </a:pPr>
            <a:r>
              <a:rPr lang="en-US" b="0" i="0" dirty="0">
                <a:solidFill>
                  <a:srgbClr val="333333"/>
                </a:solidFill>
                <a:effectLst/>
                <a:latin typeface="Muli"/>
              </a:rPr>
              <a:t>Static testing </a:t>
            </a:r>
            <a:r>
              <a:rPr lang="en-US" b="0" i="0" dirty="0" err="1">
                <a:solidFill>
                  <a:srgbClr val="333333"/>
                </a:solidFill>
                <a:effectLst/>
                <a:latin typeface="Muli"/>
              </a:rPr>
              <a:t>là</a:t>
            </a:r>
            <a:r>
              <a:rPr lang="en-US" b="0" i="0" dirty="0">
                <a:solidFill>
                  <a:srgbClr val="333333"/>
                </a:solidFill>
                <a:effectLst/>
                <a:latin typeface="Muli"/>
              </a:rPr>
              <a:t> </a:t>
            </a:r>
            <a:r>
              <a:rPr lang="en-US" b="0" i="0" dirty="0" err="1">
                <a:solidFill>
                  <a:srgbClr val="333333"/>
                </a:solidFill>
                <a:effectLst/>
                <a:latin typeface="Muli"/>
              </a:rPr>
              <a:t>gì</a:t>
            </a:r>
            <a:r>
              <a:rPr lang="en-US" b="0" i="0" dirty="0">
                <a:solidFill>
                  <a:srgbClr val="333333"/>
                </a:solidFill>
                <a:effectLst/>
                <a:latin typeface="Muli"/>
              </a:rPr>
              <a:t>? :</a:t>
            </a:r>
          </a:p>
          <a:p>
            <a:pPr lvl="1" algn="just"/>
            <a:r>
              <a:rPr lang="vi-VN" b="0" i="0" dirty="0">
                <a:solidFill>
                  <a:srgbClr val="333333"/>
                </a:solidFill>
                <a:effectLst/>
                <a:latin typeface="Muli"/>
              </a:rPr>
              <a:t>Là phương pháp kiểm thử phần mềm thủ công.</a:t>
            </a:r>
          </a:p>
          <a:p>
            <a:pPr lvl="1" algn="just"/>
            <a:r>
              <a:rPr lang="vi-VN" b="0" i="0" dirty="0">
                <a:solidFill>
                  <a:srgbClr val="333333"/>
                </a:solidFill>
                <a:effectLst/>
                <a:latin typeface="Muli"/>
              </a:rPr>
              <a:t>Phương pháp này thường được những người phân tích thiết kế phần mềm (IT-BA) thực hiện.</a:t>
            </a:r>
          </a:p>
          <a:p>
            <a:pPr algn="just">
              <a:buFont typeface="Arial" panose="020B0604020202020204" pitchFamily="34" charset="0"/>
              <a:buChar char="•"/>
            </a:pPr>
            <a:r>
              <a:rPr lang="en-US" b="0" i="0" dirty="0" err="1">
                <a:solidFill>
                  <a:srgbClr val="333333"/>
                </a:solidFill>
                <a:effectLst/>
                <a:latin typeface="Muli"/>
              </a:rPr>
              <a:t>Mục</a:t>
            </a:r>
            <a:r>
              <a:rPr lang="en-US" b="0" i="0" dirty="0">
                <a:solidFill>
                  <a:srgbClr val="333333"/>
                </a:solidFill>
                <a:effectLst/>
                <a:latin typeface="Muli"/>
              </a:rPr>
              <a:t> </a:t>
            </a:r>
            <a:r>
              <a:rPr lang="en-US" b="0" i="0" dirty="0" err="1">
                <a:solidFill>
                  <a:srgbClr val="333333"/>
                </a:solidFill>
                <a:effectLst/>
                <a:latin typeface="Muli"/>
              </a:rPr>
              <a:t>đích</a:t>
            </a:r>
            <a:r>
              <a:rPr lang="en-US" b="0" i="0" dirty="0">
                <a:solidFill>
                  <a:srgbClr val="333333"/>
                </a:solidFill>
                <a:effectLst/>
                <a:latin typeface="Muli"/>
              </a:rPr>
              <a:t> </a:t>
            </a:r>
            <a:r>
              <a:rPr lang="en-US" b="0" i="0" dirty="0" err="1">
                <a:solidFill>
                  <a:srgbClr val="333333"/>
                </a:solidFill>
                <a:effectLst/>
                <a:latin typeface="Muli"/>
              </a:rPr>
              <a:t>của</a:t>
            </a:r>
            <a:r>
              <a:rPr lang="en-US" b="0" i="0" dirty="0">
                <a:solidFill>
                  <a:srgbClr val="333333"/>
                </a:solidFill>
                <a:effectLst/>
                <a:latin typeface="Muli"/>
              </a:rPr>
              <a:t> </a:t>
            </a:r>
            <a:r>
              <a:rPr lang="en-US" b="0" i="0" dirty="0" err="1">
                <a:solidFill>
                  <a:srgbClr val="333333"/>
                </a:solidFill>
                <a:effectLst/>
                <a:latin typeface="Muli"/>
              </a:rPr>
              <a:t>việc</a:t>
            </a:r>
            <a:r>
              <a:rPr lang="en-US" b="0" i="0" dirty="0">
                <a:solidFill>
                  <a:srgbClr val="333333"/>
                </a:solidFill>
                <a:effectLst/>
                <a:latin typeface="Muli"/>
              </a:rPr>
              <a:t> </a:t>
            </a:r>
            <a:r>
              <a:rPr lang="en-US" b="0" i="0" dirty="0" err="1">
                <a:solidFill>
                  <a:srgbClr val="333333"/>
                </a:solidFill>
                <a:effectLst/>
                <a:latin typeface="Muli"/>
              </a:rPr>
              <a:t>sử</a:t>
            </a:r>
            <a:r>
              <a:rPr lang="en-US" b="0" i="0" dirty="0">
                <a:solidFill>
                  <a:srgbClr val="333333"/>
                </a:solidFill>
                <a:effectLst/>
                <a:latin typeface="Muli"/>
              </a:rPr>
              <a:t> </a:t>
            </a:r>
            <a:r>
              <a:rPr lang="en-US" b="0" i="0" dirty="0" err="1">
                <a:solidFill>
                  <a:srgbClr val="333333"/>
                </a:solidFill>
                <a:effectLst/>
                <a:latin typeface="Muli"/>
              </a:rPr>
              <a:t>dụng</a:t>
            </a:r>
            <a:r>
              <a:rPr lang="en-US" b="0" i="0" dirty="0">
                <a:solidFill>
                  <a:srgbClr val="333333"/>
                </a:solidFill>
                <a:effectLst/>
                <a:latin typeface="Muli"/>
              </a:rPr>
              <a:t> static testing?:</a:t>
            </a:r>
          </a:p>
          <a:p>
            <a:pPr lvl="1" algn="just"/>
            <a:r>
              <a:rPr lang="vi-VN" b="0" i="0" dirty="0">
                <a:solidFill>
                  <a:srgbClr val="333333"/>
                </a:solidFill>
                <a:effectLst/>
                <a:latin typeface="Muli"/>
              </a:rPr>
              <a:t>Cách làm này có thể sẽ giúp BA phát hiện ra những thiếu xót trong đề bài để bổ sung tài liệu trước khi chuyển sang cho DEV.</a:t>
            </a:r>
          </a:p>
          <a:p>
            <a:pPr lvl="1" algn="just"/>
            <a:r>
              <a:rPr lang="vi-VN" b="0" i="0" dirty="0">
                <a:solidFill>
                  <a:srgbClr val="333333"/>
                </a:solidFill>
                <a:effectLst/>
                <a:latin typeface="Muli"/>
              </a:rPr>
              <a:t>Đôi khi static testing sẽ bị nhầm lẫn với việc BA đưa tài liệu cho các bên liên quan (khách hàng/đại diện khách hàng/product owner) để review trước khi chuyển giao tài liệu sang pharse mới (DEV).</a:t>
            </a:r>
          </a:p>
          <a:p>
            <a:pPr lvl="1" algn="just">
              <a:buFont typeface="Arial" panose="020B0604020202020204" pitchFamily="34" charset="0"/>
              <a:buChar char="•"/>
            </a:pPr>
            <a:endParaRPr lang="vi-VN" b="0" i="0" dirty="0">
              <a:solidFill>
                <a:srgbClr val="333333"/>
              </a:solidFill>
              <a:effectLst/>
              <a:latin typeface="Muli"/>
            </a:endParaRPr>
          </a:p>
        </p:txBody>
      </p:sp>
      <p:sp>
        <p:nvSpPr>
          <p:cNvPr id="4" name="Footer Placeholder 3">
            <a:extLst>
              <a:ext uri="{FF2B5EF4-FFF2-40B4-BE49-F238E27FC236}">
                <a16:creationId xmlns:a16="http://schemas.microsoft.com/office/drawing/2014/main" id="{B157D909-B36F-4751-94CC-2E8B162A9F7A}"/>
              </a:ext>
            </a:extLst>
          </p:cNvPr>
          <p:cNvSpPr>
            <a:spLocks noGrp="1"/>
          </p:cNvSpPr>
          <p:nvPr>
            <p:ph type="ftr" sz="quarter" idx="11"/>
          </p:nvPr>
        </p:nvSpPr>
        <p:spPr/>
        <p:txBody>
          <a:bodyPr/>
          <a:lstStyle/>
          <a:p>
            <a:r>
              <a:rPr lang="vi-VN"/>
              <a:t>Kiểm thử cơ bản</a:t>
            </a:r>
            <a:endParaRPr lang="en-US"/>
          </a:p>
        </p:txBody>
      </p:sp>
      <p:sp>
        <p:nvSpPr>
          <p:cNvPr id="5" name="Slide Number Placeholder 4">
            <a:extLst>
              <a:ext uri="{FF2B5EF4-FFF2-40B4-BE49-F238E27FC236}">
                <a16:creationId xmlns:a16="http://schemas.microsoft.com/office/drawing/2014/main" id="{5BCEFD1B-B347-47F1-8551-179471F42BB2}"/>
              </a:ext>
            </a:extLst>
          </p:cNvPr>
          <p:cNvSpPr>
            <a:spLocks noGrp="1"/>
          </p:cNvSpPr>
          <p:nvPr>
            <p:ph type="sldNum" sz="quarter" idx="12"/>
          </p:nvPr>
        </p:nvSpPr>
        <p:spPr/>
        <p:txBody>
          <a:bodyPr/>
          <a:lstStyle/>
          <a:p>
            <a:fld id="{8AACEE26-D979-411F-B229-D9F26BAEDF07}" type="slidenum">
              <a:rPr lang="en-US" smtClean="0"/>
              <a:t>6</a:t>
            </a:fld>
            <a:endParaRPr lang="en-US" dirty="0"/>
          </a:p>
        </p:txBody>
      </p:sp>
    </p:spTree>
    <p:extLst>
      <p:ext uri="{BB962C8B-B14F-4D97-AF65-F5344CB8AC3E}">
        <p14:creationId xmlns:p14="http://schemas.microsoft.com/office/powerpoint/2010/main" val="42707339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8AE74-B1EC-49EF-822A-4D3B4496A380}"/>
              </a:ext>
            </a:extLst>
          </p:cNvPr>
          <p:cNvSpPr>
            <a:spLocks noGrp="1"/>
          </p:cNvSpPr>
          <p:nvPr>
            <p:ph type="title"/>
          </p:nvPr>
        </p:nvSpPr>
        <p:spPr/>
        <p:txBody>
          <a:bodyPr/>
          <a:lstStyle/>
          <a:p>
            <a:pPr algn="ctr"/>
            <a:r>
              <a:rPr lang="en-US" dirty="0"/>
              <a:t>Static Testing</a:t>
            </a:r>
          </a:p>
        </p:txBody>
      </p:sp>
      <p:sp>
        <p:nvSpPr>
          <p:cNvPr id="3" name="Content Placeholder 2">
            <a:extLst>
              <a:ext uri="{FF2B5EF4-FFF2-40B4-BE49-F238E27FC236}">
                <a16:creationId xmlns:a16="http://schemas.microsoft.com/office/drawing/2014/main" id="{EB3823E5-78EB-433D-B21E-A06D1D970985}"/>
              </a:ext>
            </a:extLst>
          </p:cNvPr>
          <p:cNvSpPr>
            <a:spLocks noGrp="1"/>
          </p:cNvSpPr>
          <p:nvPr>
            <p:ph idx="1"/>
          </p:nvPr>
        </p:nvSpPr>
        <p:spPr/>
        <p:txBody>
          <a:bodyPr>
            <a:normAutofit fontScale="25000" lnSpcReduction="20000"/>
          </a:bodyPr>
          <a:lstStyle/>
          <a:p>
            <a:pPr algn="l"/>
            <a:r>
              <a:rPr lang="vi-VN" sz="8600" b="1" i="0" dirty="0">
                <a:solidFill>
                  <a:srgbClr val="1B1B1B"/>
                </a:solidFill>
                <a:effectLst/>
                <a:latin typeface="Open Sans" panose="020B0604020202020204" pitchFamily="34" charset="0"/>
              </a:rPr>
              <a:t>Các kỹ thuật Thử nghiệm tĩnh bao gồm</a:t>
            </a:r>
          </a:p>
          <a:p>
            <a:pPr algn="l">
              <a:buFont typeface="Arial" panose="020B0604020202020204" pitchFamily="34" charset="0"/>
              <a:buChar char="•"/>
            </a:pPr>
            <a:r>
              <a:rPr lang="vi-VN" sz="8600" b="1" i="0" dirty="0">
                <a:solidFill>
                  <a:srgbClr val="1B1B1B"/>
                </a:solidFill>
                <a:effectLst/>
                <a:latin typeface="Open Sans" panose="020B0604020202020204" pitchFamily="34" charset="0"/>
              </a:rPr>
              <a:t>Inspection</a:t>
            </a:r>
            <a:r>
              <a:rPr lang="vi-VN" sz="8600" b="0" i="0" dirty="0">
                <a:solidFill>
                  <a:srgbClr val="1B1B1B"/>
                </a:solidFill>
                <a:effectLst/>
                <a:latin typeface="Open Sans" panose="020B0604020202020204" pitchFamily="34" charset="0"/>
              </a:rPr>
              <a:t>: Ở đây mục đích chính là tìm ra các khiếm khuyết. Việc kiểm tra được thực hiện bởi người kiểm duyệt. Đây là loại đánh giá thông thường có một danh sách kiểm tra được chuẩn bị để kiểm tra xem tài lài liệu công việc hoàn thành tới đâu.</a:t>
            </a:r>
          </a:p>
          <a:p>
            <a:pPr algn="l">
              <a:buFont typeface="Arial" panose="020B0604020202020204" pitchFamily="34" charset="0"/>
              <a:buChar char="•"/>
            </a:pPr>
            <a:r>
              <a:rPr lang="vi-VN" sz="8600" b="1" i="0" dirty="0">
                <a:solidFill>
                  <a:srgbClr val="1B1B1B"/>
                </a:solidFill>
                <a:effectLst/>
                <a:latin typeface="Open Sans" panose="020B0604020202020204" pitchFamily="34" charset="0"/>
              </a:rPr>
              <a:t>Walk-through</a:t>
            </a:r>
            <a:r>
              <a:rPr lang="vi-VN" sz="8600" b="0" i="0" dirty="0">
                <a:solidFill>
                  <a:srgbClr val="1B1B1B"/>
                </a:solidFill>
                <a:effectLst/>
                <a:latin typeface="Open Sans" panose="020B0604020202020204" pitchFamily="34" charset="0"/>
              </a:rPr>
              <a:t>: Trong loại kỹ thuật này, Leader mở một cuộc họp để giải thích sản phẩm. Những người tham gia có thể đặt ra những câu hỏi nếu chưa hiểu và ghi chú lại, phục vụ cho việc hoàn thành công việc.</a:t>
            </a:r>
          </a:p>
          <a:p>
            <a:pPr algn="l">
              <a:buFont typeface="Arial" panose="020B0604020202020204" pitchFamily="34" charset="0"/>
              <a:buChar char="•"/>
            </a:pPr>
            <a:r>
              <a:rPr lang="vi-VN" sz="8600" b="1" i="0" dirty="0">
                <a:solidFill>
                  <a:srgbClr val="1B1B1B"/>
                </a:solidFill>
                <a:effectLst/>
                <a:latin typeface="Open Sans" panose="020B0604020202020204" pitchFamily="34" charset="0"/>
              </a:rPr>
              <a:t>Technical reviews</a:t>
            </a:r>
            <a:r>
              <a:rPr lang="vi-VN" sz="8600" b="0" i="0" dirty="0">
                <a:solidFill>
                  <a:srgbClr val="1B1B1B"/>
                </a:solidFill>
                <a:effectLst/>
                <a:latin typeface="Open Sans" panose="020B0604020202020204" pitchFamily="34" charset="0"/>
              </a:rPr>
              <a:t>: Trong loại kiểm tra này, kiểm tra về kỹ thuật sẽ được kiểm tra 1 vòng. Việc này tiến hành để kiểm tra xem code được thực hiện theo đúng các thông số kỹ thuật và tiêu chuẩn hay không. Nói chung các kế hoạch kiểm tra, chiến lược kiểm thử và các tập lệnh kiểm tra được xem xét ở đây.</a:t>
            </a:r>
          </a:p>
          <a:p>
            <a:pPr algn="l">
              <a:buFont typeface="Arial" panose="020B0604020202020204" pitchFamily="34" charset="0"/>
              <a:buChar char="•"/>
            </a:pPr>
            <a:r>
              <a:rPr lang="vi-VN" sz="8600" b="1" i="0" dirty="0">
                <a:solidFill>
                  <a:srgbClr val="1B1B1B"/>
                </a:solidFill>
                <a:effectLst/>
                <a:latin typeface="Open Sans" panose="020B0604020202020204" pitchFamily="34" charset="0"/>
              </a:rPr>
              <a:t>Informal reviews</a:t>
            </a:r>
            <a:r>
              <a:rPr lang="vi-VN" sz="8600" b="0" i="0" dirty="0">
                <a:solidFill>
                  <a:srgbClr val="1B1B1B"/>
                </a:solidFill>
                <a:effectLst/>
                <a:latin typeface="Open Sans" panose="020B0604020202020204" pitchFamily="34" charset="0"/>
              </a:rPr>
              <a:t>: Kỹ thuật kiểm tra tĩnh trong đó tài liệu được xem xét, nhận xét một cách không chính thức và Đưa ra các ý kiến không chính thức.</a:t>
            </a:r>
          </a:p>
          <a:p>
            <a:endParaRPr lang="en-US" dirty="0"/>
          </a:p>
        </p:txBody>
      </p:sp>
      <p:sp>
        <p:nvSpPr>
          <p:cNvPr id="4" name="Footer Placeholder 3">
            <a:extLst>
              <a:ext uri="{FF2B5EF4-FFF2-40B4-BE49-F238E27FC236}">
                <a16:creationId xmlns:a16="http://schemas.microsoft.com/office/drawing/2014/main" id="{5246287D-B0CE-4CD8-B0B0-1AA06F53C673}"/>
              </a:ext>
            </a:extLst>
          </p:cNvPr>
          <p:cNvSpPr>
            <a:spLocks noGrp="1"/>
          </p:cNvSpPr>
          <p:nvPr>
            <p:ph type="ftr" sz="quarter" idx="11"/>
          </p:nvPr>
        </p:nvSpPr>
        <p:spPr/>
        <p:txBody>
          <a:bodyPr/>
          <a:lstStyle/>
          <a:p>
            <a:r>
              <a:rPr lang="vi-VN" dirty="0"/>
              <a:t>Kiểm thử cơ bản</a:t>
            </a:r>
            <a:endParaRPr lang="en-US" dirty="0"/>
          </a:p>
        </p:txBody>
      </p:sp>
      <p:sp>
        <p:nvSpPr>
          <p:cNvPr id="5" name="Slide Number Placeholder 4">
            <a:extLst>
              <a:ext uri="{FF2B5EF4-FFF2-40B4-BE49-F238E27FC236}">
                <a16:creationId xmlns:a16="http://schemas.microsoft.com/office/drawing/2014/main" id="{46B3282B-48B9-4181-9BAA-E1D0714EBEA2}"/>
              </a:ext>
            </a:extLst>
          </p:cNvPr>
          <p:cNvSpPr>
            <a:spLocks noGrp="1"/>
          </p:cNvSpPr>
          <p:nvPr>
            <p:ph type="sldNum" sz="quarter" idx="12"/>
          </p:nvPr>
        </p:nvSpPr>
        <p:spPr/>
        <p:txBody>
          <a:bodyPr/>
          <a:lstStyle/>
          <a:p>
            <a:fld id="{8AACEE26-D979-411F-B229-D9F26BAEDF07}" type="slidenum">
              <a:rPr lang="en-US" smtClean="0"/>
              <a:t>7</a:t>
            </a:fld>
            <a:endParaRPr lang="en-US" dirty="0"/>
          </a:p>
        </p:txBody>
      </p:sp>
    </p:spTree>
    <p:extLst>
      <p:ext uri="{BB962C8B-B14F-4D97-AF65-F5344CB8AC3E}">
        <p14:creationId xmlns:p14="http://schemas.microsoft.com/office/powerpoint/2010/main" val="14407059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0F527-BF25-4DB7-8E90-F3BC1DD02F17}"/>
              </a:ext>
            </a:extLst>
          </p:cNvPr>
          <p:cNvSpPr>
            <a:spLocks noGrp="1"/>
          </p:cNvSpPr>
          <p:nvPr>
            <p:ph type="title"/>
          </p:nvPr>
        </p:nvSpPr>
        <p:spPr/>
        <p:txBody>
          <a:bodyPr/>
          <a:lstStyle/>
          <a:p>
            <a:pPr algn="ctr"/>
            <a:r>
              <a:rPr lang="en-US" dirty="0"/>
              <a:t>Dynamic Testing </a:t>
            </a:r>
          </a:p>
        </p:txBody>
      </p:sp>
      <p:sp>
        <p:nvSpPr>
          <p:cNvPr id="3" name="Content Placeholder 2">
            <a:extLst>
              <a:ext uri="{FF2B5EF4-FFF2-40B4-BE49-F238E27FC236}">
                <a16:creationId xmlns:a16="http://schemas.microsoft.com/office/drawing/2014/main" id="{1BD3C545-B3E4-422A-92C3-0670B029DBEE}"/>
              </a:ext>
            </a:extLst>
          </p:cNvPr>
          <p:cNvSpPr>
            <a:spLocks noGrp="1"/>
          </p:cNvSpPr>
          <p:nvPr>
            <p:ph idx="1"/>
          </p:nvPr>
        </p:nvSpPr>
        <p:spPr/>
        <p:txBody>
          <a:bodyPr anchor="ctr"/>
          <a:lstStyle/>
          <a:p>
            <a:pPr algn="l"/>
            <a:r>
              <a:rPr lang="vi-VN" b="1" i="0" dirty="0">
                <a:solidFill>
                  <a:srgbClr val="0A0A0A"/>
                </a:solidFill>
                <a:effectLst/>
                <a:latin typeface="Roboto" panose="020B0604020202020204" pitchFamily="2" charset="0"/>
              </a:rPr>
              <a:t>Dynamic Testing</a:t>
            </a:r>
            <a:r>
              <a:rPr lang="vi-VN" b="0" i="0" dirty="0">
                <a:solidFill>
                  <a:srgbClr val="0A0A0A"/>
                </a:solidFill>
                <a:effectLst/>
                <a:latin typeface="Roboto" panose="020B0604020202020204" pitchFamily="2" charset="0"/>
              </a:rPr>
              <a:t> là một phương pháp kiểm thử phần mềm được sử dụng để kiểm tra hành vi động của mã phần mềm. </a:t>
            </a:r>
            <a:endParaRPr lang="en-US" b="0" i="0" dirty="0">
              <a:solidFill>
                <a:srgbClr val="0A0A0A"/>
              </a:solidFill>
              <a:effectLst/>
              <a:latin typeface="Georgia" panose="02040502050405020303" pitchFamily="18" charset="0"/>
            </a:endParaRPr>
          </a:p>
          <a:p>
            <a:pPr marL="0" indent="0" algn="l">
              <a:buNone/>
            </a:pPr>
            <a:endParaRPr lang="vi-VN" b="0" i="0" dirty="0">
              <a:solidFill>
                <a:srgbClr val="0A0A0A"/>
              </a:solidFill>
              <a:effectLst/>
              <a:latin typeface="Roboto" panose="020B0604020202020204" pitchFamily="2" charset="0"/>
            </a:endParaRPr>
          </a:p>
          <a:p>
            <a:r>
              <a:rPr lang="vi-VN" b="0" i="0" dirty="0">
                <a:solidFill>
                  <a:srgbClr val="0A0A0A"/>
                </a:solidFill>
                <a:effectLst/>
                <a:latin typeface="Roboto" panose="020B0604020202020204" pitchFamily="2" charset="0"/>
              </a:rPr>
              <a:t>Mục đích chính của </a:t>
            </a:r>
            <a:r>
              <a:rPr lang="vi-VN" b="1" i="0" dirty="0">
                <a:solidFill>
                  <a:srgbClr val="0A0A0A"/>
                </a:solidFill>
                <a:effectLst/>
                <a:latin typeface="Roboto" panose="020B0604020202020204" pitchFamily="2" charset="0"/>
              </a:rPr>
              <a:t>Dynamic Testing</a:t>
            </a:r>
            <a:r>
              <a:rPr lang="vi-VN" b="0" i="0" dirty="0">
                <a:solidFill>
                  <a:srgbClr val="0A0A0A"/>
                </a:solidFill>
                <a:effectLst/>
                <a:latin typeface="Roboto" panose="020B0604020202020204" pitchFamily="2" charset="0"/>
              </a:rPr>
              <a:t> là kiểm tra hành vi của phần mềm với các biến động hoặc các biến không phải là hằng số và tìm ra các vùng yếu trong môi trường thời gian chạy phần mềm. Mã phải được thực thi để kiểm tra hành vi động.</a:t>
            </a:r>
          </a:p>
          <a:p>
            <a:endParaRPr lang="en-US" dirty="0"/>
          </a:p>
        </p:txBody>
      </p:sp>
      <p:sp>
        <p:nvSpPr>
          <p:cNvPr id="4" name="Footer Placeholder 3">
            <a:extLst>
              <a:ext uri="{FF2B5EF4-FFF2-40B4-BE49-F238E27FC236}">
                <a16:creationId xmlns:a16="http://schemas.microsoft.com/office/drawing/2014/main" id="{77456081-935A-42E0-B028-C0EE5DA57D89}"/>
              </a:ext>
            </a:extLst>
          </p:cNvPr>
          <p:cNvSpPr>
            <a:spLocks noGrp="1"/>
          </p:cNvSpPr>
          <p:nvPr>
            <p:ph type="ftr" sz="quarter" idx="11"/>
          </p:nvPr>
        </p:nvSpPr>
        <p:spPr/>
        <p:txBody>
          <a:bodyPr/>
          <a:lstStyle/>
          <a:p>
            <a:r>
              <a:rPr lang="vi-VN"/>
              <a:t>Kiểm thử cơ bản</a:t>
            </a:r>
            <a:endParaRPr lang="en-US"/>
          </a:p>
        </p:txBody>
      </p:sp>
      <p:sp>
        <p:nvSpPr>
          <p:cNvPr id="5" name="Slide Number Placeholder 4">
            <a:extLst>
              <a:ext uri="{FF2B5EF4-FFF2-40B4-BE49-F238E27FC236}">
                <a16:creationId xmlns:a16="http://schemas.microsoft.com/office/drawing/2014/main" id="{FC1EFC1C-CD46-4FF9-A82C-F9F9DF813478}"/>
              </a:ext>
            </a:extLst>
          </p:cNvPr>
          <p:cNvSpPr>
            <a:spLocks noGrp="1"/>
          </p:cNvSpPr>
          <p:nvPr>
            <p:ph type="sldNum" sz="quarter" idx="12"/>
          </p:nvPr>
        </p:nvSpPr>
        <p:spPr/>
        <p:txBody>
          <a:bodyPr/>
          <a:lstStyle/>
          <a:p>
            <a:fld id="{8AACEE26-D979-411F-B229-D9F26BAEDF07}" type="slidenum">
              <a:rPr lang="en-US" smtClean="0"/>
              <a:t>8</a:t>
            </a:fld>
            <a:endParaRPr lang="en-US" dirty="0"/>
          </a:p>
        </p:txBody>
      </p:sp>
    </p:spTree>
    <p:extLst>
      <p:ext uri="{BB962C8B-B14F-4D97-AF65-F5344CB8AC3E}">
        <p14:creationId xmlns:p14="http://schemas.microsoft.com/office/powerpoint/2010/main" val="781560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5522E-4865-4551-9E63-73ACFFB077B1}"/>
              </a:ext>
            </a:extLst>
          </p:cNvPr>
          <p:cNvSpPr>
            <a:spLocks noGrp="1"/>
          </p:cNvSpPr>
          <p:nvPr>
            <p:ph type="title"/>
          </p:nvPr>
        </p:nvSpPr>
        <p:spPr/>
        <p:txBody>
          <a:bodyPr/>
          <a:lstStyle/>
          <a:p>
            <a:pPr algn="l"/>
            <a:r>
              <a:rPr lang="en-US" dirty="0"/>
              <a:t>Dynamic Testing</a:t>
            </a:r>
          </a:p>
        </p:txBody>
      </p:sp>
      <p:sp>
        <p:nvSpPr>
          <p:cNvPr id="3" name="Content Placeholder 2">
            <a:extLst>
              <a:ext uri="{FF2B5EF4-FFF2-40B4-BE49-F238E27FC236}">
                <a16:creationId xmlns:a16="http://schemas.microsoft.com/office/drawing/2014/main" id="{7F0B3C33-55EA-4AD3-80B7-6FA11EDE039C}"/>
              </a:ext>
            </a:extLst>
          </p:cNvPr>
          <p:cNvSpPr>
            <a:spLocks noGrp="1"/>
          </p:cNvSpPr>
          <p:nvPr>
            <p:ph idx="1"/>
          </p:nvPr>
        </p:nvSpPr>
        <p:spPr/>
        <p:txBody>
          <a:bodyPr>
            <a:normAutofit fontScale="77500" lnSpcReduction="20000"/>
          </a:bodyPr>
          <a:lstStyle/>
          <a:p>
            <a:r>
              <a:rPr lang="en-US" b="1" i="0" dirty="0" err="1">
                <a:effectLst/>
                <a:latin typeface="RobotoLight"/>
              </a:rPr>
              <a:t>Các</a:t>
            </a:r>
            <a:r>
              <a:rPr lang="en-US" b="1" i="0" dirty="0">
                <a:effectLst/>
                <a:latin typeface="RobotoLight"/>
              </a:rPr>
              <a:t> </a:t>
            </a:r>
            <a:r>
              <a:rPr lang="en-US" b="1" i="0" dirty="0" err="1">
                <a:effectLst/>
                <a:latin typeface="RobotoLight"/>
              </a:rPr>
              <a:t>kỹ</a:t>
            </a:r>
            <a:r>
              <a:rPr lang="en-US" b="1" i="0" dirty="0">
                <a:effectLst/>
                <a:latin typeface="RobotoLight"/>
              </a:rPr>
              <a:t> </a:t>
            </a:r>
            <a:r>
              <a:rPr lang="en-US" b="1" i="0" dirty="0" err="1">
                <a:effectLst/>
                <a:latin typeface="RobotoLight"/>
              </a:rPr>
              <a:t>thuật</a:t>
            </a:r>
            <a:r>
              <a:rPr lang="en-US" b="1" i="0" dirty="0">
                <a:effectLst/>
                <a:latin typeface="RobotoLight"/>
              </a:rPr>
              <a:t> </a:t>
            </a:r>
            <a:r>
              <a:rPr lang="en-US" b="1" i="0" dirty="0" err="1">
                <a:effectLst/>
                <a:latin typeface="RobotoLight"/>
              </a:rPr>
              <a:t>thử</a:t>
            </a:r>
            <a:r>
              <a:rPr lang="en-US" b="1" i="0" dirty="0">
                <a:effectLst/>
                <a:latin typeface="RobotoLight"/>
              </a:rPr>
              <a:t> </a:t>
            </a:r>
            <a:r>
              <a:rPr lang="en-US" b="1" i="0" dirty="0" err="1">
                <a:effectLst/>
                <a:latin typeface="RobotoLight"/>
              </a:rPr>
              <a:t>nghiệm</a:t>
            </a:r>
            <a:r>
              <a:rPr lang="en-US" b="1" i="0" dirty="0">
                <a:effectLst/>
                <a:latin typeface="RobotoLight"/>
              </a:rPr>
              <a:t> </a:t>
            </a:r>
            <a:r>
              <a:rPr lang="en-US" b="1" i="0" dirty="0" err="1">
                <a:effectLst/>
                <a:latin typeface="RobotoLight"/>
              </a:rPr>
              <a:t>động</a:t>
            </a:r>
            <a:endParaRPr lang="en-US" b="1" i="0" dirty="0">
              <a:effectLst/>
              <a:latin typeface="RobotoLight"/>
            </a:endParaRPr>
          </a:p>
          <a:p>
            <a:pPr algn="l">
              <a:buFont typeface="+mj-lt"/>
              <a:buAutoNum type="arabicPeriod"/>
            </a:pPr>
            <a:r>
              <a:rPr lang="vi-VN" b="0" i="0" dirty="0">
                <a:effectLst/>
                <a:latin typeface="RobotoLight"/>
              </a:rPr>
              <a:t>Unit Testing – Kiểm thử đơn vị:</a:t>
            </a:r>
          </a:p>
          <a:p>
            <a:pPr algn="l">
              <a:buFont typeface="Arial" panose="020B0604020202020204" pitchFamily="34" charset="0"/>
              <a:buChar char="•"/>
            </a:pPr>
            <a:r>
              <a:rPr lang="vi-VN" b="0" i="0" dirty="0">
                <a:effectLst/>
                <a:latin typeface="RobotoLight"/>
              </a:rPr>
              <a:t>Thử nghiệm từng mô-đun của các developer ..</a:t>
            </a:r>
          </a:p>
          <a:p>
            <a:pPr algn="l">
              <a:buFont typeface="Arial" panose="020B0604020202020204" pitchFamily="34" charset="0"/>
              <a:buChar char="•"/>
            </a:pPr>
            <a:r>
              <a:rPr lang="vi-VN" b="0" i="0" dirty="0">
                <a:effectLst/>
                <a:latin typeface="RobotoLight"/>
              </a:rPr>
              <a:t>Với kỹ thuật này, sẽ phù hợp cho kiểm tra source code Integration Testing: Kiểm tra việc thực hiện lien kết giữa các mô-đun khác nhau, phù hợp với việc của tester</a:t>
            </a:r>
          </a:p>
          <a:p>
            <a:pPr algn="l">
              <a:buFont typeface="+mj-lt"/>
              <a:buAutoNum type="arabicPeriod" startAt="2"/>
            </a:pPr>
            <a:r>
              <a:rPr lang="vi-VN" b="0" i="0" dirty="0">
                <a:effectLst/>
                <a:latin typeface="RobotoLight"/>
              </a:rPr>
              <a:t>System Testing – Kiểm thử hệ thống:</a:t>
            </a:r>
          </a:p>
          <a:p>
            <a:pPr algn="l">
              <a:buFont typeface="Arial" panose="020B0604020202020204" pitchFamily="34" charset="0"/>
              <a:buChar char="•"/>
            </a:pPr>
            <a:r>
              <a:rPr lang="vi-VN" b="0" i="0" dirty="0">
                <a:effectLst/>
                <a:latin typeface="RobotoLight"/>
              </a:rPr>
              <a:t>Thử nghiệm thực hiện trên toàn bộ hệ thống.</a:t>
            </a:r>
          </a:p>
          <a:p>
            <a:pPr algn="l">
              <a:buFont typeface="Arial" panose="020B0604020202020204" pitchFamily="34" charset="0"/>
              <a:buChar char="•"/>
            </a:pPr>
            <a:r>
              <a:rPr lang="vi-VN" b="0" i="0" dirty="0">
                <a:effectLst/>
                <a:latin typeface="RobotoLight"/>
              </a:rPr>
              <a:t>Với thử nghiệm này, hệ thống được thực hiện liên kết xuyên suốt tất cả các chức năng, kiểm tra sự hoạt động thông suốt, chính xác</a:t>
            </a:r>
          </a:p>
          <a:p>
            <a:pPr algn="l">
              <a:buFont typeface="+mj-lt"/>
              <a:buAutoNum type="arabicPeriod" startAt="3"/>
            </a:pPr>
            <a:r>
              <a:rPr lang="vi-VN" b="0" i="0" dirty="0">
                <a:effectLst/>
                <a:latin typeface="RobotoLight"/>
              </a:rPr>
              <a:t>Acceptance Testing – Kiểm thử chấp nhận:</a:t>
            </a:r>
          </a:p>
          <a:p>
            <a:pPr algn="l">
              <a:buFont typeface="Arial" panose="020B0604020202020204" pitchFamily="34" charset="0"/>
              <a:buChar char="•"/>
            </a:pPr>
            <a:r>
              <a:rPr lang="vi-VN" b="0" i="0" dirty="0">
                <a:effectLst/>
                <a:latin typeface="RobotoLight"/>
              </a:rPr>
              <a:t>Thử nghiệm được thực hiện từ quan điểm của người dùng cuối.</a:t>
            </a:r>
          </a:p>
          <a:p>
            <a:pPr algn="l">
              <a:buFont typeface="Arial" panose="020B0604020202020204" pitchFamily="34" charset="0"/>
              <a:buChar char="•"/>
            </a:pPr>
            <a:r>
              <a:rPr lang="vi-VN" b="0" i="0" dirty="0">
                <a:effectLst/>
                <a:latin typeface="RobotoLight"/>
              </a:rPr>
              <a:t>Với thử nghiệm này, thì ứng dụng đã được đưa tới người sử dụng</a:t>
            </a:r>
          </a:p>
          <a:p>
            <a:endParaRPr lang="en-US" dirty="0"/>
          </a:p>
        </p:txBody>
      </p:sp>
      <p:sp>
        <p:nvSpPr>
          <p:cNvPr id="4" name="Footer Placeholder 3">
            <a:extLst>
              <a:ext uri="{FF2B5EF4-FFF2-40B4-BE49-F238E27FC236}">
                <a16:creationId xmlns:a16="http://schemas.microsoft.com/office/drawing/2014/main" id="{2B9D2085-40E3-45C3-8836-3A3E41F9E6FE}"/>
              </a:ext>
            </a:extLst>
          </p:cNvPr>
          <p:cNvSpPr>
            <a:spLocks noGrp="1"/>
          </p:cNvSpPr>
          <p:nvPr>
            <p:ph type="ftr" sz="quarter" idx="11"/>
          </p:nvPr>
        </p:nvSpPr>
        <p:spPr/>
        <p:txBody>
          <a:bodyPr/>
          <a:lstStyle/>
          <a:p>
            <a:r>
              <a:rPr lang="vi-VN"/>
              <a:t>Kiểm thử cơ bản</a:t>
            </a:r>
            <a:endParaRPr lang="en-US"/>
          </a:p>
        </p:txBody>
      </p:sp>
      <p:sp>
        <p:nvSpPr>
          <p:cNvPr id="5" name="Slide Number Placeholder 4">
            <a:extLst>
              <a:ext uri="{FF2B5EF4-FFF2-40B4-BE49-F238E27FC236}">
                <a16:creationId xmlns:a16="http://schemas.microsoft.com/office/drawing/2014/main" id="{FD12801D-A0A5-4BE4-8FD1-C6DEE8CE485E}"/>
              </a:ext>
            </a:extLst>
          </p:cNvPr>
          <p:cNvSpPr>
            <a:spLocks noGrp="1"/>
          </p:cNvSpPr>
          <p:nvPr>
            <p:ph type="sldNum" sz="quarter" idx="12"/>
          </p:nvPr>
        </p:nvSpPr>
        <p:spPr/>
        <p:txBody>
          <a:bodyPr/>
          <a:lstStyle/>
          <a:p>
            <a:fld id="{8AACEE26-D979-411F-B229-D9F26BAEDF07}" type="slidenum">
              <a:rPr lang="en-US" smtClean="0"/>
              <a:t>9</a:t>
            </a:fld>
            <a:endParaRPr lang="en-US" dirty="0"/>
          </a:p>
        </p:txBody>
      </p:sp>
    </p:spTree>
    <p:extLst>
      <p:ext uri="{BB962C8B-B14F-4D97-AF65-F5344CB8AC3E}">
        <p14:creationId xmlns:p14="http://schemas.microsoft.com/office/powerpoint/2010/main" val="1496920340"/>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9027</TotalTime>
  <Words>2379</Words>
  <Application>Microsoft Office PowerPoint</Application>
  <PresentationFormat>On-screen Show (4:3)</PresentationFormat>
  <Paragraphs>264</Paragraphs>
  <Slides>38</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38</vt:i4>
      </vt:variant>
    </vt:vector>
  </HeadingPairs>
  <TitlesOfParts>
    <vt:vector size="51" baseType="lpstr">
      <vt:lpstr>-apple-system</vt:lpstr>
      <vt:lpstr>Arial</vt:lpstr>
      <vt:lpstr>Calibri</vt:lpstr>
      <vt:lpstr>Courier New</vt:lpstr>
      <vt:lpstr>Georgia</vt:lpstr>
      <vt:lpstr>Muli</vt:lpstr>
      <vt:lpstr>Open Sans</vt:lpstr>
      <vt:lpstr>Roboto</vt:lpstr>
      <vt:lpstr>Roboto Lt</vt:lpstr>
      <vt:lpstr>RobotoLight</vt:lpstr>
      <vt:lpstr>Segoe UI</vt:lpstr>
      <vt:lpstr>Wingdings</vt:lpstr>
      <vt:lpstr>Custom Design</vt:lpstr>
      <vt:lpstr>Kiểm thử cơ bản</vt:lpstr>
      <vt:lpstr>PowerPoint Presentation</vt:lpstr>
      <vt:lpstr>PowerPoint Presentation</vt:lpstr>
      <vt:lpstr>PowerPoint Presentation</vt:lpstr>
      <vt:lpstr>Static và Dynamic Testing</vt:lpstr>
      <vt:lpstr>Static Testing </vt:lpstr>
      <vt:lpstr>Static Testing</vt:lpstr>
      <vt:lpstr>Dynamic Testing </vt:lpstr>
      <vt:lpstr>Dynamic Testing</vt:lpstr>
      <vt:lpstr>Review</vt:lpstr>
      <vt:lpstr>Review</vt:lpstr>
      <vt:lpstr>Review</vt:lpstr>
      <vt:lpstr>PowerPoint Presentation</vt:lpstr>
      <vt:lpstr>Dynamic testing</vt:lpstr>
      <vt:lpstr>Dynamic testing</vt:lpstr>
      <vt:lpstr>Dynamic testing</vt:lpstr>
      <vt:lpstr>Kỹ thuật EP</vt:lpstr>
      <vt:lpstr>Kỹ thuật EP</vt:lpstr>
      <vt:lpstr>So sánh sự khác nhau giữa static testing và dynamic testing</vt:lpstr>
      <vt:lpstr>Ví dụ về EP</vt:lpstr>
      <vt:lpstr>Kỹ thuật BVA</vt:lpstr>
      <vt:lpstr>Ví dụ về BVA </vt:lpstr>
      <vt:lpstr>Bảng quyết định</vt:lpstr>
      <vt:lpstr>Bảng quyết định</vt:lpstr>
      <vt:lpstr>Ví dụ</vt:lpstr>
      <vt:lpstr>Ví dụ</vt:lpstr>
      <vt:lpstr>Kiểm thử theo trạng thái</vt:lpstr>
      <vt:lpstr>Kiểm thử theo trạng thái</vt:lpstr>
      <vt:lpstr>Ví dụ</vt:lpstr>
      <vt:lpstr>Ví dụ</vt:lpstr>
      <vt:lpstr>PowerPoint Presentation</vt:lpstr>
      <vt:lpstr>PowerPoint Presentation</vt:lpstr>
      <vt:lpstr>Khi nào thực hiện báo cáo kiểm thử</vt:lpstr>
      <vt:lpstr>Phân loại</vt:lpstr>
      <vt:lpstr>Test Progress Report</vt:lpstr>
      <vt:lpstr>Test Progress Report</vt:lpstr>
      <vt:lpstr>Test Sumary Report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Tin Học Văn Phòng</dc:title>
  <dc:creator>Hans</dc:creator>
  <cp:lastModifiedBy>ADMIN</cp:lastModifiedBy>
  <cp:revision>1396</cp:revision>
  <dcterms:created xsi:type="dcterms:W3CDTF">2013-04-23T08:05:33Z</dcterms:created>
  <dcterms:modified xsi:type="dcterms:W3CDTF">2021-10-04T00:44:28Z</dcterms:modified>
</cp:coreProperties>
</file>