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4"/>
    <p:sldMasterId id="2147483712" r:id="rId5"/>
  </p:sldMasterIdLst>
  <p:notesMasterIdLst>
    <p:notesMasterId r:id="rId21"/>
  </p:notesMasterIdLst>
  <p:sldIdLst>
    <p:sldId id="258" r:id="rId6"/>
    <p:sldId id="260" r:id="rId7"/>
    <p:sldId id="256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65" r:id="rId16"/>
    <p:sldId id="272" r:id="rId17"/>
    <p:sldId id="273" r:id="rId18"/>
    <p:sldId id="26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5934"/>
  </p:normalViewPr>
  <p:slideViewPr>
    <p:cSldViewPr snapToGrid="0">
      <p:cViewPr varScale="1">
        <p:scale>
          <a:sx n="89" d="100"/>
          <a:sy n="89" d="100"/>
        </p:scale>
        <p:origin x="8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610455-909E-4C2B-986E-8CEE5C7937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C05FBD-E017-4A61-80B0-B9EF98E1C1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Dropped unique identifier columns</a:t>
          </a:r>
        </a:p>
      </dgm:t>
    </dgm:pt>
    <dgm:pt modelId="{BB46FCF5-A8AE-4277-B9A5-7F5325B3C7DA}" type="parTrans" cxnId="{AF9E1366-D007-4857-BDB4-EEFF55FCE624}">
      <dgm:prSet/>
      <dgm:spPr/>
      <dgm:t>
        <a:bodyPr/>
        <a:lstStyle/>
        <a:p>
          <a:endParaRPr lang="en-US"/>
        </a:p>
      </dgm:t>
    </dgm:pt>
    <dgm:pt modelId="{5B8A5384-11AD-407D-BC6A-9B580BF8E8FA}" type="sibTrans" cxnId="{AF9E1366-D007-4857-BDB4-EEFF55FCE624}">
      <dgm:prSet/>
      <dgm:spPr/>
      <dgm:t>
        <a:bodyPr/>
        <a:lstStyle/>
        <a:p>
          <a:endParaRPr lang="en-US"/>
        </a:p>
      </dgm:t>
    </dgm:pt>
    <dgm:pt modelId="{500D0686-8F3E-481D-8377-903BCA57D4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Scaled all features using min-max scaling</a:t>
          </a:r>
        </a:p>
      </dgm:t>
    </dgm:pt>
    <dgm:pt modelId="{791249BB-B971-4F70-9696-A285C46CE237}" type="parTrans" cxnId="{BCE3EDA0-0F95-4D34-9A64-93914A393E1D}">
      <dgm:prSet/>
      <dgm:spPr/>
      <dgm:t>
        <a:bodyPr/>
        <a:lstStyle/>
        <a:p>
          <a:endParaRPr lang="en-US"/>
        </a:p>
      </dgm:t>
    </dgm:pt>
    <dgm:pt modelId="{5D982B6E-3B27-42BB-A813-2B2AFEC33B96}" type="sibTrans" cxnId="{BCE3EDA0-0F95-4D34-9A64-93914A393E1D}">
      <dgm:prSet/>
      <dgm:spPr/>
      <dgm:t>
        <a:bodyPr/>
        <a:lstStyle/>
        <a:p>
          <a:endParaRPr lang="en-US"/>
        </a:p>
      </dgm:t>
    </dgm:pt>
    <dgm:pt modelId="{713631C1-B7AA-42F4-836D-91A9FCC944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Oversampled Train set to reduce imbalance</a:t>
          </a:r>
        </a:p>
      </dgm:t>
    </dgm:pt>
    <dgm:pt modelId="{E32F9235-4957-4725-B308-051ED76DD69B}" type="parTrans" cxnId="{CBB8C1F7-1C98-4963-BC80-56DB1E63DB8F}">
      <dgm:prSet/>
      <dgm:spPr/>
      <dgm:t>
        <a:bodyPr/>
        <a:lstStyle/>
        <a:p>
          <a:endParaRPr lang="en-US"/>
        </a:p>
      </dgm:t>
    </dgm:pt>
    <dgm:pt modelId="{56AF39D4-C69D-474F-B0CD-29F3738E2D84}" type="sibTrans" cxnId="{CBB8C1F7-1C98-4963-BC80-56DB1E63DB8F}">
      <dgm:prSet/>
      <dgm:spPr/>
      <dgm:t>
        <a:bodyPr/>
        <a:lstStyle/>
        <a:p>
          <a:endParaRPr lang="en-US"/>
        </a:p>
      </dgm:t>
    </dgm:pt>
    <dgm:pt modelId="{B1A23EBE-6EFA-4382-A144-834EA8FA2F76}" type="pres">
      <dgm:prSet presAssocID="{8D610455-909E-4C2B-986E-8CEE5C7937EE}" presName="root" presStyleCnt="0">
        <dgm:presLayoutVars>
          <dgm:dir/>
          <dgm:resizeHandles val="exact"/>
        </dgm:presLayoutVars>
      </dgm:prSet>
      <dgm:spPr/>
    </dgm:pt>
    <dgm:pt modelId="{6CE2405A-537C-42B5-8520-C7EFBD73357F}" type="pres">
      <dgm:prSet presAssocID="{4EC05FBD-E017-4A61-80B0-B9EF98E1C144}" presName="compNode" presStyleCnt="0"/>
      <dgm:spPr/>
    </dgm:pt>
    <dgm:pt modelId="{6523B8D9-D797-40D0-B138-D131370AC0C6}" type="pres">
      <dgm:prSet presAssocID="{4EC05FBD-E017-4A61-80B0-B9EF98E1C144}" presName="bgRect" presStyleLbl="bgShp" presStyleIdx="0" presStyleCnt="3" custLinFactNeighborX="-1415"/>
      <dgm:spPr/>
    </dgm:pt>
    <dgm:pt modelId="{69175AAA-FD69-428D-937A-EBB81B41DD7F}" type="pres">
      <dgm:prSet presAssocID="{4EC05FBD-E017-4A61-80B0-B9EF98E1C1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2A0FBF3-329E-4B29-A628-93596F85FAD9}" type="pres">
      <dgm:prSet presAssocID="{4EC05FBD-E017-4A61-80B0-B9EF98E1C144}" presName="spaceRect" presStyleCnt="0"/>
      <dgm:spPr/>
    </dgm:pt>
    <dgm:pt modelId="{D9AE4E93-5B2D-496E-A5EF-05F8330B4D68}" type="pres">
      <dgm:prSet presAssocID="{4EC05FBD-E017-4A61-80B0-B9EF98E1C144}" presName="parTx" presStyleLbl="revTx" presStyleIdx="0" presStyleCnt="3">
        <dgm:presLayoutVars>
          <dgm:chMax val="0"/>
          <dgm:chPref val="0"/>
        </dgm:presLayoutVars>
      </dgm:prSet>
      <dgm:spPr/>
    </dgm:pt>
    <dgm:pt modelId="{5ACE6A7B-B37A-4CAE-9F24-BA254EB76E5B}" type="pres">
      <dgm:prSet presAssocID="{5B8A5384-11AD-407D-BC6A-9B580BF8E8FA}" presName="sibTrans" presStyleCnt="0"/>
      <dgm:spPr/>
    </dgm:pt>
    <dgm:pt modelId="{54F7F4F1-3531-4007-8FC7-BBB2659932B5}" type="pres">
      <dgm:prSet presAssocID="{500D0686-8F3E-481D-8377-903BCA57D461}" presName="compNode" presStyleCnt="0"/>
      <dgm:spPr/>
    </dgm:pt>
    <dgm:pt modelId="{0633D6EA-5A6C-48B3-8DEA-1C3BD0D7A7B6}" type="pres">
      <dgm:prSet presAssocID="{500D0686-8F3E-481D-8377-903BCA57D461}" presName="bgRect" presStyleLbl="bgShp" presStyleIdx="1" presStyleCnt="3"/>
      <dgm:spPr/>
    </dgm:pt>
    <dgm:pt modelId="{0C104D47-5C5D-481D-9230-4479728C4044}" type="pres">
      <dgm:prSet presAssocID="{500D0686-8F3E-481D-8377-903BCA57D4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290742B-6BDC-44B4-85BA-B1F64ACFEE8C}" type="pres">
      <dgm:prSet presAssocID="{500D0686-8F3E-481D-8377-903BCA57D461}" presName="spaceRect" presStyleCnt="0"/>
      <dgm:spPr/>
    </dgm:pt>
    <dgm:pt modelId="{1FE316EC-F606-48FD-927C-17D04EC21475}" type="pres">
      <dgm:prSet presAssocID="{500D0686-8F3E-481D-8377-903BCA57D461}" presName="parTx" presStyleLbl="revTx" presStyleIdx="1" presStyleCnt="3">
        <dgm:presLayoutVars>
          <dgm:chMax val="0"/>
          <dgm:chPref val="0"/>
        </dgm:presLayoutVars>
      </dgm:prSet>
      <dgm:spPr/>
    </dgm:pt>
    <dgm:pt modelId="{ECD758A2-B8DE-416C-9785-C099D2F396E6}" type="pres">
      <dgm:prSet presAssocID="{5D982B6E-3B27-42BB-A813-2B2AFEC33B96}" presName="sibTrans" presStyleCnt="0"/>
      <dgm:spPr/>
    </dgm:pt>
    <dgm:pt modelId="{20E6B4F4-FE85-439A-87BE-15D40022FBA4}" type="pres">
      <dgm:prSet presAssocID="{713631C1-B7AA-42F4-836D-91A9FCC94484}" presName="compNode" presStyleCnt="0"/>
      <dgm:spPr/>
    </dgm:pt>
    <dgm:pt modelId="{B6849816-5507-4F5A-B1F9-8B5D3889B722}" type="pres">
      <dgm:prSet presAssocID="{713631C1-B7AA-42F4-836D-91A9FCC94484}" presName="bgRect" presStyleLbl="bgShp" presStyleIdx="2" presStyleCnt="3"/>
      <dgm:spPr/>
    </dgm:pt>
    <dgm:pt modelId="{1DB30DDE-9A5A-47D3-AEB6-A70E1F0CC844}" type="pres">
      <dgm:prSet presAssocID="{713631C1-B7AA-42F4-836D-91A9FCC944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FA58285-942D-48D4-B351-383810B6433B}" type="pres">
      <dgm:prSet presAssocID="{713631C1-B7AA-42F4-836D-91A9FCC94484}" presName="spaceRect" presStyleCnt="0"/>
      <dgm:spPr/>
    </dgm:pt>
    <dgm:pt modelId="{CD8A8750-EEDD-4EAE-B6EB-3616689AB2CF}" type="pres">
      <dgm:prSet presAssocID="{713631C1-B7AA-42F4-836D-91A9FCC944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FFFF008-AE69-4464-A7C6-663B20CD9DE0}" type="presOf" srcId="{713631C1-B7AA-42F4-836D-91A9FCC94484}" destId="{CD8A8750-EEDD-4EAE-B6EB-3616689AB2CF}" srcOrd="0" destOrd="0" presId="urn:microsoft.com/office/officeart/2018/2/layout/IconVerticalSolidList"/>
    <dgm:cxn modelId="{3EFC753B-3AC5-461C-B92F-8AA2216B641B}" type="presOf" srcId="{500D0686-8F3E-481D-8377-903BCA57D461}" destId="{1FE316EC-F606-48FD-927C-17D04EC21475}" srcOrd="0" destOrd="0" presId="urn:microsoft.com/office/officeart/2018/2/layout/IconVerticalSolidList"/>
    <dgm:cxn modelId="{AF9E1366-D007-4857-BDB4-EEFF55FCE624}" srcId="{8D610455-909E-4C2B-986E-8CEE5C7937EE}" destId="{4EC05FBD-E017-4A61-80B0-B9EF98E1C144}" srcOrd="0" destOrd="0" parTransId="{BB46FCF5-A8AE-4277-B9A5-7F5325B3C7DA}" sibTransId="{5B8A5384-11AD-407D-BC6A-9B580BF8E8FA}"/>
    <dgm:cxn modelId="{BCE3EDA0-0F95-4D34-9A64-93914A393E1D}" srcId="{8D610455-909E-4C2B-986E-8CEE5C7937EE}" destId="{500D0686-8F3E-481D-8377-903BCA57D461}" srcOrd="1" destOrd="0" parTransId="{791249BB-B971-4F70-9696-A285C46CE237}" sibTransId="{5D982B6E-3B27-42BB-A813-2B2AFEC33B96}"/>
    <dgm:cxn modelId="{B5DBA8BB-649C-48EB-B3C5-DCF2805C1996}" type="presOf" srcId="{8D610455-909E-4C2B-986E-8CEE5C7937EE}" destId="{B1A23EBE-6EFA-4382-A144-834EA8FA2F76}" srcOrd="0" destOrd="0" presId="urn:microsoft.com/office/officeart/2018/2/layout/IconVerticalSolidList"/>
    <dgm:cxn modelId="{5EB9AEE0-59A3-4F19-B796-3BF27885A7A6}" type="presOf" srcId="{4EC05FBD-E017-4A61-80B0-B9EF98E1C144}" destId="{D9AE4E93-5B2D-496E-A5EF-05F8330B4D68}" srcOrd="0" destOrd="0" presId="urn:microsoft.com/office/officeart/2018/2/layout/IconVerticalSolidList"/>
    <dgm:cxn modelId="{CBB8C1F7-1C98-4963-BC80-56DB1E63DB8F}" srcId="{8D610455-909E-4C2B-986E-8CEE5C7937EE}" destId="{713631C1-B7AA-42F4-836D-91A9FCC94484}" srcOrd="2" destOrd="0" parTransId="{E32F9235-4957-4725-B308-051ED76DD69B}" sibTransId="{56AF39D4-C69D-474F-B0CD-29F3738E2D84}"/>
    <dgm:cxn modelId="{B99A977A-2AF7-4ECB-BE4C-2DAA433FCC72}" type="presParOf" srcId="{B1A23EBE-6EFA-4382-A144-834EA8FA2F76}" destId="{6CE2405A-537C-42B5-8520-C7EFBD73357F}" srcOrd="0" destOrd="0" presId="urn:microsoft.com/office/officeart/2018/2/layout/IconVerticalSolidList"/>
    <dgm:cxn modelId="{AEB8C2BB-B59F-4565-8E05-38A36B01505A}" type="presParOf" srcId="{6CE2405A-537C-42B5-8520-C7EFBD73357F}" destId="{6523B8D9-D797-40D0-B138-D131370AC0C6}" srcOrd="0" destOrd="0" presId="urn:microsoft.com/office/officeart/2018/2/layout/IconVerticalSolidList"/>
    <dgm:cxn modelId="{6D303593-AC1E-4E16-8197-EEA2C2DF96BF}" type="presParOf" srcId="{6CE2405A-537C-42B5-8520-C7EFBD73357F}" destId="{69175AAA-FD69-428D-937A-EBB81B41DD7F}" srcOrd="1" destOrd="0" presId="urn:microsoft.com/office/officeart/2018/2/layout/IconVerticalSolidList"/>
    <dgm:cxn modelId="{2D5A8E09-2EE4-45E9-971A-E681B12B3F29}" type="presParOf" srcId="{6CE2405A-537C-42B5-8520-C7EFBD73357F}" destId="{E2A0FBF3-329E-4B29-A628-93596F85FAD9}" srcOrd="2" destOrd="0" presId="urn:microsoft.com/office/officeart/2018/2/layout/IconVerticalSolidList"/>
    <dgm:cxn modelId="{A91F4214-C69A-44F4-BEC2-B400F0B9AC92}" type="presParOf" srcId="{6CE2405A-537C-42B5-8520-C7EFBD73357F}" destId="{D9AE4E93-5B2D-496E-A5EF-05F8330B4D68}" srcOrd="3" destOrd="0" presId="urn:microsoft.com/office/officeart/2018/2/layout/IconVerticalSolidList"/>
    <dgm:cxn modelId="{13C0A4F1-4647-4752-BEE0-EC7A0700E95F}" type="presParOf" srcId="{B1A23EBE-6EFA-4382-A144-834EA8FA2F76}" destId="{5ACE6A7B-B37A-4CAE-9F24-BA254EB76E5B}" srcOrd="1" destOrd="0" presId="urn:microsoft.com/office/officeart/2018/2/layout/IconVerticalSolidList"/>
    <dgm:cxn modelId="{E1452BDF-421E-49C0-A515-9233B3F00B78}" type="presParOf" srcId="{B1A23EBE-6EFA-4382-A144-834EA8FA2F76}" destId="{54F7F4F1-3531-4007-8FC7-BBB2659932B5}" srcOrd="2" destOrd="0" presId="urn:microsoft.com/office/officeart/2018/2/layout/IconVerticalSolidList"/>
    <dgm:cxn modelId="{B830F88E-CAFF-4A05-922F-E946F0282DF2}" type="presParOf" srcId="{54F7F4F1-3531-4007-8FC7-BBB2659932B5}" destId="{0633D6EA-5A6C-48B3-8DEA-1C3BD0D7A7B6}" srcOrd="0" destOrd="0" presId="urn:microsoft.com/office/officeart/2018/2/layout/IconVerticalSolidList"/>
    <dgm:cxn modelId="{F343FEF1-1D0B-47A5-AD4C-57562F158871}" type="presParOf" srcId="{54F7F4F1-3531-4007-8FC7-BBB2659932B5}" destId="{0C104D47-5C5D-481D-9230-4479728C4044}" srcOrd="1" destOrd="0" presId="urn:microsoft.com/office/officeart/2018/2/layout/IconVerticalSolidList"/>
    <dgm:cxn modelId="{FB454690-771B-4B12-9885-36AF2CCDAABF}" type="presParOf" srcId="{54F7F4F1-3531-4007-8FC7-BBB2659932B5}" destId="{5290742B-6BDC-44B4-85BA-B1F64ACFEE8C}" srcOrd="2" destOrd="0" presId="urn:microsoft.com/office/officeart/2018/2/layout/IconVerticalSolidList"/>
    <dgm:cxn modelId="{0182BD76-1F77-405C-991E-74B909B1A90A}" type="presParOf" srcId="{54F7F4F1-3531-4007-8FC7-BBB2659932B5}" destId="{1FE316EC-F606-48FD-927C-17D04EC21475}" srcOrd="3" destOrd="0" presId="urn:microsoft.com/office/officeart/2018/2/layout/IconVerticalSolidList"/>
    <dgm:cxn modelId="{7DE4EECD-996A-4A6C-ADF4-800D497E0C2D}" type="presParOf" srcId="{B1A23EBE-6EFA-4382-A144-834EA8FA2F76}" destId="{ECD758A2-B8DE-416C-9785-C099D2F396E6}" srcOrd="3" destOrd="0" presId="urn:microsoft.com/office/officeart/2018/2/layout/IconVerticalSolidList"/>
    <dgm:cxn modelId="{E50A7681-2C4A-4DC9-9C13-B35D99FD2C67}" type="presParOf" srcId="{B1A23EBE-6EFA-4382-A144-834EA8FA2F76}" destId="{20E6B4F4-FE85-439A-87BE-15D40022FBA4}" srcOrd="4" destOrd="0" presId="urn:microsoft.com/office/officeart/2018/2/layout/IconVerticalSolidList"/>
    <dgm:cxn modelId="{3519A1E5-D9E3-4BDC-9963-28B0A36C9EB6}" type="presParOf" srcId="{20E6B4F4-FE85-439A-87BE-15D40022FBA4}" destId="{B6849816-5507-4F5A-B1F9-8B5D3889B722}" srcOrd="0" destOrd="0" presId="urn:microsoft.com/office/officeart/2018/2/layout/IconVerticalSolidList"/>
    <dgm:cxn modelId="{2801F600-4A44-480D-8C80-2B1AE99E0510}" type="presParOf" srcId="{20E6B4F4-FE85-439A-87BE-15D40022FBA4}" destId="{1DB30DDE-9A5A-47D3-AEB6-A70E1F0CC844}" srcOrd="1" destOrd="0" presId="urn:microsoft.com/office/officeart/2018/2/layout/IconVerticalSolidList"/>
    <dgm:cxn modelId="{CDFF7971-BFC1-4019-BE07-7803D3AB8AAC}" type="presParOf" srcId="{20E6B4F4-FE85-439A-87BE-15D40022FBA4}" destId="{FFA58285-942D-48D4-B351-383810B6433B}" srcOrd="2" destOrd="0" presId="urn:microsoft.com/office/officeart/2018/2/layout/IconVerticalSolidList"/>
    <dgm:cxn modelId="{73DF7597-BC40-4E2E-B6E7-EE89E8172B1D}" type="presParOf" srcId="{20E6B4F4-FE85-439A-87BE-15D40022FBA4}" destId="{CD8A8750-EEDD-4EAE-B6EB-3616689AB2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610455-909E-4C2B-986E-8CEE5C7937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C05FBD-E017-4A61-80B0-B9EF98E1C1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Used Simple Logistic Regression Algorithm</a:t>
          </a:r>
        </a:p>
      </dgm:t>
    </dgm:pt>
    <dgm:pt modelId="{BB46FCF5-A8AE-4277-B9A5-7F5325B3C7DA}" type="parTrans" cxnId="{AF9E1366-D007-4857-BDB4-EEFF55FCE624}">
      <dgm:prSet/>
      <dgm:spPr/>
      <dgm:t>
        <a:bodyPr/>
        <a:lstStyle/>
        <a:p>
          <a:endParaRPr lang="en-US"/>
        </a:p>
      </dgm:t>
    </dgm:pt>
    <dgm:pt modelId="{5B8A5384-11AD-407D-BC6A-9B580BF8E8FA}" type="sibTrans" cxnId="{AF9E1366-D007-4857-BDB4-EEFF55FCE624}">
      <dgm:prSet/>
      <dgm:spPr/>
      <dgm:t>
        <a:bodyPr/>
        <a:lstStyle/>
        <a:p>
          <a:endParaRPr lang="en-US"/>
        </a:p>
      </dgm:t>
    </dgm:pt>
    <dgm:pt modelId="{500D0686-8F3E-481D-8377-903BCA57D4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</a:t>
          </a:r>
          <a:r>
            <a:rPr lang="en-US" baseline="0" dirty="0"/>
            <a:t> Accuracy: 72 %</a:t>
          </a:r>
          <a:endParaRPr lang="en-US" dirty="0"/>
        </a:p>
      </dgm:t>
    </dgm:pt>
    <dgm:pt modelId="{791249BB-B971-4F70-9696-A285C46CE237}" type="parTrans" cxnId="{BCE3EDA0-0F95-4D34-9A64-93914A393E1D}">
      <dgm:prSet/>
      <dgm:spPr/>
      <dgm:t>
        <a:bodyPr/>
        <a:lstStyle/>
        <a:p>
          <a:endParaRPr lang="en-US"/>
        </a:p>
      </dgm:t>
    </dgm:pt>
    <dgm:pt modelId="{5D982B6E-3B27-42BB-A813-2B2AFEC33B96}" type="sibTrans" cxnId="{BCE3EDA0-0F95-4D34-9A64-93914A393E1D}">
      <dgm:prSet/>
      <dgm:spPr/>
      <dgm:t>
        <a:bodyPr/>
        <a:lstStyle/>
        <a:p>
          <a:endParaRPr lang="en-US"/>
        </a:p>
      </dgm:t>
    </dgm:pt>
    <dgm:pt modelId="{713631C1-B7AA-42F4-836D-91A9FCC944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Validation/ Test Accuracy: 71%</a:t>
          </a:r>
        </a:p>
      </dgm:t>
    </dgm:pt>
    <dgm:pt modelId="{E32F9235-4957-4725-B308-051ED76DD69B}" type="parTrans" cxnId="{CBB8C1F7-1C98-4963-BC80-56DB1E63DB8F}">
      <dgm:prSet/>
      <dgm:spPr/>
      <dgm:t>
        <a:bodyPr/>
        <a:lstStyle/>
        <a:p>
          <a:endParaRPr lang="en-US"/>
        </a:p>
      </dgm:t>
    </dgm:pt>
    <dgm:pt modelId="{56AF39D4-C69D-474F-B0CD-29F3738E2D84}" type="sibTrans" cxnId="{CBB8C1F7-1C98-4963-BC80-56DB1E63DB8F}">
      <dgm:prSet/>
      <dgm:spPr/>
      <dgm:t>
        <a:bodyPr/>
        <a:lstStyle/>
        <a:p>
          <a:endParaRPr lang="en-US"/>
        </a:p>
      </dgm:t>
    </dgm:pt>
    <dgm:pt modelId="{B1A23EBE-6EFA-4382-A144-834EA8FA2F76}" type="pres">
      <dgm:prSet presAssocID="{8D610455-909E-4C2B-986E-8CEE5C7937EE}" presName="root" presStyleCnt="0">
        <dgm:presLayoutVars>
          <dgm:dir/>
          <dgm:resizeHandles val="exact"/>
        </dgm:presLayoutVars>
      </dgm:prSet>
      <dgm:spPr/>
    </dgm:pt>
    <dgm:pt modelId="{6CE2405A-537C-42B5-8520-C7EFBD73357F}" type="pres">
      <dgm:prSet presAssocID="{4EC05FBD-E017-4A61-80B0-B9EF98E1C144}" presName="compNode" presStyleCnt="0"/>
      <dgm:spPr/>
    </dgm:pt>
    <dgm:pt modelId="{6523B8D9-D797-40D0-B138-D131370AC0C6}" type="pres">
      <dgm:prSet presAssocID="{4EC05FBD-E017-4A61-80B0-B9EF98E1C144}" presName="bgRect" presStyleLbl="bgShp" presStyleIdx="0" presStyleCnt="3" custLinFactNeighborX="-1415"/>
      <dgm:spPr/>
    </dgm:pt>
    <dgm:pt modelId="{69175AAA-FD69-428D-937A-EBB81B41DD7F}" type="pres">
      <dgm:prSet presAssocID="{4EC05FBD-E017-4A61-80B0-B9EF98E1C1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2A0FBF3-329E-4B29-A628-93596F85FAD9}" type="pres">
      <dgm:prSet presAssocID="{4EC05FBD-E017-4A61-80B0-B9EF98E1C144}" presName="spaceRect" presStyleCnt="0"/>
      <dgm:spPr/>
    </dgm:pt>
    <dgm:pt modelId="{D9AE4E93-5B2D-496E-A5EF-05F8330B4D68}" type="pres">
      <dgm:prSet presAssocID="{4EC05FBD-E017-4A61-80B0-B9EF98E1C144}" presName="parTx" presStyleLbl="revTx" presStyleIdx="0" presStyleCnt="3">
        <dgm:presLayoutVars>
          <dgm:chMax val="0"/>
          <dgm:chPref val="0"/>
        </dgm:presLayoutVars>
      </dgm:prSet>
      <dgm:spPr/>
    </dgm:pt>
    <dgm:pt modelId="{5ACE6A7B-B37A-4CAE-9F24-BA254EB76E5B}" type="pres">
      <dgm:prSet presAssocID="{5B8A5384-11AD-407D-BC6A-9B580BF8E8FA}" presName="sibTrans" presStyleCnt="0"/>
      <dgm:spPr/>
    </dgm:pt>
    <dgm:pt modelId="{54F7F4F1-3531-4007-8FC7-BBB2659932B5}" type="pres">
      <dgm:prSet presAssocID="{500D0686-8F3E-481D-8377-903BCA57D461}" presName="compNode" presStyleCnt="0"/>
      <dgm:spPr/>
    </dgm:pt>
    <dgm:pt modelId="{0633D6EA-5A6C-48B3-8DEA-1C3BD0D7A7B6}" type="pres">
      <dgm:prSet presAssocID="{500D0686-8F3E-481D-8377-903BCA57D461}" presName="bgRect" presStyleLbl="bgShp" presStyleIdx="1" presStyleCnt="3"/>
      <dgm:spPr/>
    </dgm:pt>
    <dgm:pt modelId="{0C104D47-5C5D-481D-9230-4479728C4044}" type="pres">
      <dgm:prSet presAssocID="{500D0686-8F3E-481D-8377-903BCA57D4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290742B-6BDC-44B4-85BA-B1F64ACFEE8C}" type="pres">
      <dgm:prSet presAssocID="{500D0686-8F3E-481D-8377-903BCA57D461}" presName="spaceRect" presStyleCnt="0"/>
      <dgm:spPr/>
    </dgm:pt>
    <dgm:pt modelId="{1FE316EC-F606-48FD-927C-17D04EC21475}" type="pres">
      <dgm:prSet presAssocID="{500D0686-8F3E-481D-8377-903BCA57D461}" presName="parTx" presStyleLbl="revTx" presStyleIdx="1" presStyleCnt="3">
        <dgm:presLayoutVars>
          <dgm:chMax val="0"/>
          <dgm:chPref val="0"/>
        </dgm:presLayoutVars>
      </dgm:prSet>
      <dgm:spPr/>
    </dgm:pt>
    <dgm:pt modelId="{ECD758A2-B8DE-416C-9785-C099D2F396E6}" type="pres">
      <dgm:prSet presAssocID="{5D982B6E-3B27-42BB-A813-2B2AFEC33B96}" presName="sibTrans" presStyleCnt="0"/>
      <dgm:spPr/>
    </dgm:pt>
    <dgm:pt modelId="{20E6B4F4-FE85-439A-87BE-15D40022FBA4}" type="pres">
      <dgm:prSet presAssocID="{713631C1-B7AA-42F4-836D-91A9FCC94484}" presName="compNode" presStyleCnt="0"/>
      <dgm:spPr/>
    </dgm:pt>
    <dgm:pt modelId="{B6849816-5507-4F5A-B1F9-8B5D3889B722}" type="pres">
      <dgm:prSet presAssocID="{713631C1-B7AA-42F4-836D-91A9FCC94484}" presName="bgRect" presStyleLbl="bgShp" presStyleIdx="2" presStyleCnt="3"/>
      <dgm:spPr/>
    </dgm:pt>
    <dgm:pt modelId="{1DB30DDE-9A5A-47D3-AEB6-A70E1F0CC844}" type="pres">
      <dgm:prSet presAssocID="{713631C1-B7AA-42F4-836D-91A9FCC944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FA58285-942D-48D4-B351-383810B6433B}" type="pres">
      <dgm:prSet presAssocID="{713631C1-B7AA-42F4-836D-91A9FCC94484}" presName="spaceRect" presStyleCnt="0"/>
      <dgm:spPr/>
    </dgm:pt>
    <dgm:pt modelId="{CD8A8750-EEDD-4EAE-B6EB-3616689AB2CF}" type="pres">
      <dgm:prSet presAssocID="{713631C1-B7AA-42F4-836D-91A9FCC944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FFFF008-AE69-4464-A7C6-663B20CD9DE0}" type="presOf" srcId="{713631C1-B7AA-42F4-836D-91A9FCC94484}" destId="{CD8A8750-EEDD-4EAE-B6EB-3616689AB2CF}" srcOrd="0" destOrd="0" presId="urn:microsoft.com/office/officeart/2018/2/layout/IconVerticalSolidList"/>
    <dgm:cxn modelId="{3EFC753B-3AC5-461C-B92F-8AA2216B641B}" type="presOf" srcId="{500D0686-8F3E-481D-8377-903BCA57D461}" destId="{1FE316EC-F606-48FD-927C-17D04EC21475}" srcOrd="0" destOrd="0" presId="urn:microsoft.com/office/officeart/2018/2/layout/IconVerticalSolidList"/>
    <dgm:cxn modelId="{AF9E1366-D007-4857-BDB4-EEFF55FCE624}" srcId="{8D610455-909E-4C2B-986E-8CEE5C7937EE}" destId="{4EC05FBD-E017-4A61-80B0-B9EF98E1C144}" srcOrd="0" destOrd="0" parTransId="{BB46FCF5-A8AE-4277-B9A5-7F5325B3C7DA}" sibTransId="{5B8A5384-11AD-407D-BC6A-9B580BF8E8FA}"/>
    <dgm:cxn modelId="{BCE3EDA0-0F95-4D34-9A64-93914A393E1D}" srcId="{8D610455-909E-4C2B-986E-8CEE5C7937EE}" destId="{500D0686-8F3E-481D-8377-903BCA57D461}" srcOrd="1" destOrd="0" parTransId="{791249BB-B971-4F70-9696-A285C46CE237}" sibTransId="{5D982B6E-3B27-42BB-A813-2B2AFEC33B96}"/>
    <dgm:cxn modelId="{B5DBA8BB-649C-48EB-B3C5-DCF2805C1996}" type="presOf" srcId="{8D610455-909E-4C2B-986E-8CEE5C7937EE}" destId="{B1A23EBE-6EFA-4382-A144-834EA8FA2F76}" srcOrd="0" destOrd="0" presId="urn:microsoft.com/office/officeart/2018/2/layout/IconVerticalSolidList"/>
    <dgm:cxn modelId="{5EB9AEE0-59A3-4F19-B796-3BF27885A7A6}" type="presOf" srcId="{4EC05FBD-E017-4A61-80B0-B9EF98E1C144}" destId="{D9AE4E93-5B2D-496E-A5EF-05F8330B4D68}" srcOrd="0" destOrd="0" presId="urn:microsoft.com/office/officeart/2018/2/layout/IconVerticalSolidList"/>
    <dgm:cxn modelId="{CBB8C1F7-1C98-4963-BC80-56DB1E63DB8F}" srcId="{8D610455-909E-4C2B-986E-8CEE5C7937EE}" destId="{713631C1-B7AA-42F4-836D-91A9FCC94484}" srcOrd="2" destOrd="0" parTransId="{E32F9235-4957-4725-B308-051ED76DD69B}" sibTransId="{56AF39D4-C69D-474F-B0CD-29F3738E2D84}"/>
    <dgm:cxn modelId="{B99A977A-2AF7-4ECB-BE4C-2DAA433FCC72}" type="presParOf" srcId="{B1A23EBE-6EFA-4382-A144-834EA8FA2F76}" destId="{6CE2405A-537C-42B5-8520-C7EFBD73357F}" srcOrd="0" destOrd="0" presId="urn:microsoft.com/office/officeart/2018/2/layout/IconVerticalSolidList"/>
    <dgm:cxn modelId="{AEB8C2BB-B59F-4565-8E05-38A36B01505A}" type="presParOf" srcId="{6CE2405A-537C-42B5-8520-C7EFBD73357F}" destId="{6523B8D9-D797-40D0-B138-D131370AC0C6}" srcOrd="0" destOrd="0" presId="urn:microsoft.com/office/officeart/2018/2/layout/IconVerticalSolidList"/>
    <dgm:cxn modelId="{6D303593-AC1E-4E16-8197-EEA2C2DF96BF}" type="presParOf" srcId="{6CE2405A-537C-42B5-8520-C7EFBD73357F}" destId="{69175AAA-FD69-428D-937A-EBB81B41DD7F}" srcOrd="1" destOrd="0" presId="urn:microsoft.com/office/officeart/2018/2/layout/IconVerticalSolidList"/>
    <dgm:cxn modelId="{2D5A8E09-2EE4-45E9-971A-E681B12B3F29}" type="presParOf" srcId="{6CE2405A-537C-42B5-8520-C7EFBD73357F}" destId="{E2A0FBF3-329E-4B29-A628-93596F85FAD9}" srcOrd="2" destOrd="0" presId="urn:microsoft.com/office/officeart/2018/2/layout/IconVerticalSolidList"/>
    <dgm:cxn modelId="{A91F4214-C69A-44F4-BEC2-B400F0B9AC92}" type="presParOf" srcId="{6CE2405A-537C-42B5-8520-C7EFBD73357F}" destId="{D9AE4E93-5B2D-496E-A5EF-05F8330B4D68}" srcOrd="3" destOrd="0" presId="urn:microsoft.com/office/officeart/2018/2/layout/IconVerticalSolidList"/>
    <dgm:cxn modelId="{13C0A4F1-4647-4752-BEE0-EC7A0700E95F}" type="presParOf" srcId="{B1A23EBE-6EFA-4382-A144-834EA8FA2F76}" destId="{5ACE6A7B-B37A-4CAE-9F24-BA254EB76E5B}" srcOrd="1" destOrd="0" presId="urn:microsoft.com/office/officeart/2018/2/layout/IconVerticalSolidList"/>
    <dgm:cxn modelId="{E1452BDF-421E-49C0-A515-9233B3F00B78}" type="presParOf" srcId="{B1A23EBE-6EFA-4382-A144-834EA8FA2F76}" destId="{54F7F4F1-3531-4007-8FC7-BBB2659932B5}" srcOrd="2" destOrd="0" presId="urn:microsoft.com/office/officeart/2018/2/layout/IconVerticalSolidList"/>
    <dgm:cxn modelId="{B830F88E-CAFF-4A05-922F-E946F0282DF2}" type="presParOf" srcId="{54F7F4F1-3531-4007-8FC7-BBB2659932B5}" destId="{0633D6EA-5A6C-48B3-8DEA-1C3BD0D7A7B6}" srcOrd="0" destOrd="0" presId="urn:microsoft.com/office/officeart/2018/2/layout/IconVerticalSolidList"/>
    <dgm:cxn modelId="{F343FEF1-1D0B-47A5-AD4C-57562F158871}" type="presParOf" srcId="{54F7F4F1-3531-4007-8FC7-BBB2659932B5}" destId="{0C104D47-5C5D-481D-9230-4479728C4044}" srcOrd="1" destOrd="0" presId="urn:microsoft.com/office/officeart/2018/2/layout/IconVerticalSolidList"/>
    <dgm:cxn modelId="{FB454690-771B-4B12-9885-36AF2CCDAABF}" type="presParOf" srcId="{54F7F4F1-3531-4007-8FC7-BBB2659932B5}" destId="{5290742B-6BDC-44B4-85BA-B1F64ACFEE8C}" srcOrd="2" destOrd="0" presId="urn:microsoft.com/office/officeart/2018/2/layout/IconVerticalSolidList"/>
    <dgm:cxn modelId="{0182BD76-1F77-405C-991E-74B909B1A90A}" type="presParOf" srcId="{54F7F4F1-3531-4007-8FC7-BBB2659932B5}" destId="{1FE316EC-F606-48FD-927C-17D04EC21475}" srcOrd="3" destOrd="0" presId="urn:microsoft.com/office/officeart/2018/2/layout/IconVerticalSolidList"/>
    <dgm:cxn modelId="{7DE4EECD-996A-4A6C-ADF4-800D497E0C2D}" type="presParOf" srcId="{B1A23EBE-6EFA-4382-A144-834EA8FA2F76}" destId="{ECD758A2-B8DE-416C-9785-C099D2F396E6}" srcOrd="3" destOrd="0" presId="urn:microsoft.com/office/officeart/2018/2/layout/IconVerticalSolidList"/>
    <dgm:cxn modelId="{E50A7681-2C4A-4DC9-9C13-B35D99FD2C67}" type="presParOf" srcId="{B1A23EBE-6EFA-4382-A144-834EA8FA2F76}" destId="{20E6B4F4-FE85-439A-87BE-15D40022FBA4}" srcOrd="4" destOrd="0" presId="urn:microsoft.com/office/officeart/2018/2/layout/IconVerticalSolidList"/>
    <dgm:cxn modelId="{3519A1E5-D9E3-4BDC-9963-28B0A36C9EB6}" type="presParOf" srcId="{20E6B4F4-FE85-439A-87BE-15D40022FBA4}" destId="{B6849816-5507-4F5A-B1F9-8B5D3889B722}" srcOrd="0" destOrd="0" presId="urn:microsoft.com/office/officeart/2018/2/layout/IconVerticalSolidList"/>
    <dgm:cxn modelId="{2801F600-4A44-480D-8C80-2B1AE99E0510}" type="presParOf" srcId="{20E6B4F4-FE85-439A-87BE-15D40022FBA4}" destId="{1DB30DDE-9A5A-47D3-AEB6-A70E1F0CC844}" srcOrd="1" destOrd="0" presId="urn:microsoft.com/office/officeart/2018/2/layout/IconVerticalSolidList"/>
    <dgm:cxn modelId="{CDFF7971-BFC1-4019-BE07-7803D3AB8AAC}" type="presParOf" srcId="{20E6B4F4-FE85-439A-87BE-15D40022FBA4}" destId="{FFA58285-942D-48D4-B351-383810B6433B}" srcOrd="2" destOrd="0" presId="urn:microsoft.com/office/officeart/2018/2/layout/IconVerticalSolidList"/>
    <dgm:cxn modelId="{73DF7597-BC40-4E2E-B6E7-EE89E8172B1D}" type="presParOf" srcId="{20E6B4F4-FE85-439A-87BE-15D40022FBA4}" destId="{CD8A8750-EEDD-4EAE-B6EB-3616689AB2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3B8D9-D797-40D0-B138-D131370AC0C6}">
      <dsp:nvSpPr>
        <dsp:cNvPr id="0" name=""/>
        <dsp:cNvSpPr/>
      </dsp:nvSpPr>
      <dsp:spPr>
        <a:xfrm>
          <a:off x="0" y="449"/>
          <a:ext cx="9724031" cy="10521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75AAA-FD69-428D-937A-EBB81B41DD7F}">
      <dsp:nvSpPr>
        <dsp:cNvPr id="0" name=""/>
        <dsp:cNvSpPr/>
      </dsp:nvSpPr>
      <dsp:spPr>
        <a:xfrm>
          <a:off x="318269" y="237179"/>
          <a:ext cx="578672" cy="5786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E4E93-5B2D-496E-A5EF-05F8330B4D68}">
      <dsp:nvSpPr>
        <dsp:cNvPr id="0" name=""/>
        <dsp:cNvSpPr/>
      </dsp:nvSpPr>
      <dsp:spPr>
        <a:xfrm>
          <a:off x="1215211" y="449"/>
          <a:ext cx="8508819" cy="1052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51" tIns="111351" rIns="111351" bIns="1113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Dropped unique identifier columns</a:t>
          </a:r>
        </a:p>
      </dsp:txBody>
      <dsp:txXfrm>
        <a:off x="1215211" y="449"/>
        <a:ext cx="8508819" cy="1052131"/>
      </dsp:txXfrm>
    </dsp:sp>
    <dsp:sp modelId="{0633D6EA-5A6C-48B3-8DEA-1C3BD0D7A7B6}">
      <dsp:nvSpPr>
        <dsp:cNvPr id="0" name=""/>
        <dsp:cNvSpPr/>
      </dsp:nvSpPr>
      <dsp:spPr>
        <a:xfrm>
          <a:off x="0" y="1315613"/>
          <a:ext cx="9724031" cy="10521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04D47-5C5D-481D-9230-4479728C4044}">
      <dsp:nvSpPr>
        <dsp:cNvPr id="0" name=""/>
        <dsp:cNvSpPr/>
      </dsp:nvSpPr>
      <dsp:spPr>
        <a:xfrm>
          <a:off x="318269" y="1552342"/>
          <a:ext cx="578672" cy="5786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316EC-F606-48FD-927C-17D04EC21475}">
      <dsp:nvSpPr>
        <dsp:cNvPr id="0" name=""/>
        <dsp:cNvSpPr/>
      </dsp:nvSpPr>
      <dsp:spPr>
        <a:xfrm>
          <a:off x="1215211" y="1315613"/>
          <a:ext cx="8508819" cy="1052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51" tIns="111351" rIns="111351" bIns="1113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Scaled all features using min-max scaling</a:t>
          </a:r>
        </a:p>
      </dsp:txBody>
      <dsp:txXfrm>
        <a:off x="1215211" y="1315613"/>
        <a:ext cx="8508819" cy="1052131"/>
      </dsp:txXfrm>
    </dsp:sp>
    <dsp:sp modelId="{B6849816-5507-4F5A-B1F9-8B5D3889B722}">
      <dsp:nvSpPr>
        <dsp:cNvPr id="0" name=""/>
        <dsp:cNvSpPr/>
      </dsp:nvSpPr>
      <dsp:spPr>
        <a:xfrm>
          <a:off x="0" y="2630777"/>
          <a:ext cx="9724031" cy="10521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30DDE-9A5A-47D3-AEB6-A70E1F0CC844}">
      <dsp:nvSpPr>
        <dsp:cNvPr id="0" name=""/>
        <dsp:cNvSpPr/>
      </dsp:nvSpPr>
      <dsp:spPr>
        <a:xfrm>
          <a:off x="318269" y="2867506"/>
          <a:ext cx="578672" cy="5786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A8750-EEDD-4EAE-B6EB-3616689AB2CF}">
      <dsp:nvSpPr>
        <dsp:cNvPr id="0" name=""/>
        <dsp:cNvSpPr/>
      </dsp:nvSpPr>
      <dsp:spPr>
        <a:xfrm>
          <a:off x="1215211" y="2630777"/>
          <a:ext cx="8508819" cy="1052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51" tIns="111351" rIns="111351" bIns="1113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Oversampled Train set to reduce imbalance</a:t>
          </a:r>
        </a:p>
      </dsp:txBody>
      <dsp:txXfrm>
        <a:off x="1215211" y="2630777"/>
        <a:ext cx="8508819" cy="1052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3B8D9-D797-40D0-B138-D131370AC0C6}">
      <dsp:nvSpPr>
        <dsp:cNvPr id="0" name=""/>
        <dsp:cNvSpPr/>
      </dsp:nvSpPr>
      <dsp:spPr>
        <a:xfrm>
          <a:off x="0" y="449"/>
          <a:ext cx="9724031" cy="10521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75AAA-FD69-428D-937A-EBB81B41DD7F}">
      <dsp:nvSpPr>
        <dsp:cNvPr id="0" name=""/>
        <dsp:cNvSpPr/>
      </dsp:nvSpPr>
      <dsp:spPr>
        <a:xfrm>
          <a:off x="318269" y="237179"/>
          <a:ext cx="578672" cy="5786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E4E93-5B2D-496E-A5EF-05F8330B4D68}">
      <dsp:nvSpPr>
        <dsp:cNvPr id="0" name=""/>
        <dsp:cNvSpPr/>
      </dsp:nvSpPr>
      <dsp:spPr>
        <a:xfrm>
          <a:off x="1215211" y="449"/>
          <a:ext cx="8508819" cy="1052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51" tIns="111351" rIns="111351" bIns="1113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Used Simple Logistic Regression Algorithm</a:t>
          </a:r>
        </a:p>
      </dsp:txBody>
      <dsp:txXfrm>
        <a:off x="1215211" y="449"/>
        <a:ext cx="8508819" cy="1052131"/>
      </dsp:txXfrm>
    </dsp:sp>
    <dsp:sp modelId="{0633D6EA-5A6C-48B3-8DEA-1C3BD0D7A7B6}">
      <dsp:nvSpPr>
        <dsp:cNvPr id="0" name=""/>
        <dsp:cNvSpPr/>
      </dsp:nvSpPr>
      <dsp:spPr>
        <a:xfrm>
          <a:off x="0" y="1315613"/>
          <a:ext cx="9724031" cy="10521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04D47-5C5D-481D-9230-4479728C4044}">
      <dsp:nvSpPr>
        <dsp:cNvPr id="0" name=""/>
        <dsp:cNvSpPr/>
      </dsp:nvSpPr>
      <dsp:spPr>
        <a:xfrm>
          <a:off x="318269" y="1552342"/>
          <a:ext cx="578672" cy="5786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316EC-F606-48FD-927C-17D04EC21475}">
      <dsp:nvSpPr>
        <dsp:cNvPr id="0" name=""/>
        <dsp:cNvSpPr/>
      </dsp:nvSpPr>
      <dsp:spPr>
        <a:xfrm>
          <a:off x="1215211" y="1315613"/>
          <a:ext cx="8508819" cy="1052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51" tIns="111351" rIns="111351" bIns="1113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Train</a:t>
          </a:r>
          <a:r>
            <a:rPr lang="en-US" sz="2500" kern="1200" baseline="0" dirty="0"/>
            <a:t> Accuracy: 72 %</a:t>
          </a:r>
          <a:endParaRPr lang="en-US" sz="2500" kern="1200" dirty="0"/>
        </a:p>
      </dsp:txBody>
      <dsp:txXfrm>
        <a:off x="1215211" y="1315613"/>
        <a:ext cx="8508819" cy="1052131"/>
      </dsp:txXfrm>
    </dsp:sp>
    <dsp:sp modelId="{B6849816-5507-4F5A-B1F9-8B5D3889B722}">
      <dsp:nvSpPr>
        <dsp:cNvPr id="0" name=""/>
        <dsp:cNvSpPr/>
      </dsp:nvSpPr>
      <dsp:spPr>
        <a:xfrm>
          <a:off x="0" y="2630777"/>
          <a:ext cx="9724031" cy="10521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30DDE-9A5A-47D3-AEB6-A70E1F0CC844}">
      <dsp:nvSpPr>
        <dsp:cNvPr id="0" name=""/>
        <dsp:cNvSpPr/>
      </dsp:nvSpPr>
      <dsp:spPr>
        <a:xfrm>
          <a:off x="318269" y="2867506"/>
          <a:ext cx="578672" cy="5786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A8750-EEDD-4EAE-B6EB-3616689AB2CF}">
      <dsp:nvSpPr>
        <dsp:cNvPr id="0" name=""/>
        <dsp:cNvSpPr/>
      </dsp:nvSpPr>
      <dsp:spPr>
        <a:xfrm>
          <a:off x="1215211" y="2630777"/>
          <a:ext cx="8508819" cy="1052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51" tIns="111351" rIns="111351" bIns="1113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Validation/ Test Accuracy: 71%</a:t>
          </a:r>
        </a:p>
      </dsp:txBody>
      <dsp:txXfrm>
        <a:off x="1215211" y="2630777"/>
        <a:ext cx="8508819" cy="1052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25A601-8E1A-4775-B7C0-FA3FB7214A56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801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1E29-3278-DB2B-D9CD-7C734FCC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95EFA-C061-B9A1-7727-001224F70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93131-860E-19CB-E3F3-DDB7D8A71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FBA19-1BB0-F7FA-0B74-3F3F8BAC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953C-ADBE-4A4C-A837-6C6A1CBE067B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C2586-F8D7-EBD3-A58A-323F2085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56307-2A1D-5A04-19E3-8495818E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7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2316-D80C-D99E-CD5B-4B94F450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BF363-AF8E-DD9A-14A7-455F84DE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C7A21-ACEB-37B5-F7C0-FD898445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18FB-3797-491B-A790-4A8ECB5F15B4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C44E6-E209-9945-CFE1-18D1526C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E5AE4-AAE5-0BFF-1D04-AC953F0D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9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53CAE-BA97-EE51-F569-5C741A320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CE758-4334-22BB-0D7E-2E4830207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8ACD-3FDD-E826-3C18-60CEF3F7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0ED7-BED4-413B-A56D-CB86A8B08193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B8847-A83A-9830-3790-7C4988F9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7C416-FA3A-22DC-5A5F-F9E88AC5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91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/>
          <a:lstStyle>
            <a:lvl1pPr>
              <a:defRPr/>
            </a:lvl1pPr>
          </a:lstStyle>
          <a:p>
            <a:fld id="{70C80C15-010B-4A2C-B360-AFF5448EFA6C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31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165576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>
                <a:cs typeface="Calibri"/>
              </a:rPr>
              <a:t>Click to edit Master subtitle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8C66CAB-858A-6DF9-D144-9DCB544AF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0833" y="75989"/>
            <a:ext cx="778136" cy="58560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3600" b="1" cap="all" spc="200" baseline="0">
                <a:solidFill>
                  <a:schemeClr val="bg1">
                    <a:alpha val="60000"/>
                  </a:schemeClr>
                </a:solidFill>
                <a:highlight>
                  <a:srgbClr val="000000"/>
                </a:highlight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9D5D3B-EEA9-48BC-BB97-5D947A4351EE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1734" y="31971"/>
            <a:ext cx="1760150" cy="460800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E3A5DFF-6E3D-A122-8059-7F7FCBC7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8819" y="75989"/>
            <a:ext cx="1760150" cy="460800"/>
          </a:xfrm>
        </p:spPr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anchor="t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Footer Text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AB6FD1E-0D97-18FF-6E7A-C7957D8E6B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388819" y="75989"/>
            <a:ext cx="1760150" cy="460800"/>
          </a:xfrm>
        </p:spPr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4B2A77-6FF5-4B21-8541-B5C3F0B846AC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19ABFC-FECE-4172-9089-BB790322F67C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B792-4905-2423-2561-208731440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17D55-1716-9564-B77B-BB9345910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E3683-B35D-6E69-5657-2D33F34A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EBC6-DE81-4FFB-9023-360F950457A8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9913E-449C-1819-EA0B-A309F752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0486A-D26A-5D31-8C94-A418EE38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877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/>
          <a:lstStyle>
            <a:lvl1pPr>
              <a:defRPr/>
            </a:lvl1pPr>
          </a:lstStyle>
          <a:p>
            <a:fld id="{8A80DF4A-7A28-4004-8E09-555B7DB2840F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F3D315-B464-44A5-8DF7-6C735D89D059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FDDA-FB19-9A0D-56E1-67EBA6F6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4DDC-CF6F-6A10-7FB2-8754AD0B3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0850E-A90F-F8ED-E0DD-54A9F106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FEEC-B87A-4F4D-AF19-10DEA3E9F57E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863F-B8CF-88BE-572D-E9FD8478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F5E30-4024-19C0-9CF1-5E360D4E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4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EE56-B557-880F-5D04-0E2D1F28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48E04-0E92-6B5B-3FE2-05C991D4F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2DF3-3C13-B6E4-9512-3AA65991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BA48-F05C-47B1-B29B-17C752666731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76D1D-ACDF-AF73-3EF2-AC0C938E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285C7-481E-25A6-C9AB-EF2F54F9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6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88CF-2373-DBAA-882A-DDCCE6FB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94678-7635-656B-0FF1-55C4BAE40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60BDD-8E9C-2126-F891-D821E7D25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A02AB-CE7D-058B-5A3A-657E4594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B4EA-1B4D-47C5-9440-4D983D770268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1D420-027E-39D1-801F-A0F5269E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A421A-1923-E8CC-9197-12E5F3AD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4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9D66-92BE-3AB9-143D-46C05767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41D18-ADA6-973F-1BB7-2DD866B0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7E140-39D6-9ADC-B686-E50FBD7A8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C954F-023B-4B97-9213-7B4146BAC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30F6A-0D14-E5DC-9939-4C987D012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90CCD-8387-4884-64F0-ECD5F3E5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5AD5-EA2A-40D6-A4B1-6D15DD63D4C3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4B6EF-249A-3E66-C7CE-9EC59428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41312-E5B7-55E4-9AF6-06682CD1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4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4B48-8C16-B068-CB9D-6971B390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7AAF4-614A-5D8A-A1A4-789C481B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8D05-E152-460F-ADFA-6DE2D8B57576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6CF57-6E27-9045-39AB-C55DE975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F9918-BD58-224A-55AF-AFABABDD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8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BB99C-0E2A-6200-A897-B8E994D7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4D72-7BD1-479A-A38F-9860E1793D2E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CB0BB-6E16-8E1E-3E5E-E8FB0A03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E2744-990E-4F91-D15F-22790526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4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1355-D420-EFFF-069B-76CA3708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E8FD-BB87-BC04-261D-1AD05545C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22B6F-918B-B5C5-144B-750502D3A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95C76-F3FD-49A1-50F7-C1C9BB30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8FEC-FD61-4DBC-9D98-02EE681C9738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61997-1F44-2DDD-DE42-D1CDDEB2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A924E-8F8C-837E-E0BC-0C444C27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5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B3F4316-598B-42F5-9FFA-237F0086CBC0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41863" y="95756"/>
            <a:ext cx="1727405" cy="39909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545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BA7CA-D8D1-CB6E-AA01-901859E5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CE7B-4BD9-8A09-BAF6-02F2ABA04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9FEE1-D215-5A5A-87B5-8CC1CA488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956D6-4749-46C0-8B01-F7F55E916318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E3780-7909-4B5A-5C44-41879C3AC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E1C53-3612-196B-5404-91B8C2D34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0521501-E16E-63AB-380C-A346A050F3B9}"/>
              </a:ext>
            </a:extLst>
          </p:cNvPr>
          <p:cNvSpPr txBox="1">
            <a:spLocks/>
          </p:cNvSpPr>
          <p:nvPr userDrawn="1"/>
        </p:nvSpPr>
        <p:spPr>
          <a:xfrm>
            <a:off x="10135500" y="103617"/>
            <a:ext cx="1727405" cy="399096"/>
          </a:xfrm>
          <a:prstGeom prst="rect">
            <a:avLst/>
          </a:prstGeom>
          <a:solidFill>
            <a:srgbClr val="826276">
              <a:lumMod val="50000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20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672" r:id="rId13"/>
    <p:sldLayoutId id="2147483673" r:id="rId14"/>
    <p:sldLayoutId id="2147483678" r:id="rId15"/>
    <p:sldLayoutId id="2147483679" r:id="rId16"/>
    <p:sldLayoutId id="2147483677" r:id="rId17"/>
    <p:sldLayoutId id="2147483671" r:id="rId18"/>
    <p:sldLayoutId id="2147483676" r:id="rId19"/>
    <p:sldLayoutId id="214748367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0813576-D302-42B7-A3EC-A272625CC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038" y="4242032"/>
            <a:ext cx="10274497" cy="1734497"/>
          </a:xfrm>
        </p:spPr>
        <p:txBody>
          <a:bodyPr anchor="t">
            <a:normAutofit/>
          </a:bodyPr>
          <a:lstStyle/>
          <a:p>
            <a:r>
              <a:rPr lang="en-US" sz="3400" b="1" dirty="0"/>
              <a:t>Bank churn modeling:</a:t>
            </a:r>
            <a:br>
              <a:rPr lang="en-US" sz="3400" b="1" dirty="0"/>
            </a:br>
            <a:r>
              <a:rPr lang="en-US" sz="3400" b="1" dirty="0"/>
              <a:t>A solution-based approach</a:t>
            </a:r>
            <a:br>
              <a:rPr lang="en-US" sz="3400" b="1" dirty="0"/>
            </a:br>
            <a:endParaRPr lang="en-US" sz="3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038" y="5442154"/>
            <a:ext cx="10274497" cy="93085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cap="none" dirty="0">
                <a:solidFill>
                  <a:schemeClr val="tx1"/>
                </a:solidFill>
              </a:rPr>
              <a:t>Vincent Techo, PhD</a:t>
            </a:r>
          </a:p>
          <a:p>
            <a:pPr>
              <a:lnSpc>
                <a:spcPct val="90000"/>
              </a:lnSpc>
            </a:pPr>
            <a:r>
              <a:rPr lang="en-US" cap="none" dirty="0">
                <a:solidFill>
                  <a:schemeClr val="tx1"/>
                </a:solidFill>
              </a:rPr>
              <a:t>Jul 10, 2023</a:t>
            </a:r>
          </a:p>
        </p:txBody>
      </p:sp>
      <p:sp>
        <p:nvSpPr>
          <p:cNvPr id="1033" name="Freeform 6">
            <a:extLst>
              <a:ext uri="{FF2B5EF4-FFF2-40B4-BE49-F238E27FC236}">
                <a16:creationId xmlns:a16="http://schemas.microsoft.com/office/drawing/2014/main" id="{1D25BAD6-AA7B-43BE-870A-D587E51BE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26" name="Picture 2" descr="Customer Churn - Reasons &amp; Ways to Reduce Churn">
            <a:extLst>
              <a:ext uri="{FF2B5EF4-FFF2-40B4-BE49-F238E27FC236}">
                <a16:creationId xmlns:a16="http://schemas.microsoft.com/office/drawing/2014/main" id="{5844FD39-6C6D-C446-D2EF-1F4F36FE6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3023" y="0"/>
            <a:ext cx="9163573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53B0D-079D-31AE-E3A4-6D30082A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2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D5A0E-07E6-CFE8-5220-631D4F8F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8AA0C56-479A-A126-C87B-060E2511BBD2}"/>
              </a:ext>
            </a:extLst>
          </p:cNvPr>
          <p:cNvSpPr txBox="1">
            <a:spLocks/>
          </p:cNvSpPr>
          <p:nvPr/>
        </p:nvSpPr>
        <p:spPr>
          <a:xfrm>
            <a:off x="11267550" y="-6692"/>
            <a:ext cx="912249" cy="93434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7720A4-3F45-1597-8323-277DD07B2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0" y="204718"/>
            <a:ext cx="11534775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1D811-8139-B723-306C-21A26E9F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Preprocessing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A4C7ACB-E1EB-CD85-6BA1-7EEE7011D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405977"/>
              </p:ext>
            </p:extLst>
          </p:nvPr>
        </p:nvGraphicFramePr>
        <p:xfrm>
          <a:off x="500230" y="2379346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707223F-2376-5167-B91A-02DEB5A3F60E}"/>
              </a:ext>
            </a:extLst>
          </p:cNvPr>
          <p:cNvSpPr txBox="1">
            <a:spLocks/>
          </p:cNvSpPr>
          <p:nvPr/>
        </p:nvSpPr>
        <p:spPr>
          <a:xfrm>
            <a:off x="11267550" y="-6692"/>
            <a:ext cx="912249" cy="93434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6B5808-CD95-3C63-6FA1-4E37532678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3940" y="2787119"/>
            <a:ext cx="2147773" cy="303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7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1D811-8139-B723-306C-21A26E9F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 Building &amp; Performance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A4C7ACB-E1EB-CD85-6BA1-7EEE7011D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642512"/>
              </p:ext>
            </p:extLst>
          </p:nvPr>
        </p:nvGraphicFramePr>
        <p:xfrm>
          <a:off x="500230" y="2379346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707223F-2376-5167-B91A-02DEB5A3F60E}"/>
              </a:ext>
            </a:extLst>
          </p:cNvPr>
          <p:cNvSpPr txBox="1">
            <a:spLocks/>
          </p:cNvSpPr>
          <p:nvPr/>
        </p:nvSpPr>
        <p:spPr>
          <a:xfrm>
            <a:off x="11267550" y="-6692"/>
            <a:ext cx="912249" cy="93434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245BB6-BBDE-F794-825E-90FAA9D7C3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0" y="2757842"/>
            <a:ext cx="4864599" cy="373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6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1D811-8139-B723-306C-21A26E9F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Feature Importance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D5A0E-07E6-CFE8-5220-631D4F8F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8AA0C56-479A-A126-C87B-060E2511BBD2}"/>
              </a:ext>
            </a:extLst>
          </p:cNvPr>
          <p:cNvSpPr txBox="1">
            <a:spLocks/>
          </p:cNvSpPr>
          <p:nvPr/>
        </p:nvSpPr>
        <p:spPr>
          <a:xfrm>
            <a:off x="11267550" y="-6692"/>
            <a:ext cx="912249" cy="93434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69DA2-6D15-35F6-22DE-C01D78B6A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39" y="193399"/>
            <a:ext cx="6737923" cy="659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1D811-8139-B723-306C-21A26E9F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Areas for improvement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Conclusion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D5A0E-07E6-CFE8-5220-631D4F8F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707223F-2376-5167-B91A-02DEB5A3F60E}"/>
              </a:ext>
            </a:extLst>
          </p:cNvPr>
          <p:cNvSpPr txBox="1">
            <a:spLocks/>
          </p:cNvSpPr>
          <p:nvPr/>
        </p:nvSpPr>
        <p:spPr>
          <a:xfrm>
            <a:off x="11267550" y="-6692"/>
            <a:ext cx="912249" cy="93434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361D13-07AC-632F-299C-F05154D10ABC}"/>
              </a:ext>
            </a:extLst>
          </p:cNvPr>
          <p:cNvSpPr txBox="1">
            <a:spLocks/>
          </p:cNvSpPr>
          <p:nvPr/>
        </p:nvSpPr>
        <p:spPr>
          <a:xfrm>
            <a:off x="6398383" y="248666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Tune model further to get better results.</a:t>
            </a:r>
          </a:p>
          <a:p>
            <a:r>
              <a:rPr lang="en-US" dirty="0"/>
              <a:t>Use </a:t>
            </a:r>
            <a:r>
              <a:rPr lang="en-US" b="1" dirty="0"/>
              <a:t>Recall </a:t>
            </a:r>
            <a:r>
              <a:rPr lang="en-US" dirty="0"/>
              <a:t>as metric of interest.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8ABF793-E268-CBE4-9AA4-04370E634C63}"/>
              </a:ext>
            </a:extLst>
          </p:cNvPr>
          <p:cNvSpPr txBox="1">
            <a:spLocks/>
          </p:cNvSpPr>
          <p:nvPr/>
        </p:nvSpPr>
        <p:spPr>
          <a:xfrm>
            <a:off x="685801" y="2432120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Bank customers can be segmented depending on various characteristics.</a:t>
            </a:r>
          </a:p>
          <a:p>
            <a:r>
              <a:rPr lang="en-US" dirty="0"/>
              <a:t>The churn ratio can be reduced by analyzing the characteristics and  building a predictive model.</a:t>
            </a:r>
          </a:p>
          <a:p>
            <a:r>
              <a:rPr lang="en-US" dirty="0"/>
              <a:t>Age plays a significant role in predicting churn.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77878-22E0-EFC8-A7D3-11E56BA6860C}"/>
              </a:ext>
            </a:extLst>
          </p:cNvPr>
          <p:cNvSpPr txBox="1"/>
          <p:nvPr/>
        </p:nvSpPr>
        <p:spPr>
          <a:xfrm>
            <a:off x="1975780" y="2302000"/>
            <a:ext cx="122341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64088-48A8-A62F-6A88-B08EDA251BF8}"/>
              </a:ext>
            </a:extLst>
          </p:cNvPr>
          <p:cNvSpPr txBox="1"/>
          <p:nvPr/>
        </p:nvSpPr>
        <p:spPr>
          <a:xfrm>
            <a:off x="7360023" y="2302000"/>
            <a:ext cx="2400657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Areas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313501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B84D0-7348-BA6F-88B2-C8674693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57073"/>
            <a:ext cx="5291666" cy="37438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231A0A-9F58-972D-0B6A-36554C776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324365"/>
            <a:ext cx="5291667" cy="220927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DF6312-DEDE-B6D0-ACDF-F616EEAD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7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07E65-3237-DA5B-4ACB-AACB8004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/>
              <a:t>Contents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E5D1-B6B0-149F-A7FC-2E1FA1470A0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l"/>
            <a:r>
              <a:rPr lang="en-US" dirty="0"/>
              <a:t>Business Problem Overview and Solution Approach</a:t>
            </a:r>
          </a:p>
          <a:p>
            <a:pPr algn="l"/>
            <a:r>
              <a:rPr lang="en-US" dirty="0"/>
              <a:t>Data Overview</a:t>
            </a:r>
          </a:p>
          <a:p>
            <a:pPr algn="l"/>
            <a:r>
              <a:rPr lang="en-US" dirty="0"/>
              <a:t>EDA Outcomes</a:t>
            </a:r>
          </a:p>
          <a:p>
            <a:pPr algn="l"/>
            <a:r>
              <a:rPr lang="en-US" dirty="0"/>
              <a:t>Data Preprocessing</a:t>
            </a:r>
          </a:p>
          <a:p>
            <a:pPr algn="l"/>
            <a:r>
              <a:rPr lang="en-US" dirty="0"/>
              <a:t>Model Building &amp; Performance</a:t>
            </a:r>
          </a:p>
          <a:p>
            <a:pPr algn="l"/>
            <a:r>
              <a:rPr lang="en-US" dirty="0"/>
              <a:t>Conclusion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7" name="Picture 6" descr="101010 data lines to infinity">
            <a:extLst>
              <a:ext uri="{FF2B5EF4-FFF2-40B4-BE49-F238E27FC236}">
                <a16:creationId xmlns:a16="http://schemas.microsoft.com/office/drawing/2014/main" id="{E14A8999-F8BA-AB91-28F6-4493391F0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79" r="15775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3CFC3-36F8-CD7B-5E51-2A206411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2607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1D811-8139-B723-306C-21A26E9F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Business Problem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1A627-C822-CFFB-E977-A740FC2C8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banking industry is high dynamic in recent times.</a:t>
            </a:r>
          </a:p>
          <a:p>
            <a:r>
              <a:rPr lang="en-US" sz="2000" dirty="0"/>
              <a:t>Many virtual banks are opening up.</a:t>
            </a:r>
          </a:p>
          <a:p>
            <a:r>
              <a:rPr lang="en-US" sz="2000" dirty="0"/>
              <a:t>Competition is growing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D5A0E-07E6-CFE8-5220-631D4F8F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AEC953E-BF20-ABDB-58B6-30F9D7604B6B}"/>
              </a:ext>
            </a:extLst>
          </p:cNvPr>
          <p:cNvSpPr txBox="1">
            <a:spLocks/>
          </p:cNvSpPr>
          <p:nvPr/>
        </p:nvSpPr>
        <p:spPr>
          <a:xfrm>
            <a:off x="11248195" y="-37445"/>
            <a:ext cx="912249" cy="93434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1D811-8139-B723-306C-21A26E9F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1A627-C822-CFFB-E977-A740FC2C8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Understand the type of customers</a:t>
            </a:r>
          </a:p>
          <a:p>
            <a:r>
              <a:rPr lang="en-US" sz="2000" dirty="0"/>
              <a:t>Understand customer behaviors and preferences</a:t>
            </a:r>
          </a:p>
          <a:p>
            <a:r>
              <a:rPr lang="en-US" sz="2000" dirty="0"/>
              <a:t>Impact of Age, Salary, Credit Score, Account Balance, etc. on </a:t>
            </a:r>
            <a:r>
              <a:rPr lang="en-US" sz="2000" dirty="0" err="1"/>
              <a:t>on</a:t>
            </a:r>
            <a:r>
              <a:rPr lang="en-US" sz="2000" dirty="0"/>
              <a:t> customer churn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D5A0E-07E6-CFE8-5220-631D4F8F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707223F-2376-5167-B91A-02DEB5A3F60E}"/>
              </a:ext>
            </a:extLst>
          </p:cNvPr>
          <p:cNvSpPr txBox="1">
            <a:spLocks/>
          </p:cNvSpPr>
          <p:nvPr/>
        </p:nvSpPr>
        <p:spPr>
          <a:xfrm>
            <a:off x="11267550" y="-6692"/>
            <a:ext cx="912249" cy="93434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1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1D811-8139-B723-306C-21A26E9F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Overview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1B83F67-CE30-0E7C-5040-E56B2E535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254" y="1715510"/>
            <a:ext cx="9723438" cy="21240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D5A0E-07E6-CFE8-5220-631D4F8F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707223F-2376-5167-B91A-02DEB5A3F60E}"/>
              </a:ext>
            </a:extLst>
          </p:cNvPr>
          <p:cNvSpPr txBox="1">
            <a:spLocks/>
          </p:cNvSpPr>
          <p:nvPr/>
        </p:nvSpPr>
        <p:spPr>
          <a:xfrm>
            <a:off x="11267550" y="-6692"/>
            <a:ext cx="912249" cy="93434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B272D857-F541-D8BC-2EC3-1504E3062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79" y="3934343"/>
            <a:ext cx="4182598" cy="2923657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1E93D478-180E-F4CB-B2B3-60333E95B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464" y="3014651"/>
            <a:ext cx="2687061" cy="38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4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1D811-8139-B723-306C-21A26E9F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EDA Outcomes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D5A0E-07E6-CFE8-5220-631D4F8F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707223F-2376-5167-B91A-02DEB5A3F60E}"/>
              </a:ext>
            </a:extLst>
          </p:cNvPr>
          <p:cNvSpPr txBox="1">
            <a:spLocks/>
          </p:cNvSpPr>
          <p:nvPr/>
        </p:nvSpPr>
        <p:spPr>
          <a:xfrm>
            <a:off x="11267550" y="-6692"/>
            <a:ext cx="912249" cy="93434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6C474-2299-3C31-681B-B508EF287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1728558"/>
            <a:ext cx="6354421" cy="4984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42269-F934-8336-CA1E-CDF4B4DA6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733" y="1622745"/>
            <a:ext cx="5524500" cy="524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7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1D811-8139-B723-306C-21A26E9F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Outlier customers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642E38-E64F-046A-55CB-2D419DFC1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61183"/>
            <a:ext cx="5614416" cy="33686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6885CF-5A2B-96A7-9948-2DAC59D89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761183"/>
            <a:ext cx="5614416" cy="33686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D5A0E-07E6-CFE8-5220-631D4F8F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8AA0C56-479A-A126-C87B-060E2511BBD2}"/>
              </a:ext>
            </a:extLst>
          </p:cNvPr>
          <p:cNvSpPr txBox="1">
            <a:spLocks/>
          </p:cNvSpPr>
          <p:nvPr/>
        </p:nvSpPr>
        <p:spPr>
          <a:xfrm>
            <a:off x="11267550" y="-6692"/>
            <a:ext cx="912249" cy="93434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1D811-8139-B723-306C-21A26E9F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Relative Presence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D5A0E-07E6-CFE8-5220-631D4F8F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8AA0C56-479A-A126-C87B-060E2511BBD2}"/>
              </a:ext>
            </a:extLst>
          </p:cNvPr>
          <p:cNvSpPr txBox="1">
            <a:spLocks/>
          </p:cNvSpPr>
          <p:nvPr/>
        </p:nvSpPr>
        <p:spPr>
          <a:xfrm>
            <a:off x="11267550" y="-6692"/>
            <a:ext cx="912249" cy="93434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A57C8-80F0-2D79-C7EE-36A4C890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14" y="1931060"/>
            <a:ext cx="3408625" cy="4821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26246D-361E-407A-2467-0A3397697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495" y="2168016"/>
            <a:ext cx="2781009" cy="44795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FA884-096E-A6FC-AC9B-744916ECA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451" y="1892440"/>
            <a:ext cx="3512525" cy="4724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970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1D811-8139-B723-306C-21A26E9F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82" y="650837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Pairplots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E92DAF-D102-EFAE-7ADD-517859ABB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373" y="391844"/>
            <a:ext cx="6656645" cy="64070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D5A0E-07E6-CFE8-5220-631D4F8F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9" name="Picture 8" descr="A group of objects on a white background&#10;&#10;Description automatically generated">
            <a:extLst>
              <a:ext uri="{FF2B5EF4-FFF2-40B4-BE49-F238E27FC236}">
                <a16:creationId xmlns:a16="http://schemas.microsoft.com/office/drawing/2014/main" id="{808ADF23-DDC2-2DF6-659E-62357EF5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032" y="3174995"/>
            <a:ext cx="12192000" cy="155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9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1309999-888E-44BA-A188-888AF21B1F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79673F-CE33-48F3-A011-3563BBD946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CF82A0-F4E3-45B7-AF6D-1D89198889C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Frosted design</Template>
  <TotalTime>197</TotalTime>
  <Words>220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Gill Sans MT</vt:lpstr>
      <vt:lpstr>Impact</vt:lpstr>
      <vt:lpstr>Badge</vt:lpstr>
      <vt:lpstr>Office Theme</vt:lpstr>
      <vt:lpstr>Bank churn modeling: A solution-based approach </vt:lpstr>
      <vt:lpstr>Contents</vt:lpstr>
      <vt:lpstr>Business Problem Overview </vt:lpstr>
      <vt:lpstr>Solution Approach</vt:lpstr>
      <vt:lpstr>Data Overview</vt:lpstr>
      <vt:lpstr>EDA Outcomes</vt:lpstr>
      <vt:lpstr>Outlier customers</vt:lpstr>
      <vt:lpstr>Relative Presence</vt:lpstr>
      <vt:lpstr>Pairplots</vt:lpstr>
      <vt:lpstr>PowerPoint Presentation</vt:lpstr>
      <vt:lpstr>Preprocessing</vt:lpstr>
      <vt:lpstr>Model Building &amp; Performance</vt:lpstr>
      <vt:lpstr>Feature Importance</vt:lpstr>
      <vt:lpstr>Areas for improvement 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 Dataset Model Application </dc:title>
  <dc:creator>Techo Powoh</dc:creator>
  <cp:lastModifiedBy>Techo Powoh</cp:lastModifiedBy>
  <cp:revision>3</cp:revision>
  <dcterms:created xsi:type="dcterms:W3CDTF">2023-07-10T10:39:49Z</dcterms:created>
  <dcterms:modified xsi:type="dcterms:W3CDTF">2023-07-10T13:56:50Z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