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580" r:id="rId2"/>
    <p:sldId id="581" r:id="rId3"/>
    <p:sldId id="582" r:id="rId4"/>
    <p:sldId id="589" r:id="rId5"/>
    <p:sldId id="594" r:id="rId6"/>
    <p:sldId id="587" r:id="rId7"/>
    <p:sldId id="588" r:id="rId8"/>
    <p:sldId id="593" r:id="rId9"/>
    <p:sldId id="595" r:id="rId10"/>
    <p:sldId id="596" r:id="rId11"/>
    <p:sldId id="5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4137" autoAdjust="0"/>
  </p:normalViewPr>
  <p:slideViewPr>
    <p:cSldViewPr snapToGrid="0" snapToObjects="1">
      <p:cViewPr varScale="1">
        <p:scale>
          <a:sx n="89" d="100"/>
          <a:sy n="8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5672-AEFA-4A22-A95F-D08A3585E41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BF0-C97F-43FB-9099-636EA249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nepair.com/booze-news/best-us-cities-open-brewer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  <a:r>
              <a:rPr lang="en-US"/>
              <a:t>:     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https://youtu.be/eAL6-DqCeIM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https://vinepair.com/booze-news/best-us-cities-open-brewery/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900546"/>
          </a:xfrm>
        </p:spPr>
        <p:txBody>
          <a:bodyPr/>
          <a:lstStyle/>
          <a:p>
            <a:r>
              <a:rPr lang="en-IN" dirty="0"/>
              <a:t>Case Study: Brewery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Thomas Pengilly</a:t>
            </a:r>
          </a:p>
          <a:p>
            <a:r>
              <a:rPr lang="en-IN" dirty="0"/>
              <a:t>Justin Cleveland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76CF-B8A2-4364-B470-03BDE8E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406-E56C-4B3E-B049-44AB88A9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Brewery location considerations:</a:t>
            </a:r>
          </a:p>
          <a:p>
            <a:pPr lvl="1"/>
            <a:r>
              <a:rPr lang="en-US" dirty="0"/>
              <a:t>Taxes and demographics</a:t>
            </a:r>
          </a:p>
          <a:p>
            <a:pPr lvl="1"/>
            <a:r>
              <a:rPr lang="en-US" dirty="0"/>
              <a:t>Local beer style preferences</a:t>
            </a:r>
          </a:p>
          <a:p>
            <a:pPr lvl="2"/>
            <a:r>
              <a:rPr lang="en-US" dirty="0"/>
              <a:t>Also useful for targeted marketing</a:t>
            </a:r>
          </a:p>
        </p:txBody>
      </p:sp>
    </p:spTree>
    <p:extLst>
      <p:ext uri="{BB962C8B-B14F-4D97-AF65-F5344CB8AC3E}">
        <p14:creationId xmlns:p14="http://schemas.microsoft.com/office/powerpoint/2010/main" val="25861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Breweries per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FDC2A-3B4A-4C8A-9432-143DF64E27AC}"/>
              </a:ext>
            </a:extLst>
          </p:cNvPr>
          <p:cNvSpPr txBox="1"/>
          <p:nvPr/>
        </p:nvSpPr>
        <p:spPr>
          <a:xfrm>
            <a:off x="4123109" y="1509852"/>
            <a:ext cx="5042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10 states account for over 50% of all breweries nationwide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Factors Impacting Brewery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Excise taxes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 over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tradition of brewing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4BE07-739B-466A-9B45-7224E1B7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" y="1320444"/>
            <a:ext cx="3911540" cy="5176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892C9-8788-476F-BD43-98CB94EE6AA0}"/>
              </a:ext>
            </a:extLst>
          </p:cNvPr>
          <p:cNvSpPr/>
          <p:nvPr/>
        </p:nvSpPr>
        <p:spPr>
          <a:xfrm>
            <a:off x="485975" y="1515474"/>
            <a:ext cx="3344274" cy="9479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DB605-3E82-49F9-A971-C0864059EDE5}"/>
              </a:ext>
            </a:extLst>
          </p:cNvPr>
          <p:cNvSpPr/>
          <p:nvPr/>
        </p:nvSpPr>
        <p:spPr>
          <a:xfrm>
            <a:off x="2186887" y="2063334"/>
            <a:ext cx="181901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States</a:t>
            </a:r>
          </a:p>
        </p:txBody>
      </p:sp>
    </p:spTree>
    <p:extLst>
      <p:ext uri="{BB962C8B-B14F-4D97-AF65-F5344CB8AC3E}">
        <p14:creationId xmlns:p14="http://schemas.microsoft.com/office/powerpoint/2010/main" val="3383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6C22-362B-4595-886B-D027E36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Missing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3599F-E850-4B87-8BD5-7E9680D6557F}"/>
              </a:ext>
            </a:extLst>
          </p:cNvPr>
          <p:cNvSpPr/>
          <p:nvPr/>
        </p:nvSpPr>
        <p:spPr>
          <a:xfrm>
            <a:off x="457200" y="1397675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beer dataset contained over 1000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That’s almost half of the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How do you get meaningful insights with so much missing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Replaced missing data with average values by beer style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367C2-568F-4F50-9BB1-872D8714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3683179"/>
            <a:ext cx="5541024" cy="28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238F29-CFED-446E-AA80-6F6682C8B19D}"/>
              </a:ext>
            </a:extLst>
          </p:cNvPr>
          <p:cNvSpPr txBox="1"/>
          <p:nvPr/>
        </p:nvSpPr>
        <p:spPr>
          <a:xfrm>
            <a:off x="119335" y="1073636"/>
            <a:ext cx="4095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is famous for their Bourbon Whiskey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craft beer is commonly aged in whiskey barrels which can drive up the ABV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2A74B-365E-4B88-B826-6BBF141D3379}"/>
              </a:ext>
            </a:extLst>
          </p:cNvPr>
          <p:cNvSpPr txBox="1"/>
          <p:nvPr/>
        </p:nvSpPr>
        <p:spPr>
          <a:xfrm>
            <a:off x="5000334" y="1073636"/>
            <a:ext cx="409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 and WV only produces two beers that have an IBU &gt; 50 90% of all other states produce 8 or more beers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579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B9C7E2-C730-44A4-9321-C5B2E2A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581"/>
            <a:ext cx="4518713" cy="2480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C867B8-6E33-40DA-95E4-A24FD23F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1581"/>
            <a:ext cx="4523593" cy="25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Highest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077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Max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A0FAE4-F547-4FCF-B637-A2CF44689ABB}"/>
              </a:ext>
            </a:extLst>
          </p:cNvPr>
          <p:cNvSpPr txBox="1"/>
          <p:nvPr/>
        </p:nvSpPr>
        <p:spPr>
          <a:xfrm>
            <a:off x="86157" y="1033828"/>
            <a:ext cx="398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State Regulation significantly affects max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 is home to the Lee Hill Series Vol. 5 - Belgian Style </a:t>
            </a:r>
            <a:r>
              <a:rPr lang="en-US" sz="1100" dirty="0" err="1"/>
              <a:t>Quadrupel</a:t>
            </a:r>
            <a:r>
              <a:rPr lang="en-US" sz="1100" dirty="0"/>
              <a:t> Ale ~ ABV=.128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29017-449B-4BA0-B2B9-7A3464E2900B}"/>
              </a:ext>
            </a:extLst>
          </p:cNvPr>
          <p:cNvSpPr txBox="1"/>
          <p:nvPr/>
        </p:nvSpPr>
        <p:spPr>
          <a:xfrm>
            <a:off x="4880345" y="1032355"/>
            <a:ext cx="4263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Coasts prefer more bitter beer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957B-F2BE-4136-85D7-04294D6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" y="2625166"/>
            <a:ext cx="4450964" cy="2429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CE312-9AAF-4EA8-BECF-497F8A35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25165"/>
            <a:ext cx="4571991" cy="24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DF4-C61D-4436-B74E-A92C438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ABV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2E38B-9AF2-4BC5-90B9-D251FB17B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81DB2-848A-4CFD-A4A9-C0D151CF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Most common alcohol content is 5%</a:t>
            </a:r>
          </a:p>
          <a:p>
            <a:endParaRPr lang="en-US" sz="1600" dirty="0"/>
          </a:p>
          <a:p>
            <a:r>
              <a:rPr lang="en-US" sz="1600" dirty="0"/>
              <a:t>There is a niche market for beers with alcohol content between 7 – 10%</a:t>
            </a:r>
          </a:p>
          <a:p>
            <a:pPr lvl="1"/>
            <a:r>
              <a:rPr lang="en-US" sz="1200" dirty="0"/>
              <a:t>Do people buy beer because it’s strong?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DE093-87C5-4576-802E-D4A1CA78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" y="1600616"/>
            <a:ext cx="4310386" cy="502878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2B480A2-EF98-4D0D-94A4-C22F491B62CF}"/>
              </a:ext>
            </a:extLst>
          </p:cNvPr>
          <p:cNvSpPr/>
          <p:nvPr/>
        </p:nvSpPr>
        <p:spPr>
          <a:xfrm>
            <a:off x="2866826" y="1896148"/>
            <a:ext cx="704452" cy="185021"/>
          </a:xfrm>
          <a:prstGeom prst="wedgeRectCallout">
            <a:avLst>
              <a:gd name="adj1" fmla="val -129704"/>
              <a:gd name="adj2" fmla="val 181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6% avg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EFA2596-B7BF-496A-846E-B168267FFC1D}"/>
              </a:ext>
            </a:extLst>
          </p:cNvPr>
          <p:cNvSpPr/>
          <p:nvPr/>
        </p:nvSpPr>
        <p:spPr>
          <a:xfrm>
            <a:off x="639442" y="3062920"/>
            <a:ext cx="1233052" cy="159860"/>
          </a:xfrm>
          <a:prstGeom prst="wedgeRectCallout">
            <a:avLst>
              <a:gd name="adj1" fmla="val 61908"/>
              <a:gd name="adj2" fmla="val -216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frequent @ 5%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BED842-D7EB-4222-9FEF-7330A9DA90E3}"/>
              </a:ext>
            </a:extLst>
          </p:cNvPr>
          <p:cNvSpPr/>
          <p:nvPr/>
        </p:nvSpPr>
        <p:spPr>
          <a:xfrm>
            <a:off x="2569484" y="5563133"/>
            <a:ext cx="1740345" cy="652229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C3B6AC1-8C3E-49AB-9623-50DB648DE014}"/>
              </a:ext>
            </a:extLst>
          </p:cNvPr>
          <p:cNvSpPr/>
          <p:nvPr/>
        </p:nvSpPr>
        <p:spPr>
          <a:xfrm>
            <a:off x="3029882" y="5198443"/>
            <a:ext cx="1100903" cy="242988"/>
          </a:xfrm>
          <a:prstGeom prst="wedgeRectCallout">
            <a:avLst>
              <a:gd name="adj1" fmla="val -69941"/>
              <a:gd name="adj2" fmla="val 14144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Niche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DA537-9D6E-4B8F-A25F-85AA3B5FD075}"/>
              </a:ext>
            </a:extLst>
          </p:cNvPr>
          <p:cNvSpPr/>
          <p:nvPr/>
        </p:nvSpPr>
        <p:spPr>
          <a:xfrm>
            <a:off x="1963083" y="2033421"/>
            <a:ext cx="134282" cy="40476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AB54-2453-4EE3-9924-4F1E773A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Relationship between bitterness  and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58CA-FC15-4600-A39D-5463A06C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There is a general positive relationship between alcohol content and bitterness</a:t>
            </a:r>
          </a:p>
          <a:p>
            <a:pPr marL="457200" lvl="1" indent="0">
              <a:buNone/>
            </a:pPr>
            <a:endParaRPr lang="en-US" sz="1200" dirty="0"/>
          </a:p>
          <a:p>
            <a:pPr indent="-285750"/>
            <a:r>
              <a:rPr lang="en-US" sz="1600" dirty="0"/>
              <a:t>There are 2 trends in the data: a positive linear trend and little to no trend</a:t>
            </a:r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D59DF-64E2-424F-A420-F6EDA0AF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2771560"/>
            <a:ext cx="5839293" cy="358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6CA20-F9D1-4067-9575-F8E249F2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5" y="2771560"/>
            <a:ext cx="5988796" cy="37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1421B0-E2B6-4E76-A1A7-3D6153C294B3}"/>
              </a:ext>
            </a:extLst>
          </p:cNvPr>
          <p:cNvSpPr txBox="1">
            <a:spLocks/>
          </p:cNvSpPr>
          <p:nvPr/>
        </p:nvSpPr>
        <p:spPr>
          <a:xfrm>
            <a:off x="0" y="95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India Pale Ales, Ales: What’s the difference?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CE4E-3B8F-4647-83B6-0420F09CCED0}"/>
              </a:ext>
            </a:extLst>
          </p:cNvPr>
          <p:cNvSpPr txBox="1"/>
          <p:nvPr/>
        </p:nvSpPr>
        <p:spPr>
          <a:xfrm>
            <a:off x="95916" y="967168"/>
            <a:ext cx="7697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two machine learning algorithms to determine the difference: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between ales and IPAs are strictly a matter of bitterness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C5774-3163-4D06-A552-BB1FB52B4DA5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8670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CF93F2-8FD8-4272-80B1-652C15D0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7" y="2878814"/>
            <a:ext cx="5684327" cy="3518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522-2302-4AAE-82FA-4AE7C39B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" y="2878814"/>
            <a:ext cx="5831398" cy="3624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278EF-43DF-42C9-88DF-1DECA236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79" y="3106046"/>
            <a:ext cx="3808921" cy="8130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83B3738-0FC2-4EEA-AAF2-6924A302AC99}"/>
              </a:ext>
            </a:extLst>
          </p:cNvPr>
          <p:cNvSpPr/>
          <p:nvPr/>
        </p:nvSpPr>
        <p:spPr>
          <a:xfrm>
            <a:off x="7889324" y="3241818"/>
            <a:ext cx="809054" cy="541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CAE-8021-4B54-8F10-6C09A54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00"/>
            <a:ext cx="9144000" cy="1143000"/>
          </a:xfrm>
        </p:spPr>
        <p:txBody>
          <a:bodyPr/>
          <a:lstStyle/>
          <a:p>
            <a:pPr algn="l"/>
            <a:r>
              <a:rPr lang="en-US" dirty="0"/>
              <a:t>Popular Beer Styles by State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8C9F72-BA35-4E7F-BB3F-E0CC369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3" y="2321887"/>
            <a:ext cx="7224373" cy="3809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B19BC-2FE9-4892-BD89-4C61612D4B22}"/>
              </a:ext>
            </a:extLst>
          </p:cNvPr>
          <p:cNvSpPr txBox="1"/>
          <p:nvPr/>
        </p:nvSpPr>
        <p:spPr>
          <a:xfrm>
            <a:off x="95916" y="1280494"/>
            <a:ext cx="5508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States primarily brew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and East coast state breweries favor IPA’s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175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2397</TotalTime>
  <Words>360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1_Body Slides</vt:lpstr>
      <vt:lpstr>Case Study: Brewery Analysis</vt:lpstr>
      <vt:lpstr>Breweries per State</vt:lpstr>
      <vt:lpstr>Missing Values</vt:lpstr>
      <vt:lpstr>PowerPoint Presentation</vt:lpstr>
      <vt:lpstr>PowerPoint Presentation</vt:lpstr>
      <vt:lpstr>ABV Analysis</vt:lpstr>
      <vt:lpstr>Relationship between bitterness  and alcoholic content</vt:lpstr>
      <vt:lpstr>PowerPoint Presentation</vt:lpstr>
      <vt:lpstr>Popular Beer Styles by State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Thomas Pengilly</cp:lastModifiedBy>
  <cp:revision>54</cp:revision>
  <dcterms:created xsi:type="dcterms:W3CDTF">2019-09-23T08:00:29Z</dcterms:created>
  <dcterms:modified xsi:type="dcterms:W3CDTF">2020-03-08T01:04:46Z</dcterms:modified>
</cp:coreProperties>
</file>