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82" r:id="rId9"/>
    <p:sldId id="283" r:id="rId10"/>
    <p:sldId id="27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6194"/>
    <a:srgbClr val="4472C4"/>
    <a:srgbClr val="1079C4"/>
    <a:srgbClr val="548235"/>
    <a:srgbClr val="FFFFFF"/>
    <a:srgbClr val="CC8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1C3AF-E629-4225-BDAC-CB72CAB40A7C}" type="datetimeFigureOut">
              <a:rPr lang="fr-FR" smtClean="0"/>
              <a:t>24/10/2020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4E3F2-DB06-491D-B28B-4BAA45DEE0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81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5489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6229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9837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4872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8587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818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4DE44-29AF-4CB2-A8D1-BDBB32014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1F9A81-9B84-41D5-86E3-64C2EE777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B46A07-6F0E-4B4C-A3F0-C0A18287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02/04/2020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793B5F-EFEF-43FB-BFBD-D7C859D7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Brendan SIGNARBIEUX - Cube RFID HF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E76BD3-F1C0-4F96-80BB-E97D7FD8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B434-47E2-48B6-87A2-8FB8316038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76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17F9E-B8EA-4DE6-9FC2-3B5097D3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2F8670-36D8-44F6-BC4A-FBF9FDA67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B6AF39-B965-4006-ABA6-8F6A2AE7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02/04/2020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9F577F-8BF1-42F0-9857-1FF80C32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Brendan SIGNARBIEUX - Cube RFID HF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16AAFF-BC13-4CA4-AB02-061A4707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B434-47E2-48B6-87A2-8FB8316038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46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77DC48-06D9-4CE0-8C17-8B8BDC556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AC9B31-5E92-46B8-A264-1BFF4A18C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3B823D-97F2-40E2-9345-041E6A71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02/04/2020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CE4F1C-E310-4E65-AD52-ADB92C3E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Brendan SIGNARBIEUX - Cube RFID HF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5EBF78-B939-4F00-9CEE-AD4B8734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B434-47E2-48B6-87A2-8FB8316038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07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20849-9CCC-4C4F-967D-5955E28F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F1CE17-F536-4D29-AF50-7064DAFA8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D990BE-2356-4576-95D1-5006E27E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02/04/2020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3D0EA9-A7D5-4073-BA4A-D2DD4D26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Brendan SIGNARBIEUX - Cube RFID HF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57E7FE-72AB-46BD-AC9D-9587F17E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B434-47E2-48B6-87A2-8FB8316038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3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F9805-3FDB-4D3F-B85B-7DAF9F6F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48205D-AD0C-42FE-8D24-25B6FF1A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070C57-0A94-4FFE-BB92-7F21116A9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02/04/2020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C464DD-6194-4EF6-9C5D-511F85C9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Brendan SIGNARBIEUX - Cube RFID HF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192D81-05FB-4818-8BE0-C96CEB2B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B434-47E2-48B6-87A2-8FB8316038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99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33AD5-823F-4D97-B17C-04499870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98A102-D52B-430D-80A4-BA0273AB6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D2D02B-6A9E-4315-8EC6-41B5EEFC9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81BAAF-D86A-44EA-A69D-FB3A50AC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02/04/2020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D7436B-03AB-4C39-BF5B-F500D246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Brendan SIGNARBIEUX - Cube RFID HF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575C55-BCEC-4C0A-8DCF-3BD87397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B434-47E2-48B6-87A2-8FB8316038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59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D137E2-4FAE-4B8D-862F-39261744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9C06CF-488E-4EA3-868D-44132550B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80E5CB-E908-425C-84DD-C299F5A13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24B67D-F743-4ED2-BCD9-CA5D02150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DABF07-A77B-413A-86FB-5C5EDB70F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229CA9D-3A23-43AC-91BC-41B447EE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02/04/2020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F025976-A653-4B78-B02E-9B16B18E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Brendan SIGNARBIEUX - Cube RFID HF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990665-5E2E-4F4E-B55A-32F56593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B434-47E2-48B6-87A2-8FB8316038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8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D9CC5-4D0F-457B-9CAB-4340A292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66F04D-6BA1-4695-8DB6-53B62AA5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02/04/2020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9A1DF8-DEC5-4138-B40B-F02DF47F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Brendan SIGNARBIEUX - Cube RFID HF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72A455-1E78-435C-9318-E35CA347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B434-47E2-48B6-87A2-8FB8316038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64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CD159F-D27C-47FB-8114-8C310358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02/04/2020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7CF4E1-3C25-4E69-A334-3E497DB7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Brendan SIGNARBIEUX - Cube RFID HF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3E13E2-5345-481B-B651-4F4E8C78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B434-47E2-48B6-87A2-8FB8316038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46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4A9E2-C9E7-4E26-A8D9-E0A00FBA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4578F1-3363-4E5E-971D-E08A77B9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11501C-6560-40F1-A324-DDD14E614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95CCD4-3415-43A2-A144-1AB5A494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02/04/2020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65D7B2-C033-456F-ADB7-1E3092132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Brendan SIGNARBIEUX - Cube RFID HF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6136E5-95F3-4E7C-BDAA-45F17ED4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B434-47E2-48B6-87A2-8FB8316038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32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89D0A-A6A6-4E57-A18D-8FE91640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AD6866C-E883-4C17-A630-4BAD90959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131DE1-ABD5-4C8A-A88D-D013D8634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A0FE90-C053-4554-B60A-5746E32E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02/04/2020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688D79-19E0-4641-8080-712B5ECD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Brendan SIGNARBIEUX - Cube RFID HF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35E1B9-9624-4C26-BCDC-B1C813E8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B434-47E2-48B6-87A2-8FB8316038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9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EFDC5E-A041-40BD-A86A-584CA7E1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B88CF9-AF22-418C-B32F-1FD191975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C84EE2-16EE-46E6-AD6B-48C25FB11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02/04/2020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52A9B0-1D73-4204-928D-748C2A2DB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Brendan SIGNARBIEUX - Cube RFID HF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2B8447-23B6-4876-B4C8-EBFFDDFF0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AB434-47E2-48B6-87A2-8FB8316038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92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ctrTitle"/>
          </p:nvPr>
        </p:nvSpPr>
        <p:spPr>
          <a:xfrm>
            <a:off x="1377447" y="1454223"/>
            <a:ext cx="6630988" cy="939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fr-FR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« Shape Up ! »</a:t>
            </a:r>
            <a:endParaRPr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Google Shape;140;p1"/>
          <p:cNvSpPr txBox="1">
            <a:spLocks noGrp="1"/>
          </p:cNvSpPr>
          <p:nvPr>
            <p:ph type="subTitle" idx="1"/>
          </p:nvPr>
        </p:nvSpPr>
        <p:spPr>
          <a:xfrm>
            <a:off x="1216403" y="2393790"/>
            <a:ext cx="7709483" cy="111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fr-FR" sz="3200" dirty="0">
                <a:solidFill>
                  <a:schemeClr val="lt1"/>
                </a:solidFill>
              </a:rPr>
              <a:t>Traçabilité d’instruments chirurgicaux par radiofréquences </a:t>
            </a:r>
            <a:endParaRPr dirty="0"/>
          </a:p>
        </p:txBody>
      </p:sp>
      <p:sp>
        <p:nvSpPr>
          <p:cNvPr id="142" name="Google Shape;142;p1"/>
          <p:cNvSpPr txBox="1"/>
          <p:nvPr/>
        </p:nvSpPr>
        <p:spPr>
          <a:xfrm>
            <a:off x="9312068" y="6581001"/>
            <a:ext cx="28799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Brendan SIGNARBIEUX – 04/03/2020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1D0F18-F94E-43A9-ADAB-523946D3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B434-47E2-48B6-87A2-8FB8316038E4}" type="slidenum">
              <a:rPr lang="fr-FR" smtClean="0"/>
              <a:t>1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2B989E42-9F52-4F71-A01E-84BAB609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582" y="6354375"/>
            <a:ext cx="2743200" cy="365125"/>
          </a:xfrm>
        </p:spPr>
        <p:txBody>
          <a:bodyPr/>
          <a:lstStyle/>
          <a:p>
            <a:r>
              <a:rPr lang="fr-FR" dirty="0"/>
              <a:t>LO02 – Semestre A20 - 24/10/2020</a:t>
            </a:r>
          </a:p>
        </p:txBody>
      </p:sp>
      <p:sp>
        <p:nvSpPr>
          <p:cNvPr id="11" name="Google Shape;140;p1">
            <a:extLst>
              <a:ext uri="{FF2B5EF4-FFF2-40B4-BE49-F238E27FC236}">
                <a16:creationId xmlns:a16="http://schemas.microsoft.com/office/drawing/2014/main" id="{7A9B408F-3D15-4C0B-BA85-25F9534D63C9}"/>
              </a:ext>
            </a:extLst>
          </p:cNvPr>
          <p:cNvSpPr txBox="1">
            <a:spLocks/>
          </p:cNvSpPr>
          <p:nvPr/>
        </p:nvSpPr>
        <p:spPr>
          <a:xfrm>
            <a:off x="838200" y="2514268"/>
            <a:ext cx="7709483" cy="11183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SzPts val="2560"/>
            </a:pPr>
            <a:r>
              <a:rPr lang="fr-FR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de la modélisation UML</a:t>
            </a:r>
            <a:endParaRPr lang="fr-F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D61A529-837B-4ECD-A4D0-A39119D0B1DC}"/>
              </a:ext>
            </a:extLst>
          </p:cNvPr>
          <p:cNvGrpSpPr/>
          <p:nvPr/>
        </p:nvGrpSpPr>
        <p:grpSpPr>
          <a:xfrm>
            <a:off x="6353175" y="529832"/>
            <a:ext cx="5514978" cy="5528068"/>
            <a:chOff x="6353175" y="529832"/>
            <a:chExt cx="5514978" cy="5528068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8723B758-E5F3-4B8B-8A1E-F774E890A8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3175" y="552450"/>
              <a:ext cx="4533900" cy="550545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460735B5-63C9-4BFC-A7D3-B263F83AF6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157" y="541141"/>
              <a:ext cx="4533900" cy="550545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DDD14D58-6FC4-4561-9A74-55AEB3A9C4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5303" y="541141"/>
              <a:ext cx="4533900" cy="550545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4F6393-E933-40CC-8C72-DA77D91C4C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53300" y="529832"/>
              <a:ext cx="4514851" cy="5509018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riangle rectangle 18">
              <a:extLst>
                <a:ext uri="{FF2B5EF4-FFF2-40B4-BE49-F238E27FC236}">
                  <a16:creationId xmlns:a16="http://schemas.microsoft.com/office/drawing/2014/main" id="{97321D66-3BDF-4D52-852D-87CCD8B29B9C}"/>
                </a:ext>
              </a:extLst>
            </p:cNvPr>
            <p:cNvSpPr/>
            <p:nvPr/>
          </p:nvSpPr>
          <p:spPr>
            <a:xfrm rot="16200000">
              <a:off x="7116068" y="1294506"/>
              <a:ext cx="5246496" cy="4257675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0123EADA-9F68-4D7C-9FCC-4779DEAC9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3" y="109559"/>
            <a:ext cx="2265110" cy="842780"/>
          </a:xfrm>
          <a:prstGeom prst="rect">
            <a:avLst/>
          </a:prstGeom>
        </p:spPr>
      </p:pic>
      <p:sp>
        <p:nvSpPr>
          <p:cNvPr id="20" name="Espace réservé du pied de page 1">
            <a:extLst>
              <a:ext uri="{FF2B5EF4-FFF2-40B4-BE49-F238E27FC236}">
                <a16:creationId xmlns:a16="http://schemas.microsoft.com/office/drawing/2014/main" id="{01E4738D-5DC5-46DA-ADB0-D12827C1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/>
              <a:t>Théo PENNERAT | Brendan SIGNARBIEUX – « Shape Up ! 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CD30AB-5918-405F-8500-606465A7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B434-47E2-48B6-87A2-8FB8316038E4}" type="slidenum">
              <a:rPr lang="fr-FR" smtClean="0"/>
              <a:t>10</a:t>
            </a:fld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10BDE28-C207-45E7-9FAC-CA053505E870}"/>
              </a:ext>
            </a:extLst>
          </p:cNvPr>
          <p:cNvSpPr txBox="1"/>
          <p:nvPr/>
        </p:nvSpPr>
        <p:spPr>
          <a:xfrm>
            <a:off x="579582" y="2684253"/>
            <a:ext cx="9486561" cy="20313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/>
              <a:t>Aspects sûrs de notre conception: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dirty="0"/>
              <a:t>Relation entre une carte, un joueur, et le jeu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dirty="0"/>
              <a:t>Mise en place du patron </a:t>
            </a:r>
            <a:r>
              <a:rPr lang="fr-FR" dirty="0" err="1"/>
              <a:t>strategy</a:t>
            </a:r>
            <a:r>
              <a:rPr lang="fr-FR" dirty="0"/>
              <a:t> pour l’IA du jeu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/>
              <a:t>Aspects menant certainement à une modification 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dirty="0"/>
              <a:t>Coordonnées d’une carte (</a:t>
            </a:r>
            <a:r>
              <a:rPr lang="fr-FR" dirty="0" err="1"/>
              <a:t>Map</a:t>
            </a:r>
            <a:r>
              <a:rPr lang="fr-FR" dirty="0"/>
              <a:t> ?)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dirty="0"/>
              <a:t>Calcul de score spécial utile ?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1D038A5-4A0C-40C6-840B-19812C77C3FA}"/>
              </a:ext>
            </a:extLst>
          </p:cNvPr>
          <p:cNvSpPr txBox="1"/>
          <p:nvPr/>
        </p:nvSpPr>
        <p:spPr>
          <a:xfrm>
            <a:off x="2104323" y="5254846"/>
            <a:ext cx="785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Avez-vous des questions ?</a:t>
            </a:r>
          </a:p>
        </p:txBody>
      </p:sp>
      <p:sp>
        <p:nvSpPr>
          <p:cNvPr id="37" name="Espace réservé du pied de page 1">
            <a:extLst>
              <a:ext uri="{FF2B5EF4-FFF2-40B4-BE49-F238E27FC236}">
                <a16:creationId xmlns:a16="http://schemas.microsoft.com/office/drawing/2014/main" id="{5F15ECF5-6BA7-4383-A557-213E530A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/>
              <a:t>Théo PENNERAT | Brendan SIGNARBIEUX – « Shape Up ! »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C61C8724-1756-427B-9E8B-342E9B32A09F}"/>
              </a:ext>
            </a:extLst>
          </p:cNvPr>
          <p:cNvGrpSpPr/>
          <p:nvPr/>
        </p:nvGrpSpPr>
        <p:grpSpPr>
          <a:xfrm>
            <a:off x="4322838" y="136525"/>
            <a:ext cx="7286441" cy="576451"/>
            <a:chOff x="4322838" y="136525"/>
            <a:chExt cx="7286441" cy="576451"/>
          </a:xfrm>
        </p:grpSpPr>
        <p:sp>
          <p:nvSpPr>
            <p:cNvPr id="56" name="Google Shape;159;p3">
              <a:extLst>
                <a:ext uri="{FF2B5EF4-FFF2-40B4-BE49-F238E27FC236}">
                  <a16:creationId xmlns:a16="http://schemas.microsoft.com/office/drawing/2014/main" id="{58FC16D7-C3F9-4371-A750-987276EE62C8}"/>
                </a:ext>
              </a:extLst>
            </p:cNvPr>
            <p:cNvSpPr/>
            <p:nvPr/>
          </p:nvSpPr>
          <p:spPr>
            <a:xfrm>
              <a:off x="8536672" y="145709"/>
              <a:ext cx="2052303" cy="556461"/>
            </a:xfrm>
            <a:prstGeom prst="chevron">
              <a:avLst>
                <a:gd name="adj" fmla="val 50000"/>
              </a:avLst>
            </a:prstGeom>
            <a:solidFill>
              <a:srgbClr val="116194"/>
            </a:solidFill>
            <a:ln w="15875" cap="rnd" cmpd="sng">
              <a:solidFill>
                <a:srgbClr val="74DB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4B75D0F5-0190-4359-B999-37C38E3CB5A7}"/>
                </a:ext>
              </a:extLst>
            </p:cNvPr>
            <p:cNvGrpSpPr/>
            <p:nvPr/>
          </p:nvGrpSpPr>
          <p:grpSpPr>
            <a:xfrm>
              <a:off x="4322838" y="136525"/>
              <a:ext cx="7286441" cy="576451"/>
              <a:chOff x="4322838" y="136074"/>
              <a:chExt cx="7286441" cy="713797"/>
            </a:xfrm>
          </p:grpSpPr>
          <p:sp>
            <p:nvSpPr>
              <p:cNvPr id="58" name="Google Shape;160;p3">
                <a:extLst>
                  <a:ext uri="{FF2B5EF4-FFF2-40B4-BE49-F238E27FC236}">
                    <a16:creationId xmlns:a16="http://schemas.microsoft.com/office/drawing/2014/main" id="{3FB2A7F7-44F2-4B5D-B6EB-4D973FA83666}"/>
                  </a:ext>
                </a:extLst>
              </p:cNvPr>
              <p:cNvSpPr txBox="1"/>
              <p:nvPr/>
            </p:nvSpPr>
            <p:spPr>
              <a:xfrm>
                <a:off x="8790671" y="149599"/>
                <a:ext cx="1377886" cy="698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6000" tIns="64000" rIns="32000" bIns="64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entury Gothic"/>
                  <a:buNone/>
                </a:pPr>
                <a:r>
                  <a:rPr lang="fr-FR" sz="1400" b="0" i="0" u="none" strike="noStrike" cap="none" dirty="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Diagrammes </a:t>
                </a: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entury Gothic"/>
                  <a:buNone/>
                </a:pPr>
                <a:r>
                  <a:rPr lang="fr-FR" sz="1400" b="0" i="0" u="none" strike="noStrike" cap="none" dirty="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de séquence</a:t>
                </a:r>
                <a:endParaRPr sz="1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9" name="Groupe 58">
                <a:extLst>
                  <a:ext uri="{FF2B5EF4-FFF2-40B4-BE49-F238E27FC236}">
                    <a16:creationId xmlns:a16="http://schemas.microsoft.com/office/drawing/2014/main" id="{6D4B1EB7-8328-4656-9065-45321F9946ED}"/>
                  </a:ext>
                </a:extLst>
              </p:cNvPr>
              <p:cNvGrpSpPr/>
              <p:nvPr/>
            </p:nvGrpSpPr>
            <p:grpSpPr>
              <a:xfrm>
                <a:off x="4322838" y="136074"/>
                <a:ext cx="7286441" cy="713797"/>
                <a:chOff x="4322838" y="136074"/>
                <a:chExt cx="7286441" cy="713797"/>
              </a:xfrm>
            </p:grpSpPr>
            <p:grpSp>
              <p:nvGrpSpPr>
                <p:cNvPr id="60" name="Google Shape;156;p3">
                  <a:extLst>
                    <a:ext uri="{FF2B5EF4-FFF2-40B4-BE49-F238E27FC236}">
                      <a16:creationId xmlns:a16="http://schemas.microsoft.com/office/drawing/2014/main" id="{D1BB1A4C-6946-4BF2-BAE9-E60777841D6B}"/>
                    </a:ext>
                  </a:extLst>
                </p:cNvPr>
                <p:cNvGrpSpPr/>
                <p:nvPr/>
              </p:nvGrpSpPr>
              <p:grpSpPr>
                <a:xfrm>
                  <a:off x="4322838" y="136074"/>
                  <a:ext cx="3141976" cy="711725"/>
                  <a:chOff x="-76211" y="-2345"/>
                  <a:chExt cx="2598761" cy="711725"/>
                </a:xfrm>
              </p:grpSpPr>
              <p:sp>
                <p:nvSpPr>
                  <p:cNvPr id="65" name="Google Shape;157;p3">
                    <a:extLst>
                      <a:ext uri="{FF2B5EF4-FFF2-40B4-BE49-F238E27FC236}">
                        <a16:creationId xmlns:a16="http://schemas.microsoft.com/office/drawing/2014/main" id="{C80BF617-920A-4567-9216-37BB1A15E4E8}"/>
                      </a:ext>
                    </a:extLst>
                  </p:cNvPr>
                  <p:cNvSpPr/>
                  <p:nvPr/>
                </p:nvSpPr>
                <p:spPr>
                  <a:xfrm>
                    <a:off x="3" y="0"/>
                    <a:ext cx="1107726" cy="698071"/>
                  </a:xfrm>
                  <a:prstGeom prst="homePlat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15875" cap="rnd" cmpd="sng">
                    <a:solidFill>
                      <a:srgbClr val="74DB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" name="Google Shape;158;p3">
                    <a:extLst>
                      <a:ext uri="{FF2B5EF4-FFF2-40B4-BE49-F238E27FC236}">
                        <a16:creationId xmlns:a16="http://schemas.microsoft.com/office/drawing/2014/main" id="{81576A25-C5CA-4CAC-AB2A-7BCACE5DDB8E}"/>
                      </a:ext>
                    </a:extLst>
                  </p:cNvPr>
                  <p:cNvSpPr txBox="1"/>
                  <p:nvPr/>
                </p:nvSpPr>
                <p:spPr>
                  <a:xfrm>
                    <a:off x="-76211" y="-2345"/>
                    <a:ext cx="1192539" cy="700416"/>
                  </a:xfrm>
                  <a:prstGeom prst="rect">
                    <a:avLst/>
                  </a:prstGeom>
                  <a:solidFill>
                    <a:srgbClr val="116194"/>
                  </a:solidFill>
                  <a:ln>
                    <a:noFill/>
                  </a:ln>
                </p:spPr>
                <p:txBody>
                  <a:bodyPr spcFirstLastPara="1" wrap="square" lIns="128000" tIns="64000" rIns="32000" bIns="640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400"/>
                      <a:buFont typeface="Century Gothic"/>
                      <a:buNone/>
                    </a:pPr>
                    <a:r>
                      <a:rPr lang="fr-FR" sz="1400" b="0" i="0" u="none" strike="noStrike" cap="none" dirty="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Présentation</a:t>
                    </a:r>
                    <a:endParaRPr sz="2400" b="0" i="0" u="none" strike="noStrike" cap="none" dirty="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endParaRPr>
                  </a:p>
                </p:txBody>
              </p:sp>
              <p:sp>
                <p:nvSpPr>
                  <p:cNvPr id="67" name="Google Shape;159;p3">
                    <a:extLst>
                      <a:ext uri="{FF2B5EF4-FFF2-40B4-BE49-F238E27FC236}">
                        <a16:creationId xmlns:a16="http://schemas.microsoft.com/office/drawing/2014/main" id="{B8C803A7-34B4-4DD3-BB97-FC012A13A73F}"/>
                      </a:ext>
                    </a:extLst>
                  </p:cNvPr>
                  <p:cNvSpPr/>
                  <p:nvPr/>
                </p:nvSpPr>
                <p:spPr>
                  <a:xfrm>
                    <a:off x="825067" y="0"/>
                    <a:ext cx="1697483" cy="698071"/>
                  </a:xfrm>
                  <a:prstGeom prst="chevron">
                    <a:avLst>
                      <a:gd name="adj" fmla="val 50000"/>
                    </a:avLst>
                  </a:prstGeom>
                  <a:solidFill>
                    <a:srgbClr val="116194"/>
                  </a:solidFill>
                  <a:ln w="15875" cap="rnd" cmpd="sng">
                    <a:solidFill>
                      <a:srgbClr val="74DB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" name="Google Shape;160;p3">
                    <a:extLst>
                      <a:ext uri="{FF2B5EF4-FFF2-40B4-BE49-F238E27FC236}">
                        <a16:creationId xmlns:a16="http://schemas.microsoft.com/office/drawing/2014/main" id="{1E0E8CE5-037F-466C-B70F-B8367C85B36A}"/>
                      </a:ext>
                    </a:extLst>
                  </p:cNvPr>
                  <p:cNvSpPr txBox="1"/>
                  <p:nvPr/>
                </p:nvSpPr>
                <p:spPr>
                  <a:xfrm>
                    <a:off x="1107728" y="20336"/>
                    <a:ext cx="1292772" cy="6890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6000" tIns="64000" rIns="32000" bIns="640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400"/>
                      <a:buFont typeface="Century Gothic"/>
                      <a:buNone/>
                    </a:pPr>
                    <a:r>
                      <a:rPr lang="fr-FR" sz="1400" b="0" i="0" u="none" strike="noStrike" cap="none" dirty="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Diagramme de </a:t>
                    </a:r>
                  </a:p>
                  <a:p>
                    <a:pPr marL="0" marR="0" lvl="0" indent="0" algn="l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400"/>
                      <a:buFont typeface="Century Gothic"/>
                      <a:buNone/>
                    </a:pPr>
                    <a:r>
                      <a:rPr lang="fr-FR" sz="1400" b="0" i="0" u="none" strike="noStrike" cap="none" dirty="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cas d’utilisation</a:t>
                    </a:r>
                    <a:endParaRPr sz="10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1" name="Google Shape;159;p3">
                  <a:extLst>
                    <a:ext uri="{FF2B5EF4-FFF2-40B4-BE49-F238E27FC236}">
                      <a16:creationId xmlns:a16="http://schemas.microsoft.com/office/drawing/2014/main" id="{4B4B776F-2BAD-41D8-A6B7-FA2F05DF1DA7}"/>
                    </a:ext>
                  </a:extLst>
                </p:cNvPr>
                <p:cNvSpPr/>
                <p:nvPr/>
              </p:nvSpPr>
              <p:spPr>
                <a:xfrm>
                  <a:off x="7155160" y="138419"/>
                  <a:ext cx="1747797" cy="698071"/>
                </a:xfrm>
                <a:prstGeom prst="chevron">
                  <a:avLst>
                    <a:gd name="adj" fmla="val 50000"/>
                  </a:avLst>
                </a:prstGeom>
                <a:solidFill>
                  <a:srgbClr val="116194"/>
                </a:solidFill>
                <a:ln w="15875" cap="rnd" cmpd="sng">
                  <a:solidFill>
                    <a:srgbClr val="74DB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160;p3">
                  <a:extLst>
                    <a:ext uri="{FF2B5EF4-FFF2-40B4-BE49-F238E27FC236}">
                      <a16:creationId xmlns:a16="http://schemas.microsoft.com/office/drawing/2014/main" id="{B223B5B8-A31B-4522-A858-62932B8D4850}"/>
                    </a:ext>
                  </a:extLst>
                </p:cNvPr>
                <p:cNvSpPr txBox="1"/>
                <p:nvPr/>
              </p:nvSpPr>
              <p:spPr>
                <a:xfrm>
                  <a:off x="7354206" y="140365"/>
                  <a:ext cx="1377886" cy="6980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6000" tIns="64000" rIns="32000" bIns="64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entury Gothic"/>
                    <a:buNone/>
                  </a:pPr>
                  <a:r>
                    <a:rPr lang="fr-FR" sz="1400" b="0" i="0" u="none" strike="noStrike" cap="none" dirty="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Diagramme </a:t>
                  </a: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entury Gothic"/>
                    <a:buNone/>
                  </a:pPr>
                  <a:r>
                    <a:rPr lang="fr-FR" sz="1400" b="0" i="0" u="none" strike="noStrike" cap="none" dirty="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de classes</a:t>
                  </a:r>
                  <a:endParaRPr sz="1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159;p3">
                  <a:extLst>
                    <a:ext uri="{FF2B5EF4-FFF2-40B4-BE49-F238E27FC236}">
                      <a16:creationId xmlns:a16="http://schemas.microsoft.com/office/drawing/2014/main" id="{D41CB004-B927-4ABF-8834-24AB9F778D38}"/>
                    </a:ext>
                  </a:extLst>
                </p:cNvPr>
                <p:cNvSpPr/>
                <p:nvPr/>
              </p:nvSpPr>
              <p:spPr>
                <a:xfrm>
                  <a:off x="10122377" y="140491"/>
                  <a:ext cx="1486902" cy="698071"/>
                </a:xfrm>
                <a:prstGeom prst="chevron">
                  <a:avLst>
                    <a:gd name="adj" fmla="val 50000"/>
                  </a:avLst>
                </a:prstGeom>
                <a:solidFill>
                  <a:srgbClr val="4472C4"/>
                </a:solidFill>
                <a:ln w="15875" cap="rnd" cmpd="sng">
                  <a:solidFill>
                    <a:srgbClr val="74DB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Google Shape;160;p3">
                  <a:extLst>
                    <a:ext uri="{FF2B5EF4-FFF2-40B4-BE49-F238E27FC236}">
                      <a16:creationId xmlns:a16="http://schemas.microsoft.com/office/drawing/2014/main" id="{6DDDE7E0-BF43-47F1-8FD2-59A54E4AD657}"/>
                    </a:ext>
                  </a:extLst>
                </p:cNvPr>
                <p:cNvSpPr txBox="1"/>
                <p:nvPr/>
              </p:nvSpPr>
              <p:spPr>
                <a:xfrm>
                  <a:off x="10364769" y="151800"/>
                  <a:ext cx="1204855" cy="6980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6000" tIns="64000" rIns="32000" bIns="640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entury Gothic"/>
                    <a:buNone/>
                  </a:pPr>
                  <a:r>
                    <a:rPr lang="fr-FR" sz="1400" b="0" i="0" u="none" strike="noStrike" cap="none" dirty="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Conclusion</a:t>
                  </a:r>
                  <a:endParaRPr sz="1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70" name="Espace réservé de la date 5">
            <a:extLst>
              <a:ext uri="{FF2B5EF4-FFF2-40B4-BE49-F238E27FC236}">
                <a16:creationId xmlns:a16="http://schemas.microsoft.com/office/drawing/2014/main" id="{4E436844-0A26-4D29-B565-4E97C5D9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582" y="6354375"/>
            <a:ext cx="2743200" cy="365125"/>
          </a:xfrm>
        </p:spPr>
        <p:txBody>
          <a:bodyPr/>
          <a:lstStyle/>
          <a:p>
            <a:r>
              <a:rPr lang="fr-FR" dirty="0"/>
              <a:t>LO02 – Semestre A20 - 24/10/2020</a:t>
            </a:r>
          </a:p>
        </p:txBody>
      </p:sp>
      <p:sp>
        <p:nvSpPr>
          <p:cNvPr id="71" name="Google Shape;154;p3">
            <a:extLst>
              <a:ext uri="{FF2B5EF4-FFF2-40B4-BE49-F238E27FC236}">
                <a16:creationId xmlns:a16="http://schemas.microsoft.com/office/drawing/2014/main" id="{1517EA38-28C1-4A85-B513-BA88AAF6537C}"/>
              </a:ext>
            </a:extLst>
          </p:cNvPr>
          <p:cNvSpPr txBox="1">
            <a:spLocks/>
          </p:cNvSpPr>
          <p:nvPr/>
        </p:nvSpPr>
        <p:spPr>
          <a:xfrm>
            <a:off x="312936" y="18251"/>
            <a:ext cx="3701216" cy="8590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Century Gothic"/>
              <a:buNone/>
            </a:pP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438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>
            <a:spLocks noGrp="1"/>
          </p:cNvSpPr>
          <p:nvPr>
            <p:ph type="body" idx="1"/>
          </p:nvPr>
        </p:nvSpPr>
        <p:spPr>
          <a:xfrm>
            <a:off x="1078353" y="1233600"/>
            <a:ext cx="7437000" cy="5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-FR" sz="2000" b="1" dirty="0">
                <a:solidFill>
                  <a:schemeClr val="lt1"/>
                </a:solidFill>
              </a:rPr>
              <a:t>1 - Présentation du projet</a:t>
            </a:r>
            <a:endParaRPr sz="20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fr-FR" sz="1800" dirty="0">
                <a:solidFill>
                  <a:schemeClr val="lt1"/>
                </a:solidFill>
              </a:rPr>
              <a:t>	1.1 - Contexte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fr-FR" sz="1800" dirty="0">
                <a:solidFill>
                  <a:schemeClr val="lt1"/>
                </a:solidFill>
              </a:rPr>
              <a:t>	1.2 - Principe de la RFID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fr-FR" sz="1800" dirty="0">
                <a:solidFill>
                  <a:schemeClr val="lt1"/>
                </a:solidFill>
              </a:rPr>
              <a:t>	1.3 – Cahier des charges</a:t>
            </a:r>
            <a:endParaRPr dirty="0"/>
          </a:p>
          <a:p>
            <a:pPr marL="457200" lvl="1" indent="0" algn="l" rtl="0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 sz="2000" b="1" dirty="0">
                <a:solidFill>
                  <a:schemeClr val="lt1"/>
                </a:solidFill>
              </a:rPr>
              <a:t>2 – Explication théorique du principe</a:t>
            </a:r>
            <a:endParaRPr sz="20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fr-FR" sz="1800" dirty="0">
                <a:solidFill>
                  <a:schemeClr val="lt1"/>
                </a:solidFill>
              </a:rPr>
              <a:t>	2.1 - Pourquoi un cube 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fr-FR" sz="1800" dirty="0">
                <a:solidFill>
                  <a:schemeClr val="lt1"/>
                </a:solidFill>
              </a:rPr>
              <a:t>	2.2 - Accord en fréquence des boucles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fr-FR" sz="1800" dirty="0">
                <a:solidFill>
                  <a:schemeClr val="lt1"/>
                </a:solidFill>
              </a:rPr>
              <a:t> 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 sz="2000" b="1" dirty="0">
                <a:solidFill>
                  <a:schemeClr val="lt1"/>
                </a:solidFill>
              </a:rPr>
              <a:t>3 – Réalisation du prototype</a:t>
            </a:r>
            <a:endParaRPr sz="20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fr-FR" sz="1800" dirty="0">
                <a:solidFill>
                  <a:schemeClr val="lt1"/>
                </a:solidFill>
              </a:rPr>
              <a:t>	3.1 - Simulations sous CST 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fr-FR" sz="1800" dirty="0">
                <a:solidFill>
                  <a:schemeClr val="lt1"/>
                </a:solidFill>
              </a:rPr>
              <a:t>	3.2 - Conception physique du cube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fr-FR" sz="1800" dirty="0">
                <a:solidFill>
                  <a:schemeClr val="lt1"/>
                </a:solidFill>
              </a:rPr>
              <a:t>	3.3 - Mutuelle inductance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fr-FR" sz="1800" dirty="0">
                <a:solidFill>
                  <a:schemeClr val="lt1"/>
                </a:solidFill>
              </a:rPr>
              <a:t>	3.4 - Partie capacitive et inductive des boucles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815"/>
              </a:spcBef>
              <a:spcAft>
                <a:spcPts val="0"/>
              </a:spcAft>
              <a:buSzPts val="860"/>
              <a:buNone/>
            </a:pPr>
            <a:r>
              <a:rPr lang="fr-FR" sz="1075" dirty="0">
                <a:solidFill>
                  <a:schemeClr val="lt1"/>
                </a:solidFill>
              </a:rPr>
              <a:t> 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400"/>
              <a:buNone/>
            </a:pPr>
            <a:endParaRPr sz="500" dirty="0"/>
          </a:p>
        </p:txBody>
      </p:sp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2046337" y="-273468"/>
            <a:ext cx="1137056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 Shape Up » - Modélisation UML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1DB0697-D40F-4D8A-B71C-A4FFA480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Théo PENNERAT | Brendan SIGNARBIEUX – « Shape Up ! »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F25BC38-FDD4-4B32-8D57-3FC181EE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B434-47E2-48B6-87A2-8FB8316038E4}" type="slidenum">
              <a:rPr lang="fr-FR" smtClean="0"/>
              <a:t>2</a:t>
            </a:fld>
            <a:endParaRPr lang="fr-FR"/>
          </a:p>
        </p:txBody>
      </p:sp>
      <p:sp>
        <p:nvSpPr>
          <p:cNvPr id="7" name="Google Shape;147;p2">
            <a:extLst>
              <a:ext uri="{FF2B5EF4-FFF2-40B4-BE49-F238E27FC236}">
                <a16:creationId xmlns:a16="http://schemas.microsoft.com/office/drawing/2014/main" id="{C2D3D834-A320-4681-AF06-259A240E6F82}"/>
              </a:ext>
            </a:extLst>
          </p:cNvPr>
          <p:cNvSpPr txBox="1">
            <a:spLocks/>
          </p:cNvSpPr>
          <p:nvPr/>
        </p:nvSpPr>
        <p:spPr>
          <a:xfrm>
            <a:off x="703635" y="1296996"/>
            <a:ext cx="5239561" cy="426400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1600"/>
              <a:buFont typeface="Arial" panose="020B0604020202020204" pitchFamily="34" charset="0"/>
              <a:buNone/>
            </a:pPr>
            <a:endParaRPr lang="fr-FR" sz="2000" b="1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1600"/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2060"/>
                </a:solidFill>
              </a:rPr>
              <a:t>1 - Présentation du projet</a:t>
            </a:r>
            <a:endParaRPr lang="fr-FR" sz="2000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960"/>
              </a:spcBef>
              <a:buSzPts val="1440"/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SzPts val="1600"/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2060"/>
                </a:solidFill>
              </a:rPr>
              <a:t>2 – Diagramme de cas d’utilisation</a:t>
            </a:r>
            <a:endParaRPr lang="fr-FR" sz="2000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960"/>
              </a:spcBef>
              <a:buSzPts val="1440"/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0070C0"/>
                </a:solidFill>
              </a:rPr>
              <a:t>	 </a:t>
            </a:r>
          </a:p>
          <a:p>
            <a:pPr marL="0" indent="0">
              <a:lnSpc>
                <a:spcPct val="80000"/>
              </a:lnSpc>
              <a:buSzPts val="1600"/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2060"/>
                </a:solidFill>
              </a:rPr>
              <a:t>3 – Diagramme de classes</a:t>
            </a:r>
            <a:endParaRPr lang="fr-FR" sz="2000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960"/>
              </a:spcBef>
              <a:buSzPts val="1440"/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spcBef>
                <a:spcPts val="960"/>
              </a:spcBef>
              <a:buSzPts val="1440"/>
              <a:buNone/>
            </a:pPr>
            <a:r>
              <a:rPr lang="fr-FR" sz="2000" b="1" dirty="0">
                <a:solidFill>
                  <a:srgbClr val="002060"/>
                </a:solidFill>
              </a:rPr>
              <a:t>4 – Diagrammes de séquence </a:t>
            </a:r>
          </a:p>
          <a:p>
            <a:pPr marL="0" indent="0">
              <a:lnSpc>
                <a:spcPct val="80000"/>
              </a:lnSpc>
              <a:spcBef>
                <a:spcPts val="960"/>
              </a:spcBef>
              <a:buSzPts val="1440"/>
              <a:buNone/>
            </a:pPr>
            <a:endParaRPr lang="fr-FR" sz="2000" b="1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960"/>
              </a:spcBef>
              <a:buSzPts val="1440"/>
              <a:buNone/>
            </a:pPr>
            <a:r>
              <a:rPr lang="fr-FR" sz="2000" b="1" dirty="0">
                <a:solidFill>
                  <a:srgbClr val="002060"/>
                </a:solidFill>
              </a:rPr>
              <a:t>5 – Conclusion</a:t>
            </a:r>
            <a:endParaRPr lang="fr-FR" sz="2000" dirty="0"/>
          </a:p>
          <a:p>
            <a:pPr marL="0" indent="0">
              <a:lnSpc>
                <a:spcPct val="80000"/>
              </a:lnSpc>
              <a:spcBef>
                <a:spcPts val="700"/>
              </a:spcBef>
              <a:buSzPts val="400"/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310BD51-4919-408A-8FAF-5D6F25ABF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3" y="109559"/>
            <a:ext cx="1468064" cy="54622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20F1DF9-2D9F-420E-AF16-A6D925BC1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341" y="1296996"/>
            <a:ext cx="3891306" cy="2006545"/>
          </a:xfrm>
          <a:prstGeom prst="rect">
            <a:avLst/>
          </a:prstGeom>
        </p:spPr>
      </p:pic>
      <p:sp>
        <p:nvSpPr>
          <p:cNvPr id="12" name="Espace réservé de la date 5">
            <a:extLst>
              <a:ext uri="{FF2B5EF4-FFF2-40B4-BE49-F238E27FC236}">
                <a16:creationId xmlns:a16="http://schemas.microsoft.com/office/drawing/2014/main" id="{8F05B80F-EE4A-47BD-8F8E-2F32278E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582" y="6354375"/>
            <a:ext cx="2743200" cy="365125"/>
          </a:xfrm>
        </p:spPr>
        <p:txBody>
          <a:bodyPr/>
          <a:lstStyle/>
          <a:p>
            <a:r>
              <a:rPr lang="fr-FR" dirty="0"/>
              <a:t>LO02 – Semestre A20 - 24/10/2020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99D930-EC17-48C6-B59D-35282F12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B434-47E2-48B6-87A2-8FB8316038E4}" type="slidenum">
              <a:rPr lang="fr-FR" smtClean="0"/>
              <a:t>3</a:t>
            </a:fld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A5499BA3-2447-4D99-A657-77DDFF2B51CF}"/>
              </a:ext>
            </a:extLst>
          </p:cNvPr>
          <p:cNvGrpSpPr/>
          <p:nvPr/>
        </p:nvGrpSpPr>
        <p:grpSpPr>
          <a:xfrm>
            <a:off x="4387490" y="138419"/>
            <a:ext cx="7221789" cy="582017"/>
            <a:chOff x="4387490" y="138419"/>
            <a:chExt cx="7221789" cy="582017"/>
          </a:xfrm>
        </p:grpSpPr>
        <p:sp>
          <p:nvSpPr>
            <p:cNvPr id="8" name="Google Shape;159;p3">
              <a:extLst>
                <a:ext uri="{FF2B5EF4-FFF2-40B4-BE49-F238E27FC236}">
                  <a16:creationId xmlns:a16="http://schemas.microsoft.com/office/drawing/2014/main" id="{05FFBF8B-36B8-451A-B666-44E179291AD3}"/>
                </a:ext>
              </a:extLst>
            </p:cNvPr>
            <p:cNvSpPr/>
            <p:nvPr/>
          </p:nvSpPr>
          <p:spPr>
            <a:xfrm>
              <a:off x="8536672" y="145709"/>
              <a:ext cx="2052303" cy="556461"/>
            </a:xfrm>
            <a:prstGeom prst="chevron">
              <a:avLst>
                <a:gd name="adj" fmla="val 50000"/>
              </a:avLst>
            </a:prstGeom>
            <a:solidFill>
              <a:srgbClr val="116194"/>
            </a:solidFill>
            <a:ln w="15875" cap="rnd" cmpd="sng">
              <a:solidFill>
                <a:srgbClr val="74DB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A5359D5F-AA0E-4B03-8F89-82BFE77D344B}"/>
                </a:ext>
              </a:extLst>
            </p:cNvPr>
            <p:cNvGrpSpPr/>
            <p:nvPr/>
          </p:nvGrpSpPr>
          <p:grpSpPr>
            <a:xfrm>
              <a:off x="4387490" y="138419"/>
              <a:ext cx="7221789" cy="582017"/>
              <a:chOff x="4387490" y="138419"/>
              <a:chExt cx="7221789" cy="720689"/>
            </a:xfrm>
          </p:grpSpPr>
          <p:sp>
            <p:nvSpPr>
              <p:cNvPr id="9" name="Google Shape;160;p3">
                <a:extLst>
                  <a:ext uri="{FF2B5EF4-FFF2-40B4-BE49-F238E27FC236}">
                    <a16:creationId xmlns:a16="http://schemas.microsoft.com/office/drawing/2014/main" id="{5B1BFE76-6134-4630-A767-07316761EE49}"/>
                  </a:ext>
                </a:extLst>
              </p:cNvPr>
              <p:cNvSpPr txBox="1"/>
              <p:nvPr/>
            </p:nvSpPr>
            <p:spPr>
              <a:xfrm>
                <a:off x="8790671" y="149599"/>
                <a:ext cx="1377886" cy="698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6000" tIns="64000" rIns="32000" bIns="64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entury Gothic"/>
                  <a:buNone/>
                </a:pPr>
                <a:r>
                  <a:rPr lang="fr-FR" sz="1400" b="0" i="0" u="none" strike="noStrike" cap="none" dirty="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Diagrammes </a:t>
                </a: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entury Gothic"/>
                  <a:buNone/>
                </a:pPr>
                <a:r>
                  <a:rPr lang="fr-FR" sz="1400" b="0" i="0" u="none" strike="noStrike" cap="none" dirty="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de séquence</a:t>
                </a:r>
                <a:endParaRPr sz="1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4B6C883C-238D-441C-8A96-41F8408C5280}"/>
                  </a:ext>
                </a:extLst>
              </p:cNvPr>
              <p:cNvGrpSpPr/>
              <p:nvPr/>
            </p:nvGrpSpPr>
            <p:grpSpPr>
              <a:xfrm>
                <a:off x="4387490" y="138419"/>
                <a:ext cx="7221789" cy="720689"/>
                <a:chOff x="4387490" y="138419"/>
                <a:chExt cx="7221789" cy="720689"/>
              </a:xfrm>
            </p:grpSpPr>
            <p:grpSp>
              <p:nvGrpSpPr>
                <p:cNvPr id="156" name="Google Shape;156;p3"/>
                <p:cNvGrpSpPr/>
                <p:nvPr/>
              </p:nvGrpSpPr>
              <p:grpSpPr>
                <a:xfrm>
                  <a:off x="4387490" y="138419"/>
                  <a:ext cx="3077324" cy="720689"/>
                  <a:chOff x="-22738" y="0"/>
                  <a:chExt cx="2545288" cy="720689"/>
                </a:xfrm>
              </p:grpSpPr>
              <p:sp>
                <p:nvSpPr>
                  <p:cNvPr id="157" name="Google Shape;157;p3"/>
                  <p:cNvSpPr/>
                  <p:nvPr/>
                </p:nvSpPr>
                <p:spPr>
                  <a:xfrm>
                    <a:off x="3" y="0"/>
                    <a:ext cx="1107726" cy="698071"/>
                  </a:xfrm>
                  <a:prstGeom prst="homePlat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15875" cap="rnd" cmpd="sng">
                    <a:solidFill>
                      <a:srgbClr val="74DB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8" name="Google Shape;158;p3"/>
                  <p:cNvSpPr txBox="1"/>
                  <p:nvPr/>
                </p:nvSpPr>
                <p:spPr>
                  <a:xfrm>
                    <a:off x="-22738" y="22618"/>
                    <a:ext cx="1192539" cy="69807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28000" tIns="64000" rIns="32000" bIns="640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400"/>
                      <a:buFont typeface="Century Gothic"/>
                      <a:buNone/>
                    </a:pPr>
                    <a:r>
                      <a:rPr lang="fr-FR" sz="1400" b="0" i="0" u="none" strike="noStrike" cap="none" dirty="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Présentation</a:t>
                    </a:r>
                    <a:endParaRPr sz="2400" b="0" i="0" u="none" strike="noStrike" cap="none" dirty="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endParaRPr>
                  </a:p>
                </p:txBody>
              </p:sp>
              <p:sp>
                <p:nvSpPr>
                  <p:cNvPr id="159" name="Google Shape;159;p3"/>
                  <p:cNvSpPr/>
                  <p:nvPr/>
                </p:nvSpPr>
                <p:spPr>
                  <a:xfrm>
                    <a:off x="825067" y="0"/>
                    <a:ext cx="1697483" cy="698071"/>
                  </a:xfrm>
                  <a:prstGeom prst="chevron">
                    <a:avLst>
                      <a:gd name="adj" fmla="val 50000"/>
                    </a:avLst>
                  </a:prstGeom>
                  <a:solidFill>
                    <a:srgbClr val="116194"/>
                  </a:solidFill>
                  <a:ln w="15875" cap="rnd" cmpd="sng">
                    <a:solidFill>
                      <a:srgbClr val="74DB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0" name="Google Shape;160;p3"/>
                  <p:cNvSpPr txBox="1"/>
                  <p:nvPr/>
                </p:nvSpPr>
                <p:spPr>
                  <a:xfrm>
                    <a:off x="1107728" y="11309"/>
                    <a:ext cx="1414822" cy="69807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6000" tIns="64000" rIns="32000" bIns="640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400"/>
                      <a:buFont typeface="Century Gothic"/>
                      <a:buNone/>
                    </a:pPr>
                    <a:r>
                      <a:rPr lang="fr-FR" sz="1400" b="0" i="0" u="none" strike="noStrike" cap="none" dirty="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Diagramme de </a:t>
                    </a:r>
                  </a:p>
                  <a:p>
                    <a:pPr marL="0" marR="0" lvl="0" indent="0" algn="l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400"/>
                      <a:buFont typeface="Century Gothic"/>
                      <a:buNone/>
                    </a:pPr>
                    <a:r>
                      <a:rPr lang="fr-FR" sz="1400" b="0" i="0" u="none" strike="noStrike" cap="none" dirty="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cas d’utilisation</a:t>
                    </a:r>
                    <a:endParaRPr sz="10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" name="Google Shape;159;p3">
                  <a:extLst>
                    <a:ext uri="{FF2B5EF4-FFF2-40B4-BE49-F238E27FC236}">
                      <a16:creationId xmlns:a16="http://schemas.microsoft.com/office/drawing/2014/main" id="{11FACFB3-306B-4A39-B0EB-2201F0CBF982}"/>
                    </a:ext>
                  </a:extLst>
                </p:cNvPr>
                <p:cNvSpPr/>
                <p:nvPr/>
              </p:nvSpPr>
              <p:spPr>
                <a:xfrm>
                  <a:off x="7155160" y="138419"/>
                  <a:ext cx="1747797" cy="698071"/>
                </a:xfrm>
                <a:prstGeom prst="chevron">
                  <a:avLst>
                    <a:gd name="adj" fmla="val 50000"/>
                  </a:avLst>
                </a:prstGeom>
                <a:solidFill>
                  <a:srgbClr val="116194"/>
                </a:solidFill>
                <a:ln w="15875" cap="rnd" cmpd="sng">
                  <a:solidFill>
                    <a:srgbClr val="74DB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" name="Google Shape;160;p3">
                  <a:extLst>
                    <a:ext uri="{FF2B5EF4-FFF2-40B4-BE49-F238E27FC236}">
                      <a16:creationId xmlns:a16="http://schemas.microsoft.com/office/drawing/2014/main" id="{AD88BC06-3F33-4902-ADAE-AF1187A9C102}"/>
                    </a:ext>
                  </a:extLst>
                </p:cNvPr>
                <p:cNvSpPr txBox="1"/>
                <p:nvPr/>
              </p:nvSpPr>
              <p:spPr>
                <a:xfrm>
                  <a:off x="7354206" y="140365"/>
                  <a:ext cx="1377886" cy="6980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6000" tIns="64000" rIns="32000" bIns="64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entury Gothic"/>
                    <a:buNone/>
                  </a:pPr>
                  <a:r>
                    <a:rPr lang="fr-FR" sz="1400" b="0" i="0" u="none" strike="noStrike" cap="none" dirty="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Diagramme </a:t>
                  </a: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entury Gothic"/>
                    <a:buNone/>
                  </a:pPr>
                  <a:r>
                    <a:rPr lang="fr-FR" sz="1400" b="0" i="0" u="none" strike="noStrike" cap="none" dirty="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de classes</a:t>
                  </a:r>
                  <a:endParaRPr sz="1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" name="Google Shape;159;p3">
                  <a:extLst>
                    <a:ext uri="{FF2B5EF4-FFF2-40B4-BE49-F238E27FC236}">
                      <a16:creationId xmlns:a16="http://schemas.microsoft.com/office/drawing/2014/main" id="{C9FADFF4-8130-469B-B8FE-2BE03112ED0E}"/>
                    </a:ext>
                  </a:extLst>
                </p:cNvPr>
                <p:cNvSpPr/>
                <p:nvPr/>
              </p:nvSpPr>
              <p:spPr>
                <a:xfrm>
                  <a:off x="10122377" y="140491"/>
                  <a:ext cx="1486902" cy="698071"/>
                </a:xfrm>
                <a:prstGeom prst="chevron">
                  <a:avLst>
                    <a:gd name="adj" fmla="val 50000"/>
                  </a:avLst>
                </a:prstGeom>
                <a:solidFill>
                  <a:srgbClr val="116194"/>
                </a:solidFill>
                <a:ln w="15875" cap="rnd" cmpd="sng">
                  <a:solidFill>
                    <a:srgbClr val="74DB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" name="Google Shape;160;p3">
                  <a:extLst>
                    <a:ext uri="{FF2B5EF4-FFF2-40B4-BE49-F238E27FC236}">
                      <a16:creationId xmlns:a16="http://schemas.microsoft.com/office/drawing/2014/main" id="{310429C0-9A11-4474-BC72-FF95CC35574D}"/>
                    </a:ext>
                  </a:extLst>
                </p:cNvPr>
                <p:cNvSpPr txBox="1"/>
                <p:nvPr/>
              </p:nvSpPr>
              <p:spPr>
                <a:xfrm>
                  <a:off x="10364769" y="151800"/>
                  <a:ext cx="1204855" cy="6980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6000" tIns="64000" rIns="32000" bIns="640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entury Gothic"/>
                    <a:buNone/>
                  </a:pPr>
                  <a:r>
                    <a:rPr lang="fr-FR" sz="1400" b="0" i="0" u="none" strike="noStrike" cap="none" dirty="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Conclusion</a:t>
                  </a:r>
                  <a:endParaRPr sz="1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A48B747F-843D-4613-BD4D-48CED7E8B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189" y="1440188"/>
            <a:ext cx="10515600" cy="4351338"/>
          </a:xfrm>
          <a:ln>
            <a:solidFill>
              <a:srgbClr val="002060"/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fr-FR" dirty="0"/>
              <a:t>Conception / développement en </a:t>
            </a:r>
            <a:r>
              <a:rPr lang="fr-FR" b="1" dirty="0"/>
              <a:t>UML</a:t>
            </a:r>
            <a:r>
              <a:rPr lang="fr-FR" dirty="0"/>
              <a:t> et </a:t>
            </a:r>
            <a:r>
              <a:rPr lang="fr-FR" b="1" dirty="0"/>
              <a:t>Java</a:t>
            </a:r>
            <a:r>
              <a:rPr lang="fr-FR" dirty="0"/>
              <a:t> d’un </a:t>
            </a:r>
            <a:r>
              <a:rPr lang="fr-FR" b="1" dirty="0"/>
              <a:t>jeu de cartes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Constitué de </a:t>
            </a:r>
            <a:r>
              <a:rPr lang="fr-FR" b="1" dirty="0"/>
              <a:t>18 cartes  </a:t>
            </a:r>
            <a:r>
              <a:rPr lang="fr-FR" dirty="0"/>
              <a:t>représentant des figures </a:t>
            </a:r>
          </a:p>
          <a:p>
            <a:pPr lvl="1"/>
            <a:r>
              <a:rPr lang="fr-FR" dirty="0"/>
              <a:t>Forme, couleur, remplissage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Déroulement d’un tour : </a:t>
            </a:r>
          </a:p>
          <a:p>
            <a:pPr lvl="1"/>
            <a:r>
              <a:rPr lang="fr-FR" dirty="0"/>
              <a:t>Piocher, placer une carte sur plateau de jeu</a:t>
            </a:r>
          </a:p>
          <a:p>
            <a:pPr lvl="1"/>
            <a:r>
              <a:rPr lang="fr-FR" dirty="0"/>
              <a:t>Déplacer une carte déjà posée</a:t>
            </a:r>
          </a:p>
          <a:p>
            <a:endParaRPr lang="fr-FR" dirty="0"/>
          </a:p>
          <a:p>
            <a:r>
              <a:rPr lang="fr-FR" dirty="0"/>
              <a:t>Objectif : enchainement de cartes ayant les mêmes caractéristiques que sa </a:t>
            </a:r>
            <a:r>
              <a:rPr lang="fr-FR" b="1" dirty="0"/>
              <a:t>« </a:t>
            </a:r>
            <a:r>
              <a:rPr lang="fr-FR" b="1" dirty="0" err="1"/>
              <a:t>victory</a:t>
            </a:r>
            <a:r>
              <a:rPr lang="fr-FR" b="1" dirty="0"/>
              <a:t> </a:t>
            </a:r>
            <a:r>
              <a:rPr lang="fr-FR" b="1" dirty="0" err="1"/>
              <a:t>card</a:t>
            </a:r>
            <a:r>
              <a:rPr lang="fr-FR" b="1" dirty="0"/>
              <a:t> »</a:t>
            </a:r>
          </a:p>
        </p:txBody>
      </p:sp>
      <p:sp>
        <p:nvSpPr>
          <p:cNvPr id="36" name="Espace réservé du pied de page 1">
            <a:extLst>
              <a:ext uri="{FF2B5EF4-FFF2-40B4-BE49-F238E27FC236}">
                <a16:creationId xmlns:a16="http://schemas.microsoft.com/office/drawing/2014/main" id="{430639FA-DF97-417E-868B-28D0CBBB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/>
              <a:t>Théo PENNERAT | Brendan SIGNARBIEUX – « Shape Up ! »</a:t>
            </a:r>
          </a:p>
        </p:txBody>
      </p:sp>
      <p:sp>
        <p:nvSpPr>
          <p:cNvPr id="38" name="Espace réservé de la date 5">
            <a:extLst>
              <a:ext uri="{FF2B5EF4-FFF2-40B4-BE49-F238E27FC236}">
                <a16:creationId xmlns:a16="http://schemas.microsoft.com/office/drawing/2014/main" id="{6834239C-0253-4FF4-AA93-9743C5CE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582" y="6354375"/>
            <a:ext cx="2743200" cy="365125"/>
          </a:xfrm>
        </p:spPr>
        <p:txBody>
          <a:bodyPr/>
          <a:lstStyle/>
          <a:p>
            <a:r>
              <a:rPr lang="fr-FR" dirty="0"/>
              <a:t>LO02 – Semestre A20 - 24/10/2020</a:t>
            </a:r>
          </a:p>
        </p:txBody>
      </p:sp>
      <p:sp>
        <p:nvSpPr>
          <p:cNvPr id="41" name="Google Shape;154;p3">
            <a:extLst>
              <a:ext uri="{FF2B5EF4-FFF2-40B4-BE49-F238E27FC236}">
                <a16:creationId xmlns:a16="http://schemas.microsoft.com/office/drawing/2014/main" id="{EF2F43E2-566E-4E91-85AB-6A845F0611E1}"/>
              </a:ext>
            </a:extLst>
          </p:cNvPr>
          <p:cNvSpPr txBox="1">
            <a:spLocks/>
          </p:cNvSpPr>
          <p:nvPr/>
        </p:nvSpPr>
        <p:spPr>
          <a:xfrm>
            <a:off x="312936" y="18251"/>
            <a:ext cx="3701216" cy="8590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Century Gothic"/>
              <a:buNone/>
            </a:pPr>
            <a:r>
              <a:rPr lang="fr-FR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AD58E51-8AD7-4929-9334-6814F2652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932" y="2429142"/>
            <a:ext cx="743613" cy="102961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5F0FE97-169C-410C-B736-DF3F2BDD7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286" y="2429142"/>
            <a:ext cx="743613" cy="10359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BEDE9F-26C3-46F1-86E6-050B2CEAE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5819" y="2416501"/>
            <a:ext cx="743614" cy="10315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title"/>
          </p:nvPr>
        </p:nvSpPr>
        <p:spPr>
          <a:xfrm>
            <a:off x="312936" y="18251"/>
            <a:ext cx="3701216" cy="859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99D930-EC17-48C6-B59D-35282F12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B434-47E2-48B6-87A2-8FB8316038E4}" type="slidenum">
              <a:rPr lang="fr-FR" smtClean="0"/>
              <a:t>4</a:t>
            </a:fld>
            <a:endParaRPr lang="fr-FR"/>
          </a:p>
        </p:txBody>
      </p:sp>
      <p:sp>
        <p:nvSpPr>
          <p:cNvPr id="8" name="Google Shape;159;p3">
            <a:extLst>
              <a:ext uri="{FF2B5EF4-FFF2-40B4-BE49-F238E27FC236}">
                <a16:creationId xmlns:a16="http://schemas.microsoft.com/office/drawing/2014/main" id="{05FFBF8B-36B8-451A-B666-44E179291AD3}"/>
              </a:ext>
            </a:extLst>
          </p:cNvPr>
          <p:cNvSpPr/>
          <p:nvPr/>
        </p:nvSpPr>
        <p:spPr>
          <a:xfrm>
            <a:off x="8536672" y="145709"/>
            <a:ext cx="2052303" cy="556461"/>
          </a:xfrm>
          <a:prstGeom prst="chevron">
            <a:avLst>
              <a:gd name="adj" fmla="val 50000"/>
            </a:avLst>
          </a:prstGeom>
          <a:solidFill>
            <a:srgbClr val="116194"/>
          </a:solidFill>
          <a:ln w="15875" cap="rnd" cmpd="sng">
            <a:solidFill>
              <a:srgbClr val="74DB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5359D5F-AA0E-4B03-8F89-82BFE77D344B}"/>
              </a:ext>
            </a:extLst>
          </p:cNvPr>
          <p:cNvGrpSpPr/>
          <p:nvPr/>
        </p:nvGrpSpPr>
        <p:grpSpPr>
          <a:xfrm>
            <a:off x="4387490" y="138419"/>
            <a:ext cx="7221789" cy="582017"/>
            <a:chOff x="4387490" y="138419"/>
            <a:chExt cx="7221789" cy="720689"/>
          </a:xfrm>
        </p:grpSpPr>
        <p:sp>
          <p:nvSpPr>
            <p:cNvPr id="9" name="Google Shape;160;p3">
              <a:extLst>
                <a:ext uri="{FF2B5EF4-FFF2-40B4-BE49-F238E27FC236}">
                  <a16:creationId xmlns:a16="http://schemas.microsoft.com/office/drawing/2014/main" id="{5B1BFE76-6134-4630-A767-07316761EE49}"/>
                </a:ext>
              </a:extLst>
            </p:cNvPr>
            <p:cNvSpPr txBox="1"/>
            <p:nvPr/>
          </p:nvSpPr>
          <p:spPr>
            <a:xfrm>
              <a:off x="8790671" y="149599"/>
              <a:ext cx="1377886" cy="698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64000" rIns="32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fr-FR" sz="1400" b="0" i="0" u="none" strike="noStrike" cap="none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Diagrammes 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fr-FR" sz="1400" b="0" i="0" u="none" strike="noStrike" cap="none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 séquence</a:t>
              </a:r>
              <a:endParaRPr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4B6C883C-238D-441C-8A96-41F8408C5280}"/>
                </a:ext>
              </a:extLst>
            </p:cNvPr>
            <p:cNvGrpSpPr/>
            <p:nvPr/>
          </p:nvGrpSpPr>
          <p:grpSpPr>
            <a:xfrm>
              <a:off x="4387490" y="138419"/>
              <a:ext cx="7221789" cy="720689"/>
              <a:chOff x="4387490" y="138419"/>
              <a:chExt cx="7221789" cy="720689"/>
            </a:xfrm>
          </p:grpSpPr>
          <p:grpSp>
            <p:nvGrpSpPr>
              <p:cNvPr id="156" name="Google Shape;156;p3"/>
              <p:cNvGrpSpPr/>
              <p:nvPr/>
            </p:nvGrpSpPr>
            <p:grpSpPr>
              <a:xfrm>
                <a:off x="4387490" y="138419"/>
                <a:ext cx="3077324" cy="720689"/>
                <a:chOff x="-22738" y="0"/>
                <a:chExt cx="2545288" cy="720689"/>
              </a:xfrm>
            </p:grpSpPr>
            <p:sp>
              <p:nvSpPr>
                <p:cNvPr id="157" name="Google Shape;157;p3"/>
                <p:cNvSpPr/>
                <p:nvPr/>
              </p:nvSpPr>
              <p:spPr>
                <a:xfrm>
                  <a:off x="3" y="0"/>
                  <a:ext cx="1107726" cy="698071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15875" cap="rnd" cmpd="sng">
                  <a:solidFill>
                    <a:srgbClr val="74DB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Google Shape;158;p3"/>
                <p:cNvSpPr txBox="1"/>
                <p:nvPr/>
              </p:nvSpPr>
              <p:spPr>
                <a:xfrm>
                  <a:off x="-22738" y="22618"/>
                  <a:ext cx="1192539" cy="6980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8000" tIns="64000" rIns="32000" bIns="640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entury Gothic"/>
                    <a:buNone/>
                  </a:pPr>
                  <a:r>
                    <a:rPr lang="fr-FR" sz="1400" b="0" i="0" u="none" strike="noStrike" cap="none" dirty="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Présentation</a:t>
                  </a:r>
                  <a:endParaRPr sz="2400" b="0" i="0" u="none" strike="noStrike" cap="none" dirty="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825067" y="0"/>
                  <a:ext cx="1697483" cy="698071"/>
                </a:xfrm>
                <a:prstGeom prst="chevron">
                  <a:avLst>
                    <a:gd name="adj" fmla="val 50000"/>
                  </a:avLst>
                </a:prstGeom>
                <a:solidFill>
                  <a:srgbClr val="116194"/>
                </a:solidFill>
                <a:ln w="15875" cap="rnd" cmpd="sng">
                  <a:solidFill>
                    <a:srgbClr val="74DB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160;p3"/>
                <p:cNvSpPr txBox="1"/>
                <p:nvPr/>
              </p:nvSpPr>
              <p:spPr>
                <a:xfrm>
                  <a:off x="1107728" y="11309"/>
                  <a:ext cx="1414822" cy="6980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6000" tIns="64000" rIns="32000" bIns="640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entury Gothic"/>
                    <a:buNone/>
                  </a:pPr>
                  <a:r>
                    <a:rPr lang="fr-FR" sz="1400" b="0" i="0" u="none" strike="noStrike" cap="none" dirty="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Diagramme de </a:t>
                  </a:r>
                </a:p>
                <a:p>
                  <a:pPr marL="0" marR="0" lvl="0" indent="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entury Gothic"/>
                    <a:buNone/>
                  </a:pPr>
                  <a:r>
                    <a:rPr lang="fr-FR" sz="1400" b="0" i="0" u="none" strike="noStrike" cap="none" dirty="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cas d’utilisation</a:t>
                  </a:r>
                  <a:endParaRPr sz="1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" name="Google Shape;159;p3">
                <a:extLst>
                  <a:ext uri="{FF2B5EF4-FFF2-40B4-BE49-F238E27FC236}">
                    <a16:creationId xmlns:a16="http://schemas.microsoft.com/office/drawing/2014/main" id="{11FACFB3-306B-4A39-B0EB-2201F0CBF982}"/>
                  </a:ext>
                </a:extLst>
              </p:cNvPr>
              <p:cNvSpPr/>
              <p:nvPr/>
            </p:nvSpPr>
            <p:spPr>
              <a:xfrm>
                <a:off x="7155160" y="138419"/>
                <a:ext cx="1747797" cy="698071"/>
              </a:xfrm>
              <a:prstGeom prst="chevron">
                <a:avLst>
                  <a:gd name="adj" fmla="val 50000"/>
                </a:avLst>
              </a:prstGeom>
              <a:solidFill>
                <a:srgbClr val="116194"/>
              </a:solidFill>
              <a:ln w="15875" cap="rnd" cmpd="sng">
                <a:solidFill>
                  <a:srgbClr val="74DB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" name="Google Shape;160;p3">
                <a:extLst>
                  <a:ext uri="{FF2B5EF4-FFF2-40B4-BE49-F238E27FC236}">
                    <a16:creationId xmlns:a16="http://schemas.microsoft.com/office/drawing/2014/main" id="{AD88BC06-3F33-4902-ADAE-AF1187A9C102}"/>
                  </a:ext>
                </a:extLst>
              </p:cNvPr>
              <p:cNvSpPr txBox="1"/>
              <p:nvPr/>
            </p:nvSpPr>
            <p:spPr>
              <a:xfrm>
                <a:off x="7354206" y="140365"/>
                <a:ext cx="1377886" cy="698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6000" tIns="64000" rIns="32000" bIns="64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entury Gothic"/>
                  <a:buNone/>
                </a:pPr>
                <a:r>
                  <a:rPr lang="fr-FR" sz="1400" b="0" i="0" u="none" strike="noStrike" cap="none" dirty="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Diagramme </a:t>
                </a: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entury Gothic"/>
                  <a:buNone/>
                </a:pPr>
                <a:r>
                  <a:rPr lang="fr-FR" sz="1400" b="0" i="0" u="none" strike="noStrike" cap="none" dirty="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de classes</a:t>
                </a:r>
                <a:endParaRPr sz="1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59;p3">
                <a:extLst>
                  <a:ext uri="{FF2B5EF4-FFF2-40B4-BE49-F238E27FC236}">
                    <a16:creationId xmlns:a16="http://schemas.microsoft.com/office/drawing/2014/main" id="{C9FADFF4-8130-469B-B8FE-2BE03112ED0E}"/>
                  </a:ext>
                </a:extLst>
              </p:cNvPr>
              <p:cNvSpPr/>
              <p:nvPr/>
            </p:nvSpPr>
            <p:spPr>
              <a:xfrm>
                <a:off x="10122377" y="140491"/>
                <a:ext cx="1486902" cy="698071"/>
              </a:xfrm>
              <a:prstGeom prst="chevron">
                <a:avLst>
                  <a:gd name="adj" fmla="val 50000"/>
                </a:avLst>
              </a:prstGeom>
              <a:solidFill>
                <a:srgbClr val="116194"/>
              </a:solidFill>
              <a:ln w="15875" cap="rnd" cmpd="sng">
                <a:solidFill>
                  <a:srgbClr val="74DB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60;p3">
                <a:extLst>
                  <a:ext uri="{FF2B5EF4-FFF2-40B4-BE49-F238E27FC236}">
                    <a16:creationId xmlns:a16="http://schemas.microsoft.com/office/drawing/2014/main" id="{310429C0-9A11-4474-BC72-FF95CC35574D}"/>
                  </a:ext>
                </a:extLst>
              </p:cNvPr>
              <p:cNvSpPr txBox="1"/>
              <p:nvPr/>
            </p:nvSpPr>
            <p:spPr>
              <a:xfrm>
                <a:off x="10364769" y="151800"/>
                <a:ext cx="1204855" cy="698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6000" tIns="64000" rIns="32000" bIns="64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entury Gothic"/>
                  <a:buNone/>
                </a:pPr>
                <a:r>
                  <a:rPr lang="fr-FR" sz="1400" b="0" i="0" u="none" strike="noStrike" cap="none" dirty="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Conclusion</a:t>
                </a:r>
                <a:endParaRPr sz="1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A48B747F-843D-4613-BD4D-48CED7E8B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411"/>
            <a:ext cx="10515600" cy="4665161"/>
          </a:xfrm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b="1" dirty="0"/>
              <a:t>POO</a:t>
            </a:r>
            <a:r>
              <a:rPr lang="fr-FR" sz="2600" dirty="0"/>
              <a:t> (programmation orientée objet)</a:t>
            </a:r>
          </a:p>
          <a:p>
            <a:pPr lvl="1"/>
            <a:r>
              <a:rPr lang="fr-FR" sz="2200" dirty="0"/>
              <a:t>Plusieurs variantes ou formes de tapis de jeu</a:t>
            </a:r>
          </a:p>
          <a:p>
            <a:pPr lvl="1"/>
            <a:r>
              <a:rPr lang="fr-FR" sz="2200" dirty="0"/>
              <a:t>Architecture modulaire autour de fonctions </a:t>
            </a:r>
          </a:p>
          <a:p>
            <a:pPr marL="457200" lvl="1" indent="0">
              <a:buNone/>
            </a:pPr>
            <a:endParaRPr lang="fr-FR" sz="2000" dirty="0"/>
          </a:p>
          <a:p>
            <a:r>
              <a:rPr lang="fr-FR" sz="2600" dirty="0"/>
              <a:t>2/3 joueurs </a:t>
            </a:r>
            <a:r>
              <a:rPr lang="fr-FR" sz="2600" b="1" dirty="0"/>
              <a:t>physiques</a:t>
            </a:r>
            <a:r>
              <a:rPr lang="fr-FR" sz="2600" dirty="0"/>
              <a:t> ou </a:t>
            </a:r>
            <a:r>
              <a:rPr lang="fr-FR" sz="2600" b="1" dirty="0"/>
              <a:t>virtuels</a:t>
            </a:r>
          </a:p>
          <a:p>
            <a:pPr lvl="1"/>
            <a:r>
              <a:rPr lang="fr-FR" sz="2200" dirty="0"/>
              <a:t>Mise en place de </a:t>
            </a:r>
            <a:r>
              <a:rPr lang="fr-FR" sz="2200" b="1" dirty="0" err="1"/>
              <a:t>Strategy</a:t>
            </a:r>
            <a:endParaRPr lang="fr-FR" sz="2200" b="1" dirty="0"/>
          </a:p>
          <a:p>
            <a:pPr lvl="1"/>
            <a:endParaRPr lang="fr-FR" sz="2400" b="1" dirty="0"/>
          </a:p>
          <a:p>
            <a:r>
              <a:rPr lang="fr-FR" sz="2600" dirty="0"/>
              <a:t>Interface </a:t>
            </a:r>
            <a:r>
              <a:rPr lang="fr-FR" sz="2600" b="1" dirty="0"/>
              <a:t>en</a:t>
            </a:r>
            <a:r>
              <a:rPr lang="fr-FR" sz="2600" dirty="0"/>
              <a:t> </a:t>
            </a:r>
            <a:r>
              <a:rPr lang="fr-FR" sz="2600" b="1" dirty="0"/>
              <a:t>lignes de commandes </a:t>
            </a:r>
            <a:r>
              <a:rPr lang="fr-FR" sz="2600" dirty="0"/>
              <a:t>/ Interface</a:t>
            </a:r>
            <a:r>
              <a:rPr lang="fr-FR" sz="2600" b="1" dirty="0"/>
              <a:t> graphique</a:t>
            </a:r>
          </a:p>
          <a:p>
            <a:endParaRPr lang="fr-FR" sz="2400" b="1" dirty="0"/>
          </a:p>
          <a:p>
            <a:r>
              <a:rPr lang="fr-FR" sz="2600" dirty="0"/>
              <a:t>Projet réalisé en 3 grandes phases</a:t>
            </a:r>
          </a:p>
        </p:txBody>
      </p:sp>
      <p:sp>
        <p:nvSpPr>
          <p:cNvPr id="36" name="Espace réservé du pied de page 1">
            <a:extLst>
              <a:ext uri="{FF2B5EF4-FFF2-40B4-BE49-F238E27FC236}">
                <a16:creationId xmlns:a16="http://schemas.microsoft.com/office/drawing/2014/main" id="{430639FA-DF97-417E-868B-28D0CBBB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/>
              <a:t>Théo PENNERAT | Brendan SIGNARBIEUX – « Shape Up ! »</a:t>
            </a:r>
          </a:p>
        </p:txBody>
      </p:sp>
      <p:sp>
        <p:nvSpPr>
          <p:cNvPr id="19" name="Espace réservé de la date 5">
            <a:extLst>
              <a:ext uri="{FF2B5EF4-FFF2-40B4-BE49-F238E27FC236}">
                <a16:creationId xmlns:a16="http://schemas.microsoft.com/office/drawing/2014/main" id="{1FDB101B-9A9E-4D12-B336-94EC1D0F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582" y="6354375"/>
            <a:ext cx="2743200" cy="365125"/>
          </a:xfrm>
        </p:spPr>
        <p:txBody>
          <a:bodyPr/>
          <a:lstStyle/>
          <a:p>
            <a:r>
              <a:rPr lang="fr-FR" dirty="0"/>
              <a:t>LO02 – Semestre A20 - 24/10/2020</a:t>
            </a:r>
          </a:p>
        </p:txBody>
      </p:sp>
    </p:spTree>
    <p:extLst>
      <p:ext uri="{BB962C8B-B14F-4D97-AF65-F5344CB8AC3E}">
        <p14:creationId xmlns:p14="http://schemas.microsoft.com/office/powerpoint/2010/main" val="125847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title"/>
          </p:nvPr>
        </p:nvSpPr>
        <p:spPr>
          <a:xfrm>
            <a:off x="273150" y="-138653"/>
            <a:ext cx="3701216" cy="136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99D930-EC17-48C6-B59D-35282F12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B434-47E2-48B6-87A2-8FB8316038E4}" type="slidenum">
              <a:rPr lang="fr-FR" smtClean="0"/>
              <a:t>5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894FD70-D21C-48F7-B723-8F5A0DDD59AA}"/>
              </a:ext>
            </a:extLst>
          </p:cNvPr>
          <p:cNvGrpSpPr/>
          <p:nvPr/>
        </p:nvGrpSpPr>
        <p:grpSpPr>
          <a:xfrm>
            <a:off x="4322838" y="136525"/>
            <a:ext cx="7286441" cy="576451"/>
            <a:chOff x="4322838" y="136525"/>
            <a:chExt cx="7286441" cy="576451"/>
          </a:xfrm>
        </p:grpSpPr>
        <p:sp>
          <p:nvSpPr>
            <p:cNvPr id="8" name="Google Shape;159;p3">
              <a:extLst>
                <a:ext uri="{FF2B5EF4-FFF2-40B4-BE49-F238E27FC236}">
                  <a16:creationId xmlns:a16="http://schemas.microsoft.com/office/drawing/2014/main" id="{05FFBF8B-36B8-451A-B666-44E179291AD3}"/>
                </a:ext>
              </a:extLst>
            </p:cNvPr>
            <p:cNvSpPr/>
            <p:nvPr/>
          </p:nvSpPr>
          <p:spPr>
            <a:xfrm>
              <a:off x="8536672" y="145709"/>
              <a:ext cx="2052303" cy="556461"/>
            </a:xfrm>
            <a:prstGeom prst="chevron">
              <a:avLst>
                <a:gd name="adj" fmla="val 50000"/>
              </a:avLst>
            </a:prstGeom>
            <a:solidFill>
              <a:srgbClr val="116194"/>
            </a:solidFill>
            <a:ln w="15875" cap="rnd" cmpd="sng">
              <a:solidFill>
                <a:srgbClr val="74DB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A5359D5F-AA0E-4B03-8F89-82BFE77D344B}"/>
                </a:ext>
              </a:extLst>
            </p:cNvPr>
            <p:cNvGrpSpPr/>
            <p:nvPr/>
          </p:nvGrpSpPr>
          <p:grpSpPr>
            <a:xfrm>
              <a:off x="4322838" y="136525"/>
              <a:ext cx="7286441" cy="576451"/>
              <a:chOff x="4322838" y="136074"/>
              <a:chExt cx="7286441" cy="713797"/>
            </a:xfrm>
          </p:grpSpPr>
          <p:sp>
            <p:nvSpPr>
              <p:cNvPr id="9" name="Google Shape;160;p3">
                <a:extLst>
                  <a:ext uri="{FF2B5EF4-FFF2-40B4-BE49-F238E27FC236}">
                    <a16:creationId xmlns:a16="http://schemas.microsoft.com/office/drawing/2014/main" id="{5B1BFE76-6134-4630-A767-07316761EE49}"/>
                  </a:ext>
                </a:extLst>
              </p:cNvPr>
              <p:cNvSpPr txBox="1"/>
              <p:nvPr/>
            </p:nvSpPr>
            <p:spPr>
              <a:xfrm>
                <a:off x="8790671" y="149599"/>
                <a:ext cx="1377886" cy="698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6000" tIns="64000" rIns="32000" bIns="64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entury Gothic"/>
                  <a:buNone/>
                </a:pPr>
                <a:r>
                  <a:rPr lang="fr-FR" sz="1400" b="0" i="0" u="none" strike="noStrike" cap="none" dirty="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Diagrammes </a:t>
                </a: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entury Gothic"/>
                  <a:buNone/>
                </a:pPr>
                <a:r>
                  <a:rPr lang="fr-FR" sz="1400" b="0" i="0" u="none" strike="noStrike" cap="none" dirty="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de séquence</a:t>
                </a:r>
                <a:endParaRPr sz="1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4B6C883C-238D-441C-8A96-41F8408C5280}"/>
                  </a:ext>
                </a:extLst>
              </p:cNvPr>
              <p:cNvGrpSpPr/>
              <p:nvPr/>
            </p:nvGrpSpPr>
            <p:grpSpPr>
              <a:xfrm>
                <a:off x="4322838" y="136074"/>
                <a:ext cx="7286441" cy="713797"/>
                <a:chOff x="4322838" y="136074"/>
                <a:chExt cx="7286441" cy="713797"/>
              </a:xfrm>
            </p:grpSpPr>
            <p:grpSp>
              <p:nvGrpSpPr>
                <p:cNvPr id="156" name="Google Shape;156;p3"/>
                <p:cNvGrpSpPr/>
                <p:nvPr/>
              </p:nvGrpSpPr>
              <p:grpSpPr>
                <a:xfrm>
                  <a:off x="4322838" y="136074"/>
                  <a:ext cx="3141976" cy="711725"/>
                  <a:chOff x="-76211" y="-2345"/>
                  <a:chExt cx="2598761" cy="711725"/>
                </a:xfrm>
              </p:grpSpPr>
              <p:sp>
                <p:nvSpPr>
                  <p:cNvPr id="157" name="Google Shape;157;p3"/>
                  <p:cNvSpPr/>
                  <p:nvPr/>
                </p:nvSpPr>
                <p:spPr>
                  <a:xfrm>
                    <a:off x="3" y="0"/>
                    <a:ext cx="1107726" cy="698071"/>
                  </a:xfrm>
                  <a:prstGeom prst="homePlat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15875" cap="rnd" cmpd="sng">
                    <a:solidFill>
                      <a:srgbClr val="74DB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8" name="Google Shape;158;p3"/>
                  <p:cNvSpPr txBox="1"/>
                  <p:nvPr/>
                </p:nvSpPr>
                <p:spPr>
                  <a:xfrm>
                    <a:off x="-76211" y="-2345"/>
                    <a:ext cx="1192539" cy="700416"/>
                  </a:xfrm>
                  <a:prstGeom prst="rect">
                    <a:avLst/>
                  </a:prstGeom>
                  <a:solidFill>
                    <a:srgbClr val="116194"/>
                  </a:solidFill>
                  <a:ln>
                    <a:noFill/>
                  </a:ln>
                </p:spPr>
                <p:txBody>
                  <a:bodyPr spcFirstLastPara="1" wrap="square" lIns="128000" tIns="64000" rIns="32000" bIns="640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400"/>
                      <a:buFont typeface="Century Gothic"/>
                      <a:buNone/>
                    </a:pPr>
                    <a:r>
                      <a:rPr lang="fr-FR" sz="1400" b="0" i="0" u="none" strike="noStrike" cap="none" dirty="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Présentation</a:t>
                    </a:r>
                    <a:endParaRPr sz="2400" b="0" i="0" u="none" strike="noStrike" cap="none" dirty="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endParaRPr>
                  </a:p>
                </p:txBody>
              </p:sp>
              <p:sp>
                <p:nvSpPr>
                  <p:cNvPr id="159" name="Google Shape;159;p3"/>
                  <p:cNvSpPr/>
                  <p:nvPr/>
                </p:nvSpPr>
                <p:spPr>
                  <a:xfrm>
                    <a:off x="825067" y="0"/>
                    <a:ext cx="1697483" cy="698071"/>
                  </a:xfrm>
                  <a:prstGeom prst="chevron">
                    <a:avLst>
                      <a:gd name="adj" fmla="val 50000"/>
                    </a:avLst>
                  </a:prstGeom>
                  <a:solidFill>
                    <a:srgbClr val="4472C4"/>
                  </a:solidFill>
                  <a:ln w="15875" cap="rnd" cmpd="sng">
                    <a:solidFill>
                      <a:srgbClr val="74DB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0" name="Google Shape;160;p3"/>
                  <p:cNvSpPr txBox="1"/>
                  <p:nvPr/>
                </p:nvSpPr>
                <p:spPr>
                  <a:xfrm>
                    <a:off x="1107728" y="20336"/>
                    <a:ext cx="1292772" cy="6890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6000" tIns="64000" rIns="32000" bIns="640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400"/>
                      <a:buFont typeface="Century Gothic"/>
                      <a:buNone/>
                    </a:pPr>
                    <a:r>
                      <a:rPr lang="fr-FR" sz="1400" b="0" i="0" u="none" strike="noStrike" cap="none" dirty="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Diagramme de </a:t>
                    </a:r>
                  </a:p>
                  <a:p>
                    <a:pPr marL="0" marR="0" lvl="0" indent="0" algn="l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400"/>
                      <a:buFont typeface="Century Gothic"/>
                      <a:buNone/>
                    </a:pPr>
                    <a:r>
                      <a:rPr lang="fr-FR" sz="1400" b="0" i="0" u="none" strike="noStrike" cap="none" dirty="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cas d’utilisation</a:t>
                    </a:r>
                    <a:endParaRPr sz="10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" name="Google Shape;159;p3">
                  <a:extLst>
                    <a:ext uri="{FF2B5EF4-FFF2-40B4-BE49-F238E27FC236}">
                      <a16:creationId xmlns:a16="http://schemas.microsoft.com/office/drawing/2014/main" id="{11FACFB3-306B-4A39-B0EB-2201F0CBF982}"/>
                    </a:ext>
                  </a:extLst>
                </p:cNvPr>
                <p:cNvSpPr/>
                <p:nvPr/>
              </p:nvSpPr>
              <p:spPr>
                <a:xfrm>
                  <a:off x="7155160" y="138419"/>
                  <a:ext cx="1747797" cy="698071"/>
                </a:xfrm>
                <a:prstGeom prst="chevron">
                  <a:avLst>
                    <a:gd name="adj" fmla="val 50000"/>
                  </a:avLst>
                </a:prstGeom>
                <a:solidFill>
                  <a:srgbClr val="116194"/>
                </a:solidFill>
                <a:ln w="15875" cap="rnd" cmpd="sng">
                  <a:solidFill>
                    <a:srgbClr val="74DB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" name="Google Shape;160;p3">
                  <a:extLst>
                    <a:ext uri="{FF2B5EF4-FFF2-40B4-BE49-F238E27FC236}">
                      <a16:creationId xmlns:a16="http://schemas.microsoft.com/office/drawing/2014/main" id="{AD88BC06-3F33-4902-ADAE-AF1187A9C102}"/>
                    </a:ext>
                  </a:extLst>
                </p:cNvPr>
                <p:cNvSpPr txBox="1"/>
                <p:nvPr/>
              </p:nvSpPr>
              <p:spPr>
                <a:xfrm>
                  <a:off x="7354206" y="140365"/>
                  <a:ext cx="1377886" cy="6980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6000" tIns="64000" rIns="32000" bIns="64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entury Gothic"/>
                    <a:buNone/>
                  </a:pPr>
                  <a:r>
                    <a:rPr lang="fr-FR" sz="1400" b="0" i="0" u="none" strike="noStrike" cap="none" dirty="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Diagramme </a:t>
                  </a: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entury Gothic"/>
                    <a:buNone/>
                  </a:pPr>
                  <a:r>
                    <a:rPr lang="fr-FR" sz="1400" b="0" i="0" u="none" strike="noStrike" cap="none" dirty="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de classes</a:t>
                  </a:r>
                  <a:endParaRPr sz="1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" name="Google Shape;159;p3">
                  <a:extLst>
                    <a:ext uri="{FF2B5EF4-FFF2-40B4-BE49-F238E27FC236}">
                      <a16:creationId xmlns:a16="http://schemas.microsoft.com/office/drawing/2014/main" id="{C9FADFF4-8130-469B-B8FE-2BE03112ED0E}"/>
                    </a:ext>
                  </a:extLst>
                </p:cNvPr>
                <p:cNvSpPr/>
                <p:nvPr/>
              </p:nvSpPr>
              <p:spPr>
                <a:xfrm>
                  <a:off x="10122377" y="140491"/>
                  <a:ext cx="1486902" cy="698071"/>
                </a:xfrm>
                <a:prstGeom prst="chevron">
                  <a:avLst>
                    <a:gd name="adj" fmla="val 50000"/>
                  </a:avLst>
                </a:prstGeom>
                <a:solidFill>
                  <a:srgbClr val="116194"/>
                </a:solidFill>
                <a:ln w="15875" cap="rnd" cmpd="sng">
                  <a:solidFill>
                    <a:srgbClr val="74DB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" name="Google Shape;160;p3">
                  <a:extLst>
                    <a:ext uri="{FF2B5EF4-FFF2-40B4-BE49-F238E27FC236}">
                      <a16:creationId xmlns:a16="http://schemas.microsoft.com/office/drawing/2014/main" id="{310429C0-9A11-4474-BC72-FF95CC35574D}"/>
                    </a:ext>
                  </a:extLst>
                </p:cNvPr>
                <p:cNvSpPr txBox="1"/>
                <p:nvPr/>
              </p:nvSpPr>
              <p:spPr>
                <a:xfrm>
                  <a:off x="10364769" y="151800"/>
                  <a:ext cx="1204855" cy="6980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6000" tIns="64000" rIns="32000" bIns="640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entury Gothic"/>
                    <a:buNone/>
                  </a:pPr>
                  <a:r>
                    <a:rPr lang="fr-FR" sz="1400" b="0" i="0" u="none" strike="noStrike" cap="none" dirty="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Conclusion</a:t>
                  </a:r>
                  <a:endParaRPr sz="1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6" name="Espace réservé du pied de page 1">
            <a:extLst>
              <a:ext uri="{FF2B5EF4-FFF2-40B4-BE49-F238E27FC236}">
                <a16:creationId xmlns:a16="http://schemas.microsoft.com/office/drawing/2014/main" id="{430639FA-DF97-417E-868B-28D0CBBB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/>
              <a:t>Théo PENNERAT | Brendan SIGNARBIEUX – « Shape Up ! »</a:t>
            </a:r>
          </a:p>
        </p:txBody>
      </p:sp>
      <p:sp>
        <p:nvSpPr>
          <p:cNvPr id="22" name="Espace réservé de la date 5">
            <a:extLst>
              <a:ext uri="{FF2B5EF4-FFF2-40B4-BE49-F238E27FC236}">
                <a16:creationId xmlns:a16="http://schemas.microsoft.com/office/drawing/2014/main" id="{50402440-9FCD-4F20-8D43-C00FCEA4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582" y="6354375"/>
            <a:ext cx="2743200" cy="365125"/>
          </a:xfrm>
        </p:spPr>
        <p:txBody>
          <a:bodyPr/>
          <a:lstStyle/>
          <a:p>
            <a:r>
              <a:rPr lang="fr-FR" dirty="0"/>
              <a:t>LO02 – Semestre A20 - 24/10/2020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0FEADFA-870A-4621-9D53-CDA0E2BAF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623"/>
            <a:ext cx="12192000" cy="544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8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title"/>
          </p:nvPr>
        </p:nvSpPr>
        <p:spPr>
          <a:xfrm>
            <a:off x="231389" y="99219"/>
            <a:ext cx="3987382" cy="64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99D930-EC17-48C6-B59D-35282F12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B434-47E2-48B6-87A2-8FB8316038E4}" type="slidenum">
              <a:rPr lang="fr-FR" smtClean="0"/>
              <a:t>6</a:t>
            </a:fld>
            <a:endParaRPr lang="fr-FR"/>
          </a:p>
        </p:txBody>
      </p:sp>
      <p:sp>
        <p:nvSpPr>
          <p:cNvPr id="36" name="Espace réservé du pied de page 1">
            <a:extLst>
              <a:ext uri="{FF2B5EF4-FFF2-40B4-BE49-F238E27FC236}">
                <a16:creationId xmlns:a16="http://schemas.microsoft.com/office/drawing/2014/main" id="{430639FA-DF97-417E-868B-28D0CBBB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/>
              <a:t>Théo PENNERAT | Brendan SIGNARBIEUX – « Shape Up ! »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6042650-C5E8-4B30-AFA3-10F72F08A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819" y="822122"/>
            <a:ext cx="7007515" cy="5578798"/>
          </a:xfrm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916BDD17-9C45-4D43-9F5B-875786FB6B7F}"/>
              </a:ext>
            </a:extLst>
          </p:cNvPr>
          <p:cNvGrpSpPr/>
          <p:nvPr/>
        </p:nvGrpSpPr>
        <p:grpSpPr>
          <a:xfrm>
            <a:off x="4322838" y="136525"/>
            <a:ext cx="7286441" cy="576451"/>
            <a:chOff x="4322838" y="136525"/>
            <a:chExt cx="7286441" cy="576451"/>
          </a:xfrm>
        </p:grpSpPr>
        <p:sp>
          <p:nvSpPr>
            <p:cNvPr id="32" name="Google Shape;159;p3">
              <a:extLst>
                <a:ext uri="{FF2B5EF4-FFF2-40B4-BE49-F238E27FC236}">
                  <a16:creationId xmlns:a16="http://schemas.microsoft.com/office/drawing/2014/main" id="{E0396A7B-F919-4A90-9439-4F45AB40B7B1}"/>
                </a:ext>
              </a:extLst>
            </p:cNvPr>
            <p:cNvSpPr/>
            <p:nvPr/>
          </p:nvSpPr>
          <p:spPr>
            <a:xfrm>
              <a:off x="8536672" y="145709"/>
              <a:ext cx="2052303" cy="556461"/>
            </a:xfrm>
            <a:prstGeom prst="chevron">
              <a:avLst>
                <a:gd name="adj" fmla="val 50000"/>
              </a:avLst>
            </a:prstGeom>
            <a:solidFill>
              <a:srgbClr val="116194"/>
            </a:solidFill>
            <a:ln w="15875" cap="rnd" cmpd="sng">
              <a:solidFill>
                <a:srgbClr val="74DB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526C281-E97A-47EF-B4B0-4251E3CD0130}"/>
                </a:ext>
              </a:extLst>
            </p:cNvPr>
            <p:cNvGrpSpPr/>
            <p:nvPr/>
          </p:nvGrpSpPr>
          <p:grpSpPr>
            <a:xfrm>
              <a:off x="4322838" y="136525"/>
              <a:ext cx="7286441" cy="576451"/>
              <a:chOff x="4322838" y="136074"/>
              <a:chExt cx="7286441" cy="713797"/>
            </a:xfrm>
          </p:grpSpPr>
          <p:sp>
            <p:nvSpPr>
              <p:cNvPr id="34" name="Google Shape;160;p3">
                <a:extLst>
                  <a:ext uri="{FF2B5EF4-FFF2-40B4-BE49-F238E27FC236}">
                    <a16:creationId xmlns:a16="http://schemas.microsoft.com/office/drawing/2014/main" id="{ED4DCA33-9C0E-47C0-843E-0B4350F63C81}"/>
                  </a:ext>
                </a:extLst>
              </p:cNvPr>
              <p:cNvSpPr txBox="1"/>
              <p:nvPr/>
            </p:nvSpPr>
            <p:spPr>
              <a:xfrm>
                <a:off x="8790671" y="149599"/>
                <a:ext cx="1377886" cy="698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6000" tIns="64000" rIns="32000" bIns="64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entury Gothic"/>
                  <a:buNone/>
                </a:pPr>
                <a:r>
                  <a:rPr lang="fr-FR" sz="1400" b="0" i="0" u="none" strike="noStrike" cap="none" dirty="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Diagrammes </a:t>
                </a: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entury Gothic"/>
                  <a:buNone/>
                </a:pPr>
                <a:r>
                  <a:rPr lang="fr-FR" sz="1400" b="0" i="0" u="none" strike="noStrike" cap="none" dirty="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de séquence</a:t>
                </a:r>
                <a:endParaRPr sz="1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F988AD87-735B-49E3-92AE-3F556C610A9D}"/>
                  </a:ext>
                </a:extLst>
              </p:cNvPr>
              <p:cNvGrpSpPr/>
              <p:nvPr/>
            </p:nvGrpSpPr>
            <p:grpSpPr>
              <a:xfrm>
                <a:off x="4322838" y="136074"/>
                <a:ext cx="7286441" cy="713797"/>
                <a:chOff x="4322838" y="136074"/>
                <a:chExt cx="7286441" cy="713797"/>
              </a:xfrm>
            </p:grpSpPr>
            <p:grpSp>
              <p:nvGrpSpPr>
                <p:cNvPr id="37" name="Google Shape;156;p3">
                  <a:extLst>
                    <a:ext uri="{FF2B5EF4-FFF2-40B4-BE49-F238E27FC236}">
                      <a16:creationId xmlns:a16="http://schemas.microsoft.com/office/drawing/2014/main" id="{C39DC632-5BFE-4AF8-B4F7-E89E351499B5}"/>
                    </a:ext>
                  </a:extLst>
                </p:cNvPr>
                <p:cNvGrpSpPr/>
                <p:nvPr/>
              </p:nvGrpSpPr>
              <p:grpSpPr>
                <a:xfrm>
                  <a:off x="4322838" y="136074"/>
                  <a:ext cx="3141976" cy="711725"/>
                  <a:chOff x="-76211" y="-2345"/>
                  <a:chExt cx="2598761" cy="711725"/>
                </a:xfrm>
              </p:grpSpPr>
              <p:sp>
                <p:nvSpPr>
                  <p:cNvPr id="42" name="Google Shape;157;p3">
                    <a:extLst>
                      <a:ext uri="{FF2B5EF4-FFF2-40B4-BE49-F238E27FC236}">
                        <a16:creationId xmlns:a16="http://schemas.microsoft.com/office/drawing/2014/main" id="{E7CD0146-9292-4685-BFBA-3B392F764936}"/>
                      </a:ext>
                    </a:extLst>
                  </p:cNvPr>
                  <p:cNvSpPr/>
                  <p:nvPr/>
                </p:nvSpPr>
                <p:spPr>
                  <a:xfrm>
                    <a:off x="3" y="0"/>
                    <a:ext cx="1107726" cy="698071"/>
                  </a:xfrm>
                  <a:prstGeom prst="homePlat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15875" cap="rnd" cmpd="sng">
                    <a:solidFill>
                      <a:srgbClr val="74DB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" name="Google Shape;158;p3">
                    <a:extLst>
                      <a:ext uri="{FF2B5EF4-FFF2-40B4-BE49-F238E27FC236}">
                        <a16:creationId xmlns:a16="http://schemas.microsoft.com/office/drawing/2014/main" id="{8BE47C93-57AD-4CF7-8D86-44F52ACE67DE}"/>
                      </a:ext>
                    </a:extLst>
                  </p:cNvPr>
                  <p:cNvSpPr txBox="1"/>
                  <p:nvPr/>
                </p:nvSpPr>
                <p:spPr>
                  <a:xfrm>
                    <a:off x="-76211" y="-2345"/>
                    <a:ext cx="1192539" cy="700416"/>
                  </a:xfrm>
                  <a:prstGeom prst="rect">
                    <a:avLst/>
                  </a:prstGeom>
                  <a:solidFill>
                    <a:srgbClr val="116194"/>
                  </a:solidFill>
                  <a:ln>
                    <a:noFill/>
                  </a:ln>
                </p:spPr>
                <p:txBody>
                  <a:bodyPr spcFirstLastPara="1" wrap="square" lIns="128000" tIns="64000" rIns="32000" bIns="640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400"/>
                      <a:buFont typeface="Century Gothic"/>
                      <a:buNone/>
                    </a:pPr>
                    <a:r>
                      <a:rPr lang="fr-FR" sz="1400" b="0" i="0" u="none" strike="noStrike" cap="none" dirty="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Présentation</a:t>
                    </a:r>
                    <a:endParaRPr sz="2400" b="0" i="0" u="none" strike="noStrike" cap="none" dirty="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endParaRPr>
                  </a:p>
                </p:txBody>
              </p:sp>
              <p:sp>
                <p:nvSpPr>
                  <p:cNvPr id="44" name="Google Shape;159;p3">
                    <a:extLst>
                      <a:ext uri="{FF2B5EF4-FFF2-40B4-BE49-F238E27FC236}">
                        <a16:creationId xmlns:a16="http://schemas.microsoft.com/office/drawing/2014/main" id="{A840C85F-DECA-4341-B001-9081DF5E9827}"/>
                      </a:ext>
                    </a:extLst>
                  </p:cNvPr>
                  <p:cNvSpPr/>
                  <p:nvPr/>
                </p:nvSpPr>
                <p:spPr>
                  <a:xfrm>
                    <a:off x="825067" y="0"/>
                    <a:ext cx="1697483" cy="698071"/>
                  </a:xfrm>
                  <a:prstGeom prst="chevron">
                    <a:avLst>
                      <a:gd name="adj" fmla="val 50000"/>
                    </a:avLst>
                  </a:prstGeom>
                  <a:solidFill>
                    <a:srgbClr val="116194"/>
                  </a:solidFill>
                  <a:ln w="15875" cap="rnd" cmpd="sng">
                    <a:solidFill>
                      <a:srgbClr val="74DB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" name="Google Shape;160;p3">
                    <a:extLst>
                      <a:ext uri="{FF2B5EF4-FFF2-40B4-BE49-F238E27FC236}">
                        <a16:creationId xmlns:a16="http://schemas.microsoft.com/office/drawing/2014/main" id="{ABB64149-3FA0-49F5-8535-FD8A3F00066D}"/>
                      </a:ext>
                    </a:extLst>
                  </p:cNvPr>
                  <p:cNvSpPr txBox="1"/>
                  <p:nvPr/>
                </p:nvSpPr>
                <p:spPr>
                  <a:xfrm>
                    <a:off x="1107728" y="20336"/>
                    <a:ext cx="1292772" cy="6890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6000" tIns="64000" rIns="32000" bIns="640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400"/>
                      <a:buFont typeface="Century Gothic"/>
                      <a:buNone/>
                    </a:pPr>
                    <a:r>
                      <a:rPr lang="fr-FR" sz="1400" b="0" i="0" u="none" strike="noStrike" cap="none" dirty="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Diagramme de </a:t>
                    </a:r>
                  </a:p>
                  <a:p>
                    <a:pPr marL="0" marR="0" lvl="0" indent="0" algn="l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400"/>
                      <a:buFont typeface="Century Gothic"/>
                      <a:buNone/>
                    </a:pPr>
                    <a:r>
                      <a:rPr lang="fr-FR" sz="1400" b="0" i="0" u="none" strike="noStrike" cap="none" dirty="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cas d’utilisation</a:t>
                    </a:r>
                    <a:endParaRPr sz="10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8" name="Google Shape;159;p3">
                  <a:extLst>
                    <a:ext uri="{FF2B5EF4-FFF2-40B4-BE49-F238E27FC236}">
                      <a16:creationId xmlns:a16="http://schemas.microsoft.com/office/drawing/2014/main" id="{F5E37A78-58B2-47C0-80A3-8EA7F5D75401}"/>
                    </a:ext>
                  </a:extLst>
                </p:cNvPr>
                <p:cNvSpPr/>
                <p:nvPr/>
              </p:nvSpPr>
              <p:spPr>
                <a:xfrm>
                  <a:off x="7155160" y="138419"/>
                  <a:ext cx="1747797" cy="698071"/>
                </a:xfrm>
                <a:prstGeom prst="chevron">
                  <a:avLst>
                    <a:gd name="adj" fmla="val 50000"/>
                  </a:avLst>
                </a:prstGeom>
                <a:solidFill>
                  <a:srgbClr val="4472C4"/>
                </a:solidFill>
                <a:ln w="15875" cap="rnd" cmpd="sng">
                  <a:solidFill>
                    <a:srgbClr val="74DB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" name="Google Shape;160;p3">
                  <a:extLst>
                    <a:ext uri="{FF2B5EF4-FFF2-40B4-BE49-F238E27FC236}">
                      <a16:creationId xmlns:a16="http://schemas.microsoft.com/office/drawing/2014/main" id="{90B146EA-A100-4E42-BD69-C01FC6838A04}"/>
                    </a:ext>
                  </a:extLst>
                </p:cNvPr>
                <p:cNvSpPr txBox="1"/>
                <p:nvPr/>
              </p:nvSpPr>
              <p:spPr>
                <a:xfrm>
                  <a:off x="7354206" y="140365"/>
                  <a:ext cx="1377886" cy="6980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6000" tIns="64000" rIns="32000" bIns="64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entury Gothic"/>
                    <a:buNone/>
                  </a:pPr>
                  <a:r>
                    <a:rPr lang="fr-FR" sz="1400" b="0" i="0" u="none" strike="noStrike" cap="none" dirty="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Diagramme </a:t>
                  </a: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entury Gothic"/>
                    <a:buNone/>
                  </a:pPr>
                  <a:r>
                    <a:rPr lang="fr-FR" sz="1400" b="0" i="0" u="none" strike="noStrike" cap="none" dirty="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de classes</a:t>
                  </a:r>
                  <a:endParaRPr sz="1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Google Shape;159;p3">
                  <a:extLst>
                    <a:ext uri="{FF2B5EF4-FFF2-40B4-BE49-F238E27FC236}">
                      <a16:creationId xmlns:a16="http://schemas.microsoft.com/office/drawing/2014/main" id="{EEFE6296-C8B9-4407-B206-A1E9C8071672}"/>
                    </a:ext>
                  </a:extLst>
                </p:cNvPr>
                <p:cNvSpPr/>
                <p:nvPr/>
              </p:nvSpPr>
              <p:spPr>
                <a:xfrm>
                  <a:off x="10122377" y="140491"/>
                  <a:ext cx="1486902" cy="698071"/>
                </a:xfrm>
                <a:prstGeom prst="chevron">
                  <a:avLst>
                    <a:gd name="adj" fmla="val 50000"/>
                  </a:avLst>
                </a:prstGeom>
                <a:solidFill>
                  <a:srgbClr val="116194"/>
                </a:solidFill>
                <a:ln w="15875" cap="rnd" cmpd="sng">
                  <a:solidFill>
                    <a:srgbClr val="74DB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" name="Google Shape;160;p3">
                  <a:extLst>
                    <a:ext uri="{FF2B5EF4-FFF2-40B4-BE49-F238E27FC236}">
                      <a16:creationId xmlns:a16="http://schemas.microsoft.com/office/drawing/2014/main" id="{3925B6AF-2F3E-47AE-8CA3-1D6DD3AA6BEA}"/>
                    </a:ext>
                  </a:extLst>
                </p:cNvPr>
                <p:cNvSpPr txBox="1"/>
                <p:nvPr/>
              </p:nvSpPr>
              <p:spPr>
                <a:xfrm>
                  <a:off x="10364769" y="151800"/>
                  <a:ext cx="1204855" cy="6980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6000" tIns="64000" rIns="32000" bIns="640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entury Gothic"/>
                    <a:buNone/>
                  </a:pPr>
                  <a:r>
                    <a:rPr lang="fr-FR" sz="1400" b="0" i="0" u="none" strike="noStrike" cap="none" dirty="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Conclusion</a:t>
                  </a:r>
                  <a:endParaRPr sz="1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6" name="Espace réservé de la date 5">
            <a:extLst>
              <a:ext uri="{FF2B5EF4-FFF2-40B4-BE49-F238E27FC236}">
                <a16:creationId xmlns:a16="http://schemas.microsoft.com/office/drawing/2014/main" id="{FB05E8C1-E87D-4CF9-AD20-CD22217A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582" y="6354375"/>
            <a:ext cx="2743200" cy="365125"/>
          </a:xfrm>
        </p:spPr>
        <p:txBody>
          <a:bodyPr/>
          <a:lstStyle/>
          <a:p>
            <a:r>
              <a:rPr lang="fr-FR" dirty="0"/>
              <a:t>LO02 – Semestre A20 - 24/10/2020</a:t>
            </a:r>
          </a:p>
        </p:txBody>
      </p:sp>
    </p:spTree>
    <p:extLst>
      <p:ext uri="{BB962C8B-B14F-4D97-AF65-F5344CB8AC3E}">
        <p14:creationId xmlns:p14="http://schemas.microsoft.com/office/powerpoint/2010/main" val="381896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title"/>
          </p:nvPr>
        </p:nvSpPr>
        <p:spPr>
          <a:xfrm>
            <a:off x="59853" y="41779"/>
            <a:ext cx="4876320" cy="704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fr-FR" sz="2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SEQUENCE</a:t>
            </a:r>
            <a:endParaRPr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99D930-EC17-48C6-B59D-35282F12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B434-47E2-48B6-87A2-8FB8316038E4}" type="slidenum">
              <a:rPr lang="fr-FR" smtClean="0"/>
              <a:t>7</a:t>
            </a:fld>
            <a:endParaRPr lang="fr-FR"/>
          </a:p>
        </p:txBody>
      </p:sp>
      <p:sp>
        <p:nvSpPr>
          <p:cNvPr id="36" name="Espace réservé du pied de page 1">
            <a:extLst>
              <a:ext uri="{FF2B5EF4-FFF2-40B4-BE49-F238E27FC236}">
                <a16:creationId xmlns:a16="http://schemas.microsoft.com/office/drawing/2014/main" id="{430639FA-DF97-417E-868B-28D0CBBB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/>
              <a:t>Théo PENNERAT | Brendan SIGNARBIEUX – « Shape Up ! »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916BDD17-9C45-4D43-9F5B-875786FB6B7F}"/>
              </a:ext>
            </a:extLst>
          </p:cNvPr>
          <p:cNvGrpSpPr/>
          <p:nvPr/>
        </p:nvGrpSpPr>
        <p:grpSpPr>
          <a:xfrm>
            <a:off x="4578146" y="136525"/>
            <a:ext cx="7286441" cy="576451"/>
            <a:chOff x="4322838" y="136525"/>
            <a:chExt cx="7286441" cy="576451"/>
          </a:xfrm>
        </p:grpSpPr>
        <p:sp>
          <p:nvSpPr>
            <p:cNvPr id="32" name="Google Shape;159;p3">
              <a:extLst>
                <a:ext uri="{FF2B5EF4-FFF2-40B4-BE49-F238E27FC236}">
                  <a16:creationId xmlns:a16="http://schemas.microsoft.com/office/drawing/2014/main" id="{E0396A7B-F919-4A90-9439-4F45AB40B7B1}"/>
                </a:ext>
              </a:extLst>
            </p:cNvPr>
            <p:cNvSpPr/>
            <p:nvPr/>
          </p:nvSpPr>
          <p:spPr>
            <a:xfrm>
              <a:off x="8536672" y="145709"/>
              <a:ext cx="2052303" cy="556461"/>
            </a:xfrm>
            <a:prstGeom prst="chevron">
              <a:avLst>
                <a:gd name="adj" fmla="val 50000"/>
              </a:avLst>
            </a:prstGeom>
            <a:solidFill>
              <a:srgbClr val="4472C4"/>
            </a:solidFill>
            <a:ln w="15875" cap="rnd" cmpd="sng">
              <a:solidFill>
                <a:srgbClr val="74DB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526C281-E97A-47EF-B4B0-4251E3CD0130}"/>
                </a:ext>
              </a:extLst>
            </p:cNvPr>
            <p:cNvGrpSpPr/>
            <p:nvPr/>
          </p:nvGrpSpPr>
          <p:grpSpPr>
            <a:xfrm>
              <a:off x="4322838" y="136525"/>
              <a:ext cx="7286441" cy="576451"/>
              <a:chOff x="4322838" y="136074"/>
              <a:chExt cx="7286441" cy="713797"/>
            </a:xfrm>
          </p:grpSpPr>
          <p:sp>
            <p:nvSpPr>
              <p:cNvPr id="34" name="Google Shape;160;p3">
                <a:extLst>
                  <a:ext uri="{FF2B5EF4-FFF2-40B4-BE49-F238E27FC236}">
                    <a16:creationId xmlns:a16="http://schemas.microsoft.com/office/drawing/2014/main" id="{ED4DCA33-9C0E-47C0-843E-0B4350F63C81}"/>
                  </a:ext>
                </a:extLst>
              </p:cNvPr>
              <p:cNvSpPr txBox="1"/>
              <p:nvPr/>
            </p:nvSpPr>
            <p:spPr>
              <a:xfrm>
                <a:off x="8790671" y="149599"/>
                <a:ext cx="1377886" cy="698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6000" tIns="64000" rIns="32000" bIns="64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entury Gothic"/>
                  <a:buNone/>
                </a:pPr>
                <a:r>
                  <a:rPr lang="fr-FR" sz="1400" b="0" i="0" u="none" strike="noStrike" cap="none" dirty="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Diagrammes </a:t>
                </a: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entury Gothic"/>
                  <a:buNone/>
                </a:pPr>
                <a:r>
                  <a:rPr lang="fr-FR" sz="1400" b="0" i="0" u="none" strike="noStrike" cap="none" dirty="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de séquence</a:t>
                </a:r>
                <a:endParaRPr sz="1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F988AD87-735B-49E3-92AE-3F556C610A9D}"/>
                  </a:ext>
                </a:extLst>
              </p:cNvPr>
              <p:cNvGrpSpPr/>
              <p:nvPr/>
            </p:nvGrpSpPr>
            <p:grpSpPr>
              <a:xfrm>
                <a:off x="4322838" y="136074"/>
                <a:ext cx="7286441" cy="713797"/>
                <a:chOff x="4322838" y="136074"/>
                <a:chExt cx="7286441" cy="713797"/>
              </a:xfrm>
            </p:grpSpPr>
            <p:grpSp>
              <p:nvGrpSpPr>
                <p:cNvPr id="37" name="Google Shape;156;p3">
                  <a:extLst>
                    <a:ext uri="{FF2B5EF4-FFF2-40B4-BE49-F238E27FC236}">
                      <a16:creationId xmlns:a16="http://schemas.microsoft.com/office/drawing/2014/main" id="{C39DC632-5BFE-4AF8-B4F7-E89E351499B5}"/>
                    </a:ext>
                  </a:extLst>
                </p:cNvPr>
                <p:cNvGrpSpPr/>
                <p:nvPr/>
              </p:nvGrpSpPr>
              <p:grpSpPr>
                <a:xfrm>
                  <a:off x="4322838" y="136074"/>
                  <a:ext cx="3141976" cy="711725"/>
                  <a:chOff x="-76211" y="-2345"/>
                  <a:chExt cx="2598761" cy="711725"/>
                </a:xfrm>
              </p:grpSpPr>
              <p:sp>
                <p:nvSpPr>
                  <p:cNvPr id="42" name="Google Shape;157;p3">
                    <a:extLst>
                      <a:ext uri="{FF2B5EF4-FFF2-40B4-BE49-F238E27FC236}">
                        <a16:creationId xmlns:a16="http://schemas.microsoft.com/office/drawing/2014/main" id="{E7CD0146-9292-4685-BFBA-3B392F764936}"/>
                      </a:ext>
                    </a:extLst>
                  </p:cNvPr>
                  <p:cNvSpPr/>
                  <p:nvPr/>
                </p:nvSpPr>
                <p:spPr>
                  <a:xfrm>
                    <a:off x="3" y="0"/>
                    <a:ext cx="1107726" cy="698071"/>
                  </a:xfrm>
                  <a:prstGeom prst="homePlat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15875" cap="rnd" cmpd="sng">
                    <a:solidFill>
                      <a:srgbClr val="74DB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" name="Google Shape;158;p3">
                    <a:extLst>
                      <a:ext uri="{FF2B5EF4-FFF2-40B4-BE49-F238E27FC236}">
                        <a16:creationId xmlns:a16="http://schemas.microsoft.com/office/drawing/2014/main" id="{8BE47C93-57AD-4CF7-8D86-44F52ACE67DE}"/>
                      </a:ext>
                    </a:extLst>
                  </p:cNvPr>
                  <p:cNvSpPr txBox="1"/>
                  <p:nvPr/>
                </p:nvSpPr>
                <p:spPr>
                  <a:xfrm>
                    <a:off x="-76211" y="-2345"/>
                    <a:ext cx="1192539" cy="700416"/>
                  </a:xfrm>
                  <a:prstGeom prst="rect">
                    <a:avLst/>
                  </a:prstGeom>
                  <a:solidFill>
                    <a:srgbClr val="116194"/>
                  </a:solidFill>
                  <a:ln>
                    <a:noFill/>
                  </a:ln>
                </p:spPr>
                <p:txBody>
                  <a:bodyPr spcFirstLastPara="1" wrap="square" lIns="128000" tIns="64000" rIns="32000" bIns="640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400"/>
                      <a:buFont typeface="Century Gothic"/>
                      <a:buNone/>
                    </a:pPr>
                    <a:r>
                      <a:rPr lang="fr-FR" sz="1400" b="0" i="0" u="none" strike="noStrike" cap="none" dirty="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Présentation</a:t>
                    </a:r>
                    <a:endParaRPr sz="2400" b="0" i="0" u="none" strike="noStrike" cap="none" dirty="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endParaRPr>
                  </a:p>
                </p:txBody>
              </p:sp>
              <p:sp>
                <p:nvSpPr>
                  <p:cNvPr id="44" name="Google Shape;159;p3">
                    <a:extLst>
                      <a:ext uri="{FF2B5EF4-FFF2-40B4-BE49-F238E27FC236}">
                        <a16:creationId xmlns:a16="http://schemas.microsoft.com/office/drawing/2014/main" id="{A840C85F-DECA-4341-B001-9081DF5E9827}"/>
                      </a:ext>
                    </a:extLst>
                  </p:cNvPr>
                  <p:cNvSpPr/>
                  <p:nvPr/>
                </p:nvSpPr>
                <p:spPr>
                  <a:xfrm>
                    <a:off x="825067" y="0"/>
                    <a:ext cx="1697483" cy="698071"/>
                  </a:xfrm>
                  <a:prstGeom prst="chevron">
                    <a:avLst>
                      <a:gd name="adj" fmla="val 50000"/>
                    </a:avLst>
                  </a:prstGeom>
                  <a:solidFill>
                    <a:srgbClr val="116194"/>
                  </a:solidFill>
                  <a:ln w="15875" cap="rnd" cmpd="sng">
                    <a:solidFill>
                      <a:srgbClr val="74DB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" name="Google Shape;160;p3">
                    <a:extLst>
                      <a:ext uri="{FF2B5EF4-FFF2-40B4-BE49-F238E27FC236}">
                        <a16:creationId xmlns:a16="http://schemas.microsoft.com/office/drawing/2014/main" id="{ABB64149-3FA0-49F5-8535-FD8A3F00066D}"/>
                      </a:ext>
                    </a:extLst>
                  </p:cNvPr>
                  <p:cNvSpPr txBox="1"/>
                  <p:nvPr/>
                </p:nvSpPr>
                <p:spPr>
                  <a:xfrm>
                    <a:off x="1107728" y="20336"/>
                    <a:ext cx="1292772" cy="6890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6000" tIns="64000" rIns="32000" bIns="640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400"/>
                      <a:buFont typeface="Century Gothic"/>
                      <a:buNone/>
                    </a:pPr>
                    <a:r>
                      <a:rPr lang="fr-FR" sz="1400" b="0" i="0" u="none" strike="noStrike" cap="none" dirty="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Diagramme de </a:t>
                    </a:r>
                  </a:p>
                  <a:p>
                    <a:pPr marL="0" marR="0" lvl="0" indent="0" algn="l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400"/>
                      <a:buFont typeface="Century Gothic"/>
                      <a:buNone/>
                    </a:pPr>
                    <a:r>
                      <a:rPr lang="fr-FR" sz="1400" b="0" i="0" u="none" strike="noStrike" cap="none" dirty="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cas d’utilisation</a:t>
                    </a:r>
                    <a:endParaRPr sz="10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8" name="Google Shape;159;p3">
                  <a:extLst>
                    <a:ext uri="{FF2B5EF4-FFF2-40B4-BE49-F238E27FC236}">
                      <a16:creationId xmlns:a16="http://schemas.microsoft.com/office/drawing/2014/main" id="{F5E37A78-58B2-47C0-80A3-8EA7F5D75401}"/>
                    </a:ext>
                  </a:extLst>
                </p:cNvPr>
                <p:cNvSpPr/>
                <p:nvPr/>
              </p:nvSpPr>
              <p:spPr>
                <a:xfrm>
                  <a:off x="7155160" y="138419"/>
                  <a:ext cx="1747797" cy="698071"/>
                </a:xfrm>
                <a:prstGeom prst="chevron">
                  <a:avLst>
                    <a:gd name="adj" fmla="val 50000"/>
                  </a:avLst>
                </a:prstGeom>
                <a:solidFill>
                  <a:srgbClr val="116194"/>
                </a:solidFill>
                <a:ln w="15875" cap="rnd" cmpd="sng">
                  <a:solidFill>
                    <a:srgbClr val="74DB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" name="Google Shape;160;p3">
                  <a:extLst>
                    <a:ext uri="{FF2B5EF4-FFF2-40B4-BE49-F238E27FC236}">
                      <a16:creationId xmlns:a16="http://schemas.microsoft.com/office/drawing/2014/main" id="{90B146EA-A100-4E42-BD69-C01FC6838A04}"/>
                    </a:ext>
                  </a:extLst>
                </p:cNvPr>
                <p:cNvSpPr txBox="1"/>
                <p:nvPr/>
              </p:nvSpPr>
              <p:spPr>
                <a:xfrm>
                  <a:off x="7354206" y="140365"/>
                  <a:ext cx="1377886" cy="6980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6000" tIns="64000" rIns="32000" bIns="64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entury Gothic"/>
                    <a:buNone/>
                  </a:pPr>
                  <a:r>
                    <a:rPr lang="fr-FR" sz="1400" b="0" i="0" u="none" strike="noStrike" cap="none" dirty="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Diagramme </a:t>
                  </a: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entury Gothic"/>
                    <a:buNone/>
                  </a:pPr>
                  <a:r>
                    <a:rPr lang="fr-FR" sz="1400" b="0" i="0" u="none" strike="noStrike" cap="none" dirty="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de classes</a:t>
                  </a:r>
                  <a:endParaRPr sz="1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Google Shape;159;p3">
                  <a:extLst>
                    <a:ext uri="{FF2B5EF4-FFF2-40B4-BE49-F238E27FC236}">
                      <a16:creationId xmlns:a16="http://schemas.microsoft.com/office/drawing/2014/main" id="{EEFE6296-C8B9-4407-B206-A1E9C8071672}"/>
                    </a:ext>
                  </a:extLst>
                </p:cNvPr>
                <p:cNvSpPr/>
                <p:nvPr/>
              </p:nvSpPr>
              <p:spPr>
                <a:xfrm>
                  <a:off x="10122377" y="140491"/>
                  <a:ext cx="1486902" cy="698071"/>
                </a:xfrm>
                <a:prstGeom prst="chevron">
                  <a:avLst>
                    <a:gd name="adj" fmla="val 50000"/>
                  </a:avLst>
                </a:prstGeom>
                <a:solidFill>
                  <a:srgbClr val="116194"/>
                </a:solidFill>
                <a:ln w="15875" cap="rnd" cmpd="sng">
                  <a:solidFill>
                    <a:srgbClr val="74DB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" name="Google Shape;160;p3">
                  <a:extLst>
                    <a:ext uri="{FF2B5EF4-FFF2-40B4-BE49-F238E27FC236}">
                      <a16:creationId xmlns:a16="http://schemas.microsoft.com/office/drawing/2014/main" id="{3925B6AF-2F3E-47AE-8CA3-1D6DD3AA6BEA}"/>
                    </a:ext>
                  </a:extLst>
                </p:cNvPr>
                <p:cNvSpPr txBox="1"/>
                <p:nvPr/>
              </p:nvSpPr>
              <p:spPr>
                <a:xfrm>
                  <a:off x="10364769" y="151800"/>
                  <a:ext cx="1204855" cy="6980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6000" tIns="64000" rIns="32000" bIns="640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entury Gothic"/>
                    <a:buNone/>
                  </a:pPr>
                  <a:r>
                    <a:rPr lang="fr-FR" sz="1400" b="0" i="0" u="none" strike="noStrike" cap="none" dirty="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Conclusion</a:t>
                  </a:r>
                  <a:endParaRPr sz="1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0" name="Espace réservé de la date 5">
            <a:extLst>
              <a:ext uri="{FF2B5EF4-FFF2-40B4-BE49-F238E27FC236}">
                <a16:creationId xmlns:a16="http://schemas.microsoft.com/office/drawing/2014/main" id="{F04CF5E1-1F98-4DCD-BC34-BECB16E3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582" y="6354375"/>
            <a:ext cx="2743200" cy="365125"/>
          </a:xfrm>
        </p:spPr>
        <p:txBody>
          <a:bodyPr/>
          <a:lstStyle/>
          <a:p>
            <a:r>
              <a:rPr lang="fr-FR" dirty="0"/>
              <a:t>LO02 – Semestre A20 - 24/10/2020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42EC93E-88DE-4AED-B511-EFBD2B141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78"/>
          <a:stretch/>
        </p:blipFill>
        <p:spPr>
          <a:xfrm>
            <a:off x="4403236" y="1736366"/>
            <a:ext cx="3316886" cy="4111922"/>
          </a:xfrm>
        </p:spPr>
      </p:pic>
      <p:pic>
        <p:nvPicPr>
          <p:cNvPr id="25" name="Espace réservé du contenu 3">
            <a:extLst>
              <a:ext uri="{FF2B5EF4-FFF2-40B4-BE49-F238E27FC236}">
                <a16:creationId xmlns:a16="http://schemas.microsoft.com/office/drawing/2014/main" id="{F5C77986-FA77-45C7-8C53-B7FE5224C8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26"/>
          <a:stretch/>
        </p:blipFill>
        <p:spPr>
          <a:xfrm>
            <a:off x="438905" y="1250236"/>
            <a:ext cx="3757474" cy="459805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CE4B4C7-C188-45D9-98D3-634DC1F2F41B}"/>
              </a:ext>
            </a:extLst>
          </p:cNvPr>
          <p:cNvSpPr txBox="1"/>
          <p:nvPr/>
        </p:nvSpPr>
        <p:spPr>
          <a:xfrm>
            <a:off x="7895492" y="1736366"/>
            <a:ext cx="3820258" cy="362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Lato"/>
              </a:rPr>
              <a:t> Représentation d’un tour de jeu </a:t>
            </a:r>
            <a:br>
              <a:rPr lang="fr-FR" sz="1800" b="0" i="0" u="none" strike="noStrike" dirty="0">
                <a:solidFill>
                  <a:srgbClr val="000000"/>
                </a:solidFill>
                <a:effectLst/>
                <a:latin typeface="Lato"/>
              </a:rPr>
            </a:br>
            <a:br>
              <a:rPr lang="fr-FR" sz="1800" b="0" i="0" u="none" strike="noStrike" dirty="0">
                <a:solidFill>
                  <a:srgbClr val="000000"/>
                </a:solidFill>
                <a:effectLst/>
                <a:latin typeface="Lato"/>
              </a:rPr>
            </a:br>
            <a:endParaRPr lang="fr-FR" sz="1800" b="0" i="0" u="none" strike="noStrike" dirty="0">
              <a:solidFill>
                <a:srgbClr val="000000"/>
              </a:solidFill>
              <a:effectLst/>
              <a:latin typeface="Lato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Lato"/>
              </a:rPr>
              <a:t> 3 acteurs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fr-FR" sz="1800" b="0" i="0" u="none" strike="noStrike" dirty="0">
                <a:solidFill>
                  <a:srgbClr val="000000"/>
                </a:solidFill>
                <a:effectLst/>
                <a:latin typeface="Lato"/>
              </a:rPr>
            </a:br>
            <a:endParaRPr lang="fr-FR" sz="1800" b="0" i="0" u="none" strike="noStrike" dirty="0">
              <a:solidFill>
                <a:srgbClr val="000000"/>
              </a:solidFill>
              <a:effectLst/>
              <a:latin typeface="Lato"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Lato"/>
              </a:rPr>
              <a:t> Interaction entre l’utilisateur et le système</a:t>
            </a:r>
            <a:br>
              <a:rPr lang="fr-FR" sz="1800" b="0" i="0" u="none" strike="noStrike" dirty="0">
                <a:solidFill>
                  <a:srgbClr val="000000"/>
                </a:solidFill>
                <a:effectLst/>
                <a:latin typeface="Lato"/>
              </a:rPr>
            </a:br>
            <a:endParaRPr lang="fr-FR" sz="1800" b="0" i="0" u="none" strike="noStrike" dirty="0">
              <a:solidFill>
                <a:srgbClr val="000000"/>
              </a:solidFill>
              <a:effectLst/>
              <a:latin typeface="Lato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Lato"/>
              </a:rPr>
              <a:t> L’utilisateur fait un choix d’action puis réalise cette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822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title"/>
          </p:nvPr>
        </p:nvSpPr>
        <p:spPr>
          <a:xfrm>
            <a:off x="59853" y="41779"/>
            <a:ext cx="4876320" cy="704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fr-FR" sz="2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SEQUENCE</a:t>
            </a:r>
            <a:endParaRPr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99D930-EC17-48C6-B59D-35282F12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B434-47E2-48B6-87A2-8FB8316038E4}" type="slidenum">
              <a:rPr lang="fr-FR" smtClean="0"/>
              <a:t>8</a:t>
            </a:fld>
            <a:endParaRPr lang="fr-FR"/>
          </a:p>
        </p:txBody>
      </p:sp>
      <p:sp>
        <p:nvSpPr>
          <p:cNvPr id="36" name="Espace réservé du pied de page 1">
            <a:extLst>
              <a:ext uri="{FF2B5EF4-FFF2-40B4-BE49-F238E27FC236}">
                <a16:creationId xmlns:a16="http://schemas.microsoft.com/office/drawing/2014/main" id="{430639FA-DF97-417E-868B-28D0CBBB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/>
              <a:t>Théo PENNERAT | Brendan SIGNARBIEUX – « Shape Up ! »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916BDD17-9C45-4D43-9F5B-875786FB6B7F}"/>
              </a:ext>
            </a:extLst>
          </p:cNvPr>
          <p:cNvGrpSpPr/>
          <p:nvPr/>
        </p:nvGrpSpPr>
        <p:grpSpPr>
          <a:xfrm>
            <a:off x="4578146" y="136525"/>
            <a:ext cx="7286441" cy="576451"/>
            <a:chOff x="4322838" y="136525"/>
            <a:chExt cx="7286441" cy="576451"/>
          </a:xfrm>
        </p:grpSpPr>
        <p:sp>
          <p:nvSpPr>
            <p:cNvPr id="32" name="Google Shape;159;p3">
              <a:extLst>
                <a:ext uri="{FF2B5EF4-FFF2-40B4-BE49-F238E27FC236}">
                  <a16:creationId xmlns:a16="http://schemas.microsoft.com/office/drawing/2014/main" id="{E0396A7B-F919-4A90-9439-4F45AB40B7B1}"/>
                </a:ext>
              </a:extLst>
            </p:cNvPr>
            <p:cNvSpPr/>
            <p:nvPr/>
          </p:nvSpPr>
          <p:spPr>
            <a:xfrm>
              <a:off x="8536672" y="145709"/>
              <a:ext cx="2052303" cy="556461"/>
            </a:xfrm>
            <a:prstGeom prst="chevron">
              <a:avLst>
                <a:gd name="adj" fmla="val 50000"/>
              </a:avLst>
            </a:prstGeom>
            <a:solidFill>
              <a:srgbClr val="4472C4"/>
            </a:solidFill>
            <a:ln w="15875" cap="rnd" cmpd="sng">
              <a:solidFill>
                <a:srgbClr val="74DB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526C281-E97A-47EF-B4B0-4251E3CD0130}"/>
                </a:ext>
              </a:extLst>
            </p:cNvPr>
            <p:cNvGrpSpPr/>
            <p:nvPr/>
          </p:nvGrpSpPr>
          <p:grpSpPr>
            <a:xfrm>
              <a:off x="4322838" y="136525"/>
              <a:ext cx="7286441" cy="576451"/>
              <a:chOff x="4322838" y="136074"/>
              <a:chExt cx="7286441" cy="713797"/>
            </a:xfrm>
          </p:grpSpPr>
          <p:sp>
            <p:nvSpPr>
              <p:cNvPr id="34" name="Google Shape;160;p3">
                <a:extLst>
                  <a:ext uri="{FF2B5EF4-FFF2-40B4-BE49-F238E27FC236}">
                    <a16:creationId xmlns:a16="http://schemas.microsoft.com/office/drawing/2014/main" id="{ED4DCA33-9C0E-47C0-843E-0B4350F63C81}"/>
                  </a:ext>
                </a:extLst>
              </p:cNvPr>
              <p:cNvSpPr txBox="1"/>
              <p:nvPr/>
            </p:nvSpPr>
            <p:spPr>
              <a:xfrm>
                <a:off x="8790671" y="149599"/>
                <a:ext cx="1377886" cy="698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6000" tIns="64000" rIns="32000" bIns="64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entury Gothic"/>
                  <a:buNone/>
                </a:pPr>
                <a:r>
                  <a:rPr lang="fr-FR" sz="1400" b="0" i="0" u="none" strike="noStrike" cap="none" dirty="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Diagrammes </a:t>
                </a: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entury Gothic"/>
                  <a:buNone/>
                </a:pPr>
                <a:r>
                  <a:rPr lang="fr-FR" sz="1400" b="0" i="0" u="none" strike="noStrike" cap="none" dirty="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de séquence</a:t>
                </a:r>
                <a:endParaRPr sz="1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F988AD87-735B-49E3-92AE-3F556C610A9D}"/>
                  </a:ext>
                </a:extLst>
              </p:cNvPr>
              <p:cNvGrpSpPr/>
              <p:nvPr/>
            </p:nvGrpSpPr>
            <p:grpSpPr>
              <a:xfrm>
                <a:off x="4322838" y="136074"/>
                <a:ext cx="7286441" cy="713797"/>
                <a:chOff x="4322838" y="136074"/>
                <a:chExt cx="7286441" cy="713797"/>
              </a:xfrm>
            </p:grpSpPr>
            <p:grpSp>
              <p:nvGrpSpPr>
                <p:cNvPr id="37" name="Google Shape;156;p3">
                  <a:extLst>
                    <a:ext uri="{FF2B5EF4-FFF2-40B4-BE49-F238E27FC236}">
                      <a16:creationId xmlns:a16="http://schemas.microsoft.com/office/drawing/2014/main" id="{C39DC632-5BFE-4AF8-B4F7-E89E351499B5}"/>
                    </a:ext>
                  </a:extLst>
                </p:cNvPr>
                <p:cNvGrpSpPr/>
                <p:nvPr/>
              </p:nvGrpSpPr>
              <p:grpSpPr>
                <a:xfrm>
                  <a:off x="4322838" y="136074"/>
                  <a:ext cx="3141976" cy="711725"/>
                  <a:chOff x="-76211" y="-2345"/>
                  <a:chExt cx="2598761" cy="711725"/>
                </a:xfrm>
              </p:grpSpPr>
              <p:sp>
                <p:nvSpPr>
                  <p:cNvPr id="42" name="Google Shape;157;p3">
                    <a:extLst>
                      <a:ext uri="{FF2B5EF4-FFF2-40B4-BE49-F238E27FC236}">
                        <a16:creationId xmlns:a16="http://schemas.microsoft.com/office/drawing/2014/main" id="{E7CD0146-9292-4685-BFBA-3B392F764936}"/>
                      </a:ext>
                    </a:extLst>
                  </p:cNvPr>
                  <p:cNvSpPr/>
                  <p:nvPr/>
                </p:nvSpPr>
                <p:spPr>
                  <a:xfrm>
                    <a:off x="3" y="0"/>
                    <a:ext cx="1107726" cy="698071"/>
                  </a:xfrm>
                  <a:prstGeom prst="homePlat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15875" cap="rnd" cmpd="sng">
                    <a:solidFill>
                      <a:srgbClr val="74DB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" name="Google Shape;158;p3">
                    <a:extLst>
                      <a:ext uri="{FF2B5EF4-FFF2-40B4-BE49-F238E27FC236}">
                        <a16:creationId xmlns:a16="http://schemas.microsoft.com/office/drawing/2014/main" id="{8BE47C93-57AD-4CF7-8D86-44F52ACE67DE}"/>
                      </a:ext>
                    </a:extLst>
                  </p:cNvPr>
                  <p:cNvSpPr txBox="1"/>
                  <p:nvPr/>
                </p:nvSpPr>
                <p:spPr>
                  <a:xfrm>
                    <a:off x="-76211" y="-2345"/>
                    <a:ext cx="1192539" cy="700416"/>
                  </a:xfrm>
                  <a:prstGeom prst="rect">
                    <a:avLst/>
                  </a:prstGeom>
                  <a:solidFill>
                    <a:srgbClr val="116194"/>
                  </a:solidFill>
                  <a:ln>
                    <a:noFill/>
                  </a:ln>
                </p:spPr>
                <p:txBody>
                  <a:bodyPr spcFirstLastPara="1" wrap="square" lIns="128000" tIns="64000" rIns="32000" bIns="640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400"/>
                      <a:buFont typeface="Century Gothic"/>
                      <a:buNone/>
                    </a:pPr>
                    <a:r>
                      <a:rPr lang="fr-FR" sz="1400" b="0" i="0" u="none" strike="noStrike" cap="none" dirty="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Présentation</a:t>
                    </a:r>
                    <a:endParaRPr sz="2400" b="0" i="0" u="none" strike="noStrike" cap="none" dirty="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endParaRPr>
                  </a:p>
                </p:txBody>
              </p:sp>
              <p:sp>
                <p:nvSpPr>
                  <p:cNvPr id="44" name="Google Shape;159;p3">
                    <a:extLst>
                      <a:ext uri="{FF2B5EF4-FFF2-40B4-BE49-F238E27FC236}">
                        <a16:creationId xmlns:a16="http://schemas.microsoft.com/office/drawing/2014/main" id="{A840C85F-DECA-4341-B001-9081DF5E9827}"/>
                      </a:ext>
                    </a:extLst>
                  </p:cNvPr>
                  <p:cNvSpPr/>
                  <p:nvPr/>
                </p:nvSpPr>
                <p:spPr>
                  <a:xfrm>
                    <a:off x="825067" y="0"/>
                    <a:ext cx="1697483" cy="698071"/>
                  </a:xfrm>
                  <a:prstGeom prst="chevron">
                    <a:avLst>
                      <a:gd name="adj" fmla="val 50000"/>
                    </a:avLst>
                  </a:prstGeom>
                  <a:solidFill>
                    <a:srgbClr val="116194"/>
                  </a:solidFill>
                  <a:ln w="15875" cap="rnd" cmpd="sng">
                    <a:solidFill>
                      <a:srgbClr val="74DB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" name="Google Shape;160;p3">
                    <a:extLst>
                      <a:ext uri="{FF2B5EF4-FFF2-40B4-BE49-F238E27FC236}">
                        <a16:creationId xmlns:a16="http://schemas.microsoft.com/office/drawing/2014/main" id="{ABB64149-3FA0-49F5-8535-FD8A3F00066D}"/>
                      </a:ext>
                    </a:extLst>
                  </p:cNvPr>
                  <p:cNvSpPr txBox="1"/>
                  <p:nvPr/>
                </p:nvSpPr>
                <p:spPr>
                  <a:xfrm>
                    <a:off x="1107728" y="20336"/>
                    <a:ext cx="1292772" cy="6890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6000" tIns="64000" rIns="32000" bIns="640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400"/>
                      <a:buFont typeface="Century Gothic"/>
                      <a:buNone/>
                    </a:pPr>
                    <a:r>
                      <a:rPr lang="fr-FR" sz="1400" b="0" i="0" u="none" strike="noStrike" cap="none" dirty="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Diagramme de </a:t>
                    </a:r>
                  </a:p>
                  <a:p>
                    <a:pPr marL="0" marR="0" lvl="0" indent="0" algn="l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400"/>
                      <a:buFont typeface="Century Gothic"/>
                      <a:buNone/>
                    </a:pPr>
                    <a:r>
                      <a:rPr lang="fr-FR" sz="1400" b="0" i="0" u="none" strike="noStrike" cap="none" dirty="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cas d’utilisation</a:t>
                    </a:r>
                    <a:endParaRPr sz="10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8" name="Google Shape;159;p3">
                  <a:extLst>
                    <a:ext uri="{FF2B5EF4-FFF2-40B4-BE49-F238E27FC236}">
                      <a16:creationId xmlns:a16="http://schemas.microsoft.com/office/drawing/2014/main" id="{F5E37A78-58B2-47C0-80A3-8EA7F5D75401}"/>
                    </a:ext>
                  </a:extLst>
                </p:cNvPr>
                <p:cNvSpPr/>
                <p:nvPr/>
              </p:nvSpPr>
              <p:spPr>
                <a:xfrm>
                  <a:off x="7155160" y="138419"/>
                  <a:ext cx="1747797" cy="698071"/>
                </a:xfrm>
                <a:prstGeom prst="chevron">
                  <a:avLst>
                    <a:gd name="adj" fmla="val 50000"/>
                  </a:avLst>
                </a:prstGeom>
                <a:solidFill>
                  <a:srgbClr val="116194"/>
                </a:solidFill>
                <a:ln w="15875" cap="rnd" cmpd="sng">
                  <a:solidFill>
                    <a:srgbClr val="74DB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" name="Google Shape;160;p3">
                  <a:extLst>
                    <a:ext uri="{FF2B5EF4-FFF2-40B4-BE49-F238E27FC236}">
                      <a16:creationId xmlns:a16="http://schemas.microsoft.com/office/drawing/2014/main" id="{90B146EA-A100-4E42-BD69-C01FC6838A04}"/>
                    </a:ext>
                  </a:extLst>
                </p:cNvPr>
                <p:cNvSpPr txBox="1"/>
                <p:nvPr/>
              </p:nvSpPr>
              <p:spPr>
                <a:xfrm>
                  <a:off x="7354206" y="140365"/>
                  <a:ext cx="1377886" cy="6980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6000" tIns="64000" rIns="32000" bIns="64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entury Gothic"/>
                    <a:buNone/>
                  </a:pPr>
                  <a:r>
                    <a:rPr lang="fr-FR" sz="1400" b="0" i="0" u="none" strike="noStrike" cap="none" dirty="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Diagramme </a:t>
                  </a: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entury Gothic"/>
                    <a:buNone/>
                  </a:pPr>
                  <a:r>
                    <a:rPr lang="fr-FR" sz="1400" b="0" i="0" u="none" strike="noStrike" cap="none" dirty="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de classes</a:t>
                  </a:r>
                  <a:endParaRPr sz="1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Google Shape;159;p3">
                  <a:extLst>
                    <a:ext uri="{FF2B5EF4-FFF2-40B4-BE49-F238E27FC236}">
                      <a16:creationId xmlns:a16="http://schemas.microsoft.com/office/drawing/2014/main" id="{EEFE6296-C8B9-4407-B206-A1E9C8071672}"/>
                    </a:ext>
                  </a:extLst>
                </p:cNvPr>
                <p:cNvSpPr/>
                <p:nvPr/>
              </p:nvSpPr>
              <p:spPr>
                <a:xfrm>
                  <a:off x="10122377" y="140491"/>
                  <a:ext cx="1486902" cy="698071"/>
                </a:xfrm>
                <a:prstGeom prst="chevron">
                  <a:avLst>
                    <a:gd name="adj" fmla="val 50000"/>
                  </a:avLst>
                </a:prstGeom>
                <a:solidFill>
                  <a:srgbClr val="116194"/>
                </a:solidFill>
                <a:ln w="15875" cap="rnd" cmpd="sng">
                  <a:solidFill>
                    <a:srgbClr val="74DB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" name="Google Shape;160;p3">
                  <a:extLst>
                    <a:ext uri="{FF2B5EF4-FFF2-40B4-BE49-F238E27FC236}">
                      <a16:creationId xmlns:a16="http://schemas.microsoft.com/office/drawing/2014/main" id="{3925B6AF-2F3E-47AE-8CA3-1D6DD3AA6BEA}"/>
                    </a:ext>
                  </a:extLst>
                </p:cNvPr>
                <p:cNvSpPr txBox="1"/>
                <p:nvPr/>
              </p:nvSpPr>
              <p:spPr>
                <a:xfrm>
                  <a:off x="10364769" y="151800"/>
                  <a:ext cx="1204855" cy="6980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6000" tIns="64000" rIns="32000" bIns="640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entury Gothic"/>
                    <a:buNone/>
                  </a:pPr>
                  <a:r>
                    <a:rPr lang="fr-FR" sz="1400" b="0" i="0" u="none" strike="noStrike" cap="none" dirty="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Conclusion</a:t>
                  </a:r>
                  <a:endParaRPr sz="1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0" name="Espace réservé de la date 5">
            <a:extLst>
              <a:ext uri="{FF2B5EF4-FFF2-40B4-BE49-F238E27FC236}">
                <a16:creationId xmlns:a16="http://schemas.microsoft.com/office/drawing/2014/main" id="{F04CF5E1-1F98-4DCD-BC34-BECB16E3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582" y="6354375"/>
            <a:ext cx="2743200" cy="365125"/>
          </a:xfrm>
        </p:spPr>
        <p:txBody>
          <a:bodyPr/>
          <a:lstStyle/>
          <a:p>
            <a:r>
              <a:rPr lang="fr-FR" dirty="0"/>
              <a:t>LO02 – Semestre A20 - 24/10/2020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5417B5C-D1C3-4A6D-95B3-D1E11FF2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838" y="2461845"/>
            <a:ext cx="6139962" cy="3715117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Lato"/>
              </a:rPr>
              <a:t>On demande au joueur de sélectionner une position</a:t>
            </a:r>
            <a:br>
              <a:rPr lang="fr-FR" sz="1800" b="0" i="0" u="none" strike="noStrike" dirty="0">
                <a:solidFill>
                  <a:srgbClr val="000000"/>
                </a:solidFill>
                <a:effectLst/>
                <a:latin typeface="Lato"/>
              </a:rPr>
            </a:br>
            <a:endParaRPr lang="fr-FR" sz="1800" b="0" i="0" u="none" strike="noStrike" dirty="0">
              <a:solidFill>
                <a:srgbClr val="000000"/>
              </a:solidFill>
              <a:effectLst/>
              <a:latin typeface="Lato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800" b="0" i="0" u="none" strike="noStrike" dirty="0">
              <a:solidFill>
                <a:srgbClr val="000000"/>
              </a:solidFill>
              <a:effectLst/>
              <a:latin typeface="Lato"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Lato"/>
              </a:rPr>
              <a:t>Si celle-ci respecte les conditions on l’ajoute sur le plateau</a:t>
            </a:r>
            <a:br>
              <a:rPr lang="fr-FR" sz="1800" b="0" i="0" u="none" strike="noStrike" dirty="0">
                <a:solidFill>
                  <a:srgbClr val="000000"/>
                </a:solidFill>
                <a:effectLst/>
                <a:latin typeface="Lato"/>
              </a:rPr>
            </a:br>
            <a:endParaRPr lang="fr-FR" sz="1800" b="0" i="0" u="none" strike="noStrike" dirty="0">
              <a:solidFill>
                <a:srgbClr val="000000"/>
              </a:solidFill>
              <a:effectLst/>
              <a:latin typeface="Lato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Lato"/>
              </a:rPr>
              <a:t>On ne vérifie pas l’adjacence lors de la pose de la première carte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842A68C-8723-4349-A5C1-776091AC7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91" y="1149769"/>
            <a:ext cx="4681682" cy="502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6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title"/>
          </p:nvPr>
        </p:nvSpPr>
        <p:spPr>
          <a:xfrm>
            <a:off x="59853" y="41779"/>
            <a:ext cx="4876320" cy="704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fr-FR" sz="2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SEQUENCE</a:t>
            </a:r>
            <a:endParaRPr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99D930-EC17-48C6-B59D-35282F12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B434-47E2-48B6-87A2-8FB8316038E4}" type="slidenum">
              <a:rPr lang="fr-FR" smtClean="0"/>
              <a:t>9</a:t>
            </a:fld>
            <a:endParaRPr lang="fr-FR"/>
          </a:p>
        </p:txBody>
      </p:sp>
      <p:sp>
        <p:nvSpPr>
          <p:cNvPr id="36" name="Espace réservé du pied de page 1">
            <a:extLst>
              <a:ext uri="{FF2B5EF4-FFF2-40B4-BE49-F238E27FC236}">
                <a16:creationId xmlns:a16="http://schemas.microsoft.com/office/drawing/2014/main" id="{430639FA-DF97-417E-868B-28D0CBBB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/>
              <a:t>Théo PENNERAT | Brendan SIGNARBIEUX – « Shape Up ! »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916BDD17-9C45-4D43-9F5B-875786FB6B7F}"/>
              </a:ext>
            </a:extLst>
          </p:cNvPr>
          <p:cNvGrpSpPr/>
          <p:nvPr/>
        </p:nvGrpSpPr>
        <p:grpSpPr>
          <a:xfrm>
            <a:off x="4578146" y="136525"/>
            <a:ext cx="7286441" cy="576451"/>
            <a:chOff x="4322838" y="136525"/>
            <a:chExt cx="7286441" cy="576451"/>
          </a:xfrm>
        </p:grpSpPr>
        <p:sp>
          <p:nvSpPr>
            <p:cNvPr id="32" name="Google Shape;159;p3">
              <a:extLst>
                <a:ext uri="{FF2B5EF4-FFF2-40B4-BE49-F238E27FC236}">
                  <a16:creationId xmlns:a16="http://schemas.microsoft.com/office/drawing/2014/main" id="{E0396A7B-F919-4A90-9439-4F45AB40B7B1}"/>
                </a:ext>
              </a:extLst>
            </p:cNvPr>
            <p:cNvSpPr/>
            <p:nvPr/>
          </p:nvSpPr>
          <p:spPr>
            <a:xfrm>
              <a:off x="8536672" y="145709"/>
              <a:ext cx="2052303" cy="556461"/>
            </a:xfrm>
            <a:prstGeom prst="chevron">
              <a:avLst>
                <a:gd name="adj" fmla="val 50000"/>
              </a:avLst>
            </a:prstGeom>
            <a:solidFill>
              <a:srgbClr val="4472C4"/>
            </a:solidFill>
            <a:ln w="15875" cap="rnd" cmpd="sng">
              <a:solidFill>
                <a:srgbClr val="74DB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526C281-E97A-47EF-B4B0-4251E3CD0130}"/>
                </a:ext>
              </a:extLst>
            </p:cNvPr>
            <p:cNvGrpSpPr/>
            <p:nvPr/>
          </p:nvGrpSpPr>
          <p:grpSpPr>
            <a:xfrm>
              <a:off x="4322838" y="136525"/>
              <a:ext cx="7286441" cy="576451"/>
              <a:chOff x="4322838" y="136074"/>
              <a:chExt cx="7286441" cy="713797"/>
            </a:xfrm>
          </p:grpSpPr>
          <p:sp>
            <p:nvSpPr>
              <p:cNvPr id="34" name="Google Shape;160;p3">
                <a:extLst>
                  <a:ext uri="{FF2B5EF4-FFF2-40B4-BE49-F238E27FC236}">
                    <a16:creationId xmlns:a16="http://schemas.microsoft.com/office/drawing/2014/main" id="{ED4DCA33-9C0E-47C0-843E-0B4350F63C81}"/>
                  </a:ext>
                </a:extLst>
              </p:cNvPr>
              <p:cNvSpPr txBox="1"/>
              <p:nvPr/>
            </p:nvSpPr>
            <p:spPr>
              <a:xfrm>
                <a:off x="8790671" y="149599"/>
                <a:ext cx="1377886" cy="698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6000" tIns="64000" rIns="32000" bIns="64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entury Gothic"/>
                  <a:buNone/>
                </a:pPr>
                <a:r>
                  <a:rPr lang="fr-FR" sz="1400" b="0" i="0" u="none" strike="noStrike" cap="none" dirty="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Diagrammes </a:t>
                </a: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entury Gothic"/>
                  <a:buNone/>
                </a:pPr>
                <a:r>
                  <a:rPr lang="fr-FR" sz="1400" b="0" i="0" u="none" strike="noStrike" cap="none" dirty="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de séquence</a:t>
                </a:r>
                <a:endParaRPr sz="1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F988AD87-735B-49E3-92AE-3F556C610A9D}"/>
                  </a:ext>
                </a:extLst>
              </p:cNvPr>
              <p:cNvGrpSpPr/>
              <p:nvPr/>
            </p:nvGrpSpPr>
            <p:grpSpPr>
              <a:xfrm>
                <a:off x="4322838" y="136074"/>
                <a:ext cx="7286441" cy="713797"/>
                <a:chOff x="4322838" y="136074"/>
                <a:chExt cx="7286441" cy="713797"/>
              </a:xfrm>
            </p:grpSpPr>
            <p:grpSp>
              <p:nvGrpSpPr>
                <p:cNvPr id="37" name="Google Shape;156;p3">
                  <a:extLst>
                    <a:ext uri="{FF2B5EF4-FFF2-40B4-BE49-F238E27FC236}">
                      <a16:creationId xmlns:a16="http://schemas.microsoft.com/office/drawing/2014/main" id="{C39DC632-5BFE-4AF8-B4F7-E89E351499B5}"/>
                    </a:ext>
                  </a:extLst>
                </p:cNvPr>
                <p:cNvGrpSpPr/>
                <p:nvPr/>
              </p:nvGrpSpPr>
              <p:grpSpPr>
                <a:xfrm>
                  <a:off x="4322838" y="136074"/>
                  <a:ext cx="3141976" cy="711725"/>
                  <a:chOff x="-76211" y="-2345"/>
                  <a:chExt cx="2598761" cy="711725"/>
                </a:xfrm>
              </p:grpSpPr>
              <p:sp>
                <p:nvSpPr>
                  <p:cNvPr id="42" name="Google Shape;157;p3">
                    <a:extLst>
                      <a:ext uri="{FF2B5EF4-FFF2-40B4-BE49-F238E27FC236}">
                        <a16:creationId xmlns:a16="http://schemas.microsoft.com/office/drawing/2014/main" id="{E7CD0146-9292-4685-BFBA-3B392F764936}"/>
                      </a:ext>
                    </a:extLst>
                  </p:cNvPr>
                  <p:cNvSpPr/>
                  <p:nvPr/>
                </p:nvSpPr>
                <p:spPr>
                  <a:xfrm>
                    <a:off x="3" y="0"/>
                    <a:ext cx="1107726" cy="698071"/>
                  </a:xfrm>
                  <a:prstGeom prst="homePlat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15875" cap="rnd" cmpd="sng">
                    <a:solidFill>
                      <a:srgbClr val="74DB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" name="Google Shape;158;p3">
                    <a:extLst>
                      <a:ext uri="{FF2B5EF4-FFF2-40B4-BE49-F238E27FC236}">
                        <a16:creationId xmlns:a16="http://schemas.microsoft.com/office/drawing/2014/main" id="{8BE47C93-57AD-4CF7-8D86-44F52ACE67DE}"/>
                      </a:ext>
                    </a:extLst>
                  </p:cNvPr>
                  <p:cNvSpPr txBox="1"/>
                  <p:nvPr/>
                </p:nvSpPr>
                <p:spPr>
                  <a:xfrm>
                    <a:off x="-76211" y="-2345"/>
                    <a:ext cx="1192539" cy="700416"/>
                  </a:xfrm>
                  <a:prstGeom prst="rect">
                    <a:avLst/>
                  </a:prstGeom>
                  <a:solidFill>
                    <a:srgbClr val="116194"/>
                  </a:solidFill>
                  <a:ln>
                    <a:noFill/>
                  </a:ln>
                </p:spPr>
                <p:txBody>
                  <a:bodyPr spcFirstLastPara="1" wrap="square" lIns="128000" tIns="64000" rIns="32000" bIns="640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400"/>
                      <a:buFont typeface="Century Gothic"/>
                      <a:buNone/>
                    </a:pPr>
                    <a:r>
                      <a:rPr lang="fr-FR" sz="1400" b="0" i="0" u="none" strike="noStrike" cap="none" dirty="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Présentation</a:t>
                    </a:r>
                    <a:endParaRPr sz="2400" b="0" i="0" u="none" strike="noStrike" cap="none" dirty="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endParaRPr>
                  </a:p>
                </p:txBody>
              </p:sp>
              <p:sp>
                <p:nvSpPr>
                  <p:cNvPr id="44" name="Google Shape;159;p3">
                    <a:extLst>
                      <a:ext uri="{FF2B5EF4-FFF2-40B4-BE49-F238E27FC236}">
                        <a16:creationId xmlns:a16="http://schemas.microsoft.com/office/drawing/2014/main" id="{A840C85F-DECA-4341-B001-9081DF5E9827}"/>
                      </a:ext>
                    </a:extLst>
                  </p:cNvPr>
                  <p:cNvSpPr/>
                  <p:nvPr/>
                </p:nvSpPr>
                <p:spPr>
                  <a:xfrm>
                    <a:off x="825067" y="0"/>
                    <a:ext cx="1697483" cy="698071"/>
                  </a:xfrm>
                  <a:prstGeom prst="chevron">
                    <a:avLst>
                      <a:gd name="adj" fmla="val 50000"/>
                    </a:avLst>
                  </a:prstGeom>
                  <a:solidFill>
                    <a:srgbClr val="116194"/>
                  </a:solidFill>
                  <a:ln w="15875" cap="rnd" cmpd="sng">
                    <a:solidFill>
                      <a:srgbClr val="74DB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" name="Google Shape;160;p3">
                    <a:extLst>
                      <a:ext uri="{FF2B5EF4-FFF2-40B4-BE49-F238E27FC236}">
                        <a16:creationId xmlns:a16="http://schemas.microsoft.com/office/drawing/2014/main" id="{ABB64149-3FA0-49F5-8535-FD8A3F00066D}"/>
                      </a:ext>
                    </a:extLst>
                  </p:cNvPr>
                  <p:cNvSpPr txBox="1"/>
                  <p:nvPr/>
                </p:nvSpPr>
                <p:spPr>
                  <a:xfrm>
                    <a:off x="1107728" y="20336"/>
                    <a:ext cx="1292772" cy="6890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6000" tIns="64000" rIns="32000" bIns="640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400"/>
                      <a:buFont typeface="Century Gothic"/>
                      <a:buNone/>
                    </a:pPr>
                    <a:r>
                      <a:rPr lang="fr-FR" sz="1400" b="0" i="0" u="none" strike="noStrike" cap="none" dirty="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Diagramme de </a:t>
                    </a:r>
                  </a:p>
                  <a:p>
                    <a:pPr marL="0" marR="0" lvl="0" indent="0" algn="l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400"/>
                      <a:buFont typeface="Century Gothic"/>
                      <a:buNone/>
                    </a:pPr>
                    <a:r>
                      <a:rPr lang="fr-FR" sz="1400" b="0" i="0" u="none" strike="noStrike" cap="none" dirty="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rPr>
                      <a:t>cas d’utilisation</a:t>
                    </a:r>
                    <a:endParaRPr sz="10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8" name="Google Shape;159;p3">
                  <a:extLst>
                    <a:ext uri="{FF2B5EF4-FFF2-40B4-BE49-F238E27FC236}">
                      <a16:creationId xmlns:a16="http://schemas.microsoft.com/office/drawing/2014/main" id="{F5E37A78-58B2-47C0-80A3-8EA7F5D75401}"/>
                    </a:ext>
                  </a:extLst>
                </p:cNvPr>
                <p:cNvSpPr/>
                <p:nvPr/>
              </p:nvSpPr>
              <p:spPr>
                <a:xfrm>
                  <a:off x="7155160" y="138419"/>
                  <a:ext cx="1747797" cy="698071"/>
                </a:xfrm>
                <a:prstGeom prst="chevron">
                  <a:avLst>
                    <a:gd name="adj" fmla="val 50000"/>
                  </a:avLst>
                </a:prstGeom>
                <a:solidFill>
                  <a:srgbClr val="116194"/>
                </a:solidFill>
                <a:ln w="15875" cap="rnd" cmpd="sng">
                  <a:solidFill>
                    <a:srgbClr val="74DB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" name="Google Shape;160;p3">
                  <a:extLst>
                    <a:ext uri="{FF2B5EF4-FFF2-40B4-BE49-F238E27FC236}">
                      <a16:creationId xmlns:a16="http://schemas.microsoft.com/office/drawing/2014/main" id="{90B146EA-A100-4E42-BD69-C01FC6838A04}"/>
                    </a:ext>
                  </a:extLst>
                </p:cNvPr>
                <p:cNvSpPr txBox="1"/>
                <p:nvPr/>
              </p:nvSpPr>
              <p:spPr>
                <a:xfrm>
                  <a:off x="7354206" y="140365"/>
                  <a:ext cx="1377886" cy="6980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6000" tIns="64000" rIns="32000" bIns="64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entury Gothic"/>
                    <a:buNone/>
                  </a:pPr>
                  <a:r>
                    <a:rPr lang="fr-FR" sz="1400" b="0" i="0" u="none" strike="noStrike" cap="none" dirty="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Diagramme </a:t>
                  </a: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entury Gothic"/>
                    <a:buNone/>
                  </a:pPr>
                  <a:r>
                    <a:rPr lang="fr-FR" sz="1400" b="0" i="0" u="none" strike="noStrike" cap="none" dirty="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de classes</a:t>
                  </a:r>
                  <a:endParaRPr sz="1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Google Shape;159;p3">
                  <a:extLst>
                    <a:ext uri="{FF2B5EF4-FFF2-40B4-BE49-F238E27FC236}">
                      <a16:creationId xmlns:a16="http://schemas.microsoft.com/office/drawing/2014/main" id="{EEFE6296-C8B9-4407-B206-A1E9C8071672}"/>
                    </a:ext>
                  </a:extLst>
                </p:cNvPr>
                <p:cNvSpPr/>
                <p:nvPr/>
              </p:nvSpPr>
              <p:spPr>
                <a:xfrm>
                  <a:off x="10122377" y="140491"/>
                  <a:ext cx="1486902" cy="698071"/>
                </a:xfrm>
                <a:prstGeom prst="chevron">
                  <a:avLst>
                    <a:gd name="adj" fmla="val 50000"/>
                  </a:avLst>
                </a:prstGeom>
                <a:solidFill>
                  <a:srgbClr val="116194"/>
                </a:solidFill>
                <a:ln w="15875" cap="rnd" cmpd="sng">
                  <a:solidFill>
                    <a:srgbClr val="74DB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" name="Google Shape;160;p3">
                  <a:extLst>
                    <a:ext uri="{FF2B5EF4-FFF2-40B4-BE49-F238E27FC236}">
                      <a16:creationId xmlns:a16="http://schemas.microsoft.com/office/drawing/2014/main" id="{3925B6AF-2F3E-47AE-8CA3-1D6DD3AA6BEA}"/>
                    </a:ext>
                  </a:extLst>
                </p:cNvPr>
                <p:cNvSpPr txBox="1"/>
                <p:nvPr/>
              </p:nvSpPr>
              <p:spPr>
                <a:xfrm>
                  <a:off x="10364769" y="151800"/>
                  <a:ext cx="1204855" cy="6980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6000" tIns="64000" rIns="32000" bIns="640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entury Gothic"/>
                    <a:buNone/>
                  </a:pPr>
                  <a:r>
                    <a:rPr lang="fr-FR" sz="1400" b="0" i="0" u="none" strike="noStrike" cap="none" dirty="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Conclusion</a:t>
                  </a:r>
                  <a:endParaRPr sz="1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0" name="Espace réservé de la date 5">
            <a:extLst>
              <a:ext uri="{FF2B5EF4-FFF2-40B4-BE49-F238E27FC236}">
                <a16:creationId xmlns:a16="http://schemas.microsoft.com/office/drawing/2014/main" id="{F04CF5E1-1F98-4DCD-BC34-BECB16E3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582" y="6354375"/>
            <a:ext cx="2743200" cy="365125"/>
          </a:xfrm>
        </p:spPr>
        <p:txBody>
          <a:bodyPr/>
          <a:lstStyle/>
          <a:p>
            <a:r>
              <a:rPr lang="fr-FR" dirty="0"/>
              <a:t>LO02 – Semestre A20 - 24/10/2020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5417B5C-D1C3-4A6D-95B3-D1E11FF2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838" y="2870688"/>
            <a:ext cx="6139962" cy="3306275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Lato"/>
              </a:rPr>
              <a:t>On demande au joueur de sélectionner et une position</a:t>
            </a:r>
            <a:br>
              <a:rPr lang="fr-FR" sz="1800" b="0" i="0" u="none" strike="noStrike" dirty="0">
                <a:solidFill>
                  <a:srgbClr val="000000"/>
                </a:solidFill>
                <a:effectLst/>
                <a:latin typeface="Lato"/>
              </a:rPr>
            </a:br>
            <a:endParaRPr lang="fr-FR" sz="1800" b="0" i="0" u="none" strike="noStrike" dirty="0">
              <a:solidFill>
                <a:srgbClr val="000000"/>
              </a:solidFill>
              <a:effectLst/>
              <a:latin typeface="Lato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Lato"/>
              </a:rPr>
              <a:t>Si celle-ci respecte les conditions on la déplace</a:t>
            </a:r>
            <a:endParaRPr lang="fr-FR" sz="1800" b="0" i="0" u="none" strike="noStrike" dirty="0">
              <a:solidFill>
                <a:srgbClr val="595959"/>
              </a:solidFill>
              <a:effectLst/>
              <a:latin typeface="Lato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B21E4AB-9BB0-4B10-B21C-45CDD6696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72" y="1180109"/>
            <a:ext cx="4757372" cy="474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635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657</Words>
  <Application>Microsoft Office PowerPoint</Application>
  <PresentationFormat>Grand écran</PresentationFormat>
  <Paragraphs>171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Lato</vt:lpstr>
      <vt:lpstr>Wingdings</vt:lpstr>
      <vt:lpstr>Thème Office</vt:lpstr>
      <vt:lpstr>Projet « Shape Up ! »</vt:lpstr>
      <vt:lpstr>« Shape Up » - Modélisation UML</vt:lpstr>
      <vt:lpstr>Présentation PowerPoint</vt:lpstr>
      <vt:lpstr>PRESENTATION</vt:lpstr>
      <vt:lpstr>DIAGRAMME DE CAS D’UTILISATION</vt:lpstr>
      <vt:lpstr>DIAGRAMME DE CLASSES</vt:lpstr>
      <vt:lpstr>DIAGRAMMES DE SEQUENCE</vt:lpstr>
      <vt:lpstr>DIAGRAMMES DE SEQUENCE</vt:lpstr>
      <vt:lpstr>DIAGRAMMES DE SEQUENCE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bresig1 bresig1</dc:creator>
  <cp:lastModifiedBy>THEO PENNERAT</cp:lastModifiedBy>
  <cp:revision>84</cp:revision>
  <dcterms:created xsi:type="dcterms:W3CDTF">2020-04-02T07:06:19Z</dcterms:created>
  <dcterms:modified xsi:type="dcterms:W3CDTF">2020-10-24T08:09:08Z</dcterms:modified>
</cp:coreProperties>
</file>