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60" r:id="rId4"/>
    <p:sldId id="261" r:id="rId5"/>
    <p:sldId id="262"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7" d="100"/>
          <a:sy n="77" d="100"/>
        </p:scale>
        <p:origin x="86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8C591B-C68B-4E0A-8ECB-7E14D71CED01}" type="doc">
      <dgm:prSet loTypeId="urn:microsoft.com/office/officeart/2005/8/layout/hChevron3" loCatId="process" qsTypeId="urn:microsoft.com/office/officeart/2005/8/quickstyle/simple1" qsCatId="simple" csTypeId="urn:microsoft.com/office/officeart/2005/8/colors/accent1_2" csCatId="accent1" phldr="1"/>
      <dgm:spPr/>
    </dgm:pt>
    <dgm:pt modelId="{7C478D90-BC8C-4D85-AE5C-7C2DCC150E2A}">
      <dgm:prSet phldrT="[Text]" custT="1"/>
      <dgm:spPr/>
      <dgm:t>
        <a:bodyPr/>
        <a:lstStyle/>
        <a:p>
          <a:r>
            <a:rPr lang="en-GB" sz="2800" b="1" dirty="0"/>
            <a:t>UKCP18 sea level projections </a:t>
          </a:r>
          <a:br>
            <a:rPr lang="en-GB" sz="2800" dirty="0"/>
          </a:br>
          <a:r>
            <a:rPr lang="en-GB" sz="2000" dirty="0"/>
            <a:t>Still Water Return Level (2020-2100)</a:t>
          </a:r>
          <a:endParaRPr lang="en-GB" sz="2100" dirty="0"/>
        </a:p>
      </dgm:t>
    </dgm:pt>
    <dgm:pt modelId="{38663C11-EC2E-46CF-AB5C-F4BFB7B0B40E}" type="parTrans" cxnId="{A1183257-C2D8-41E6-BD79-0464F0BCE6AE}">
      <dgm:prSet/>
      <dgm:spPr/>
      <dgm:t>
        <a:bodyPr/>
        <a:lstStyle/>
        <a:p>
          <a:endParaRPr lang="en-GB"/>
        </a:p>
      </dgm:t>
    </dgm:pt>
    <dgm:pt modelId="{AE732B14-FA60-48AB-B98F-2DEA1A950504}" type="sibTrans" cxnId="{A1183257-C2D8-41E6-BD79-0464F0BCE6AE}">
      <dgm:prSet/>
      <dgm:spPr/>
      <dgm:t>
        <a:bodyPr/>
        <a:lstStyle/>
        <a:p>
          <a:endParaRPr lang="en-GB"/>
        </a:p>
      </dgm:t>
    </dgm:pt>
    <dgm:pt modelId="{8832F2FE-31BA-42D3-A23B-E7A2A60AD18B}">
      <dgm:prSet phldrT="[Text]" custT="1"/>
      <dgm:spPr/>
      <dgm:t>
        <a:bodyPr/>
        <a:lstStyle/>
        <a:p>
          <a:r>
            <a:rPr lang="en-GB" sz="2400" b="1" dirty="0"/>
            <a:t>EA Extreme Sea Levels (2017) </a:t>
          </a:r>
          <a:br>
            <a:rPr lang="en-GB" sz="2100" dirty="0"/>
          </a:br>
          <a:r>
            <a:rPr lang="en-GB" sz="2000" dirty="0"/>
            <a:t>Using the Mumbles tidal gauge</a:t>
          </a:r>
          <a:endParaRPr lang="en-GB" sz="2100" dirty="0"/>
        </a:p>
      </dgm:t>
    </dgm:pt>
    <dgm:pt modelId="{136B096F-2ACF-4DE0-B21A-BDAA34CCD4D4}" type="parTrans" cxnId="{2A0FCF19-700D-4448-89EA-D8AF7D622E8D}">
      <dgm:prSet/>
      <dgm:spPr/>
      <dgm:t>
        <a:bodyPr/>
        <a:lstStyle/>
        <a:p>
          <a:endParaRPr lang="en-GB"/>
        </a:p>
      </dgm:t>
    </dgm:pt>
    <dgm:pt modelId="{8F13043C-EC03-43D9-82E9-4400A1A9D866}" type="sibTrans" cxnId="{2A0FCF19-700D-4448-89EA-D8AF7D622E8D}">
      <dgm:prSet/>
      <dgm:spPr/>
      <dgm:t>
        <a:bodyPr/>
        <a:lstStyle/>
        <a:p>
          <a:endParaRPr lang="en-GB"/>
        </a:p>
      </dgm:t>
    </dgm:pt>
    <dgm:pt modelId="{9FACF095-0EDF-4D59-90BD-B03221CF378B}">
      <dgm:prSet phldrT="[Text]" custT="1"/>
      <dgm:spPr/>
      <dgm:t>
        <a:bodyPr/>
        <a:lstStyle/>
        <a:p>
          <a:r>
            <a:rPr lang="en-GB" sz="2500" b="1" dirty="0"/>
            <a:t>Visualise uncertainties in future ESL</a:t>
          </a:r>
          <a:br>
            <a:rPr lang="en-GB" sz="2500" b="1" dirty="0"/>
          </a:br>
          <a:r>
            <a:rPr lang="en-GB" sz="2000" dirty="0"/>
            <a:t>GIS, 3D rendering</a:t>
          </a:r>
          <a:endParaRPr lang="en-GB" sz="2500" dirty="0"/>
        </a:p>
      </dgm:t>
    </dgm:pt>
    <dgm:pt modelId="{791AC169-16FB-481B-BBB0-9F9A7B1ED6D4}" type="parTrans" cxnId="{70FBF79E-A8EC-444A-8F99-CFE626927C3C}">
      <dgm:prSet/>
      <dgm:spPr/>
      <dgm:t>
        <a:bodyPr/>
        <a:lstStyle/>
        <a:p>
          <a:endParaRPr lang="en-GB"/>
        </a:p>
      </dgm:t>
    </dgm:pt>
    <dgm:pt modelId="{3603A926-48B6-4A1A-82F2-753FBC1853CF}" type="sibTrans" cxnId="{70FBF79E-A8EC-444A-8F99-CFE626927C3C}">
      <dgm:prSet/>
      <dgm:spPr/>
      <dgm:t>
        <a:bodyPr/>
        <a:lstStyle/>
        <a:p>
          <a:endParaRPr lang="en-GB"/>
        </a:p>
      </dgm:t>
    </dgm:pt>
    <dgm:pt modelId="{19050937-8204-416B-A41C-D1A650BEAFB2}" type="pres">
      <dgm:prSet presAssocID="{638C591B-C68B-4E0A-8ECB-7E14D71CED01}" presName="Name0" presStyleCnt="0">
        <dgm:presLayoutVars>
          <dgm:dir/>
          <dgm:resizeHandles val="exact"/>
        </dgm:presLayoutVars>
      </dgm:prSet>
      <dgm:spPr/>
    </dgm:pt>
    <dgm:pt modelId="{43A795A6-160A-47C1-BC5F-C5F8E8D7E094}" type="pres">
      <dgm:prSet presAssocID="{7C478D90-BC8C-4D85-AE5C-7C2DCC150E2A}" presName="parTxOnly" presStyleLbl="node1" presStyleIdx="0" presStyleCnt="3" custScaleY="131026">
        <dgm:presLayoutVars>
          <dgm:bulletEnabled val="1"/>
        </dgm:presLayoutVars>
      </dgm:prSet>
      <dgm:spPr/>
    </dgm:pt>
    <dgm:pt modelId="{E1B180AC-4E63-4BBA-B010-6D969C915C8D}" type="pres">
      <dgm:prSet presAssocID="{AE732B14-FA60-48AB-B98F-2DEA1A950504}" presName="parSpace" presStyleCnt="0"/>
      <dgm:spPr/>
    </dgm:pt>
    <dgm:pt modelId="{776AF4DE-E865-4F52-AF42-BF159F16BF65}" type="pres">
      <dgm:prSet presAssocID="{8832F2FE-31BA-42D3-A23B-E7A2A60AD18B}" presName="parTxOnly" presStyleLbl="node1" presStyleIdx="1" presStyleCnt="3" custScaleY="131026">
        <dgm:presLayoutVars>
          <dgm:bulletEnabled val="1"/>
        </dgm:presLayoutVars>
      </dgm:prSet>
      <dgm:spPr/>
    </dgm:pt>
    <dgm:pt modelId="{B1533DA4-850A-41C2-A126-B37E4DCE925C}" type="pres">
      <dgm:prSet presAssocID="{8F13043C-EC03-43D9-82E9-4400A1A9D866}" presName="parSpace" presStyleCnt="0"/>
      <dgm:spPr/>
    </dgm:pt>
    <dgm:pt modelId="{B21CA2BB-B268-494B-9D0B-F4134B29E221}" type="pres">
      <dgm:prSet presAssocID="{9FACF095-0EDF-4D59-90BD-B03221CF378B}" presName="parTxOnly" presStyleLbl="node1" presStyleIdx="2" presStyleCnt="3" custScaleY="131026">
        <dgm:presLayoutVars>
          <dgm:bulletEnabled val="1"/>
        </dgm:presLayoutVars>
      </dgm:prSet>
      <dgm:spPr/>
    </dgm:pt>
  </dgm:ptLst>
  <dgm:cxnLst>
    <dgm:cxn modelId="{2A0FCF19-700D-4448-89EA-D8AF7D622E8D}" srcId="{638C591B-C68B-4E0A-8ECB-7E14D71CED01}" destId="{8832F2FE-31BA-42D3-A23B-E7A2A60AD18B}" srcOrd="1" destOrd="0" parTransId="{136B096F-2ACF-4DE0-B21A-BDAA34CCD4D4}" sibTransId="{8F13043C-EC03-43D9-82E9-4400A1A9D866}"/>
    <dgm:cxn modelId="{87FEB93B-DDAA-4281-9330-1B11BECEE9EE}" type="presOf" srcId="{9FACF095-0EDF-4D59-90BD-B03221CF378B}" destId="{B21CA2BB-B268-494B-9D0B-F4134B29E221}" srcOrd="0" destOrd="0" presId="urn:microsoft.com/office/officeart/2005/8/layout/hChevron3"/>
    <dgm:cxn modelId="{A1183257-C2D8-41E6-BD79-0464F0BCE6AE}" srcId="{638C591B-C68B-4E0A-8ECB-7E14D71CED01}" destId="{7C478D90-BC8C-4D85-AE5C-7C2DCC150E2A}" srcOrd="0" destOrd="0" parTransId="{38663C11-EC2E-46CF-AB5C-F4BFB7B0B40E}" sibTransId="{AE732B14-FA60-48AB-B98F-2DEA1A950504}"/>
    <dgm:cxn modelId="{18FF2E5A-67E2-4444-A105-CB4C3934F61B}" type="presOf" srcId="{8832F2FE-31BA-42D3-A23B-E7A2A60AD18B}" destId="{776AF4DE-E865-4F52-AF42-BF159F16BF65}" srcOrd="0" destOrd="0" presId="urn:microsoft.com/office/officeart/2005/8/layout/hChevron3"/>
    <dgm:cxn modelId="{70FBF79E-A8EC-444A-8F99-CFE626927C3C}" srcId="{638C591B-C68B-4E0A-8ECB-7E14D71CED01}" destId="{9FACF095-0EDF-4D59-90BD-B03221CF378B}" srcOrd="2" destOrd="0" parTransId="{791AC169-16FB-481B-BBB0-9F9A7B1ED6D4}" sibTransId="{3603A926-48B6-4A1A-82F2-753FBC1853CF}"/>
    <dgm:cxn modelId="{8E76D8AF-5F27-4AA2-A49F-4A3DA0DC2AF7}" type="presOf" srcId="{638C591B-C68B-4E0A-8ECB-7E14D71CED01}" destId="{19050937-8204-416B-A41C-D1A650BEAFB2}" srcOrd="0" destOrd="0" presId="urn:microsoft.com/office/officeart/2005/8/layout/hChevron3"/>
    <dgm:cxn modelId="{E12BA1FC-78D0-4B5F-844A-8A83D1F9DA1B}" type="presOf" srcId="{7C478D90-BC8C-4D85-AE5C-7C2DCC150E2A}" destId="{43A795A6-160A-47C1-BC5F-C5F8E8D7E094}" srcOrd="0" destOrd="0" presId="urn:microsoft.com/office/officeart/2005/8/layout/hChevron3"/>
    <dgm:cxn modelId="{46871398-666F-4455-BDC6-D19D5950BDC9}" type="presParOf" srcId="{19050937-8204-416B-A41C-D1A650BEAFB2}" destId="{43A795A6-160A-47C1-BC5F-C5F8E8D7E094}" srcOrd="0" destOrd="0" presId="urn:microsoft.com/office/officeart/2005/8/layout/hChevron3"/>
    <dgm:cxn modelId="{9C1CEB13-DEFA-4F4E-A002-3C9136ABFA83}" type="presParOf" srcId="{19050937-8204-416B-A41C-D1A650BEAFB2}" destId="{E1B180AC-4E63-4BBA-B010-6D969C915C8D}" srcOrd="1" destOrd="0" presId="urn:microsoft.com/office/officeart/2005/8/layout/hChevron3"/>
    <dgm:cxn modelId="{6449A66A-B567-459E-B878-36663F3DC85C}" type="presParOf" srcId="{19050937-8204-416B-A41C-D1A650BEAFB2}" destId="{776AF4DE-E865-4F52-AF42-BF159F16BF65}" srcOrd="2" destOrd="0" presId="urn:microsoft.com/office/officeart/2005/8/layout/hChevron3"/>
    <dgm:cxn modelId="{0FC7107D-976B-448D-B1C3-736275DF51DD}" type="presParOf" srcId="{19050937-8204-416B-A41C-D1A650BEAFB2}" destId="{B1533DA4-850A-41C2-A126-B37E4DCE925C}" srcOrd="3" destOrd="0" presId="urn:microsoft.com/office/officeart/2005/8/layout/hChevron3"/>
    <dgm:cxn modelId="{5FFB24AE-EF71-47A6-AB63-E861A99C7FED}" type="presParOf" srcId="{19050937-8204-416B-A41C-D1A650BEAFB2}" destId="{B21CA2BB-B268-494B-9D0B-F4134B29E221}"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3842FF-B340-48AD-943E-CE4921147B6A}"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GB"/>
        </a:p>
      </dgm:t>
    </dgm:pt>
    <dgm:pt modelId="{F9888E51-1B23-47BD-AD7F-21F89D75F232}">
      <dgm:prSet phldrT="[Text]"/>
      <dgm:spPr/>
      <dgm:t>
        <a:bodyPr/>
        <a:lstStyle/>
        <a:p>
          <a:r>
            <a:rPr lang="en-GB" b="1" dirty="0"/>
            <a:t>Extreme Sea Levels</a:t>
          </a:r>
          <a:br>
            <a:rPr lang="en-GB" dirty="0"/>
          </a:br>
          <a:r>
            <a:rPr lang="en-GB" dirty="0"/>
            <a:t>at defined return periods</a:t>
          </a:r>
        </a:p>
      </dgm:t>
    </dgm:pt>
    <dgm:pt modelId="{805A81E3-48E9-4F94-8717-5DDA90CB2C1F}" type="parTrans" cxnId="{5A781CC9-64A8-41AD-8DF8-B7296D8595BF}">
      <dgm:prSet/>
      <dgm:spPr/>
      <dgm:t>
        <a:bodyPr/>
        <a:lstStyle/>
        <a:p>
          <a:endParaRPr lang="en-GB"/>
        </a:p>
      </dgm:t>
    </dgm:pt>
    <dgm:pt modelId="{CFC427FD-A2CE-445F-8858-C542176AC77F}" type="sibTrans" cxnId="{5A781CC9-64A8-41AD-8DF8-B7296D8595BF}">
      <dgm:prSet/>
      <dgm:spPr/>
      <dgm:t>
        <a:bodyPr/>
        <a:lstStyle/>
        <a:p>
          <a:endParaRPr lang="en-GB"/>
        </a:p>
      </dgm:t>
    </dgm:pt>
    <dgm:pt modelId="{6B643FC7-55C1-4D5A-9BA8-8F5A108A744D}">
      <dgm:prSet phldrT="[Text]"/>
      <dgm:spPr/>
      <dgm:t>
        <a:bodyPr/>
        <a:lstStyle/>
        <a:p>
          <a:r>
            <a:rPr lang="en-GB" dirty="0"/>
            <a:t>5</a:t>
          </a:r>
          <a:r>
            <a:rPr lang="en-GB" baseline="30000" dirty="0"/>
            <a:t>th</a:t>
          </a:r>
          <a:r>
            <a:rPr lang="en-GB" dirty="0"/>
            <a:t>, 50</a:t>
          </a:r>
          <a:r>
            <a:rPr lang="en-GB" baseline="30000" dirty="0"/>
            <a:t>th</a:t>
          </a:r>
          <a:r>
            <a:rPr lang="en-GB" dirty="0"/>
            <a:t>, 95</a:t>
          </a:r>
          <a:r>
            <a:rPr lang="en-GB" baseline="30000" dirty="0"/>
            <a:t>th</a:t>
          </a:r>
          <a:r>
            <a:rPr lang="en-GB" dirty="0"/>
            <a:t> percentiles</a:t>
          </a:r>
          <a:br>
            <a:rPr lang="en-GB" dirty="0"/>
          </a:br>
          <a:r>
            <a:rPr lang="en-GB" dirty="0">
              <a:sym typeface="Wingdings" panose="05000000000000000000" pitchFamily="2" charset="2"/>
            </a:rPr>
            <a:t> </a:t>
          </a:r>
          <a:r>
            <a:rPr lang="en-GB" b="1" dirty="0">
              <a:sym typeface="Wingdings" panose="05000000000000000000" pitchFamily="2" charset="2"/>
            </a:rPr>
            <a:t>uncertainty from downscaling, ice melt</a:t>
          </a:r>
          <a:endParaRPr lang="en-GB" b="1" dirty="0"/>
        </a:p>
      </dgm:t>
    </dgm:pt>
    <dgm:pt modelId="{BF5F7AC0-688D-48B7-9DA1-043B074668BA}" type="parTrans" cxnId="{1F984D18-D2B6-4802-9A50-FA323C547BF0}">
      <dgm:prSet/>
      <dgm:spPr/>
      <dgm:t>
        <a:bodyPr/>
        <a:lstStyle/>
        <a:p>
          <a:endParaRPr lang="en-GB"/>
        </a:p>
      </dgm:t>
    </dgm:pt>
    <dgm:pt modelId="{34F43AC4-59E2-4853-942F-D03F7A84CB8D}" type="sibTrans" cxnId="{1F984D18-D2B6-4802-9A50-FA323C547BF0}">
      <dgm:prSet/>
      <dgm:spPr/>
      <dgm:t>
        <a:bodyPr/>
        <a:lstStyle/>
        <a:p>
          <a:endParaRPr lang="en-GB"/>
        </a:p>
      </dgm:t>
    </dgm:pt>
    <dgm:pt modelId="{51C11D61-B98F-437B-BAC7-CF39865CA2FF}">
      <dgm:prSet phldrT="[Text]" phldr="1"/>
      <dgm:spPr>
        <a:solidFill>
          <a:schemeClr val="bg1"/>
        </a:solidFill>
      </dgm:spPr>
      <dgm:t>
        <a:bodyPr/>
        <a:lstStyle/>
        <a:p>
          <a:endParaRPr lang="en-GB" dirty="0"/>
        </a:p>
      </dgm:t>
    </dgm:pt>
    <dgm:pt modelId="{D0AAA1A2-4A2A-4ACE-B53E-36F0BDF7940C}" type="parTrans" cxnId="{01BFB351-4DB6-4310-B8B1-581906662FD9}">
      <dgm:prSet/>
      <dgm:spPr/>
      <dgm:t>
        <a:bodyPr/>
        <a:lstStyle/>
        <a:p>
          <a:endParaRPr lang="en-GB"/>
        </a:p>
      </dgm:t>
    </dgm:pt>
    <dgm:pt modelId="{90F15FA1-5DEC-47D0-8460-ABE3DE17D853}" type="sibTrans" cxnId="{01BFB351-4DB6-4310-B8B1-581906662FD9}">
      <dgm:prSet/>
      <dgm:spPr/>
      <dgm:t>
        <a:bodyPr/>
        <a:lstStyle/>
        <a:p>
          <a:endParaRPr lang="en-GB"/>
        </a:p>
      </dgm:t>
    </dgm:pt>
    <dgm:pt modelId="{6A339552-7BB1-47D8-AB73-C40D4770430F}">
      <dgm:prSet phldrT="[Text]" phldr="1"/>
      <dgm:spPr/>
      <dgm:t>
        <a:bodyPr/>
        <a:lstStyle/>
        <a:p>
          <a:endParaRPr lang="en-GB" dirty="0"/>
        </a:p>
      </dgm:t>
    </dgm:pt>
    <dgm:pt modelId="{CCA10D03-4572-47FB-927B-E814DA04DE6E}" type="parTrans" cxnId="{D44C020D-2FE4-4F11-ABBC-905997DE2A76}">
      <dgm:prSet/>
      <dgm:spPr/>
      <dgm:t>
        <a:bodyPr/>
        <a:lstStyle/>
        <a:p>
          <a:endParaRPr lang="en-GB"/>
        </a:p>
      </dgm:t>
    </dgm:pt>
    <dgm:pt modelId="{82AD7AA3-3EEA-4461-879A-14D4C7319291}" type="sibTrans" cxnId="{D44C020D-2FE4-4F11-ABBC-905997DE2A76}">
      <dgm:prSet/>
      <dgm:spPr/>
      <dgm:t>
        <a:bodyPr/>
        <a:lstStyle/>
        <a:p>
          <a:endParaRPr lang="en-GB"/>
        </a:p>
      </dgm:t>
    </dgm:pt>
    <dgm:pt modelId="{3F3A15F6-F865-4301-B020-79E4A527B313}">
      <dgm:prSet phldrT="[Text]"/>
      <dgm:spPr/>
      <dgm:t>
        <a:bodyPr/>
        <a:lstStyle/>
        <a:p>
          <a:r>
            <a:rPr lang="en-GB" dirty="0"/>
            <a:t>2.5</a:t>
          </a:r>
          <a:r>
            <a:rPr lang="en-GB" baseline="30000" dirty="0"/>
            <a:t>th</a:t>
          </a:r>
          <a:r>
            <a:rPr lang="en-GB" dirty="0"/>
            <a:t> 50</a:t>
          </a:r>
          <a:r>
            <a:rPr lang="en-GB" baseline="30000" dirty="0"/>
            <a:t>th</a:t>
          </a:r>
          <a:r>
            <a:rPr lang="en-GB" dirty="0"/>
            <a:t>, 97.5</a:t>
          </a:r>
          <a:r>
            <a:rPr lang="en-GB" baseline="30000" dirty="0"/>
            <a:t>th</a:t>
          </a:r>
          <a:r>
            <a:rPr lang="en-GB" dirty="0"/>
            <a:t> percentiles</a:t>
          </a:r>
          <a:br>
            <a:rPr lang="en-GB" dirty="0"/>
          </a:br>
          <a:r>
            <a:rPr lang="en-GB" dirty="0">
              <a:sym typeface="Wingdings" panose="05000000000000000000" pitchFamily="2" charset="2"/>
            </a:rPr>
            <a:t> </a:t>
          </a:r>
          <a:r>
            <a:rPr lang="en-GB" b="1" dirty="0">
              <a:sym typeface="Wingdings" panose="05000000000000000000" pitchFamily="2" charset="2"/>
            </a:rPr>
            <a:t>uncertainty in </a:t>
          </a:r>
          <a:r>
            <a:rPr lang="en-GB" b="1" dirty="0"/>
            <a:t>skew surge joint probability statistics </a:t>
          </a:r>
          <a:r>
            <a:rPr lang="en-GB" b="1" dirty="0">
              <a:sym typeface="Wingdings" panose="05000000000000000000" pitchFamily="2" charset="2"/>
            </a:rPr>
            <a:t> </a:t>
          </a:r>
          <a:endParaRPr lang="en-GB" b="1" dirty="0"/>
        </a:p>
      </dgm:t>
    </dgm:pt>
    <dgm:pt modelId="{364AC8D3-FE45-4565-95C6-EFE8A46024C3}" type="parTrans" cxnId="{2C8AC568-EB37-427D-99D0-C72D77F2814F}">
      <dgm:prSet/>
      <dgm:spPr/>
      <dgm:t>
        <a:bodyPr/>
        <a:lstStyle/>
        <a:p>
          <a:endParaRPr lang="en-GB"/>
        </a:p>
      </dgm:t>
    </dgm:pt>
    <dgm:pt modelId="{D4B75939-C2B8-45DD-BD37-1AF7BF439254}" type="sibTrans" cxnId="{2C8AC568-EB37-427D-99D0-C72D77F2814F}">
      <dgm:prSet/>
      <dgm:spPr/>
      <dgm:t>
        <a:bodyPr/>
        <a:lstStyle/>
        <a:p>
          <a:endParaRPr lang="en-GB"/>
        </a:p>
      </dgm:t>
    </dgm:pt>
    <dgm:pt modelId="{213E7EBE-0A77-4C69-87A8-ADF2E0C8D93E}">
      <dgm:prSet phldrT="[Text]"/>
      <dgm:spPr/>
      <dgm:t>
        <a:bodyPr/>
        <a:lstStyle/>
        <a:p>
          <a:r>
            <a:rPr lang="en-GB" b="1" dirty="0"/>
            <a:t>Risk projected to future climate</a:t>
          </a:r>
          <a:br>
            <a:rPr lang="en-GB" dirty="0"/>
          </a:br>
          <a:r>
            <a:rPr lang="en-GB" dirty="0"/>
            <a:t>RCP 2.6, RCP 4.5, RCP 8.5</a:t>
          </a:r>
        </a:p>
      </dgm:t>
    </dgm:pt>
    <dgm:pt modelId="{867EB723-1163-459C-9D5C-626BA1F3BA53}" type="parTrans" cxnId="{D3E3EF73-9813-41CC-BC49-C3D876BBBE43}">
      <dgm:prSet/>
      <dgm:spPr/>
      <dgm:t>
        <a:bodyPr/>
        <a:lstStyle/>
        <a:p>
          <a:endParaRPr lang="en-GB"/>
        </a:p>
      </dgm:t>
    </dgm:pt>
    <dgm:pt modelId="{D282308A-9F4B-463D-81A9-94D030D6F691}" type="sibTrans" cxnId="{D3E3EF73-9813-41CC-BC49-C3D876BBBE43}">
      <dgm:prSet/>
      <dgm:spPr/>
      <dgm:t>
        <a:bodyPr/>
        <a:lstStyle/>
        <a:p>
          <a:endParaRPr lang="en-GB"/>
        </a:p>
      </dgm:t>
    </dgm:pt>
    <dgm:pt modelId="{C22E5F62-C7EB-47B6-89DB-2CF4D54F18AF}" type="pres">
      <dgm:prSet presAssocID="{FA3842FF-B340-48AD-943E-CE4921147B6A}" presName="Name0" presStyleCnt="0">
        <dgm:presLayoutVars>
          <dgm:dir/>
          <dgm:animLvl val="lvl"/>
          <dgm:resizeHandles val="exact"/>
        </dgm:presLayoutVars>
      </dgm:prSet>
      <dgm:spPr/>
    </dgm:pt>
    <dgm:pt modelId="{591405F0-DD1E-4EE3-AD55-997F8BA42555}" type="pres">
      <dgm:prSet presAssocID="{F9888E51-1B23-47BD-AD7F-21F89D75F232}" presName="composite" presStyleCnt="0"/>
      <dgm:spPr/>
    </dgm:pt>
    <dgm:pt modelId="{CA44C27D-59B9-40CA-93F0-8309DE815D52}" type="pres">
      <dgm:prSet presAssocID="{F9888E51-1B23-47BD-AD7F-21F89D75F232}" presName="parTx" presStyleLbl="node1" presStyleIdx="0" presStyleCnt="3">
        <dgm:presLayoutVars>
          <dgm:chMax val="0"/>
          <dgm:chPref val="0"/>
          <dgm:bulletEnabled val="1"/>
        </dgm:presLayoutVars>
      </dgm:prSet>
      <dgm:spPr/>
    </dgm:pt>
    <dgm:pt modelId="{602C340A-BA9C-4279-AAF4-08FA0AC22CD9}" type="pres">
      <dgm:prSet presAssocID="{F9888E51-1B23-47BD-AD7F-21F89D75F232}" presName="desTx" presStyleLbl="revTx" presStyleIdx="0" presStyleCnt="3">
        <dgm:presLayoutVars>
          <dgm:bulletEnabled val="1"/>
        </dgm:presLayoutVars>
      </dgm:prSet>
      <dgm:spPr/>
    </dgm:pt>
    <dgm:pt modelId="{485C7B3F-5CE9-4ACC-9320-26954901DB49}" type="pres">
      <dgm:prSet presAssocID="{CFC427FD-A2CE-445F-8858-C542176AC77F}" presName="space" presStyleCnt="0"/>
      <dgm:spPr/>
    </dgm:pt>
    <dgm:pt modelId="{4D6BF93B-3C83-4E2E-BA2F-3AB284BAE13D}" type="pres">
      <dgm:prSet presAssocID="{213E7EBE-0A77-4C69-87A8-ADF2E0C8D93E}" presName="composite" presStyleCnt="0"/>
      <dgm:spPr/>
    </dgm:pt>
    <dgm:pt modelId="{F2849140-6BAC-460C-B1EB-683F951BAF2E}" type="pres">
      <dgm:prSet presAssocID="{213E7EBE-0A77-4C69-87A8-ADF2E0C8D93E}" presName="parTx" presStyleLbl="node1" presStyleIdx="1" presStyleCnt="3">
        <dgm:presLayoutVars>
          <dgm:chMax val="0"/>
          <dgm:chPref val="0"/>
          <dgm:bulletEnabled val="1"/>
        </dgm:presLayoutVars>
      </dgm:prSet>
      <dgm:spPr/>
    </dgm:pt>
    <dgm:pt modelId="{A255599C-4782-4BD2-80E7-216FB8A1211D}" type="pres">
      <dgm:prSet presAssocID="{213E7EBE-0A77-4C69-87A8-ADF2E0C8D93E}" presName="desTx" presStyleLbl="revTx" presStyleIdx="1" presStyleCnt="3">
        <dgm:presLayoutVars>
          <dgm:bulletEnabled val="1"/>
        </dgm:presLayoutVars>
      </dgm:prSet>
      <dgm:spPr/>
    </dgm:pt>
    <dgm:pt modelId="{3A70DFF1-1143-4F98-A61E-81156DC611CF}" type="pres">
      <dgm:prSet presAssocID="{D282308A-9F4B-463D-81A9-94D030D6F691}" presName="space" presStyleCnt="0"/>
      <dgm:spPr/>
    </dgm:pt>
    <dgm:pt modelId="{61435DD5-2D13-4D0A-BA37-29EDF95DF0CB}" type="pres">
      <dgm:prSet presAssocID="{51C11D61-B98F-437B-BAC7-CF39865CA2FF}" presName="composite" presStyleCnt="0"/>
      <dgm:spPr/>
    </dgm:pt>
    <dgm:pt modelId="{D559400D-8B31-4A30-B212-391A5583CE1C}" type="pres">
      <dgm:prSet presAssocID="{51C11D61-B98F-437B-BAC7-CF39865CA2FF}" presName="parTx" presStyleLbl="node1" presStyleIdx="2" presStyleCnt="3">
        <dgm:presLayoutVars>
          <dgm:chMax val="0"/>
          <dgm:chPref val="0"/>
          <dgm:bulletEnabled val="1"/>
        </dgm:presLayoutVars>
      </dgm:prSet>
      <dgm:spPr/>
    </dgm:pt>
    <dgm:pt modelId="{DDC8A328-9477-40D1-A31E-8F8BC9BA230C}" type="pres">
      <dgm:prSet presAssocID="{51C11D61-B98F-437B-BAC7-CF39865CA2FF}" presName="desTx" presStyleLbl="revTx" presStyleIdx="2" presStyleCnt="3">
        <dgm:presLayoutVars>
          <dgm:bulletEnabled val="1"/>
        </dgm:presLayoutVars>
      </dgm:prSet>
      <dgm:spPr/>
    </dgm:pt>
  </dgm:ptLst>
  <dgm:cxnLst>
    <dgm:cxn modelId="{D44C020D-2FE4-4F11-ABBC-905997DE2A76}" srcId="{51C11D61-B98F-437B-BAC7-CF39865CA2FF}" destId="{6A339552-7BB1-47D8-AB73-C40D4770430F}" srcOrd="0" destOrd="0" parTransId="{CCA10D03-4572-47FB-927B-E814DA04DE6E}" sibTransId="{82AD7AA3-3EEA-4461-879A-14D4C7319291}"/>
    <dgm:cxn modelId="{1F984D18-D2B6-4802-9A50-FA323C547BF0}" srcId="{213E7EBE-0A77-4C69-87A8-ADF2E0C8D93E}" destId="{6B643FC7-55C1-4D5A-9BA8-8F5A108A744D}" srcOrd="0" destOrd="0" parTransId="{BF5F7AC0-688D-48B7-9DA1-043B074668BA}" sibTransId="{34F43AC4-59E2-4853-942F-D03F7A84CB8D}"/>
    <dgm:cxn modelId="{4828B32C-7136-4AE7-8A75-9AADE960F523}" type="presOf" srcId="{F9888E51-1B23-47BD-AD7F-21F89D75F232}" destId="{CA44C27D-59B9-40CA-93F0-8309DE815D52}" srcOrd="0" destOrd="0" presId="urn:microsoft.com/office/officeart/2005/8/layout/chevron1"/>
    <dgm:cxn modelId="{73C91F36-F1C7-483A-8429-9C10F4787616}" type="presOf" srcId="{6B643FC7-55C1-4D5A-9BA8-8F5A108A744D}" destId="{A255599C-4782-4BD2-80E7-216FB8A1211D}" srcOrd="0" destOrd="0" presId="urn:microsoft.com/office/officeart/2005/8/layout/chevron1"/>
    <dgm:cxn modelId="{B8955339-6646-4095-9A67-260B6A80AB9B}" type="presOf" srcId="{6A339552-7BB1-47D8-AB73-C40D4770430F}" destId="{DDC8A328-9477-40D1-A31E-8F8BC9BA230C}" srcOrd="0" destOrd="0" presId="urn:microsoft.com/office/officeart/2005/8/layout/chevron1"/>
    <dgm:cxn modelId="{EBAD383D-F11A-448F-BAE7-52B818A89779}" type="presOf" srcId="{FA3842FF-B340-48AD-943E-CE4921147B6A}" destId="{C22E5F62-C7EB-47B6-89DB-2CF4D54F18AF}" srcOrd="0" destOrd="0" presId="urn:microsoft.com/office/officeart/2005/8/layout/chevron1"/>
    <dgm:cxn modelId="{2C8AC568-EB37-427D-99D0-C72D77F2814F}" srcId="{F9888E51-1B23-47BD-AD7F-21F89D75F232}" destId="{3F3A15F6-F865-4301-B020-79E4A527B313}" srcOrd="0" destOrd="0" parTransId="{364AC8D3-FE45-4565-95C6-EFE8A46024C3}" sibTransId="{D4B75939-C2B8-45DD-BD37-1AF7BF439254}"/>
    <dgm:cxn modelId="{01BFB351-4DB6-4310-B8B1-581906662FD9}" srcId="{FA3842FF-B340-48AD-943E-CE4921147B6A}" destId="{51C11D61-B98F-437B-BAC7-CF39865CA2FF}" srcOrd="2" destOrd="0" parTransId="{D0AAA1A2-4A2A-4ACE-B53E-36F0BDF7940C}" sibTransId="{90F15FA1-5DEC-47D0-8460-ABE3DE17D853}"/>
    <dgm:cxn modelId="{D3E3EF73-9813-41CC-BC49-C3D876BBBE43}" srcId="{FA3842FF-B340-48AD-943E-CE4921147B6A}" destId="{213E7EBE-0A77-4C69-87A8-ADF2E0C8D93E}" srcOrd="1" destOrd="0" parTransId="{867EB723-1163-459C-9D5C-626BA1F3BA53}" sibTransId="{D282308A-9F4B-463D-81A9-94D030D6F691}"/>
    <dgm:cxn modelId="{98532596-7C26-4F47-A6B5-3B94AAF4A911}" type="presOf" srcId="{3F3A15F6-F865-4301-B020-79E4A527B313}" destId="{602C340A-BA9C-4279-AAF4-08FA0AC22CD9}" srcOrd="0" destOrd="0" presId="urn:microsoft.com/office/officeart/2005/8/layout/chevron1"/>
    <dgm:cxn modelId="{5A781CC9-64A8-41AD-8DF8-B7296D8595BF}" srcId="{FA3842FF-B340-48AD-943E-CE4921147B6A}" destId="{F9888E51-1B23-47BD-AD7F-21F89D75F232}" srcOrd="0" destOrd="0" parTransId="{805A81E3-48E9-4F94-8717-5DDA90CB2C1F}" sibTransId="{CFC427FD-A2CE-445F-8858-C542176AC77F}"/>
    <dgm:cxn modelId="{38CD46CE-7B91-460D-9A42-6D34557CF221}" type="presOf" srcId="{213E7EBE-0A77-4C69-87A8-ADF2E0C8D93E}" destId="{F2849140-6BAC-460C-B1EB-683F951BAF2E}" srcOrd="0" destOrd="0" presId="urn:microsoft.com/office/officeart/2005/8/layout/chevron1"/>
    <dgm:cxn modelId="{134063FF-269E-4590-8155-E4E19F4D20E6}" type="presOf" srcId="{51C11D61-B98F-437B-BAC7-CF39865CA2FF}" destId="{D559400D-8B31-4A30-B212-391A5583CE1C}" srcOrd="0" destOrd="0" presId="urn:microsoft.com/office/officeart/2005/8/layout/chevron1"/>
    <dgm:cxn modelId="{D68E1C06-E87F-4A7B-A1C3-FD5456ED4E61}" type="presParOf" srcId="{C22E5F62-C7EB-47B6-89DB-2CF4D54F18AF}" destId="{591405F0-DD1E-4EE3-AD55-997F8BA42555}" srcOrd="0" destOrd="0" presId="urn:microsoft.com/office/officeart/2005/8/layout/chevron1"/>
    <dgm:cxn modelId="{70CCF98D-D15E-40C7-B297-7624053AB7CA}" type="presParOf" srcId="{591405F0-DD1E-4EE3-AD55-997F8BA42555}" destId="{CA44C27D-59B9-40CA-93F0-8309DE815D52}" srcOrd="0" destOrd="0" presId="urn:microsoft.com/office/officeart/2005/8/layout/chevron1"/>
    <dgm:cxn modelId="{B918620A-8056-4F3B-88BB-729B33963B10}" type="presParOf" srcId="{591405F0-DD1E-4EE3-AD55-997F8BA42555}" destId="{602C340A-BA9C-4279-AAF4-08FA0AC22CD9}" srcOrd="1" destOrd="0" presId="urn:microsoft.com/office/officeart/2005/8/layout/chevron1"/>
    <dgm:cxn modelId="{1E268E77-01BD-4EAA-9094-EB1C5F0B85BF}" type="presParOf" srcId="{C22E5F62-C7EB-47B6-89DB-2CF4D54F18AF}" destId="{485C7B3F-5CE9-4ACC-9320-26954901DB49}" srcOrd="1" destOrd="0" presId="urn:microsoft.com/office/officeart/2005/8/layout/chevron1"/>
    <dgm:cxn modelId="{FA42AAD1-63A4-49AA-B613-94E40BD78FB8}" type="presParOf" srcId="{C22E5F62-C7EB-47B6-89DB-2CF4D54F18AF}" destId="{4D6BF93B-3C83-4E2E-BA2F-3AB284BAE13D}" srcOrd="2" destOrd="0" presId="urn:microsoft.com/office/officeart/2005/8/layout/chevron1"/>
    <dgm:cxn modelId="{5711DB53-3DFA-4047-97DF-B6544D5A6BC6}" type="presParOf" srcId="{4D6BF93B-3C83-4E2E-BA2F-3AB284BAE13D}" destId="{F2849140-6BAC-460C-B1EB-683F951BAF2E}" srcOrd="0" destOrd="0" presId="urn:microsoft.com/office/officeart/2005/8/layout/chevron1"/>
    <dgm:cxn modelId="{FC099425-AB27-4F7B-B37D-13E55F65079D}" type="presParOf" srcId="{4D6BF93B-3C83-4E2E-BA2F-3AB284BAE13D}" destId="{A255599C-4782-4BD2-80E7-216FB8A1211D}" srcOrd="1" destOrd="0" presId="urn:microsoft.com/office/officeart/2005/8/layout/chevron1"/>
    <dgm:cxn modelId="{31D2296E-5CBE-4E7E-BA38-CB83AFF8A638}" type="presParOf" srcId="{C22E5F62-C7EB-47B6-89DB-2CF4D54F18AF}" destId="{3A70DFF1-1143-4F98-A61E-81156DC611CF}" srcOrd="3" destOrd="0" presId="urn:microsoft.com/office/officeart/2005/8/layout/chevron1"/>
    <dgm:cxn modelId="{46BBFF12-B21B-4312-AD94-FAF2F58A01E9}" type="presParOf" srcId="{C22E5F62-C7EB-47B6-89DB-2CF4D54F18AF}" destId="{61435DD5-2D13-4D0A-BA37-29EDF95DF0CB}" srcOrd="4" destOrd="0" presId="urn:microsoft.com/office/officeart/2005/8/layout/chevron1"/>
    <dgm:cxn modelId="{EC14A86F-5AF7-46EF-BECD-7B80746F828C}" type="presParOf" srcId="{61435DD5-2D13-4D0A-BA37-29EDF95DF0CB}" destId="{D559400D-8B31-4A30-B212-391A5583CE1C}" srcOrd="0" destOrd="0" presId="urn:microsoft.com/office/officeart/2005/8/layout/chevron1"/>
    <dgm:cxn modelId="{193E7B72-6016-4124-AC7C-BF3E6B9DD6EB}" type="presParOf" srcId="{61435DD5-2D13-4D0A-BA37-29EDF95DF0CB}" destId="{DDC8A328-9477-40D1-A31E-8F8BC9BA230C}"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795A6-160A-47C1-BC5F-C5F8E8D7E094}">
      <dsp:nvSpPr>
        <dsp:cNvPr id="0" name=""/>
        <dsp:cNvSpPr/>
      </dsp:nvSpPr>
      <dsp:spPr>
        <a:xfrm>
          <a:off x="4621" y="1417195"/>
          <a:ext cx="4040906" cy="21178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en-GB" sz="2800" b="1" kern="1200" dirty="0"/>
            <a:t>UKCP18 sea level projections </a:t>
          </a:r>
          <a:br>
            <a:rPr lang="en-GB" sz="2800" kern="1200" dirty="0"/>
          </a:br>
          <a:r>
            <a:rPr lang="en-GB" sz="2000" kern="1200" dirty="0"/>
            <a:t>Still Water Return Level (2020-2100)</a:t>
          </a:r>
          <a:endParaRPr lang="en-GB" sz="2100" kern="1200" dirty="0"/>
        </a:p>
      </dsp:txBody>
      <dsp:txXfrm>
        <a:off x="4621" y="1417195"/>
        <a:ext cx="3511442" cy="2117855"/>
      </dsp:txXfrm>
    </dsp:sp>
    <dsp:sp modelId="{776AF4DE-E865-4F52-AF42-BF159F16BF65}">
      <dsp:nvSpPr>
        <dsp:cNvPr id="0" name=""/>
        <dsp:cNvSpPr/>
      </dsp:nvSpPr>
      <dsp:spPr>
        <a:xfrm>
          <a:off x="3237346" y="1417195"/>
          <a:ext cx="4040906" cy="21178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en-GB" sz="2400" b="1" kern="1200" dirty="0"/>
            <a:t>EA Extreme Sea Levels (2017) </a:t>
          </a:r>
          <a:br>
            <a:rPr lang="en-GB" sz="2100" kern="1200" dirty="0"/>
          </a:br>
          <a:r>
            <a:rPr lang="en-GB" sz="2000" kern="1200" dirty="0"/>
            <a:t>Using the Mumbles tidal gauge</a:t>
          </a:r>
          <a:endParaRPr lang="en-GB" sz="2100" kern="1200" dirty="0"/>
        </a:p>
      </dsp:txBody>
      <dsp:txXfrm>
        <a:off x="4296274" y="1417195"/>
        <a:ext cx="1923051" cy="2117855"/>
      </dsp:txXfrm>
    </dsp:sp>
    <dsp:sp modelId="{B21CA2BB-B268-494B-9D0B-F4134B29E221}">
      <dsp:nvSpPr>
        <dsp:cNvPr id="0" name=""/>
        <dsp:cNvSpPr/>
      </dsp:nvSpPr>
      <dsp:spPr>
        <a:xfrm>
          <a:off x="6470072" y="1417195"/>
          <a:ext cx="4040906" cy="21178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b="1" kern="1200" dirty="0"/>
            <a:t>Visualise uncertainties in future ESL</a:t>
          </a:r>
          <a:br>
            <a:rPr lang="en-GB" sz="2500" b="1" kern="1200" dirty="0"/>
          </a:br>
          <a:r>
            <a:rPr lang="en-GB" sz="2000" kern="1200" dirty="0"/>
            <a:t>GIS, 3D rendering</a:t>
          </a:r>
          <a:endParaRPr lang="en-GB" sz="2500" kern="1200" dirty="0"/>
        </a:p>
      </dsp:txBody>
      <dsp:txXfrm>
        <a:off x="7529000" y="1417195"/>
        <a:ext cx="1923051" cy="21178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4C27D-59B9-40CA-93F0-8309DE815D52}">
      <dsp:nvSpPr>
        <dsp:cNvPr id="0" name=""/>
        <dsp:cNvSpPr/>
      </dsp:nvSpPr>
      <dsp:spPr>
        <a:xfrm>
          <a:off x="5482" y="601170"/>
          <a:ext cx="3645544" cy="13501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GB" sz="2300" b="1" kern="1200" dirty="0"/>
            <a:t>Extreme Sea Levels</a:t>
          </a:r>
          <a:br>
            <a:rPr lang="en-GB" sz="2300" kern="1200" dirty="0"/>
          </a:br>
          <a:r>
            <a:rPr lang="en-GB" sz="2300" kern="1200" dirty="0"/>
            <a:t>at defined return periods</a:t>
          </a:r>
        </a:p>
      </dsp:txBody>
      <dsp:txXfrm>
        <a:off x="680536" y="601170"/>
        <a:ext cx="2295436" cy="1350108"/>
      </dsp:txXfrm>
    </dsp:sp>
    <dsp:sp modelId="{602C340A-BA9C-4279-AAF4-08FA0AC22CD9}">
      <dsp:nvSpPr>
        <dsp:cNvPr id="0" name=""/>
        <dsp:cNvSpPr/>
      </dsp:nvSpPr>
      <dsp:spPr>
        <a:xfrm>
          <a:off x="5482" y="2120042"/>
          <a:ext cx="2916435" cy="163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r>
            <a:rPr lang="en-GB" sz="2300" kern="1200" dirty="0"/>
            <a:t>2.5</a:t>
          </a:r>
          <a:r>
            <a:rPr lang="en-GB" sz="2300" kern="1200" baseline="30000" dirty="0"/>
            <a:t>th</a:t>
          </a:r>
          <a:r>
            <a:rPr lang="en-GB" sz="2300" kern="1200" dirty="0"/>
            <a:t> 50</a:t>
          </a:r>
          <a:r>
            <a:rPr lang="en-GB" sz="2300" kern="1200" baseline="30000" dirty="0"/>
            <a:t>th</a:t>
          </a:r>
          <a:r>
            <a:rPr lang="en-GB" sz="2300" kern="1200" dirty="0"/>
            <a:t>, 97.5</a:t>
          </a:r>
          <a:r>
            <a:rPr lang="en-GB" sz="2300" kern="1200" baseline="30000" dirty="0"/>
            <a:t>th</a:t>
          </a:r>
          <a:r>
            <a:rPr lang="en-GB" sz="2300" kern="1200" dirty="0"/>
            <a:t> percentiles</a:t>
          </a:r>
          <a:br>
            <a:rPr lang="en-GB" sz="2300" kern="1200" dirty="0"/>
          </a:br>
          <a:r>
            <a:rPr lang="en-GB" sz="2300" kern="1200" dirty="0">
              <a:sym typeface="Wingdings" panose="05000000000000000000" pitchFamily="2" charset="2"/>
            </a:rPr>
            <a:t> </a:t>
          </a:r>
          <a:r>
            <a:rPr lang="en-GB" sz="2300" b="1" kern="1200" dirty="0">
              <a:sym typeface="Wingdings" panose="05000000000000000000" pitchFamily="2" charset="2"/>
            </a:rPr>
            <a:t>uncertainty in </a:t>
          </a:r>
          <a:r>
            <a:rPr lang="en-GB" sz="2300" b="1" kern="1200" dirty="0"/>
            <a:t>skew surge joint probability statistics </a:t>
          </a:r>
          <a:r>
            <a:rPr lang="en-GB" sz="2300" b="1" kern="1200" dirty="0">
              <a:sym typeface="Wingdings" panose="05000000000000000000" pitchFamily="2" charset="2"/>
            </a:rPr>
            <a:t> </a:t>
          </a:r>
          <a:endParaRPr lang="en-GB" sz="2300" b="1" kern="1200" dirty="0"/>
        </a:p>
      </dsp:txBody>
      <dsp:txXfrm>
        <a:off x="5482" y="2120042"/>
        <a:ext cx="2916435" cy="1630125"/>
      </dsp:txXfrm>
    </dsp:sp>
    <dsp:sp modelId="{F2849140-6BAC-460C-B1EB-683F951BAF2E}">
      <dsp:nvSpPr>
        <dsp:cNvPr id="0" name=""/>
        <dsp:cNvSpPr/>
      </dsp:nvSpPr>
      <dsp:spPr>
        <a:xfrm>
          <a:off x="3435027" y="601170"/>
          <a:ext cx="3645544" cy="13501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GB" sz="2300" b="1" kern="1200" dirty="0"/>
            <a:t>Risk projected to future climate</a:t>
          </a:r>
          <a:br>
            <a:rPr lang="en-GB" sz="2300" kern="1200" dirty="0"/>
          </a:br>
          <a:r>
            <a:rPr lang="en-GB" sz="2300" kern="1200" dirty="0"/>
            <a:t>RCP 2.6, RCP 4.5, RCP 8.5</a:t>
          </a:r>
        </a:p>
      </dsp:txBody>
      <dsp:txXfrm>
        <a:off x="4110081" y="601170"/>
        <a:ext cx="2295436" cy="1350108"/>
      </dsp:txXfrm>
    </dsp:sp>
    <dsp:sp modelId="{A255599C-4782-4BD2-80E7-216FB8A1211D}">
      <dsp:nvSpPr>
        <dsp:cNvPr id="0" name=""/>
        <dsp:cNvSpPr/>
      </dsp:nvSpPr>
      <dsp:spPr>
        <a:xfrm>
          <a:off x="3435027" y="2120042"/>
          <a:ext cx="2916435" cy="163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r>
            <a:rPr lang="en-GB" sz="2300" kern="1200" dirty="0"/>
            <a:t>5</a:t>
          </a:r>
          <a:r>
            <a:rPr lang="en-GB" sz="2300" kern="1200" baseline="30000" dirty="0"/>
            <a:t>th</a:t>
          </a:r>
          <a:r>
            <a:rPr lang="en-GB" sz="2300" kern="1200" dirty="0"/>
            <a:t>, 50</a:t>
          </a:r>
          <a:r>
            <a:rPr lang="en-GB" sz="2300" kern="1200" baseline="30000" dirty="0"/>
            <a:t>th</a:t>
          </a:r>
          <a:r>
            <a:rPr lang="en-GB" sz="2300" kern="1200" dirty="0"/>
            <a:t>, 95</a:t>
          </a:r>
          <a:r>
            <a:rPr lang="en-GB" sz="2300" kern="1200" baseline="30000" dirty="0"/>
            <a:t>th</a:t>
          </a:r>
          <a:r>
            <a:rPr lang="en-GB" sz="2300" kern="1200" dirty="0"/>
            <a:t> percentiles</a:t>
          </a:r>
          <a:br>
            <a:rPr lang="en-GB" sz="2300" kern="1200" dirty="0"/>
          </a:br>
          <a:r>
            <a:rPr lang="en-GB" sz="2300" kern="1200" dirty="0">
              <a:sym typeface="Wingdings" panose="05000000000000000000" pitchFamily="2" charset="2"/>
            </a:rPr>
            <a:t> </a:t>
          </a:r>
          <a:r>
            <a:rPr lang="en-GB" sz="2300" b="1" kern="1200" dirty="0">
              <a:sym typeface="Wingdings" panose="05000000000000000000" pitchFamily="2" charset="2"/>
            </a:rPr>
            <a:t>uncertainty from downscaling, ice melt</a:t>
          </a:r>
          <a:endParaRPr lang="en-GB" sz="2300" b="1" kern="1200" dirty="0"/>
        </a:p>
      </dsp:txBody>
      <dsp:txXfrm>
        <a:off x="3435027" y="2120042"/>
        <a:ext cx="2916435" cy="1630125"/>
      </dsp:txXfrm>
    </dsp:sp>
    <dsp:sp modelId="{D559400D-8B31-4A30-B212-391A5583CE1C}">
      <dsp:nvSpPr>
        <dsp:cNvPr id="0" name=""/>
        <dsp:cNvSpPr/>
      </dsp:nvSpPr>
      <dsp:spPr>
        <a:xfrm>
          <a:off x="6864572" y="601170"/>
          <a:ext cx="3645544" cy="1350108"/>
        </a:xfrm>
        <a:prstGeom prst="chevron">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endParaRPr lang="en-GB" sz="2300" kern="1200" dirty="0"/>
        </a:p>
      </dsp:txBody>
      <dsp:txXfrm>
        <a:off x="7539626" y="601170"/>
        <a:ext cx="2295436" cy="1350108"/>
      </dsp:txXfrm>
    </dsp:sp>
    <dsp:sp modelId="{DDC8A328-9477-40D1-A31E-8F8BC9BA230C}">
      <dsp:nvSpPr>
        <dsp:cNvPr id="0" name=""/>
        <dsp:cNvSpPr/>
      </dsp:nvSpPr>
      <dsp:spPr>
        <a:xfrm>
          <a:off x="6864572" y="2120042"/>
          <a:ext cx="2916435" cy="163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endParaRPr lang="en-GB" sz="2300" kern="1200" dirty="0"/>
        </a:p>
      </dsp:txBody>
      <dsp:txXfrm>
        <a:off x="6864572" y="2120042"/>
        <a:ext cx="2916435" cy="163012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2C979E-1B9E-4607-B7CD-4678DE17B7FC}" type="datetimeFigureOut">
              <a:rPr lang="en-GB" smtClean="0"/>
              <a:t>16/03/2021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27432-CEB8-456E-9387-35DB6A01C21E}" type="slidenum">
              <a:rPr lang="en-GB" smtClean="0"/>
              <a:t>‹#›</a:t>
            </a:fld>
            <a:endParaRPr lang="en-GB"/>
          </a:p>
        </p:txBody>
      </p:sp>
    </p:spTree>
    <p:extLst>
      <p:ext uri="{BB962C8B-B14F-4D97-AF65-F5344CB8AC3E}">
        <p14:creationId xmlns:p14="http://schemas.microsoft.com/office/powerpoint/2010/main" val="364978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51.546477, -4.020404</a:t>
            </a:r>
          </a:p>
        </p:txBody>
      </p:sp>
      <p:sp>
        <p:nvSpPr>
          <p:cNvPr id="4" name="Slide Number Placeholder 3"/>
          <p:cNvSpPr>
            <a:spLocks noGrp="1"/>
          </p:cNvSpPr>
          <p:nvPr>
            <p:ph type="sldNum" sz="quarter" idx="5"/>
          </p:nvPr>
        </p:nvSpPr>
        <p:spPr/>
        <p:txBody>
          <a:bodyPr/>
          <a:lstStyle/>
          <a:p>
            <a:fld id="{3CD27432-CEB8-456E-9387-35DB6A01C21E}" type="slidenum">
              <a:rPr lang="en-GB" smtClean="0"/>
              <a:t>6</a:t>
            </a:fld>
            <a:endParaRPr lang="en-GB"/>
          </a:p>
        </p:txBody>
      </p:sp>
    </p:spTree>
    <p:extLst>
      <p:ext uri="{BB962C8B-B14F-4D97-AF65-F5344CB8AC3E}">
        <p14:creationId xmlns:p14="http://schemas.microsoft.com/office/powerpoint/2010/main" val="376178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F053-59ED-4507-BF24-316AD65933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D4BC4D4-1FC8-4DE2-B9EC-2B0970CB3D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4DD8D92-895A-4522-9572-ED847DD32FD6}"/>
              </a:ext>
            </a:extLst>
          </p:cNvPr>
          <p:cNvSpPr>
            <a:spLocks noGrp="1"/>
          </p:cNvSpPr>
          <p:nvPr>
            <p:ph type="dt" sz="half" idx="10"/>
          </p:nvPr>
        </p:nvSpPr>
        <p:spPr/>
        <p:txBody>
          <a:bodyPr/>
          <a:lstStyle/>
          <a:p>
            <a:fld id="{7413E005-E80C-4144-AC7E-F28E422E9DFC}" type="datetimeFigureOut">
              <a:rPr lang="en-GB" smtClean="0"/>
              <a:t>16/03/2021</a:t>
            </a:fld>
            <a:endParaRPr lang="en-GB"/>
          </a:p>
        </p:txBody>
      </p:sp>
      <p:sp>
        <p:nvSpPr>
          <p:cNvPr id="5" name="Footer Placeholder 4">
            <a:extLst>
              <a:ext uri="{FF2B5EF4-FFF2-40B4-BE49-F238E27FC236}">
                <a16:creationId xmlns:a16="http://schemas.microsoft.com/office/drawing/2014/main" id="{B45B66C2-6C92-4D2C-9423-8627D049B7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6BD17B-256C-4017-B7E2-98E90193A06B}"/>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28230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5B62F-96E0-4F08-A836-951AFB047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4041D43-CF4A-4893-BAAA-B04EC7507D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926C87-6CA6-42B9-B037-06A253225D85}"/>
              </a:ext>
            </a:extLst>
          </p:cNvPr>
          <p:cNvSpPr>
            <a:spLocks noGrp="1"/>
          </p:cNvSpPr>
          <p:nvPr>
            <p:ph type="dt" sz="half" idx="10"/>
          </p:nvPr>
        </p:nvSpPr>
        <p:spPr/>
        <p:txBody>
          <a:bodyPr/>
          <a:lstStyle/>
          <a:p>
            <a:fld id="{7413E005-E80C-4144-AC7E-F28E422E9DFC}" type="datetimeFigureOut">
              <a:rPr lang="en-GB" smtClean="0"/>
              <a:t>16/03/2021</a:t>
            </a:fld>
            <a:endParaRPr lang="en-GB"/>
          </a:p>
        </p:txBody>
      </p:sp>
      <p:sp>
        <p:nvSpPr>
          <p:cNvPr id="5" name="Footer Placeholder 4">
            <a:extLst>
              <a:ext uri="{FF2B5EF4-FFF2-40B4-BE49-F238E27FC236}">
                <a16:creationId xmlns:a16="http://schemas.microsoft.com/office/drawing/2014/main" id="{A74603A8-8398-4F13-879C-A5DAB3B8A9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74205A-990D-4D6E-B6AF-0BB991009F95}"/>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7041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AA6232-E726-432B-832D-A6AAB2DE50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BFE32E-7A56-48AD-B324-9D643B685D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7D49A-DA6E-483F-AF95-A1EEE314F966}"/>
              </a:ext>
            </a:extLst>
          </p:cNvPr>
          <p:cNvSpPr>
            <a:spLocks noGrp="1"/>
          </p:cNvSpPr>
          <p:nvPr>
            <p:ph type="dt" sz="half" idx="10"/>
          </p:nvPr>
        </p:nvSpPr>
        <p:spPr/>
        <p:txBody>
          <a:bodyPr/>
          <a:lstStyle/>
          <a:p>
            <a:fld id="{7413E005-E80C-4144-AC7E-F28E422E9DFC}" type="datetimeFigureOut">
              <a:rPr lang="en-GB" smtClean="0"/>
              <a:t>16/03/2021</a:t>
            </a:fld>
            <a:endParaRPr lang="en-GB"/>
          </a:p>
        </p:txBody>
      </p:sp>
      <p:sp>
        <p:nvSpPr>
          <p:cNvPr id="5" name="Footer Placeholder 4">
            <a:extLst>
              <a:ext uri="{FF2B5EF4-FFF2-40B4-BE49-F238E27FC236}">
                <a16:creationId xmlns:a16="http://schemas.microsoft.com/office/drawing/2014/main" id="{A7298641-06C6-4F85-9234-0F7B313BE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E9041E-3578-48CC-9330-090C068BC1A6}"/>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084682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3125-F6EA-453E-A766-DF62AE1C694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55A9588-9DEC-447B-85EE-7441434DFB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70F4FE-1DA8-4C02-AC97-035AEF56E9D0}"/>
              </a:ext>
            </a:extLst>
          </p:cNvPr>
          <p:cNvSpPr>
            <a:spLocks noGrp="1"/>
          </p:cNvSpPr>
          <p:nvPr>
            <p:ph type="dt" sz="half" idx="10"/>
          </p:nvPr>
        </p:nvSpPr>
        <p:spPr/>
        <p:txBody>
          <a:bodyPr/>
          <a:lstStyle/>
          <a:p>
            <a:fld id="{7413E005-E80C-4144-AC7E-F28E422E9DFC}" type="datetimeFigureOut">
              <a:rPr lang="en-GB" smtClean="0"/>
              <a:t>16/03/2021</a:t>
            </a:fld>
            <a:endParaRPr lang="en-GB"/>
          </a:p>
        </p:txBody>
      </p:sp>
      <p:sp>
        <p:nvSpPr>
          <p:cNvPr id="5" name="Footer Placeholder 4">
            <a:extLst>
              <a:ext uri="{FF2B5EF4-FFF2-40B4-BE49-F238E27FC236}">
                <a16:creationId xmlns:a16="http://schemas.microsoft.com/office/drawing/2014/main" id="{8D8FF653-A138-477A-ABE6-3EE4031685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0F7613-0060-4855-94A4-7006C77DE369}"/>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7741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9317-8753-42F5-9441-80230E38CC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F9C025-8EEF-4223-AB2F-77353F28F7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4FA25B-BE52-4F13-B69D-C6FDC320F3D5}"/>
              </a:ext>
            </a:extLst>
          </p:cNvPr>
          <p:cNvSpPr>
            <a:spLocks noGrp="1"/>
          </p:cNvSpPr>
          <p:nvPr>
            <p:ph type="dt" sz="half" idx="10"/>
          </p:nvPr>
        </p:nvSpPr>
        <p:spPr/>
        <p:txBody>
          <a:bodyPr/>
          <a:lstStyle/>
          <a:p>
            <a:fld id="{7413E005-E80C-4144-AC7E-F28E422E9DFC}" type="datetimeFigureOut">
              <a:rPr lang="en-GB" smtClean="0"/>
              <a:t>16/03/2021</a:t>
            </a:fld>
            <a:endParaRPr lang="en-GB"/>
          </a:p>
        </p:txBody>
      </p:sp>
      <p:sp>
        <p:nvSpPr>
          <p:cNvPr id="5" name="Footer Placeholder 4">
            <a:extLst>
              <a:ext uri="{FF2B5EF4-FFF2-40B4-BE49-F238E27FC236}">
                <a16:creationId xmlns:a16="http://schemas.microsoft.com/office/drawing/2014/main" id="{C43426CA-9E30-4116-B1B1-4F57B48553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09DF1-75C0-496A-B6B2-5068967DA230}"/>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3033106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3FAF-9C16-4D9C-B1AC-4BA9793AAFE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4D6EB9-0574-49B1-84FB-8887F62D7B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CF18A98-2A46-4DC1-9074-67FC3130C3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2671CC2-7914-4573-97E7-A7FE0E0698B0}"/>
              </a:ext>
            </a:extLst>
          </p:cNvPr>
          <p:cNvSpPr>
            <a:spLocks noGrp="1"/>
          </p:cNvSpPr>
          <p:nvPr>
            <p:ph type="dt" sz="half" idx="10"/>
          </p:nvPr>
        </p:nvSpPr>
        <p:spPr/>
        <p:txBody>
          <a:bodyPr/>
          <a:lstStyle/>
          <a:p>
            <a:fld id="{7413E005-E80C-4144-AC7E-F28E422E9DFC}" type="datetimeFigureOut">
              <a:rPr lang="en-GB" smtClean="0"/>
              <a:t>16/03/2021</a:t>
            </a:fld>
            <a:endParaRPr lang="en-GB"/>
          </a:p>
        </p:txBody>
      </p:sp>
      <p:sp>
        <p:nvSpPr>
          <p:cNvPr id="6" name="Footer Placeholder 5">
            <a:extLst>
              <a:ext uri="{FF2B5EF4-FFF2-40B4-BE49-F238E27FC236}">
                <a16:creationId xmlns:a16="http://schemas.microsoft.com/office/drawing/2014/main" id="{78904A42-F836-4279-9BCF-DC5E1CB288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3AA07A-1A67-4D2C-AEC1-C83E6750ACC2}"/>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3272682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4E40-7974-44E0-A6C7-FFF32EB1040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7CA290-E163-4C34-AC12-93BD37E53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8A8B8-813E-4752-99C3-80EAC57E15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DFAD0D4-C197-4B2B-B023-60ADC84391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DABB6E-73B9-4B73-95D5-68DB5C9620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90EA907-B388-470B-9A03-A44157190F9E}"/>
              </a:ext>
            </a:extLst>
          </p:cNvPr>
          <p:cNvSpPr>
            <a:spLocks noGrp="1"/>
          </p:cNvSpPr>
          <p:nvPr>
            <p:ph type="dt" sz="half" idx="10"/>
          </p:nvPr>
        </p:nvSpPr>
        <p:spPr/>
        <p:txBody>
          <a:bodyPr/>
          <a:lstStyle/>
          <a:p>
            <a:fld id="{7413E005-E80C-4144-AC7E-F28E422E9DFC}" type="datetimeFigureOut">
              <a:rPr lang="en-GB" smtClean="0"/>
              <a:t>16/03/2021</a:t>
            </a:fld>
            <a:endParaRPr lang="en-GB"/>
          </a:p>
        </p:txBody>
      </p:sp>
      <p:sp>
        <p:nvSpPr>
          <p:cNvPr id="8" name="Footer Placeholder 7">
            <a:extLst>
              <a:ext uri="{FF2B5EF4-FFF2-40B4-BE49-F238E27FC236}">
                <a16:creationId xmlns:a16="http://schemas.microsoft.com/office/drawing/2014/main" id="{E6580AE8-31B3-4BD6-B09D-6454ED36755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F6D615C-57D5-426C-9477-1866BB45BBBD}"/>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700167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3D8AC-694E-4F16-BD8A-6BD22FBC462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B81360B-03B3-41E6-BEC9-9F6AA0F17FE4}"/>
              </a:ext>
            </a:extLst>
          </p:cNvPr>
          <p:cNvSpPr>
            <a:spLocks noGrp="1"/>
          </p:cNvSpPr>
          <p:nvPr>
            <p:ph type="dt" sz="half" idx="10"/>
          </p:nvPr>
        </p:nvSpPr>
        <p:spPr/>
        <p:txBody>
          <a:bodyPr/>
          <a:lstStyle/>
          <a:p>
            <a:fld id="{7413E005-E80C-4144-AC7E-F28E422E9DFC}" type="datetimeFigureOut">
              <a:rPr lang="en-GB" smtClean="0"/>
              <a:t>16/03/2021</a:t>
            </a:fld>
            <a:endParaRPr lang="en-GB"/>
          </a:p>
        </p:txBody>
      </p:sp>
      <p:sp>
        <p:nvSpPr>
          <p:cNvPr id="4" name="Footer Placeholder 3">
            <a:extLst>
              <a:ext uri="{FF2B5EF4-FFF2-40B4-BE49-F238E27FC236}">
                <a16:creationId xmlns:a16="http://schemas.microsoft.com/office/drawing/2014/main" id="{C942F57E-0668-4BEF-9B2A-63C7608B2C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E028EEE-2A08-47A2-AA12-E8278C826865}"/>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237498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EFDC5B-C359-4882-A4D7-7A709E5BDA88}"/>
              </a:ext>
            </a:extLst>
          </p:cNvPr>
          <p:cNvSpPr>
            <a:spLocks noGrp="1"/>
          </p:cNvSpPr>
          <p:nvPr>
            <p:ph type="dt" sz="half" idx="10"/>
          </p:nvPr>
        </p:nvSpPr>
        <p:spPr/>
        <p:txBody>
          <a:bodyPr/>
          <a:lstStyle/>
          <a:p>
            <a:fld id="{7413E005-E80C-4144-AC7E-F28E422E9DFC}" type="datetimeFigureOut">
              <a:rPr lang="en-GB" smtClean="0"/>
              <a:t>16/03/2021</a:t>
            </a:fld>
            <a:endParaRPr lang="en-GB"/>
          </a:p>
        </p:txBody>
      </p:sp>
      <p:sp>
        <p:nvSpPr>
          <p:cNvPr id="3" name="Footer Placeholder 2">
            <a:extLst>
              <a:ext uri="{FF2B5EF4-FFF2-40B4-BE49-F238E27FC236}">
                <a16:creationId xmlns:a16="http://schemas.microsoft.com/office/drawing/2014/main" id="{0EF5A5C0-4EC6-4FAE-ACBC-B5BF1B455BF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CEAC349-CCCE-4458-B862-EFAF9EDF9692}"/>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20737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9BF0D-1C84-4DE9-A3C0-225C64353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C869B28-8146-442B-BB14-D73D40A53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8924548-B94E-414C-B5F9-61C83B251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7C94A-D627-4C5A-B2C1-DBB7A81512EF}"/>
              </a:ext>
            </a:extLst>
          </p:cNvPr>
          <p:cNvSpPr>
            <a:spLocks noGrp="1"/>
          </p:cNvSpPr>
          <p:nvPr>
            <p:ph type="dt" sz="half" idx="10"/>
          </p:nvPr>
        </p:nvSpPr>
        <p:spPr/>
        <p:txBody>
          <a:bodyPr/>
          <a:lstStyle/>
          <a:p>
            <a:fld id="{7413E005-E80C-4144-AC7E-F28E422E9DFC}" type="datetimeFigureOut">
              <a:rPr lang="en-GB" smtClean="0"/>
              <a:t>16/03/2021</a:t>
            </a:fld>
            <a:endParaRPr lang="en-GB"/>
          </a:p>
        </p:txBody>
      </p:sp>
      <p:sp>
        <p:nvSpPr>
          <p:cNvPr id="6" name="Footer Placeholder 5">
            <a:extLst>
              <a:ext uri="{FF2B5EF4-FFF2-40B4-BE49-F238E27FC236}">
                <a16:creationId xmlns:a16="http://schemas.microsoft.com/office/drawing/2014/main" id="{7704DE00-6440-40CA-BD9E-8C5D5E666E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5928BC6-E99E-4522-8170-ED3E55AA5DD8}"/>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605697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BC7B-F98D-4851-8F76-20C3966137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B7EC52A-A41F-41AC-BE4B-5D44D050F9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BCBBA34-51C4-4F24-8E1F-D2368C1DB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3822F4-D5E6-4878-A79F-7BECD4A2EB18}"/>
              </a:ext>
            </a:extLst>
          </p:cNvPr>
          <p:cNvSpPr>
            <a:spLocks noGrp="1"/>
          </p:cNvSpPr>
          <p:nvPr>
            <p:ph type="dt" sz="half" idx="10"/>
          </p:nvPr>
        </p:nvSpPr>
        <p:spPr/>
        <p:txBody>
          <a:bodyPr/>
          <a:lstStyle/>
          <a:p>
            <a:fld id="{7413E005-E80C-4144-AC7E-F28E422E9DFC}" type="datetimeFigureOut">
              <a:rPr lang="en-GB" smtClean="0"/>
              <a:t>16/03/2021</a:t>
            </a:fld>
            <a:endParaRPr lang="en-GB"/>
          </a:p>
        </p:txBody>
      </p:sp>
      <p:sp>
        <p:nvSpPr>
          <p:cNvPr id="6" name="Footer Placeholder 5">
            <a:extLst>
              <a:ext uri="{FF2B5EF4-FFF2-40B4-BE49-F238E27FC236}">
                <a16:creationId xmlns:a16="http://schemas.microsoft.com/office/drawing/2014/main" id="{2C1B6382-8997-4B08-A9E6-A433FF0E2F0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7F0C1D-B5A4-4FF7-8910-38EC4783BA64}"/>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89262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1A69B0-F7E2-48C4-A3BF-832EAF220E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E257ECB-CA3B-4F24-8453-50E627EACC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BAD854-2D67-4749-B6D3-A0C1BE6DC1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3E005-E80C-4144-AC7E-F28E422E9DFC}" type="datetimeFigureOut">
              <a:rPr lang="en-GB" smtClean="0"/>
              <a:t>16/03/2021</a:t>
            </a:fld>
            <a:endParaRPr lang="en-GB"/>
          </a:p>
        </p:txBody>
      </p:sp>
      <p:sp>
        <p:nvSpPr>
          <p:cNvPr id="5" name="Footer Placeholder 4">
            <a:extLst>
              <a:ext uri="{FF2B5EF4-FFF2-40B4-BE49-F238E27FC236}">
                <a16:creationId xmlns:a16="http://schemas.microsoft.com/office/drawing/2014/main" id="{31DE84E8-DFF9-42FC-AAAE-8F3240151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936B32E-3246-4BC6-92D4-A9229DD17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74A43-9AF6-46A3-A7AB-6DE1D338D1AD}" type="slidenum">
              <a:rPr lang="en-GB" smtClean="0"/>
              <a:t>‹#›</a:t>
            </a:fld>
            <a:endParaRPr lang="en-GB"/>
          </a:p>
        </p:txBody>
      </p:sp>
    </p:spTree>
    <p:extLst>
      <p:ext uri="{BB962C8B-B14F-4D97-AF65-F5344CB8AC3E}">
        <p14:creationId xmlns:p14="http://schemas.microsoft.com/office/powerpoint/2010/main" val="2745305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E51E-3423-41DE-B011-B13DB6B121B9}"/>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A7D9BFE5-85DC-4080-A8C0-32A716101D9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61977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3126B-2EE9-47AD-8ACD-A9712C8290D1}"/>
              </a:ext>
            </a:extLst>
          </p:cNvPr>
          <p:cNvSpPr>
            <a:spLocks noGrp="1"/>
          </p:cNvSpPr>
          <p:nvPr>
            <p:ph type="title"/>
          </p:nvPr>
        </p:nvSpPr>
        <p:spPr>
          <a:xfrm>
            <a:off x="838200" y="365125"/>
            <a:ext cx="10515600" cy="568129"/>
          </a:xfrm>
        </p:spPr>
        <p:txBody>
          <a:bodyPr>
            <a:normAutofit fontScale="90000"/>
          </a:bodyPr>
          <a:lstStyle/>
          <a:p>
            <a:r>
              <a:rPr lang="en-GB" dirty="0" err="1"/>
              <a:t>UncertainSea</a:t>
            </a:r>
            <a:r>
              <a:rPr lang="en-GB" dirty="0"/>
              <a:t> - project outline</a:t>
            </a:r>
          </a:p>
        </p:txBody>
      </p:sp>
      <p:graphicFrame>
        <p:nvGraphicFramePr>
          <p:cNvPr id="4" name="Content Placeholder 3">
            <a:extLst>
              <a:ext uri="{FF2B5EF4-FFF2-40B4-BE49-F238E27FC236}">
                <a16:creationId xmlns:a16="http://schemas.microsoft.com/office/drawing/2014/main" id="{B0873048-438B-4639-BCF6-90661CDCD588}"/>
              </a:ext>
            </a:extLst>
          </p:cNvPr>
          <p:cNvGraphicFramePr>
            <a:graphicFrameLocks noGrp="1"/>
          </p:cNvGraphicFramePr>
          <p:nvPr>
            <p:ph idx="1"/>
            <p:extLst>
              <p:ext uri="{D42A27DB-BD31-4B8C-83A1-F6EECF244321}">
                <p14:modId xmlns:p14="http://schemas.microsoft.com/office/powerpoint/2010/main" val="486499119"/>
              </p:ext>
            </p:extLst>
          </p:nvPr>
        </p:nvGraphicFramePr>
        <p:xfrm>
          <a:off x="838200" y="1825624"/>
          <a:ext cx="10515600" cy="4952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id="{AAB648C8-C9EA-417E-AAFF-D7F96D5A4E1C}"/>
              </a:ext>
            </a:extLst>
          </p:cNvPr>
          <p:cNvSpPr/>
          <p:nvPr/>
        </p:nvSpPr>
        <p:spPr>
          <a:xfrm>
            <a:off x="838200" y="2002379"/>
            <a:ext cx="5666295" cy="757130"/>
          </a:xfrm>
          <a:prstGeom prst="rect">
            <a:avLst/>
          </a:prstGeom>
          <a:solidFill>
            <a:schemeClr val="accent2">
              <a:lumMod val="20000"/>
              <a:lumOff val="80000"/>
            </a:schemeClr>
          </a:solidFill>
        </p:spPr>
        <p:txBody>
          <a:bodyPr wrap="square">
            <a:spAutoFit/>
          </a:bodyPr>
          <a:lstStyle/>
          <a:p>
            <a:pPr lvl="0" defTabSz="577850">
              <a:lnSpc>
                <a:spcPct val="90000"/>
              </a:lnSpc>
              <a:spcBef>
                <a:spcPct val="0"/>
              </a:spcBef>
              <a:spcAft>
                <a:spcPct val="35000"/>
              </a:spcAft>
            </a:pPr>
            <a:r>
              <a:rPr lang="en-GB" sz="2400" b="1" dirty="0"/>
              <a:t>Time horizons</a:t>
            </a:r>
            <a:r>
              <a:rPr lang="en-GB" sz="2400" dirty="0"/>
              <a:t>: Local government planning epoch end date (2025, 2055, 2100) </a:t>
            </a:r>
          </a:p>
        </p:txBody>
      </p:sp>
      <p:sp>
        <p:nvSpPr>
          <p:cNvPr id="12" name="Rectangle 11">
            <a:extLst>
              <a:ext uri="{FF2B5EF4-FFF2-40B4-BE49-F238E27FC236}">
                <a16:creationId xmlns:a16="http://schemas.microsoft.com/office/drawing/2014/main" id="{520A9575-D39A-4C2C-8DD1-2F239F8141F2}"/>
              </a:ext>
            </a:extLst>
          </p:cNvPr>
          <p:cNvSpPr/>
          <p:nvPr/>
        </p:nvSpPr>
        <p:spPr>
          <a:xfrm>
            <a:off x="6834433" y="2002379"/>
            <a:ext cx="3005952" cy="757130"/>
          </a:xfrm>
          <a:prstGeom prst="rect">
            <a:avLst/>
          </a:prstGeom>
          <a:solidFill>
            <a:schemeClr val="accent2">
              <a:lumMod val="20000"/>
              <a:lumOff val="80000"/>
            </a:schemeClr>
          </a:solidFill>
        </p:spPr>
        <p:txBody>
          <a:bodyPr wrap="square">
            <a:spAutoFit/>
          </a:bodyPr>
          <a:lstStyle/>
          <a:p>
            <a:pPr lvl="0" defTabSz="577850">
              <a:lnSpc>
                <a:spcPct val="90000"/>
              </a:lnSpc>
              <a:spcBef>
                <a:spcPct val="0"/>
              </a:spcBef>
              <a:spcAft>
                <a:spcPct val="35000"/>
              </a:spcAft>
            </a:pPr>
            <a:r>
              <a:rPr lang="en-GB" sz="2400" b="1" dirty="0"/>
              <a:t>Case Study location</a:t>
            </a:r>
            <a:r>
              <a:rPr lang="en-GB" sz="2400" dirty="0"/>
              <a:t>: Swansea</a:t>
            </a:r>
          </a:p>
        </p:txBody>
      </p:sp>
      <p:pic>
        <p:nvPicPr>
          <p:cNvPr id="1026" name="Picture 2" descr="CEDA | Home">
            <a:extLst>
              <a:ext uri="{FF2B5EF4-FFF2-40B4-BE49-F238E27FC236}">
                <a16:creationId xmlns:a16="http://schemas.microsoft.com/office/drawing/2014/main" id="{30CD8550-20D1-4495-A02F-E3E1225DDF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827" y="5546958"/>
            <a:ext cx="2269996" cy="6061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784C7180-0356-452B-AF1D-93AED176428E}"/>
              </a:ext>
            </a:extLst>
          </p:cNvPr>
          <p:cNvPicPr>
            <a:picLocks noChangeAspect="1"/>
          </p:cNvPicPr>
          <p:nvPr/>
        </p:nvPicPr>
        <p:blipFill>
          <a:blip r:embed="rId8"/>
          <a:stretch>
            <a:fillRect/>
          </a:stretch>
        </p:blipFill>
        <p:spPr>
          <a:xfrm>
            <a:off x="4054927" y="5511632"/>
            <a:ext cx="2145923" cy="641518"/>
          </a:xfrm>
          <a:prstGeom prst="rect">
            <a:avLst/>
          </a:prstGeom>
        </p:spPr>
      </p:pic>
      <p:pic>
        <p:nvPicPr>
          <p:cNvPr id="1028" name="Picture 4" descr="Plain Uk Map - ClipArt Best">
            <a:extLst>
              <a:ext uri="{FF2B5EF4-FFF2-40B4-BE49-F238E27FC236}">
                <a16:creationId xmlns:a16="http://schemas.microsoft.com/office/drawing/2014/main" id="{FE8DCEAB-361B-4A82-8E8A-2CB3C93EAC19}"/>
              </a:ext>
            </a:extLst>
          </p:cNvPr>
          <p:cNvPicPr>
            <a:picLocks noChangeAspect="1" noChangeArrowheads="1"/>
          </p:cNvPicPr>
          <p:nvPr/>
        </p:nvPicPr>
        <p:blipFill>
          <a:blip r:embed="rId9">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0090288" y="122823"/>
            <a:ext cx="1702966" cy="3017020"/>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Pentagon 14">
            <a:extLst>
              <a:ext uri="{FF2B5EF4-FFF2-40B4-BE49-F238E27FC236}">
                <a16:creationId xmlns:a16="http://schemas.microsoft.com/office/drawing/2014/main" id="{AC1F3A48-79AF-4F79-A720-F09F9634A344}"/>
              </a:ext>
            </a:extLst>
          </p:cNvPr>
          <p:cNvSpPr/>
          <p:nvPr/>
        </p:nvSpPr>
        <p:spPr>
          <a:xfrm>
            <a:off x="9671901" y="2470580"/>
            <a:ext cx="860756" cy="20663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61359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FADD-991F-469D-B781-5DF3AB4EFE4D}"/>
              </a:ext>
            </a:extLst>
          </p:cNvPr>
          <p:cNvSpPr>
            <a:spLocks noGrp="1"/>
          </p:cNvSpPr>
          <p:nvPr>
            <p:ph type="title"/>
          </p:nvPr>
        </p:nvSpPr>
        <p:spPr/>
        <p:txBody>
          <a:bodyPr/>
          <a:lstStyle/>
          <a:p>
            <a:r>
              <a:rPr lang="en-GB" dirty="0"/>
              <a:t>Sources of Uncertainty</a:t>
            </a:r>
          </a:p>
        </p:txBody>
      </p:sp>
      <p:graphicFrame>
        <p:nvGraphicFramePr>
          <p:cNvPr id="4" name="Content Placeholder 3">
            <a:extLst>
              <a:ext uri="{FF2B5EF4-FFF2-40B4-BE49-F238E27FC236}">
                <a16:creationId xmlns:a16="http://schemas.microsoft.com/office/drawing/2014/main" id="{1A203E7C-2F4E-44D9-A013-BAD323C1FD5F}"/>
              </a:ext>
            </a:extLst>
          </p:cNvPr>
          <p:cNvGraphicFramePr>
            <a:graphicFrameLocks noGrp="1"/>
          </p:cNvGraphicFramePr>
          <p:nvPr>
            <p:ph idx="1"/>
            <p:extLst>
              <p:ext uri="{D42A27DB-BD31-4B8C-83A1-F6EECF244321}">
                <p14:modId xmlns:p14="http://schemas.microsoft.com/office/powerpoint/2010/main" val="27492063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070A5CA-7072-4251-B025-CD5AC3B286A4}"/>
              </a:ext>
            </a:extLst>
          </p:cNvPr>
          <p:cNvSpPr txBox="1"/>
          <p:nvPr/>
        </p:nvSpPr>
        <p:spPr>
          <a:xfrm>
            <a:off x="838201" y="1977013"/>
            <a:ext cx="2976418" cy="338554"/>
          </a:xfrm>
          <a:prstGeom prst="rect">
            <a:avLst/>
          </a:prstGeom>
          <a:solidFill>
            <a:schemeClr val="accent1">
              <a:lumMod val="20000"/>
              <a:lumOff val="80000"/>
            </a:schemeClr>
          </a:solidFill>
        </p:spPr>
        <p:txBody>
          <a:bodyPr wrap="square" rtlCol="0">
            <a:spAutoFit/>
          </a:bodyPr>
          <a:lstStyle/>
          <a:p>
            <a:r>
              <a:rPr lang="en-GB" sz="1600" b="1" dirty="0"/>
              <a:t>Present risk of coastal flooding</a:t>
            </a:r>
          </a:p>
        </p:txBody>
      </p:sp>
      <p:sp>
        <p:nvSpPr>
          <p:cNvPr id="6" name="TextBox 5">
            <a:extLst>
              <a:ext uri="{FF2B5EF4-FFF2-40B4-BE49-F238E27FC236}">
                <a16:creationId xmlns:a16="http://schemas.microsoft.com/office/drawing/2014/main" id="{B020576C-4228-4FD3-922F-4FEA0887B9F2}"/>
              </a:ext>
            </a:extLst>
          </p:cNvPr>
          <p:cNvSpPr txBox="1"/>
          <p:nvPr/>
        </p:nvSpPr>
        <p:spPr>
          <a:xfrm>
            <a:off x="4267201" y="1977013"/>
            <a:ext cx="2976418" cy="338554"/>
          </a:xfrm>
          <a:prstGeom prst="rect">
            <a:avLst/>
          </a:prstGeom>
          <a:solidFill>
            <a:schemeClr val="accent1">
              <a:lumMod val="20000"/>
              <a:lumOff val="80000"/>
            </a:schemeClr>
          </a:solidFill>
        </p:spPr>
        <p:txBody>
          <a:bodyPr wrap="square" rtlCol="0">
            <a:spAutoFit/>
          </a:bodyPr>
          <a:lstStyle/>
          <a:p>
            <a:r>
              <a:rPr lang="en-GB" sz="1600" b="1" dirty="0"/>
              <a:t>Future risk of coastal flooding</a:t>
            </a:r>
          </a:p>
        </p:txBody>
      </p:sp>
    </p:spTree>
    <p:extLst>
      <p:ext uri="{BB962C8B-B14F-4D97-AF65-F5344CB8AC3E}">
        <p14:creationId xmlns:p14="http://schemas.microsoft.com/office/powerpoint/2010/main" val="2915788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26A1-8402-4781-B769-6C0F57DAADF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8321EB1-0EC8-4C71-8D67-90057C6A16A7}"/>
              </a:ext>
            </a:extLst>
          </p:cNvPr>
          <p:cNvSpPr>
            <a:spLocks noGrp="1"/>
          </p:cNvSpPr>
          <p:nvPr>
            <p:ph idx="1"/>
          </p:nvPr>
        </p:nvSpPr>
        <p:spPr/>
        <p:txBody>
          <a:bodyPr/>
          <a:lstStyle/>
          <a:p>
            <a:r>
              <a:rPr lang="en-GB" dirty="0"/>
              <a:t>What visuals will be most applicable to stakeholders?</a:t>
            </a:r>
          </a:p>
          <a:p>
            <a:r>
              <a:rPr lang="en-GB" dirty="0"/>
              <a:t>What else can we consider?</a:t>
            </a:r>
          </a:p>
          <a:p>
            <a:pPr lvl="1"/>
            <a:r>
              <a:rPr lang="en-GB" dirty="0"/>
              <a:t>Difference in exposure impacted for high percentiles versus low?</a:t>
            </a:r>
          </a:p>
          <a:p>
            <a:pPr lvl="1"/>
            <a:r>
              <a:rPr lang="en-GB" dirty="0"/>
              <a:t>How might exposure change in the future? </a:t>
            </a:r>
          </a:p>
          <a:p>
            <a:pPr lvl="1"/>
            <a:r>
              <a:rPr lang="en-GB" dirty="0"/>
              <a:t>Future flood defences?</a:t>
            </a:r>
          </a:p>
          <a:p>
            <a:pPr lvl="1"/>
            <a:r>
              <a:rPr lang="en-GB" dirty="0"/>
              <a:t>Impact of coastal erosion, and its uncertainty (how significant is erosion for Swansea w.r.t other factors)?</a:t>
            </a:r>
          </a:p>
        </p:txBody>
      </p:sp>
    </p:spTree>
    <p:extLst>
      <p:ext uri="{BB962C8B-B14F-4D97-AF65-F5344CB8AC3E}">
        <p14:creationId xmlns:p14="http://schemas.microsoft.com/office/powerpoint/2010/main" val="2218833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B15A-FEAA-4EEB-819A-2CED77F6A678}"/>
              </a:ext>
            </a:extLst>
          </p:cNvPr>
          <p:cNvSpPr>
            <a:spLocks noGrp="1"/>
          </p:cNvSpPr>
          <p:nvPr>
            <p:ph type="title"/>
          </p:nvPr>
        </p:nvSpPr>
        <p:spPr/>
        <p:txBody>
          <a:bodyPr/>
          <a:lstStyle/>
          <a:p>
            <a:r>
              <a:rPr lang="en-GB" dirty="0"/>
              <a:t>Caveats / Assumptions </a:t>
            </a:r>
          </a:p>
        </p:txBody>
      </p:sp>
      <p:sp>
        <p:nvSpPr>
          <p:cNvPr id="3" name="Content Placeholder 2">
            <a:extLst>
              <a:ext uri="{FF2B5EF4-FFF2-40B4-BE49-F238E27FC236}">
                <a16:creationId xmlns:a16="http://schemas.microsoft.com/office/drawing/2014/main" id="{E7EB0C79-BCF2-4818-BFCB-E83DD5C1ABC7}"/>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09734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0278-F5D5-498B-8D11-9AA42563067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AE4D3D8-FE8D-4E0E-B074-CF5C090D3F3C}"/>
              </a:ext>
            </a:extLst>
          </p:cNvPr>
          <p:cNvSpPr>
            <a:spLocks noGrp="1"/>
          </p:cNvSpPr>
          <p:nvPr>
            <p:ph idx="1"/>
          </p:nvPr>
        </p:nvSpPr>
        <p:spPr/>
        <p:txBody>
          <a:bodyPr>
            <a:normAutofit fontScale="70000" lnSpcReduction="20000"/>
          </a:bodyPr>
          <a:lstStyle/>
          <a:p>
            <a:r>
              <a:rPr lang="en-GB" dirty="0"/>
              <a:t>Note 2: Extreme sea level values are for still water sea levels only ESL values include the effects of storm surge and astronomical tides but do not specifically account for any localised increase in sea level that may be induced by onshore wave action, orientation or topography. Two additional effects are of note and can be significant in certain circumstances. Wave set-up is an increase in water level due to on shore wave action (wave </a:t>
            </a:r>
            <a:r>
              <a:rPr lang="en-GB" dirty="0" err="1"/>
              <a:t>setdown</a:t>
            </a:r>
            <a:r>
              <a:rPr lang="en-GB" dirty="0"/>
              <a:t> is the opposite). Wind set-up is where the local wind shear stress pushes the water level up at the shore (and again set-down is the opposite). Depending on the circumstances these may or may not be well accounted for in the ESL estimates. Tide gauges can be exposed to these effects or sheltered from it.</a:t>
            </a:r>
          </a:p>
          <a:p>
            <a:r>
              <a:rPr lang="en-GB" dirty="0"/>
              <a:t>Note 9: Confidence intervals The confidence levels presented in this report and in the shapefile of 2km return levels (CFB_Extreme_Sea_Levels_2018.shp or CFB_Extreme_Sea_Levels_Estuary_2018.shp in estuaries) take account of the uncertainty associated with the skew surge joint probability statistics only. Uncertainty relating to the accuracy of the CS3X model interpolation, 2km interpolation and tidal prediction is not included. Additional uncertainty due to model inaccuracies should be considered for points labelled ‘ESTUARY_’, which were derived using local models.</a:t>
            </a:r>
          </a:p>
          <a:p>
            <a:r>
              <a:rPr lang="en-GB" dirty="0"/>
              <a:t>Skew surge joint probability method (SSJPM) </a:t>
            </a:r>
            <a:r>
              <a:rPr lang="en-GB" dirty="0">
                <a:sym typeface="Wingdings" panose="05000000000000000000" pitchFamily="2" charset="2"/>
              </a:rPr>
              <a:t> </a:t>
            </a:r>
            <a:r>
              <a:rPr lang="en-GB" dirty="0"/>
              <a:t>Central to this class of statistical models is the assumption that meteorological processes are independent of tidal processes, and so any surge can occur on any tide. </a:t>
            </a:r>
          </a:p>
        </p:txBody>
      </p:sp>
    </p:spTree>
    <p:extLst>
      <p:ext uri="{BB962C8B-B14F-4D97-AF65-F5344CB8AC3E}">
        <p14:creationId xmlns:p14="http://schemas.microsoft.com/office/powerpoint/2010/main" val="511832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476</Words>
  <Application>Microsoft Office PowerPoint</Application>
  <PresentationFormat>Widescreen</PresentationFormat>
  <Paragraphs>25</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PowerPoint Presentation</vt:lpstr>
      <vt:lpstr>UncertainSea - project outline</vt:lpstr>
      <vt:lpstr>Sources of Uncertainty</vt:lpstr>
      <vt:lpstr>PowerPoint Presentation</vt:lpstr>
      <vt:lpstr>Caveats / Assumptions </vt:lpstr>
      <vt:lpstr>PowerPoint Presentation</vt:lpstr>
    </vt:vector>
  </TitlesOfParts>
  <Company>Willis Towers Watson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Perkins, Thomas</dc:creator>
  <cp:lastModifiedBy>Perkins, Thomas</cp:lastModifiedBy>
  <cp:revision>11</cp:revision>
  <dcterms:created xsi:type="dcterms:W3CDTF">2021-03-16T12:55:35Z</dcterms:created>
  <dcterms:modified xsi:type="dcterms:W3CDTF">2021-03-16T17:37:56Z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c700311-1b20-487f-9129-30717d50ca8e_Enabled">
    <vt:lpwstr>True</vt:lpwstr>
  </property>
  <property fmtid="{D5CDD505-2E9C-101B-9397-08002B2CF9AE}" pid="3" name="MSIP_Label_9c700311-1b20-487f-9129-30717d50ca8e_SiteId">
    <vt:lpwstr>76e3921f-489b-4b7e-9547-9ea297add9b5</vt:lpwstr>
  </property>
  <property fmtid="{D5CDD505-2E9C-101B-9397-08002B2CF9AE}" pid="4" name="MSIP_Label_9c700311-1b20-487f-9129-30717d50ca8e_Owner">
    <vt:lpwstr>thomas.perkins@willistowerswatson.com</vt:lpwstr>
  </property>
  <property fmtid="{D5CDD505-2E9C-101B-9397-08002B2CF9AE}" pid="5" name="MSIP_Label_9c700311-1b20-487f-9129-30717d50ca8e_SetDate">
    <vt:lpwstr>2021-03-16T15:48:20.0016770Z</vt:lpwstr>
  </property>
  <property fmtid="{D5CDD505-2E9C-101B-9397-08002B2CF9AE}" pid="6" name="MSIP_Label_9c700311-1b20-487f-9129-30717d50ca8e_Name">
    <vt:lpwstr>Confidential</vt:lpwstr>
  </property>
  <property fmtid="{D5CDD505-2E9C-101B-9397-08002B2CF9AE}" pid="7" name="MSIP_Label_9c700311-1b20-487f-9129-30717d50ca8e_Application">
    <vt:lpwstr>Microsoft Azure Information Protection</vt:lpwstr>
  </property>
  <property fmtid="{D5CDD505-2E9C-101B-9397-08002B2CF9AE}" pid="8" name="MSIP_Label_9c700311-1b20-487f-9129-30717d50ca8e_ActionId">
    <vt:lpwstr>e10ffd52-7b99-49f3-ae85-b79a5d3c5aba</vt:lpwstr>
  </property>
  <property fmtid="{D5CDD505-2E9C-101B-9397-08002B2CF9AE}" pid="9" name="MSIP_Label_9c700311-1b20-487f-9129-30717d50ca8e_Extended_MSFT_Method">
    <vt:lpwstr>Automatic</vt:lpwstr>
  </property>
  <property fmtid="{D5CDD505-2E9C-101B-9397-08002B2CF9AE}" pid="10" name="MSIP_Label_d347b247-e90e-43a3-9d7b-004f14ae6873_Enabled">
    <vt:lpwstr>True</vt:lpwstr>
  </property>
  <property fmtid="{D5CDD505-2E9C-101B-9397-08002B2CF9AE}" pid="11" name="MSIP_Label_d347b247-e90e-43a3-9d7b-004f14ae6873_SiteId">
    <vt:lpwstr>76e3921f-489b-4b7e-9547-9ea297add9b5</vt:lpwstr>
  </property>
  <property fmtid="{D5CDD505-2E9C-101B-9397-08002B2CF9AE}" pid="12" name="MSIP_Label_d347b247-e90e-43a3-9d7b-004f14ae6873_Owner">
    <vt:lpwstr>thomas.perkins@willistowerswatson.com</vt:lpwstr>
  </property>
  <property fmtid="{D5CDD505-2E9C-101B-9397-08002B2CF9AE}" pid="13" name="MSIP_Label_d347b247-e90e-43a3-9d7b-004f14ae6873_SetDate">
    <vt:lpwstr>2021-03-16T15:48:20.0016770Z</vt:lpwstr>
  </property>
  <property fmtid="{D5CDD505-2E9C-101B-9397-08002B2CF9AE}" pid="14" name="MSIP_Label_d347b247-e90e-43a3-9d7b-004f14ae6873_Name">
    <vt:lpwstr>Anyone (No Protection)</vt:lpwstr>
  </property>
  <property fmtid="{D5CDD505-2E9C-101B-9397-08002B2CF9AE}" pid="15" name="MSIP_Label_d347b247-e90e-43a3-9d7b-004f14ae6873_Application">
    <vt:lpwstr>Microsoft Azure Information Protection</vt:lpwstr>
  </property>
  <property fmtid="{D5CDD505-2E9C-101B-9397-08002B2CF9AE}" pid="16" name="MSIP_Label_d347b247-e90e-43a3-9d7b-004f14ae6873_ActionId">
    <vt:lpwstr>e10ffd52-7b99-49f3-ae85-b79a5d3c5aba</vt:lpwstr>
  </property>
  <property fmtid="{D5CDD505-2E9C-101B-9397-08002B2CF9AE}" pid="17" name="MSIP_Label_d347b247-e90e-43a3-9d7b-004f14ae6873_Parent">
    <vt:lpwstr>9c700311-1b20-487f-9129-30717d50ca8e</vt:lpwstr>
  </property>
  <property fmtid="{D5CDD505-2E9C-101B-9397-08002B2CF9AE}" pid="18" name="MSIP_Label_d347b247-e90e-43a3-9d7b-004f14ae6873_Extended_MSFT_Method">
    <vt:lpwstr>Automatic</vt:lpwstr>
  </property>
  <property fmtid="{D5CDD505-2E9C-101B-9397-08002B2CF9AE}" pid="19" name="Sensitivity">
    <vt:lpwstr>Confidential Anyone (No Protection)</vt:lpwstr>
  </property>
</Properties>
</file>