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70" r:id="rId4"/>
    <p:sldId id="266" r:id="rId5"/>
    <p:sldId id="267" r:id="rId6"/>
    <p:sldId id="268" r:id="rId7"/>
    <p:sldId id="269" r:id="rId8"/>
    <p:sldId id="259" r:id="rId9"/>
    <p:sldId id="260" r:id="rId10"/>
    <p:sldId id="261" r:id="rId11"/>
    <p:sldId id="263" r:id="rId12"/>
    <p:sldId id="264" r:id="rId13"/>
    <p:sldId id="262"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59" autoAdjust="0"/>
    <p:restoredTop sz="91270" autoAdjust="0"/>
  </p:normalViewPr>
  <p:slideViewPr>
    <p:cSldViewPr snapToGrid="0">
      <p:cViewPr varScale="1">
        <p:scale>
          <a:sx n="74" d="100"/>
          <a:sy n="74" d="100"/>
        </p:scale>
        <p:origin x="226" y="72"/>
      </p:cViewPr>
      <p:guideLst/>
    </p:cSldViewPr>
  </p:slideViewPr>
  <p:notesTextViewPr>
    <p:cViewPr>
      <p:scale>
        <a:sx n="1" d="1"/>
        <a:sy n="1" d="1"/>
      </p:scale>
      <p:origin x="0" y="-34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8C591B-C68B-4E0A-8ECB-7E14D71CED01}" type="doc">
      <dgm:prSet loTypeId="urn:microsoft.com/office/officeart/2005/8/layout/hChevron3" loCatId="process" qsTypeId="urn:microsoft.com/office/officeart/2005/8/quickstyle/simple1" qsCatId="simple" csTypeId="urn:microsoft.com/office/officeart/2005/8/colors/accent1_2" csCatId="accent1" phldr="1"/>
      <dgm:spPr/>
    </dgm:pt>
    <dgm:pt modelId="{7C478D90-BC8C-4D85-AE5C-7C2DCC150E2A}">
      <dgm:prSet phldrT="[Text]" custT="1"/>
      <dgm:spPr/>
      <dgm:t>
        <a:bodyPr/>
        <a:lstStyle/>
        <a:p>
          <a:r>
            <a:rPr lang="en-GB" sz="2800" b="1" dirty="0"/>
            <a:t>UKCP18 sea level projections </a:t>
          </a:r>
          <a:br>
            <a:rPr lang="en-GB" sz="2800" dirty="0"/>
          </a:br>
          <a:r>
            <a:rPr lang="en-GB" sz="2000" dirty="0"/>
            <a:t>Still Water Return Level (2020-2100)</a:t>
          </a:r>
          <a:endParaRPr lang="en-GB" sz="2100" dirty="0"/>
        </a:p>
      </dgm:t>
    </dgm:pt>
    <dgm:pt modelId="{38663C11-EC2E-46CF-AB5C-F4BFB7B0B40E}" type="parTrans" cxnId="{A1183257-C2D8-41E6-BD79-0464F0BCE6AE}">
      <dgm:prSet/>
      <dgm:spPr/>
      <dgm:t>
        <a:bodyPr/>
        <a:lstStyle/>
        <a:p>
          <a:endParaRPr lang="en-GB"/>
        </a:p>
      </dgm:t>
    </dgm:pt>
    <dgm:pt modelId="{AE732B14-FA60-48AB-B98F-2DEA1A950504}" type="sibTrans" cxnId="{A1183257-C2D8-41E6-BD79-0464F0BCE6AE}">
      <dgm:prSet/>
      <dgm:spPr/>
      <dgm:t>
        <a:bodyPr/>
        <a:lstStyle/>
        <a:p>
          <a:endParaRPr lang="en-GB"/>
        </a:p>
      </dgm:t>
    </dgm:pt>
    <dgm:pt modelId="{8832F2FE-31BA-42D3-A23B-E7A2A60AD18B}">
      <dgm:prSet phldrT="[Text]" custT="1"/>
      <dgm:spPr/>
      <dgm:t>
        <a:bodyPr/>
        <a:lstStyle/>
        <a:p>
          <a:r>
            <a:rPr lang="en-GB" sz="2400" b="1" dirty="0"/>
            <a:t>EA Extreme Sea Levels (2017) </a:t>
          </a:r>
          <a:br>
            <a:rPr lang="en-GB" sz="2100" dirty="0"/>
          </a:br>
          <a:r>
            <a:rPr lang="en-GB" sz="2000" dirty="0"/>
            <a:t>Using the Mumbles tidal gauge</a:t>
          </a:r>
          <a:endParaRPr lang="en-GB" sz="2100" dirty="0"/>
        </a:p>
      </dgm:t>
    </dgm:pt>
    <dgm:pt modelId="{136B096F-2ACF-4DE0-B21A-BDAA34CCD4D4}" type="parTrans" cxnId="{2A0FCF19-700D-4448-89EA-D8AF7D622E8D}">
      <dgm:prSet/>
      <dgm:spPr/>
      <dgm:t>
        <a:bodyPr/>
        <a:lstStyle/>
        <a:p>
          <a:endParaRPr lang="en-GB"/>
        </a:p>
      </dgm:t>
    </dgm:pt>
    <dgm:pt modelId="{8F13043C-EC03-43D9-82E9-4400A1A9D866}" type="sibTrans" cxnId="{2A0FCF19-700D-4448-89EA-D8AF7D622E8D}">
      <dgm:prSet/>
      <dgm:spPr/>
      <dgm:t>
        <a:bodyPr/>
        <a:lstStyle/>
        <a:p>
          <a:endParaRPr lang="en-GB"/>
        </a:p>
      </dgm:t>
    </dgm:pt>
    <dgm:pt modelId="{9FACF095-0EDF-4D59-90BD-B03221CF378B}">
      <dgm:prSet phldrT="[Text]" custT="1"/>
      <dgm:spPr/>
      <dgm:t>
        <a:bodyPr/>
        <a:lstStyle/>
        <a:p>
          <a:r>
            <a:rPr lang="en-GB" sz="2500" b="1" dirty="0"/>
            <a:t>Visualise future Extreme Sea Level uncertainties</a:t>
          </a:r>
          <a:br>
            <a:rPr lang="en-GB" sz="2500" b="1" dirty="0"/>
          </a:br>
          <a:r>
            <a:rPr lang="en-GB" sz="2000" b="0" dirty="0"/>
            <a:t>Using </a:t>
          </a:r>
          <a:r>
            <a:rPr lang="en-GB" sz="2000" dirty="0"/>
            <a:t>GIS, 3D rendering</a:t>
          </a:r>
          <a:endParaRPr lang="en-GB" sz="2500" dirty="0"/>
        </a:p>
      </dgm:t>
    </dgm:pt>
    <dgm:pt modelId="{791AC169-16FB-481B-BBB0-9F9A7B1ED6D4}" type="parTrans" cxnId="{70FBF79E-A8EC-444A-8F99-CFE626927C3C}">
      <dgm:prSet/>
      <dgm:spPr/>
      <dgm:t>
        <a:bodyPr/>
        <a:lstStyle/>
        <a:p>
          <a:endParaRPr lang="en-GB"/>
        </a:p>
      </dgm:t>
    </dgm:pt>
    <dgm:pt modelId="{3603A926-48B6-4A1A-82F2-753FBC1853CF}" type="sibTrans" cxnId="{70FBF79E-A8EC-444A-8F99-CFE626927C3C}">
      <dgm:prSet/>
      <dgm:spPr/>
      <dgm:t>
        <a:bodyPr/>
        <a:lstStyle/>
        <a:p>
          <a:endParaRPr lang="en-GB"/>
        </a:p>
      </dgm:t>
    </dgm:pt>
    <dgm:pt modelId="{19050937-8204-416B-A41C-D1A650BEAFB2}" type="pres">
      <dgm:prSet presAssocID="{638C591B-C68B-4E0A-8ECB-7E14D71CED01}" presName="Name0" presStyleCnt="0">
        <dgm:presLayoutVars>
          <dgm:dir/>
          <dgm:resizeHandles val="exact"/>
        </dgm:presLayoutVars>
      </dgm:prSet>
      <dgm:spPr/>
    </dgm:pt>
    <dgm:pt modelId="{43A795A6-160A-47C1-BC5F-C5F8E8D7E094}" type="pres">
      <dgm:prSet presAssocID="{7C478D90-BC8C-4D85-AE5C-7C2DCC150E2A}" presName="parTxOnly" presStyleLbl="node1" presStyleIdx="0" presStyleCnt="3" custScaleY="131026">
        <dgm:presLayoutVars>
          <dgm:bulletEnabled val="1"/>
        </dgm:presLayoutVars>
      </dgm:prSet>
      <dgm:spPr/>
    </dgm:pt>
    <dgm:pt modelId="{E1B180AC-4E63-4BBA-B010-6D969C915C8D}" type="pres">
      <dgm:prSet presAssocID="{AE732B14-FA60-48AB-B98F-2DEA1A950504}" presName="parSpace" presStyleCnt="0"/>
      <dgm:spPr/>
    </dgm:pt>
    <dgm:pt modelId="{776AF4DE-E865-4F52-AF42-BF159F16BF65}" type="pres">
      <dgm:prSet presAssocID="{8832F2FE-31BA-42D3-A23B-E7A2A60AD18B}" presName="parTxOnly" presStyleLbl="node1" presStyleIdx="1" presStyleCnt="3" custScaleY="131026">
        <dgm:presLayoutVars>
          <dgm:bulletEnabled val="1"/>
        </dgm:presLayoutVars>
      </dgm:prSet>
      <dgm:spPr/>
    </dgm:pt>
    <dgm:pt modelId="{B1533DA4-850A-41C2-A126-B37E4DCE925C}" type="pres">
      <dgm:prSet presAssocID="{8F13043C-EC03-43D9-82E9-4400A1A9D866}" presName="parSpace" presStyleCnt="0"/>
      <dgm:spPr/>
    </dgm:pt>
    <dgm:pt modelId="{B21CA2BB-B268-494B-9D0B-F4134B29E221}" type="pres">
      <dgm:prSet presAssocID="{9FACF095-0EDF-4D59-90BD-B03221CF378B}" presName="parTxOnly" presStyleLbl="node1" presStyleIdx="2" presStyleCnt="3" custScaleX="119748" custScaleY="131026">
        <dgm:presLayoutVars>
          <dgm:bulletEnabled val="1"/>
        </dgm:presLayoutVars>
      </dgm:prSet>
      <dgm:spPr/>
    </dgm:pt>
  </dgm:ptLst>
  <dgm:cxnLst>
    <dgm:cxn modelId="{2A0FCF19-700D-4448-89EA-D8AF7D622E8D}" srcId="{638C591B-C68B-4E0A-8ECB-7E14D71CED01}" destId="{8832F2FE-31BA-42D3-A23B-E7A2A60AD18B}" srcOrd="1" destOrd="0" parTransId="{136B096F-2ACF-4DE0-B21A-BDAA34CCD4D4}" sibTransId="{8F13043C-EC03-43D9-82E9-4400A1A9D866}"/>
    <dgm:cxn modelId="{87FEB93B-DDAA-4281-9330-1B11BECEE9EE}" type="presOf" srcId="{9FACF095-0EDF-4D59-90BD-B03221CF378B}" destId="{B21CA2BB-B268-494B-9D0B-F4134B29E221}" srcOrd="0" destOrd="0" presId="urn:microsoft.com/office/officeart/2005/8/layout/hChevron3"/>
    <dgm:cxn modelId="{A1183257-C2D8-41E6-BD79-0464F0BCE6AE}" srcId="{638C591B-C68B-4E0A-8ECB-7E14D71CED01}" destId="{7C478D90-BC8C-4D85-AE5C-7C2DCC150E2A}" srcOrd="0" destOrd="0" parTransId="{38663C11-EC2E-46CF-AB5C-F4BFB7B0B40E}" sibTransId="{AE732B14-FA60-48AB-B98F-2DEA1A950504}"/>
    <dgm:cxn modelId="{18FF2E5A-67E2-4444-A105-CB4C3934F61B}" type="presOf" srcId="{8832F2FE-31BA-42D3-A23B-E7A2A60AD18B}" destId="{776AF4DE-E865-4F52-AF42-BF159F16BF65}" srcOrd="0" destOrd="0" presId="urn:microsoft.com/office/officeart/2005/8/layout/hChevron3"/>
    <dgm:cxn modelId="{70FBF79E-A8EC-444A-8F99-CFE626927C3C}" srcId="{638C591B-C68B-4E0A-8ECB-7E14D71CED01}" destId="{9FACF095-0EDF-4D59-90BD-B03221CF378B}" srcOrd="2" destOrd="0" parTransId="{791AC169-16FB-481B-BBB0-9F9A7B1ED6D4}" sibTransId="{3603A926-48B6-4A1A-82F2-753FBC1853CF}"/>
    <dgm:cxn modelId="{8E76D8AF-5F27-4AA2-A49F-4A3DA0DC2AF7}" type="presOf" srcId="{638C591B-C68B-4E0A-8ECB-7E14D71CED01}" destId="{19050937-8204-416B-A41C-D1A650BEAFB2}" srcOrd="0" destOrd="0" presId="urn:microsoft.com/office/officeart/2005/8/layout/hChevron3"/>
    <dgm:cxn modelId="{E12BA1FC-78D0-4B5F-844A-8A83D1F9DA1B}" type="presOf" srcId="{7C478D90-BC8C-4D85-AE5C-7C2DCC150E2A}" destId="{43A795A6-160A-47C1-BC5F-C5F8E8D7E094}" srcOrd="0" destOrd="0" presId="urn:microsoft.com/office/officeart/2005/8/layout/hChevron3"/>
    <dgm:cxn modelId="{46871398-666F-4455-BDC6-D19D5950BDC9}" type="presParOf" srcId="{19050937-8204-416B-A41C-D1A650BEAFB2}" destId="{43A795A6-160A-47C1-BC5F-C5F8E8D7E094}" srcOrd="0" destOrd="0" presId="urn:microsoft.com/office/officeart/2005/8/layout/hChevron3"/>
    <dgm:cxn modelId="{9C1CEB13-DEFA-4F4E-A002-3C9136ABFA83}" type="presParOf" srcId="{19050937-8204-416B-A41C-D1A650BEAFB2}" destId="{E1B180AC-4E63-4BBA-B010-6D969C915C8D}" srcOrd="1" destOrd="0" presId="urn:microsoft.com/office/officeart/2005/8/layout/hChevron3"/>
    <dgm:cxn modelId="{6449A66A-B567-459E-B878-36663F3DC85C}" type="presParOf" srcId="{19050937-8204-416B-A41C-D1A650BEAFB2}" destId="{776AF4DE-E865-4F52-AF42-BF159F16BF65}" srcOrd="2" destOrd="0" presId="urn:microsoft.com/office/officeart/2005/8/layout/hChevron3"/>
    <dgm:cxn modelId="{0FC7107D-976B-448D-B1C3-736275DF51DD}" type="presParOf" srcId="{19050937-8204-416B-A41C-D1A650BEAFB2}" destId="{B1533DA4-850A-41C2-A126-B37E4DCE925C}" srcOrd="3" destOrd="0" presId="urn:microsoft.com/office/officeart/2005/8/layout/hChevron3"/>
    <dgm:cxn modelId="{5FFB24AE-EF71-47A6-AB63-E861A99C7FED}" type="presParOf" srcId="{19050937-8204-416B-A41C-D1A650BEAFB2}" destId="{B21CA2BB-B268-494B-9D0B-F4134B29E221}"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3842FF-B340-48AD-943E-CE4921147B6A}"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GB"/>
        </a:p>
      </dgm:t>
    </dgm:pt>
    <dgm:pt modelId="{F9888E51-1B23-47BD-AD7F-21F89D75F232}">
      <dgm:prSet phldrT="[Text]"/>
      <dgm:spPr/>
      <dgm:t>
        <a:bodyPr/>
        <a:lstStyle/>
        <a:p>
          <a:r>
            <a:rPr lang="en-GB" b="1" dirty="0"/>
            <a:t>Extreme Sea Levels</a:t>
          </a:r>
          <a:br>
            <a:rPr lang="en-GB" dirty="0"/>
          </a:br>
          <a:r>
            <a:rPr lang="en-GB" dirty="0"/>
            <a:t>at defined return periods</a:t>
          </a:r>
        </a:p>
      </dgm:t>
    </dgm:pt>
    <dgm:pt modelId="{805A81E3-48E9-4F94-8717-5DDA90CB2C1F}" type="parTrans" cxnId="{5A781CC9-64A8-41AD-8DF8-B7296D8595BF}">
      <dgm:prSet/>
      <dgm:spPr/>
      <dgm:t>
        <a:bodyPr/>
        <a:lstStyle/>
        <a:p>
          <a:endParaRPr lang="en-GB"/>
        </a:p>
      </dgm:t>
    </dgm:pt>
    <dgm:pt modelId="{CFC427FD-A2CE-445F-8858-C542176AC77F}" type="sibTrans" cxnId="{5A781CC9-64A8-41AD-8DF8-B7296D8595BF}">
      <dgm:prSet/>
      <dgm:spPr/>
      <dgm:t>
        <a:bodyPr/>
        <a:lstStyle/>
        <a:p>
          <a:endParaRPr lang="en-GB"/>
        </a:p>
      </dgm:t>
    </dgm:pt>
    <dgm:pt modelId="{6B643FC7-55C1-4D5A-9BA8-8F5A108A744D}">
      <dgm:prSet phldrT="[Text]"/>
      <dgm:spPr/>
      <dgm:t>
        <a:bodyPr/>
        <a:lstStyle/>
        <a:p>
          <a:r>
            <a:rPr lang="en-GB" dirty="0"/>
            <a:t>5</a:t>
          </a:r>
          <a:r>
            <a:rPr lang="en-GB" baseline="30000" dirty="0"/>
            <a:t>th</a:t>
          </a:r>
          <a:r>
            <a:rPr lang="en-GB" dirty="0"/>
            <a:t>, 50</a:t>
          </a:r>
          <a:r>
            <a:rPr lang="en-GB" baseline="30000" dirty="0"/>
            <a:t>th</a:t>
          </a:r>
          <a:r>
            <a:rPr lang="en-GB" dirty="0"/>
            <a:t>, 95</a:t>
          </a:r>
          <a:r>
            <a:rPr lang="en-GB" baseline="30000" dirty="0"/>
            <a:t>th</a:t>
          </a:r>
          <a:r>
            <a:rPr lang="en-GB" dirty="0"/>
            <a:t> percentiles</a:t>
          </a:r>
          <a:br>
            <a:rPr lang="en-GB" dirty="0"/>
          </a:br>
          <a:r>
            <a:rPr lang="en-GB" dirty="0">
              <a:sym typeface="Wingdings" panose="05000000000000000000" pitchFamily="2" charset="2"/>
            </a:rPr>
            <a:t> </a:t>
          </a:r>
          <a:r>
            <a:rPr lang="en-GB" b="1" dirty="0">
              <a:sym typeface="Wingdings" panose="05000000000000000000" pitchFamily="2" charset="2"/>
            </a:rPr>
            <a:t>uncertainty from downscaling, ice melt</a:t>
          </a:r>
          <a:endParaRPr lang="en-GB" b="1" dirty="0"/>
        </a:p>
      </dgm:t>
    </dgm:pt>
    <dgm:pt modelId="{BF5F7AC0-688D-48B7-9DA1-043B074668BA}" type="parTrans" cxnId="{1F984D18-D2B6-4802-9A50-FA323C547BF0}">
      <dgm:prSet/>
      <dgm:spPr/>
      <dgm:t>
        <a:bodyPr/>
        <a:lstStyle/>
        <a:p>
          <a:endParaRPr lang="en-GB"/>
        </a:p>
      </dgm:t>
    </dgm:pt>
    <dgm:pt modelId="{34F43AC4-59E2-4853-942F-D03F7A84CB8D}" type="sibTrans" cxnId="{1F984D18-D2B6-4802-9A50-FA323C547BF0}">
      <dgm:prSet/>
      <dgm:spPr/>
      <dgm:t>
        <a:bodyPr/>
        <a:lstStyle/>
        <a:p>
          <a:endParaRPr lang="en-GB"/>
        </a:p>
      </dgm:t>
    </dgm:pt>
    <dgm:pt modelId="{51C11D61-B98F-437B-BAC7-CF39865CA2FF}">
      <dgm:prSet phldrT="[Text]" phldr="1"/>
      <dgm:spPr>
        <a:solidFill>
          <a:schemeClr val="bg1"/>
        </a:solidFill>
      </dgm:spPr>
      <dgm:t>
        <a:bodyPr/>
        <a:lstStyle/>
        <a:p>
          <a:endParaRPr lang="en-GB" dirty="0"/>
        </a:p>
      </dgm:t>
    </dgm:pt>
    <dgm:pt modelId="{D0AAA1A2-4A2A-4ACE-B53E-36F0BDF7940C}" type="parTrans" cxnId="{01BFB351-4DB6-4310-B8B1-581906662FD9}">
      <dgm:prSet/>
      <dgm:spPr/>
      <dgm:t>
        <a:bodyPr/>
        <a:lstStyle/>
        <a:p>
          <a:endParaRPr lang="en-GB"/>
        </a:p>
      </dgm:t>
    </dgm:pt>
    <dgm:pt modelId="{90F15FA1-5DEC-47D0-8460-ABE3DE17D853}" type="sibTrans" cxnId="{01BFB351-4DB6-4310-B8B1-581906662FD9}">
      <dgm:prSet/>
      <dgm:spPr/>
      <dgm:t>
        <a:bodyPr/>
        <a:lstStyle/>
        <a:p>
          <a:endParaRPr lang="en-GB"/>
        </a:p>
      </dgm:t>
    </dgm:pt>
    <dgm:pt modelId="{6A339552-7BB1-47D8-AB73-C40D4770430F}">
      <dgm:prSet phldrT="[Text]" phldr="1"/>
      <dgm:spPr/>
      <dgm:t>
        <a:bodyPr/>
        <a:lstStyle/>
        <a:p>
          <a:endParaRPr lang="en-GB" dirty="0"/>
        </a:p>
      </dgm:t>
    </dgm:pt>
    <dgm:pt modelId="{CCA10D03-4572-47FB-927B-E814DA04DE6E}" type="parTrans" cxnId="{D44C020D-2FE4-4F11-ABBC-905997DE2A76}">
      <dgm:prSet/>
      <dgm:spPr/>
      <dgm:t>
        <a:bodyPr/>
        <a:lstStyle/>
        <a:p>
          <a:endParaRPr lang="en-GB"/>
        </a:p>
      </dgm:t>
    </dgm:pt>
    <dgm:pt modelId="{82AD7AA3-3EEA-4461-879A-14D4C7319291}" type="sibTrans" cxnId="{D44C020D-2FE4-4F11-ABBC-905997DE2A76}">
      <dgm:prSet/>
      <dgm:spPr/>
      <dgm:t>
        <a:bodyPr/>
        <a:lstStyle/>
        <a:p>
          <a:endParaRPr lang="en-GB"/>
        </a:p>
      </dgm:t>
    </dgm:pt>
    <dgm:pt modelId="{3F3A15F6-F865-4301-B020-79E4A527B313}">
      <dgm:prSet phldrT="[Text]"/>
      <dgm:spPr/>
      <dgm:t>
        <a:bodyPr/>
        <a:lstStyle/>
        <a:p>
          <a:r>
            <a:rPr lang="en-GB" dirty="0"/>
            <a:t>2.5</a:t>
          </a:r>
          <a:r>
            <a:rPr lang="en-GB" baseline="30000" dirty="0"/>
            <a:t>th</a:t>
          </a:r>
          <a:r>
            <a:rPr lang="en-GB" dirty="0"/>
            <a:t> 50</a:t>
          </a:r>
          <a:r>
            <a:rPr lang="en-GB" baseline="30000" dirty="0"/>
            <a:t>th</a:t>
          </a:r>
          <a:r>
            <a:rPr lang="en-GB" dirty="0"/>
            <a:t>, 97.5</a:t>
          </a:r>
          <a:r>
            <a:rPr lang="en-GB" baseline="30000" dirty="0"/>
            <a:t>th</a:t>
          </a:r>
          <a:r>
            <a:rPr lang="en-GB" dirty="0"/>
            <a:t> percentiles</a:t>
          </a:r>
          <a:br>
            <a:rPr lang="en-GB" dirty="0"/>
          </a:br>
          <a:r>
            <a:rPr lang="en-GB" dirty="0">
              <a:sym typeface="Wingdings" panose="05000000000000000000" pitchFamily="2" charset="2"/>
            </a:rPr>
            <a:t> </a:t>
          </a:r>
          <a:r>
            <a:rPr lang="en-GB" b="1" dirty="0">
              <a:sym typeface="Wingdings" panose="05000000000000000000" pitchFamily="2" charset="2"/>
            </a:rPr>
            <a:t>uncertainty in </a:t>
          </a:r>
          <a:r>
            <a:rPr lang="en-GB" b="1" dirty="0"/>
            <a:t>skew surge joint probability statistics </a:t>
          </a:r>
          <a:r>
            <a:rPr lang="en-GB" b="1" dirty="0">
              <a:sym typeface="Wingdings" panose="05000000000000000000" pitchFamily="2" charset="2"/>
            </a:rPr>
            <a:t> </a:t>
          </a:r>
          <a:endParaRPr lang="en-GB" b="1" dirty="0"/>
        </a:p>
      </dgm:t>
    </dgm:pt>
    <dgm:pt modelId="{364AC8D3-FE45-4565-95C6-EFE8A46024C3}" type="parTrans" cxnId="{2C8AC568-EB37-427D-99D0-C72D77F2814F}">
      <dgm:prSet/>
      <dgm:spPr/>
      <dgm:t>
        <a:bodyPr/>
        <a:lstStyle/>
        <a:p>
          <a:endParaRPr lang="en-GB"/>
        </a:p>
      </dgm:t>
    </dgm:pt>
    <dgm:pt modelId="{D4B75939-C2B8-45DD-BD37-1AF7BF439254}" type="sibTrans" cxnId="{2C8AC568-EB37-427D-99D0-C72D77F2814F}">
      <dgm:prSet/>
      <dgm:spPr/>
      <dgm:t>
        <a:bodyPr/>
        <a:lstStyle/>
        <a:p>
          <a:endParaRPr lang="en-GB"/>
        </a:p>
      </dgm:t>
    </dgm:pt>
    <dgm:pt modelId="{213E7EBE-0A77-4C69-87A8-ADF2E0C8D93E}">
      <dgm:prSet phldrT="[Text]"/>
      <dgm:spPr/>
      <dgm:t>
        <a:bodyPr/>
        <a:lstStyle/>
        <a:p>
          <a:r>
            <a:rPr lang="en-GB" b="1" dirty="0"/>
            <a:t>Risk projected to future climate</a:t>
          </a:r>
          <a:br>
            <a:rPr lang="en-GB" dirty="0"/>
          </a:br>
          <a:r>
            <a:rPr lang="en-GB" dirty="0"/>
            <a:t>RCP 2.6, RCP 4.5, RCP 8.5</a:t>
          </a:r>
        </a:p>
      </dgm:t>
    </dgm:pt>
    <dgm:pt modelId="{867EB723-1163-459C-9D5C-626BA1F3BA53}" type="parTrans" cxnId="{D3E3EF73-9813-41CC-BC49-C3D876BBBE43}">
      <dgm:prSet/>
      <dgm:spPr/>
      <dgm:t>
        <a:bodyPr/>
        <a:lstStyle/>
        <a:p>
          <a:endParaRPr lang="en-GB"/>
        </a:p>
      </dgm:t>
    </dgm:pt>
    <dgm:pt modelId="{D282308A-9F4B-463D-81A9-94D030D6F691}" type="sibTrans" cxnId="{D3E3EF73-9813-41CC-BC49-C3D876BBBE43}">
      <dgm:prSet/>
      <dgm:spPr/>
      <dgm:t>
        <a:bodyPr/>
        <a:lstStyle/>
        <a:p>
          <a:endParaRPr lang="en-GB"/>
        </a:p>
      </dgm:t>
    </dgm:pt>
    <dgm:pt modelId="{C22E5F62-C7EB-47B6-89DB-2CF4D54F18AF}" type="pres">
      <dgm:prSet presAssocID="{FA3842FF-B340-48AD-943E-CE4921147B6A}" presName="Name0" presStyleCnt="0">
        <dgm:presLayoutVars>
          <dgm:dir/>
          <dgm:animLvl val="lvl"/>
          <dgm:resizeHandles val="exact"/>
        </dgm:presLayoutVars>
      </dgm:prSet>
      <dgm:spPr/>
    </dgm:pt>
    <dgm:pt modelId="{591405F0-DD1E-4EE3-AD55-997F8BA42555}" type="pres">
      <dgm:prSet presAssocID="{F9888E51-1B23-47BD-AD7F-21F89D75F232}" presName="composite" presStyleCnt="0"/>
      <dgm:spPr/>
    </dgm:pt>
    <dgm:pt modelId="{CA44C27D-59B9-40CA-93F0-8309DE815D52}" type="pres">
      <dgm:prSet presAssocID="{F9888E51-1B23-47BD-AD7F-21F89D75F232}" presName="parTx" presStyleLbl="node1" presStyleIdx="0" presStyleCnt="3">
        <dgm:presLayoutVars>
          <dgm:chMax val="0"/>
          <dgm:chPref val="0"/>
          <dgm:bulletEnabled val="1"/>
        </dgm:presLayoutVars>
      </dgm:prSet>
      <dgm:spPr/>
    </dgm:pt>
    <dgm:pt modelId="{602C340A-BA9C-4279-AAF4-08FA0AC22CD9}" type="pres">
      <dgm:prSet presAssocID="{F9888E51-1B23-47BD-AD7F-21F89D75F232}" presName="desTx" presStyleLbl="revTx" presStyleIdx="0" presStyleCnt="3">
        <dgm:presLayoutVars>
          <dgm:bulletEnabled val="1"/>
        </dgm:presLayoutVars>
      </dgm:prSet>
      <dgm:spPr/>
    </dgm:pt>
    <dgm:pt modelId="{485C7B3F-5CE9-4ACC-9320-26954901DB49}" type="pres">
      <dgm:prSet presAssocID="{CFC427FD-A2CE-445F-8858-C542176AC77F}" presName="space" presStyleCnt="0"/>
      <dgm:spPr/>
    </dgm:pt>
    <dgm:pt modelId="{4D6BF93B-3C83-4E2E-BA2F-3AB284BAE13D}" type="pres">
      <dgm:prSet presAssocID="{213E7EBE-0A77-4C69-87A8-ADF2E0C8D93E}" presName="composite" presStyleCnt="0"/>
      <dgm:spPr/>
    </dgm:pt>
    <dgm:pt modelId="{F2849140-6BAC-460C-B1EB-683F951BAF2E}" type="pres">
      <dgm:prSet presAssocID="{213E7EBE-0A77-4C69-87A8-ADF2E0C8D93E}" presName="parTx" presStyleLbl="node1" presStyleIdx="1" presStyleCnt="3">
        <dgm:presLayoutVars>
          <dgm:chMax val="0"/>
          <dgm:chPref val="0"/>
          <dgm:bulletEnabled val="1"/>
        </dgm:presLayoutVars>
      </dgm:prSet>
      <dgm:spPr/>
    </dgm:pt>
    <dgm:pt modelId="{A255599C-4782-4BD2-80E7-216FB8A1211D}" type="pres">
      <dgm:prSet presAssocID="{213E7EBE-0A77-4C69-87A8-ADF2E0C8D93E}" presName="desTx" presStyleLbl="revTx" presStyleIdx="1" presStyleCnt="3">
        <dgm:presLayoutVars>
          <dgm:bulletEnabled val="1"/>
        </dgm:presLayoutVars>
      </dgm:prSet>
      <dgm:spPr/>
    </dgm:pt>
    <dgm:pt modelId="{3A70DFF1-1143-4F98-A61E-81156DC611CF}" type="pres">
      <dgm:prSet presAssocID="{D282308A-9F4B-463D-81A9-94D030D6F691}" presName="space" presStyleCnt="0"/>
      <dgm:spPr/>
    </dgm:pt>
    <dgm:pt modelId="{61435DD5-2D13-4D0A-BA37-29EDF95DF0CB}" type="pres">
      <dgm:prSet presAssocID="{51C11D61-B98F-437B-BAC7-CF39865CA2FF}" presName="composite" presStyleCnt="0"/>
      <dgm:spPr/>
    </dgm:pt>
    <dgm:pt modelId="{D559400D-8B31-4A30-B212-391A5583CE1C}" type="pres">
      <dgm:prSet presAssocID="{51C11D61-B98F-437B-BAC7-CF39865CA2FF}" presName="parTx" presStyleLbl="node1" presStyleIdx="2" presStyleCnt="3">
        <dgm:presLayoutVars>
          <dgm:chMax val="0"/>
          <dgm:chPref val="0"/>
          <dgm:bulletEnabled val="1"/>
        </dgm:presLayoutVars>
      </dgm:prSet>
      <dgm:spPr/>
    </dgm:pt>
    <dgm:pt modelId="{DDC8A328-9477-40D1-A31E-8F8BC9BA230C}" type="pres">
      <dgm:prSet presAssocID="{51C11D61-B98F-437B-BAC7-CF39865CA2FF}" presName="desTx" presStyleLbl="revTx" presStyleIdx="2" presStyleCnt="3">
        <dgm:presLayoutVars>
          <dgm:bulletEnabled val="1"/>
        </dgm:presLayoutVars>
      </dgm:prSet>
      <dgm:spPr/>
    </dgm:pt>
  </dgm:ptLst>
  <dgm:cxnLst>
    <dgm:cxn modelId="{D44C020D-2FE4-4F11-ABBC-905997DE2A76}" srcId="{51C11D61-B98F-437B-BAC7-CF39865CA2FF}" destId="{6A339552-7BB1-47D8-AB73-C40D4770430F}" srcOrd="0" destOrd="0" parTransId="{CCA10D03-4572-47FB-927B-E814DA04DE6E}" sibTransId="{82AD7AA3-3EEA-4461-879A-14D4C7319291}"/>
    <dgm:cxn modelId="{1F984D18-D2B6-4802-9A50-FA323C547BF0}" srcId="{213E7EBE-0A77-4C69-87A8-ADF2E0C8D93E}" destId="{6B643FC7-55C1-4D5A-9BA8-8F5A108A744D}" srcOrd="0" destOrd="0" parTransId="{BF5F7AC0-688D-48B7-9DA1-043B074668BA}" sibTransId="{34F43AC4-59E2-4853-942F-D03F7A84CB8D}"/>
    <dgm:cxn modelId="{4828B32C-7136-4AE7-8A75-9AADE960F523}" type="presOf" srcId="{F9888E51-1B23-47BD-AD7F-21F89D75F232}" destId="{CA44C27D-59B9-40CA-93F0-8309DE815D52}" srcOrd="0" destOrd="0" presId="urn:microsoft.com/office/officeart/2005/8/layout/chevron1"/>
    <dgm:cxn modelId="{73C91F36-F1C7-483A-8429-9C10F4787616}" type="presOf" srcId="{6B643FC7-55C1-4D5A-9BA8-8F5A108A744D}" destId="{A255599C-4782-4BD2-80E7-216FB8A1211D}" srcOrd="0" destOrd="0" presId="urn:microsoft.com/office/officeart/2005/8/layout/chevron1"/>
    <dgm:cxn modelId="{B8955339-6646-4095-9A67-260B6A80AB9B}" type="presOf" srcId="{6A339552-7BB1-47D8-AB73-C40D4770430F}" destId="{DDC8A328-9477-40D1-A31E-8F8BC9BA230C}" srcOrd="0" destOrd="0" presId="urn:microsoft.com/office/officeart/2005/8/layout/chevron1"/>
    <dgm:cxn modelId="{EBAD383D-F11A-448F-BAE7-52B818A89779}" type="presOf" srcId="{FA3842FF-B340-48AD-943E-CE4921147B6A}" destId="{C22E5F62-C7EB-47B6-89DB-2CF4D54F18AF}" srcOrd="0" destOrd="0" presId="urn:microsoft.com/office/officeart/2005/8/layout/chevron1"/>
    <dgm:cxn modelId="{2C8AC568-EB37-427D-99D0-C72D77F2814F}" srcId="{F9888E51-1B23-47BD-AD7F-21F89D75F232}" destId="{3F3A15F6-F865-4301-B020-79E4A527B313}" srcOrd="0" destOrd="0" parTransId="{364AC8D3-FE45-4565-95C6-EFE8A46024C3}" sibTransId="{D4B75939-C2B8-45DD-BD37-1AF7BF439254}"/>
    <dgm:cxn modelId="{01BFB351-4DB6-4310-B8B1-581906662FD9}" srcId="{FA3842FF-B340-48AD-943E-CE4921147B6A}" destId="{51C11D61-B98F-437B-BAC7-CF39865CA2FF}" srcOrd="2" destOrd="0" parTransId="{D0AAA1A2-4A2A-4ACE-B53E-36F0BDF7940C}" sibTransId="{90F15FA1-5DEC-47D0-8460-ABE3DE17D853}"/>
    <dgm:cxn modelId="{D3E3EF73-9813-41CC-BC49-C3D876BBBE43}" srcId="{FA3842FF-B340-48AD-943E-CE4921147B6A}" destId="{213E7EBE-0A77-4C69-87A8-ADF2E0C8D93E}" srcOrd="1" destOrd="0" parTransId="{867EB723-1163-459C-9D5C-626BA1F3BA53}" sibTransId="{D282308A-9F4B-463D-81A9-94D030D6F691}"/>
    <dgm:cxn modelId="{98532596-7C26-4F47-A6B5-3B94AAF4A911}" type="presOf" srcId="{3F3A15F6-F865-4301-B020-79E4A527B313}" destId="{602C340A-BA9C-4279-AAF4-08FA0AC22CD9}" srcOrd="0" destOrd="0" presId="urn:microsoft.com/office/officeart/2005/8/layout/chevron1"/>
    <dgm:cxn modelId="{5A781CC9-64A8-41AD-8DF8-B7296D8595BF}" srcId="{FA3842FF-B340-48AD-943E-CE4921147B6A}" destId="{F9888E51-1B23-47BD-AD7F-21F89D75F232}" srcOrd="0" destOrd="0" parTransId="{805A81E3-48E9-4F94-8717-5DDA90CB2C1F}" sibTransId="{CFC427FD-A2CE-445F-8858-C542176AC77F}"/>
    <dgm:cxn modelId="{38CD46CE-7B91-460D-9A42-6D34557CF221}" type="presOf" srcId="{213E7EBE-0A77-4C69-87A8-ADF2E0C8D93E}" destId="{F2849140-6BAC-460C-B1EB-683F951BAF2E}" srcOrd="0" destOrd="0" presId="urn:microsoft.com/office/officeart/2005/8/layout/chevron1"/>
    <dgm:cxn modelId="{134063FF-269E-4590-8155-E4E19F4D20E6}" type="presOf" srcId="{51C11D61-B98F-437B-BAC7-CF39865CA2FF}" destId="{D559400D-8B31-4A30-B212-391A5583CE1C}" srcOrd="0" destOrd="0" presId="urn:microsoft.com/office/officeart/2005/8/layout/chevron1"/>
    <dgm:cxn modelId="{D68E1C06-E87F-4A7B-A1C3-FD5456ED4E61}" type="presParOf" srcId="{C22E5F62-C7EB-47B6-89DB-2CF4D54F18AF}" destId="{591405F0-DD1E-4EE3-AD55-997F8BA42555}" srcOrd="0" destOrd="0" presId="urn:microsoft.com/office/officeart/2005/8/layout/chevron1"/>
    <dgm:cxn modelId="{70CCF98D-D15E-40C7-B297-7624053AB7CA}" type="presParOf" srcId="{591405F0-DD1E-4EE3-AD55-997F8BA42555}" destId="{CA44C27D-59B9-40CA-93F0-8309DE815D52}" srcOrd="0" destOrd="0" presId="urn:microsoft.com/office/officeart/2005/8/layout/chevron1"/>
    <dgm:cxn modelId="{B918620A-8056-4F3B-88BB-729B33963B10}" type="presParOf" srcId="{591405F0-DD1E-4EE3-AD55-997F8BA42555}" destId="{602C340A-BA9C-4279-AAF4-08FA0AC22CD9}" srcOrd="1" destOrd="0" presId="urn:microsoft.com/office/officeart/2005/8/layout/chevron1"/>
    <dgm:cxn modelId="{1E268E77-01BD-4EAA-9094-EB1C5F0B85BF}" type="presParOf" srcId="{C22E5F62-C7EB-47B6-89DB-2CF4D54F18AF}" destId="{485C7B3F-5CE9-4ACC-9320-26954901DB49}" srcOrd="1" destOrd="0" presId="urn:microsoft.com/office/officeart/2005/8/layout/chevron1"/>
    <dgm:cxn modelId="{FA42AAD1-63A4-49AA-B613-94E40BD78FB8}" type="presParOf" srcId="{C22E5F62-C7EB-47B6-89DB-2CF4D54F18AF}" destId="{4D6BF93B-3C83-4E2E-BA2F-3AB284BAE13D}" srcOrd="2" destOrd="0" presId="urn:microsoft.com/office/officeart/2005/8/layout/chevron1"/>
    <dgm:cxn modelId="{5711DB53-3DFA-4047-97DF-B6544D5A6BC6}" type="presParOf" srcId="{4D6BF93B-3C83-4E2E-BA2F-3AB284BAE13D}" destId="{F2849140-6BAC-460C-B1EB-683F951BAF2E}" srcOrd="0" destOrd="0" presId="urn:microsoft.com/office/officeart/2005/8/layout/chevron1"/>
    <dgm:cxn modelId="{FC099425-AB27-4F7B-B37D-13E55F65079D}" type="presParOf" srcId="{4D6BF93B-3C83-4E2E-BA2F-3AB284BAE13D}" destId="{A255599C-4782-4BD2-80E7-216FB8A1211D}" srcOrd="1" destOrd="0" presId="urn:microsoft.com/office/officeart/2005/8/layout/chevron1"/>
    <dgm:cxn modelId="{31D2296E-5CBE-4E7E-BA38-CB83AFF8A638}" type="presParOf" srcId="{C22E5F62-C7EB-47B6-89DB-2CF4D54F18AF}" destId="{3A70DFF1-1143-4F98-A61E-81156DC611CF}" srcOrd="3" destOrd="0" presId="urn:microsoft.com/office/officeart/2005/8/layout/chevron1"/>
    <dgm:cxn modelId="{46BBFF12-B21B-4312-AD94-FAF2F58A01E9}" type="presParOf" srcId="{C22E5F62-C7EB-47B6-89DB-2CF4D54F18AF}" destId="{61435DD5-2D13-4D0A-BA37-29EDF95DF0CB}" srcOrd="4" destOrd="0" presId="urn:microsoft.com/office/officeart/2005/8/layout/chevron1"/>
    <dgm:cxn modelId="{EC14A86F-5AF7-46EF-BECD-7B80746F828C}" type="presParOf" srcId="{61435DD5-2D13-4D0A-BA37-29EDF95DF0CB}" destId="{D559400D-8B31-4A30-B212-391A5583CE1C}" srcOrd="0" destOrd="0" presId="urn:microsoft.com/office/officeart/2005/8/layout/chevron1"/>
    <dgm:cxn modelId="{193E7B72-6016-4124-AC7C-BF3E6B9DD6EB}" type="presParOf" srcId="{61435DD5-2D13-4D0A-BA37-29EDF95DF0CB}" destId="{DDC8A328-9477-40D1-A31E-8F8BC9BA230C}"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795A6-160A-47C1-BC5F-C5F8E8D7E094}">
      <dsp:nvSpPr>
        <dsp:cNvPr id="0" name=""/>
        <dsp:cNvSpPr/>
      </dsp:nvSpPr>
      <dsp:spPr>
        <a:xfrm>
          <a:off x="628" y="1491199"/>
          <a:ext cx="3758505" cy="196984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en-GB" sz="2800" b="1" kern="1200" dirty="0"/>
            <a:t>UKCP18 sea level projections </a:t>
          </a:r>
          <a:br>
            <a:rPr lang="en-GB" sz="2800" kern="1200" dirty="0"/>
          </a:br>
          <a:r>
            <a:rPr lang="en-GB" sz="2000" kern="1200" dirty="0"/>
            <a:t>Still Water Return Level (2020-2100)</a:t>
          </a:r>
          <a:endParaRPr lang="en-GB" sz="2100" kern="1200" dirty="0"/>
        </a:p>
      </dsp:txBody>
      <dsp:txXfrm>
        <a:off x="628" y="1491199"/>
        <a:ext cx="3266043" cy="1969847"/>
      </dsp:txXfrm>
    </dsp:sp>
    <dsp:sp modelId="{776AF4DE-E865-4F52-AF42-BF159F16BF65}">
      <dsp:nvSpPr>
        <dsp:cNvPr id="0" name=""/>
        <dsp:cNvSpPr/>
      </dsp:nvSpPr>
      <dsp:spPr>
        <a:xfrm>
          <a:off x="3007432" y="1491199"/>
          <a:ext cx="3758505" cy="19698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GB" sz="2400" b="1" kern="1200" dirty="0"/>
            <a:t>EA Extreme Sea Levels (2017) </a:t>
          </a:r>
          <a:br>
            <a:rPr lang="en-GB" sz="2100" kern="1200" dirty="0"/>
          </a:br>
          <a:r>
            <a:rPr lang="en-GB" sz="2000" kern="1200" dirty="0"/>
            <a:t>Using the Mumbles tidal gauge</a:t>
          </a:r>
          <a:endParaRPr lang="en-GB" sz="2100" kern="1200" dirty="0"/>
        </a:p>
      </dsp:txBody>
      <dsp:txXfrm>
        <a:off x="3992356" y="1491199"/>
        <a:ext cx="1788658" cy="1969847"/>
      </dsp:txXfrm>
    </dsp:sp>
    <dsp:sp modelId="{B21CA2BB-B268-494B-9D0B-F4134B29E221}">
      <dsp:nvSpPr>
        <dsp:cNvPr id="0" name=""/>
        <dsp:cNvSpPr/>
      </dsp:nvSpPr>
      <dsp:spPr>
        <a:xfrm>
          <a:off x="6014236" y="1491199"/>
          <a:ext cx="4500735" cy="19698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GB" sz="2500" b="1" kern="1200" dirty="0"/>
            <a:t>Visualise future Extreme Sea Level uncertainties</a:t>
          </a:r>
          <a:br>
            <a:rPr lang="en-GB" sz="2500" b="1" kern="1200" dirty="0"/>
          </a:br>
          <a:r>
            <a:rPr lang="en-GB" sz="2000" b="0" kern="1200" dirty="0"/>
            <a:t>Using </a:t>
          </a:r>
          <a:r>
            <a:rPr lang="en-GB" sz="2000" kern="1200" dirty="0"/>
            <a:t>GIS, 3D rendering</a:t>
          </a:r>
          <a:endParaRPr lang="en-GB" sz="2500" kern="1200" dirty="0"/>
        </a:p>
      </dsp:txBody>
      <dsp:txXfrm>
        <a:off x="6999160" y="1491199"/>
        <a:ext cx="2530888" cy="1969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4C27D-59B9-40CA-93F0-8309DE815D52}">
      <dsp:nvSpPr>
        <dsp:cNvPr id="0" name=""/>
        <dsp:cNvSpPr/>
      </dsp:nvSpPr>
      <dsp:spPr>
        <a:xfrm>
          <a:off x="5482" y="601170"/>
          <a:ext cx="3645544" cy="13501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dirty="0"/>
            <a:t>Extreme Sea Levels</a:t>
          </a:r>
          <a:br>
            <a:rPr lang="en-GB" sz="2300" kern="1200" dirty="0"/>
          </a:br>
          <a:r>
            <a:rPr lang="en-GB" sz="2300" kern="1200" dirty="0"/>
            <a:t>at defined return periods</a:t>
          </a:r>
        </a:p>
      </dsp:txBody>
      <dsp:txXfrm>
        <a:off x="680536" y="601170"/>
        <a:ext cx="2295436" cy="1350108"/>
      </dsp:txXfrm>
    </dsp:sp>
    <dsp:sp modelId="{602C340A-BA9C-4279-AAF4-08FA0AC22CD9}">
      <dsp:nvSpPr>
        <dsp:cNvPr id="0" name=""/>
        <dsp:cNvSpPr/>
      </dsp:nvSpPr>
      <dsp:spPr>
        <a:xfrm>
          <a:off x="5482" y="2120042"/>
          <a:ext cx="2916435"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2.5</a:t>
          </a:r>
          <a:r>
            <a:rPr lang="en-GB" sz="2300" kern="1200" baseline="30000" dirty="0"/>
            <a:t>th</a:t>
          </a:r>
          <a:r>
            <a:rPr lang="en-GB" sz="2300" kern="1200" dirty="0"/>
            <a:t> 50</a:t>
          </a:r>
          <a:r>
            <a:rPr lang="en-GB" sz="2300" kern="1200" baseline="30000" dirty="0"/>
            <a:t>th</a:t>
          </a:r>
          <a:r>
            <a:rPr lang="en-GB" sz="2300" kern="1200" dirty="0"/>
            <a:t>, 97.5</a:t>
          </a:r>
          <a:r>
            <a:rPr lang="en-GB" sz="2300" kern="1200" baseline="30000" dirty="0"/>
            <a:t>th</a:t>
          </a:r>
          <a:r>
            <a:rPr lang="en-GB" sz="2300" kern="1200" dirty="0"/>
            <a:t> percentiles</a:t>
          </a:r>
          <a:br>
            <a:rPr lang="en-GB" sz="2300" kern="1200" dirty="0"/>
          </a:br>
          <a:r>
            <a:rPr lang="en-GB" sz="2300" kern="1200" dirty="0">
              <a:sym typeface="Wingdings" panose="05000000000000000000" pitchFamily="2" charset="2"/>
            </a:rPr>
            <a:t> </a:t>
          </a:r>
          <a:r>
            <a:rPr lang="en-GB" sz="2300" b="1" kern="1200" dirty="0">
              <a:sym typeface="Wingdings" panose="05000000000000000000" pitchFamily="2" charset="2"/>
            </a:rPr>
            <a:t>uncertainty in </a:t>
          </a:r>
          <a:r>
            <a:rPr lang="en-GB" sz="2300" b="1" kern="1200" dirty="0"/>
            <a:t>skew surge joint probability statistics </a:t>
          </a:r>
          <a:r>
            <a:rPr lang="en-GB" sz="2300" b="1" kern="1200" dirty="0">
              <a:sym typeface="Wingdings" panose="05000000000000000000" pitchFamily="2" charset="2"/>
            </a:rPr>
            <a:t> </a:t>
          </a:r>
          <a:endParaRPr lang="en-GB" sz="2300" b="1" kern="1200" dirty="0"/>
        </a:p>
      </dsp:txBody>
      <dsp:txXfrm>
        <a:off x="5482" y="2120042"/>
        <a:ext cx="2916435" cy="1630125"/>
      </dsp:txXfrm>
    </dsp:sp>
    <dsp:sp modelId="{F2849140-6BAC-460C-B1EB-683F951BAF2E}">
      <dsp:nvSpPr>
        <dsp:cNvPr id="0" name=""/>
        <dsp:cNvSpPr/>
      </dsp:nvSpPr>
      <dsp:spPr>
        <a:xfrm>
          <a:off x="3435027" y="601170"/>
          <a:ext cx="3645544" cy="135010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dirty="0"/>
            <a:t>Risk projected to future climate</a:t>
          </a:r>
          <a:br>
            <a:rPr lang="en-GB" sz="2300" kern="1200" dirty="0"/>
          </a:br>
          <a:r>
            <a:rPr lang="en-GB" sz="2300" kern="1200" dirty="0"/>
            <a:t>RCP 2.6, RCP 4.5, RCP 8.5</a:t>
          </a:r>
        </a:p>
      </dsp:txBody>
      <dsp:txXfrm>
        <a:off x="4110081" y="601170"/>
        <a:ext cx="2295436" cy="1350108"/>
      </dsp:txXfrm>
    </dsp:sp>
    <dsp:sp modelId="{A255599C-4782-4BD2-80E7-216FB8A1211D}">
      <dsp:nvSpPr>
        <dsp:cNvPr id="0" name=""/>
        <dsp:cNvSpPr/>
      </dsp:nvSpPr>
      <dsp:spPr>
        <a:xfrm>
          <a:off x="3435027" y="2120042"/>
          <a:ext cx="2916435"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5</a:t>
          </a:r>
          <a:r>
            <a:rPr lang="en-GB" sz="2300" kern="1200" baseline="30000" dirty="0"/>
            <a:t>th</a:t>
          </a:r>
          <a:r>
            <a:rPr lang="en-GB" sz="2300" kern="1200" dirty="0"/>
            <a:t>, 50</a:t>
          </a:r>
          <a:r>
            <a:rPr lang="en-GB" sz="2300" kern="1200" baseline="30000" dirty="0"/>
            <a:t>th</a:t>
          </a:r>
          <a:r>
            <a:rPr lang="en-GB" sz="2300" kern="1200" dirty="0"/>
            <a:t>, 95</a:t>
          </a:r>
          <a:r>
            <a:rPr lang="en-GB" sz="2300" kern="1200" baseline="30000" dirty="0"/>
            <a:t>th</a:t>
          </a:r>
          <a:r>
            <a:rPr lang="en-GB" sz="2300" kern="1200" dirty="0"/>
            <a:t> percentiles</a:t>
          </a:r>
          <a:br>
            <a:rPr lang="en-GB" sz="2300" kern="1200" dirty="0"/>
          </a:br>
          <a:r>
            <a:rPr lang="en-GB" sz="2300" kern="1200" dirty="0">
              <a:sym typeface="Wingdings" panose="05000000000000000000" pitchFamily="2" charset="2"/>
            </a:rPr>
            <a:t> </a:t>
          </a:r>
          <a:r>
            <a:rPr lang="en-GB" sz="2300" b="1" kern="1200" dirty="0">
              <a:sym typeface="Wingdings" panose="05000000000000000000" pitchFamily="2" charset="2"/>
            </a:rPr>
            <a:t>uncertainty from downscaling, ice melt</a:t>
          </a:r>
          <a:endParaRPr lang="en-GB" sz="2300" b="1" kern="1200" dirty="0"/>
        </a:p>
      </dsp:txBody>
      <dsp:txXfrm>
        <a:off x="3435027" y="2120042"/>
        <a:ext cx="2916435" cy="1630125"/>
      </dsp:txXfrm>
    </dsp:sp>
    <dsp:sp modelId="{D559400D-8B31-4A30-B212-391A5583CE1C}">
      <dsp:nvSpPr>
        <dsp:cNvPr id="0" name=""/>
        <dsp:cNvSpPr/>
      </dsp:nvSpPr>
      <dsp:spPr>
        <a:xfrm>
          <a:off x="6864572" y="601170"/>
          <a:ext cx="3645544" cy="1350108"/>
        </a:xfrm>
        <a:prstGeom prst="chevron">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endParaRPr lang="en-GB" sz="2300" kern="1200" dirty="0"/>
        </a:p>
      </dsp:txBody>
      <dsp:txXfrm>
        <a:off x="7539626" y="601170"/>
        <a:ext cx="2295436" cy="1350108"/>
      </dsp:txXfrm>
    </dsp:sp>
    <dsp:sp modelId="{DDC8A328-9477-40D1-A31E-8F8BC9BA230C}">
      <dsp:nvSpPr>
        <dsp:cNvPr id="0" name=""/>
        <dsp:cNvSpPr/>
      </dsp:nvSpPr>
      <dsp:spPr>
        <a:xfrm>
          <a:off x="6864572" y="2120042"/>
          <a:ext cx="2916435" cy="163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endParaRPr lang="en-GB" sz="2300" kern="1200" dirty="0"/>
        </a:p>
      </dsp:txBody>
      <dsp:txXfrm>
        <a:off x="6864572" y="2120042"/>
        <a:ext cx="2916435" cy="163012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C979E-1B9E-4607-B7CD-4678DE17B7FC}" type="datetimeFigureOut">
              <a:rPr lang="en-GB" smtClean="0"/>
              <a:t>17/03/2021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27432-CEB8-456E-9387-35DB6A01C21E}" type="slidenum">
              <a:rPr lang="en-GB" smtClean="0"/>
              <a:t>‹#›</a:t>
            </a:fld>
            <a:endParaRPr lang="en-GB"/>
          </a:p>
        </p:txBody>
      </p:sp>
    </p:spTree>
    <p:extLst>
      <p:ext uri="{BB962C8B-B14F-4D97-AF65-F5344CB8AC3E}">
        <p14:creationId xmlns:p14="http://schemas.microsoft.com/office/powerpoint/2010/main" val="364978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Goal</a:t>
            </a:r>
          </a:p>
          <a:p>
            <a:pPr marL="628650" lvl="1" indent="-171450">
              <a:buFontTx/>
              <a:buChar char="-"/>
            </a:pPr>
            <a:r>
              <a:rPr lang="en-GB" dirty="0"/>
              <a:t>Interactive way of showing uncertainty in future coastal flood risk </a:t>
            </a:r>
          </a:p>
          <a:p>
            <a:pPr marL="171450" indent="-171450">
              <a:buFontTx/>
              <a:buChar char="-"/>
            </a:pPr>
            <a:r>
              <a:rPr lang="en-GB" dirty="0"/>
              <a:t>Input data</a:t>
            </a:r>
          </a:p>
          <a:p>
            <a:pPr marL="628650" lvl="1" indent="-171450">
              <a:buFontTx/>
              <a:buChar char="-"/>
            </a:pPr>
            <a:r>
              <a:rPr lang="en-GB" dirty="0"/>
              <a:t>Types of uncertainty</a:t>
            </a:r>
          </a:p>
          <a:p>
            <a:pPr marL="171450" indent="-171450">
              <a:buFontTx/>
              <a:buChar char="-"/>
            </a:pPr>
            <a:r>
              <a:rPr lang="en-GB" dirty="0"/>
              <a:t>Why Swansea?</a:t>
            </a:r>
          </a:p>
          <a:p>
            <a:pPr marL="628650" lvl="1" indent="-171450">
              <a:buFontTx/>
              <a:buChar char="-"/>
            </a:pPr>
            <a:r>
              <a:rPr lang="en-GB" dirty="0"/>
              <a:t>NRW</a:t>
            </a:r>
          </a:p>
          <a:p>
            <a:pPr marL="628650" lvl="1" indent="-171450">
              <a:buFontTx/>
              <a:buChar char="-"/>
            </a:pPr>
            <a:r>
              <a:rPr lang="en-GB" dirty="0"/>
              <a:t>Growth area</a:t>
            </a:r>
          </a:p>
          <a:p>
            <a:pPr marL="628650" lvl="1" indent="-171450">
              <a:buFontTx/>
              <a:buChar char="-"/>
            </a:pPr>
            <a:r>
              <a:rPr lang="en-GB" dirty="0"/>
              <a:t>Strategically significant</a:t>
            </a:r>
          </a:p>
          <a:p>
            <a:pPr marL="171450" lvl="0" indent="-171450">
              <a:buFontTx/>
              <a:buChar char="-"/>
            </a:pPr>
            <a:r>
              <a:rPr lang="en-GB" dirty="0"/>
              <a:t>UK wide</a:t>
            </a:r>
          </a:p>
          <a:p>
            <a:pPr marL="628650" lvl="1" indent="-171450">
              <a:buFontTx/>
              <a:buChar char="-"/>
            </a:pPr>
            <a:r>
              <a:rPr lang="en-GB" dirty="0"/>
              <a:t>Context</a:t>
            </a:r>
          </a:p>
          <a:p>
            <a:pPr marL="171450" lvl="0" indent="-171450">
              <a:buFontTx/>
              <a:buChar char="-"/>
            </a:pPr>
            <a:r>
              <a:rPr lang="en-GB" dirty="0"/>
              <a:t>Purpose </a:t>
            </a:r>
            <a:r>
              <a:rPr lang="en-GB" dirty="0">
                <a:sym typeface="Wingdings" panose="05000000000000000000" pitchFamily="2" charset="2"/>
              </a:rPr>
              <a:t> making uncertainty in future flood risk clearer to stakeholders</a:t>
            </a:r>
            <a:endParaRPr lang="en-GB" dirty="0"/>
          </a:p>
          <a:p>
            <a:r>
              <a:rPr lang="en-GB" dirty="0"/>
              <a:t>Legacy: The </a:t>
            </a:r>
            <a:r>
              <a:rPr lang="en-GB" dirty="0" err="1"/>
              <a:t>UncertainSea</a:t>
            </a:r>
            <a:r>
              <a:rPr lang="en-GB" dirty="0"/>
              <a:t> Virtual Tool </a:t>
            </a:r>
          </a:p>
          <a:p>
            <a:pPr marL="628650" lvl="1" indent="-171450">
              <a:buFontTx/>
              <a:buChar char="-"/>
            </a:pPr>
            <a:r>
              <a:rPr lang="en-GB" dirty="0"/>
              <a:t>Height exaggeration x2</a:t>
            </a:r>
          </a:p>
          <a:p>
            <a:pPr marL="628650" lvl="1" indent="-171450">
              <a:buFontTx/>
              <a:buChar char="-"/>
            </a:pPr>
            <a:r>
              <a:rPr lang="en-GB" dirty="0"/>
              <a:t>Blue 5</a:t>
            </a:r>
            <a:r>
              <a:rPr lang="en-GB" baseline="30000" dirty="0"/>
              <a:t>th</a:t>
            </a:r>
            <a:r>
              <a:rPr lang="en-GB" dirty="0"/>
              <a:t>  </a:t>
            </a:r>
            <a:r>
              <a:rPr lang="en-GB" dirty="0">
                <a:sym typeface="Wingdings" panose="05000000000000000000" pitchFamily="2" charset="2"/>
              </a:rPr>
              <a:t> green 50</a:t>
            </a:r>
            <a:r>
              <a:rPr lang="en-GB" baseline="30000" dirty="0">
                <a:sym typeface="Wingdings" panose="05000000000000000000" pitchFamily="2" charset="2"/>
              </a:rPr>
              <a:t>th</a:t>
            </a:r>
            <a:r>
              <a:rPr lang="en-GB" dirty="0">
                <a:sym typeface="Wingdings" panose="05000000000000000000" pitchFamily="2" charset="2"/>
              </a:rPr>
              <a:t>  red 95</a:t>
            </a:r>
            <a:r>
              <a:rPr lang="en-GB" baseline="30000" dirty="0">
                <a:sym typeface="Wingdings" panose="05000000000000000000" pitchFamily="2" charset="2"/>
              </a:rPr>
              <a:t>th</a:t>
            </a:r>
            <a:r>
              <a:rPr lang="en-GB" dirty="0">
                <a:sym typeface="Wingdings" panose="05000000000000000000" pitchFamily="2" charset="2"/>
              </a:rPr>
              <a:t> </a:t>
            </a:r>
          </a:p>
          <a:p>
            <a:pPr marL="171450" lvl="0" indent="-171450">
              <a:buFontTx/>
              <a:buChar char="-"/>
            </a:pPr>
            <a:r>
              <a:rPr lang="en-GB" dirty="0">
                <a:sym typeface="Wingdings" panose="05000000000000000000" pitchFamily="2" charset="2"/>
              </a:rPr>
              <a:t>Next steps: More layers, include ESL confidence intervals</a:t>
            </a:r>
          </a:p>
          <a:p>
            <a:pPr marL="285750" indent="-285750">
              <a:lnSpc>
                <a:spcPct val="150000"/>
              </a:lnSpc>
              <a:buFont typeface="Arial" panose="020B0604020202020204" pitchFamily="34" charset="0"/>
              <a:buChar char="•"/>
            </a:pPr>
            <a:r>
              <a:rPr lang="en-GB" sz="2400" dirty="0">
                <a:solidFill>
                  <a:schemeClr val="accent1">
                    <a:lumMod val="75000"/>
                  </a:schemeClr>
                </a:solidFill>
              </a:rPr>
              <a:t>Town halls </a:t>
            </a:r>
          </a:p>
          <a:p>
            <a:pPr marL="285750" indent="-285750">
              <a:lnSpc>
                <a:spcPct val="150000"/>
              </a:lnSpc>
              <a:buFont typeface="Arial" panose="020B0604020202020204" pitchFamily="34" charset="0"/>
              <a:buChar char="•"/>
            </a:pPr>
            <a:r>
              <a:rPr lang="en-GB" sz="2400" dirty="0">
                <a:solidFill>
                  <a:schemeClr val="accent1">
                    <a:lumMod val="75000"/>
                  </a:schemeClr>
                </a:solidFill>
              </a:rPr>
              <a:t>Stakeholder engagements</a:t>
            </a:r>
          </a:p>
          <a:p>
            <a:pPr marL="285750" indent="-285750">
              <a:lnSpc>
                <a:spcPct val="150000"/>
              </a:lnSpc>
              <a:buFont typeface="Arial" panose="020B0604020202020204" pitchFamily="34" charset="0"/>
              <a:buChar char="•"/>
            </a:pPr>
            <a:r>
              <a:rPr lang="en-GB" sz="2400" dirty="0">
                <a:solidFill>
                  <a:schemeClr val="accent1">
                    <a:lumMod val="75000"/>
                  </a:schemeClr>
                </a:solidFill>
              </a:rPr>
              <a:t>Conferences  </a:t>
            </a:r>
          </a:p>
          <a:p>
            <a:pPr marL="628650" lvl="1" indent="-171450">
              <a:buFontTx/>
              <a:buChar char="-"/>
            </a:pPr>
            <a:endParaRPr lang="en-GB" dirty="0"/>
          </a:p>
          <a:p>
            <a:pPr marL="171450" indent="-171450">
              <a:buFontTx/>
              <a:buChar char="-"/>
            </a:pPr>
            <a:endParaRPr lang="en-GB" dirty="0"/>
          </a:p>
          <a:p>
            <a:pPr marL="171450" indent="-171450">
              <a:buFontTx/>
              <a:buChar char="-"/>
            </a:pPr>
            <a:endParaRPr lang="en-GB" dirty="0"/>
          </a:p>
          <a:p>
            <a:pPr marL="171450" indent="-171450">
              <a:buFontTx/>
              <a:buChar char="-"/>
            </a:pPr>
            <a:r>
              <a:rPr lang="en-GB" dirty="0"/>
              <a:t>Why we chose extreme sea levels? </a:t>
            </a:r>
          </a:p>
          <a:p>
            <a:pPr marL="171450" indent="-171450">
              <a:buFontTx/>
              <a:buChar char="-"/>
            </a:pPr>
            <a:r>
              <a:rPr lang="en-GB" dirty="0"/>
              <a:t>Policy perspective </a:t>
            </a:r>
            <a:r>
              <a:rPr lang="en-GB" dirty="0">
                <a:sym typeface="Wingdings" panose="05000000000000000000" pitchFamily="2" charset="2"/>
              </a:rPr>
              <a:t> planning e.g. 1-in-200year </a:t>
            </a:r>
          </a:p>
          <a:p>
            <a:pPr marL="628650" lvl="1" indent="-171450">
              <a:buFontTx/>
              <a:buChar char="-"/>
            </a:pPr>
            <a:r>
              <a:rPr lang="en-GB" dirty="0">
                <a:sym typeface="Wingdings" panose="05000000000000000000" pitchFamily="2" charset="2"/>
              </a:rPr>
              <a:t>Context for decision making</a:t>
            </a:r>
          </a:p>
          <a:p>
            <a:pPr marL="628650" lvl="1" indent="-171450">
              <a:buFontTx/>
              <a:buChar char="-"/>
            </a:pPr>
            <a:r>
              <a:rPr lang="en-GB" dirty="0">
                <a:sym typeface="Wingdings" panose="05000000000000000000" pitchFamily="2" charset="2"/>
              </a:rPr>
              <a:t>Highlight Kevin Horsburgh 95</a:t>
            </a:r>
            <a:r>
              <a:rPr lang="en-GB" baseline="30000" dirty="0">
                <a:sym typeface="Wingdings" panose="05000000000000000000" pitchFamily="2" charset="2"/>
              </a:rPr>
              <a:t>th</a:t>
            </a:r>
            <a:r>
              <a:rPr lang="en-GB" dirty="0">
                <a:sym typeface="Wingdings" panose="05000000000000000000" pitchFamily="2" charset="2"/>
              </a:rPr>
              <a:t> percentile event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dirty="0"/>
              <a:t>Time horizons</a:t>
            </a:r>
            <a:r>
              <a:rPr lang="en-GB" dirty="0"/>
              <a:t>: Local government planning epoch end date (2025, 2055, 2100)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dirty="0"/>
              <a:t>Case Study location</a:t>
            </a:r>
            <a:r>
              <a:rPr lang="en-GB" dirty="0"/>
              <a:t>: Swansea</a:t>
            </a:r>
          </a:p>
          <a:p>
            <a:endParaRPr lang="en-GB" dirty="0"/>
          </a:p>
          <a:p>
            <a:endParaRPr lang="en-GB" dirty="0"/>
          </a:p>
        </p:txBody>
      </p:sp>
      <p:sp>
        <p:nvSpPr>
          <p:cNvPr id="4" name="Slide Number Placeholder 3"/>
          <p:cNvSpPr>
            <a:spLocks noGrp="1"/>
          </p:cNvSpPr>
          <p:nvPr>
            <p:ph type="sldNum" sz="quarter" idx="5"/>
          </p:nvPr>
        </p:nvSpPr>
        <p:spPr/>
        <p:txBody>
          <a:bodyPr/>
          <a:lstStyle/>
          <a:p>
            <a:fld id="{3CD27432-CEB8-456E-9387-35DB6A01C21E}" type="slidenum">
              <a:rPr lang="en-GB" smtClean="0"/>
              <a:t>2</a:t>
            </a:fld>
            <a:endParaRPr lang="en-GB"/>
          </a:p>
        </p:txBody>
      </p:sp>
    </p:spTree>
    <p:extLst>
      <p:ext uri="{BB962C8B-B14F-4D97-AF65-F5344CB8AC3E}">
        <p14:creationId xmlns:p14="http://schemas.microsoft.com/office/powerpoint/2010/main" val="3191850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Why we chose extreme sea levels? </a:t>
            </a:r>
          </a:p>
          <a:p>
            <a:pPr marL="171450" indent="-171450">
              <a:buFontTx/>
              <a:buChar char="-"/>
            </a:pPr>
            <a:r>
              <a:rPr lang="en-GB" dirty="0"/>
              <a:t>Policy perspective </a:t>
            </a:r>
            <a:r>
              <a:rPr lang="en-GB" dirty="0">
                <a:sym typeface="Wingdings" panose="05000000000000000000" pitchFamily="2" charset="2"/>
              </a:rPr>
              <a:t> planning e.g. 1-in-200year </a:t>
            </a:r>
          </a:p>
          <a:p>
            <a:pPr marL="628650" lvl="1" indent="-171450">
              <a:buFontTx/>
              <a:buChar char="-"/>
            </a:pPr>
            <a:r>
              <a:rPr lang="en-GB" dirty="0">
                <a:sym typeface="Wingdings" panose="05000000000000000000" pitchFamily="2" charset="2"/>
              </a:rPr>
              <a:t>Context for decision making</a:t>
            </a:r>
          </a:p>
          <a:p>
            <a:pPr marL="628650" lvl="1" indent="-171450">
              <a:buFontTx/>
              <a:buChar char="-"/>
            </a:pPr>
            <a:r>
              <a:rPr lang="en-GB" dirty="0">
                <a:sym typeface="Wingdings" panose="05000000000000000000" pitchFamily="2" charset="2"/>
              </a:rPr>
              <a:t>Highlight Kevin Horsburgh 95</a:t>
            </a:r>
            <a:r>
              <a:rPr lang="en-GB" baseline="30000" dirty="0">
                <a:sym typeface="Wingdings" panose="05000000000000000000" pitchFamily="2" charset="2"/>
              </a:rPr>
              <a:t>th</a:t>
            </a:r>
            <a:r>
              <a:rPr lang="en-GB" dirty="0">
                <a:sym typeface="Wingdings" panose="05000000000000000000" pitchFamily="2" charset="2"/>
              </a:rPr>
              <a:t> percentile event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dirty="0"/>
              <a:t>Time horizons</a:t>
            </a:r>
            <a:r>
              <a:rPr lang="en-GB" dirty="0"/>
              <a:t>: Local government planning epoch end date (2025, 2055, 2100)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dirty="0"/>
              <a:t>Case Study location</a:t>
            </a:r>
            <a:r>
              <a:rPr lang="en-GB" dirty="0"/>
              <a:t>: Swansea</a:t>
            </a:r>
          </a:p>
          <a:p>
            <a:pPr marL="171450" lvl="0" indent="-171450">
              <a:buFontTx/>
              <a:buChar char="-"/>
            </a:pPr>
            <a:endParaRPr lang="en-GB"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3CD27432-CEB8-456E-9387-35DB6A01C21E}" type="slidenum">
              <a:rPr lang="en-GB" smtClean="0"/>
              <a:t>4</a:t>
            </a:fld>
            <a:endParaRPr lang="en-GB"/>
          </a:p>
        </p:txBody>
      </p:sp>
    </p:spTree>
    <p:extLst>
      <p:ext uri="{BB962C8B-B14F-4D97-AF65-F5344CB8AC3E}">
        <p14:creationId xmlns:p14="http://schemas.microsoft.com/office/powerpoint/2010/main" val="395284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https://assets.publishing.service.gov.uk/government/uploads/system/uploads/attachment_data/file/827778/Coastal_flood_boundary_conditions_for_the_UK_2018_update_-_technical_report.pdf</a:t>
            </a:r>
          </a:p>
        </p:txBody>
      </p:sp>
      <p:sp>
        <p:nvSpPr>
          <p:cNvPr id="4" name="Slide Number Placeholder 3"/>
          <p:cNvSpPr>
            <a:spLocks noGrp="1"/>
          </p:cNvSpPr>
          <p:nvPr>
            <p:ph type="sldNum" sz="quarter" idx="5"/>
          </p:nvPr>
        </p:nvSpPr>
        <p:spPr/>
        <p:txBody>
          <a:bodyPr/>
          <a:lstStyle/>
          <a:p>
            <a:fld id="{3CD27432-CEB8-456E-9387-35DB6A01C21E}" type="slidenum">
              <a:rPr lang="en-GB" smtClean="0"/>
              <a:t>13</a:t>
            </a:fld>
            <a:endParaRPr lang="en-GB"/>
          </a:p>
        </p:txBody>
      </p:sp>
    </p:spTree>
    <p:extLst>
      <p:ext uri="{BB962C8B-B14F-4D97-AF65-F5344CB8AC3E}">
        <p14:creationId xmlns:p14="http://schemas.microsoft.com/office/powerpoint/2010/main" val="4238036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51.546477, -4.020404</a:t>
            </a:r>
          </a:p>
        </p:txBody>
      </p:sp>
      <p:sp>
        <p:nvSpPr>
          <p:cNvPr id="4" name="Slide Number Placeholder 3"/>
          <p:cNvSpPr>
            <a:spLocks noGrp="1"/>
          </p:cNvSpPr>
          <p:nvPr>
            <p:ph type="sldNum" sz="quarter" idx="5"/>
          </p:nvPr>
        </p:nvSpPr>
        <p:spPr/>
        <p:txBody>
          <a:bodyPr/>
          <a:lstStyle/>
          <a:p>
            <a:fld id="{3CD27432-CEB8-456E-9387-35DB6A01C21E}" type="slidenum">
              <a:rPr lang="en-GB" smtClean="0"/>
              <a:t>14</a:t>
            </a:fld>
            <a:endParaRPr lang="en-GB"/>
          </a:p>
        </p:txBody>
      </p:sp>
    </p:spTree>
    <p:extLst>
      <p:ext uri="{BB962C8B-B14F-4D97-AF65-F5344CB8AC3E}">
        <p14:creationId xmlns:p14="http://schemas.microsoft.com/office/powerpoint/2010/main" val="376178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F053-59ED-4507-BF24-316AD65933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4BC4D4-1FC8-4DE2-B9EC-2B0970CB3D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4DD8D92-895A-4522-9572-ED847DD32FD6}"/>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5" name="Footer Placeholder 4">
            <a:extLst>
              <a:ext uri="{FF2B5EF4-FFF2-40B4-BE49-F238E27FC236}">
                <a16:creationId xmlns:a16="http://schemas.microsoft.com/office/drawing/2014/main" id="{B45B66C2-6C92-4D2C-9423-8627D049B7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6BD17B-256C-4017-B7E2-98E90193A06B}"/>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28230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B62F-96E0-4F08-A836-951AFB047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4041D43-CF4A-4893-BAAA-B04EC7507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926C87-6CA6-42B9-B037-06A253225D85}"/>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5" name="Footer Placeholder 4">
            <a:extLst>
              <a:ext uri="{FF2B5EF4-FFF2-40B4-BE49-F238E27FC236}">
                <a16:creationId xmlns:a16="http://schemas.microsoft.com/office/drawing/2014/main" id="{A74603A8-8398-4F13-879C-A5DAB3B8A9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74205A-990D-4D6E-B6AF-0BB991009F95}"/>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7041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A6232-E726-432B-832D-A6AAB2DE50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BFE32E-7A56-48AD-B324-9D643B685D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B7D49A-DA6E-483F-AF95-A1EEE314F966}"/>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5" name="Footer Placeholder 4">
            <a:extLst>
              <a:ext uri="{FF2B5EF4-FFF2-40B4-BE49-F238E27FC236}">
                <a16:creationId xmlns:a16="http://schemas.microsoft.com/office/drawing/2014/main" id="{A7298641-06C6-4F85-9234-0F7B313BE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E9041E-3578-48CC-9330-090C068BC1A6}"/>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08468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3125-F6EA-453E-A766-DF62AE1C69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55A9588-9DEC-447B-85EE-7441434DFB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70F4FE-1DA8-4C02-AC97-035AEF56E9D0}"/>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5" name="Footer Placeholder 4">
            <a:extLst>
              <a:ext uri="{FF2B5EF4-FFF2-40B4-BE49-F238E27FC236}">
                <a16:creationId xmlns:a16="http://schemas.microsoft.com/office/drawing/2014/main" id="{8D8FF653-A138-477A-ABE6-3EE4031685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0F7613-0060-4855-94A4-7006C77DE369}"/>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774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9317-8753-42F5-9441-80230E38CC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F9C025-8EEF-4223-AB2F-77353F28F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FA25B-BE52-4F13-B69D-C6FDC320F3D5}"/>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5" name="Footer Placeholder 4">
            <a:extLst>
              <a:ext uri="{FF2B5EF4-FFF2-40B4-BE49-F238E27FC236}">
                <a16:creationId xmlns:a16="http://schemas.microsoft.com/office/drawing/2014/main" id="{C43426CA-9E30-4116-B1B1-4F57B48553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09DF1-75C0-496A-B6B2-5068967DA230}"/>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303310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3FAF-9C16-4D9C-B1AC-4BA9793AAFE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4D6EB9-0574-49B1-84FB-8887F62D7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CF18A98-2A46-4DC1-9074-67FC3130C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2671CC2-7914-4573-97E7-A7FE0E0698B0}"/>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6" name="Footer Placeholder 5">
            <a:extLst>
              <a:ext uri="{FF2B5EF4-FFF2-40B4-BE49-F238E27FC236}">
                <a16:creationId xmlns:a16="http://schemas.microsoft.com/office/drawing/2014/main" id="{78904A42-F836-4279-9BCF-DC5E1CB288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3AA07A-1A67-4D2C-AEC1-C83E6750ACC2}"/>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3272682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4E40-7974-44E0-A6C7-FFF32EB1040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7CA290-E163-4C34-AC12-93BD37E53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8A8B8-813E-4752-99C3-80EAC57E15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DFAD0D4-C197-4B2B-B023-60ADC8439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DABB6E-73B9-4B73-95D5-68DB5C9620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90EA907-B388-470B-9A03-A44157190F9E}"/>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8" name="Footer Placeholder 7">
            <a:extLst>
              <a:ext uri="{FF2B5EF4-FFF2-40B4-BE49-F238E27FC236}">
                <a16:creationId xmlns:a16="http://schemas.microsoft.com/office/drawing/2014/main" id="{E6580AE8-31B3-4BD6-B09D-6454ED36755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F6D615C-57D5-426C-9477-1866BB45BBBD}"/>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70016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D8AC-694E-4F16-BD8A-6BD22FBC46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81360B-03B3-41E6-BEC9-9F6AA0F17FE4}"/>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4" name="Footer Placeholder 3">
            <a:extLst>
              <a:ext uri="{FF2B5EF4-FFF2-40B4-BE49-F238E27FC236}">
                <a16:creationId xmlns:a16="http://schemas.microsoft.com/office/drawing/2014/main" id="{C942F57E-0668-4BEF-9B2A-63C7608B2C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E028EEE-2A08-47A2-AA12-E8278C826865}"/>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23749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FDC5B-C359-4882-A4D7-7A709E5BDA88}"/>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3" name="Footer Placeholder 2">
            <a:extLst>
              <a:ext uri="{FF2B5EF4-FFF2-40B4-BE49-F238E27FC236}">
                <a16:creationId xmlns:a16="http://schemas.microsoft.com/office/drawing/2014/main" id="{0EF5A5C0-4EC6-4FAE-ACBC-B5BF1B455BF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CEAC349-CCCE-4458-B862-EFAF9EDF9692}"/>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20737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BF0D-1C84-4DE9-A3C0-225C64353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C869B28-8146-442B-BB14-D73D40A53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8924548-B94E-414C-B5F9-61C83B251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7C94A-D627-4C5A-B2C1-DBB7A81512EF}"/>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6" name="Footer Placeholder 5">
            <a:extLst>
              <a:ext uri="{FF2B5EF4-FFF2-40B4-BE49-F238E27FC236}">
                <a16:creationId xmlns:a16="http://schemas.microsoft.com/office/drawing/2014/main" id="{7704DE00-6440-40CA-BD9E-8C5D5E666E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928BC6-E99E-4522-8170-ED3E55AA5DD8}"/>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160569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BC7B-F98D-4851-8F76-20C3966137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B7EC52A-A41F-41AC-BE4B-5D44D050F9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CBBA34-51C4-4F24-8E1F-D2368C1DB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822F4-D5E6-4878-A79F-7BECD4A2EB18}"/>
              </a:ext>
            </a:extLst>
          </p:cNvPr>
          <p:cNvSpPr>
            <a:spLocks noGrp="1"/>
          </p:cNvSpPr>
          <p:nvPr>
            <p:ph type="dt" sz="half" idx="10"/>
          </p:nvPr>
        </p:nvSpPr>
        <p:spPr/>
        <p:txBody>
          <a:bodyPr/>
          <a:lstStyle/>
          <a:p>
            <a:fld id="{7413E005-E80C-4144-AC7E-F28E422E9DFC}" type="datetimeFigureOut">
              <a:rPr lang="en-GB" smtClean="0"/>
              <a:t>17/03/2021</a:t>
            </a:fld>
            <a:endParaRPr lang="en-GB"/>
          </a:p>
        </p:txBody>
      </p:sp>
      <p:sp>
        <p:nvSpPr>
          <p:cNvPr id="6" name="Footer Placeholder 5">
            <a:extLst>
              <a:ext uri="{FF2B5EF4-FFF2-40B4-BE49-F238E27FC236}">
                <a16:creationId xmlns:a16="http://schemas.microsoft.com/office/drawing/2014/main" id="{2C1B6382-8997-4B08-A9E6-A433FF0E2F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7F0C1D-B5A4-4FF7-8910-38EC4783BA64}"/>
              </a:ext>
            </a:extLst>
          </p:cNvPr>
          <p:cNvSpPr>
            <a:spLocks noGrp="1"/>
          </p:cNvSpPr>
          <p:nvPr>
            <p:ph type="sldNum" sz="quarter" idx="12"/>
          </p:nvPr>
        </p:nvSpPr>
        <p:spPr/>
        <p:txBody>
          <a:bodyPr/>
          <a:lstStyle/>
          <a:p>
            <a:fld id="{1BE74A43-9AF6-46A3-A7AB-6DE1D338D1AD}" type="slidenum">
              <a:rPr lang="en-GB" smtClean="0"/>
              <a:t>‹#›</a:t>
            </a:fld>
            <a:endParaRPr lang="en-GB"/>
          </a:p>
        </p:txBody>
      </p:sp>
    </p:spTree>
    <p:extLst>
      <p:ext uri="{BB962C8B-B14F-4D97-AF65-F5344CB8AC3E}">
        <p14:creationId xmlns:p14="http://schemas.microsoft.com/office/powerpoint/2010/main" val="89262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A69B0-F7E2-48C4-A3BF-832EAF220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E257ECB-CA3B-4F24-8453-50E627EAC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BAD854-2D67-4749-B6D3-A0C1BE6DC1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3E005-E80C-4144-AC7E-F28E422E9DFC}" type="datetimeFigureOut">
              <a:rPr lang="en-GB" smtClean="0"/>
              <a:t>17/03/2021</a:t>
            </a:fld>
            <a:endParaRPr lang="en-GB"/>
          </a:p>
        </p:txBody>
      </p:sp>
      <p:sp>
        <p:nvSpPr>
          <p:cNvPr id="5" name="Footer Placeholder 4">
            <a:extLst>
              <a:ext uri="{FF2B5EF4-FFF2-40B4-BE49-F238E27FC236}">
                <a16:creationId xmlns:a16="http://schemas.microsoft.com/office/drawing/2014/main" id="{31DE84E8-DFF9-42FC-AAAE-8F3240151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936B32E-3246-4BC6-92D4-A9229DD17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74A43-9AF6-46A3-A7AB-6DE1D338D1AD}" type="slidenum">
              <a:rPr lang="en-GB" smtClean="0"/>
              <a:t>‹#›</a:t>
            </a:fld>
            <a:endParaRPr lang="en-GB"/>
          </a:p>
        </p:txBody>
      </p:sp>
    </p:spTree>
    <p:extLst>
      <p:ext uri="{BB962C8B-B14F-4D97-AF65-F5344CB8AC3E}">
        <p14:creationId xmlns:p14="http://schemas.microsoft.com/office/powerpoint/2010/main" val="2745305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4.png"/><Relationship Id="rId5" Type="http://schemas.openxmlformats.org/officeDocument/2006/relationships/image" Target="../media/image7.png"/><Relationship Id="rId10" Type="http://schemas.openxmlformats.org/officeDocument/2006/relationships/image" Target="../media/image13.svg"/><Relationship Id="rId4" Type="http://schemas.openxmlformats.org/officeDocument/2006/relationships/image" Target="../media/image6.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5E51E-3423-41DE-B011-B13DB6B121B9}"/>
              </a:ext>
            </a:extLst>
          </p:cNvPr>
          <p:cNvSpPr>
            <a:spLocks noGrp="1"/>
          </p:cNvSpPr>
          <p:nvPr>
            <p:ph type="ctrTitle"/>
          </p:nvPr>
        </p:nvSpPr>
        <p:spPr>
          <a:xfrm>
            <a:off x="1094095" y="851517"/>
            <a:ext cx="5238466" cy="2991416"/>
          </a:xfrm>
        </p:spPr>
        <p:txBody>
          <a:bodyPr anchor="b">
            <a:normAutofit/>
          </a:bodyPr>
          <a:lstStyle/>
          <a:p>
            <a:pPr algn="l"/>
            <a:r>
              <a:rPr lang="en-GB" dirty="0"/>
              <a:t>Team </a:t>
            </a:r>
            <a:r>
              <a:rPr lang="en-GB" dirty="0" err="1"/>
              <a:t>UncertainSea</a:t>
            </a:r>
            <a:endParaRPr lang="en-GB" dirty="0"/>
          </a:p>
        </p:txBody>
      </p:sp>
      <p:sp>
        <p:nvSpPr>
          <p:cNvPr id="3" name="Subtitle 2">
            <a:extLst>
              <a:ext uri="{FF2B5EF4-FFF2-40B4-BE49-F238E27FC236}">
                <a16:creationId xmlns:a16="http://schemas.microsoft.com/office/drawing/2014/main" id="{A7D9BFE5-85DC-4080-A8C0-32A716101D95}"/>
              </a:ext>
            </a:extLst>
          </p:cNvPr>
          <p:cNvSpPr>
            <a:spLocks noGrp="1"/>
          </p:cNvSpPr>
          <p:nvPr>
            <p:ph type="subTitle" idx="1"/>
          </p:nvPr>
        </p:nvSpPr>
        <p:spPr>
          <a:xfrm>
            <a:off x="1094096" y="3842932"/>
            <a:ext cx="4167115" cy="2163551"/>
          </a:xfrm>
        </p:spPr>
        <p:txBody>
          <a:bodyPr anchor="t">
            <a:normAutofit/>
          </a:bodyPr>
          <a:lstStyle/>
          <a:p>
            <a:pPr algn="l"/>
            <a:r>
              <a:rPr lang="en-GB" b="1" dirty="0"/>
              <a:t>Met Office Hackathon: Coastal &amp; Marine Challenge</a:t>
            </a:r>
            <a:endParaRPr lang="en-GB" b="1"/>
          </a:p>
          <a:p>
            <a:pPr algn="l"/>
            <a:r>
              <a:rPr lang="en-GB" dirty="0"/>
              <a:t>17</a:t>
            </a:r>
            <a:r>
              <a:rPr lang="en-GB" baseline="30000" dirty="0"/>
              <a:t>th</a:t>
            </a:r>
            <a:r>
              <a:rPr lang="en-GB" dirty="0"/>
              <a:t> March 2021 </a:t>
            </a:r>
            <a:endParaRPr lang="en-GB"/>
          </a:p>
        </p:txBody>
      </p:sp>
      <p:sp>
        <p:nvSpPr>
          <p:cNvPr id="12" name="Freeform: Shape 11">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Wave">
            <a:extLst>
              <a:ext uri="{FF2B5EF4-FFF2-40B4-BE49-F238E27FC236}">
                <a16:creationId xmlns:a16="http://schemas.microsoft.com/office/drawing/2014/main" id="{6BEAE009-C6EA-459E-95AE-40F6C44AA2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61977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26A1-8402-4781-B769-6C0F57DAADF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8321EB1-0EC8-4C71-8D67-90057C6A16A7}"/>
              </a:ext>
            </a:extLst>
          </p:cNvPr>
          <p:cNvSpPr>
            <a:spLocks noGrp="1"/>
          </p:cNvSpPr>
          <p:nvPr>
            <p:ph idx="1"/>
          </p:nvPr>
        </p:nvSpPr>
        <p:spPr/>
        <p:txBody>
          <a:bodyPr/>
          <a:lstStyle/>
          <a:p>
            <a:r>
              <a:rPr lang="en-GB" dirty="0"/>
              <a:t>What visuals will be most applicable to stakeholders?</a:t>
            </a:r>
          </a:p>
          <a:p>
            <a:r>
              <a:rPr lang="en-GB" dirty="0"/>
              <a:t>What else can we consider?</a:t>
            </a:r>
          </a:p>
          <a:p>
            <a:pPr lvl="1"/>
            <a:r>
              <a:rPr lang="en-GB" dirty="0"/>
              <a:t>Difference in exposure impacted for high percentiles versus low?</a:t>
            </a:r>
          </a:p>
          <a:p>
            <a:pPr lvl="1"/>
            <a:r>
              <a:rPr lang="en-GB" dirty="0"/>
              <a:t>How might exposure change in the future? </a:t>
            </a:r>
          </a:p>
          <a:p>
            <a:pPr lvl="1"/>
            <a:r>
              <a:rPr lang="en-GB" dirty="0"/>
              <a:t>Future flood defences?</a:t>
            </a:r>
          </a:p>
          <a:p>
            <a:pPr lvl="1"/>
            <a:r>
              <a:rPr lang="en-GB" dirty="0"/>
              <a:t>Impact of coastal erosion, and its uncertainty (how significant is erosion for Swansea w.r.t other factors)?</a:t>
            </a:r>
          </a:p>
        </p:txBody>
      </p:sp>
    </p:spTree>
    <p:extLst>
      <p:ext uri="{BB962C8B-B14F-4D97-AF65-F5344CB8AC3E}">
        <p14:creationId xmlns:p14="http://schemas.microsoft.com/office/powerpoint/2010/main" val="221883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7DBD-667C-48FF-9A6E-8BCDFFF78699}"/>
              </a:ext>
            </a:extLst>
          </p:cNvPr>
          <p:cNvSpPr>
            <a:spLocks noGrp="1"/>
          </p:cNvSpPr>
          <p:nvPr>
            <p:ph type="title"/>
          </p:nvPr>
        </p:nvSpPr>
        <p:spPr/>
        <p:txBody>
          <a:bodyPr/>
          <a:lstStyle/>
          <a:p>
            <a:endParaRPr lang="en-GB"/>
          </a:p>
        </p:txBody>
      </p:sp>
      <p:pic>
        <p:nvPicPr>
          <p:cNvPr id="4" name="Picture 3">
            <a:extLst>
              <a:ext uri="{FF2B5EF4-FFF2-40B4-BE49-F238E27FC236}">
                <a16:creationId xmlns:a16="http://schemas.microsoft.com/office/drawing/2014/main" id="{21D6F7A5-612F-4081-A1E8-C2FB4F4A09AB}"/>
              </a:ext>
            </a:extLst>
          </p:cNvPr>
          <p:cNvPicPr>
            <a:picLocks noChangeAspect="1"/>
          </p:cNvPicPr>
          <p:nvPr/>
        </p:nvPicPr>
        <p:blipFill>
          <a:blip r:embed="rId2"/>
          <a:stretch>
            <a:fillRect/>
          </a:stretch>
        </p:blipFill>
        <p:spPr>
          <a:xfrm>
            <a:off x="838200" y="1955937"/>
            <a:ext cx="10334625" cy="1781175"/>
          </a:xfrm>
          <a:prstGeom prst="rect">
            <a:avLst/>
          </a:prstGeom>
        </p:spPr>
      </p:pic>
      <p:sp>
        <p:nvSpPr>
          <p:cNvPr id="5" name="Rectangle 4">
            <a:extLst>
              <a:ext uri="{FF2B5EF4-FFF2-40B4-BE49-F238E27FC236}">
                <a16:creationId xmlns:a16="http://schemas.microsoft.com/office/drawing/2014/main" id="{E5347A1B-19AE-4FBF-9940-FABD0C0476E6}"/>
              </a:ext>
            </a:extLst>
          </p:cNvPr>
          <p:cNvSpPr/>
          <p:nvPr/>
        </p:nvSpPr>
        <p:spPr>
          <a:xfrm>
            <a:off x="931999" y="3901017"/>
            <a:ext cx="10515600" cy="2062103"/>
          </a:xfrm>
          <a:prstGeom prst="rect">
            <a:avLst/>
          </a:prstGeom>
        </p:spPr>
        <p:txBody>
          <a:bodyPr wrap="square">
            <a:spAutoFit/>
          </a:bodyPr>
          <a:lstStyle/>
          <a:p>
            <a:r>
              <a:rPr lang="en-GB" sz="1600" dirty="0"/>
              <a:t>Figure 3.2.5. Projected future still water Return Level (RL) at Avonmouth. The present-day curve from Environment Agency (2018) is shown by the dashed black line (the lowest dashed line in each panel). Left-hand panels also show an estimate of the present-day uncertainty (green shading, showing 5th to 95th percentile). The blue (red) lines show the future return level curve under the central estimate of time-mean sea level change from the RCP2.6 (RCP8.5) scenario. The blue (red) shading shows the respective UKCP18 projection ranges. Uncertainty from the time-mean sea level projections is included. </a:t>
            </a:r>
            <a:r>
              <a:rPr lang="en-GB" sz="1600" u="sng" dirty="0"/>
              <a:t>Uncertainty due to storminess changes is not included</a:t>
            </a:r>
            <a:r>
              <a:rPr lang="en-GB" sz="1600" dirty="0"/>
              <a:t>. Uncertainty in the present-day return level curves is not included in the projected future curves (see main text). Projections are shown for years 2030 (left column), 2050 (centre) and 2100 (right column). </a:t>
            </a:r>
            <a:r>
              <a:rPr lang="en-GB" sz="1600" u="sng" dirty="0"/>
              <a:t>The uncertainties shown should be regarded as minimum uncertainties</a:t>
            </a:r>
            <a:r>
              <a:rPr lang="en-GB" sz="1600" dirty="0"/>
              <a:t>: for details see main text. </a:t>
            </a:r>
          </a:p>
        </p:txBody>
      </p:sp>
    </p:spTree>
    <p:extLst>
      <p:ext uri="{BB962C8B-B14F-4D97-AF65-F5344CB8AC3E}">
        <p14:creationId xmlns:p14="http://schemas.microsoft.com/office/powerpoint/2010/main" val="100066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876D-BA61-483C-B9F1-40C6151B047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B9C8475-6074-4076-BE5E-2ABB9371EE00}"/>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05F155EA-485E-428A-997E-EA64CC84F976}"/>
              </a:ext>
            </a:extLst>
          </p:cNvPr>
          <p:cNvPicPr>
            <a:picLocks noChangeAspect="1"/>
          </p:cNvPicPr>
          <p:nvPr/>
        </p:nvPicPr>
        <p:blipFill>
          <a:blip r:embed="rId2"/>
          <a:stretch>
            <a:fillRect/>
          </a:stretch>
        </p:blipFill>
        <p:spPr>
          <a:xfrm>
            <a:off x="0" y="20965"/>
            <a:ext cx="12192000" cy="6816070"/>
          </a:xfrm>
          <a:prstGeom prst="rect">
            <a:avLst/>
          </a:prstGeom>
        </p:spPr>
      </p:pic>
    </p:spTree>
    <p:extLst>
      <p:ext uri="{BB962C8B-B14F-4D97-AF65-F5344CB8AC3E}">
        <p14:creationId xmlns:p14="http://schemas.microsoft.com/office/powerpoint/2010/main" val="312193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B15A-FEAA-4EEB-819A-2CED77F6A678}"/>
              </a:ext>
            </a:extLst>
          </p:cNvPr>
          <p:cNvSpPr>
            <a:spLocks noGrp="1"/>
          </p:cNvSpPr>
          <p:nvPr>
            <p:ph type="title"/>
          </p:nvPr>
        </p:nvSpPr>
        <p:spPr/>
        <p:txBody>
          <a:bodyPr/>
          <a:lstStyle/>
          <a:p>
            <a:r>
              <a:rPr lang="en-GB" dirty="0"/>
              <a:t>Caveats / Assumptions </a:t>
            </a:r>
          </a:p>
        </p:txBody>
      </p:sp>
      <p:sp>
        <p:nvSpPr>
          <p:cNvPr id="3" name="Content Placeholder 2">
            <a:extLst>
              <a:ext uri="{FF2B5EF4-FFF2-40B4-BE49-F238E27FC236}">
                <a16:creationId xmlns:a16="http://schemas.microsoft.com/office/drawing/2014/main" id="{E7EB0C79-BCF2-4818-BFCB-E83DD5C1ABC7}"/>
              </a:ext>
            </a:extLst>
          </p:cNvPr>
          <p:cNvSpPr>
            <a:spLocks noGrp="1"/>
          </p:cNvSpPr>
          <p:nvPr>
            <p:ph idx="1"/>
          </p:nvPr>
        </p:nvSpPr>
        <p:spPr/>
        <p:txBody>
          <a:bodyPr>
            <a:normAutofit/>
          </a:bodyPr>
          <a:lstStyle/>
          <a:p>
            <a:r>
              <a:rPr lang="en-GB" sz="2000" dirty="0"/>
              <a:t>Only considered uncertainty in future sea level projections and skew surge joint probability statistics in isolation</a:t>
            </a:r>
          </a:p>
          <a:p>
            <a:r>
              <a:rPr lang="en-GB" sz="2000" dirty="0"/>
              <a:t>UKCP18 projected future return level curves</a:t>
            </a:r>
          </a:p>
          <a:p>
            <a:pPr lvl="1"/>
            <a:r>
              <a:rPr lang="en-GB" sz="1600" dirty="0"/>
              <a:t>Include the uncertainties in the projections of regional mean sea level change (the dominant uncertainty) but not the uncertainties in the contribution from atmospheric storminess change. Does not include the uncertainties in the present-day return levels in the projections. Estimates of the uncertainty in the present-day return level curves are documented in a separate report (Environment Agency, 2018).</a:t>
            </a:r>
          </a:p>
          <a:p>
            <a:r>
              <a:rPr lang="en-GB" sz="2000" dirty="0"/>
              <a:t>3D render @ 5m resolution</a:t>
            </a:r>
          </a:p>
          <a:p>
            <a:r>
              <a:rPr lang="en-GB" sz="2000" dirty="0"/>
              <a:t>As noted in Howard et al (2019), “</a:t>
            </a:r>
            <a:r>
              <a:rPr lang="en-GB" sz="2000" i="1" dirty="0"/>
              <a:t>in recent work has indicated the importance of non-linear effects of MSL rise on the other components of change in sea-level extremes, particularly the effect on the inshore wave climate, and more research is required on these non-linear interactions.</a:t>
            </a:r>
            <a:r>
              <a:rPr lang="en-GB" sz="2000" dirty="0"/>
              <a:t>”</a:t>
            </a:r>
          </a:p>
        </p:txBody>
      </p:sp>
      <p:pic>
        <p:nvPicPr>
          <p:cNvPr id="4" name="Picture 3">
            <a:extLst>
              <a:ext uri="{FF2B5EF4-FFF2-40B4-BE49-F238E27FC236}">
                <a16:creationId xmlns:a16="http://schemas.microsoft.com/office/drawing/2014/main" id="{FFC877BF-A132-47A1-ACD5-2700E201D686}"/>
              </a:ext>
            </a:extLst>
          </p:cNvPr>
          <p:cNvPicPr>
            <a:picLocks noChangeAspect="1"/>
          </p:cNvPicPr>
          <p:nvPr/>
        </p:nvPicPr>
        <p:blipFill>
          <a:blip r:embed="rId3"/>
          <a:stretch>
            <a:fillRect/>
          </a:stretch>
        </p:blipFill>
        <p:spPr>
          <a:xfrm>
            <a:off x="5613743" y="3859005"/>
            <a:ext cx="6391275" cy="3200400"/>
          </a:xfrm>
          <a:prstGeom prst="rect">
            <a:avLst/>
          </a:prstGeom>
        </p:spPr>
      </p:pic>
      <p:sp>
        <p:nvSpPr>
          <p:cNvPr id="5" name="TextBox 4">
            <a:extLst>
              <a:ext uri="{FF2B5EF4-FFF2-40B4-BE49-F238E27FC236}">
                <a16:creationId xmlns:a16="http://schemas.microsoft.com/office/drawing/2014/main" id="{C22044D1-8354-465A-A7DB-71E36DD92F60}"/>
              </a:ext>
            </a:extLst>
          </p:cNvPr>
          <p:cNvSpPr txBox="1"/>
          <p:nvPr/>
        </p:nvSpPr>
        <p:spPr>
          <a:xfrm>
            <a:off x="-295275" y="5351664"/>
            <a:ext cx="6391275" cy="646331"/>
          </a:xfrm>
          <a:prstGeom prst="rect">
            <a:avLst/>
          </a:prstGeom>
          <a:noFill/>
        </p:spPr>
        <p:txBody>
          <a:bodyPr wrap="square" rtlCol="0">
            <a:spAutoFit/>
          </a:bodyPr>
          <a:lstStyle/>
          <a:p>
            <a:r>
              <a:rPr lang="en-GB" dirty="0"/>
              <a:t>From </a:t>
            </a:r>
            <a:r>
              <a:rPr lang="en-GB" b="1" dirty="0"/>
              <a:t>Environment Agency (2018)</a:t>
            </a:r>
            <a:r>
              <a:rPr lang="en-GB" dirty="0"/>
              <a:t>: Coastal flood boundary conditions for the UK: Technical summary report</a:t>
            </a:r>
          </a:p>
        </p:txBody>
      </p:sp>
    </p:spTree>
    <p:extLst>
      <p:ext uri="{BB962C8B-B14F-4D97-AF65-F5344CB8AC3E}">
        <p14:creationId xmlns:p14="http://schemas.microsoft.com/office/powerpoint/2010/main" val="1097347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0278-F5D5-498B-8D11-9AA42563067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AE4D3D8-FE8D-4E0E-B074-CF5C090D3F3C}"/>
              </a:ext>
            </a:extLst>
          </p:cNvPr>
          <p:cNvSpPr>
            <a:spLocks noGrp="1"/>
          </p:cNvSpPr>
          <p:nvPr>
            <p:ph idx="1"/>
          </p:nvPr>
        </p:nvSpPr>
        <p:spPr/>
        <p:txBody>
          <a:bodyPr>
            <a:normAutofit fontScale="70000" lnSpcReduction="20000"/>
          </a:bodyPr>
          <a:lstStyle/>
          <a:p>
            <a:r>
              <a:rPr lang="en-GB" dirty="0"/>
              <a:t>Note 2: Extreme sea level values are for still water sea levels only ESL values include the effects of storm surge and astronomical tides but do not specifically account for any localised increase in sea level that may be induced by onshore wave action, orientation or topography. Two additional effects are of note and can be significant in certain circumstances. Wave set-up is an increase in water level due to on shore wave action (wave </a:t>
            </a:r>
            <a:r>
              <a:rPr lang="en-GB" dirty="0" err="1"/>
              <a:t>setdown</a:t>
            </a:r>
            <a:r>
              <a:rPr lang="en-GB" dirty="0"/>
              <a:t> is the opposite). Wind set-up is where the local wind shear stress pushes the water level up at the shore (and again set-down is the opposite). Depending on the circumstances these may or may not be well accounted for in the ESL estimates. Tide gauges can be exposed to these effects or sheltered from it.</a:t>
            </a:r>
          </a:p>
          <a:p>
            <a:r>
              <a:rPr lang="en-GB" dirty="0"/>
              <a:t>Note 9: Confidence intervals The confidence levels presented in this report and in the shapefile of 2km return levels (CFB_Extreme_Sea_Levels_2018.shp or CFB_Extreme_Sea_Levels_Estuary_2018.shp in estuaries) take account of the uncertainty associated with the skew surge joint probability statistics only. Uncertainty relating to the accuracy of the CS3X model interpolation, 2km interpolation and tidal prediction is not included. Additional uncertainty due to model inaccuracies should be considered for points labelled ‘ESTUARY_’, which were derived using local models.</a:t>
            </a:r>
          </a:p>
          <a:p>
            <a:r>
              <a:rPr lang="en-GB" dirty="0"/>
              <a:t>Skew surge joint probability method (SSJPM) </a:t>
            </a:r>
            <a:r>
              <a:rPr lang="en-GB" dirty="0">
                <a:sym typeface="Wingdings" panose="05000000000000000000" pitchFamily="2" charset="2"/>
              </a:rPr>
              <a:t> </a:t>
            </a:r>
            <a:r>
              <a:rPr lang="en-GB" dirty="0"/>
              <a:t>Central to this class of statistical models is the assumption that meteorological processes are independent of tidal processes, and so any surge can occur on any tide. </a:t>
            </a:r>
          </a:p>
        </p:txBody>
      </p:sp>
    </p:spTree>
    <p:extLst>
      <p:ext uri="{BB962C8B-B14F-4D97-AF65-F5344CB8AC3E}">
        <p14:creationId xmlns:p14="http://schemas.microsoft.com/office/powerpoint/2010/main" val="51183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71700-7359-454B-8225-9D2EE85F7311}"/>
              </a:ext>
            </a:extLst>
          </p:cNvPr>
          <p:cNvSpPr>
            <a:spLocks noGrp="1"/>
          </p:cNvSpPr>
          <p:nvPr>
            <p:ph idx="1"/>
          </p:nvPr>
        </p:nvSpPr>
        <p:spPr>
          <a:xfrm>
            <a:off x="744498" y="2973160"/>
            <a:ext cx="8922410" cy="2599803"/>
          </a:xfrm>
        </p:spPr>
        <p:txBody>
          <a:bodyPr>
            <a:normAutofit/>
          </a:bodyPr>
          <a:lstStyle/>
          <a:p>
            <a:r>
              <a:rPr lang="en-GB" sz="2000" dirty="0"/>
              <a:t>Projected future still water return level dataset used to visualise coastal flood risk</a:t>
            </a:r>
          </a:p>
          <a:p>
            <a:r>
              <a:rPr lang="en-GB" sz="2000" dirty="0"/>
              <a:t>Uncertainty in ESL using the 95% confidence interval in </a:t>
            </a:r>
            <a:r>
              <a:rPr lang="en-GB" sz="2000" b="1" dirty="0"/>
              <a:t>skew surge joint probability statistics </a:t>
            </a:r>
          </a:p>
          <a:p>
            <a:r>
              <a:rPr lang="en-GB" sz="2000" dirty="0"/>
              <a:t>Uncertainty from climate projections downscaling and ice melt considered using the 90% confidence interval in the RCP 2.6, 4.5 and 8.5 </a:t>
            </a:r>
            <a:r>
              <a:rPr lang="en-GB" sz="2000" b="1" dirty="0"/>
              <a:t>mean sea level projections</a:t>
            </a:r>
          </a:p>
        </p:txBody>
      </p:sp>
      <p:sp>
        <p:nvSpPr>
          <p:cNvPr id="4" name="Title 1">
            <a:extLst>
              <a:ext uri="{FF2B5EF4-FFF2-40B4-BE49-F238E27FC236}">
                <a16:creationId xmlns:a16="http://schemas.microsoft.com/office/drawing/2014/main" id="{8E5A81D0-69F8-4C34-B024-589A2FEC628C}"/>
              </a:ext>
            </a:extLst>
          </p:cNvPr>
          <p:cNvSpPr txBox="1">
            <a:spLocks/>
          </p:cNvSpPr>
          <p:nvPr/>
        </p:nvSpPr>
        <p:spPr>
          <a:xfrm>
            <a:off x="377141" y="150523"/>
            <a:ext cx="3354181" cy="5681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a:solidFill>
                  <a:schemeClr val="accent1">
                    <a:lumMod val="75000"/>
                  </a:schemeClr>
                </a:solidFill>
              </a:rPr>
              <a:t>Team UncertainSea</a:t>
            </a:r>
            <a:endParaRPr lang="en-GB" sz="3200" dirty="0">
              <a:solidFill>
                <a:schemeClr val="accent1">
                  <a:lumMod val="75000"/>
                </a:schemeClr>
              </a:solidFill>
            </a:endParaRPr>
          </a:p>
        </p:txBody>
      </p:sp>
      <p:sp>
        <p:nvSpPr>
          <p:cNvPr id="5" name="TextBox 4">
            <a:extLst>
              <a:ext uri="{FF2B5EF4-FFF2-40B4-BE49-F238E27FC236}">
                <a16:creationId xmlns:a16="http://schemas.microsoft.com/office/drawing/2014/main" id="{8DA8746F-960D-4435-8160-591715C58FD1}"/>
              </a:ext>
            </a:extLst>
          </p:cNvPr>
          <p:cNvSpPr txBox="1"/>
          <p:nvPr/>
        </p:nvSpPr>
        <p:spPr>
          <a:xfrm>
            <a:off x="473465" y="1425773"/>
            <a:ext cx="5315755" cy="1200329"/>
          </a:xfrm>
          <a:custGeom>
            <a:avLst/>
            <a:gdLst>
              <a:gd name="connsiteX0" fmla="*/ 0 w 5315755"/>
              <a:gd name="connsiteY0" fmla="*/ 0 h 1200329"/>
              <a:gd name="connsiteX1" fmla="*/ 504997 w 5315755"/>
              <a:gd name="connsiteY1" fmla="*/ 0 h 1200329"/>
              <a:gd name="connsiteX2" fmla="*/ 1169466 w 5315755"/>
              <a:gd name="connsiteY2" fmla="*/ 0 h 1200329"/>
              <a:gd name="connsiteX3" fmla="*/ 1727620 w 5315755"/>
              <a:gd name="connsiteY3" fmla="*/ 0 h 1200329"/>
              <a:gd name="connsiteX4" fmla="*/ 2232617 w 5315755"/>
              <a:gd name="connsiteY4" fmla="*/ 0 h 1200329"/>
              <a:gd name="connsiteX5" fmla="*/ 2843929 w 5315755"/>
              <a:gd name="connsiteY5" fmla="*/ 0 h 1200329"/>
              <a:gd name="connsiteX6" fmla="*/ 3508398 w 5315755"/>
              <a:gd name="connsiteY6" fmla="*/ 0 h 1200329"/>
              <a:gd name="connsiteX7" fmla="*/ 4013395 w 5315755"/>
              <a:gd name="connsiteY7" fmla="*/ 0 h 1200329"/>
              <a:gd name="connsiteX8" fmla="*/ 4571549 w 5315755"/>
              <a:gd name="connsiteY8" fmla="*/ 0 h 1200329"/>
              <a:gd name="connsiteX9" fmla="*/ 5315755 w 5315755"/>
              <a:gd name="connsiteY9" fmla="*/ 0 h 1200329"/>
              <a:gd name="connsiteX10" fmla="*/ 5315755 w 5315755"/>
              <a:gd name="connsiteY10" fmla="*/ 564155 h 1200329"/>
              <a:gd name="connsiteX11" fmla="*/ 5315755 w 5315755"/>
              <a:gd name="connsiteY11" fmla="*/ 1200329 h 1200329"/>
              <a:gd name="connsiteX12" fmla="*/ 4704443 w 5315755"/>
              <a:gd name="connsiteY12" fmla="*/ 1200329 h 1200329"/>
              <a:gd name="connsiteX13" fmla="*/ 3933659 w 5315755"/>
              <a:gd name="connsiteY13" fmla="*/ 1200329 h 1200329"/>
              <a:gd name="connsiteX14" fmla="*/ 3322347 w 5315755"/>
              <a:gd name="connsiteY14" fmla="*/ 1200329 h 1200329"/>
              <a:gd name="connsiteX15" fmla="*/ 2711035 w 5315755"/>
              <a:gd name="connsiteY15" fmla="*/ 1200329 h 1200329"/>
              <a:gd name="connsiteX16" fmla="*/ 1940251 w 5315755"/>
              <a:gd name="connsiteY16" fmla="*/ 1200329 h 1200329"/>
              <a:gd name="connsiteX17" fmla="*/ 1328939 w 5315755"/>
              <a:gd name="connsiteY17" fmla="*/ 1200329 h 1200329"/>
              <a:gd name="connsiteX18" fmla="*/ 664469 w 5315755"/>
              <a:gd name="connsiteY18" fmla="*/ 1200329 h 1200329"/>
              <a:gd name="connsiteX19" fmla="*/ 0 w 5315755"/>
              <a:gd name="connsiteY19" fmla="*/ 1200329 h 1200329"/>
              <a:gd name="connsiteX20" fmla="*/ 0 w 5315755"/>
              <a:gd name="connsiteY20" fmla="*/ 624171 h 1200329"/>
              <a:gd name="connsiteX21" fmla="*/ 0 w 5315755"/>
              <a:gd name="connsiteY21"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15755" h="1200329" fill="none" extrusionOk="0">
                <a:moveTo>
                  <a:pt x="0" y="0"/>
                </a:moveTo>
                <a:cubicBezTo>
                  <a:pt x="151851" y="1834"/>
                  <a:pt x="306755" y="-10359"/>
                  <a:pt x="504997" y="0"/>
                </a:cubicBezTo>
                <a:cubicBezTo>
                  <a:pt x="703239" y="10359"/>
                  <a:pt x="847021" y="18972"/>
                  <a:pt x="1169466" y="0"/>
                </a:cubicBezTo>
                <a:cubicBezTo>
                  <a:pt x="1491911" y="-18972"/>
                  <a:pt x="1473542" y="18410"/>
                  <a:pt x="1727620" y="0"/>
                </a:cubicBezTo>
                <a:cubicBezTo>
                  <a:pt x="1981698" y="-18410"/>
                  <a:pt x="2065687" y="20371"/>
                  <a:pt x="2232617" y="0"/>
                </a:cubicBezTo>
                <a:cubicBezTo>
                  <a:pt x="2399547" y="-20371"/>
                  <a:pt x="2718325" y="2465"/>
                  <a:pt x="2843929" y="0"/>
                </a:cubicBezTo>
                <a:cubicBezTo>
                  <a:pt x="2969533" y="-2465"/>
                  <a:pt x="3288797" y="9476"/>
                  <a:pt x="3508398" y="0"/>
                </a:cubicBezTo>
                <a:cubicBezTo>
                  <a:pt x="3727999" y="-9476"/>
                  <a:pt x="3844141" y="-12636"/>
                  <a:pt x="4013395" y="0"/>
                </a:cubicBezTo>
                <a:cubicBezTo>
                  <a:pt x="4182649" y="12636"/>
                  <a:pt x="4344146" y="-5211"/>
                  <a:pt x="4571549" y="0"/>
                </a:cubicBezTo>
                <a:cubicBezTo>
                  <a:pt x="4798952" y="5211"/>
                  <a:pt x="5087543" y="-28500"/>
                  <a:pt x="5315755" y="0"/>
                </a:cubicBezTo>
                <a:cubicBezTo>
                  <a:pt x="5338855" y="178827"/>
                  <a:pt x="5309899" y="352097"/>
                  <a:pt x="5315755" y="564155"/>
                </a:cubicBezTo>
                <a:cubicBezTo>
                  <a:pt x="5321611" y="776214"/>
                  <a:pt x="5298764" y="1018445"/>
                  <a:pt x="5315755" y="1200329"/>
                </a:cubicBezTo>
                <a:cubicBezTo>
                  <a:pt x="5077837" y="1176875"/>
                  <a:pt x="4967449" y="1184539"/>
                  <a:pt x="4704443" y="1200329"/>
                </a:cubicBezTo>
                <a:cubicBezTo>
                  <a:pt x="4441437" y="1216119"/>
                  <a:pt x="4296796" y="1186286"/>
                  <a:pt x="3933659" y="1200329"/>
                </a:cubicBezTo>
                <a:cubicBezTo>
                  <a:pt x="3570522" y="1214372"/>
                  <a:pt x="3548726" y="1214092"/>
                  <a:pt x="3322347" y="1200329"/>
                </a:cubicBezTo>
                <a:cubicBezTo>
                  <a:pt x="3095968" y="1186566"/>
                  <a:pt x="2888267" y="1199615"/>
                  <a:pt x="2711035" y="1200329"/>
                </a:cubicBezTo>
                <a:cubicBezTo>
                  <a:pt x="2533803" y="1201043"/>
                  <a:pt x="2214923" y="1210130"/>
                  <a:pt x="1940251" y="1200329"/>
                </a:cubicBezTo>
                <a:cubicBezTo>
                  <a:pt x="1665579" y="1190528"/>
                  <a:pt x="1476556" y="1221417"/>
                  <a:pt x="1328939" y="1200329"/>
                </a:cubicBezTo>
                <a:cubicBezTo>
                  <a:pt x="1181322" y="1179241"/>
                  <a:pt x="885498" y="1221117"/>
                  <a:pt x="664469" y="1200329"/>
                </a:cubicBezTo>
                <a:cubicBezTo>
                  <a:pt x="443440" y="1179542"/>
                  <a:pt x="296484" y="1198881"/>
                  <a:pt x="0" y="1200329"/>
                </a:cubicBezTo>
                <a:cubicBezTo>
                  <a:pt x="-26596" y="1014305"/>
                  <a:pt x="12459" y="890197"/>
                  <a:pt x="0" y="624171"/>
                </a:cubicBezTo>
                <a:cubicBezTo>
                  <a:pt x="-12459" y="358145"/>
                  <a:pt x="20590" y="204279"/>
                  <a:pt x="0" y="0"/>
                </a:cubicBezTo>
                <a:close/>
              </a:path>
              <a:path w="5315755" h="1200329" stroke="0" extrusionOk="0">
                <a:moveTo>
                  <a:pt x="0" y="0"/>
                </a:moveTo>
                <a:cubicBezTo>
                  <a:pt x="257078" y="2623"/>
                  <a:pt x="416287" y="15561"/>
                  <a:pt x="611312" y="0"/>
                </a:cubicBezTo>
                <a:cubicBezTo>
                  <a:pt x="806337" y="-15561"/>
                  <a:pt x="958526" y="-13632"/>
                  <a:pt x="1116309" y="0"/>
                </a:cubicBezTo>
                <a:cubicBezTo>
                  <a:pt x="1274092" y="13632"/>
                  <a:pt x="1676763" y="33199"/>
                  <a:pt x="1833935" y="0"/>
                </a:cubicBezTo>
                <a:cubicBezTo>
                  <a:pt x="1991107" y="-33199"/>
                  <a:pt x="2329412" y="22903"/>
                  <a:pt x="2551562" y="0"/>
                </a:cubicBezTo>
                <a:cubicBezTo>
                  <a:pt x="2773712" y="-22903"/>
                  <a:pt x="2926178" y="23919"/>
                  <a:pt x="3056559" y="0"/>
                </a:cubicBezTo>
                <a:cubicBezTo>
                  <a:pt x="3186940" y="-23919"/>
                  <a:pt x="3497655" y="-12291"/>
                  <a:pt x="3667871" y="0"/>
                </a:cubicBezTo>
                <a:cubicBezTo>
                  <a:pt x="3838087" y="12291"/>
                  <a:pt x="3949793" y="6835"/>
                  <a:pt x="4226025" y="0"/>
                </a:cubicBezTo>
                <a:cubicBezTo>
                  <a:pt x="4502257" y="-6835"/>
                  <a:pt x="4907777" y="20524"/>
                  <a:pt x="5315755" y="0"/>
                </a:cubicBezTo>
                <a:cubicBezTo>
                  <a:pt x="5339961" y="218530"/>
                  <a:pt x="5288653" y="416163"/>
                  <a:pt x="5315755" y="588161"/>
                </a:cubicBezTo>
                <a:cubicBezTo>
                  <a:pt x="5342857" y="760159"/>
                  <a:pt x="5328429" y="1049311"/>
                  <a:pt x="5315755" y="1200329"/>
                </a:cubicBezTo>
                <a:cubicBezTo>
                  <a:pt x="5100712" y="1191119"/>
                  <a:pt x="4879212" y="1218927"/>
                  <a:pt x="4598128" y="1200329"/>
                </a:cubicBezTo>
                <a:cubicBezTo>
                  <a:pt x="4317044" y="1181731"/>
                  <a:pt x="4134446" y="1224320"/>
                  <a:pt x="3933659" y="1200329"/>
                </a:cubicBezTo>
                <a:cubicBezTo>
                  <a:pt x="3732872" y="1176338"/>
                  <a:pt x="3613916" y="1183449"/>
                  <a:pt x="3428662" y="1200329"/>
                </a:cubicBezTo>
                <a:cubicBezTo>
                  <a:pt x="3243408" y="1217209"/>
                  <a:pt x="2981001" y="1196455"/>
                  <a:pt x="2711035" y="1200329"/>
                </a:cubicBezTo>
                <a:cubicBezTo>
                  <a:pt x="2441069" y="1204203"/>
                  <a:pt x="2317171" y="1196406"/>
                  <a:pt x="2206038" y="1200329"/>
                </a:cubicBezTo>
                <a:cubicBezTo>
                  <a:pt x="2094905" y="1204252"/>
                  <a:pt x="1758192" y="1186432"/>
                  <a:pt x="1541569" y="1200329"/>
                </a:cubicBezTo>
                <a:cubicBezTo>
                  <a:pt x="1324946" y="1214226"/>
                  <a:pt x="996457" y="1191710"/>
                  <a:pt x="823942" y="1200329"/>
                </a:cubicBezTo>
                <a:cubicBezTo>
                  <a:pt x="651427" y="1208948"/>
                  <a:pt x="251845" y="1211554"/>
                  <a:pt x="0" y="1200329"/>
                </a:cubicBezTo>
                <a:cubicBezTo>
                  <a:pt x="13775" y="987278"/>
                  <a:pt x="16394" y="726445"/>
                  <a:pt x="0" y="588161"/>
                </a:cubicBezTo>
                <a:cubicBezTo>
                  <a:pt x="-16394" y="449877"/>
                  <a:pt x="-19776" y="174150"/>
                  <a:pt x="0" y="0"/>
                </a:cubicBezTo>
                <a:close/>
              </a:path>
            </a:pathLst>
          </a:custGeom>
          <a:solidFill>
            <a:schemeClr val="bg1"/>
          </a:solidFill>
          <a:ln>
            <a:solidFill>
              <a:schemeClr val="accent1">
                <a:lumMod val="75000"/>
              </a:schemeClr>
            </a:solidFill>
            <a:extLst>
              <a:ext uri="{C807C97D-BFC1-408E-A445-0C87EB9F89A2}">
                <ask:lineSketchStyleProps xmlns:ask="http://schemas.microsoft.com/office/drawing/2018/sketchyshapes" sd="49890948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r>
              <a:rPr lang="en-GB" sz="2400" dirty="0"/>
              <a:t>Visualise uncertainties in future Extreme Sea Level for stakeholders, </a:t>
            </a:r>
            <a:r>
              <a:rPr lang="en-GB" sz="2400" dirty="0">
                <a:sym typeface="Wingdings" panose="05000000000000000000" pitchFamily="2" charset="2"/>
              </a:rPr>
              <a:t>highlighting coastal flood risk is </a:t>
            </a:r>
            <a:r>
              <a:rPr lang="en-GB" sz="2400" dirty="0"/>
              <a:t>not binary.</a:t>
            </a:r>
          </a:p>
        </p:txBody>
      </p:sp>
      <p:sp>
        <p:nvSpPr>
          <p:cNvPr id="6" name="TextBox 5">
            <a:extLst>
              <a:ext uri="{FF2B5EF4-FFF2-40B4-BE49-F238E27FC236}">
                <a16:creationId xmlns:a16="http://schemas.microsoft.com/office/drawing/2014/main" id="{D61BA7AB-82C5-47E6-83D7-97406D7AD713}"/>
              </a:ext>
            </a:extLst>
          </p:cNvPr>
          <p:cNvSpPr txBox="1"/>
          <p:nvPr/>
        </p:nvSpPr>
        <p:spPr>
          <a:xfrm>
            <a:off x="2793789" y="858852"/>
            <a:ext cx="2152913" cy="461665"/>
          </a:xfrm>
          <a:prstGeom prst="rect">
            <a:avLst/>
          </a:prstGeom>
          <a:noFill/>
        </p:spPr>
        <p:txBody>
          <a:bodyPr wrap="square" rtlCol="0">
            <a:spAutoFit/>
          </a:bodyPr>
          <a:lstStyle/>
          <a:p>
            <a:r>
              <a:rPr lang="en-GB" sz="2400" b="1" dirty="0">
                <a:solidFill>
                  <a:schemeClr val="accent1">
                    <a:lumMod val="75000"/>
                  </a:schemeClr>
                </a:solidFill>
              </a:rPr>
              <a:t>Goal</a:t>
            </a:r>
            <a:r>
              <a:rPr lang="en-GB" b="1" dirty="0">
                <a:solidFill>
                  <a:schemeClr val="accent1">
                    <a:lumMod val="75000"/>
                  </a:schemeClr>
                </a:solidFill>
              </a:rPr>
              <a:t> </a:t>
            </a:r>
          </a:p>
        </p:txBody>
      </p:sp>
      <p:pic>
        <p:nvPicPr>
          <p:cNvPr id="7" name="Graphic 6" descr="Bullseye">
            <a:extLst>
              <a:ext uri="{FF2B5EF4-FFF2-40B4-BE49-F238E27FC236}">
                <a16:creationId xmlns:a16="http://schemas.microsoft.com/office/drawing/2014/main" id="{F106F422-C399-4F9A-99C0-E15F8F75C0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99322" y="804046"/>
            <a:ext cx="511483" cy="511483"/>
          </a:xfrm>
          <a:prstGeom prst="rect">
            <a:avLst/>
          </a:prstGeom>
        </p:spPr>
      </p:pic>
      <p:sp>
        <p:nvSpPr>
          <p:cNvPr id="8" name="Rectangle 7">
            <a:extLst>
              <a:ext uri="{FF2B5EF4-FFF2-40B4-BE49-F238E27FC236}">
                <a16:creationId xmlns:a16="http://schemas.microsoft.com/office/drawing/2014/main" id="{5B9A8A42-4279-49B1-B02A-D4FF5F5F0050}"/>
              </a:ext>
            </a:extLst>
          </p:cNvPr>
          <p:cNvSpPr/>
          <p:nvPr/>
        </p:nvSpPr>
        <p:spPr>
          <a:xfrm>
            <a:off x="6096000" y="163496"/>
            <a:ext cx="5821346" cy="246260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CEDA | Home">
            <a:extLst>
              <a:ext uri="{FF2B5EF4-FFF2-40B4-BE49-F238E27FC236}">
                <a16:creationId xmlns:a16="http://schemas.microsoft.com/office/drawing/2014/main" id="{F64F11C7-F0DA-4708-93EB-A770599E05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04616" y="2018930"/>
            <a:ext cx="1512804" cy="4039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C6A2BBF-F5CF-4553-BC81-43CCF8EFB3E8}"/>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6837781" y="2118986"/>
            <a:ext cx="1181912" cy="353329"/>
          </a:xfrm>
          <a:prstGeom prst="rect">
            <a:avLst/>
          </a:prstGeom>
        </p:spPr>
      </p:pic>
      <p:sp>
        <p:nvSpPr>
          <p:cNvPr id="11" name="Rectangle 10">
            <a:extLst>
              <a:ext uri="{FF2B5EF4-FFF2-40B4-BE49-F238E27FC236}">
                <a16:creationId xmlns:a16="http://schemas.microsoft.com/office/drawing/2014/main" id="{60E154FC-AF56-4470-9584-80125391B838}"/>
              </a:ext>
            </a:extLst>
          </p:cNvPr>
          <p:cNvSpPr/>
          <p:nvPr/>
        </p:nvSpPr>
        <p:spPr>
          <a:xfrm>
            <a:off x="9257291" y="802342"/>
            <a:ext cx="2660055" cy="1323439"/>
          </a:xfrm>
          <a:prstGeom prst="rect">
            <a:avLst/>
          </a:prstGeom>
        </p:spPr>
        <p:txBody>
          <a:bodyPr wrap="square">
            <a:spAutoFit/>
          </a:bodyPr>
          <a:lstStyle/>
          <a:p>
            <a:pPr lvl="0" algn="ctr"/>
            <a:r>
              <a:rPr lang="en-GB" sz="2800" b="1" dirty="0">
                <a:solidFill>
                  <a:schemeClr val="accent1">
                    <a:lumMod val="75000"/>
                  </a:schemeClr>
                </a:solidFill>
              </a:rPr>
              <a:t>UKCP18 sea level projections </a:t>
            </a:r>
            <a:br>
              <a:rPr lang="en-GB" sz="2800" dirty="0"/>
            </a:br>
            <a:endParaRPr lang="en-GB" sz="2400" dirty="0"/>
          </a:p>
        </p:txBody>
      </p:sp>
      <p:sp>
        <p:nvSpPr>
          <p:cNvPr id="12" name="Rectangle 11">
            <a:extLst>
              <a:ext uri="{FF2B5EF4-FFF2-40B4-BE49-F238E27FC236}">
                <a16:creationId xmlns:a16="http://schemas.microsoft.com/office/drawing/2014/main" id="{3E1499FF-D1FB-4F29-9FBA-DC950EECF6A6}"/>
              </a:ext>
            </a:extLst>
          </p:cNvPr>
          <p:cNvSpPr/>
          <p:nvPr/>
        </p:nvSpPr>
        <p:spPr>
          <a:xfrm>
            <a:off x="6156035" y="683572"/>
            <a:ext cx="2660055" cy="1692771"/>
          </a:xfrm>
          <a:prstGeom prst="rect">
            <a:avLst/>
          </a:prstGeom>
        </p:spPr>
        <p:txBody>
          <a:bodyPr wrap="square">
            <a:spAutoFit/>
          </a:bodyPr>
          <a:lstStyle/>
          <a:p>
            <a:pPr lvl="0" algn="ctr"/>
            <a:r>
              <a:rPr lang="en-GB" sz="2800" b="1" dirty="0">
                <a:solidFill>
                  <a:schemeClr val="accent1">
                    <a:lumMod val="75000"/>
                  </a:schemeClr>
                </a:solidFill>
              </a:rPr>
              <a:t>Present Day Extreme Sea Levels</a:t>
            </a:r>
            <a:br>
              <a:rPr lang="en-GB" sz="2000" dirty="0">
                <a:solidFill>
                  <a:schemeClr val="accent1">
                    <a:lumMod val="75000"/>
                  </a:schemeClr>
                </a:solidFill>
              </a:rPr>
            </a:br>
            <a:endParaRPr lang="en-GB" sz="2000" dirty="0">
              <a:solidFill>
                <a:schemeClr val="accent1">
                  <a:lumMod val="75000"/>
                </a:schemeClr>
              </a:solidFill>
            </a:endParaRPr>
          </a:p>
        </p:txBody>
      </p:sp>
      <p:sp>
        <p:nvSpPr>
          <p:cNvPr id="13" name="TextBox 12">
            <a:extLst>
              <a:ext uri="{FF2B5EF4-FFF2-40B4-BE49-F238E27FC236}">
                <a16:creationId xmlns:a16="http://schemas.microsoft.com/office/drawing/2014/main" id="{CEF0D6A2-F8CF-4EAA-9FFE-C6A7F0D80597}"/>
              </a:ext>
            </a:extLst>
          </p:cNvPr>
          <p:cNvSpPr txBox="1"/>
          <p:nvPr/>
        </p:nvSpPr>
        <p:spPr>
          <a:xfrm>
            <a:off x="8590451" y="239289"/>
            <a:ext cx="2152913" cy="461665"/>
          </a:xfrm>
          <a:prstGeom prst="rect">
            <a:avLst/>
          </a:prstGeom>
          <a:noFill/>
        </p:spPr>
        <p:txBody>
          <a:bodyPr wrap="square" rtlCol="0">
            <a:spAutoFit/>
          </a:bodyPr>
          <a:lstStyle/>
          <a:p>
            <a:r>
              <a:rPr lang="en-GB" sz="2400" b="1" dirty="0">
                <a:solidFill>
                  <a:schemeClr val="accent1">
                    <a:lumMod val="75000"/>
                  </a:schemeClr>
                </a:solidFill>
              </a:rPr>
              <a:t>Inputs</a:t>
            </a:r>
            <a:endParaRPr lang="en-GB" b="1" dirty="0">
              <a:solidFill>
                <a:schemeClr val="accent1">
                  <a:lumMod val="75000"/>
                </a:schemeClr>
              </a:solidFill>
            </a:endParaRPr>
          </a:p>
        </p:txBody>
      </p:sp>
      <p:pic>
        <p:nvPicPr>
          <p:cNvPr id="16" name="Graphic 15" descr="Shopping cart">
            <a:extLst>
              <a:ext uri="{FF2B5EF4-FFF2-40B4-BE49-F238E27FC236}">
                <a16:creationId xmlns:a16="http://schemas.microsoft.com/office/drawing/2014/main" id="{A76AA1D5-7E8E-418A-92E8-EE956031F62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05196" y="283563"/>
            <a:ext cx="403987" cy="403987"/>
          </a:xfrm>
          <a:prstGeom prst="rect">
            <a:avLst/>
          </a:prstGeom>
        </p:spPr>
      </p:pic>
      <p:sp>
        <p:nvSpPr>
          <p:cNvPr id="17" name="Cross 16">
            <a:extLst>
              <a:ext uri="{FF2B5EF4-FFF2-40B4-BE49-F238E27FC236}">
                <a16:creationId xmlns:a16="http://schemas.microsoft.com/office/drawing/2014/main" id="{E7EAF2CE-5F06-4170-A118-3BE70F459160}"/>
              </a:ext>
            </a:extLst>
          </p:cNvPr>
          <p:cNvSpPr/>
          <p:nvPr/>
        </p:nvSpPr>
        <p:spPr>
          <a:xfrm>
            <a:off x="8845899" y="1023103"/>
            <a:ext cx="321547" cy="31989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7C83E60-E2EC-4036-8DEE-F5E58A8476DB}"/>
              </a:ext>
            </a:extLst>
          </p:cNvPr>
          <p:cNvSpPr/>
          <p:nvPr/>
        </p:nvSpPr>
        <p:spPr>
          <a:xfrm>
            <a:off x="898174" y="5064176"/>
            <a:ext cx="5666295"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Time horizons</a:t>
            </a:r>
            <a:r>
              <a:rPr lang="en-GB" sz="2400" dirty="0"/>
              <a:t>: Shoreline management plan epoch end dates (2025, 2055, 2100) </a:t>
            </a:r>
          </a:p>
        </p:txBody>
      </p:sp>
      <p:sp>
        <p:nvSpPr>
          <p:cNvPr id="19" name="Rectangle 18">
            <a:extLst>
              <a:ext uri="{FF2B5EF4-FFF2-40B4-BE49-F238E27FC236}">
                <a16:creationId xmlns:a16="http://schemas.microsoft.com/office/drawing/2014/main" id="{7AB4C951-8ACE-4A00-88F4-467AAAF63310}"/>
              </a:ext>
            </a:extLst>
          </p:cNvPr>
          <p:cNvSpPr/>
          <p:nvPr/>
        </p:nvSpPr>
        <p:spPr>
          <a:xfrm>
            <a:off x="6894407" y="5064176"/>
            <a:ext cx="3005952"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Case Study location</a:t>
            </a:r>
            <a:r>
              <a:rPr lang="en-GB" sz="2400" dirty="0"/>
              <a:t>: Swansea</a:t>
            </a:r>
          </a:p>
        </p:txBody>
      </p:sp>
      <p:pic>
        <p:nvPicPr>
          <p:cNvPr id="21" name="Picture 4" descr="Plain Uk Map - ClipArt Best">
            <a:extLst>
              <a:ext uri="{FF2B5EF4-FFF2-40B4-BE49-F238E27FC236}">
                <a16:creationId xmlns:a16="http://schemas.microsoft.com/office/drawing/2014/main" id="{255B6A6F-0E8E-4D62-A26D-6B85575BAB42}"/>
              </a:ext>
            </a:extLst>
          </p:cNvPr>
          <p:cNvPicPr>
            <a:picLocks noChangeAspect="1" noChangeArrowheads="1"/>
          </p:cNvPicPr>
          <p:nvPr/>
        </p:nvPicPr>
        <p:blipFill>
          <a:blip r:embed="rId9">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077700" y="3662972"/>
            <a:ext cx="1384137" cy="2452174"/>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Pentagon 19">
            <a:extLst>
              <a:ext uri="{FF2B5EF4-FFF2-40B4-BE49-F238E27FC236}">
                <a16:creationId xmlns:a16="http://schemas.microsoft.com/office/drawing/2014/main" id="{31B35543-D5CA-4E77-95E2-39A81D54AFA9}"/>
              </a:ext>
            </a:extLst>
          </p:cNvPr>
          <p:cNvSpPr/>
          <p:nvPr/>
        </p:nvSpPr>
        <p:spPr>
          <a:xfrm>
            <a:off x="9571104" y="5532377"/>
            <a:ext cx="860756" cy="20663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94639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2413-FB3F-4CBC-A385-49629FB5DF1B}"/>
              </a:ext>
            </a:extLst>
          </p:cNvPr>
          <p:cNvSpPr>
            <a:spLocks noGrp="1"/>
          </p:cNvSpPr>
          <p:nvPr>
            <p:ph type="title"/>
          </p:nvPr>
        </p:nvSpPr>
        <p:spPr>
          <a:xfrm>
            <a:off x="838200" y="2507824"/>
            <a:ext cx="10515600" cy="1325563"/>
          </a:xfrm>
        </p:spPr>
        <p:txBody>
          <a:bodyPr/>
          <a:lstStyle/>
          <a:p>
            <a:r>
              <a:rPr lang="en-GB" dirty="0"/>
              <a:t>Workings / more details</a:t>
            </a:r>
          </a:p>
        </p:txBody>
      </p:sp>
    </p:spTree>
    <p:extLst>
      <p:ext uri="{BB962C8B-B14F-4D97-AF65-F5344CB8AC3E}">
        <p14:creationId xmlns:p14="http://schemas.microsoft.com/office/powerpoint/2010/main" val="3045546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239594-093E-48B9-A866-21E3592D81C6}"/>
              </a:ext>
            </a:extLst>
          </p:cNvPr>
          <p:cNvSpPr/>
          <p:nvPr/>
        </p:nvSpPr>
        <p:spPr>
          <a:xfrm>
            <a:off x="4795659" y="117684"/>
            <a:ext cx="7202073" cy="208330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093126B-2EE9-47AD-8ACD-A9712C8290D1}"/>
              </a:ext>
            </a:extLst>
          </p:cNvPr>
          <p:cNvSpPr>
            <a:spLocks noGrp="1"/>
          </p:cNvSpPr>
          <p:nvPr>
            <p:ph type="title"/>
          </p:nvPr>
        </p:nvSpPr>
        <p:spPr>
          <a:xfrm>
            <a:off x="377141" y="150523"/>
            <a:ext cx="3354181" cy="568129"/>
          </a:xfrm>
        </p:spPr>
        <p:txBody>
          <a:bodyPr>
            <a:noAutofit/>
          </a:bodyPr>
          <a:lstStyle/>
          <a:p>
            <a:r>
              <a:rPr lang="en-GB" sz="3200" dirty="0">
                <a:solidFill>
                  <a:schemeClr val="accent1">
                    <a:lumMod val="75000"/>
                  </a:schemeClr>
                </a:solidFill>
              </a:rPr>
              <a:t>Team </a:t>
            </a:r>
            <a:r>
              <a:rPr lang="en-GB" sz="3200" dirty="0" err="1">
                <a:solidFill>
                  <a:schemeClr val="accent1">
                    <a:lumMod val="75000"/>
                  </a:schemeClr>
                </a:solidFill>
              </a:rPr>
              <a:t>UncertainSea</a:t>
            </a:r>
            <a:endParaRPr lang="en-GB" sz="3200" dirty="0">
              <a:solidFill>
                <a:schemeClr val="accent1">
                  <a:lumMod val="75000"/>
                </a:schemeClr>
              </a:solidFill>
            </a:endParaRPr>
          </a:p>
        </p:txBody>
      </p:sp>
      <p:pic>
        <p:nvPicPr>
          <p:cNvPr id="1026" name="Picture 2" descr="CEDA | Home">
            <a:extLst>
              <a:ext uri="{FF2B5EF4-FFF2-40B4-BE49-F238E27FC236}">
                <a16:creationId xmlns:a16="http://schemas.microsoft.com/office/drawing/2014/main" id="{30CD8550-20D1-4495-A02F-E3E1225DD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94" y="184580"/>
            <a:ext cx="1512804" cy="4039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84C7180-0356-452B-AF1D-93AED176428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761254" y="203222"/>
            <a:ext cx="1181912" cy="353329"/>
          </a:xfrm>
          <a:prstGeom prst="rect">
            <a:avLst/>
          </a:prstGeom>
        </p:spPr>
      </p:pic>
      <p:sp>
        <p:nvSpPr>
          <p:cNvPr id="5" name="Rectangle 4">
            <a:extLst>
              <a:ext uri="{FF2B5EF4-FFF2-40B4-BE49-F238E27FC236}">
                <a16:creationId xmlns:a16="http://schemas.microsoft.com/office/drawing/2014/main" id="{BA77B015-7EB9-4D88-953D-132230722004}"/>
              </a:ext>
            </a:extLst>
          </p:cNvPr>
          <p:cNvSpPr/>
          <p:nvPr/>
        </p:nvSpPr>
        <p:spPr>
          <a:xfrm>
            <a:off x="9275051" y="545537"/>
            <a:ext cx="2561364" cy="1138773"/>
          </a:xfrm>
          <a:prstGeom prst="rect">
            <a:avLst/>
          </a:prstGeom>
        </p:spPr>
        <p:txBody>
          <a:bodyPr wrap="square">
            <a:spAutoFit/>
          </a:bodyPr>
          <a:lstStyle/>
          <a:p>
            <a:pPr lvl="0"/>
            <a:r>
              <a:rPr lang="en-GB" sz="2400" b="1" dirty="0">
                <a:solidFill>
                  <a:schemeClr val="accent1">
                    <a:lumMod val="75000"/>
                  </a:schemeClr>
                </a:solidFill>
              </a:rPr>
              <a:t>UKCP18 sea level projections </a:t>
            </a:r>
            <a:br>
              <a:rPr lang="en-GB" sz="2400" dirty="0"/>
            </a:br>
            <a:endParaRPr lang="en-GB" sz="2000" dirty="0"/>
          </a:p>
        </p:txBody>
      </p:sp>
      <p:sp>
        <p:nvSpPr>
          <p:cNvPr id="6" name="Rectangle 5">
            <a:extLst>
              <a:ext uri="{FF2B5EF4-FFF2-40B4-BE49-F238E27FC236}">
                <a16:creationId xmlns:a16="http://schemas.microsoft.com/office/drawing/2014/main" id="{A16EA602-3A23-4D8B-8364-58482E0B2CCF}"/>
              </a:ext>
            </a:extLst>
          </p:cNvPr>
          <p:cNvSpPr/>
          <p:nvPr/>
        </p:nvSpPr>
        <p:spPr>
          <a:xfrm>
            <a:off x="6115842" y="549144"/>
            <a:ext cx="2660055" cy="1107996"/>
          </a:xfrm>
          <a:prstGeom prst="rect">
            <a:avLst/>
          </a:prstGeom>
        </p:spPr>
        <p:txBody>
          <a:bodyPr wrap="square">
            <a:spAutoFit/>
          </a:bodyPr>
          <a:lstStyle/>
          <a:p>
            <a:pPr lvl="0"/>
            <a:r>
              <a:rPr lang="en-GB" sz="2400" b="1" dirty="0">
                <a:solidFill>
                  <a:schemeClr val="accent1">
                    <a:lumMod val="75000"/>
                  </a:schemeClr>
                </a:solidFill>
              </a:rPr>
              <a:t>Present Day Extreme Sea Levels</a:t>
            </a:r>
            <a:br>
              <a:rPr lang="en-GB" dirty="0">
                <a:solidFill>
                  <a:schemeClr val="accent1">
                    <a:lumMod val="75000"/>
                  </a:schemeClr>
                </a:solidFill>
              </a:rPr>
            </a:br>
            <a:endParaRPr lang="en-GB" dirty="0">
              <a:solidFill>
                <a:schemeClr val="accent1">
                  <a:lumMod val="75000"/>
                </a:schemeClr>
              </a:solidFill>
            </a:endParaRPr>
          </a:p>
        </p:txBody>
      </p:sp>
      <p:sp>
        <p:nvSpPr>
          <p:cNvPr id="9" name="TextBox 8">
            <a:extLst>
              <a:ext uri="{FF2B5EF4-FFF2-40B4-BE49-F238E27FC236}">
                <a16:creationId xmlns:a16="http://schemas.microsoft.com/office/drawing/2014/main" id="{43EB97CC-5531-403F-A4AA-71AAB87D0CB1}"/>
              </a:ext>
            </a:extLst>
          </p:cNvPr>
          <p:cNvSpPr txBox="1"/>
          <p:nvPr/>
        </p:nvSpPr>
        <p:spPr>
          <a:xfrm>
            <a:off x="5292956" y="133620"/>
            <a:ext cx="2152913" cy="461665"/>
          </a:xfrm>
          <a:prstGeom prst="rect">
            <a:avLst/>
          </a:prstGeom>
          <a:noFill/>
        </p:spPr>
        <p:txBody>
          <a:bodyPr wrap="square" rtlCol="0">
            <a:spAutoFit/>
          </a:bodyPr>
          <a:lstStyle/>
          <a:p>
            <a:r>
              <a:rPr lang="en-GB" sz="2400" b="1" dirty="0">
                <a:solidFill>
                  <a:schemeClr val="accent1">
                    <a:lumMod val="75000"/>
                  </a:schemeClr>
                </a:solidFill>
              </a:rPr>
              <a:t>Inputs</a:t>
            </a:r>
            <a:endParaRPr lang="en-GB" b="1" dirty="0">
              <a:solidFill>
                <a:schemeClr val="accent1">
                  <a:lumMod val="75000"/>
                </a:schemeClr>
              </a:solidFill>
            </a:endParaRPr>
          </a:p>
        </p:txBody>
      </p:sp>
      <p:sp>
        <p:nvSpPr>
          <p:cNvPr id="20" name="Rectangle 19">
            <a:extLst>
              <a:ext uri="{FF2B5EF4-FFF2-40B4-BE49-F238E27FC236}">
                <a16:creationId xmlns:a16="http://schemas.microsoft.com/office/drawing/2014/main" id="{77FB082C-BE39-4993-A951-D9B80C488384}"/>
              </a:ext>
            </a:extLst>
          </p:cNvPr>
          <p:cNvSpPr/>
          <p:nvPr/>
        </p:nvSpPr>
        <p:spPr>
          <a:xfrm>
            <a:off x="469051" y="2785998"/>
            <a:ext cx="4060579" cy="37068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31A1194D-5EC7-4BB0-935E-7807E674052E}"/>
              </a:ext>
            </a:extLst>
          </p:cNvPr>
          <p:cNvSpPr txBox="1"/>
          <p:nvPr/>
        </p:nvSpPr>
        <p:spPr>
          <a:xfrm>
            <a:off x="537212" y="2844167"/>
            <a:ext cx="3992418" cy="3385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sz="1600" dirty="0"/>
              <a:t>Uncertainties in UK-wide mean sea level rise </a:t>
            </a:r>
          </a:p>
        </p:txBody>
      </p:sp>
      <p:sp>
        <p:nvSpPr>
          <p:cNvPr id="24" name="Rectangle 23">
            <a:extLst>
              <a:ext uri="{FF2B5EF4-FFF2-40B4-BE49-F238E27FC236}">
                <a16:creationId xmlns:a16="http://schemas.microsoft.com/office/drawing/2014/main" id="{188A2D2B-029C-40EB-BC75-0276AFD59ABB}"/>
              </a:ext>
            </a:extLst>
          </p:cNvPr>
          <p:cNvSpPr/>
          <p:nvPr/>
        </p:nvSpPr>
        <p:spPr>
          <a:xfrm>
            <a:off x="4795659" y="2785998"/>
            <a:ext cx="7202073" cy="36421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GB" sz="2400" dirty="0">
                <a:solidFill>
                  <a:schemeClr val="accent1">
                    <a:lumMod val="75000"/>
                  </a:schemeClr>
                </a:solidFill>
              </a:rPr>
              <a:t>Town halls </a:t>
            </a:r>
          </a:p>
          <a:p>
            <a:pPr marL="285750" indent="-285750">
              <a:lnSpc>
                <a:spcPct val="150000"/>
              </a:lnSpc>
              <a:buFont typeface="Arial" panose="020B0604020202020204" pitchFamily="34" charset="0"/>
              <a:buChar char="•"/>
            </a:pPr>
            <a:r>
              <a:rPr lang="en-GB" sz="2400" dirty="0">
                <a:solidFill>
                  <a:schemeClr val="accent1">
                    <a:lumMod val="75000"/>
                  </a:schemeClr>
                </a:solidFill>
              </a:rPr>
              <a:t>Stakeholder engagements</a:t>
            </a:r>
          </a:p>
          <a:p>
            <a:pPr marL="285750" indent="-285750">
              <a:lnSpc>
                <a:spcPct val="150000"/>
              </a:lnSpc>
              <a:buFont typeface="Arial" panose="020B0604020202020204" pitchFamily="34" charset="0"/>
              <a:buChar char="•"/>
            </a:pPr>
            <a:r>
              <a:rPr lang="en-GB" sz="2400" dirty="0">
                <a:solidFill>
                  <a:schemeClr val="accent1">
                    <a:lumMod val="75000"/>
                  </a:schemeClr>
                </a:solidFill>
              </a:rPr>
              <a:t>Conferences  </a:t>
            </a:r>
          </a:p>
          <a:p>
            <a:pPr marL="285750" indent="-285750" algn="ctr">
              <a:buFont typeface="Arial" panose="020B0604020202020204" pitchFamily="34" charset="0"/>
              <a:buChar char="•"/>
            </a:pPr>
            <a:endParaRPr lang="en-GB" dirty="0"/>
          </a:p>
        </p:txBody>
      </p:sp>
      <p:sp>
        <p:nvSpPr>
          <p:cNvPr id="25" name="TextBox 24">
            <a:extLst>
              <a:ext uri="{FF2B5EF4-FFF2-40B4-BE49-F238E27FC236}">
                <a16:creationId xmlns:a16="http://schemas.microsoft.com/office/drawing/2014/main" id="{35513949-8A39-4A6B-B7FF-E4BD09E08042}"/>
              </a:ext>
            </a:extLst>
          </p:cNvPr>
          <p:cNvSpPr txBox="1"/>
          <p:nvPr/>
        </p:nvSpPr>
        <p:spPr>
          <a:xfrm>
            <a:off x="5072864" y="2956507"/>
            <a:ext cx="3992418"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Future Coastal Flood Risk </a:t>
            </a:r>
          </a:p>
          <a:p>
            <a:r>
              <a:rPr lang="en-GB" dirty="0"/>
              <a:t>The </a:t>
            </a:r>
            <a:r>
              <a:rPr lang="en-GB" dirty="0" err="1"/>
              <a:t>UncertainSea</a:t>
            </a:r>
            <a:r>
              <a:rPr lang="en-GB" dirty="0"/>
              <a:t> Virtual Tool </a:t>
            </a:r>
          </a:p>
        </p:txBody>
      </p:sp>
      <p:sp>
        <p:nvSpPr>
          <p:cNvPr id="26" name="TextBox 25">
            <a:extLst>
              <a:ext uri="{FF2B5EF4-FFF2-40B4-BE49-F238E27FC236}">
                <a16:creationId xmlns:a16="http://schemas.microsoft.com/office/drawing/2014/main" id="{1A23ABBA-7B54-4992-BE14-26D0E33B9DE6}"/>
              </a:ext>
            </a:extLst>
          </p:cNvPr>
          <p:cNvSpPr txBox="1"/>
          <p:nvPr/>
        </p:nvSpPr>
        <p:spPr>
          <a:xfrm>
            <a:off x="471054" y="1277660"/>
            <a:ext cx="4060579" cy="923330"/>
          </a:xfrm>
          <a:custGeom>
            <a:avLst/>
            <a:gdLst>
              <a:gd name="connsiteX0" fmla="*/ 0 w 4060579"/>
              <a:gd name="connsiteY0" fmla="*/ 0 h 923330"/>
              <a:gd name="connsiteX1" fmla="*/ 636157 w 4060579"/>
              <a:gd name="connsiteY1" fmla="*/ 0 h 923330"/>
              <a:gd name="connsiteX2" fmla="*/ 1312921 w 4060579"/>
              <a:gd name="connsiteY2" fmla="*/ 0 h 923330"/>
              <a:gd name="connsiteX3" fmla="*/ 1867866 w 4060579"/>
              <a:gd name="connsiteY3" fmla="*/ 0 h 923330"/>
              <a:gd name="connsiteX4" fmla="*/ 2544630 w 4060579"/>
              <a:gd name="connsiteY4" fmla="*/ 0 h 923330"/>
              <a:gd name="connsiteX5" fmla="*/ 3221393 w 4060579"/>
              <a:gd name="connsiteY5" fmla="*/ 0 h 923330"/>
              <a:gd name="connsiteX6" fmla="*/ 4060579 w 4060579"/>
              <a:gd name="connsiteY6" fmla="*/ 0 h 923330"/>
              <a:gd name="connsiteX7" fmla="*/ 4060579 w 4060579"/>
              <a:gd name="connsiteY7" fmla="*/ 443198 h 923330"/>
              <a:gd name="connsiteX8" fmla="*/ 4060579 w 4060579"/>
              <a:gd name="connsiteY8" fmla="*/ 923330 h 923330"/>
              <a:gd name="connsiteX9" fmla="*/ 3383816 w 4060579"/>
              <a:gd name="connsiteY9" fmla="*/ 923330 h 923330"/>
              <a:gd name="connsiteX10" fmla="*/ 2828870 w 4060579"/>
              <a:gd name="connsiteY10" fmla="*/ 923330 h 923330"/>
              <a:gd name="connsiteX11" fmla="*/ 2233318 w 4060579"/>
              <a:gd name="connsiteY11" fmla="*/ 923330 h 923330"/>
              <a:gd name="connsiteX12" fmla="*/ 1515949 w 4060579"/>
              <a:gd name="connsiteY12" fmla="*/ 923330 h 923330"/>
              <a:gd name="connsiteX13" fmla="*/ 798581 w 4060579"/>
              <a:gd name="connsiteY13" fmla="*/ 923330 h 923330"/>
              <a:gd name="connsiteX14" fmla="*/ 0 w 4060579"/>
              <a:gd name="connsiteY14" fmla="*/ 923330 h 923330"/>
              <a:gd name="connsiteX15" fmla="*/ 0 w 4060579"/>
              <a:gd name="connsiteY15" fmla="*/ 461665 h 923330"/>
              <a:gd name="connsiteX16" fmla="*/ 0 w 4060579"/>
              <a:gd name="connsiteY16" fmla="*/ 0 h 923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60579" h="923330" fill="none" extrusionOk="0">
                <a:moveTo>
                  <a:pt x="0" y="0"/>
                </a:moveTo>
                <a:cubicBezTo>
                  <a:pt x="194736" y="9398"/>
                  <a:pt x="471731" y="25020"/>
                  <a:pt x="636157" y="0"/>
                </a:cubicBezTo>
                <a:cubicBezTo>
                  <a:pt x="800583" y="-25020"/>
                  <a:pt x="1041265" y="-17868"/>
                  <a:pt x="1312921" y="0"/>
                </a:cubicBezTo>
                <a:cubicBezTo>
                  <a:pt x="1584577" y="17868"/>
                  <a:pt x="1653417" y="8385"/>
                  <a:pt x="1867866" y="0"/>
                </a:cubicBezTo>
                <a:cubicBezTo>
                  <a:pt x="2082316" y="-8385"/>
                  <a:pt x="2381136" y="13051"/>
                  <a:pt x="2544630" y="0"/>
                </a:cubicBezTo>
                <a:cubicBezTo>
                  <a:pt x="2708124" y="-13051"/>
                  <a:pt x="3078961" y="-1549"/>
                  <a:pt x="3221393" y="0"/>
                </a:cubicBezTo>
                <a:cubicBezTo>
                  <a:pt x="3363825" y="1549"/>
                  <a:pt x="3862943" y="-11358"/>
                  <a:pt x="4060579" y="0"/>
                </a:cubicBezTo>
                <a:cubicBezTo>
                  <a:pt x="4048035" y="171457"/>
                  <a:pt x="4055190" y="279836"/>
                  <a:pt x="4060579" y="443198"/>
                </a:cubicBezTo>
                <a:cubicBezTo>
                  <a:pt x="4065968" y="606560"/>
                  <a:pt x="4078596" y="721062"/>
                  <a:pt x="4060579" y="923330"/>
                </a:cubicBezTo>
                <a:cubicBezTo>
                  <a:pt x="3768565" y="926615"/>
                  <a:pt x="3531255" y="924259"/>
                  <a:pt x="3383816" y="923330"/>
                </a:cubicBezTo>
                <a:cubicBezTo>
                  <a:pt x="3236377" y="922401"/>
                  <a:pt x="3072318" y="906778"/>
                  <a:pt x="2828870" y="923330"/>
                </a:cubicBezTo>
                <a:cubicBezTo>
                  <a:pt x="2585422" y="939882"/>
                  <a:pt x="2448196" y="936613"/>
                  <a:pt x="2233318" y="923330"/>
                </a:cubicBezTo>
                <a:cubicBezTo>
                  <a:pt x="2018440" y="910047"/>
                  <a:pt x="1695581" y="889222"/>
                  <a:pt x="1515949" y="923330"/>
                </a:cubicBezTo>
                <a:cubicBezTo>
                  <a:pt x="1336317" y="957438"/>
                  <a:pt x="995246" y="902738"/>
                  <a:pt x="798581" y="923330"/>
                </a:cubicBezTo>
                <a:cubicBezTo>
                  <a:pt x="601916" y="943922"/>
                  <a:pt x="176078" y="940545"/>
                  <a:pt x="0" y="923330"/>
                </a:cubicBezTo>
                <a:cubicBezTo>
                  <a:pt x="-4699" y="761533"/>
                  <a:pt x="20287" y="676614"/>
                  <a:pt x="0" y="461665"/>
                </a:cubicBezTo>
                <a:cubicBezTo>
                  <a:pt x="-20287" y="246716"/>
                  <a:pt x="13257" y="100976"/>
                  <a:pt x="0" y="0"/>
                </a:cubicBezTo>
                <a:close/>
              </a:path>
              <a:path w="4060579" h="923330" stroke="0" extrusionOk="0">
                <a:moveTo>
                  <a:pt x="0" y="0"/>
                </a:moveTo>
                <a:cubicBezTo>
                  <a:pt x="285974" y="31483"/>
                  <a:pt x="485558" y="-4665"/>
                  <a:pt x="636157" y="0"/>
                </a:cubicBezTo>
                <a:cubicBezTo>
                  <a:pt x="786756" y="4665"/>
                  <a:pt x="982602" y="12510"/>
                  <a:pt x="1191103" y="0"/>
                </a:cubicBezTo>
                <a:cubicBezTo>
                  <a:pt x="1399604" y="-12510"/>
                  <a:pt x="1623443" y="-4165"/>
                  <a:pt x="1908472" y="0"/>
                </a:cubicBezTo>
                <a:cubicBezTo>
                  <a:pt x="2193501" y="4165"/>
                  <a:pt x="2479746" y="-9747"/>
                  <a:pt x="2625841" y="0"/>
                </a:cubicBezTo>
                <a:cubicBezTo>
                  <a:pt x="2771936" y="9747"/>
                  <a:pt x="2920131" y="-1335"/>
                  <a:pt x="3180787" y="0"/>
                </a:cubicBezTo>
                <a:cubicBezTo>
                  <a:pt x="3441443" y="1335"/>
                  <a:pt x="3701205" y="26280"/>
                  <a:pt x="4060579" y="0"/>
                </a:cubicBezTo>
                <a:cubicBezTo>
                  <a:pt x="4071697" y="162794"/>
                  <a:pt x="4040766" y="294644"/>
                  <a:pt x="4060579" y="443198"/>
                </a:cubicBezTo>
                <a:cubicBezTo>
                  <a:pt x="4080392" y="591752"/>
                  <a:pt x="4071608" y="783638"/>
                  <a:pt x="4060579" y="923330"/>
                </a:cubicBezTo>
                <a:cubicBezTo>
                  <a:pt x="3797681" y="933761"/>
                  <a:pt x="3705719" y="913011"/>
                  <a:pt x="3505633" y="923330"/>
                </a:cubicBezTo>
                <a:cubicBezTo>
                  <a:pt x="3305547" y="933649"/>
                  <a:pt x="3041454" y="904753"/>
                  <a:pt x="2869476" y="923330"/>
                </a:cubicBezTo>
                <a:cubicBezTo>
                  <a:pt x="2697498" y="941907"/>
                  <a:pt x="2542739" y="925352"/>
                  <a:pt x="2273924" y="923330"/>
                </a:cubicBezTo>
                <a:cubicBezTo>
                  <a:pt x="2005109" y="921308"/>
                  <a:pt x="1856818" y="954416"/>
                  <a:pt x="1597161" y="923330"/>
                </a:cubicBezTo>
                <a:cubicBezTo>
                  <a:pt x="1337504" y="892244"/>
                  <a:pt x="1155375" y="910600"/>
                  <a:pt x="1042215" y="923330"/>
                </a:cubicBezTo>
                <a:cubicBezTo>
                  <a:pt x="929055" y="936060"/>
                  <a:pt x="230631" y="936685"/>
                  <a:pt x="0" y="923330"/>
                </a:cubicBezTo>
                <a:cubicBezTo>
                  <a:pt x="14108" y="819226"/>
                  <a:pt x="-13205" y="628869"/>
                  <a:pt x="0" y="489365"/>
                </a:cubicBezTo>
                <a:cubicBezTo>
                  <a:pt x="13205" y="349861"/>
                  <a:pt x="1023" y="178482"/>
                  <a:pt x="0" y="0"/>
                </a:cubicBezTo>
                <a:close/>
              </a:path>
            </a:pathLst>
          </a:custGeom>
          <a:solidFill>
            <a:schemeClr val="bg1"/>
          </a:solidFill>
          <a:ln>
            <a:solidFill>
              <a:schemeClr val="accent1">
                <a:lumMod val="75000"/>
              </a:schemeClr>
            </a:solidFill>
            <a:extLst>
              <a:ext uri="{C807C97D-BFC1-408E-A445-0C87EB9F89A2}">
                <ask:lineSketchStyleProps xmlns:ask="http://schemas.microsoft.com/office/drawing/2018/sketchyshapes" sd="498909486">
                  <a:prstGeom prst="rect">
                    <a:avLst/>
                  </a:prstGeom>
                  <ask:type>
                    <ask:lineSketchFreehand/>
                  </ask:type>
                </ask:lineSketchStyleProps>
              </a:ext>
            </a:extLst>
          </a:ln>
          <a:effectLst>
            <a:outerShdw blurRad="50800" dist="38100" dir="2700000" algn="tl" rotWithShape="0">
              <a:prstClr val="black">
                <a:alpha val="40000"/>
              </a:prstClr>
            </a:outerShdw>
          </a:effectLst>
        </p:spPr>
        <p:txBody>
          <a:bodyPr wrap="square" rtlCol="0">
            <a:spAutoFit/>
          </a:bodyPr>
          <a:lstStyle/>
          <a:p>
            <a:r>
              <a:rPr lang="en-GB" dirty="0"/>
              <a:t>Visualise uncertainties in future Extreme Sea Level for stakeholders, </a:t>
            </a:r>
            <a:r>
              <a:rPr lang="en-GB" dirty="0">
                <a:sym typeface="Wingdings" panose="05000000000000000000" pitchFamily="2" charset="2"/>
              </a:rPr>
              <a:t>highlighting coastal flood risk is </a:t>
            </a:r>
            <a:r>
              <a:rPr lang="en-GB" dirty="0"/>
              <a:t>not binary.</a:t>
            </a:r>
          </a:p>
        </p:txBody>
      </p:sp>
      <p:sp>
        <p:nvSpPr>
          <p:cNvPr id="22" name="Rectangle 21">
            <a:extLst>
              <a:ext uri="{FF2B5EF4-FFF2-40B4-BE49-F238E27FC236}">
                <a16:creationId xmlns:a16="http://schemas.microsoft.com/office/drawing/2014/main" id="{A1B49846-2E60-45B7-8BE1-B4EBEB1BE5F9}"/>
              </a:ext>
            </a:extLst>
          </p:cNvPr>
          <p:cNvSpPr/>
          <p:nvPr/>
        </p:nvSpPr>
        <p:spPr>
          <a:xfrm>
            <a:off x="9271115" y="1277094"/>
            <a:ext cx="2561364" cy="923330"/>
          </a:xfrm>
          <a:prstGeom prst="rect">
            <a:avLst/>
          </a:prstGeom>
        </p:spPr>
        <p:txBody>
          <a:bodyPr wrap="square">
            <a:spAutoFit/>
          </a:bodyPr>
          <a:lstStyle/>
          <a:p>
            <a:r>
              <a:rPr lang="en-GB" dirty="0"/>
              <a:t>Uncertainty from climate projections downscaling, ice melt</a:t>
            </a:r>
          </a:p>
        </p:txBody>
      </p:sp>
      <p:sp>
        <p:nvSpPr>
          <p:cNvPr id="28" name="Rectangle 27">
            <a:extLst>
              <a:ext uri="{FF2B5EF4-FFF2-40B4-BE49-F238E27FC236}">
                <a16:creationId xmlns:a16="http://schemas.microsoft.com/office/drawing/2014/main" id="{EFB46E25-6F80-4793-8E87-253E6FBFC2E4}"/>
              </a:ext>
            </a:extLst>
          </p:cNvPr>
          <p:cNvSpPr/>
          <p:nvPr/>
        </p:nvSpPr>
        <p:spPr>
          <a:xfrm>
            <a:off x="6136866" y="1333974"/>
            <a:ext cx="2660055" cy="923330"/>
          </a:xfrm>
          <a:prstGeom prst="rect">
            <a:avLst/>
          </a:prstGeom>
        </p:spPr>
        <p:txBody>
          <a:bodyPr wrap="square">
            <a:spAutoFit/>
          </a:bodyPr>
          <a:lstStyle/>
          <a:p>
            <a:r>
              <a:rPr lang="en-GB" dirty="0"/>
              <a:t>Uncertainty from skew surge joint probability statistics </a:t>
            </a:r>
          </a:p>
        </p:txBody>
      </p:sp>
      <p:sp>
        <p:nvSpPr>
          <p:cNvPr id="29" name="TextBox 28">
            <a:extLst>
              <a:ext uri="{FF2B5EF4-FFF2-40B4-BE49-F238E27FC236}">
                <a16:creationId xmlns:a16="http://schemas.microsoft.com/office/drawing/2014/main" id="{2DA1A930-8DAA-4D9A-8F7E-98C6C03E76F4}"/>
              </a:ext>
            </a:extLst>
          </p:cNvPr>
          <p:cNvSpPr txBox="1"/>
          <p:nvPr/>
        </p:nvSpPr>
        <p:spPr>
          <a:xfrm>
            <a:off x="910651" y="2347659"/>
            <a:ext cx="2152913" cy="461665"/>
          </a:xfrm>
          <a:prstGeom prst="rect">
            <a:avLst/>
          </a:prstGeom>
          <a:noFill/>
        </p:spPr>
        <p:txBody>
          <a:bodyPr wrap="square" rtlCol="0">
            <a:spAutoFit/>
          </a:bodyPr>
          <a:lstStyle/>
          <a:p>
            <a:r>
              <a:rPr lang="en-GB" sz="2400" b="1" dirty="0">
                <a:solidFill>
                  <a:schemeClr val="accent1">
                    <a:lumMod val="75000"/>
                  </a:schemeClr>
                </a:solidFill>
              </a:rPr>
              <a:t>Outputs</a:t>
            </a:r>
          </a:p>
        </p:txBody>
      </p:sp>
      <p:pic>
        <p:nvPicPr>
          <p:cNvPr id="30" name="Graphic 29" descr="Shopping cart">
            <a:extLst>
              <a:ext uri="{FF2B5EF4-FFF2-40B4-BE49-F238E27FC236}">
                <a16:creationId xmlns:a16="http://schemas.microsoft.com/office/drawing/2014/main" id="{6F523B12-CA4B-4104-A3B0-DA180A8E67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7701" y="177894"/>
            <a:ext cx="403987" cy="403987"/>
          </a:xfrm>
          <a:prstGeom prst="rect">
            <a:avLst/>
          </a:prstGeom>
        </p:spPr>
      </p:pic>
      <p:pic>
        <p:nvPicPr>
          <p:cNvPr id="1025" name="Graphic 1024" descr="Presentation with bar chart">
            <a:extLst>
              <a:ext uri="{FF2B5EF4-FFF2-40B4-BE49-F238E27FC236}">
                <a16:creationId xmlns:a16="http://schemas.microsoft.com/office/drawing/2014/main" id="{DF6FA210-C025-45F2-A611-488179F3A7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9051" y="2324715"/>
            <a:ext cx="464529" cy="464529"/>
          </a:xfrm>
          <a:prstGeom prst="rect">
            <a:avLst/>
          </a:prstGeom>
        </p:spPr>
      </p:pic>
      <p:sp>
        <p:nvSpPr>
          <p:cNvPr id="1032" name="Cross 1031">
            <a:extLst>
              <a:ext uri="{FF2B5EF4-FFF2-40B4-BE49-F238E27FC236}">
                <a16:creationId xmlns:a16="http://schemas.microsoft.com/office/drawing/2014/main" id="{95938EAF-C0DD-431F-ACCC-029199E06197}"/>
              </a:ext>
            </a:extLst>
          </p:cNvPr>
          <p:cNvSpPr/>
          <p:nvPr/>
        </p:nvSpPr>
        <p:spPr>
          <a:xfrm>
            <a:off x="8677124" y="666086"/>
            <a:ext cx="321547" cy="319895"/>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44A1E736-6F18-4793-A21F-E024D085A1CB}"/>
              </a:ext>
            </a:extLst>
          </p:cNvPr>
          <p:cNvSpPr txBox="1"/>
          <p:nvPr/>
        </p:nvSpPr>
        <p:spPr>
          <a:xfrm>
            <a:off x="949676" y="751749"/>
            <a:ext cx="2152913" cy="461665"/>
          </a:xfrm>
          <a:prstGeom prst="rect">
            <a:avLst/>
          </a:prstGeom>
          <a:noFill/>
        </p:spPr>
        <p:txBody>
          <a:bodyPr wrap="square" rtlCol="0">
            <a:spAutoFit/>
          </a:bodyPr>
          <a:lstStyle/>
          <a:p>
            <a:r>
              <a:rPr lang="en-GB" sz="2400" b="1" dirty="0">
                <a:solidFill>
                  <a:schemeClr val="accent1">
                    <a:lumMod val="75000"/>
                  </a:schemeClr>
                </a:solidFill>
              </a:rPr>
              <a:t>Goal</a:t>
            </a:r>
            <a:r>
              <a:rPr lang="en-GB" b="1" dirty="0">
                <a:solidFill>
                  <a:schemeClr val="accent1">
                    <a:lumMod val="75000"/>
                  </a:schemeClr>
                </a:solidFill>
              </a:rPr>
              <a:t> </a:t>
            </a:r>
          </a:p>
        </p:txBody>
      </p:sp>
      <p:pic>
        <p:nvPicPr>
          <p:cNvPr id="1034" name="Graphic 1033" descr="Bullseye">
            <a:extLst>
              <a:ext uri="{FF2B5EF4-FFF2-40B4-BE49-F238E27FC236}">
                <a16:creationId xmlns:a16="http://schemas.microsoft.com/office/drawing/2014/main" id="{85F70EEE-8124-47E8-9350-39144B2800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5209" y="696943"/>
            <a:ext cx="511483" cy="511483"/>
          </a:xfrm>
          <a:prstGeom prst="rect">
            <a:avLst/>
          </a:prstGeom>
        </p:spPr>
      </p:pic>
      <p:sp>
        <p:nvSpPr>
          <p:cNvPr id="15" name="Arrow: Pentagon 14">
            <a:extLst>
              <a:ext uri="{FF2B5EF4-FFF2-40B4-BE49-F238E27FC236}">
                <a16:creationId xmlns:a16="http://schemas.microsoft.com/office/drawing/2014/main" id="{AC1F3A48-79AF-4F79-A720-F09F9634A344}"/>
              </a:ext>
            </a:extLst>
          </p:cNvPr>
          <p:cNvSpPr/>
          <p:nvPr/>
        </p:nvSpPr>
        <p:spPr>
          <a:xfrm>
            <a:off x="2499340" y="5580340"/>
            <a:ext cx="860756" cy="20663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pic>
        <p:nvPicPr>
          <p:cNvPr id="1036" name="Picture 1035" descr="Map&#10;&#10;Description automatically generated">
            <a:extLst>
              <a:ext uri="{FF2B5EF4-FFF2-40B4-BE49-F238E27FC236}">
                <a16:creationId xmlns:a16="http://schemas.microsoft.com/office/drawing/2014/main" id="{3DF56429-FCED-4138-B255-F73ECBBBEC55}"/>
              </a:ext>
            </a:extLst>
          </p:cNvPr>
          <p:cNvPicPr>
            <a:picLocks noChangeAspect="1"/>
          </p:cNvPicPr>
          <p:nvPr/>
        </p:nvPicPr>
        <p:blipFill rotWithShape="1">
          <a:blip r:embed="rId11">
            <a:extLst>
              <a:ext uri="{28A0092B-C50C-407E-A947-70E740481C1C}">
                <a14:useLocalDpi xmlns:a14="http://schemas.microsoft.com/office/drawing/2010/main" val="0"/>
              </a:ext>
            </a:extLst>
          </a:blip>
          <a:srcRect l="6063" t="2971" r="22800" b="13832"/>
          <a:stretch/>
        </p:blipFill>
        <p:spPr>
          <a:xfrm>
            <a:off x="1943594" y="3513024"/>
            <a:ext cx="2426783" cy="2915103"/>
          </a:xfrm>
          <a:prstGeom prst="rect">
            <a:avLst/>
          </a:prstGeom>
        </p:spPr>
      </p:pic>
      <p:pic>
        <p:nvPicPr>
          <p:cNvPr id="1037" name="Picture 1036">
            <a:extLst>
              <a:ext uri="{FF2B5EF4-FFF2-40B4-BE49-F238E27FC236}">
                <a16:creationId xmlns:a16="http://schemas.microsoft.com/office/drawing/2014/main" id="{C01DA9C0-3841-4B0B-B8B6-707F7C6A1AC4}"/>
              </a:ext>
            </a:extLst>
          </p:cNvPr>
          <p:cNvPicPr>
            <a:picLocks noChangeAspect="1"/>
          </p:cNvPicPr>
          <p:nvPr/>
        </p:nvPicPr>
        <p:blipFill rotWithShape="1">
          <a:blip r:embed="rId12"/>
          <a:srcRect l="8459" t="5060" r="8114" b="9293"/>
          <a:stretch/>
        </p:blipFill>
        <p:spPr>
          <a:xfrm>
            <a:off x="583286" y="3888941"/>
            <a:ext cx="1916053" cy="2020314"/>
          </a:xfrm>
          <a:prstGeom prst="rect">
            <a:avLst/>
          </a:prstGeom>
        </p:spPr>
      </p:pic>
      <p:sp>
        <p:nvSpPr>
          <p:cNvPr id="1038" name="Rectangle 1037">
            <a:extLst>
              <a:ext uri="{FF2B5EF4-FFF2-40B4-BE49-F238E27FC236}">
                <a16:creationId xmlns:a16="http://schemas.microsoft.com/office/drawing/2014/main" id="{ED4A6067-0043-4153-B1E8-F6458BFB3FA0}"/>
              </a:ext>
            </a:extLst>
          </p:cNvPr>
          <p:cNvSpPr/>
          <p:nvPr/>
        </p:nvSpPr>
        <p:spPr>
          <a:xfrm>
            <a:off x="-661184" y="5786972"/>
            <a:ext cx="468377" cy="410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9" name="TextBox 1038">
            <a:extLst>
              <a:ext uri="{FF2B5EF4-FFF2-40B4-BE49-F238E27FC236}">
                <a16:creationId xmlns:a16="http://schemas.microsoft.com/office/drawing/2014/main" id="{19592CDD-26AA-44D0-B059-8B711FB62258}"/>
              </a:ext>
            </a:extLst>
          </p:cNvPr>
          <p:cNvSpPr txBox="1"/>
          <p:nvPr/>
        </p:nvSpPr>
        <p:spPr>
          <a:xfrm>
            <a:off x="9418474" y="4313271"/>
            <a:ext cx="2170444" cy="523220"/>
          </a:xfrm>
          <a:prstGeom prst="rect">
            <a:avLst/>
          </a:prstGeom>
          <a:noFill/>
        </p:spPr>
        <p:txBody>
          <a:bodyPr wrap="square" rtlCol="0">
            <a:spAutoFit/>
          </a:bodyPr>
          <a:lstStyle/>
          <a:p>
            <a:r>
              <a:rPr lang="en-GB" sz="2800" dirty="0"/>
              <a:t>Live demo…</a:t>
            </a:r>
          </a:p>
        </p:txBody>
      </p:sp>
    </p:spTree>
    <p:extLst>
      <p:ext uri="{BB962C8B-B14F-4D97-AF65-F5344CB8AC3E}">
        <p14:creationId xmlns:p14="http://schemas.microsoft.com/office/powerpoint/2010/main" val="4641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7C62-8A15-472A-940A-6751C35F9262}"/>
              </a:ext>
            </a:extLst>
          </p:cNvPr>
          <p:cNvSpPr>
            <a:spLocks noGrp="1"/>
          </p:cNvSpPr>
          <p:nvPr>
            <p:ph type="title"/>
          </p:nvPr>
        </p:nvSpPr>
        <p:spPr/>
        <p:txBody>
          <a:bodyPr/>
          <a:lstStyle/>
          <a:p>
            <a:r>
              <a:rPr lang="en-GB" dirty="0"/>
              <a:t>Uncertainties in UK-wide mean sea level rise </a:t>
            </a:r>
            <a:br>
              <a:rPr lang="en-GB" dirty="0"/>
            </a:br>
            <a:endParaRPr lang="en-GB" dirty="0"/>
          </a:p>
        </p:txBody>
      </p:sp>
      <p:pic>
        <p:nvPicPr>
          <p:cNvPr id="17" name="Picture 16" descr="Map&#10;&#10;Description automatically generated">
            <a:extLst>
              <a:ext uri="{FF2B5EF4-FFF2-40B4-BE49-F238E27FC236}">
                <a16:creationId xmlns:a16="http://schemas.microsoft.com/office/drawing/2014/main" id="{DB33CA1B-DDDE-42BB-81C2-980575BF5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1" y="1157096"/>
            <a:ext cx="5275587" cy="5418521"/>
          </a:xfrm>
          <a:prstGeom prst="rect">
            <a:avLst/>
          </a:prstGeom>
        </p:spPr>
      </p:pic>
      <p:pic>
        <p:nvPicPr>
          <p:cNvPr id="19" name="Picture 18" descr="A picture containing text&#10;&#10;Description automatically generated">
            <a:extLst>
              <a:ext uri="{FF2B5EF4-FFF2-40B4-BE49-F238E27FC236}">
                <a16:creationId xmlns:a16="http://schemas.microsoft.com/office/drawing/2014/main" id="{016B8F42-8905-4E6F-A3CC-0592804B7D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828" y="1157096"/>
            <a:ext cx="5275587" cy="5418521"/>
          </a:xfrm>
          <a:prstGeom prst="rect">
            <a:avLst/>
          </a:prstGeom>
        </p:spPr>
      </p:pic>
    </p:spTree>
    <p:extLst>
      <p:ext uri="{BB962C8B-B14F-4D97-AF65-F5344CB8AC3E}">
        <p14:creationId xmlns:p14="http://schemas.microsoft.com/office/powerpoint/2010/main" val="332978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52EB-2510-4C5A-9D5E-034D7810461E}"/>
              </a:ext>
            </a:extLst>
          </p:cNvPr>
          <p:cNvSpPr>
            <a:spLocks noGrp="1"/>
          </p:cNvSpPr>
          <p:nvPr>
            <p:ph type="title"/>
          </p:nvPr>
        </p:nvSpPr>
        <p:spPr/>
        <p:txBody>
          <a:bodyPr/>
          <a:lstStyle/>
          <a:p>
            <a:r>
              <a:rPr lang="en-GB" dirty="0"/>
              <a:t>Software </a:t>
            </a:r>
          </a:p>
        </p:txBody>
      </p:sp>
      <p:sp>
        <p:nvSpPr>
          <p:cNvPr id="3" name="Content Placeholder 2">
            <a:extLst>
              <a:ext uri="{FF2B5EF4-FFF2-40B4-BE49-F238E27FC236}">
                <a16:creationId xmlns:a16="http://schemas.microsoft.com/office/drawing/2014/main" id="{8D65E6D6-4944-482D-89C0-DBAF8E90CBA5}"/>
              </a:ext>
            </a:extLst>
          </p:cNvPr>
          <p:cNvSpPr>
            <a:spLocks noGrp="1"/>
          </p:cNvSpPr>
          <p:nvPr>
            <p:ph idx="1"/>
          </p:nvPr>
        </p:nvSpPr>
        <p:spPr/>
        <p:txBody>
          <a:bodyPr/>
          <a:lstStyle/>
          <a:p>
            <a:r>
              <a:rPr lang="en-GB" dirty="0"/>
              <a:t>Blender</a:t>
            </a:r>
          </a:p>
          <a:p>
            <a:r>
              <a:rPr lang="en-GB" dirty="0"/>
              <a:t>Unity </a:t>
            </a:r>
          </a:p>
        </p:txBody>
      </p:sp>
      <p:sp>
        <p:nvSpPr>
          <p:cNvPr id="4" name="Rectangle 3">
            <a:extLst>
              <a:ext uri="{FF2B5EF4-FFF2-40B4-BE49-F238E27FC236}">
                <a16:creationId xmlns:a16="http://schemas.microsoft.com/office/drawing/2014/main" id="{94547A14-2DA9-46BB-985A-B570684BB5DB}"/>
              </a:ext>
            </a:extLst>
          </p:cNvPr>
          <p:cNvSpPr/>
          <p:nvPr/>
        </p:nvSpPr>
        <p:spPr>
          <a:xfrm>
            <a:off x="4795659" y="2785998"/>
            <a:ext cx="7202073" cy="364212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GB" sz="2400" dirty="0">
                <a:solidFill>
                  <a:schemeClr val="accent1">
                    <a:lumMod val="75000"/>
                  </a:schemeClr>
                </a:solidFill>
              </a:rPr>
              <a:t>Town halls </a:t>
            </a:r>
          </a:p>
          <a:p>
            <a:pPr marL="285750" indent="-285750">
              <a:lnSpc>
                <a:spcPct val="150000"/>
              </a:lnSpc>
              <a:buFont typeface="Arial" panose="020B0604020202020204" pitchFamily="34" charset="0"/>
              <a:buChar char="•"/>
            </a:pPr>
            <a:r>
              <a:rPr lang="en-GB" sz="2400" dirty="0">
                <a:solidFill>
                  <a:schemeClr val="accent1">
                    <a:lumMod val="75000"/>
                  </a:schemeClr>
                </a:solidFill>
              </a:rPr>
              <a:t>Stakeholder engagements</a:t>
            </a:r>
          </a:p>
          <a:p>
            <a:pPr marL="285750" indent="-285750">
              <a:lnSpc>
                <a:spcPct val="150000"/>
              </a:lnSpc>
              <a:buFont typeface="Arial" panose="020B0604020202020204" pitchFamily="34" charset="0"/>
              <a:buChar char="•"/>
            </a:pPr>
            <a:r>
              <a:rPr lang="en-GB" sz="2400" dirty="0">
                <a:solidFill>
                  <a:schemeClr val="accent1">
                    <a:lumMod val="75000"/>
                  </a:schemeClr>
                </a:solidFill>
              </a:rPr>
              <a:t>Conferences  </a:t>
            </a:r>
          </a:p>
          <a:p>
            <a:pPr marL="285750" indent="-285750" algn="ctr">
              <a:buFont typeface="Arial" panose="020B0604020202020204" pitchFamily="34" charset="0"/>
              <a:buChar char="•"/>
            </a:pPr>
            <a:endParaRPr lang="en-GB" dirty="0"/>
          </a:p>
        </p:txBody>
      </p:sp>
      <p:sp>
        <p:nvSpPr>
          <p:cNvPr id="5" name="TextBox 4">
            <a:extLst>
              <a:ext uri="{FF2B5EF4-FFF2-40B4-BE49-F238E27FC236}">
                <a16:creationId xmlns:a16="http://schemas.microsoft.com/office/drawing/2014/main" id="{B6DCC03E-414C-4D9D-A9FE-2BA5CAFA761B}"/>
              </a:ext>
            </a:extLst>
          </p:cNvPr>
          <p:cNvSpPr txBox="1"/>
          <p:nvPr/>
        </p:nvSpPr>
        <p:spPr>
          <a:xfrm>
            <a:off x="5072864" y="2956507"/>
            <a:ext cx="3992418"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Future Coastal Flood Risk </a:t>
            </a:r>
          </a:p>
          <a:p>
            <a:r>
              <a:rPr lang="en-GB" dirty="0"/>
              <a:t>The </a:t>
            </a:r>
            <a:r>
              <a:rPr lang="en-GB" dirty="0" err="1"/>
              <a:t>UncertainSea</a:t>
            </a:r>
            <a:r>
              <a:rPr lang="en-GB" dirty="0"/>
              <a:t> Virtual Tool </a:t>
            </a:r>
          </a:p>
        </p:txBody>
      </p:sp>
      <p:sp>
        <p:nvSpPr>
          <p:cNvPr id="6" name="TextBox 5">
            <a:extLst>
              <a:ext uri="{FF2B5EF4-FFF2-40B4-BE49-F238E27FC236}">
                <a16:creationId xmlns:a16="http://schemas.microsoft.com/office/drawing/2014/main" id="{CFF00B94-398F-4CE3-90BF-4E4B0CF7FA44}"/>
              </a:ext>
            </a:extLst>
          </p:cNvPr>
          <p:cNvSpPr txBox="1"/>
          <p:nvPr/>
        </p:nvSpPr>
        <p:spPr>
          <a:xfrm>
            <a:off x="9418474" y="4313271"/>
            <a:ext cx="2170444" cy="523220"/>
          </a:xfrm>
          <a:prstGeom prst="rect">
            <a:avLst/>
          </a:prstGeom>
          <a:noFill/>
        </p:spPr>
        <p:txBody>
          <a:bodyPr wrap="square" rtlCol="0">
            <a:spAutoFit/>
          </a:bodyPr>
          <a:lstStyle/>
          <a:p>
            <a:r>
              <a:rPr lang="en-GB" sz="2800" dirty="0"/>
              <a:t>Live demo…</a:t>
            </a:r>
          </a:p>
        </p:txBody>
      </p:sp>
    </p:spTree>
    <p:extLst>
      <p:ext uri="{BB962C8B-B14F-4D97-AF65-F5344CB8AC3E}">
        <p14:creationId xmlns:p14="http://schemas.microsoft.com/office/powerpoint/2010/main" val="209457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FF74-886A-41DA-BA58-10A437CCC5B6}"/>
              </a:ext>
            </a:extLst>
          </p:cNvPr>
          <p:cNvSpPr>
            <a:spLocks noGrp="1"/>
          </p:cNvSpPr>
          <p:nvPr>
            <p:ph type="title"/>
          </p:nvPr>
        </p:nvSpPr>
        <p:spPr/>
        <p:txBody>
          <a:bodyPr/>
          <a:lstStyle/>
          <a:p>
            <a:r>
              <a:rPr lang="en-GB" dirty="0"/>
              <a:t>Legend</a:t>
            </a:r>
          </a:p>
        </p:txBody>
      </p:sp>
      <p:sp>
        <p:nvSpPr>
          <p:cNvPr id="3" name="Content Placeholder 2">
            <a:extLst>
              <a:ext uri="{FF2B5EF4-FFF2-40B4-BE49-F238E27FC236}">
                <a16:creationId xmlns:a16="http://schemas.microsoft.com/office/drawing/2014/main" id="{E2C7412D-023D-4FE1-89B0-C1CBB678ACA7}"/>
              </a:ext>
            </a:extLst>
          </p:cNvPr>
          <p:cNvSpPr>
            <a:spLocks noGrp="1"/>
          </p:cNvSpPr>
          <p:nvPr>
            <p:ph idx="1"/>
          </p:nvPr>
        </p:nvSpPr>
        <p:spPr/>
        <p:txBody>
          <a:bodyPr/>
          <a:lstStyle/>
          <a:p>
            <a:r>
              <a:rPr lang="en-GB" dirty="0"/>
              <a:t>Return periods</a:t>
            </a:r>
          </a:p>
          <a:p>
            <a:endParaRPr lang="en-GB" dirty="0"/>
          </a:p>
        </p:txBody>
      </p:sp>
      <p:sp>
        <p:nvSpPr>
          <p:cNvPr id="4" name="Rectangle 3">
            <a:extLst>
              <a:ext uri="{FF2B5EF4-FFF2-40B4-BE49-F238E27FC236}">
                <a16:creationId xmlns:a16="http://schemas.microsoft.com/office/drawing/2014/main" id="{B2950812-3C49-44F8-A270-BCD7006EB0FE}"/>
              </a:ext>
            </a:extLst>
          </p:cNvPr>
          <p:cNvSpPr/>
          <p:nvPr/>
        </p:nvSpPr>
        <p:spPr>
          <a:xfrm>
            <a:off x="3989196" y="1945072"/>
            <a:ext cx="2934119" cy="7837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77E9CE7-9079-4083-A8EB-F0339B77CC2D}"/>
              </a:ext>
            </a:extLst>
          </p:cNvPr>
          <p:cNvSpPr/>
          <p:nvPr/>
        </p:nvSpPr>
        <p:spPr>
          <a:xfrm>
            <a:off x="3989196" y="2817891"/>
            <a:ext cx="2934119" cy="7837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E25F281A-254E-4818-B2FD-27813C274609}"/>
              </a:ext>
            </a:extLst>
          </p:cNvPr>
          <p:cNvSpPr/>
          <p:nvPr/>
        </p:nvSpPr>
        <p:spPr>
          <a:xfrm>
            <a:off x="3989196" y="3669131"/>
            <a:ext cx="2934119" cy="78377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0430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3126B-2EE9-47AD-8ACD-A9712C8290D1}"/>
              </a:ext>
            </a:extLst>
          </p:cNvPr>
          <p:cNvSpPr>
            <a:spLocks noGrp="1"/>
          </p:cNvSpPr>
          <p:nvPr>
            <p:ph type="title"/>
          </p:nvPr>
        </p:nvSpPr>
        <p:spPr>
          <a:xfrm>
            <a:off x="838200" y="365125"/>
            <a:ext cx="10515600" cy="568129"/>
          </a:xfrm>
        </p:spPr>
        <p:txBody>
          <a:bodyPr>
            <a:normAutofit fontScale="90000"/>
          </a:bodyPr>
          <a:lstStyle/>
          <a:p>
            <a:r>
              <a:rPr lang="en-GB" dirty="0"/>
              <a:t>Project outline</a:t>
            </a:r>
          </a:p>
        </p:txBody>
      </p:sp>
      <p:graphicFrame>
        <p:nvGraphicFramePr>
          <p:cNvPr id="4" name="Content Placeholder 3">
            <a:extLst>
              <a:ext uri="{FF2B5EF4-FFF2-40B4-BE49-F238E27FC236}">
                <a16:creationId xmlns:a16="http://schemas.microsoft.com/office/drawing/2014/main" id="{B0873048-438B-4639-BCF6-90661CDCD588}"/>
              </a:ext>
            </a:extLst>
          </p:cNvPr>
          <p:cNvGraphicFramePr>
            <a:graphicFrameLocks noGrp="1"/>
          </p:cNvGraphicFramePr>
          <p:nvPr>
            <p:ph idx="1"/>
            <p:extLst>
              <p:ext uri="{D42A27DB-BD31-4B8C-83A1-F6EECF244321}">
                <p14:modId xmlns:p14="http://schemas.microsoft.com/office/powerpoint/2010/main" val="1455504478"/>
              </p:ext>
            </p:extLst>
          </p:nvPr>
        </p:nvGraphicFramePr>
        <p:xfrm>
          <a:off x="838200" y="2093979"/>
          <a:ext cx="10515600" cy="4952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AAB648C8-C9EA-417E-AAFF-D7F96D5A4E1C}"/>
              </a:ext>
            </a:extLst>
          </p:cNvPr>
          <p:cNvSpPr/>
          <p:nvPr/>
        </p:nvSpPr>
        <p:spPr>
          <a:xfrm>
            <a:off x="838200" y="2270734"/>
            <a:ext cx="5666295"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Time horizons</a:t>
            </a:r>
            <a:r>
              <a:rPr lang="en-GB" sz="2400" dirty="0"/>
              <a:t>: Local government planning epoch end date (2025, 2055, 2100) </a:t>
            </a:r>
          </a:p>
        </p:txBody>
      </p:sp>
      <p:sp>
        <p:nvSpPr>
          <p:cNvPr id="12" name="Rectangle 11">
            <a:extLst>
              <a:ext uri="{FF2B5EF4-FFF2-40B4-BE49-F238E27FC236}">
                <a16:creationId xmlns:a16="http://schemas.microsoft.com/office/drawing/2014/main" id="{520A9575-D39A-4C2C-8DD1-2F239F8141F2}"/>
              </a:ext>
            </a:extLst>
          </p:cNvPr>
          <p:cNvSpPr/>
          <p:nvPr/>
        </p:nvSpPr>
        <p:spPr>
          <a:xfrm>
            <a:off x="6834433" y="2270734"/>
            <a:ext cx="3005952" cy="757130"/>
          </a:xfrm>
          <a:prstGeom prst="rect">
            <a:avLst/>
          </a:prstGeom>
          <a:solidFill>
            <a:schemeClr val="accent2">
              <a:lumMod val="20000"/>
              <a:lumOff val="80000"/>
            </a:schemeClr>
          </a:solidFill>
        </p:spPr>
        <p:txBody>
          <a:bodyPr wrap="square">
            <a:spAutoFit/>
          </a:bodyPr>
          <a:lstStyle/>
          <a:p>
            <a:pPr lvl="0" defTabSz="577850">
              <a:lnSpc>
                <a:spcPct val="90000"/>
              </a:lnSpc>
              <a:spcBef>
                <a:spcPct val="0"/>
              </a:spcBef>
              <a:spcAft>
                <a:spcPct val="35000"/>
              </a:spcAft>
            </a:pPr>
            <a:r>
              <a:rPr lang="en-GB" sz="2400" b="1" dirty="0"/>
              <a:t>Case Study location</a:t>
            </a:r>
            <a:r>
              <a:rPr lang="en-GB" sz="2400" dirty="0"/>
              <a:t>: Swansea</a:t>
            </a:r>
          </a:p>
        </p:txBody>
      </p:sp>
      <p:pic>
        <p:nvPicPr>
          <p:cNvPr id="1026" name="Picture 2" descr="CEDA | Home">
            <a:extLst>
              <a:ext uri="{FF2B5EF4-FFF2-40B4-BE49-F238E27FC236}">
                <a16:creationId xmlns:a16="http://schemas.microsoft.com/office/drawing/2014/main" id="{30CD8550-20D1-4495-A02F-E3E1225DDF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827" y="5815313"/>
            <a:ext cx="2269996" cy="6061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784C7180-0356-452B-AF1D-93AED176428E}"/>
              </a:ext>
            </a:extLst>
          </p:cNvPr>
          <p:cNvPicPr>
            <a:picLocks noChangeAspect="1"/>
          </p:cNvPicPr>
          <p:nvPr/>
        </p:nvPicPr>
        <p:blipFill>
          <a:blip r:embed="rId8"/>
          <a:stretch>
            <a:fillRect/>
          </a:stretch>
        </p:blipFill>
        <p:spPr>
          <a:xfrm>
            <a:off x="4054927" y="5779987"/>
            <a:ext cx="2145923" cy="641518"/>
          </a:xfrm>
          <a:prstGeom prst="rect">
            <a:avLst/>
          </a:prstGeom>
        </p:spPr>
      </p:pic>
      <p:pic>
        <p:nvPicPr>
          <p:cNvPr id="1028" name="Picture 4" descr="Plain Uk Map - ClipArt Best">
            <a:extLst>
              <a:ext uri="{FF2B5EF4-FFF2-40B4-BE49-F238E27FC236}">
                <a16:creationId xmlns:a16="http://schemas.microsoft.com/office/drawing/2014/main" id="{FE8DCEAB-361B-4A82-8E8A-2CB3C93EAC19}"/>
              </a:ext>
            </a:extLst>
          </p:cNvPr>
          <p:cNvPicPr>
            <a:picLocks noChangeAspect="1" noChangeArrowheads="1"/>
          </p:cNvPicPr>
          <p:nvPr/>
        </p:nvPicPr>
        <p:blipFill>
          <a:blip r:embed="rId9">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0090288" y="391178"/>
            <a:ext cx="1702966" cy="3017020"/>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Pentagon 14">
            <a:extLst>
              <a:ext uri="{FF2B5EF4-FFF2-40B4-BE49-F238E27FC236}">
                <a16:creationId xmlns:a16="http://schemas.microsoft.com/office/drawing/2014/main" id="{AC1F3A48-79AF-4F79-A720-F09F9634A344}"/>
              </a:ext>
            </a:extLst>
          </p:cNvPr>
          <p:cNvSpPr/>
          <p:nvPr/>
        </p:nvSpPr>
        <p:spPr>
          <a:xfrm>
            <a:off x="9671901" y="2738935"/>
            <a:ext cx="860756" cy="206632"/>
          </a:xfrm>
          <a:prstGeom prst="homePlat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135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FADD-991F-469D-B781-5DF3AB4EFE4D}"/>
              </a:ext>
            </a:extLst>
          </p:cNvPr>
          <p:cNvSpPr>
            <a:spLocks noGrp="1"/>
          </p:cNvSpPr>
          <p:nvPr>
            <p:ph type="title"/>
          </p:nvPr>
        </p:nvSpPr>
        <p:spPr/>
        <p:txBody>
          <a:bodyPr/>
          <a:lstStyle/>
          <a:p>
            <a:r>
              <a:rPr lang="en-GB" dirty="0"/>
              <a:t>Sources of Uncertainty</a:t>
            </a:r>
          </a:p>
        </p:txBody>
      </p:sp>
      <p:graphicFrame>
        <p:nvGraphicFramePr>
          <p:cNvPr id="4" name="Content Placeholder 3">
            <a:extLst>
              <a:ext uri="{FF2B5EF4-FFF2-40B4-BE49-F238E27FC236}">
                <a16:creationId xmlns:a16="http://schemas.microsoft.com/office/drawing/2014/main" id="{1A203E7C-2F4E-44D9-A013-BAD323C1FD5F}"/>
              </a:ext>
            </a:extLst>
          </p:cNvPr>
          <p:cNvGraphicFramePr>
            <a:graphicFrameLocks noGrp="1"/>
          </p:cNvGraphicFramePr>
          <p:nvPr>
            <p:ph idx="1"/>
            <p:extLst>
              <p:ext uri="{D42A27DB-BD31-4B8C-83A1-F6EECF244321}">
                <p14:modId xmlns:p14="http://schemas.microsoft.com/office/powerpoint/2010/main" val="27492063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070A5CA-7072-4251-B025-CD5AC3B286A4}"/>
              </a:ext>
            </a:extLst>
          </p:cNvPr>
          <p:cNvSpPr txBox="1"/>
          <p:nvPr/>
        </p:nvSpPr>
        <p:spPr>
          <a:xfrm>
            <a:off x="838201" y="1977013"/>
            <a:ext cx="2976418" cy="338554"/>
          </a:xfrm>
          <a:prstGeom prst="rect">
            <a:avLst/>
          </a:prstGeom>
          <a:solidFill>
            <a:schemeClr val="accent1">
              <a:lumMod val="20000"/>
              <a:lumOff val="80000"/>
            </a:schemeClr>
          </a:solidFill>
        </p:spPr>
        <p:txBody>
          <a:bodyPr wrap="square" rtlCol="0">
            <a:spAutoFit/>
          </a:bodyPr>
          <a:lstStyle/>
          <a:p>
            <a:r>
              <a:rPr lang="en-GB" sz="1600" b="1" dirty="0"/>
              <a:t>Present risk of coastal flooding</a:t>
            </a:r>
          </a:p>
        </p:txBody>
      </p:sp>
      <p:sp>
        <p:nvSpPr>
          <p:cNvPr id="6" name="TextBox 5">
            <a:extLst>
              <a:ext uri="{FF2B5EF4-FFF2-40B4-BE49-F238E27FC236}">
                <a16:creationId xmlns:a16="http://schemas.microsoft.com/office/drawing/2014/main" id="{B020576C-4228-4FD3-922F-4FEA0887B9F2}"/>
              </a:ext>
            </a:extLst>
          </p:cNvPr>
          <p:cNvSpPr txBox="1"/>
          <p:nvPr/>
        </p:nvSpPr>
        <p:spPr>
          <a:xfrm>
            <a:off x="4267201" y="1977013"/>
            <a:ext cx="2976418" cy="338554"/>
          </a:xfrm>
          <a:prstGeom prst="rect">
            <a:avLst/>
          </a:prstGeom>
          <a:solidFill>
            <a:schemeClr val="accent1">
              <a:lumMod val="20000"/>
              <a:lumOff val="80000"/>
            </a:schemeClr>
          </a:solidFill>
        </p:spPr>
        <p:txBody>
          <a:bodyPr wrap="square" rtlCol="0">
            <a:spAutoFit/>
          </a:bodyPr>
          <a:lstStyle/>
          <a:p>
            <a:r>
              <a:rPr lang="en-GB" sz="1600" b="1" dirty="0"/>
              <a:t>Future risk of coastal flooding</a:t>
            </a:r>
          </a:p>
        </p:txBody>
      </p:sp>
    </p:spTree>
    <p:extLst>
      <p:ext uri="{BB962C8B-B14F-4D97-AF65-F5344CB8AC3E}">
        <p14:creationId xmlns:p14="http://schemas.microsoft.com/office/powerpoint/2010/main" val="2915788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1260</Words>
  <Application>Microsoft Office PowerPoint</Application>
  <PresentationFormat>Widescreen</PresentationFormat>
  <Paragraphs>112</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Team UncertainSea</vt:lpstr>
      <vt:lpstr>PowerPoint Presentation</vt:lpstr>
      <vt:lpstr>Workings / more details</vt:lpstr>
      <vt:lpstr>Team UncertainSea</vt:lpstr>
      <vt:lpstr>Uncertainties in UK-wide mean sea level rise  </vt:lpstr>
      <vt:lpstr>Software </vt:lpstr>
      <vt:lpstr>Legend</vt:lpstr>
      <vt:lpstr>Project outline</vt:lpstr>
      <vt:lpstr>Sources of Uncertainty</vt:lpstr>
      <vt:lpstr>PowerPoint Presentation</vt:lpstr>
      <vt:lpstr>PowerPoint Presentation</vt:lpstr>
      <vt:lpstr>PowerPoint Presentation</vt:lpstr>
      <vt:lpstr>Caveats / Assumptions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UncertainSea</dc:title>
  <dc:creator>Perkins, Thomas</dc:creator>
  <cp:lastModifiedBy>Thomas</cp:lastModifiedBy>
  <cp:revision>28</cp:revision>
  <dcterms:created xsi:type="dcterms:W3CDTF">2021-03-17T08:41:06Z</dcterms:created>
  <dcterms:modified xsi:type="dcterms:W3CDTF">2021-03-17T17:44:49Z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c700311-1b20-487f-9129-30717d50ca8e_Enabled">
    <vt:lpwstr>True</vt:lpwstr>
  </property>
  <property fmtid="{D5CDD505-2E9C-101B-9397-08002B2CF9AE}" pid="3" name="MSIP_Label_9c700311-1b20-487f-9129-30717d50ca8e_SiteId">
    <vt:lpwstr>76e3921f-489b-4b7e-9547-9ea297add9b5</vt:lpwstr>
  </property>
  <property fmtid="{D5CDD505-2E9C-101B-9397-08002B2CF9AE}" pid="4" name="MSIP_Label_9c700311-1b20-487f-9129-30717d50ca8e_Owner">
    <vt:lpwstr>thomas.perkins@willistowerswatson.com</vt:lpwstr>
  </property>
  <property fmtid="{D5CDD505-2E9C-101B-9397-08002B2CF9AE}" pid="5" name="MSIP_Label_9c700311-1b20-487f-9129-30717d50ca8e_SetDate">
    <vt:lpwstr>2021-03-17T08:41:18.5441522Z</vt:lpwstr>
  </property>
  <property fmtid="{D5CDD505-2E9C-101B-9397-08002B2CF9AE}" pid="6" name="MSIP_Label_9c700311-1b20-487f-9129-30717d50ca8e_Name">
    <vt:lpwstr>Confidential</vt:lpwstr>
  </property>
  <property fmtid="{D5CDD505-2E9C-101B-9397-08002B2CF9AE}" pid="7" name="MSIP_Label_9c700311-1b20-487f-9129-30717d50ca8e_Application">
    <vt:lpwstr>Microsoft Azure Information Protection</vt:lpwstr>
  </property>
  <property fmtid="{D5CDD505-2E9C-101B-9397-08002B2CF9AE}" pid="8" name="MSIP_Label_9c700311-1b20-487f-9129-30717d50ca8e_ActionId">
    <vt:lpwstr>ff277f7d-eb0b-43c0-a804-0bd9c9c7311c</vt:lpwstr>
  </property>
  <property fmtid="{D5CDD505-2E9C-101B-9397-08002B2CF9AE}" pid="9" name="MSIP_Label_9c700311-1b20-487f-9129-30717d50ca8e_Extended_MSFT_Method">
    <vt:lpwstr>Automatic</vt:lpwstr>
  </property>
  <property fmtid="{D5CDD505-2E9C-101B-9397-08002B2CF9AE}" pid="10" name="MSIP_Label_d347b247-e90e-43a3-9d7b-004f14ae6873_Enabled">
    <vt:lpwstr>True</vt:lpwstr>
  </property>
  <property fmtid="{D5CDD505-2E9C-101B-9397-08002B2CF9AE}" pid="11" name="MSIP_Label_d347b247-e90e-43a3-9d7b-004f14ae6873_SiteId">
    <vt:lpwstr>76e3921f-489b-4b7e-9547-9ea297add9b5</vt:lpwstr>
  </property>
  <property fmtid="{D5CDD505-2E9C-101B-9397-08002B2CF9AE}" pid="12" name="MSIP_Label_d347b247-e90e-43a3-9d7b-004f14ae6873_Owner">
    <vt:lpwstr>thomas.perkins@willistowerswatson.com</vt:lpwstr>
  </property>
  <property fmtid="{D5CDD505-2E9C-101B-9397-08002B2CF9AE}" pid="13" name="MSIP_Label_d347b247-e90e-43a3-9d7b-004f14ae6873_SetDate">
    <vt:lpwstr>2021-03-17T08:41:18.5441522Z</vt:lpwstr>
  </property>
  <property fmtid="{D5CDD505-2E9C-101B-9397-08002B2CF9AE}" pid="14" name="MSIP_Label_d347b247-e90e-43a3-9d7b-004f14ae6873_Name">
    <vt:lpwstr>Anyone (No Protection)</vt:lpwstr>
  </property>
  <property fmtid="{D5CDD505-2E9C-101B-9397-08002B2CF9AE}" pid="15" name="MSIP_Label_d347b247-e90e-43a3-9d7b-004f14ae6873_Application">
    <vt:lpwstr>Microsoft Azure Information Protection</vt:lpwstr>
  </property>
  <property fmtid="{D5CDD505-2E9C-101B-9397-08002B2CF9AE}" pid="16" name="MSIP_Label_d347b247-e90e-43a3-9d7b-004f14ae6873_ActionId">
    <vt:lpwstr>ff277f7d-eb0b-43c0-a804-0bd9c9c7311c</vt:lpwstr>
  </property>
  <property fmtid="{D5CDD505-2E9C-101B-9397-08002B2CF9AE}" pid="17" name="MSIP_Label_d347b247-e90e-43a3-9d7b-004f14ae6873_Parent">
    <vt:lpwstr>9c700311-1b20-487f-9129-30717d50ca8e</vt:lpwstr>
  </property>
  <property fmtid="{D5CDD505-2E9C-101B-9397-08002B2CF9AE}" pid="18" name="MSIP_Label_d347b247-e90e-43a3-9d7b-004f14ae6873_Extended_MSFT_Method">
    <vt:lpwstr>Automatic</vt:lpwstr>
  </property>
  <property fmtid="{D5CDD505-2E9C-101B-9397-08002B2CF9AE}" pid="19" name="Sensitivity">
    <vt:lpwstr>Confidential Anyone (No Protection)</vt:lpwstr>
  </property>
</Properties>
</file>