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333" r:id="rId5"/>
    <p:sldId id="354" r:id="rId6"/>
    <p:sldId id="355" r:id="rId7"/>
    <p:sldId id="356" r:id="rId8"/>
    <p:sldId id="358" r:id="rId9"/>
    <p:sldId id="357" r:id="rId1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7A343-6599-49BD-B694-510789250024}">
          <p14:sldIdLst>
            <p14:sldId id="333"/>
            <p14:sldId id="354"/>
            <p14:sldId id="355"/>
            <p14:sldId id="356"/>
            <p14:sldId id="358"/>
            <p14:sldId id="3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9BE"/>
    <a:srgbClr val="000000"/>
    <a:srgbClr val="CCFF33"/>
    <a:srgbClr val="FFFFFF"/>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7"/>
    <p:restoredTop sz="88736" autoAdjust="0"/>
  </p:normalViewPr>
  <p:slideViewPr>
    <p:cSldViewPr snapToGrid="0">
      <p:cViewPr varScale="1">
        <p:scale>
          <a:sx n="129" d="100"/>
          <a:sy n="129" d="100"/>
        </p:scale>
        <p:origin x="1290" y="132"/>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E77F1-8A53-7A47-BB70-3D0C5F15E596}" type="datetimeFigureOut">
              <a:rPr lang="en-US" smtClean="0"/>
              <a:t>3/2/2021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635713-CD3E-6A48-ACEF-4C1C59D78C64}" type="slidenum">
              <a:rPr lang="en-US" smtClean="0"/>
              <a:t>‹#›</a:t>
            </a:fld>
            <a:endParaRPr lang="en-US"/>
          </a:p>
        </p:txBody>
      </p:sp>
    </p:spTree>
    <p:extLst>
      <p:ext uri="{BB962C8B-B14F-4D97-AF65-F5344CB8AC3E}">
        <p14:creationId xmlns:p14="http://schemas.microsoft.com/office/powerpoint/2010/main" val="2642457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35713-CD3E-6A48-ACEF-4C1C59D78C64}" type="slidenum">
              <a:rPr lang="en-US" smtClean="0"/>
              <a:t>1</a:t>
            </a:fld>
            <a:endParaRPr lang="en-US"/>
          </a:p>
        </p:txBody>
      </p:sp>
    </p:spTree>
    <p:extLst>
      <p:ext uri="{BB962C8B-B14F-4D97-AF65-F5344CB8AC3E}">
        <p14:creationId xmlns:p14="http://schemas.microsoft.com/office/powerpoint/2010/main" val="54225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35713-CD3E-6A48-ACEF-4C1C59D78C64}" type="slidenum">
              <a:rPr lang="en-US" smtClean="0"/>
              <a:t>2</a:t>
            </a:fld>
            <a:endParaRPr lang="en-US"/>
          </a:p>
        </p:txBody>
      </p:sp>
    </p:spTree>
    <p:extLst>
      <p:ext uri="{BB962C8B-B14F-4D97-AF65-F5344CB8AC3E}">
        <p14:creationId xmlns:p14="http://schemas.microsoft.com/office/powerpoint/2010/main" val="86341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full image">
    <p:bg>
      <p:bgRef idx="1001">
        <a:schemeClr val="bg2"/>
      </p:bgRef>
    </p:bg>
    <p:spTree>
      <p:nvGrpSpPr>
        <p:cNvPr id="1" name=""/>
        <p:cNvGrpSpPr/>
        <p:nvPr/>
      </p:nvGrpSpPr>
      <p:grpSpPr>
        <a:xfrm>
          <a:off x="0" y="0"/>
          <a:ext cx="0" cy="0"/>
          <a:chOff x="0" y="0"/>
          <a:chExt cx="0" cy="0"/>
        </a:xfrm>
      </p:grpSpPr>
      <p:pic>
        <p:nvPicPr>
          <p:cNvPr id="15" name="cover-backg-2.jpg"/>
          <p:cNvPicPr>
            <a:picLocks noChangeAspect="1"/>
          </p:cNvPicPr>
          <p:nvPr userDrawn="1"/>
        </p:nvPicPr>
        <p:blipFill>
          <a:blip r:embed="rId2" cstate="print"/>
          <a:stretch>
            <a:fillRect/>
          </a:stretch>
        </p:blipFill>
        <p:spPr>
          <a:xfrm>
            <a:off x="0" y="0"/>
            <a:ext cx="9144000" cy="5143500"/>
          </a:xfrm>
          <a:prstGeom prst="rect">
            <a:avLst/>
          </a:prstGeom>
          <a:ln w="12700">
            <a:miter lim="400000"/>
          </a:ln>
        </p:spPr>
      </p:pic>
      <p:sp>
        <p:nvSpPr>
          <p:cNvPr id="20" name="Title 19"/>
          <p:cNvSpPr>
            <a:spLocks noGrp="1"/>
          </p:cNvSpPr>
          <p:nvPr>
            <p:ph type="title" hasCustomPrompt="1"/>
          </p:nvPr>
        </p:nvSpPr>
        <p:spPr/>
        <p:txBody>
          <a:bodyPr/>
          <a:lstStyle>
            <a:lvl1pPr>
              <a:defRPr>
                <a:solidFill>
                  <a:schemeClr val="bg2"/>
                </a:solidFill>
              </a:defRPr>
            </a:lvl1pPr>
          </a:lstStyle>
          <a:p>
            <a:r>
              <a:rPr lang="en-GB"/>
              <a:t>Presentation title</a:t>
            </a:r>
          </a:p>
        </p:txBody>
      </p:sp>
      <p:sp>
        <p:nvSpPr>
          <p:cNvPr id="23" name="Text Placeholder 22"/>
          <p:cNvSpPr>
            <a:spLocks noGrp="1"/>
          </p:cNvSpPr>
          <p:nvPr>
            <p:ph type="body" sz="quarter" idx="10" hasCustomPrompt="1"/>
          </p:nvPr>
        </p:nvSpPr>
        <p:spPr>
          <a:xfrm>
            <a:off x="197644" y="1761530"/>
            <a:ext cx="8438555" cy="611706"/>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 name="Footer Placeholder 1"/>
          <p:cNvSpPr>
            <a:spLocks noGrp="1"/>
          </p:cNvSpPr>
          <p:nvPr>
            <p:ph type="ftr" sz="quarter" idx="11"/>
          </p:nvPr>
        </p:nvSpPr>
        <p:spPr>
          <a:noFill/>
        </p:spPr>
        <p:txBody>
          <a:bodyPr/>
          <a:lstStyle>
            <a:lvl1pPr defTabSz="219075" hangingPunct="0">
              <a:defRPr>
                <a:solidFill>
                  <a:schemeClr val="accent6"/>
                </a:solidFill>
              </a:defRPr>
            </a:lvl1pPr>
          </a:lstStyle>
          <a:p>
            <a:r>
              <a:rPr lang="en-GB" kern="0">
                <a:solidFill>
                  <a:srgbClr val="FFFFFF"/>
                </a:solidFill>
                <a:sym typeface="Helvetica Light"/>
              </a:rPr>
              <a:t>www.metoffice.gov.uk																									                      © Crown Copyright 2017, Met Office</a:t>
            </a:r>
          </a:p>
        </p:txBody>
      </p:sp>
    </p:spTree>
    <p:extLst>
      <p:ext uri="{BB962C8B-B14F-4D97-AF65-F5344CB8AC3E}">
        <p14:creationId xmlns:p14="http://schemas.microsoft.com/office/powerpoint/2010/main" val="3540257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3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6" name="Text Placeholder 4"/>
          <p:cNvSpPr>
            <a:spLocks noGrp="1"/>
          </p:cNvSpPr>
          <p:nvPr>
            <p:ph type="body" sz="quarter" idx="13" hasCustomPrompt="1"/>
          </p:nvPr>
        </p:nvSpPr>
        <p:spPr>
          <a:xfrm>
            <a:off x="3127178"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
        <p:nvSpPr>
          <p:cNvPr id="8" name="Text Placeholder 4"/>
          <p:cNvSpPr>
            <a:spLocks noGrp="1"/>
          </p:cNvSpPr>
          <p:nvPr>
            <p:ph type="body" sz="quarter" idx="14" hasCustomPrompt="1"/>
          </p:nvPr>
        </p:nvSpPr>
        <p:spPr>
          <a:xfrm>
            <a:off x="6057306" y="176153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spTree>
    <p:extLst>
      <p:ext uri="{BB962C8B-B14F-4D97-AF65-F5344CB8AC3E}">
        <p14:creationId xmlns:p14="http://schemas.microsoft.com/office/powerpoint/2010/main" val="2422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 1 column text &amp; imag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0111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slide - 1 column text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5" name="Text Placeholder 4"/>
          <p:cNvSpPr>
            <a:spLocks noGrp="1"/>
          </p:cNvSpPr>
          <p:nvPr>
            <p:ph type="body" sz="quarter" idx="11" hasCustomPrompt="1"/>
          </p:nvPr>
        </p:nvSpPr>
        <p:spPr>
          <a:xfrm>
            <a:off x="197645" y="1773777"/>
            <a:ext cx="4050506" cy="271403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a:t>
            </a:r>
            <a:endParaRPr lang="en-US"/>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38948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full imag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Picture Placeholder 4"/>
          <p:cNvSpPr>
            <a:spLocks noGrp="1"/>
          </p:cNvSpPr>
          <p:nvPr>
            <p:ph type="pic" sz="quarter" idx="16" hasCustomPrompt="1"/>
          </p:nvPr>
        </p:nvSpPr>
        <p:spPr>
          <a:xfrm>
            <a:off x="0" y="748904"/>
            <a:ext cx="9144000" cy="3983236"/>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Tree>
    <p:extLst>
      <p:ext uri="{BB962C8B-B14F-4D97-AF65-F5344CB8AC3E}">
        <p14:creationId xmlns:p14="http://schemas.microsoft.com/office/powerpoint/2010/main" val="10516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1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61530"/>
            <a:ext cx="843736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42219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2 column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4403700" y="1770459"/>
            <a:ext cx="0" cy="2719072"/>
          </a:xfrm>
          <a:prstGeom prst="line">
            <a:avLst/>
          </a:prstGeom>
        </p:spPr>
        <p:style>
          <a:lnRef idx="1">
            <a:schemeClr val="dk1"/>
          </a:lnRef>
          <a:fillRef idx="0">
            <a:schemeClr val="dk1"/>
          </a:fillRef>
          <a:effectRef idx="0">
            <a:schemeClr val="dk1"/>
          </a:effectRef>
          <a:fontRef idx="minor">
            <a:schemeClr val="tx1"/>
          </a:fontRef>
        </p:style>
      </p:cxn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ext Placeholder 4"/>
          <p:cNvSpPr>
            <a:spLocks noGrp="1"/>
          </p:cNvSpPr>
          <p:nvPr>
            <p:ph type="body" sz="quarter" idx="12" hasCustomPrompt="1"/>
          </p:nvPr>
        </p:nvSpPr>
        <p:spPr>
          <a:xfrm>
            <a:off x="4585693"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15938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imag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Picture Placeholder 4"/>
          <p:cNvSpPr>
            <a:spLocks noGrp="1"/>
          </p:cNvSpPr>
          <p:nvPr>
            <p:ph type="pic" sz="quarter" idx="16" hasCustomPrompt="1"/>
          </p:nvPr>
        </p:nvSpPr>
        <p:spPr>
          <a:xfrm>
            <a:off x="4572000" y="1"/>
            <a:ext cx="4572000" cy="4732139"/>
          </a:xfrm>
          <a:prstGeom prst="rect">
            <a:avLst/>
          </a:prstGeom>
          <a:solidFill>
            <a:schemeClr val="tx1">
              <a:lumMod val="10000"/>
              <a:lumOff val="90000"/>
            </a:schemeClr>
          </a:solidFill>
        </p:spPr>
        <p:txBody>
          <a:bodyPr anchor="ctr" anchorCtr="0"/>
          <a:lstStyle>
            <a:lvl1pPr algn="ctr">
              <a:defRPr baseline="0"/>
            </a:lvl1pPr>
          </a:lstStyle>
          <a:p>
            <a:r>
              <a:rPr lang="en-GB"/>
              <a:t>Insert image here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6"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7124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able">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able Placeholder 5"/>
          <p:cNvSpPr>
            <a:spLocks noGrp="1"/>
          </p:cNvSpPr>
          <p:nvPr>
            <p:ph type="tbl" sz="quarter" idx="17" hasCustomPrompt="1"/>
          </p:nvPr>
        </p:nvSpPr>
        <p:spPr>
          <a:xfrm>
            <a:off x="4572000" y="1761530"/>
            <a:ext cx="4064199" cy="2714030"/>
          </a:xfrm>
        </p:spPr>
        <p:style>
          <a:lnRef idx="3">
            <a:schemeClr val="lt1"/>
          </a:lnRef>
          <a:fillRef idx="1">
            <a:schemeClr val="accent6"/>
          </a:fillRef>
          <a:effectRef idx="1">
            <a:schemeClr val="accent6"/>
          </a:effectRef>
          <a:fontRef idx="none"/>
        </p:style>
        <p:txBody>
          <a:bodyPr anchor="ctr" anchorCtr="1"/>
          <a:lstStyle>
            <a:lvl1pPr>
              <a:defRPr/>
            </a:lvl1pPr>
          </a:lstStyle>
          <a:p>
            <a:r>
              <a:rPr lang="en-GB"/>
              <a:t>Click here to add table</a:t>
            </a:r>
          </a:p>
        </p:txBody>
      </p:sp>
      <p:sp>
        <p:nvSpPr>
          <p:cNvPr id="5" name="Text Placeholder 4"/>
          <p:cNvSpPr>
            <a:spLocks noGrp="1"/>
          </p:cNvSpPr>
          <p:nvPr>
            <p:ph type="body" sz="quarter" idx="11" hasCustomPrompt="1"/>
          </p:nvPr>
        </p:nvSpPr>
        <p:spPr>
          <a:xfrm>
            <a:off x="197644" y="1761530"/>
            <a:ext cx="4050506"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itle 2"/>
          <p:cNvSpPr>
            <a:spLocks noGrp="1"/>
          </p:cNvSpPr>
          <p:nvPr>
            <p:ph type="title" hasCustomPrompt="1"/>
          </p:nvPr>
        </p:nvSpPr>
        <p:spPr>
          <a:xfrm>
            <a:off x="197644" y="1039783"/>
            <a:ext cx="8437500" cy="623248"/>
          </a:xfrm>
        </p:spPr>
        <p:txBody>
          <a:bodyPr/>
          <a:lstStyle>
            <a:lvl1pPr>
              <a:defRPr/>
            </a:lvl1pPr>
          </a:lstStyle>
          <a:p>
            <a:r>
              <a:rPr lang="en-US"/>
              <a:t>Slide title</a:t>
            </a:r>
            <a:endParaRPr lang="en-GB"/>
          </a:p>
        </p:txBody>
      </p:sp>
    </p:spTree>
    <p:extLst>
      <p:ext uri="{BB962C8B-B14F-4D97-AF65-F5344CB8AC3E}">
        <p14:creationId xmlns:p14="http://schemas.microsoft.com/office/powerpoint/2010/main" val="13783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3 colum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cxnSp>
        <p:nvCxnSpPr>
          <p:cNvPr id="7" name="Straight Connector 6"/>
          <p:cNvCxnSpPr/>
          <p:nvPr userDrawn="1"/>
        </p:nvCxnSpPr>
        <p:spPr>
          <a:xfrm>
            <a:off x="2937600" y="1756488"/>
            <a:ext cx="0" cy="271907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1" hasCustomPrompt="1"/>
          </p:nvPr>
        </p:nvSpPr>
        <p:spPr>
          <a:xfrm>
            <a:off x="197644" y="1761530"/>
            <a:ext cx="2578894"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8"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9"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140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umn bullets &amp; tex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Slide title</a:t>
            </a:r>
            <a:endParaRPr lang="en-GB"/>
          </a:p>
        </p:txBody>
      </p:sp>
      <p:sp>
        <p:nvSpPr>
          <p:cNvPr id="14" name="Text Placeholder 4"/>
          <p:cNvSpPr>
            <a:spLocks noGrp="1"/>
          </p:cNvSpPr>
          <p:nvPr>
            <p:ph type="body" sz="quarter" idx="11" hasCustomPrompt="1"/>
          </p:nvPr>
        </p:nvSpPr>
        <p:spPr>
          <a:xfrm>
            <a:off x="197645" y="1770460"/>
            <a:ext cx="2578894"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t>
            </a:r>
            <a:endParaRPr lang="en-US"/>
          </a:p>
        </p:txBody>
      </p:sp>
      <p:cxnSp>
        <p:nvCxnSpPr>
          <p:cNvPr id="15" name="Straight Connector 14"/>
          <p:cNvCxnSpPr/>
          <p:nvPr userDrawn="1"/>
        </p:nvCxnSpPr>
        <p:spPr>
          <a:xfrm>
            <a:off x="5873850" y="1756488"/>
            <a:ext cx="0" cy="2719072"/>
          </a:xfrm>
          <a:prstGeom prst="line">
            <a:avLst/>
          </a:prstGeom>
        </p:spPr>
        <p:style>
          <a:lnRef idx="1">
            <a:schemeClr val="dk1"/>
          </a:lnRef>
          <a:fillRef idx="0">
            <a:schemeClr val="dk1"/>
          </a:fillRef>
          <a:effectRef idx="0">
            <a:schemeClr val="dk1"/>
          </a:effectRef>
          <a:fontRef idx="minor">
            <a:schemeClr val="tx1"/>
          </a:fontRef>
        </p:style>
      </p:cxnSp>
      <p:sp>
        <p:nvSpPr>
          <p:cNvPr id="6" name="Text Placeholder 4"/>
          <p:cNvSpPr>
            <a:spLocks noGrp="1"/>
          </p:cNvSpPr>
          <p:nvPr>
            <p:ph type="body" sz="quarter" idx="12" hasCustomPrompt="1"/>
          </p:nvPr>
        </p:nvSpPr>
        <p:spPr>
          <a:xfrm>
            <a:off x="3118107" y="1761530"/>
            <a:ext cx="2594681" cy="2714030"/>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5684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image alt">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9914F-5364-9942-B7A0-40F9BAFCA4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54" y="762"/>
            <a:ext cx="9141290" cy="5141976"/>
          </a:xfrm>
          <a:prstGeom prst="rect">
            <a:avLst/>
          </a:prstGeom>
        </p:spPr>
      </p:pic>
      <p:sp>
        <p:nvSpPr>
          <p:cNvPr id="9" name="Rectangle 8">
            <a:extLst>
              <a:ext uri="{FF2B5EF4-FFF2-40B4-BE49-F238E27FC236}">
                <a16:creationId xmlns:a16="http://schemas.microsoft.com/office/drawing/2014/main" id="{15955CAA-213C-2A43-9DCF-B24D5E33A11D}"/>
              </a:ext>
            </a:extLst>
          </p:cNvPr>
          <p:cNvSpPr/>
          <p:nvPr userDrawn="1"/>
        </p:nvSpPr>
        <p:spPr>
          <a:xfrm>
            <a:off x="0"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B07356-B142-C04E-B615-2EE8731A1331}"/>
              </a:ext>
            </a:extLst>
          </p:cNvPr>
          <p:cNvSpPr/>
          <p:nvPr userDrawn="1"/>
        </p:nvSpPr>
        <p:spPr>
          <a:xfrm>
            <a:off x="-1355" y="12368"/>
            <a:ext cx="6008913" cy="5143500"/>
          </a:xfrm>
          <a:prstGeom prst="rect">
            <a:avLst/>
          </a:prstGeom>
          <a:gradFill>
            <a:gsLst>
              <a:gs pos="0">
                <a:srgbClr val="000000">
                  <a:alpha val="30000"/>
                  <a:lumMod val="0"/>
                </a:srgbClr>
              </a:gs>
              <a:gs pos="100000">
                <a:schemeClr val="tx1">
                  <a:alpha val="0"/>
                </a:schemeClr>
              </a:gs>
            </a:gsLst>
            <a:lin ang="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Tree>
    <p:extLst>
      <p:ext uri="{BB962C8B-B14F-4D97-AF65-F5344CB8AC3E}">
        <p14:creationId xmlns:p14="http://schemas.microsoft.com/office/powerpoint/2010/main" val="825342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1 column bullets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GB"/>
          </a:p>
        </p:txBody>
      </p:sp>
      <p:sp>
        <p:nvSpPr>
          <p:cNvPr id="3" name="Footer Placeholder 2"/>
          <p:cNvSpPr>
            <a:spLocks noGrp="1"/>
          </p:cNvSpPr>
          <p:nvPr>
            <p:ph type="ftr" sz="quarter" idx="21"/>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6" name="Text Placeholder 4"/>
          <p:cNvSpPr>
            <a:spLocks noGrp="1"/>
          </p:cNvSpPr>
          <p:nvPr>
            <p:ph type="body" sz="quarter" idx="11" hasCustomPrompt="1"/>
          </p:nvPr>
        </p:nvSpPr>
        <p:spPr>
          <a:xfrm>
            <a:off x="197645" y="1770460"/>
            <a:ext cx="5508427"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7" name="Text Placeholder 4"/>
          <p:cNvSpPr>
            <a:spLocks noGrp="1"/>
          </p:cNvSpPr>
          <p:nvPr>
            <p:ph type="body" sz="quarter" idx="13" hasCustomPrompt="1"/>
          </p:nvPr>
        </p:nvSpPr>
        <p:spPr>
          <a:xfrm>
            <a:off x="6054357" y="1761531"/>
            <a:ext cx="2578894" cy="2708987"/>
          </a:xfrm>
        </p:spPr>
        <p:txBody>
          <a:bodyPr/>
          <a:lstStyle>
            <a:lvl1pPr marL="214313" indent="-214313">
              <a:buFont typeface="Arial" panose="020B0604020202020204" pitchFamily="34" charset="0"/>
              <a:buChar char="•"/>
              <a:defRPr baseline="0"/>
            </a:lvl1pPr>
          </a:lstStyle>
          <a:p>
            <a:pPr lvl="0"/>
            <a:r>
              <a:rPr lang="en-US"/>
              <a:t>To add bullets, highlight this text box and select ‘bulleted list’ from the home menu</a:t>
            </a:r>
            <a:endParaRPr lang="en-GB"/>
          </a:p>
        </p:txBody>
      </p:sp>
    </p:spTree>
    <p:extLst>
      <p:ext uri="{BB962C8B-B14F-4D97-AF65-F5344CB8AC3E}">
        <p14:creationId xmlns:p14="http://schemas.microsoft.com/office/powerpoint/2010/main" val="28567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Green">
    <p:spTree>
      <p:nvGrpSpPr>
        <p:cNvPr id="1" name=""/>
        <p:cNvGrpSpPr/>
        <p:nvPr/>
      </p:nvGrpSpPr>
      <p:grpSpPr>
        <a:xfrm>
          <a:off x="0" y="0"/>
          <a:ext cx="0" cy="0"/>
          <a:chOff x="0" y="0"/>
          <a:chExt cx="0" cy="0"/>
        </a:xfrm>
      </p:grpSpPr>
      <p:sp>
        <p:nvSpPr>
          <p:cNvPr id="157" name="Shape 157"/>
          <p:cNvSpPr/>
          <p:nvPr/>
        </p:nvSpPr>
        <p:spPr>
          <a:xfrm>
            <a:off x="-1" y="1761531"/>
            <a:ext cx="9144002" cy="339366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baseline="0"/>
            </a:lvl1pPr>
          </a:lstStyle>
          <a:p>
            <a:r>
              <a:rPr lang="en-US"/>
              <a:t>Divider title (if required)</a:t>
            </a:r>
            <a:endParaRPr lang="en-GB"/>
          </a:p>
        </p:txBody>
      </p:sp>
    </p:spTree>
    <p:extLst>
      <p:ext uri="{BB962C8B-B14F-4D97-AF65-F5344CB8AC3E}">
        <p14:creationId xmlns:p14="http://schemas.microsoft.com/office/powerpoint/2010/main" val="166122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 Teal">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1"/>
          </a:solid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1958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Blue">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2"/>
          </a:solidFill>
        </p:spPr>
        <p:txBody>
          <a:bodyPr/>
          <a:lstStyle>
            <a:lvl1pPr defTabSz="219075" hangingPunct="0">
              <a:defRPr>
                <a:solidFill>
                  <a:schemeClr val="bg2"/>
                </a:solidFill>
              </a:defRPr>
            </a:lvl1pPr>
          </a:lstStyle>
          <a:p>
            <a:r>
              <a:rPr lang="en-GB" kern="0">
                <a:solidFill>
                  <a:srgbClr val="FFFFFF"/>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27195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 Red">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3"/>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16860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 Grey">
    <p:spTree>
      <p:nvGrpSpPr>
        <p:cNvPr id="1" name=""/>
        <p:cNvGrpSpPr/>
        <p:nvPr/>
      </p:nvGrpSpPr>
      <p:grpSpPr>
        <a:xfrm>
          <a:off x="0" y="0"/>
          <a:ext cx="0" cy="0"/>
          <a:chOff x="0" y="0"/>
          <a:chExt cx="0" cy="0"/>
        </a:xfrm>
      </p:grpSpPr>
      <p:sp>
        <p:nvSpPr>
          <p:cNvPr id="170" name="Shape 170"/>
          <p:cNvSpPr/>
          <p:nvPr/>
        </p:nvSpPr>
        <p:spPr>
          <a:xfrm>
            <a:off x="-1" y="1761531"/>
            <a:ext cx="9144002" cy="3393665"/>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2" name="Footer Placeholder 1"/>
          <p:cNvSpPr>
            <a:spLocks noGrp="1"/>
          </p:cNvSpPr>
          <p:nvPr>
            <p:ph type="ftr" sz="quarter" idx="14"/>
          </p:nvPr>
        </p:nvSpPr>
        <p:spPr>
          <a:solidFill>
            <a:schemeClr val="accent4"/>
          </a:solidFill>
        </p:spPr>
        <p:txBody>
          <a:bodyPr/>
          <a:lstStyle>
            <a:lvl1pPr defTabSz="219075" hangingPunct="0">
              <a:defRPr>
                <a:solidFill>
                  <a:schemeClr val="tx1"/>
                </a:solidFill>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Divider title (if required)</a:t>
            </a:r>
            <a:endParaRPr lang="en-GB"/>
          </a:p>
        </p:txBody>
      </p:sp>
    </p:spTree>
    <p:extLst>
      <p:ext uri="{BB962C8B-B14F-4D97-AF65-F5344CB8AC3E}">
        <p14:creationId xmlns:p14="http://schemas.microsoft.com/office/powerpoint/2010/main" val="3306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stions &amp; Contact">
    <p:spTree>
      <p:nvGrpSpPr>
        <p:cNvPr id="1" name=""/>
        <p:cNvGrpSpPr/>
        <p:nvPr/>
      </p:nvGrpSpPr>
      <p:grpSpPr>
        <a:xfrm>
          <a:off x="0" y="0"/>
          <a:ext cx="0" cy="0"/>
          <a:chOff x="0" y="0"/>
          <a:chExt cx="0" cy="0"/>
        </a:xfrm>
      </p:grpSpPr>
      <p:sp>
        <p:nvSpPr>
          <p:cNvPr id="198" name="Shape 198"/>
          <p:cNvSpPr/>
          <p:nvPr/>
        </p:nvSpPr>
        <p:spPr>
          <a:xfrm>
            <a:off x="0" y="1761530"/>
            <a:ext cx="9144002" cy="3115575"/>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t" anchorCtr="0"/>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14" name="Text Placeholder 4"/>
          <p:cNvSpPr>
            <a:spLocks noGrp="1"/>
          </p:cNvSpPr>
          <p:nvPr>
            <p:ph type="body" sz="quarter" idx="12" hasCustomPrompt="1"/>
          </p:nvPr>
        </p:nvSpPr>
        <p:spPr>
          <a:xfrm>
            <a:off x="107157" y="2021681"/>
            <a:ext cx="7975402" cy="270063"/>
          </a:xfrm>
          <a:prstGeom prst="rect">
            <a:avLst/>
          </a:prstGeom>
        </p:spPr>
        <p:txBody>
          <a:bodyPr lIns="270000" rIns="270000">
            <a:noAutofit/>
          </a:bodyPr>
          <a:lstStyle>
            <a:lvl1pPr>
              <a:defRPr>
                <a:latin typeface="+mn-lt"/>
              </a:defRPr>
            </a:lvl1pPr>
            <a:lvl5pPr>
              <a:defRPr baseline="0"/>
            </a:lvl5pPr>
          </a:lstStyle>
          <a:p>
            <a:pPr lvl="0"/>
            <a:r>
              <a:rPr lang="en-GB"/>
              <a:t>For more information please contact:</a:t>
            </a:r>
          </a:p>
        </p:txBody>
      </p:sp>
      <p:pic>
        <p:nvPicPr>
          <p:cNvPr id="202" name="email-icon.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4460" y="3131815"/>
            <a:ext cx="350571" cy="386900"/>
          </a:xfrm>
          <a:prstGeom prst="rect">
            <a:avLst/>
          </a:prstGeom>
          <a:ln w="12700">
            <a:miter lim="400000"/>
          </a:ln>
        </p:spPr>
      </p:pic>
      <p:pic>
        <p:nvPicPr>
          <p:cNvPr id="203" name="phone-ic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7503" y="3675571"/>
            <a:ext cx="404486" cy="386900"/>
          </a:xfrm>
          <a:prstGeom prst="rect">
            <a:avLst/>
          </a:prstGeom>
          <a:ln w="12700">
            <a:miter lim="400000"/>
          </a:ln>
        </p:spPr>
      </p:pic>
      <p:pic>
        <p:nvPicPr>
          <p:cNvPr id="205" name="web-icon.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7503" y="2617307"/>
            <a:ext cx="404486" cy="343364"/>
          </a:xfrm>
          <a:prstGeom prst="rect">
            <a:avLst/>
          </a:prstGeom>
          <a:ln w="12700">
            <a:miter lim="400000"/>
          </a:ln>
        </p:spPr>
      </p:pic>
      <p:sp>
        <p:nvSpPr>
          <p:cNvPr id="2" name="Footer Placeholder 1"/>
          <p:cNvSpPr>
            <a:spLocks noGrp="1"/>
          </p:cNvSpPr>
          <p:nvPr>
            <p:ph type="ftr" sz="quarter" idx="17"/>
          </p:nvPr>
        </p:nvSpPr>
        <p:spPr/>
        <p:txBody>
          <a:bodyPr/>
          <a:lstStyle>
            <a:lvl1pPr algn="l"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Questions?</a:t>
            </a:r>
            <a:endParaRPr lang="en-GB"/>
          </a:p>
        </p:txBody>
      </p:sp>
      <p:sp>
        <p:nvSpPr>
          <p:cNvPr id="22" name="Shape 201"/>
          <p:cNvSpPr>
            <a:spLocks noGrp="1"/>
          </p:cNvSpPr>
          <p:nvPr>
            <p:ph type="body" sz="quarter" idx="18" hasCustomPrompt="1"/>
          </p:nvPr>
        </p:nvSpPr>
        <p:spPr>
          <a:xfrm>
            <a:off x="527593" y="2571741"/>
            <a:ext cx="7837739" cy="415499"/>
          </a:xfrm>
          <a:prstGeom prst="rect">
            <a:avLst/>
          </a:prstGeom>
        </p:spPr>
        <p:txBody>
          <a:bodyPr lIns="270000" anchor="t">
            <a:spAutoFit/>
          </a:bodyPr>
          <a:lstStyle>
            <a:lvl1pPr marL="0" indent="0" defTabSz="342900">
              <a:lnSpc>
                <a:spcPct val="150000"/>
              </a:lnSpc>
              <a:spcBef>
                <a:spcPts val="300"/>
              </a:spcBef>
              <a:buSzTx/>
              <a:buNone/>
              <a:defRPr sz="1500" b="1">
                <a:latin typeface="+mj-lt"/>
                <a:ea typeface="Arial"/>
                <a:cs typeface="Arial"/>
                <a:sym typeface="Arial"/>
              </a:defRPr>
            </a:lvl1pPr>
          </a:lstStyle>
          <a:p>
            <a:r>
              <a:rPr lang="en-GB"/>
              <a:t>www.metoffice.gov.uk</a:t>
            </a:r>
            <a:endParaRPr/>
          </a:p>
        </p:txBody>
      </p:sp>
      <p:sp>
        <p:nvSpPr>
          <p:cNvPr id="24" name="Shape 201"/>
          <p:cNvSpPr>
            <a:spLocks noGrp="1"/>
          </p:cNvSpPr>
          <p:nvPr>
            <p:ph type="body" sz="quarter" idx="20" hasCustomPrompt="1"/>
          </p:nvPr>
        </p:nvSpPr>
        <p:spPr>
          <a:xfrm>
            <a:off x="534591" y="3107335"/>
            <a:ext cx="7830741" cy="415499"/>
          </a:xfrm>
          <a:prstGeom prst="rect">
            <a:avLst/>
          </a:prstGeom>
        </p:spPr>
        <p:txBody>
          <a:bodyPr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Insert email here</a:t>
            </a:r>
            <a:endParaRPr/>
          </a:p>
        </p:txBody>
      </p:sp>
      <p:sp>
        <p:nvSpPr>
          <p:cNvPr id="28" name="Shape 201"/>
          <p:cNvSpPr>
            <a:spLocks noGrp="1"/>
          </p:cNvSpPr>
          <p:nvPr>
            <p:ph type="body" sz="quarter" idx="22" hasCustomPrompt="1"/>
          </p:nvPr>
        </p:nvSpPr>
        <p:spPr>
          <a:xfrm>
            <a:off x="527593" y="3663112"/>
            <a:ext cx="1330302"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the UK:</a:t>
            </a:r>
            <a:endParaRPr/>
          </a:p>
        </p:txBody>
      </p:sp>
      <p:sp>
        <p:nvSpPr>
          <p:cNvPr id="12" name="Shape 201"/>
          <p:cNvSpPr>
            <a:spLocks noGrp="1"/>
          </p:cNvSpPr>
          <p:nvPr>
            <p:ph type="body" sz="quarter" idx="23" hasCustomPrompt="1"/>
          </p:nvPr>
        </p:nvSpPr>
        <p:spPr>
          <a:xfrm>
            <a:off x="1733114" y="3663112"/>
            <a:ext cx="1691733" cy="415499"/>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0370 900 0100</a:t>
            </a:r>
            <a:endParaRPr/>
          </a:p>
        </p:txBody>
      </p:sp>
      <p:sp>
        <p:nvSpPr>
          <p:cNvPr id="13" name="Shape 201"/>
          <p:cNvSpPr>
            <a:spLocks noGrp="1"/>
          </p:cNvSpPr>
          <p:nvPr>
            <p:ph type="body" sz="quarter" idx="24" hasCustomPrompt="1"/>
          </p:nvPr>
        </p:nvSpPr>
        <p:spPr>
          <a:xfrm>
            <a:off x="3588088" y="3663112"/>
            <a:ext cx="1984929" cy="761747"/>
          </a:xfrm>
          <a:prstGeom prst="rect">
            <a:avLst/>
          </a:prstGeom>
        </p:spPr>
        <p:txBody>
          <a:bodyPr wrap="square" lIns="270000" anchor="t">
            <a:spAutoFit/>
          </a:bodyPr>
          <a:lstStyle>
            <a:lvl1pPr marL="0" indent="0" defTabSz="342900">
              <a:lnSpc>
                <a:spcPct val="150000"/>
              </a:lnSpc>
              <a:spcBef>
                <a:spcPts val="300"/>
              </a:spcBef>
              <a:buSzTx/>
              <a:buNone/>
              <a:defRPr sz="1500" b="0" baseline="0">
                <a:latin typeface="+mj-lt"/>
                <a:ea typeface="Arial"/>
                <a:cs typeface="Arial"/>
                <a:sym typeface="Arial"/>
              </a:defRPr>
            </a:lvl1pPr>
          </a:lstStyle>
          <a:p>
            <a:r>
              <a:rPr lang="en-GB"/>
              <a:t>From outside the UK:</a:t>
            </a:r>
            <a:endParaRPr/>
          </a:p>
        </p:txBody>
      </p:sp>
      <p:sp>
        <p:nvSpPr>
          <p:cNvPr id="15" name="Shape 201"/>
          <p:cNvSpPr>
            <a:spLocks noGrp="1"/>
          </p:cNvSpPr>
          <p:nvPr>
            <p:ph type="body" sz="quarter" idx="25" hasCustomPrompt="1"/>
          </p:nvPr>
        </p:nvSpPr>
        <p:spPr>
          <a:xfrm>
            <a:off x="5429622" y="3663112"/>
            <a:ext cx="1691733" cy="761747"/>
          </a:xfrm>
          <a:prstGeom prst="rect">
            <a:avLst/>
          </a:prstGeom>
        </p:spPr>
        <p:txBody>
          <a:bodyPr wrap="square" lIns="270000" anchor="t">
            <a:spAutoFit/>
          </a:bodyPr>
          <a:lstStyle>
            <a:lvl1pPr marL="0" indent="0" defTabSz="342900">
              <a:lnSpc>
                <a:spcPct val="150000"/>
              </a:lnSpc>
              <a:spcBef>
                <a:spcPts val="300"/>
              </a:spcBef>
              <a:buSzTx/>
              <a:buNone/>
              <a:defRPr sz="1500" b="1" baseline="0">
                <a:latin typeface="+mj-lt"/>
                <a:ea typeface="Arial"/>
                <a:cs typeface="Arial"/>
                <a:sym typeface="Arial"/>
              </a:defRPr>
            </a:lvl1pPr>
          </a:lstStyle>
          <a:p>
            <a:r>
              <a:rPr lang="en-GB"/>
              <a:t>+44 1392 885680</a:t>
            </a:r>
            <a:endParaRPr/>
          </a:p>
        </p:txBody>
      </p:sp>
    </p:spTree>
    <p:extLst>
      <p:ext uri="{BB962C8B-B14F-4D97-AF65-F5344CB8AC3E}">
        <p14:creationId xmlns:p14="http://schemas.microsoft.com/office/powerpoint/2010/main" val="8308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Tree>
    <p:extLst>
      <p:ext uri="{BB962C8B-B14F-4D97-AF65-F5344CB8AC3E}">
        <p14:creationId xmlns:p14="http://schemas.microsoft.com/office/powerpoint/2010/main" val="173788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5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noFill/>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62323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05599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3" name="Title 2"/>
          <p:cNvSpPr>
            <a:spLocks noGrp="1"/>
          </p:cNvSpPr>
          <p:nvPr>
            <p:ph type="title" hasCustomPrompt="1"/>
          </p:nvPr>
        </p:nvSpPr>
        <p:spPr/>
        <p:txBody>
          <a:bodyPr/>
          <a:lstStyle>
            <a:lvl1pPr>
              <a:defRPr/>
            </a:lvl1pPr>
          </a:lstStyle>
          <a:p>
            <a:r>
              <a:rPr lang="en-US"/>
              <a:t>Presentation title</a:t>
            </a:r>
            <a:endParaRPr lang="en-GB"/>
          </a:p>
        </p:txBody>
      </p:sp>
      <p:sp>
        <p:nvSpPr>
          <p:cNvPr id="5"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0531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partnerships">
    <p:spTree>
      <p:nvGrpSpPr>
        <p:cNvPr id="1" name=""/>
        <p:cNvGrpSpPr/>
        <p:nvPr/>
      </p:nvGrpSpPr>
      <p:grpSpPr>
        <a:xfrm>
          <a:off x="0" y="0"/>
          <a:ext cx="0" cy="0"/>
          <a:chOff x="0" y="0"/>
          <a:chExt cx="0" cy="0"/>
        </a:xfrm>
      </p:grpSpPr>
      <p:sp>
        <p:nvSpPr>
          <p:cNvPr id="64" name="Shape 64"/>
          <p:cNvSpPr/>
          <p:nvPr/>
        </p:nvSpPr>
        <p:spPr>
          <a:xfrm flipV="1">
            <a:off x="2141935"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68" name="Shape 68"/>
          <p:cNvSpPr/>
          <p:nvPr/>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2A2A2A"/>
                </a:solidFill>
                <a:effectLst/>
                <a:uLnTx/>
                <a:uFillTx/>
                <a:latin typeface="Arial"/>
                <a:cs typeface="Arial"/>
                <a:sym typeface="Arial"/>
              </a:rPr>
              <a:t>Working together </a:t>
            </a:r>
            <a:br>
              <a:rPr kumimoji="0" sz="800" b="0" i="0" u="none" strike="noStrike" kern="0" cap="none" spc="0" normalizeH="0" baseline="0" noProof="0">
                <a:ln>
                  <a:noFill/>
                </a:ln>
                <a:solidFill>
                  <a:srgbClr val="2A2A2A"/>
                </a:solidFill>
                <a:effectLst/>
                <a:uLnTx/>
                <a:uFillTx/>
                <a:latin typeface="Arial"/>
                <a:cs typeface="Arial"/>
                <a:sym typeface="Arial"/>
              </a:rPr>
            </a:br>
            <a:r>
              <a:rPr kumimoji="0" sz="800" b="0" i="0" u="none" strike="noStrike" kern="0" cap="none" spc="0" normalizeH="0" baseline="0" noProof="0">
                <a:ln>
                  <a:noFill/>
                </a:ln>
                <a:solidFill>
                  <a:srgbClr val="2A2A2A"/>
                </a:solidFill>
                <a:effectLst/>
                <a:uLnTx/>
                <a:uFillTx/>
                <a:latin typeface="Arial"/>
                <a:cs typeface="Arial"/>
                <a:sym typeface="Arial"/>
              </a:rPr>
              <a:t>(enter working relationship)</a:t>
            </a:r>
          </a:p>
        </p:txBody>
      </p:sp>
      <p:sp>
        <p:nvSpPr>
          <p:cNvPr id="69"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70"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71"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2" name="Footer Placeholder 1"/>
          <p:cNvSpPr>
            <a:spLocks noGrp="1"/>
          </p:cNvSpPr>
          <p:nvPr>
            <p:ph type="ftr" sz="quarter" idx="16"/>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14" name="Shape 64"/>
          <p:cNvSpPr/>
          <p:nvPr userDrawn="1"/>
        </p:nvSpPr>
        <p:spPr>
          <a:xfrm flipV="1">
            <a:off x="3490913"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5" name="Shape 64"/>
          <p:cNvSpPr/>
          <p:nvPr userDrawn="1"/>
        </p:nvSpPr>
        <p:spPr>
          <a:xfrm flipV="1">
            <a:off x="4842272"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6" name="Shape 64"/>
          <p:cNvSpPr/>
          <p:nvPr userDrawn="1"/>
        </p:nvSpPr>
        <p:spPr>
          <a:xfrm flipV="1">
            <a:off x="6192441" y="135000"/>
            <a:ext cx="0" cy="405000"/>
          </a:xfrm>
          <a:prstGeom prst="line">
            <a:avLst/>
          </a:prstGeom>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7"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1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29701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pic>
        <p:nvPicPr>
          <p:cNvPr id="14"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8"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9"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151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partnerships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732140"/>
            <a:ext cx="9144000" cy="411361"/>
          </a:xfrm>
          <a:prstGeom prst="rect">
            <a:avLst/>
          </a:prstGeom>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7" name="Shape 48"/>
          <p:cNvSpPr/>
          <p:nvPr userDrawn="1"/>
        </p:nvSpPr>
        <p:spPr>
          <a:xfrm>
            <a:off x="-1" y="-6009"/>
            <a:ext cx="9144002" cy="687642"/>
          </a:xfrm>
          <a:prstGeom prst="rect">
            <a:avLst/>
          </a:prstGeom>
          <a:blipFill>
            <a:blip r:embed="rId2" cstate="print"/>
          </a:blipFill>
          <a:ln w="12700">
            <a:miter lim="400000"/>
          </a:ln>
          <a:extLst>
            <a:ext uri="{C572A759-6A51-4108-AA02-DFA0A04FC94B}">
              <ma14:wrappingTextBoxFlag xmlns="" xmlns:ma14="http://schemas.microsoft.com/office/mac/drawingml/2011/main" val="1"/>
            </a:ext>
          </a:extLst>
        </p:spPr>
        <p:txBody>
          <a:bodyPr lIns="26789" tIns="26789" rIns="26789" bIns="26789" anchor="ctr"/>
          <a:lstStyle>
            <a:lvl1pPr>
              <a:defRPr sz="3200">
                <a:solidFill>
                  <a:srgbClr val="FFFFFF"/>
                </a:solidFill>
              </a:defRPr>
            </a:lvl1pPr>
          </a:lstStyle>
          <a:p>
            <a:pPr marL="0" marR="0" lvl="0" indent="0" algn="ctr" defTabSz="219075"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FFFFFF"/>
                </a:solidFill>
                <a:effectLst/>
                <a:uLnTx/>
                <a:uFillTx/>
                <a:latin typeface="Arial"/>
                <a:sym typeface="Helvetica Light"/>
              </a:rPr>
              <a:t>  </a:t>
            </a:r>
          </a:p>
        </p:txBody>
      </p:sp>
      <p:sp>
        <p:nvSpPr>
          <p:cNvPr id="9" name="Shape 64"/>
          <p:cNvSpPr/>
          <p:nvPr userDrawn="1"/>
        </p:nvSpPr>
        <p:spPr>
          <a:xfrm flipV="1">
            <a:off x="2141935"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0" name="Shape 68"/>
          <p:cNvSpPr/>
          <p:nvPr userDrawn="1"/>
        </p:nvSpPr>
        <p:spPr>
          <a:xfrm>
            <a:off x="7531089" y="240515"/>
            <a:ext cx="1594673" cy="202500"/>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lstStyle/>
          <a:p>
            <a:pPr marL="0" marR="0" lvl="0" indent="0" algn="l" defTabSz="342900" rtl="0" eaLnBrk="1" fontAlgn="auto" latinLnBrk="0" hangingPunct="0">
              <a:lnSpc>
                <a:spcPct val="90000"/>
              </a:lnSpc>
              <a:spcBef>
                <a:spcPts val="300"/>
              </a:spcBef>
              <a:spcAft>
                <a:spcPts val="0"/>
              </a:spcAft>
              <a:buClrTx/>
              <a:buSzTx/>
              <a:buFontTx/>
              <a:buNone/>
              <a:tabLst/>
              <a:defRPr sz="2100">
                <a:solidFill>
                  <a:srgbClr val="2A2A2A"/>
                </a:solidFill>
                <a:latin typeface="Arial"/>
                <a:ea typeface="Arial"/>
                <a:cs typeface="Arial"/>
                <a:sym typeface="Arial"/>
              </a:defRPr>
            </a:pPr>
            <a:r>
              <a:rPr kumimoji="0" sz="800" b="0" i="0" u="none" strike="noStrike" kern="0" cap="none" spc="0" normalizeH="0" baseline="0" noProof="0">
                <a:ln>
                  <a:noFill/>
                </a:ln>
                <a:solidFill>
                  <a:srgbClr val="FFFFFF"/>
                </a:solidFill>
                <a:effectLst/>
                <a:uLnTx/>
                <a:uFillTx/>
                <a:latin typeface="Arial"/>
                <a:cs typeface="Arial"/>
                <a:sym typeface="Arial"/>
              </a:rPr>
              <a:t>Working together </a:t>
            </a:r>
            <a:br>
              <a:rPr kumimoji="0" sz="800" b="0" i="0" u="none" strike="noStrike" kern="0" cap="none" spc="0" normalizeH="0" baseline="0" noProof="0">
                <a:ln>
                  <a:noFill/>
                </a:ln>
                <a:solidFill>
                  <a:srgbClr val="FFFFFF"/>
                </a:solidFill>
                <a:effectLst/>
                <a:uLnTx/>
                <a:uFillTx/>
                <a:latin typeface="Arial"/>
                <a:cs typeface="Arial"/>
                <a:sym typeface="Arial"/>
              </a:rPr>
            </a:br>
            <a:r>
              <a:rPr kumimoji="0" sz="800" b="0" i="0" u="none" strike="noStrike" kern="0" cap="none" spc="0" normalizeH="0" baseline="0" noProof="0">
                <a:ln>
                  <a:noFill/>
                </a:ln>
                <a:solidFill>
                  <a:srgbClr val="FFFFFF"/>
                </a:solidFill>
                <a:effectLst/>
                <a:uLnTx/>
                <a:uFillTx/>
                <a:latin typeface="Arial"/>
                <a:cs typeface="Arial"/>
                <a:sym typeface="Arial"/>
              </a:rPr>
              <a:t>(enter working relationship)</a:t>
            </a:r>
          </a:p>
        </p:txBody>
      </p:sp>
      <p:sp>
        <p:nvSpPr>
          <p:cNvPr id="11" name="Shape 69"/>
          <p:cNvSpPr>
            <a:spLocks noGrp="1"/>
          </p:cNvSpPr>
          <p:nvPr>
            <p:ph type="pic" sz="quarter" idx="13"/>
          </p:nvPr>
        </p:nvSpPr>
        <p:spPr>
          <a:xfrm>
            <a:off x="2227171" y="204551"/>
            <a:ext cx="1176126" cy="270000"/>
          </a:xfrm>
          <a:prstGeom prst="rect">
            <a:avLst/>
          </a:prstGeom>
          <a:noFill/>
          <a:ln>
            <a:noFill/>
          </a:ln>
        </p:spPr>
        <p:txBody>
          <a:bodyPr wrap="square" lIns="68579" tIns="34289" rIns="68579" bIns="34289" anchor="t">
            <a:noAutofit/>
          </a:bodyPr>
          <a:lstStyle>
            <a:lvl1pPr marL="0" indent="0">
              <a:buNone/>
              <a:defRPr sz="800">
                <a:latin typeface="+mn-lt"/>
              </a:defRPr>
            </a:lvl1pPr>
          </a:lstStyle>
          <a:p>
            <a:r>
              <a:rPr lang="en-GB"/>
              <a:t>Drag picture to placeholder or click icon to add</a:t>
            </a:r>
          </a:p>
        </p:txBody>
      </p:sp>
      <p:sp>
        <p:nvSpPr>
          <p:cNvPr id="14" name="Shape 70"/>
          <p:cNvSpPr>
            <a:spLocks noGrp="1"/>
          </p:cNvSpPr>
          <p:nvPr>
            <p:ph type="pic" sz="quarter" idx="14"/>
          </p:nvPr>
        </p:nvSpPr>
        <p:spPr>
          <a:xfrm>
            <a:off x="3577935"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5" name="Shape 71"/>
          <p:cNvSpPr>
            <a:spLocks noGrp="1"/>
          </p:cNvSpPr>
          <p:nvPr>
            <p:ph type="pic" sz="quarter" idx="15"/>
          </p:nvPr>
        </p:nvSpPr>
        <p:spPr>
          <a:xfrm>
            <a:off x="4928103"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sp>
        <p:nvSpPr>
          <p:cNvPr id="16" name="Shape 64"/>
          <p:cNvSpPr/>
          <p:nvPr userDrawn="1"/>
        </p:nvSpPr>
        <p:spPr>
          <a:xfrm flipV="1">
            <a:off x="3490913"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7" name="Shape 64"/>
          <p:cNvSpPr/>
          <p:nvPr userDrawn="1"/>
        </p:nvSpPr>
        <p:spPr>
          <a:xfrm flipV="1">
            <a:off x="4842272"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8" name="Shape 64"/>
          <p:cNvSpPr/>
          <p:nvPr userDrawn="1"/>
        </p:nvSpPr>
        <p:spPr>
          <a:xfrm flipV="1">
            <a:off x="6192441" y="135000"/>
            <a:ext cx="0" cy="40500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txBody>
          <a:bodyPr lIns="26789" tIns="26789" rIns="26789" bIns="26789" anchor="ctr"/>
          <a:lstStyle/>
          <a:p>
            <a:pPr marL="0" marR="0" lvl="0" indent="0" algn="ctr" defTabSz="219075" rtl="0" eaLnBrk="1" fontAlgn="auto" latinLnBrk="0" hangingPunct="0">
              <a:lnSpc>
                <a:spcPct val="100000"/>
              </a:lnSpc>
              <a:spcBef>
                <a:spcPts val="0"/>
              </a:spcBef>
              <a:spcAft>
                <a:spcPts val="0"/>
              </a:spcAft>
              <a:buClrTx/>
              <a:buSzTx/>
              <a:buFontTx/>
              <a:buNone/>
              <a:tabLst/>
              <a:defRPr sz="3200"/>
            </a:pPr>
            <a:endParaRPr kumimoji="0" sz="1200" b="0" i="0" u="none" strike="noStrike" kern="0" cap="none" spc="0" normalizeH="0" baseline="0" noProof="0">
              <a:ln>
                <a:noFill/>
              </a:ln>
              <a:solidFill>
                <a:srgbClr val="2A2A2A"/>
              </a:solidFill>
              <a:effectLst/>
              <a:uLnTx/>
              <a:uFillTx/>
              <a:latin typeface="Arial"/>
              <a:sym typeface="Helvetica Light"/>
            </a:endParaRPr>
          </a:p>
        </p:txBody>
      </p:sp>
      <p:sp>
        <p:nvSpPr>
          <p:cNvPr id="19" name="Shape 71"/>
          <p:cNvSpPr>
            <a:spLocks noGrp="1"/>
          </p:cNvSpPr>
          <p:nvPr>
            <p:ph type="pic" sz="quarter" idx="17"/>
          </p:nvPr>
        </p:nvSpPr>
        <p:spPr>
          <a:xfrm>
            <a:off x="6273702" y="204551"/>
            <a:ext cx="1176127" cy="270000"/>
          </a:xfrm>
          <a:prstGeom prst="rect">
            <a:avLst/>
          </a:prstGeom>
          <a:noFill/>
          <a:ln>
            <a:noFill/>
          </a:ln>
        </p:spPr>
        <p:txBody>
          <a:bodyPr lIns="68579" tIns="34289" rIns="68579" bIns="34289" anchor="t">
            <a:noAutofit/>
          </a:bodyPr>
          <a:lstStyle>
            <a:lvl1pPr marL="0" indent="0">
              <a:buNone/>
              <a:defRPr sz="800"/>
            </a:lvl1pPr>
          </a:lstStyle>
          <a:p>
            <a:r>
              <a:rPr lang="en-GB"/>
              <a:t>Drag picture to placeholder or click icon to add</a:t>
            </a:r>
            <a:endParaRPr/>
          </a:p>
        </p:txBody>
      </p:sp>
      <p:pic>
        <p:nvPicPr>
          <p:cNvPr id="23" name="MO_MASTER_for_dark_backg_RB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sp>
        <p:nvSpPr>
          <p:cNvPr id="20" name="Title 2"/>
          <p:cNvSpPr>
            <a:spLocks noGrp="1"/>
          </p:cNvSpPr>
          <p:nvPr>
            <p:ph type="title" hasCustomPrompt="1"/>
          </p:nvPr>
        </p:nvSpPr>
        <p:spPr>
          <a:xfrm>
            <a:off x="197644" y="1039783"/>
            <a:ext cx="8437500" cy="623248"/>
          </a:xfrm>
        </p:spPr>
        <p:txBody>
          <a:bodyPr/>
          <a:lstStyle>
            <a:lvl1pPr>
              <a:defRPr/>
            </a:lvl1pPr>
          </a:lstStyle>
          <a:p>
            <a:r>
              <a:rPr lang="en-US"/>
              <a:t>Presentation title</a:t>
            </a:r>
            <a:endParaRPr lang="en-GB"/>
          </a:p>
        </p:txBody>
      </p:sp>
      <p:sp>
        <p:nvSpPr>
          <p:cNvPr id="24" name="Text Placeholder 22"/>
          <p:cNvSpPr>
            <a:spLocks noGrp="1"/>
          </p:cNvSpPr>
          <p:nvPr>
            <p:ph type="body" sz="quarter" idx="11" hasCustomPrompt="1"/>
          </p:nvPr>
        </p:nvSpPr>
        <p:spPr>
          <a:xfrm>
            <a:off x="208954" y="1761530"/>
            <a:ext cx="8426190" cy="611706"/>
          </a:xfrm>
          <a:prstGeom prst="rect">
            <a:avLst/>
          </a:prstGeom>
        </p:spPr>
        <p:txBody>
          <a:bodyPr/>
          <a:lstStyle>
            <a:lvl1pPr>
              <a:defRPr>
                <a:solidFill>
                  <a:schemeClr val="tx1"/>
                </a:solidFill>
              </a:defRPr>
            </a:lvl1pPr>
            <a:lvl2pPr>
              <a:defRPr>
                <a:solidFill>
                  <a:schemeClr val="bg2"/>
                </a:solidFill>
              </a:defRPr>
            </a:lvl2pPr>
            <a:lvl3pPr>
              <a:defRPr>
                <a:solidFill>
                  <a:schemeClr val="bg2"/>
                </a:solidFill>
              </a:defRPr>
            </a:lvl3pPr>
            <a:lvl4pPr>
              <a:buClr>
                <a:schemeClr val="bg2"/>
              </a:buClr>
              <a:defRPr>
                <a:solidFill>
                  <a:schemeClr val="bg2"/>
                </a:solidFill>
              </a:defRPr>
            </a:lvl4pPr>
            <a:lvl5pPr>
              <a:defRPr>
                <a:solidFill>
                  <a:schemeClr val="bg2"/>
                </a:solidFill>
              </a:defRPr>
            </a:lvl5pPr>
          </a:lstStyle>
          <a:p>
            <a:pPr lvl="0"/>
            <a:r>
              <a:rPr lang="en-US"/>
              <a:t>Name, job title</a:t>
            </a:r>
            <a:br>
              <a:rPr lang="en-US"/>
            </a:br>
            <a:r>
              <a:rPr lang="en-US"/>
              <a:t>Date</a:t>
            </a:r>
            <a:endParaRPr lang="en-GB"/>
          </a:p>
        </p:txBody>
      </p:sp>
    </p:spTree>
    <p:extLst>
      <p:ext uri="{BB962C8B-B14F-4D97-AF65-F5344CB8AC3E}">
        <p14:creationId xmlns:p14="http://schemas.microsoft.com/office/powerpoint/2010/main" val="1582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1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4" y="1770460"/>
            <a:ext cx="8424863" cy="2705100"/>
          </a:xfrm>
          <a:prstGeom prst="rect">
            <a:avLst/>
          </a:prstGeom>
        </p:spPr>
        <p:txBody>
          <a:bodyPr>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 snow squall stable/stability </a:t>
            </a:r>
            <a:r>
              <a:rPr lang="en-GB" err="1"/>
              <a:t>stratiform</a:t>
            </a:r>
            <a:r>
              <a:rPr lang="en-GB"/>
              <a:t> summation layer amount sun pillar </a:t>
            </a:r>
            <a:r>
              <a:rPr lang="en-GB" err="1"/>
              <a:t>updraught</a:t>
            </a:r>
            <a:r>
              <a:rPr lang="en-GB"/>
              <a:t> upslope effect warning waterspout wind vane. </a:t>
            </a:r>
          </a:p>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a:t>
            </a:r>
          </a:p>
          <a:p>
            <a:pPr lvl="0"/>
            <a:endParaRPr lang="en-US"/>
          </a:p>
        </p:txBody>
      </p:sp>
    </p:spTree>
    <p:extLst>
      <p:ext uri="{BB962C8B-B14F-4D97-AF65-F5344CB8AC3E}">
        <p14:creationId xmlns:p14="http://schemas.microsoft.com/office/powerpoint/2010/main" val="38765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umn tex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Slide title</a:t>
            </a:r>
            <a:endParaRPr lang="en-GB"/>
          </a:p>
        </p:txBody>
      </p:sp>
      <p:sp>
        <p:nvSpPr>
          <p:cNvPr id="4" name="Footer Placeholder 3"/>
          <p:cNvSpPr>
            <a:spLocks noGrp="1"/>
          </p:cNvSpPr>
          <p:nvPr>
            <p:ph type="ftr" sz="quarter" idx="12"/>
          </p:nvPr>
        </p:nvSpPr>
        <p:spPr/>
        <p:txBody>
          <a:bodyPr/>
          <a:lstStyle>
            <a:lvl1pPr defTabSz="219075" hangingPunct="0">
              <a:defRPr/>
            </a:lvl1pPr>
          </a:lstStyle>
          <a:p>
            <a:r>
              <a:rPr lang="en-GB" kern="0">
                <a:solidFill>
                  <a:srgbClr val="2A2A2A"/>
                </a:solidFill>
                <a:sym typeface="Helvetica Light"/>
              </a:rPr>
              <a:t>www.metoffice.gov.uk																									                       © Crown Copyright 2017, Met Office</a:t>
            </a:r>
          </a:p>
        </p:txBody>
      </p:sp>
      <p:sp>
        <p:nvSpPr>
          <p:cNvPr id="5" name="Text Placeholder 4"/>
          <p:cNvSpPr>
            <a:spLocks noGrp="1"/>
          </p:cNvSpPr>
          <p:nvPr>
            <p:ph type="body" sz="quarter" idx="11" hasCustomPrompt="1"/>
          </p:nvPr>
        </p:nvSpPr>
        <p:spPr>
          <a:xfrm>
            <a:off x="197645"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
        <p:nvSpPr>
          <p:cNvPr id="6" name="Text Placeholder 4"/>
          <p:cNvSpPr>
            <a:spLocks noGrp="1"/>
          </p:cNvSpPr>
          <p:nvPr>
            <p:ph type="body" sz="quarter" idx="13" hasCustomPrompt="1"/>
          </p:nvPr>
        </p:nvSpPr>
        <p:spPr>
          <a:xfrm>
            <a:off x="4585693" y="1770460"/>
            <a:ext cx="4050506" cy="2705100"/>
          </a:xfrm>
          <a:prstGeom prst="rect">
            <a:avLst/>
          </a:prstGeom>
        </p:spPr>
        <p:txBody>
          <a:bodyPr numCol="1" spcCol="0">
            <a:noAutofit/>
          </a:bodyPr>
          <a:lstStyle>
            <a:lvl1pPr>
              <a:defRPr/>
            </a:lvl1pPr>
          </a:lstStyle>
          <a:p>
            <a:pPr lvl="0"/>
            <a:r>
              <a:rPr lang="en-GB"/>
              <a:t>Advection fog altostratus aneroid barometer coalescence cold front continent divergence environment extratropical cyclone fog haze hygrometer ice crystals isotherm low clouds pressure tendency rainfall rime saturate short wave supercell wave cyclone. Adiabatic process air </a:t>
            </a:r>
            <a:r>
              <a:rPr lang="en-GB" err="1"/>
              <a:t>air</a:t>
            </a:r>
            <a:r>
              <a:rPr lang="en-GB"/>
              <a:t> mass thunderstorm climate </a:t>
            </a:r>
            <a:r>
              <a:rPr lang="en-GB" err="1"/>
              <a:t>climate</a:t>
            </a:r>
            <a:r>
              <a:rPr lang="en-GB"/>
              <a:t> analysis centre (</a:t>
            </a:r>
            <a:r>
              <a:rPr lang="en-GB" err="1"/>
              <a:t>cac</a:t>
            </a:r>
            <a:r>
              <a:rPr lang="en-GB"/>
              <a:t>) cloud cloudburst downdraught geostrophic wind hydrometeor icing mean sea level oceanography overcast rotor cloud salt water snowflakes</a:t>
            </a:r>
            <a:endParaRPr lang="en-US"/>
          </a:p>
        </p:txBody>
      </p:sp>
    </p:spTree>
    <p:extLst>
      <p:ext uri="{BB962C8B-B14F-4D97-AF65-F5344CB8AC3E}">
        <p14:creationId xmlns:p14="http://schemas.microsoft.com/office/powerpoint/2010/main" val="1353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Footer Placeholder 5"/>
          <p:cNvSpPr>
            <a:spLocks noGrp="1"/>
          </p:cNvSpPr>
          <p:nvPr>
            <p:ph type="ftr" sz="quarter" idx="3"/>
          </p:nvPr>
        </p:nvSpPr>
        <p:spPr>
          <a:xfrm>
            <a:off x="0" y="4732140"/>
            <a:ext cx="9144000" cy="411361"/>
          </a:xfrm>
          <a:prstGeom prst="rect">
            <a:avLst/>
          </a:prstGeom>
          <a:solidFill>
            <a:schemeClr val="bg1"/>
          </a:solidFill>
        </p:spPr>
        <p:txBody>
          <a:bodyPr vert="horz" lIns="252000" tIns="36000" rIns="68580" bIns="27000" rtlCol="0" anchor="ctr"/>
          <a:lstStyle>
            <a:lvl1pPr algn="l" defTabSz="219075" hangingPunct="0">
              <a:defRPr sz="800">
                <a:solidFill>
                  <a:schemeClr val="tx1"/>
                </a:solidFill>
                <a:latin typeface="+mn-lt"/>
              </a:defRPr>
            </a:lvl1pPr>
          </a:lstStyle>
          <a:p>
            <a:r>
              <a:rPr lang="en-GB" kern="0">
                <a:solidFill>
                  <a:srgbClr val="2A2A2A"/>
                </a:solidFill>
                <a:sym typeface="Helvetica Light"/>
              </a:rPr>
              <a:t>www.metoffice.gov.uk																									             	       © Crown Copyright 2017, Met Office</a:t>
            </a:r>
          </a:p>
        </p:txBody>
      </p:sp>
      <p:sp>
        <p:nvSpPr>
          <p:cNvPr id="5" name="Title Placeholder 4"/>
          <p:cNvSpPr>
            <a:spLocks noGrp="1"/>
          </p:cNvSpPr>
          <p:nvPr>
            <p:ph type="title"/>
          </p:nvPr>
        </p:nvSpPr>
        <p:spPr>
          <a:xfrm>
            <a:off x="197644" y="1039783"/>
            <a:ext cx="8437500" cy="623248"/>
          </a:xfrm>
          <a:prstGeom prst="rect">
            <a:avLst/>
          </a:prstGeom>
        </p:spPr>
        <p:txBody>
          <a:bodyPr vert="horz" wrap="square" lIns="68580" tIns="34290" rIns="68580" bIns="34290" rtlCol="0" anchor="t" anchorCtr="0">
            <a:spAutoFit/>
          </a:bodyPr>
          <a:lstStyle/>
          <a:p>
            <a:r>
              <a:rPr lang="en-GB"/>
              <a:t>Click to edit Master title style</a:t>
            </a:r>
          </a:p>
        </p:txBody>
      </p:sp>
      <p:sp>
        <p:nvSpPr>
          <p:cNvPr id="2" name="Text Placeholder 1"/>
          <p:cNvSpPr>
            <a:spLocks noGrp="1"/>
          </p:cNvSpPr>
          <p:nvPr>
            <p:ph type="body" idx="1"/>
          </p:nvPr>
        </p:nvSpPr>
        <p:spPr>
          <a:xfrm>
            <a:off x="197644" y="1761531"/>
            <a:ext cx="4050507" cy="2704360"/>
          </a:xfrm>
          <a:prstGeom prst="rect">
            <a:avLst/>
          </a:prstGeom>
        </p:spPr>
        <p:txBody>
          <a:bodyPr vert="horz" lIns="68580" tIns="34290" rIns="68580" bIns="34290" rtlCol="0">
            <a:noAutofit/>
          </a:bodyPr>
          <a:lstStyle/>
          <a:p>
            <a:pPr lvl="0"/>
            <a:r>
              <a:rPr lang="en-US"/>
              <a:t>Edit Master text styles</a:t>
            </a:r>
          </a:p>
          <a:p>
            <a:pPr lvl="1"/>
            <a:r>
              <a:rPr lang="en-US"/>
              <a:t>Second level</a:t>
            </a:r>
          </a:p>
          <a:p>
            <a:pPr lvl="5"/>
            <a:r>
              <a:rPr lang="en-US"/>
              <a:t>Third level</a:t>
            </a:r>
          </a:p>
          <a:p>
            <a:pPr lvl="6"/>
            <a:r>
              <a:rPr lang="en-US"/>
              <a:t>Fourth level</a:t>
            </a:r>
          </a:p>
          <a:p>
            <a:pPr lvl="7"/>
            <a:r>
              <a:rPr lang="en-US"/>
              <a:t>Fifth level</a:t>
            </a:r>
            <a:endParaRPr lang="en-GB"/>
          </a:p>
        </p:txBody>
      </p:sp>
    </p:spTree>
    <p:extLst>
      <p:ext uri="{BB962C8B-B14F-4D97-AF65-F5344CB8AC3E}">
        <p14:creationId xmlns:p14="http://schemas.microsoft.com/office/powerpoint/2010/main" val="180616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p:ext uri="{27BBF7A9-308A-43DC-89C8-2F10F3537804}">
      <p15:sldGuideLst xmlns:p15="http://schemas.microsoft.com/office/powerpoint/2012/main">
        <p15:guide id="4" pos="332">
          <p15:clr>
            <a:srgbClr val="F26B43"/>
          </p15:clr>
        </p15:guide>
        <p15:guide id="5" pos="423">
          <p15:clr>
            <a:srgbClr val="F26B43"/>
          </p15:clr>
        </p15:guide>
        <p15:guide id="14" pos="14507">
          <p15:clr>
            <a:srgbClr val="F26B43"/>
          </p15:clr>
        </p15:guide>
        <p15:guide id="15" orient="horz" pos="7949">
          <p15:clr>
            <a:srgbClr val="F26B43"/>
          </p15:clr>
        </p15:guide>
        <p15:guide id="16" orient="horz" pos="7518">
          <p15:clr>
            <a:srgbClr val="F26B43"/>
          </p15:clr>
        </p15:guide>
        <p15:guide id="17" orient="horz" pos="1735">
          <p15:clr>
            <a:srgbClr val="F26B43"/>
          </p15:clr>
        </p15:guide>
        <p15:guide id="18" orient="horz" pos="2959">
          <p15:clr>
            <a:srgbClr val="F26B43"/>
          </p15:clr>
        </p15:guide>
        <p15:guide id="19" orient="horz" pos="2506">
          <p15:clr>
            <a:srgbClr val="F26B43"/>
          </p15:clr>
        </p15:guide>
        <p15:guide id="20" pos="4664">
          <p15:clr>
            <a:srgbClr val="F26B43"/>
          </p15:clr>
        </p15:guide>
        <p15:guide id="21" pos="9585">
          <p15:clr>
            <a:srgbClr val="F26B43"/>
          </p15:clr>
        </p15:guide>
        <p15:guide id="22" pos="5231">
          <p15:clr>
            <a:srgbClr val="F26B43"/>
          </p15:clr>
        </p15:guide>
        <p15:guide id="23" pos="10152">
          <p15:clr>
            <a:srgbClr val="F26B43"/>
          </p15:clr>
        </p15:guide>
        <p15:guide id="24" pos="7136">
          <p15:clr>
            <a:srgbClr val="F26B43"/>
          </p15:clr>
        </p15:guide>
        <p15:guide id="25" pos="76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g"/><Relationship Id="rId9" Type="http://schemas.openxmlformats.org/officeDocument/2006/relationships/image" Target="../media/image16.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jpeg"/><Relationship Id="rId5" Type="http://schemas.openxmlformats.org/officeDocument/2006/relationships/image" Target="../media/image23.jp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hyperlink" Target="https://www.mcm-online.co.uk/handbook/" TargetMode="External"/><Relationship Id="rId3" Type="http://schemas.openxmlformats.org/officeDocument/2006/relationships/hyperlink" Target="https://ukclimateprojections-ui.metoffice.gov.uk/ui/home" TargetMode="External"/><Relationship Id="rId7" Type="http://schemas.openxmlformats.org/officeDocument/2006/relationships/hyperlink" Target="https://www.gov.uk/government/publications/coastal-flood-boundary-conditions-for-uk-mainland-and-islands-design-sea-levels" TargetMode="External"/><Relationship Id="rId2" Type="http://schemas.openxmlformats.org/officeDocument/2006/relationships/hyperlink" Target="https://www.metoffice.gov.uk/research/approach/collaboration/ukcp/marine-projections" TargetMode="External"/><Relationship Id="rId1" Type="http://schemas.openxmlformats.org/officeDocument/2006/relationships/slideLayout" Target="../slideLayouts/slideLayout8.xml"/><Relationship Id="rId6" Type="http://schemas.openxmlformats.org/officeDocument/2006/relationships/hyperlink" Target="http://www.climateeconometrics.org/data/" TargetMode="External"/><Relationship Id="rId5" Type="http://schemas.openxmlformats.org/officeDocument/2006/relationships/hyperlink" Target="https://www.psmsl.org/" TargetMode="External"/><Relationship Id="rId4" Type="http://schemas.openxmlformats.org/officeDocument/2006/relationships/hyperlink" Target="https://www.ntslf.org/data" TargetMode="External"/><Relationship Id="rId9" Type="http://schemas.openxmlformats.org/officeDocument/2006/relationships/hyperlink" Target="https://portal.medin.org.uk/portal/start.php"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welshcoastalmonitoringcentre.cymru/eng/" TargetMode="External"/><Relationship Id="rId3" Type="http://schemas.openxmlformats.org/officeDocument/2006/relationships/hyperlink" Target="https://www.openstreetmap.org/#map=5/54.910/-3.432" TargetMode="External"/><Relationship Id="rId7" Type="http://schemas.openxmlformats.org/officeDocument/2006/relationships/hyperlink" Target="https://www.channelcoast.org/data_management/online_data_catalogue/" TargetMode="External"/><Relationship Id="rId2" Type="http://schemas.openxmlformats.org/officeDocument/2006/relationships/hyperlink" Target="https://data.gov.uk/dataset/7564fcf7-2dd2-4878-bfb9-11c5cf971cf9/national-coastal-erosion-risk-mapping-ncerm-national-2018-2021" TargetMode="External"/><Relationship Id="rId1" Type="http://schemas.openxmlformats.org/officeDocument/2006/relationships/slideLayout" Target="../slideLayouts/slideLayout8.xml"/><Relationship Id="rId6" Type="http://schemas.openxmlformats.org/officeDocument/2006/relationships/hyperlink" Target="https://osdatahub.os.uk/downloads/open/Terrain50" TargetMode="External"/><Relationship Id="rId5" Type="http://schemas.openxmlformats.org/officeDocument/2006/relationships/hyperlink" Target="https://geoportal.statistics.gov.uk/" TargetMode="External"/><Relationship Id="rId4" Type="http://schemas.openxmlformats.org/officeDocument/2006/relationships/hyperlink" Target="https://www.ons.gov.uk/peoplepopulationandcommunity/populationandmigration/populationestimates/datasets/lowersuperoutputareamidyearpopulationestimate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cop26@metoffice.gov.uk"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10FC31F-387D-AE4C-B8D0-047F98E67C71}"/>
              </a:ext>
            </a:extLst>
          </p:cNvPr>
          <p:cNvSpPr/>
          <p:nvPr/>
        </p:nvSpPr>
        <p:spPr>
          <a:xfrm>
            <a:off x="244322" y="1182117"/>
            <a:ext cx="276490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AD16498-0BE6-3847-BE9F-4909C8A116C8}"/>
              </a:ext>
            </a:extLst>
          </p:cNvPr>
          <p:cNvCxnSpPr/>
          <p:nvPr/>
        </p:nvCxnSpPr>
        <p:spPr>
          <a:xfrm>
            <a:off x="5519605" y="3809669"/>
            <a:ext cx="0" cy="33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BEBDD8-FAFD-154A-B461-789BEB64B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686" y="135345"/>
            <a:ext cx="680414" cy="431597"/>
          </a:xfrm>
          <a:prstGeom prst="rect">
            <a:avLst/>
          </a:prstGeom>
        </p:spPr>
      </p:pic>
      <p:pic>
        <p:nvPicPr>
          <p:cNvPr id="7" name="Picture 6">
            <a:extLst>
              <a:ext uri="{FF2B5EF4-FFF2-40B4-BE49-F238E27FC236}">
                <a16:creationId xmlns:a16="http://schemas.microsoft.com/office/drawing/2014/main" id="{D6512F0F-41F8-3A42-992D-13E66ED24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3249" y="1027657"/>
            <a:ext cx="555266" cy="361898"/>
          </a:xfrm>
          <a:prstGeom prst="rect">
            <a:avLst/>
          </a:prstGeom>
        </p:spPr>
      </p:pic>
      <p:pic>
        <p:nvPicPr>
          <p:cNvPr id="8" name="Picture 7">
            <a:extLst>
              <a:ext uri="{FF2B5EF4-FFF2-40B4-BE49-F238E27FC236}">
                <a16:creationId xmlns:a16="http://schemas.microsoft.com/office/drawing/2014/main" id="{AA6E1D44-B361-B945-9BE8-B5BE538D4A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4492" y="1444832"/>
            <a:ext cx="789425" cy="468581"/>
          </a:xfrm>
          <a:prstGeom prst="rect">
            <a:avLst/>
          </a:prstGeom>
        </p:spPr>
      </p:pic>
      <p:pic>
        <p:nvPicPr>
          <p:cNvPr id="13" name="Picture 12">
            <a:extLst>
              <a:ext uri="{FF2B5EF4-FFF2-40B4-BE49-F238E27FC236}">
                <a16:creationId xmlns:a16="http://schemas.microsoft.com/office/drawing/2014/main" id="{C00A856B-CEF3-CC4D-91C6-BF29179B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1287" y="2331493"/>
            <a:ext cx="499189" cy="382011"/>
          </a:xfrm>
          <a:prstGeom prst="rect">
            <a:avLst/>
          </a:prstGeom>
        </p:spPr>
      </p:pic>
      <p:pic>
        <p:nvPicPr>
          <p:cNvPr id="14" name="Picture 13">
            <a:extLst>
              <a:ext uri="{FF2B5EF4-FFF2-40B4-BE49-F238E27FC236}">
                <a16:creationId xmlns:a16="http://schemas.microsoft.com/office/drawing/2014/main" id="{7B63BDAA-79D3-BE48-B1FE-82151A586E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50521" y="1968690"/>
            <a:ext cx="220721" cy="291785"/>
          </a:xfrm>
          <a:prstGeom prst="rect">
            <a:avLst/>
          </a:prstGeom>
        </p:spPr>
      </p:pic>
      <p:pic>
        <p:nvPicPr>
          <p:cNvPr id="15" name="Picture 3">
            <a:extLst>
              <a:ext uri="{FF2B5EF4-FFF2-40B4-BE49-F238E27FC236}">
                <a16:creationId xmlns:a16="http://schemas.microsoft.com/office/drawing/2014/main" id="{4B1A009C-6346-1949-83BA-E963E5C64B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4513" y="3190881"/>
            <a:ext cx="552736" cy="30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C67ECE0-1730-E043-AB8F-EF7184D506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1932" y="3923891"/>
            <a:ext cx="737896" cy="268559"/>
          </a:xfrm>
          <a:prstGeom prst="rect">
            <a:avLst/>
          </a:prstGeom>
        </p:spPr>
      </p:pic>
      <p:pic>
        <p:nvPicPr>
          <p:cNvPr id="17" name="Picture 16">
            <a:extLst>
              <a:ext uri="{FF2B5EF4-FFF2-40B4-BE49-F238E27FC236}">
                <a16:creationId xmlns:a16="http://schemas.microsoft.com/office/drawing/2014/main" id="{96A30023-90EA-9A41-8321-C7B0A6103D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7374" y="3581388"/>
            <a:ext cx="937037" cy="256236"/>
          </a:xfrm>
          <a:prstGeom prst="rect">
            <a:avLst/>
          </a:prstGeom>
        </p:spPr>
      </p:pic>
      <p:pic>
        <p:nvPicPr>
          <p:cNvPr id="19" name="Picture 18">
            <a:extLst>
              <a:ext uri="{FF2B5EF4-FFF2-40B4-BE49-F238E27FC236}">
                <a16:creationId xmlns:a16="http://schemas.microsoft.com/office/drawing/2014/main" id="{C587DA4C-D8D9-3344-A0CE-4C276D64B34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48160" y="4318875"/>
            <a:ext cx="562316" cy="187287"/>
          </a:xfrm>
          <a:prstGeom prst="rect">
            <a:avLst/>
          </a:prstGeom>
        </p:spPr>
      </p:pic>
      <p:pic>
        <p:nvPicPr>
          <p:cNvPr id="20" name="Picture 19" descr="A picture containing pie chart&#10;&#10;Description automatically generated">
            <a:extLst>
              <a:ext uri="{FF2B5EF4-FFF2-40B4-BE49-F238E27FC236}">
                <a16:creationId xmlns:a16="http://schemas.microsoft.com/office/drawing/2014/main" id="{2FCAF198-AAA9-1549-8742-444AC938585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33444" y="4628025"/>
            <a:ext cx="391747" cy="382011"/>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C544D557-2F1B-7043-9803-FCCB8FAB13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1530" y="686118"/>
            <a:ext cx="798705" cy="199677"/>
          </a:xfrm>
          <a:prstGeom prst="rect">
            <a:avLst/>
          </a:prstGeom>
        </p:spPr>
      </p:pic>
      <p:pic>
        <p:nvPicPr>
          <p:cNvPr id="24" name="Picture 23" descr="A picture containing graphical user interface&#10;&#10;Description automatically generated">
            <a:extLst>
              <a:ext uri="{FF2B5EF4-FFF2-40B4-BE49-F238E27FC236}">
                <a16:creationId xmlns:a16="http://schemas.microsoft.com/office/drawing/2014/main" id="{BC71FCB6-2BD6-5240-9F9F-45A3379C160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07374" y="2800316"/>
            <a:ext cx="937037" cy="238356"/>
          </a:xfrm>
          <a:prstGeom prst="rect">
            <a:avLst/>
          </a:prstGeom>
        </p:spPr>
      </p:pic>
      <p:sp>
        <p:nvSpPr>
          <p:cNvPr id="30" name="Rectangle 29">
            <a:extLst>
              <a:ext uri="{FF2B5EF4-FFF2-40B4-BE49-F238E27FC236}">
                <a16:creationId xmlns:a16="http://schemas.microsoft.com/office/drawing/2014/main" id="{9B077DE2-20FF-6041-A8DD-2C4A7C806834}"/>
              </a:ext>
            </a:extLst>
          </p:cNvPr>
          <p:cNvSpPr/>
          <p:nvPr/>
        </p:nvSpPr>
        <p:spPr>
          <a:xfrm>
            <a:off x="244322" y="2049863"/>
            <a:ext cx="1766533"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EF7B9BD0-DAFA-3944-95C2-02463DB21BD0}"/>
              </a:ext>
            </a:extLst>
          </p:cNvPr>
          <p:cNvSpPr/>
          <p:nvPr/>
        </p:nvSpPr>
        <p:spPr>
          <a:xfrm>
            <a:off x="244322" y="2908278"/>
            <a:ext cx="3539349" cy="770762"/>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itle 4"/>
          <p:cNvSpPr>
            <a:spLocks noGrp="1"/>
          </p:cNvSpPr>
          <p:nvPr>
            <p:ph type="title" idx="4294967295"/>
          </p:nvPr>
        </p:nvSpPr>
        <p:spPr>
          <a:xfrm>
            <a:off x="305485" y="1144792"/>
            <a:ext cx="6996249" cy="2562240"/>
          </a:xfrm>
        </p:spPr>
        <p:txBody>
          <a:bodyPr/>
          <a:lstStyle/>
          <a:p>
            <a:r>
              <a:rPr lang="en-GB" sz="5400" b="1" dirty="0">
                <a:latin typeface="Arial" panose="020B0604020202020204" pitchFamily="34" charset="0"/>
                <a:cs typeface="Arial" panose="020B0604020202020204" pitchFamily="34" charset="0"/>
              </a:rPr>
              <a:t>Climate</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Data</a:t>
            </a:r>
            <a:br>
              <a:rPr lang="en-GB" sz="5400" b="1" dirty="0">
                <a:latin typeface="Arial" panose="020B0604020202020204" pitchFamily="34" charset="0"/>
                <a:cs typeface="Arial" panose="020B0604020202020204" pitchFamily="34" charset="0"/>
              </a:rPr>
            </a:br>
            <a:r>
              <a:rPr lang="en-GB" sz="5400" b="1" dirty="0">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0C8C6A72-A8B3-3D4F-AA0A-1D92C63C6165}"/>
              </a:ext>
            </a:extLst>
          </p:cNvPr>
          <p:cNvSpPr/>
          <p:nvPr/>
        </p:nvSpPr>
        <p:spPr>
          <a:xfrm>
            <a:off x="244323" y="3804019"/>
            <a:ext cx="1855066" cy="38843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itle 4">
            <a:extLst>
              <a:ext uri="{FF2B5EF4-FFF2-40B4-BE49-F238E27FC236}">
                <a16:creationId xmlns:a16="http://schemas.microsoft.com/office/drawing/2014/main" id="{DAB88E01-186B-E44E-8D00-CE20D7434331}"/>
              </a:ext>
            </a:extLst>
          </p:cNvPr>
          <p:cNvSpPr txBox="1">
            <a:spLocks/>
          </p:cNvSpPr>
          <p:nvPr/>
        </p:nvSpPr>
        <p:spPr>
          <a:xfrm>
            <a:off x="305486" y="3840498"/>
            <a:ext cx="1793902"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latin typeface="Arial" panose="020B0604020202020204" pitchFamily="34" charset="0"/>
                <a:cs typeface="Arial" panose="020B0604020202020204" pitchFamily="34" charset="0"/>
              </a:rPr>
              <a:t>16-17 March 2021</a:t>
            </a:r>
          </a:p>
        </p:txBody>
      </p:sp>
      <p:sp>
        <p:nvSpPr>
          <p:cNvPr id="21" name="Footer Placeholder 1">
            <a:extLst>
              <a:ext uri="{FF2B5EF4-FFF2-40B4-BE49-F238E27FC236}">
                <a16:creationId xmlns:a16="http://schemas.microsoft.com/office/drawing/2014/main" id="{5162C145-83B2-7D47-AAEA-53E58F8F96E5}"/>
              </a:ext>
            </a:extLst>
          </p:cNvPr>
          <p:cNvSpPr txBox="1">
            <a:spLocks/>
          </p:cNvSpPr>
          <p:nvPr/>
        </p:nvSpPr>
        <p:spPr>
          <a:xfrm>
            <a:off x="161841" y="4819031"/>
            <a:ext cx="3188262" cy="191006"/>
          </a:xfrm>
          <a:prstGeom prst="rect">
            <a:avLst/>
          </a:prstGeom>
          <a:noFill/>
        </p:spPr>
        <p:txBody>
          <a:bodyPr/>
          <a:lstStyle>
            <a:defPPr>
              <a:defRPr lang="en-US"/>
            </a:defPPr>
            <a:lvl1pPr marL="0" algn="l" defTabSz="219075" rtl="0" eaLnBrk="1" latinLnBrk="0" hangingPunct="0">
              <a:defRPr sz="1400" kern="1200">
                <a:solidFill>
                  <a:schemeClr val="accent6"/>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en-GB" sz="800" kern="0" dirty="0" err="1">
                <a:solidFill>
                  <a:schemeClr val="bg2"/>
                </a:solidFill>
                <a:sym typeface="Helvetica Light"/>
              </a:rPr>
              <a:t>www.metoffice.gov.uk</a:t>
            </a:r>
            <a:r>
              <a:rPr lang="en-GB" sz="800" kern="0" dirty="0">
                <a:solidFill>
                  <a:schemeClr val="bg2"/>
                </a:solidFill>
                <a:sym typeface="Helvetica Light"/>
              </a:rPr>
              <a:t>	|   © Crown Copyright 2021, Met Office</a:t>
            </a:r>
          </a:p>
        </p:txBody>
      </p:sp>
    </p:spTree>
    <p:extLst>
      <p:ext uri="{BB962C8B-B14F-4D97-AF65-F5344CB8AC3E}">
        <p14:creationId xmlns:p14="http://schemas.microsoft.com/office/powerpoint/2010/main" val="31296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D5A90F-D9A7-D64F-93A7-F55529184071}"/>
              </a:ext>
            </a:extLst>
          </p:cNvPr>
          <p:cNvSpPr/>
          <p:nvPr/>
        </p:nvSpPr>
        <p:spPr>
          <a:xfrm>
            <a:off x="0" y="-1"/>
            <a:ext cx="9144000" cy="5143501"/>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49F7E95-1F3D-D74D-9A26-5691B16BB608}"/>
              </a:ext>
            </a:extLst>
          </p:cNvPr>
          <p:cNvSpPr/>
          <p:nvPr/>
        </p:nvSpPr>
        <p:spPr>
          <a:xfrm>
            <a:off x="244322" y="1182117"/>
            <a:ext cx="2385590"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639E04D8-B630-4245-B057-75717234EBD0}"/>
              </a:ext>
            </a:extLst>
          </p:cNvPr>
          <p:cNvSpPr/>
          <p:nvPr/>
        </p:nvSpPr>
        <p:spPr>
          <a:xfrm>
            <a:off x="244322" y="2049863"/>
            <a:ext cx="4149653" cy="770762"/>
          </a:xfrm>
          <a:prstGeom prst="rect">
            <a:avLst/>
          </a:prstGeom>
          <a:solidFill>
            <a:schemeClr val="tx1">
              <a:alpha val="2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A34B5B89-2D84-1A45-B432-37A41AD657D4}"/>
              </a:ext>
            </a:extLst>
          </p:cNvPr>
          <p:cNvSpPr/>
          <p:nvPr/>
        </p:nvSpPr>
        <p:spPr>
          <a:xfrm>
            <a:off x="4699460" y="2293818"/>
            <a:ext cx="3041625" cy="52918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itle 4">
            <a:extLst>
              <a:ext uri="{FF2B5EF4-FFF2-40B4-BE49-F238E27FC236}">
                <a16:creationId xmlns:a16="http://schemas.microsoft.com/office/drawing/2014/main" id="{6F27E7D2-3DCC-A04C-8E63-5CBBC1E9AB5B}"/>
              </a:ext>
            </a:extLst>
          </p:cNvPr>
          <p:cNvSpPr txBox="1">
            <a:spLocks/>
          </p:cNvSpPr>
          <p:nvPr/>
        </p:nvSpPr>
        <p:spPr>
          <a:xfrm>
            <a:off x="4750027" y="2268766"/>
            <a:ext cx="2991058" cy="561692"/>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sz="1600" kern="0" dirty="0">
                <a:latin typeface="Arial" panose="020B0604020202020204" pitchFamily="34" charset="0"/>
                <a:cs typeface="Arial" panose="020B0604020202020204" pitchFamily="34" charset="0"/>
              </a:rPr>
              <a:t>Sea level rise, extreme events </a:t>
            </a:r>
          </a:p>
          <a:p>
            <a:r>
              <a:rPr lang="en-US" sz="1600" kern="0" dirty="0">
                <a:latin typeface="Arial" panose="020B0604020202020204" pitchFamily="34" charset="0"/>
                <a:cs typeface="Arial" panose="020B0604020202020204" pitchFamily="34" charset="0"/>
              </a:rPr>
              <a:t>and coastal impacts </a:t>
            </a:r>
            <a:r>
              <a:rPr lang="en-GB" sz="1600" kern="0" dirty="0">
                <a:latin typeface="Arial" panose="020B0604020202020204" pitchFamily="34" charset="0"/>
                <a:cs typeface="Arial" panose="020B0604020202020204" pitchFamily="34" charset="0"/>
              </a:rPr>
              <a:t>challenge</a:t>
            </a:r>
          </a:p>
        </p:txBody>
      </p:sp>
      <p:sp>
        <p:nvSpPr>
          <p:cNvPr id="32" name="Title 4">
            <a:extLst>
              <a:ext uri="{FF2B5EF4-FFF2-40B4-BE49-F238E27FC236}">
                <a16:creationId xmlns:a16="http://schemas.microsoft.com/office/drawing/2014/main" id="{55521E4A-E9D8-F24D-B7E2-DE1BDD22E1F1}"/>
              </a:ext>
            </a:extLst>
          </p:cNvPr>
          <p:cNvSpPr txBox="1">
            <a:spLocks/>
          </p:cNvSpPr>
          <p:nvPr/>
        </p:nvSpPr>
        <p:spPr>
          <a:xfrm>
            <a:off x="305485" y="1144792"/>
            <a:ext cx="6996249" cy="1731243"/>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5400" b="1" kern="0" dirty="0">
                <a:solidFill>
                  <a:schemeClr val="bg2"/>
                </a:solidFill>
                <a:latin typeface="Arial" panose="020B0604020202020204" pitchFamily="34" charset="0"/>
                <a:cs typeface="Arial" panose="020B0604020202020204" pitchFamily="34" charset="0"/>
              </a:rPr>
              <a:t>Marine</a:t>
            </a:r>
            <a:br>
              <a:rPr lang="en-GB" sz="5400" b="1" kern="0" dirty="0">
                <a:solidFill>
                  <a:schemeClr val="bg2"/>
                </a:solidFill>
                <a:latin typeface="Arial" panose="020B0604020202020204" pitchFamily="34" charset="0"/>
                <a:cs typeface="Arial" panose="020B0604020202020204" pitchFamily="34" charset="0"/>
              </a:rPr>
            </a:br>
            <a:r>
              <a:rPr lang="en-GB" sz="5400" b="1" kern="0" dirty="0">
                <a:solidFill>
                  <a:schemeClr val="bg2"/>
                </a:solidFill>
                <a:latin typeface="Arial" panose="020B0604020202020204" pitchFamily="34" charset="0"/>
                <a:cs typeface="Arial" panose="020B0604020202020204" pitchFamily="34" charset="0"/>
              </a:rPr>
              <a:t>and Coastal</a:t>
            </a:r>
          </a:p>
        </p:txBody>
      </p:sp>
      <p:pic>
        <p:nvPicPr>
          <p:cNvPr id="30" name="MO_MASTER_for_dark_backg_RBG.png">
            <a:extLst>
              <a:ext uri="{FF2B5EF4-FFF2-40B4-BE49-F238E27FC236}">
                <a16:creationId xmlns:a16="http://schemas.microsoft.com/office/drawing/2014/main" id="{4899AFD8-2B94-DC40-88E5-769AB5358F0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307" y="40500"/>
            <a:ext cx="1803780" cy="565650"/>
          </a:xfrm>
          <a:prstGeom prst="rect">
            <a:avLst/>
          </a:prstGeom>
          <a:ln w="12700">
            <a:miter lim="400000"/>
          </a:ln>
        </p:spPr>
      </p:pic>
      <p:grpSp>
        <p:nvGrpSpPr>
          <p:cNvPr id="10" name="Group 9">
            <a:extLst>
              <a:ext uri="{FF2B5EF4-FFF2-40B4-BE49-F238E27FC236}">
                <a16:creationId xmlns:a16="http://schemas.microsoft.com/office/drawing/2014/main" id="{13CA2891-479F-E340-A249-03E548CECBBA}"/>
              </a:ext>
            </a:extLst>
          </p:cNvPr>
          <p:cNvGrpSpPr/>
          <p:nvPr/>
        </p:nvGrpSpPr>
        <p:grpSpPr>
          <a:xfrm>
            <a:off x="3155894" y="3912831"/>
            <a:ext cx="5745345" cy="967578"/>
            <a:chOff x="3155894" y="3912831"/>
            <a:chExt cx="5745345" cy="967578"/>
          </a:xfrm>
        </p:grpSpPr>
        <p:sp>
          <p:nvSpPr>
            <p:cNvPr id="19" name="Rectangle 18">
              <a:extLst>
                <a:ext uri="{FF2B5EF4-FFF2-40B4-BE49-F238E27FC236}">
                  <a16:creationId xmlns:a16="http://schemas.microsoft.com/office/drawing/2014/main" id="{7AF4C1BD-A38C-BD4F-A249-F3AE7E40CF66}"/>
                </a:ext>
              </a:extLst>
            </p:cNvPr>
            <p:cNvSpPr/>
            <p:nvPr/>
          </p:nvSpPr>
          <p:spPr>
            <a:xfrm>
              <a:off x="3155894" y="3912831"/>
              <a:ext cx="5745345" cy="967578"/>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CD5E431-53F8-1245-AE24-23DB24E9E372}"/>
                </a:ext>
              </a:extLst>
            </p:cNvPr>
            <p:cNvCxnSpPr>
              <a:cxnSpLocks/>
            </p:cNvCxnSpPr>
            <p:nvPr/>
          </p:nvCxnSpPr>
          <p:spPr>
            <a:xfrm>
              <a:off x="5488649" y="4031777"/>
              <a:ext cx="0" cy="718459"/>
            </a:xfrm>
            <a:prstGeom prst="line">
              <a:avLst/>
            </a:prstGeom>
            <a:ln w="63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B5B1165-3171-C141-96A8-77F48B350660}"/>
                </a:ext>
              </a:extLst>
            </p:cNvPr>
            <p:cNvCxnSpPr>
              <a:cxnSpLocks/>
            </p:cNvCxnSpPr>
            <p:nvPr/>
          </p:nvCxnSpPr>
          <p:spPr>
            <a:xfrm>
              <a:off x="7228437" y="4031777"/>
              <a:ext cx="0" cy="718459"/>
            </a:xfrm>
            <a:prstGeom prst="line">
              <a:avLst/>
            </a:prstGeom>
            <a:ln w="6350"/>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id="{122568BD-6A77-6745-A1E0-C73C3E6A8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633" y="4111523"/>
              <a:ext cx="1705820" cy="620837"/>
            </a:xfrm>
            <a:prstGeom prst="rect">
              <a:avLst/>
            </a:prstGeom>
          </p:spPr>
        </p:pic>
        <p:pic>
          <p:nvPicPr>
            <p:cNvPr id="36" name="Picture 35">
              <a:extLst>
                <a:ext uri="{FF2B5EF4-FFF2-40B4-BE49-F238E27FC236}">
                  <a16:creationId xmlns:a16="http://schemas.microsoft.com/office/drawing/2014/main" id="{1055871E-A134-1345-9D03-9BB845515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8200" y="4143601"/>
              <a:ext cx="1928644" cy="527395"/>
            </a:xfrm>
            <a:prstGeom prst="rect">
              <a:avLst/>
            </a:prstGeom>
          </p:spPr>
        </p:pic>
        <p:pic>
          <p:nvPicPr>
            <p:cNvPr id="37" name="Picture 36">
              <a:extLst>
                <a:ext uri="{FF2B5EF4-FFF2-40B4-BE49-F238E27FC236}">
                  <a16:creationId xmlns:a16="http://schemas.microsoft.com/office/drawing/2014/main" id="{86AEE5B5-9086-964D-BD13-57900B42C0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7227" y="4205462"/>
              <a:ext cx="1299925" cy="432958"/>
            </a:xfrm>
            <a:prstGeom prst="rect">
              <a:avLst/>
            </a:prstGeom>
          </p:spPr>
        </p:pic>
      </p:grpSp>
      <p:sp>
        <p:nvSpPr>
          <p:cNvPr id="16" name="Title 4">
            <a:extLst>
              <a:ext uri="{FF2B5EF4-FFF2-40B4-BE49-F238E27FC236}">
                <a16:creationId xmlns:a16="http://schemas.microsoft.com/office/drawing/2014/main" id="{2CF73909-CE08-4F4B-B4C8-D5BBA839833F}"/>
              </a:ext>
            </a:extLst>
          </p:cNvPr>
          <p:cNvSpPr txBox="1">
            <a:spLocks/>
          </p:cNvSpPr>
          <p:nvPr/>
        </p:nvSpPr>
        <p:spPr>
          <a:xfrm>
            <a:off x="305485" y="3107377"/>
            <a:ext cx="5838881" cy="315471"/>
          </a:xfrm>
          <a:prstGeom prst="rect">
            <a:avLst/>
          </a:prstGeom>
        </p:spPr>
        <p:txBody>
          <a:bodyPr vert="horz" wrap="square" lIns="68580" tIns="34290" rIns="68580" bIns="34290" rtlCol="0" anchor="t" anchorCtr="0">
            <a:spAutoFit/>
          </a:bodyPr>
          <a:lstStyle>
            <a:lvl1pPr marL="0" marR="0" indent="0" algn="l" defTabSz="219075" rtl="0" eaLnBrk="1" latinLnBrk="0" hangingPunct="1">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j-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GB" sz="1600" kern="0" dirty="0">
                <a:solidFill>
                  <a:schemeClr val="bg2"/>
                </a:solidFill>
                <a:latin typeface="Arial" panose="020B0604020202020204" pitchFamily="34" charset="0"/>
                <a:cs typeface="Arial" panose="020B0604020202020204" pitchFamily="34" charset="0"/>
              </a:rPr>
              <a:t>Professor Kevin Horsburgh  |  National Oceanography Centre</a:t>
            </a:r>
          </a:p>
        </p:txBody>
      </p:sp>
    </p:spTree>
    <p:extLst>
      <p:ext uri="{BB962C8B-B14F-4D97-AF65-F5344CB8AC3E}">
        <p14:creationId xmlns:p14="http://schemas.microsoft.com/office/powerpoint/2010/main" val="28800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5"/>
          </p:nvPr>
        </p:nvSpPr>
        <p:spPr>
          <a:xfrm>
            <a:off x="0" y="4732140"/>
            <a:ext cx="9144000" cy="411361"/>
          </a:xfrm>
        </p:spPr>
        <p:txBody>
          <a:bodyPr anchor="ctr">
            <a:normAutofit/>
          </a:bodyPr>
          <a:lstStyle/>
          <a:p>
            <a:pPr>
              <a:spcAft>
                <a:spcPts val="600"/>
              </a:spcAft>
            </a:pPr>
            <a:r>
              <a:rPr lang="en-GB" kern="0">
                <a:solidFill>
                  <a:srgbClr val="2A2A2A"/>
                </a:solidFill>
              </a:rPr>
              <a:t>www.metoffice.gov.uk																									                       © Crown Copyright 2021, Met Office</a:t>
            </a:r>
          </a:p>
        </p:txBody>
      </p:sp>
      <p:pic>
        <p:nvPicPr>
          <p:cNvPr id="6" name="Picture 5">
            <a:extLst>
              <a:ext uri="{FF2B5EF4-FFF2-40B4-BE49-F238E27FC236}">
                <a16:creationId xmlns:a16="http://schemas.microsoft.com/office/drawing/2014/main" id="{B743D45B-59CC-4F17-9462-CBABA14C88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020" r="18487" b="-2"/>
          <a:stretch/>
        </p:blipFill>
        <p:spPr>
          <a:xfrm>
            <a:off x="4572000" y="1"/>
            <a:ext cx="4572000" cy="4732139"/>
          </a:xfrm>
          <a:prstGeom prst="rect">
            <a:avLst/>
          </a:prstGeom>
          <a:noFill/>
        </p:spPr>
      </p:pic>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121875" y="662107"/>
            <a:ext cx="4415400" cy="3965857"/>
          </a:xfrm>
        </p:spPr>
        <p:txBody>
          <a:bodyPr>
            <a:noAutofit/>
          </a:bodyPr>
          <a:lstStyle/>
          <a:p>
            <a:pPr marL="0" indent="0" algn="just">
              <a:lnSpc>
                <a:spcPct val="90000"/>
              </a:lnSpc>
              <a:buNone/>
            </a:pPr>
            <a:r>
              <a:rPr lang="en-GB" sz="1400" dirty="0"/>
              <a:t>Coastal flood risk is increasing globally due to changing climate, population growth, and infrastructure development in low-lying coastal areas. Annual damages from coastal flooding in the UK alone are expected to more than double to £1.5 billion by the 2080’s, due to sea-level rise. </a:t>
            </a:r>
          </a:p>
          <a:p>
            <a:pPr marL="0" indent="0" algn="just">
              <a:lnSpc>
                <a:spcPct val="90000"/>
              </a:lnSpc>
              <a:buNone/>
            </a:pPr>
            <a:r>
              <a:rPr lang="en-GB" sz="1400" dirty="0"/>
              <a:t>Protecting coastal communities is a long term problem that involves a better understanding of uncertainties surrounding sea level rise. </a:t>
            </a:r>
            <a:r>
              <a:rPr lang="en-US" sz="1400" dirty="0"/>
              <a:t>Hard coastal </a:t>
            </a:r>
            <a:r>
              <a:rPr lang="en-US" sz="1400" dirty="0" err="1"/>
              <a:t>defence</a:t>
            </a:r>
            <a:r>
              <a:rPr lang="en-US" sz="1400" dirty="0"/>
              <a:t> infrastructure is becoming increasingly expensive and nature based solutions are gaining recognition as a key tool to provide protection from extreme events like storm surges.</a:t>
            </a:r>
          </a:p>
          <a:p>
            <a:pPr marL="0" indent="0" algn="just">
              <a:lnSpc>
                <a:spcPct val="90000"/>
              </a:lnSpc>
              <a:buNone/>
            </a:pPr>
            <a:r>
              <a:rPr lang="en-GB" sz="1400" dirty="0"/>
              <a:t>Participants are encouraged to use the data sources indicated (or others) and perform novel analysis, and/or visualisation for a stakeholder group of their choice, for any of the following: sea level rise uncertainty; increased extreme sea levels; the role of nature based solutions for coastal protection</a:t>
            </a:r>
          </a:p>
        </p:txBody>
      </p:sp>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56600" y="27284"/>
            <a:ext cx="4380675" cy="623248"/>
          </a:xfrm>
        </p:spPr>
        <p:txBody>
          <a:bodyPr wrap="square" anchor="t">
            <a:normAutofit/>
          </a:bodyPr>
          <a:lstStyle/>
          <a:p>
            <a:pPr>
              <a:lnSpc>
                <a:spcPct val="90000"/>
              </a:lnSpc>
            </a:pPr>
            <a:r>
              <a:rPr lang="en-US" sz="2000" b="1" dirty="0"/>
              <a:t>Challenge:  </a:t>
            </a:r>
            <a:r>
              <a:rPr lang="en-US" sz="2000" dirty="0"/>
              <a:t>Sea level rise, extreme events and coastal impacts</a:t>
            </a:r>
          </a:p>
        </p:txBody>
      </p:sp>
    </p:spTree>
    <p:extLst>
      <p:ext uri="{BB962C8B-B14F-4D97-AF65-F5344CB8AC3E}">
        <p14:creationId xmlns:p14="http://schemas.microsoft.com/office/powerpoint/2010/main" val="385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17670"/>
            <a:ext cx="8437500" cy="434230"/>
          </a:xfrm>
        </p:spPr>
        <p:txBody>
          <a:bodyPr/>
          <a:lstStyle/>
          <a:p>
            <a:r>
              <a:rPr lang="en-US" sz="3200" dirty="0">
                <a:latin typeface="Arial" panose="020B0604020202020204" pitchFamily="34" charset="0"/>
                <a:cs typeface="Arial" panose="020B0604020202020204" pitchFamily="34" charset="0"/>
              </a:rPr>
              <a:t>Useful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518160"/>
            <a:ext cx="8424863" cy="4142860"/>
          </a:xfrm>
        </p:spPr>
        <p:txBody>
          <a:bodyPr/>
          <a:lstStyle/>
          <a:p>
            <a:r>
              <a:rPr lang="en-US" b="1" dirty="0"/>
              <a:t>UKCP18 Marine Projections: </a:t>
            </a:r>
            <a:r>
              <a:rPr lang="en-US" dirty="0">
                <a:hlinkClick r:id="rId2"/>
              </a:rPr>
              <a:t>https://www.metoffice.gov.uk/research/approach/collaboration/ukcp/marine-projections</a:t>
            </a:r>
            <a:r>
              <a:rPr lang="en-US" dirty="0"/>
              <a:t> </a:t>
            </a:r>
          </a:p>
          <a:p>
            <a:r>
              <a:rPr lang="en-US" dirty="0">
                <a:hlinkClick r:id="rId3"/>
              </a:rPr>
              <a:t>https://ukclimateprojections-ui.metoffice.gov.uk/ui/home</a:t>
            </a:r>
            <a:r>
              <a:rPr lang="en-US" dirty="0"/>
              <a:t> </a:t>
            </a:r>
          </a:p>
          <a:p>
            <a:r>
              <a:rPr lang="en-US" dirty="0"/>
              <a:t>UK Tide Gauge data: </a:t>
            </a:r>
            <a:r>
              <a:rPr lang="en-US" dirty="0">
                <a:hlinkClick r:id="rId4"/>
              </a:rPr>
              <a:t>https://www.ntslf.org/data</a:t>
            </a:r>
            <a:r>
              <a:rPr lang="en-US" dirty="0"/>
              <a:t> </a:t>
            </a:r>
          </a:p>
          <a:p>
            <a:r>
              <a:rPr lang="en-US" dirty="0"/>
              <a:t>Global Sea Level Data from the Permanent Service for Mean Sea Level (PSMSL): </a:t>
            </a:r>
            <a:r>
              <a:rPr lang="en-US" dirty="0">
                <a:hlinkClick r:id="rId5"/>
              </a:rPr>
              <a:t>https://www.psmsl.org/</a:t>
            </a:r>
            <a:r>
              <a:rPr lang="en-US" dirty="0"/>
              <a:t> </a:t>
            </a:r>
          </a:p>
          <a:p>
            <a:r>
              <a:rPr lang="en-GB" dirty="0"/>
              <a:t>Probabilistic sea level projections through the 21st century for RCP 4.5, RCP 8.5 and High-end (RCP 8.5 with increased ice-sheet contribution) from </a:t>
            </a:r>
            <a:r>
              <a:rPr lang="en-GB" dirty="0" err="1"/>
              <a:t>Jevrejeva</a:t>
            </a:r>
            <a:r>
              <a:rPr lang="en-GB" dirty="0"/>
              <a:t> et al. (2016):</a:t>
            </a:r>
          </a:p>
          <a:p>
            <a:r>
              <a:rPr lang="en-US" dirty="0">
                <a:solidFill>
                  <a:srgbClr val="FF0000"/>
                </a:solidFill>
                <a:hlinkClick r:id="rId6"/>
              </a:rPr>
              <a:t>http://www.climateeconometrics.org/data/</a:t>
            </a:r>
            <a:endParaRPr lang="en-US" dirty="0">
              <a:solidFill>
                <a:srgbClr val="FF0000"/>
              </a:solidFill>
            </a:endParaRPr>
          </a:p>
          <a:p>
            <a:r>
              <a:rPr lang="en-GB" b="1" dirty="0"/>
              <a:t>Extreme coastal flood levels from the Environment Agency:</a:t>
            </a:r>
          </a:p>
          <a:p>
            <a:r>
              <a:rPr lang="en-US" dirty="0">
                <a:solidFill>
                  <a:srgbClr val="00B0F0"/>
                </a:solidFill>
                <a:hlinkClick r:id="rId7"/>
              </a:rPr>
              <a:t>https://www.gov.uk/government/publications/coastal-flood-boundary-conditions-for-uk-mainland-and-islands-design-sea-levels</a:t>
            </a:r>
            <a:r>
              <a:rPr lang="en-US" dirty="0">
                <a:solidFill>
                  <a:srgbClr val="00B0F0"/>
                </a:solidFill>
              </a:rPr>
              <a:t> </a:t>
            </a:r>
            <a:endParaRPr lang="en-US" dirty="0"/>
          </a:p>
          <a:p>
            <a:r>
              <a:rPr lang="en-US" dirty="0"/>
              <a:t>MCM manual: </a:t>
            </a:r>
            <a:r>
              <a:rPr lang="en-US" dirty="0">
                <a:hlinkClick r:id="rId8"/>
              </a:rPr>
              <a:t>https://www.mcm-online.co.uk/handbook/</a:t>
            </a:r>
            <a:r>
              <a:rPr lang="en-US" dirty="0"/>
              <a:t>  </a:t>
            </a:r>
          </a:p>
          <a:p>
            <a:r>
              <a:rPr lang="en-GB" dirty="0"/>
              <a:t>Marine Environmental Data and Information Network: </a:t>
            </a:r>
            <a:r>
              <a:rPr lang="en-GB" dirty="0">
                <a:hlinkClick r:id="rId9"/>
              </a:rPr>
              <a:t>https://portal.medin.org.uk/portal/start.php</a:t>
            </a:r>
            <a:r>
              <a:rPr lang="en-GB" dirty="0"/>
              <a:t> </a:t>
            </a:r>
          </a:p>
        </p:txBody>
      </p:sp>
    </p:spTree>
    <p:extLst>
      <p:ext uri="{BB962C8B-B14F-4D97-AF65-F5344CB8AC3E}">
        <p14:creationId xmlns:p14="http://schemas.microsoft.com/office/powerpoint/2010/main" val="19520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210281" y="-15807"/>
            <a:ext cx="8437500" cy="500137"/>
          </a:xfrm>
        </p:spPr>
        <p:txBody>
          <a:bodyPr/>
          <a:lstStyle/>
          <a:p>
            <a:r>
              <a:rPr lang="en-US" sz="2800" dirty="0">
                <a:latin typeface="Arial" panose="020B0604020202020204" pitchFamily="34" charset="0"/>
                <a:cs typeface="Arial" panose="020B0604020202020204" pitchFamily="34" charset="0"/>
              </a:rPr>
              <a:t>Useful information (continued)</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222918" y="707178"/>
            <a:ext cx="8424863" cy="4024962"/>
          </a:xfrm>
        </p:spPr>
        <p:txBody>
          <a:bodyPr/>
          <a:lstStyle/>
          <a:p>
            <a:r>
              <a:rPr lang="en-US" dirty="0"/>
              <a:t>  </a:t>
            </a:r>
            <a:endParaRPr lang="en-GB" dirty="0"/>
          </a:p>
        </p:txBody>
      </p:sp>
      <p:sp>
        <p:nvSpPr>
          <p:cNvPr id="6" name="Text Placeholder 3">
            <a:extLst>
              <a:ext uri="{FF2B5EF4-FFF2-40B4-BE49-F238E27FC236}">
                <a16:creationId xmlns:a16="http://schemas.microsoft.com/office/drawing/2014/main" id="{AA99C351-19D9-BE41-B24D-0AF6BABA835C}"/>
              </a:ext>
            </a:extLst>
          </p:cNvPr>
          <p:cNvSpPr txBox="1">
            <a:spLocks/>
          </p:cNvSpPr>
          <p:nvPr/>
        </p:nvSpPr>
        <p:spPr>
          <a:xfrm>
            <a:off x="197644" y="484330"/>
            <a:ext cx="8703288" cy="4110819"/>
          </a:xfrm>
          <a:prstGeom prst="rect">
            <a:avLst/>
          </a:prstGeom>
        </p:spPr>
        <p:txBody>
          <a:bodyPr vert="horz" lIns="68580" tIns="34290" rIns="68580" bIns="34290" rtlCol="0">
            <a:noAutofit/>
          </a:bodyPr>
          <a:lstStyle>
            <a:lvl1pPr marL="0" marR="0" indent="0" algn="l" defTabSz="219075" rtl="0" eaLnBrk="1" latinLnBrk="0" hangingPunct="1">
              <a:lnSpc>
                <a:spcPct val="100000"/>
              </a:lnSpc>
              <a:spcBef>
                <a:spcPts val="788"/>
              </a:spcBef>
              <a:spcAft>
                <a:spcPts val="0"/>
              </a:spcAft>
              <a:buClrTx/>
              <a:buSzPct val="75000"/>
              <a:buFontTx/>
              <a:buNone/>
              <a:tabLst/>
              <a:defRPr sz="1500" b="0" i="0" u="none" strike="noStrike" cap="none" spc="0" baseline="0">
                <a:ln>
                  <a:noFill/>
                </a:ln>
                <a:solidFill>
                  <a:schemeClr val="tx1"/>
                </a:solidFill>
                <a:uFillTx/>
                <a:latin typeface="+mj-lt"/>
                <a:ea typeface="+mn-ea"/>
                <a:cs typeface="+mn-cs"/>
                <a:sym typeface="Helvetica Light"/>
              </a:defRPr>
            </a:lvl1pPr>
            <a:lvl2pPr marL="180000" marR="0" indent="-180000" algn="l" defTabSz="219075" rtl="0" eaLnBrk="1" latinLnBrk="0" hangingPunct="1">
              <a:lnSpc>
                <a:spcPct val="100000"/>
              </a:lnSpc>
              <a:spcBef>
                <a:spcPts val="600"/>
              </a:spcBef>
              <a:spcAft>
                <a:spcPts val="600"/>
              </a:spcAft>
              <a:buClrTx/>
              <a:buSzPct val="75000"/>
              <a:buFont typeface="Arial" panose="020B0604020202020204" pitchFamily="34" charset="0"/>
              <a:buChar char="•"/>
              <a:tabLst/>
              <a:defRPr sz="1600" b="0" i="0" u="none" strike="noStrike" cap="none" spc="0" baseline="0">
                <a:ln>
                  <a:noFill/>
                </a:ln>
                <a:solidFill>
                  <a:schemeClr val="tx1"/>
                </a:solidFill>
                <a:uFillTx/>
                <a:latin typeface="+mn-lt"/>
                <a:ea typeface="+mn-ea"/>
                <a:cs typeface="+mn-cs"/>
                <a:sym typeface="Helvetica Light"/>
              </a:defRPr>
            </a:lvl2pPr>
            <a:lvl3pPr marL="285750" marR="0" indent="-285750" algn="l" defTabSz="219075" rtl="0" eaLnBrk="1" latinLnBrk="0" hangingPunct="1">
              <a:lnSpc>
                <a:spcPct val="100000"/>
              </a:lnSpc>
              <a:spcBef>
                <a:spcPts val="788"/>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3pPr>
            <a:lvl4pPr marL="286425" marR="0" indent="-285750" algn="l" defTabSz="67500" rtl="0" eaLnBrk="1" latinLnBrk="0" hangingPunct="1">
              <a:lnSpc>
                <a:spcPct val="100000"/>
              </a:lnSpc>
              <a:spcBef>
                <a:spcPts val="788"/>
              </a:spcBef>
              <a:spcAft>
                <a:spcPts val="0"/>
              </a:spcAft>
              <a:buClr>
                <a:schemeClr val="tx1"/>
              </a:buClr>
              <a:buSzPct val="75000"/>
              <a:buFont typeface="Arial" panose="020B0604020202020204" pitchFamily="34" charset="0"/>
              <a:buChar char="•"/>
              <a:tabLst>
                <a:tab pos="67500" algn="l"/>
              </a:tabLst>
              <a:defRPr sz="1500" b="0" i="0" u="none" strike="noStrike" cap="none" spc="0" baseline="0">
                <a:ln>
                  <a:noFill/>
                </a:ln>
                <a:solidFill>
                  <a:schemeClr val="tx1"/>
                </a:solidFill>
                <a:uFillTx/>
                <a:latin typeface="+mn-lt"/>
                <a:ea typeface="+mn-ea"/>
                <a:cs typeface="+mn-cs"/>
                <a:sym typeface="Helvetica Light"/>
              </a:defRPr>
            </a:lvl4pPr>
            <a:lvl5pPr marL="285750" marR="0" indent="-285750" algn="l" defTabSz="219075" rtl="0" eaLnBrk="1" latinLnBrk="0" hangingPunct="1">
              <a:lnSpc>
                <a:spcPct val="100000"/>
              </a:lnSpc>
              <a:spcBef>
                <a:spcPts val="1575"/>
              </a:spcBef>
              <a:spcAft>
                <a:spcPts val="0"/>
              </a:spcAft>
              <a:buClrTx/>
              <a:buSzPct val="75000"/>
              <a:buFont typeface="Arial" panose="020B0604020202020204" pitchFamily="34" charset="0"/>
              <a:buChar char="•"/>
              <a:tabLst/>
              <a:defRPr sz="1500" b="0" i="0" u="none" strike="noStrike" cap="none" spc="0" baseline="0">
                <a:ln>
                  <a:noFill/>
                </a:ln>
                <a:solidFill>
                  <a:schemeClr val="tx1"/>
                </a:solidFill>
                <a:uFillTx/>
                <a:latin typeface="+mn-lt"/>
                <a:ea typeface="+mn-ea"/>
                <a:cs typeface="+mn-cs"/>
                <a:sym typeface="Helvetica Light"/>
              </a:defRPr>
            </a:lvl5pPr>
            <a:lvl6pPr marL="540000" marR="0" indent="-180000" algn="l" defTabSz="219075" rtl="0" eaLnBrk="1" latinLnBrk="0" hangingPunct="1">
              <a:lnSpc>
                <a:spcPct val="100000"/>
              </a:lnSpc>
              <a:spcBef>
                <a:spcPts val="0"/>
              </a:spcBef>
              <a:spcAft>
                <a:spcPts val="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6pPr>
            <a:lvl7pPr marL="90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7pPr>
            <a:lvl8pPr marL="1260000" marR="0" indent="-180000" algn="l" defTabSz="219075" rtl="0" eaLnBrk="1" latinLnBrk="0" hangingPunct="1">
              <a:lnSpc>
                <a:spcPct val="100000"/>
              </a:lnSpc>
              <a:spcBef>
                <a:spcPts val="600"/>
              </a:spcBef>
              <a:spcAft>
                <a:spcPts val="600"/>
              </a:spcAft>
              <a:buClrTx/>
              <a:buSzPct val="75000"/>
              <a:buFontTx/>
              <a:buChar char="•"/>
              <a:tabLst/>
              <a:defRPr sz="1600" b="0" i="0" u="none" strike="noStrike" cap="none" spc="0" baseline="0">
                <a:ln>
                  <a:noFill/>
                </a:ln>
                <a:solidFill>
                  <a:srgbClr val="000000"/>
                </a:solidFill>
                <a:uFillTx/>
                <a:latin typeface="+mn-lt"/>
                <a:ea typeface="+mn-ea"/>
                <a:cs typeface="+mn-cs"/>
                <a:sym typeface="Helvetica Light"/>
              </a:defRPr>
            </a:lvl8pPr>
            <a:lvl9pPr marL="1565011" marR="0" indent="-231511" algn="l" defTabSz="219075" rtl="0" eaLnBrk="1" latinLnBrk="0" hangingPunct="1">
              <a:lnSpc>
                <a:spcPct val="100000"/>
              </a:lnSpc>
              <a:spcBef>
                <a:spcPts val="1575"/>
              </a:spcBef>
              <a:spcAft>
                <a:spcPts val="0"/>
              </a:spcAft>
              <a:buClrTx/>
              <a:buSzPct val="75000"/>
              <a:buFontTx/>
              <a:buChar char="•"/>
              <a:tabLst/>
              <a:defRPr sz="1900" b="0" i="0" u="none" strike="noStrike" cap="none" spc="0" baseline="0">
                <a:ln>
                  <a:noFill/>
                </a:ln>
                <a:solidFill>
                  <a:srgbClr val="000000"/>
                </a:solidFill>
                <a:uFillTx/>
                <a:latin typeface="+mn-lt"/>
                <a:ea typeface="+mn-ea"/>
                <a:cs typeface="+mn-cs"/>
                <a:sym typeface="Helvetica Light"/>
              </a:defRPr>
            </a:lvl9pPr>
          </a:lstStyle>
          <a:p>
            <a:r>
              <a:rPr lang="en-GB" dirty="0"/>
              <a:t>National Coastal Erosion Risk Mapping (NCERM):</a:t>
            </a:r>
          </a:p>
          <a:p>
            <a:r>
              <a:rPr lang="en-US" kern="0" dirty="0">
                <a:hlinkClick r:id="rId2"/>
              </a:rPr>
              <a:t>https://data.gov.uk/dataset/7564fcf7-2dd2-4878-bfb9-11c5cf971cf9/national-coastal-erosion-risk-mapping-ncerm-national-2018-2021</a:t>
            </a:r>
            <a:r>
              <a:rPr lang="en-US" kern="0" dirty="0"/>
              <a:t> </a:t>
            </a:r>
          </a:p>
          <a:p>
            <a:r>
              <a:rPr lang="en-US" kern="0" dirty="0"/>
              <a:t>OpenStreetMap: </a:t>
            </a:r>
            <a:r>
              <a:rPr lang="en-US" kern="0" dirty="0">
                <a:hlinkClick r:id="rId3"/>
              </a:rPr>
              <a:t>https://www.openstreetmap.org/#map=5/54.910/-3.432</a:t>
            </a:r>
            <a:r>
              <a:rPr lang="en-US" kern="0" dirty="0"/>
              <a:t> </a:t>
            </a:r>
          </a:p>
          <a:p>
            <a:r>
              <a:rPr lang="en-US" kern="0" dirty="0"/>
              <a:t>ONS population data:</a:t>
            </a:r>
          </a:p>
          <a:p>
            <a:r>
              <a:rPr lang="en-US" kern="0" dirty="0">
                <a:hlinkClick r:id="rId4"/>
              </a:rPr>
              <a:t>https://www.ons.gov.uk/peoplepopulationandcommunity/populationandmigration/populationestimates/datasets/lowersuperoutputareamidyearpopulationestimates</a:t>
            </a:r>
            <a:r>
              <a:rPr lang="en-US" kern="0" dirty="0"/>
              <a:t> </a:t>
            </a:r>
          </a:p>
          <a:p>
            <a:r>
              <a:rPr lang="en-US" kern="0" dirty="0"/>
              <a:t>ONS Open Geography portal: </a:t>
            </a:r>
            <a:r>
              <a:rPr lang="en-US" kern="0" dirty="0">
                <a:hlinkClick r:id="rId5"/>
              </a:rPr>
              <a:t>https://geoportal.statistics.gov.uk/</a:t>
            </a:r>
            <a:r>
              <a:rPr lang="en-US" kern="0" dirty="0"/>
              <a:t> </a:t>
            </a:r>
          </a:p>
          <a:p>
            <a:r>
              <a:rPr lang="en-US" kern="0" dirty="0"/>
              <a:t>Land elevation data from Ordnance Survey:</a:t>
            </a:r>
          </a:p>
          <a:p>
            <a:r>
              <a:rPr lang="en-US" kern="0" dirty="0">
                <a:hlinkClick r:id="rId6"/>
              </a:rPr>
              <a:t>https://osdatahub.os.uk/downloads/open/Terrain50</a:t>
            </a:r>
            <a:r>
              <a:rPr lang="en-US" kern="0" dirty="0"/>
              <a:t> </a:t>
            </a:r>
          </a:p>
          <a:p>
            <a:r>
              <a:rPr lang="en-US" kern="0" dirty="0"/>
              <a:t>Coastal Channel Observatory survey data: </a:t>
            </a:r>
            <a:r>
              <a:rPr lang="en-US" kern="0" dirty="0">
                <a:hlinkClick r:id="rId7"/>
              </a:rPr>
              <a:t>https://www.channelcoast.org/data_management/online_data_catalogue/</a:t>
            </a:r>
            <a:r>
              <a:rPr lang="en-US" kern="0" dirty="0"/>
              <a:t> </a:t>
            </a:r>
          </a:p>
          <a:p>
            <a:r>
              <a:rPr lang="en-GB" dirty="0"/>
              <a:t>Wales Coastal Monitoring Centre: </a:t>
            </a:r>
            <a:r>
              <a:rPr lang="en-GB" dirty="0">
                <a:hlinkClick r:id="rId8"/>
              </a:rPr>
              <a:t>http://www.welshcoastalmonitoringcentre.cymru/eng</a:t>
            </a:r>
            <a:r>
              <a:rPr lang="en-GB">
                <a:hlinkClick r:id="rId8"/>
              </a:rPr>
              <a:t>/</a:t>
            </a:r>
            <a:r>
              <a:rPr lang="en-GB"/>
              <a:t> </a:t>
            </a:r>
            <a:endParaRPr lang="en-US" kern="0" dirty="0"/>
          </a:p>
          <a:p>
            <a:endParaRPr lang="en-US" kern="0" dirty="0"/>
          </a:p>
        </p:txBody>
      </p:sp>
    </p:spTree>
    <p:extLst>
      <p:ext uri="{BB962C8B-B14F-4D97-AF65-F5344CB8AC3E}">
        <p14:creationId xmlns:p14="http://schemas.microsoft.com/office/powerpoint/2010/main" val="28743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B01D-27BB-4C40-85AA-D5D5994977DB}"/>
              </a:ext>
            </a:extLst>
          </p:cNvPr>
          <p:cNvSpPr>
            <a:spLocks noGrp="1"/>
          </p:cNvSpPr>
          <p:nvPr>
            <p:ph type="title"/>
          </p:nvPr>
        </p:nvSpPr>
        <p:spPr>
          <a:xfrm>
            <a:off x="197644" y="593215"/>
            <a:ext cx="8437500" cy="623248"/>
          </a:xfrm>
        </p:spPr>
        <p:txBody>
          <a:bodyPr/>
          <a:lstStyle/>
          <a:p>
            <a:r>
              <a:rPr lang="en-US" dirty="0">
                <a:latin typeface="Arial" panose="020B0604020202020204" pitchFamily="34" charset="0"/>
                <a:cs typeface="Arial" panose="020B0604020202020204" pitchFamily="34" charset="0"/>
              </a:rPr>
              <a:t>Contact information</a:t>
            </a:r>
          </a:p>
        </p:txBody>
      </p:sp>
      <p:sp>
        <p:nvSpPr>
          <p:cNvPr id="3" name="Footer Placeholder 2">
            <a:extLst>
              <a:ext uri="{FF2B5EF4-FFF2-40B4-BE49-F238E27FC236}">
                <a16:creationId xmlns:a16="http://schemas.microsoft.com/office/drawing/2014/main" id="{0D0B5A12-2840-40CA-8E87-35E2BDC74E20}"/>
              </a:ext>
            </a:extLst>
          </p:cNvPr>
          <p:cNvSpPr>
            <a:spLocks noGrp="1"/>
          </p:cNvSpPr>
          <p:nvPr>
            <p:ph type="ftr" sz="quarter" idx="12"/>
          </p:nvPr>
        </p:nvSpPr>
        <p:spPr/>
        <p:txBody>
          <a:bodyPr/>
          <a:lstStyle/>
          <a:p>
            <a:r>
              <a:rPr lang="en-GB" kern="0" dirty="0">
                <a:solidFill>
                  <a:srgbClr val="2A2A2A"/>
                </a:solidFill>
                <a:sym typeface="Helvetica Light"/>
              </a:rPr>
              <a:t>www.metoffice.gov.uk																									                       © Crown Copyright 2021, Met Office</a:t>
            </a:r>
          </a:p>
        </p:txBody>
      </p:sp>
      <p:sp>
        <p:nvSpPr>
          <p:cNvPr id="4" name="Text Placeholder 3">
            <a:extLst>
              <a:ext uri="{FF2B5EF4-FFF2-40B4-BE49-F238E27FC236}">
                <a16:creationId xmlns:a16="http://schemas.microsoft.com/office/drawing/2014/main" id="{82215F04-71B1-4637-B00D-EEB8C9673AA2}"/>
              </a:ext>
            </a:extLst>
          </p:cNvPr>
          <p:cNvSpPr>
            <a:spLocks noGrp="1"/>
          </p:cNvSpPr>
          <p:nvPr>
            <p:ph type="body" sz="quarter" idx="11"/>
          </p:nvPr>
        </p:nvSpPr>
        <p:spPr>
          <a:xfrm>
            <a:off x="359568" y="1818620"/>
            <a:ext cx="8424863" cy="2525968"/>
          </a:xfrm>
        </p:spPr>
        <p:txBody>
          <a:bodyPr/>
          <a:lstStyle/>
          <a:p>
            <a:r>
              <a:rPr lang="en-US" dirty="0"/>
              <a:t>In case of questions as you are working on your challenge:</a:t>
            </a:r>
          </a:p>
          <a:p>
            <a:endParaRPr lang="en-US" dirty="0"/>
          </a:p>
          <a:p>
            <a:r>
              <a:rPr lang="en-US" dirty="0"/>
              <a:t>Contact the expert for the ocean and coastal theme</a:t>
            </a:r>
          </a:p>
          <a:p>
            <a:r>
              <a:rPr lang="en-US" dirty="0"/>
              <a:t>Kevin Horsburgh</a:t>
            </a:r>
            <a:r>
              <a:rPr lang="en-GB" dirty="0"/>
              <a:t>  |   </a:t>
            </a:r>
            <a:r>
              <a:rPr lang="en-GB" dirty="0" err="1"/>
              <a:t>kevinh@noc.ac.uk</a:t>
            </a:r>
            <a:endParaRPr lang="en-GB" dirty="0"/>
          </a:p>
          <a:p>
            <a:endParaRPr lang="en-GB" dirty="0"/>
          </a:p>
          <a:p>
            <a:r>
              <a:rPr lang="en-GB" dirty="0"/>
              <a:t>Contact the Met Office for general queries about the Climate Data Challenge</a:t>
            </a:r>
          </a:p>
          <a:p>
            <a:r>
              <a:rPr lang="en-GB" dirty="0">
                <a:hlinkClick r:id="rId2"/>
              </a:rPr>
              <a:t>cop26@metoffice.gov.uk</a:t>
            </a:r>
            <a:r>
              <a:rPr lang="en-GB" dirty="0"/>
              <a:t> </a:t>
            </a:r>
            <a:endParaRPr lang="en-US" dirty="0"/>
          </a:p>
        </p:txBody>
      </p:sp>
    </p:spTree>
    <p:extLst>
      <p:ext uri="{BB962C8B-B14F-4D97-AF65-F5344CB8AC3E}">
        <p14:creationId xmlns:p14="http://schemas.microsoft.com/office/powerpoint/2010/main" val="29313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Met Office PowerPoint Template">
  <a:themeElements>
    <a:clrScheme name="Met Office">
      <a:dk1>
        <a:srgbClr val="2A2A2A"/>
      </a:dk1>
      <a:lt1>
        <a:srgbClr val="B9DC0C"/>
      </a:lt1>
      <a:dk2>
        <a:srgbClr val="2A2A2A"/>
      </a:dk2>
      <a:lt2>
        <a:srgbClr val="FFFFFF"/>
      </a:lt2>
      <a:accent1>
        <a:srgbClr val="50B9A4"/>
      </a:accent1>
      <a:accent2>
        <a:srgbClr val="007AA9"/>
      </a:accent2>
      <a:accent3>
        <a:srgbClr val="E47452"/>
      </a:accent3>
      <a:accent4>
        <a:srgbClr val="A1A0AA"/>
      </a:accent4>
      <a:accent5>
        <a:srgbClr val="FFFFFF"/>
      </a:accent5>
      <a:accent6>
        <a:srgbClr val="FFFFFF"/>
      </a:accent6>
      <a:hlink>
        <a:srgbClr val="0673F9"/>
      </a:hlink>
      <a:folHlink>
        <a:srgbClr val="6F2735"/>
      </a:folHlink>
    </a:clrScheme>
    <a:fontScheme name="Met Office">
      <a:majorFont>
        <a:latin typeface="Arial"/>
        <a:ea typeface="Helvetica Light"/>
        <a:cs typeface="Helvetica Light"/>
      </a:majorFont>
      <a:minorFont>
        <a:latin typeface="Arial"/>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dirty="0" smtClean="0">
            <a:ln>
              <a:noFill/>
            </a:ln>
            <a:solidFill>
              <a:schemeClr val="tx1"/>
            </a:solidFill>
            <a:effectLst/>
            <a:uFillTx/>
            <a:latin typeface="+mn-lt"/>
            <a:ea typeface="+mn-ea"/>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2" id="{3686B8A7-2420-4936-BD49-A1DDADD3263A}" vid="{10DDDDFA-9F36-4D18-8046-A8B18DFE8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694180A688845802A50A8CDC6F3E3" ma:contentTypeVersion="12" ma:contentTypeDescription="Create a new document." ma:contentTypeScope="" ma:versionID="9ed40705e05a0ca2268a926a3829781e">
  <xsd:schema xmlns:xsd="http://www.w3.org/2001/XMLSchema" xmlns:xs="http://www.w3.org/2001/XMLSchema" xmlns:p="http://schemas.microsoft.com/office/2006/metadata/properties" xmlns:ns2="9ef02c98-fd14-4d6d-aff8-6b7a361d0126" xmlns:ns3="8e81d20b-a9f7-4851-b87d-0ea8ec1a8844" targetNamespace="http://schemas.microsoft.com/office/2006/metadata/properties" ma:root="true" ma:fieldsID="0f40be4f778e3a0f08cba9157435a749" ns2:_="" ns3:_="">
    <xsd:import namespace="9ef02c98-fd14-4d6d-aff8-6b7a361d0126"/>
    <xsd:import namespace="8e81d20b-a9f7-4851-b87d-0ea8ec1a88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02c98-fd14-4d6d-aff8-6b7a361d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81d20b-a9f7-4851-b87d-0ea8ec1a88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e81d20b-a9f7-4851-b87d-0ea8ec1a8844">
      <UserInfo>
        <DisplayName>Harrison, Mark</DisplayName>
        <AccountId>50</AccountId>
        <AccountType/>
      </UserInfo>
    </SharedWithUsers>
  </documentManagement>
</p:properties>
</file>

<file path=customXml/itemProps1.xml><?xml version="1.0" encoding="utf-8"?>
<ds:datastoreItem xmlns:ds="http://schemas.openxmlformats.org/officeDocument/2006/customXml" ds:itemID="{3315D77B-3A1E-4AB1-9E3F-CFF992FEA0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f02c98-fd14-4d6d-aff8-6b7a361d0126"/>
    <ds:schemaRef ds:uri="8e81d20b-a9f7-4851-b87d-0ea8ec1a88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5A773-D0A3-4DE7-9BD1-58FF6B5ABE3C}">
  <ds:schemaRefs>
    <ds:schemaRef ds:uri="http://schemas.microsoft.com/sharepoint/v3/contenttype/forms"/>
  </ds:schemaRefs>
</ds:datastoreItem>
</file>

<file path=customXml/itemProps3.xml><?xml version="1.0" encoding="utf-8"?>
<ds:datastoreItem xmlns:ds="http://schemas.openxmlformats.org/officeDocument/2006/customXml" ds:itemID="{E7888B4C-27AE-47E5-8D30-98C6E7016CB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ef02c98-fd14-4d6d-aff8-6b7a361d0126"/>
    <ds:schemaRef ds:uri="http://purl.org/dc/elements/1.1/"/>
    <ds:schemaRef ds:uri="http://schemas.microsoft.com/office/2006/metadata/properties"/>
    <ds:schemaRef ds:uri="8e81d20b-a9f7-4851-b87d-0ea8ec1a884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666</TotalTime>
  <Words>739</Words>
  <Application>Microsoft Office PowerPoint</Application>
  <PresentationFormat>On-screen Show (16:9)</PresentationFormat>
  <Paragraphs>48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 Met Office PowerPoint Template</vt:lpstr>
      <vt:lpstr>Climate Data Challenge</vt:lpstr>
      <vt:lpstr>PowerPoint Presentation</vt:lpstr>
      <vt:lpstr>Challenge:  Sea level rise, extreme events and coastal impacts</vt:lpstr>
      <vt:lpstr>Useful information</vt:lpstr>
      <vt:lpstr>Useful information (continued)</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 Challenge</dc:title>
  <dc:creator>Jones, Hayley</dc:creator>
  <cp:lastModifiedBy>Perkins, Thomas</cp:lastModifiedBy>
  <cp:revision>33</cp:revision>
  <dcterms:created xsi:type="dcterms:W3CDTF">2021-02-12T09:51:05Z</dcterms:created>
  <dcterms:modified xsi:type="dcterms:W3CDTF">2021-03-02T16:45:52Z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0x010100237694180A688845802A50A8CDC6F3E3</vt:lpwstr>
  </property>
  <property fmtid="{D5CDD505-2E9C-101B-9397-08002B2CF9AE}" pid="3" name="MSIP_Label_9c700311-1b20-487f-9129-30717d50ca8e_Enabled">
    <vt:lpwstr>True</vt:lpwstr>
  </property>
  <property fmtid="{D5CDD505-2E9C-101B-9397-08002B2CF9AE}" pid="4" name="MSIP_Label_9c700311-1b20-487f-9129-30717d50ca8e_SiteId">
    <vt:lpwstr>76e3921f-489b-4b7e-9547-9ea297add9b5</vt:lpwstr>
  </property>
  <property fmtid="{D5CDD505-2E9C-101B-9397-08002B2CF9AE}" pid="5" name="MSIP_Label_9c700311-1b20-487f-9129-30717d50ca8e_Owner">
    <vt:lpwstr>thomas.perkins@willistowerswatson.com</vt:lpwstr>
  </property>
  <property fmtid="{D5CDD505-2E9C-101B-9397-08002B2CF9AE}" pid="6" name="MSIP_Label_9c700311-1b20-487f-9129-30717d50ca8e_SetDate">
    <vt:lpwstr>2021-03-02T16:44:45.5382051Z</vt:lpwstr>
  </property>
  <property fmtid="{D5CDD505-2E9C-101B-9397-08002B2CF9AE}" pid="7" name="MSIP_Label_9c700311-1b20-487f-9129-30717d50ca8e_Name">
    <vt:lpwstr>Confidential</vt:lpwstr>
  </property>
  <property fmtid="{D5CDD505-2E9C-101B-9397-08002B2CF9AE}" pid="8" name="MSIP_Label_9c700311-1b20-487f-9129-30717d50ca8e_Application">
    <vt:lpwstr>Microsoft Azure Information Protection</vt:lpwstr>
  </property>
  <property fmtid="{D5CDD505-2E9C-101B-9397-08002B2CF9AE}" pid="9" name="MSIP_Label_9c700311-1b20-487f-9129-30717d50ca8e_ActionId">
    <vt:lpwstr>c04b8da8-9d4d-458a-8741-c2e50446feba</vt:lpwstr>
  </property>
  <property fmtid="{D5CDD505-2E9C-101B-9397-08002B2CF9AE}" pid="10" name="MSIP_Label_9c700311-1b20-487f-9129-30717d50ca8e_Extended_MSFT_Method">
    <vt:lpwstr>Automatic</vt:lpwstr>
  </property>
  <property fmtid="{D5CDD505-2E9C-101B-9397-08002B2CF9AE}" pid="11" name="MSIP_Label_d347b247-e90e-43a3-9d7b-004f14ae6873_Enabled">
    <vt:lpwstr>True</vt:lpwstr>
  </property>
  <property fmtid="{D5CDD505-2E9C-101B-9397-08002B2CF9AE}" pid="12" name="MSIP_Label_d347b247-e90e-43a3-9d7b-004f14ae6873_SiteId">
    <vt:lpwstr>76e3921f-489b-4b7e-9547-9ea297add9b5</vt:lpwstr>
  </property>
  <property fmtid="{D5CDD505-2E9C-101B-9397-08002B2CF9AE}" pid="13" name="MSIP_Label_d347b247-e90e-43a3-9d7b-004f14ae6873_Owner">
    <vt:lpwstr>thomas.perkins@willistowerswatson.com</vt:lpwstr>
  </property>
  <property fmtid="{D5CDD505-2E9C-101B-9397-08002B2CF9AE}" pid="14" name="MSIP_Label_d347b247-e90e-43a3-9d7b-004f14ae6873_SetDate">
    <vt:lpwstr>2021-03-02T16:44:45.5382051Z</vt:lpwstr>
  </property>
  <property fmtid="{D5CDD505-2E9C-101B-9397-08002B2CF9AE}" pid="15" name="MSIP_Label_d347b247-e90e-43a3-9d7b-004f14ae6873_Name">
    <vt:lpwstr>Anyone (No Protection)</vt:lpwstr>
  </property>
  <property fmtid="{D5CDD505-2E9C-101B-9397-08002B2CF9AE}" pid="16" name="MSIP_Label_d347b247-e90e-43a3-9d7b-004f14ae6873_Application">
    <vt:lpwstr>Microsoft Azure Information Protection</vt:lpwstr>
  </property>
  <property fmtid="{D5CDD505-2E9C-101B-9397-08002B2CF9AE}" pid="17" name="MSIP_Label_d347b247-e90e-43a3-9d7b-004f14ae6873_ActionId">
    <vt:lpwstr>c04b8da8-9d4d-458a-8741-c2e50446feba</vt:lpwstr>
  </property>
  <property fmtid="{D5CDD505-2E9C-101B-9397-08002B2CF9AE}" pid="18" name="MSIP_Label_d347b247-e90e-43a3-9d7b-004f14ae6873_Parent">
    <vt:lpwstr>9c700311-1b20-487f-9129-30717d50ca8e</vt:lpwstr>
  </property>
  <property fmtid="{D5CDD505-2E9C-101B-9397-08002B2CF9AE}" pid="19" name="MSIP_Label_d347b247-e90e-43a3-9d7b-004f14ae6873_Extended_MSFT_Method">
    <vt:lpwstr>Automatic</vt:lpwstr>
  </property>
  <property fmtid="{D5CDD505-2E9C-101B-9397-08002B2CF9AE}" pid="20" name="Sensitivity">
    <vt:lpwstr>Confidential Anyone (No Protection)</vt:lpwstr>
  </property>
</Properties>
</file>