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4" r:id="rId3"/>
    <p:sldId id="276" r:id="rId4"/>
    <p:sldId id="278" r:id="rId5"/>
    <p:sldId id="283" r:id="rId6"/>
    <p:sldId id="282" r:id="rId7"/>
    <p:sldId id="285" r:id="rId8"/>
    <p:sldId id="286" r:id="rId9"/>
    <p:sldId id="279" r:id="rId10"/>
    <p:sldId id="287" r:id="rId11"/>
    <p:sldId id="280" r:id="rId12"/>
    <p:sldId id="303" r:id="rId13"/>
    <p:sldId id="288" r:id="rId14"/>
    <p:sldId id="277" r:id="rId15"/>
    <p:sldId id="304" r:id="rId16"/>
    <p:sldId id="305" r:id="rId17"/>
    <p:sldId id="290" r:id="rId18"/>
    <p:sldId id="293" r:id="rId19"/>
    <p:sldId id="294" r:id="rId20"/>
    <p:sldId id="291" r:id="rId21"/>
    <p:sldId id="292" r:id="rId22"/>
    <p:sldId id="299" r:id="rId23"/>
    <p:sldId id="300" r:id="rId24"/>
    <p:sldId id="295" r:id="rId25"/>
    <p:sldId id="289" r:id="rId26"/>
    <p:sldId id="297" r:id="rId27"/>
    <p:sldId id="298" r:id="rId28"/>
    <p:sldId id="302" r:id="rId29"/>
    <p:sldId id="301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B664C-376F-6041-8B5B-E1F9CB00378D}" type="datetimeFigureOut">
              <a:rPr lang="de-DE" smtClean="0"/>
              <a:t>27.04.16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874AE-74FC-384D-8A0A-F8A2B2744A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2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983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97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97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97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97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97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97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9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97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97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08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983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983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983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983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9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97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97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874AE-74FC-384D-8A0A-F8A2B2744A8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9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H:\Documents\Documents\CD_LIFE\Grafik\1Arbeitdateien_Grafikvorlgagen_LIFE\Logos_2010\Logo_LIFE_Child\LOGO_LIFE_CHILD_OK\LOGO_LIFE_CHILD_OK\Logo_LIFE_Child_ohne_UniCS4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6" y="46798"/>
            <a:ext cx="1324222" cy="13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 userDrawn="1"/>
        </p:nvSpPr>
        <p:spPr>
          <a:xfrm>
            <a:off x="1440666" y="288530"/>
            <a:ext cx="1663896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1764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latin typeface="Futura Book" pitchFamily="2" charset="0"/>
                <a:cs typeface="Arial" pitchFamily="34" charset="0"/>
              </a:rPr>
              <a:t>Leipziger Forschungszentrum für Zivilisationserkrankungen</a:t>
            </a:r>
            <a:endParaRPr lang="en-US" sz="900" dirty="0">
              <a:latin typeface="Futura Book" pitchFamily="2" charset="0"/>
              <a:cs typeface="Arial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4395" y="0"/>
            <a:ext cx="4649606" cy="91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H:\Documents\Documents\CD_LIFE\Grafik\1Arbeitdateien_Grafikvorlgagen_LIFE\Logos_2010\Logos_EFRE_ESF_Sachsen\EFRE_EU_Fahne_Kombi\Querformat\EFRE-Vorlage_quer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9964" y="6425857"/>
            <a:ext cx="1195887" cy="38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323528" y="6597352"/>
            <a:ext cx="734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600" dirty="0">
                <a:latin typeface="+mn-lt"/>
              </a:rPr>
              <a:t>Diese Publikation wurde gefördert durch LIFE – Leipziger Forschungszentrum für Zivilisationserkrankungen. LIFE wird finanziert aus Mitteln der </a:t>
            </a:r>
            <a:r>
              <a:rPr lang="de-DE" sz="600" dirty="0" smtClean="0">
                <a:latin typeface="+mn-lt"/>
              </a:rPr>
              <a:t>Europäischen</a:t>
            </a:r>
            <a:r>
              <a:rPr lang="de-DE" sz="600" baseline="0" dirty="0" smtClean="0">
                <a:latin typeface="+mn-lt"/>
              </a:rPr>
              <a:t> </a:t>
            </a:r>
            <a:r>
              <a:rPr lang="de-DE" sz="600" dirty="0" smtClean="0">
                <a:latin typeface="+mn-lt"/>
              </a:rPr>
              <a:t>Union </a:t>
            </a:r>
            <a:r>
              <a:rPr lang="de-DE" sz="600" dirty="0">
                <a:latin typeface="+mn-lt"/>
              </a:rPr>
              <a:t>durch den Europäischen Fonds für regionale Entwicklung (EFRE) und aus Mitteln des Freistaates Sachsen im Rahmen der Landesexzellenzinitiative.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51520" y="1412776"/>
            <a:ext cx="8496944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F497D"/>
                </a:solidFill>
                <a:latin typeface="Arial"/>
                <a:cs typeface="Arial"/>
              </a:rPr>
              <a:t>Janine Herrmann, </a:t>
            </a:r>
            <a:endParaRPr lang="de-DE" sz="1200" dirty="0" smtClean="0">
              <a:solidFill>
                <a:srgbClr val="1F497D"/>
              </a:solidFill>
              <a:latin typeface="Arial"/>
              <a:cs typeface="Arial"/>
            </a:endParaRPr>
          </a:p>
          <a:p>
            <a:r>
              <a:rPr lang="de-DE" sz="1200" dirty="0" smtClean="0">
                <a:solidFill>
                  <a:srgbClr val="1F497D"/>
                </a:solidFill>
                <a:latin typeface="Arial"/>
                <a:cs typeface="Arial"/>
              </a:rPr>
              <a:t>Humanmedizin</a:t>
            </a:r>
            <a:r>
              <a:rPr lang="de-DE" sz="1200" dirty="0">
                <a:solidFill>
                  <a:srgbClr val="1F497D"/>
                </a:solidFill>
                <a:latin typeface="Arial"/>
                <a:cs typeface="Arial"/>
              </a:rPr>
              <a:t>, Universität Leipzig</a:t>
            </a:r>
          </a:p>
          <a:p>
            <a:pPr algn="ctr"/>
            <a:endParaRPr lang="de-DE" dirty="0" smtClean="0">
              <a:solidFill>
                <a:srgbClr val="1F497D"/>
              </a:solidFill>
              <a:latin typeface="Arial"/>
              <a:cs typeface="Arial"/>
            </a:endParaRPr>
          </a:p>
          <a:p>
            <a:pPr algn="ctr"/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Promotionsvorhaben </a:t>
            </a: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/>
            </a:r>
            <a:br>
              <a:rPr lang="de-DE" dirty="0">
                <a:solidFill>
                  <a:srgbClr val="1F497D"/>
                </a:solidFill>
                <a:latin typeface="Arial"/>
                <a:cs typeface="Arial"/>
              </a:rPr>
            </a:b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>	</a:t>
            </a:r>
            <a:endParaRPr lang="de-DE" sz="200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ctr"/>
            <a:r>
              <a:rPr lang="de-DE" sz="2800" dirty="0" smtClean="0">
                <a:solidFill>
                  <a:schemeClr val="tx2"/>
                </a:solidFill>
                <a:latin typeface="Arial"/>
                <a:cs typeface="Arial"/>
              </a:rPr>
              <a:t>Zusammenhang </a:t>
            </a:r>
            <a:r>
              <a:rPr lang="de-DE" sz="2800" dirty="0">
                <a:solidFill>
                  <a:schemeClr val="tx2"/>
                </a:solidFill>
                <a:latin typeface="Arial"/>
                <a:cs typeface="Arial"/>
              </a:rPr>
              <a:t>zwischen </a:t>
            </a:r>
            <a:r>
              <a:rPr lang="de-DE" sz="2800" dirty="0" smtClean="0">
                <a:solidFill>
                  <a:schemeClr val="tx2"/>
                </a:solidFill>
                <a:latin typeface="Arial"/>
                <a:cs typeface="Arial"/>
              </a:rPr>
              <a:t>emotionalen Auffälligkeiten bei Kindern und soziodemographischen Parametern</a:t>
            </a:r>
            <a:endParaRPr lang="de-DE" sz="2800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de-DE" dirty="0">
                <a:latin typeface="Arial"/>
                <a:cs typeface="Arial"/>
              </a:rPr>
              <a:t> </a:t>
            </a:r>
            <a:endParaRPr lang="de-DE" dirty="0" smtClean="0">
              <a:latin typeface="Arial"/>
              <a:cs typeface="Arial"/>
            </a:endParaRPr>
          </a:p>
          <a:p>
            <a:endParaRPr lang="de-DE" dirty="0" smtClean="0">
              <a:solidFill>
                <a:srgbClr val="1F497D"/>
              </a:solidFill>
              <a:latin typeface="Arial"/>
              <a:cs typeface="Arial"/>
            </a:endParaRPr>
          </a:p>
          <a:p>
            <a:pPr algn="ctr"/>
            <a:endParaRPr lang="de-DE" dirty="0" smtClean="0">
              <a:solidFill>
                <a:srgbClr val="1F497D"/>
              </a:solidFill>
              <a:latin typeface="Arial"/>
              <a:cs typeface="Arial"/>
            </a:endParaRPr>
          </a:p>
          <a:p>
            <a:pPr algn="ctr"/>
            <a:endParaRPr lang="de-DE" sz="1600" dirty="0" smtClean="0">
              <a:solidFill>
                <a:srgbClr val="1F497D"/>
              </a:solidFill>
              <a:latin typeface="Arial"/>
              <a:cs typeface="Arial"/>
            </a:endParaRPr>
          </a:p>
          <a:p>
            <a:pPr algn="ctr"/>
            <a:r>
              <a:rPr lang="de-DE" sz="1600" dirty="0" smtClean="0">
                <a:solidFill>
                  <a:srgbClr val="1F497D"/>
                </a:solidFill>
                <a:latin typeface="Arial"/>
                <a:cs typeface="Arial"/>
              </a:rPr>
              <a:t>Betreuung durch Prof</a:t>
            </a:r>
            <a:r>
              <a:rPr lang="de-DE" sz="1600" dirty="0">
                <a:solidFill>
                  <a:srgbClr val="1F497D"/>
                </a:solidFill>
                <a:latin typeface="Arial"/>
                <a:cs typeface="Arial"/>
              </a:rPr>
              <a:t>. Dr. med. W. </a:t>
            </a:r>
            <a:r>
              <a:rPr lang="de-DE" sz="1600" dirty="0" smtClean="0">
                <a:solidFill>
                  <a:srgbClr val="1F497D"/>
                </a:solidFill>
                <a:latin typeface="Arial"/>
                <a:cs typeface="Arial"/>
              </a:rPr>
              <a:t>Kiess</a:t>
            </a:r>
          </a:p>
          <a:p>
            <a:pPr algn="ctr"/>
            <a:endParaRPr lang="de-DE" sz="1500" dirty="0" smtClean="0">
              <a:solidFill>
                <a:srgbClr val="1F497D"/>
              </a:solidFill>
              <a:latin typeface="Arial"/>
              <a:cs typeface="Arial"/>
            </a:endParaRPr>
          </a:p>
          <a:p>
            <a:pPr algn="ctr"/>
            <a:r>
              <a:rPr lang="de-DE" sz="1500" dirty="0" smtClean="0">
                <a:solidFill>
                  <a:srgbClr val="1F497D"/>
                </a:solidFill>
                <a:latin typeface="Arial"/>
                <a:cs typeface="Arial"/>
              </a:rPr>
              <a:t>Mit freundlicher Unterstützung von Tanja </a:t>
            </a:r>
            <a:r>
              <a:rPr lang="de-DE" sz="1500" dirty="0" err="1" smtClean="0">
                <a:solidFill>
                  <a:srgbClr val="1F497D"/>
                </a:solidFill>
                <a:latin typeface="Arial"/>
                <a:cs typeface="Arial"/>
              </a:rPr>
              <a:t>Poulain</a:t>
            </a:r>
            <a:r>
              <a:rPr lang="de-DE" sz="1500" dirty="0" smtClean="0">
                <a:solidFill>
                  <a:srgbClr val="1F497D"/>
                </a:solidFill>
                <a:latin typeface="Arial"/>
                <a:cs typeface="Arial"/>
              </a:rPr>
              <a:t>, Mandy Vogel, Diana Pietzner, sowie dem restlichen LIFE Child - Team</a:t>
            </a:r>
            <a:endParaRPr lang="de-DE" sz="1500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cxnSp>
        <p:nvCxnSpPr>
          <p:cNvPr id="4" name="Gerade Verbindung 3"/>
          <p:cNvCxnSpPr/>
          <p:nvPr/>
        </p:nvCxnSpPr>
        <p:spPr>
          <a:xfrm>
            <a:off x="395536" y="1916832"/>
            <a:ext cx="813690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9552" y="1268760"/>
            <a:ext cx="7776864" cy="399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 startAt="2"/>
            </a:pP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>Methodik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>2.2 Datensatz</a:t>
            </a:r>
          </a:p>
          <a:p>
            <a:pPr lvl="0">
              <a:buClr>
                <a:schemeClr val="tx2"/>
              </a:buClr>
            </a:pPr>
            <a:endParaRPr lang="de-DE" sz="2000" dirty="0" smtClean="0"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700" dirty="0" smtClean="0">
                <a:latin typeface="Arial"/>
                <a:cs typeface="Arial"/>
              </a:rPr>
              <a:t>1202 Teilnehmer (</a:t>
            </a:r>
            <a:r>
              <a:rPr lang="en-US" sz="1700" dirty="0">
                <a:latin typeface="Arial"/>
                <a:cs typeface="Arial"/>
              </a:rPr>
              <a:t>630 </a:t>
            </a:r>
            <a:r>
              <a:rPr lang="en-US" sz="1700" dirty="0" err="1" smtClean="0">
                <a:latin typeface="Arial"/>
                <a:cs typeface="Arial"/>
              </a:rPr>
              <a:t>Jungen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dirty="0" smtClean="0">
                <a:latin typeface="Arial"/>
                <a:cs typeface="Arial"/>
              </a:rPr>
              <a:t>und 572 </a:t>
            </a:r>
            <a:r>
              <a:rPr lang="en-US" sz="1700" dirty="0" err="1" smtClean="0">
                <a:latin typeface="Arial"/>
                <a:cs typeface="Arial"/>
              </a:rPr>
              <a:t>Mädchen</a:t>
            </a:r>
            <a:r>
              <a:rPr lang="en-US" sz="1700" dirty="0" smtClean="0">
                <a:latin typeface="Arial"/>
                <a:cs typeface="Arial"/>
              </a:rPr>
              <a:t> </a:t>
            </a:r>
            <a:r>
              <a:rPr lang="de-DE" sz="1700" dirty="0" smtClean="0">
                <a:latin typeface="Arial"/>
                <a:cs typeface="Arial"/>
              </a:rPr>
              <a:t>)</a:t>
            </a:r>
          </a:p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700" dirty="0" smtClean="0">
                <a:latin typeface="Arial"/>
                <a:cs typeface="Arial"/>
              </a:rPr>
              <a:t>Alter:  2,5 – 11,9 Jahre  </a:t>
            </a:r>
          </a:p>
          <a:p>
            <a:pPr marL="342900" lvl="0" indent="-342900">
              <a:lnSpc>
                <a:spcPct val="13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700" dirty="0" smtClean="0">
                <a:latin typeface="Arial"/>
                <a:cs typeface="Arial"/>
              </a:rPr>
              <a:t>Einschluss: </a:t>
            </a:r>
            <a:br>
              <a:rPr lang="de-DE" sz="1700" dirty="0" smtClean="0">
                <a:latin typeface="Arial"/>
                <a:cs typeface="Arial"/>
              </a:rPr>
            </a:br>
            <a:r>
              <a:rPr lang="de-DE" sz="1700" dirty="0" smtClean="0">
                <a:latin typeface="Arial"/>
                <a:cs typeface="Arial"/>
              </a:rPr>
              <a:t>	SDQ – </a:t>
            </a:r>
            <a:r>
              <a:rPr lang="de-DE" sz="1700" dirty="0" err="1" smtClean="0">
                <a:latin typeface="Arial"/>
                <a:cs typeface="Arial"/>
              </a:rPr>
              <a:t>Subskala</a:t>
            </a:r>
            <a:r>
              <a:rPr lang="de-DE" sz="1700" dirty="0" smtClean="0">
                <a:latin typeface="Arial"/>
                <a:cs typeface="Arial"/>
              </a:rPr>
              <a:t/>
            </a:r>
            <a:br>
              <a:rPr lang="de-DE" sz="1700" dirty="0" smtClean="0">
                <a:latin typeface="Arial"/>
                <a:cs typeface="Arial"/>
              </a:rPr>
            </a:br>
            <a:r>
              <a:rPr lang="de-DE" sz="1700" dirty="0" smtClean="0">
                <a:latin typeface="Arial"/>
                <a:cs typeface="Arial"/>
              </a:rPr>
              <a:t>	soziodemographische Informationen der Eltern</a:t>
            </a:r>
            <a:br>
              <a:rPr lang="de-DE" sz="1700" dirty="0" smtClean="0">
                <a:latin typeface="Arial"/>
                <a:cs typeface="Arial"/>
              </a:rPr>
            </a:br>
            <a:r>
              <a:rPr lang="de-DE" sz="1700" dirty="0" smtClean="0">
                <a:latin typeface="Arial"/>
                <a:cs typeface="Arial"/>
              </a:rPr>
              <a:t>	1. Besuch (bei mehrfach Besuchen)</a:t>
            </a:r>
            <a:br>
              <a:rPr lang="de-DE" sz="1700" dirty="0" smtClean="0">
                <a:latin typeface="Arial"/>
                <a:cs typeface="Arial"/>
              </a:rPr>
            </a:br>
            <a:r>
              <a:rPr lang="de-DE" sz="1700" dirty="0" smtClean="0">
                <a:latin typeface="Arial"/>
                <a:cs typeface="Arial"/>
              </a:rPr>
              <a:t>	jüngstes Geschwisterkind </a:t>
            </a:r>
            <a:endParaRPr lang="de-DE" sz="1700" dirty="0">
              <a:latin typeface="Arial"/>
              <a:cs typeface="Arial"/>
            </a:endParaRPr>
          </a:p>
          <a:p>
            <a:pPr lvl="0">
              <a:buClr>
                <a:schemeClr val="tx2"/>
              </a:buClr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5459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9552" y="1268760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 startAt="3"/>
            </a:pPr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Ergebnisse und Forschungsstand</a:t>
            </a:r>
            <a:endParaRPr lang="de-DE" sz="20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3.1 Deskriptive Statistik</a:t>
            </a:r>
            <a:endParaRPr lang="de-DE" sz="1700" dirty="0"/>
          </a:p>
          <a:p>
            <a:pPr lvl="0">
              <a:buClr>
                <a:schemeClr val="tx2"/>
              </a:buClr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3083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9552" y="1268760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 startAt="3"/>
            </a:pPr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Ergebnisse und Forschungsstand</a:t>
            </a:r>
            <a:endParaRPr lang="de-DE" sz="20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3.1 Deskriptive Statistik</a:t>
            </a:r>
            <a:endParaRPr lang="de-DE" sz="1700" dirty="0"/>
          </a:p>
          <a:p>
            <a:pPr lvl="0">
              <a:buClr>
                <a:schemeClr val="tx2"/>
              </a:buClr>
            </a:pPr>
            <a:endParaRPr lang="de-DE" dirty="0" smtClean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09024"/>
              </p:ext>
            </p:extLst>
          </p:nvPr>
        </p:nvGraphicFramePr>
        <p:xfrm>
          <a:off x="683568" y="2636912"/>
          <a:ext cx="48245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422"/>
                <a:gridCol w="1015691"/>
                <a:gridCol w="1079173"/>
                <a:gridCol w="825249"/>
              </a:tblGrid>
              <a:tr h="370840">
                <a:tc>
                  <a:txBody>
                    <a:bodyPr/>
                    <a:lstStyle/>
                    <a:p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 err="1" smtClean="0">
                          <a:latin typeface="Arial"/>
                          <a:cs typeface="Arial"/>
                        </a:rPr>
                        <a:t>n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 smtClean="0">
                          <a:latin typeface="Arial"/>
                          <a:cs typeface="Arial"/>
                        </a:rPr>
                        <a:t>%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 smtClean="0">
                          <a:latin typeface="Arial"/>
                          <a:cs typeface="Arial"/>
                        </a:rPr>
                        <a:t>KA (</a:t>
                      </a:r>
                      <a:r>
                        <a:rPr lang="de-DE" sz="1700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de-DE" sz="1700" dirty="0" smtClean="0">
                          <a:latin typeface="Arial"/>
                          <a:cs typeface="Arial"/>
                        </a:rPr>
                        <a:t>)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latin typeface="Arial"/>
                          <a:cs typeface="Arial"/>
                        </a:rPr>
                        <a:t>Alleinerziehend</a:t>
                      </a:r>
                      <a:endParaRPr lang="de-DE" sz="17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 smtClean="0">
                          <a:latin typeface="Arial"/>
                          <a:cs typeface="Arial"/>
                        </a:rPr>
                        <a:t>12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latin typeface="Arial"/>
                          <a:cs typeface="Arial"/>
                        </a:rPr>
                        <a:t>   Ja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 smtClean="0">
                          <a:latin typeface="Arial"/>
                          <a:cs typeface="Arial"/>
                        </a:rPr>
                        <a:t>276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 smtClean="0">
                          <a:latin typeface="Arial"/>
                          <a:cs typeface="Arial"/>
                        </a:rPr>
                        <a:t>22,96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latin typeface="Arial"/>
                          <a:cs typeface="Arial"/>
                        </a:rPr>
                        <a:t>   Nein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 smtClean="0">
                          <a:latin typeface="Arial"/>
                          <a:cs typeface="Arial"/>
                        </a:rPr>
                        <a:t>914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 smtClean="0">
                          <a:latin typeface="Arial"/>
                          <a:cs typeface="Arial"/>
                        </a:rPr>
                        <a:t>76,04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latin typeface="Arial"/>
                          <a:cs typeface="Arial"/>
                        </a:rPr>
                        <a:t>SES</a:t>
                      </a:r>
                      <a:endParaRPr lang="de-DE" sz="17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latin typeface="Arial"/>
                          <a:cs typeface="Arial"/>
                        </a:rPr>
                        <a:t>   Niedriger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 smtClean="0">
                          <a:latin typeface="Arial"/>
                          <a:cs typeface="Arial"/>
                        </a:rPr>
                        <a:t>180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 smtClean="0">
                          <a:latin typeface="Arial"/>
                          <a:cs typeface="Arial"/>
                        </a:rPr>
                        <a:t>14,98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latin typeface="Arial"/>
                          <a:cs typeface="Arial"/>
                        </a:rPr>
                        <a:t>   Mittlerer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 smtClean="0">
                          <a:latin typeface="Arial"/>
                          <a:cs typeface="Arial"/>
                        </a:rPr>
                        <a:t>486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 smtClean="0">
                          <a:latin typeface="Arial"/>
                          <a:cs typeface="Arial"/>
                        </a:rPr>
                        <a:t>40,43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latin typeface="Arial"/>
                          <a:cs typeface="Arial"/>
                        </a:rPr>
                        <a:t>   Hoher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 smtClean="0">
                          <a:latin typeface="Arial"/>
                          <a:cs typeface="Arial"/>
                        </a:rPr>
                        <a:t>536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 smtClean="0">
                          <a:latin typeface="Arial"/>
                          <a:cs typeface="Arial"/>
                        </a:rPr>
                        <a:t>44,59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83568" y="2348880"/>
            <a:ext cx="6118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0000"/>
                </a:solidFill>
                <a:latin typeface="Arial"/>
                <a:cs typeface="Arial"/>
              </a:rPr>
              <a:t>Tabelle 1: Absolute sowie relative Häufigkeiten der Variablen Alleinerziehend und SES </a:t>
            </a:r>
            <a:endParaRPr lang="de-DE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3568" y="5589240"/>
            <a:ext cx="129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Arial"/>
                <a:cs typeface="Arial"/>
              </a:rPr>
              <a:t>KA  keine Angabe</a:t>
            </a:r>
            <a:endParaRPr lang="de-DE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0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9552" y="1268760"/>
            <a:ext cx="7776864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de-DE" u="sng" dirty="0" smtClean="0">
                <a:solidFill>
                  <a:srgbClr val="1F497D"/>
                </a:solidFill>
                <a:latin typeface="Arial"/>
                <a:cs typeface="Arial"/>
              </a:rPr>
              <a:t>Ergebnisse</a:t>
            </a:r>
            <a:br>
              <a:rPr lang="de-DE" u="sng" dirty="0" smtClean="0">
                <a:solidFill>
                  <a:srgbClr val="1F497D"/>
                </a:solidFill>
                <a:latin typeface="Arial"/>
                <a:cs typeface="Arial"/>
              </a:rPr>
            </a:br>
            <a:endParaRPr lang="de-DE" sz="1700" dirty="0"/>
          </a:p>
          <a:p>
            <a:pPr lvl="0">
              <a:buClr>
                <a:schemeClr val="tx2"/>
              </a:buClr>
            </a:pPr>
            <a:endParaRPr lang="de-DE" dirty="0" smtClean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83987"/>
              </p:ext>
            </p:extLst>
          </p:nvPr>
        </p:nvGraphicFramePr>
        <p:xfrm>
          <a:off x="611560" y="1484784"/>
          <a:ext cx="6192688" cy="4968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251"/>
                <a:gridCol w="1353189"/>
                <a:gridCol w="1254062"/>
                <a:gridCol w="978186"/>
              </a:tblGrid>
              <a:tr h="370840">
                <a:tc>
                  <a:txBody>
                    <a:bodyPr/>
                    <a:lstStyle/>
                    <a:p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>
                          <a:latin typeface="Arial"/>
                          <a:cs typeface="Arial"/>
                        </a:rPr>
                        <a:t>n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/>
                          <a:cs typeface="Arial"/>
                        </a:rPr>
                        <a:t>%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/>
                          <a:cs typeface="Arial"/>
                        </a:rPr>
                        <a:t>KA (</a:t>
                      </a:r>
                      <a:r>
                        <a:rPr lang="de-DE" sz="1600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de-DE" sz="1600" dirty="0" smtClean="0">
                          <a:latin typeface="Arial"/>
                          <a:cs typeface="Arial"/>
                        </a:rPr>
                        <a:t>)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Arial"/>
                          <a:cs typeface="Arial"/>
                        </a:rPr>
                        <a:t>Elterliche</a:t>
                      </a:r>
                      <a:r>
                        <a:rPr lang="de-DE" sz="1400" b="0" baseline="0" dirty="0" smtClean="0">
                          <a:latin typeface="Arial"/>
                          <a:cs typeface="Arial"/>
                        </a:rPr>
                        <a:t> Bildung</a:t>
                      </a:r>
                      <a:endParaRPr lang="de-DE" sz="14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12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Arial"/>
                          <a:cs typeface="Arial"/>
                        </a:rPr>
                        <a:t>   Niedrige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261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21,71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Arial"/>
                          <a:cs typeface="Arial"/>
                        </a:rPr>
                        <a:t>   Mittlere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399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33,19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Arial"/>
                          <a:cs typeface="Arial"/>
                        </a:rPr>
                        <a:t>   Hohe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524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43,60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Arial"/>
                          <a:cs typeface="Arial"/>
                        </a:rPr>
                        <a:t>Berufliche</a:t>
                      </a:r>
                      <a:r>
                        <a:rPr lang="de-DE" sz="1400" b="0" baseline="0" dirty="0" smtClean="0">
                          <a:latin typeface="Arial"/>
                          <a:cs typeface="Arial"/>
                        </a:rPr>
                        <a:t> Stellung</a:t>
                      </a:r>
                      <a:endParaRPr lang="de-DE" sz="14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176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Arial"/>
                          <a:cs typeface="Arial"/>
                        </a:rPr>
                        <a:t>   Niedrige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216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17,97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Arial"/>
                          <a:cs typeface="Arial"/>
                        </a:rPr>
                        <a:t>   Mittlere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354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29,45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Arial"/>
                          <a:cs typeface="Arial"/>
                        </a:rPr>
                        <a:t>   Hohe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456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37,94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Arial"/>
                          <a:cs typeface="Arial"/>
                        </a:rPr>
                        <a:t>Monatliches Haushaltsnettoeinkommen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12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Arial"/>
                          <a:cs typeface="Arial"/>
                        </a:rPr>
                        <a:t>   Niedriges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293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24,37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Arial"/>
                          <a:cs typeface="Arial"/>
                        </a:rPr>
                        <a:t>   Mittleres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450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37,44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Arial"/>
                          <a:cs typeface="Arial"/>
                        </a:rPr>
                        <a:t>   Hohes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447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Arial"/>
                          <a:cs typeface="Arial"/>
                        </a:rPr>
                        <a:t>37,19</a:t>
                      </a:r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hteck 3"/>
          <p:cNvSpPr/>
          <p:nvPr/>
        </p:nvSpPr>
        <p:spPr>
          <a:xfrm>
            <a:off x="611560" y="1196752"/>
            <a:ext cx="6264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dirty="0">
                <a:solidFill>
                  <a:srgbClr val="000000"/>
                </a:solidFill>
                <a:latin typeface="Arial"/>
                <a:cs typeface="Arial"/>
              </a:rPr>
              <a:t>Tabelle </a:t>
            </a:r>
            <a:r>
              <a:rPr lang="de-DE" sz="1200" dirty="0" smtClean="0">
                <a:solidFill>
                  <a:srgbClr val="000000"/>
                </a:solidFill>
                <a:latin typeface="Arial"/>
                <a:cs typeface="Arial"/>
              </a:rPr>
              <a:t>2: </a:t>
            </a:r>
            <a:r>
              <a:rPr lang="de-DE" sz="1200" dirty="0">
                <a:solidFill>
                  <a:srgbClr val="000000"/>
                </a:solidFill>
                <a:latin typeface="Arial"/>
                <a:cs typeface="Arial"/>
              </a:rPr>
              <a:t>Absolute sowie relative Häufigkeiten der </a:t>
            </a:r>
            <a:r>
              <a:rPr lang="de-DE" sz="1200" dirty="0" smtClean="0">
                <a:solidFill>
                  <a:srgbClr val="000000"/>
                </a:solidFill>
                <a:latin typeface="Arial"/>
                <a:cs typeface="Arial"/>
              </a:rPr>
              <a:t>3 Kategorien des SES </a:t>
            </a:r>
            <a:endParaRPr lang="de-DE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11560" y="6453336"/>
            <a:ext cx="129844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sz="1100" dirty="0">
                <a:solidFill>
                  <a:prstClr val="black"/>
                </a:solidFill>
                <a:latin typeface="Arial"/>
                <a:cs typeface="Arial"/>
              </a:rPr>
              <a:t>KA  keine Angabe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631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7544" y="1268760"/>
            <a:ext cx="7704856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 startAt="3"/>
            </a:pP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>Ergebnisse und Forschungsstand</a:t>
            </a:r>
            <a:endParaRPr lang="de-DE" sz="20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3.2 Statistische Analyse</a:t>
            </a:r>
          </a:p>
          <a:p>
            <a:pPr lvl="0">
              <a:lnSpc>
                <a:spcPct val="150000"/>
              </a:lnSpc>
            </a:pPr>
            <a:endParaRPr lang="de-DE" sz="16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15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11560" y="1268760"/>
            <a:ext cx="7704856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 startAt="3"/>
            </a:pP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>Ergebnisse und Forschungsstand</a:t>
            </a:r>
            <a:endParaRPr lang="de-DE" sz="20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3.2 Statistische Analyse</a:t>
            </a:r>
          </a:p>
          <a:p>
            <a:pPr lvl="0">
              <a:lnSpc>
                <a:spcPct val="150000"/>
              </a:lnSpc>
            </a:pPr>
            <a:endParaRPr lang="de-DE" sz="1600" dirty="0" smtClean="0">
              <a:latin typeface="Arial"/>
              <a:cs typeface="Arial"/>
            </a:endParaRPr>
          </a:p>
          <a:p>
            <a:pPr marL="285750" lvl="0" indent="-28575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21,4 % (</a:t>
            </a:r>
            <a:r>
              <a:rPr lang="de-DE" sz="1600" dirty="0" err="1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 = 257) in Risikogruppe für emotionale Auffälligkeiten</a:t>
            </a: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81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11560" y="1268760"/>
            <a:ext cx="7704856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 startAt="3"/>
            </a:pP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>Ergebnisse und Forschungsstand</a:t>
            </a:r>
            <a:endParaRPr lang="de-DE" sz="20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3.2 Statistische Analyse</a:t>
            </a:r>
          </a:p>
          <a:p>
            <a:pPr lvl="0">
              <a:lnSpc>
                <a:spcPct val="150000"/>
              </a:lnSpc>
            </a:pPr>
            <a:endParaRPr lang="de-DE" sz="1600" dirty="0" smtClean="0">
              <a:latin typeface="Arial"/>
              <a:cs typeface="Arial"/>
            </a:endParaRPr>
          </a:p>
          <a:p>
            <a:pPr marL="285750" lvl="0" indent="-28575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21,4 % (</a:t>
            </a:r>
            <a:r>
              <a:rPr lang="de-DE" sz="1600" dirty="0" err="1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 = 257) in Risikogruppe für emotionale Auffälligkeiten</a:t>
            </a: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lvl="0" indent="-28575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Aktuelle Forschung</a:t>
            </a:r>
            <a:b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87787"/>
              </p:ext>
            </p:extLst>
          </p:nvPr>
        </p:nvGraphicFramePr>
        <p:xfrm>
          <a:off x="683568" y="4149080"/>
          <a:ext cx="60960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3359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/>
                          <a:cs typeface="Arial"/>
                        </a:rPr>
                        <a:t>national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/>
                          <a:cs typeface="Arial"/>
                        </a:rPr>
                        <a:t>international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Arial"/>
                          <a:cs typeface="Arial"/>
                        </a:rPr>
                        <a:t>14,0 %           </a:t>
                      </a:r>
                      <a:r>
                        <a:rPr lang="de-DE" sz="11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sz="1100" dirty="0" err="1" smtClean="0">
                          <a:latin typeface="Arial"/>
                          <a:cs typeface="Arial"/>
                        </a:rPr>
                        <a:t>Woerner</a:t>
                      </a:r>
                      <a:r>
                        <a:rPr lang="de-DE" sz="1100" dirty="0" smtClean="0">
                          <a:latin typeface="Arial"/>
                          <a:cs typeface="Arial"/>
                        </a:rPr>
                        <a:t> et al. </a:t>
                      </a:r>
                      <a:br>
                        <a:rPr lang="de-DE" sz="1100" dirty="0" smtClean="0">
                          <a:latin typeface="Arial"/>
                          <a:cs typeface="Arial"/>
                        </a:rPr>
                      </a:br>
                      <a:r>
                        <a:rPr lang="de-DE" sz="1100" dirty="0" smtClean="0">
                          <a:latin typeface="Arial"/>
                          <a:cs typeface="Arial"/>
                        </a:rPr>
                        <a:t>                                 2002)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Arial"/>
                          <a:cs typeface="Arial"/>
                        </a:rPr>
                        <a:t>10,8 %                 </a:t>
                      </a:r>
                      <a:r>
                        <a:rPr lang="de-DE" sz="11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de" sz="1100" dirty="0" smtClean="0">
                          <a:solidFill>
                            <a:prstClr val="black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lang="de-DE" sz="1100" dirty="0" err="1" smtClean="0">
                          <a:solidFill>
                            <a:prstClr val="black"/>
                          </a:solidFill>
                          <a:latin typeface="Arial"/>
                          <a:cs typeface="Arial"/>
                        </a:rPr>
                        <a:t>einholdt</a:t>
                      </a:r>
                      <a:r>
                        <a:rPr lang="de-DE" sz="1100" dirty="0" smtClean="0">
                          <a:solidFill>
                            <a:prstClr val="black"/>
                          </a:solidFill>
                          <a:latin typeface="Arial"/>
                          <a:cs typeface="Arial"/>
                        </a:rPr>
                        <a:t>-Dunne et</a:t>
                      </a:r>
                      <a:r>
                        <a:rPr lang="de-DE" sz="1100" baseline="0" dirty="0" smtClean="0">
                          <a:solidFill>
                            <a:prstClr val="black"/>
                          </a:solidFill>
                          <a:latin typeface="Arial"/>
                          <a:cs typeface="Arial"/>
                        </a:rPr>
                        <a:t> al. </a:t>
                      </a:r>
                      <a:br>
                        <a:rPr lang="de-DE" sz="1100" baseline="0" dirty="0" smtClean="0">
                          <a:solidFill>
                            <a:prstClr val="black"/>
                          </a:solidFill>
                          <a:latin typeface="Arial"/>
                          <a:cs typeface="Arial"/>
                        </a:rPr>
                      </a:br>
                      <a:r>
                        <a:rPr lang="de-DE" sz="1100" baseline="0" dirty="0" smtClean="0">
                          <a:solidFill>
                            <a:prstClr val="black"/>
                          </a:solidFill>
                          <a:latin typeface="Arial"/>
                          <a:cs typeface="Arial"/>
                        </a:rPr>
                        <a:t>                                          2011)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Arial"/>
                          <a:cs typeface="Arial"/>
                        </a:rPr>
                        <a:t>16,3 %</a:t>
                      </a:r>
                      <a:r>
                        <a:rPr lang="de-DE" sz="1100" dirty="0" smtClean="0">
                          <a:latin typeface="Arial"/>
                          <a:cs typeface="Arial"/>
                        </a:rPr>
                        <a:t>               (</a:t>
                      </a:r>
                      <a:r>
                        <a:rPr lang="de-DE" sz="1100" dirty="0" err="1" smtClean="0">
                          <a:latin typeface="Arial"/>
                          <a:cs typeface="Arial"/>
                        </a:rPr>
                        <a:t>Hölling</a:t>
                      </a:r>
                      <a:r>
                        <a:rPr lang="de-DE" sz="1100" dirty="0" smtClean="0">
                          <a:latin typeface="Arial"/>
                          <a:cs typeface="Arial"/>
                        </a:rPr>
                        <a:t> et al. 2007,     </a:t>
                      </a:r>
                      <a:br>
                        <a:rPr lang="de-DE" sz="1100" dirty="0" smtClean="0">
                          <a:latin typeface="Arial"/>
                          <a:cs typeface="Arial"/>
                        </a:rPr>
                      </a:br>
                      <a:r>
                        <a:rPr lang="de-DE" sz="1100" dirty="0" smtClean="0">
                          <a:latin typeface="Arial"/>
                          <a:cs typeface="Arial"/>
                        </a:rPr>
                        <a:t>                                 2008)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latin typeface="Arial"/>
                          <a:cs typeface="Arial"/>
                        </a:rPr>
                        <a:t>15,3 % (Lehrer); 21,2 % (Eltern)</a:t>
                      </a:r>
                      <a:br>
                        <a:rPr lang="de-DE" sz="1600" dirty="0" smtClean="0">
                          <a:latin typeface="Arial"/>
                          <a:cs typeface="Arial"/>
                        </a:rPr>
                      </a:br>
                      <a:r>
                        <a:rPr kumimoji="0" lang="de-DE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                                          (</a:t>
                      </a:r>
                      <a:r>
                        <a:rPr kumimoji="0" lang="de-DE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Elhamid</a:t>
                      </a:r>
                      <a:r>
                        <a:rPr kumimoji="0" lang="de-DE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 et al. 2009</a:t>
                      </a:r>
                      <a:r>
                        <a:rPr kumimoji="0" lang="de-DE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6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95536" y="1124744"/>
            <a:ext cx="5763261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92649"/>
              </p:ext>
            </p:extLst>
          </p:nvPr>
        </p:nvGraphicFramePr>
        <p:xfrm>
          <a:off x="395536" y="1772816"/>
          <a:ext cx="7560845" cy="4304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9"/>
                <a:gridCol w="1512169"/>
                <a:gridCol w="1512169"/>
                <a:gridCol w="1512169"/>
                <a:gridCol w="1512169"/>
              </a:tblGrid>
              <a:tr h="286967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Auffällig in %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OR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95 % KI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6967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Geschlecht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6967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Junge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19,68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6967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Mädchen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23,25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1,24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0,93 – 1,65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6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Altersgruppen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6967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2,5</a:t>
                      </a:r>
                      <a:r>
                        <a:rPr lang="de-DE" sz="1200" baseline="0" dirty="0" smtClean="0">
                          <a:latin typeface="Arial"/>
                          <a:cs typeface="Arial"/>
                        </a:rPr>
                        <a:t> – 5,9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14,35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6967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6,0 – 8,9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23,80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1,80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1,25 – 2,60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6967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9,0 – 11,9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26,77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2,05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1,44 – 2,94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6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Alleinerziehend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</a:tr>
              <a:tr h="286967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Ja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28,99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1,41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1,01 – 1,96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6967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Nein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18,93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6967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SES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6967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Niedriger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31,67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6967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Mittlerer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22,22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0,67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0,45 – 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6967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Hoher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17,16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0,55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0,36 – 0,83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395536" y="6093296"/>
            <a:ext cx="3686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aseline="30000" dirty="0" smtClean="0">
                <a:latin typeface="Arial"/>
                <a:cs typeface="Arial"/>
              </a:rPr>
              <a:t>1</a:t>
            </a:r>
            <a:r>
              <a:rPr lang="de-DE" sz="1100" dirty="0" smtClean="0">
                <a:latin typeface="Arial"/>
                <a:cs typeface="Arial"/>
              </a:rPr>
              <a:t>Referenzgruppe; OR  Odds Ratio; KI Konfidenzintervall</a:t>
            </a:r>
            <a:endParaRPr lang="de-DE" sz="1100" baseline="30000" dirty="0">
              <a:latin typeface="Arial"/>
              <a:cs typeface="Arial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23528" y="1340768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dirty="0">
                <a:solidFill>
                  <a:srgbClr val="000000"/>
                </a:solidFill>
                <a:latin typeface="Arial"/>
                <a:cs typeface="Arial"/>
              </a:rPr>
              <a:t>Tabelle </a:t>
            </a:r>
            <a:r>
              <a:rPr lang="de-DE" sz="1200" dirty="0" smtClean="0">
                <a:solidFill>
                  <a:srgbClr val="000000"/>
                </a:solidFill>
                <a:latin typeface="Arial"/>
                <a:cs typeface="Arial"/>
              </a:rPr>
              <a:t>3: Darstellung relativer Häufigkeiten von emotionalen Auffälligkeiten und Ergebnisse </a:t>
            </a:r>
            <a:r>
              <a:rPr lang="de-DE" sz="1200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lang="de-DE" sz="1200" dirty="0" smtClean="0">
                <a:solidFill>
                  <a:srgbClr val="000000"/>
                </a:solidFill>
                <a:latin typeface="Arial"/>
                <a:cs typeface="Arial"/>
              </a:rPr>
              <a:t>er multivariaten logistischen </a:t>
            </a:r>
            <a:r>
              <a:rPr lang="de-DE" sz="120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de-DE" sz="1200" dirty="0" smtClean="0">
                <a:solidFill>
                  <a:srgbClr val="000000"/>
                </a:solidFill>
                <a:latin typeface="Arial"/>
                <a:cs typeface="Arial"/>
              </a:rPr>
              <a:t>egressionsanalyse.</a:t>
            </a:r>
            <a:endParaRPr lang="de-DE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827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06256"/>
              </p:ext>
            </p:extLst>
          </p:nvPr>
        </p:nvGraphicFramePr>
        <p:xfrm>
          <a:off x="467544" y="1844821"/>
          <a:ext cx="7488835" cy="444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767"/>
                <a:gridCol w="1497767"/>
                <a:gridCol w="1497767"/>
                <a:gridCol w="1497767"/>
                <a:gridCol w="1497767"/>
              </a:tblGrid>
              <a:tr h="296568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Auffällig in %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OR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95 % KI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96568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Geschlecht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96568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Junge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19,68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96568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Mädchen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23,25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1,24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0,93 – 1,65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965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Altersgruppen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296568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2,5</a:t>
                      </a:r>
                      <a:r>
                        <a:rPr lang="de-DE" sz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 – 5,9</a:t>
                      </a:r>
                      <a:r>
                        <a:rPr lang="de-DE" sz="1200" baseline="3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14,35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296568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6,0 – 8,9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23,80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1,80</a:t>
                      </a:r>
                      <a:endParaRPr lang="de-DE" sz="12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1,25 – 2,60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296568">
                <a:tc>
                  <a:txBody>
                    <a:bodyPr/>
                    <a:lstStyle/>
                    <a:p>
                      <a:endParaRPr lang="de-DE" sz="120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9,0 – 11,9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26,77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2,05</a:t>
                      </a:r>
                      <a:endParaRPr lang="de-DE" sz="12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1,44 – 2,94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2965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Alleinerziehend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296568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Ja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28,99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1,41</a:t>
                      </a:r>
                      <a:endParaRPr lang="de-DE" sz="12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1,01 – 1,96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296568">
                <a:tc>
                  <a:txBody>
                    <a:bodyPr/>
                    <a:lstStyle/>
                    <a:p>
                      <a:endParaRPr lang="de-DE" sz="120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Nein</a:t>
                      </a:r>
                      <a:r>
                        <a:rPr lang="de-DE" sz="1200" baseline="3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18,93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296568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SES</a:t>
                      </a:r>
                      <a:endParaRPr lang="de-DE" sz="12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296568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Niedriger</a:t>
                      </a:r>
                      <a:r>
                        <a:rPr lang="de-DE" sz="1200" baseline="3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31,67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296568">
                <a:tc>
                  <a:txBody>
                    <a:bodyPr/>
                    <a:lstStyle/>
                    <a:p>
                      <a:endParaRPr lang="de-DE" sz="120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Mittlerer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22,22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0,67</a:t>
                      </a:r>
                      <a:endParaRPr lang="de-DE" sz="12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0,45 – 1,00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296568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Hoher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17,16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0,55</a:t>
                      </a:r>
                      <a:endParaRPr lang="de-DE" sz="12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/>
                          <a:cs typeface="Arial"/>
                        </a:rPr>
                        <a:t>0,36 – 0,83</a:t>
                      </a:r>
                      <a:endParaRPr lang="de-DE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67544" y="2996952"/>
            <a:ext cx="6264696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de-DE" u="sng" dirty="0" smtClean="0">
                <a:solidFill>
                  <a:srgbClr val="1F497D"/>
                </a:solidFill>
                <a:latin typeface="Arial"/>
                <a:cs typeface="Arial"/>
              </a:rPr>
              <a:t>Aktuelle Forschung</a:t>
            </a:r>
            <a:endParaRPr lang="de-DE" sz="1600" dirty="0" smtClean="0">
              <a:latin typeface="Arial"/>
              <a:cs typeface="Arial"/>
            </a:endParaRPr>
          </a:p>
          <a:p>
            <a:pPr marL="285750" lvl="0" indent="-28575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Geschlechtsunterschiede</a:t>
            </a: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buClr>
                <a:schemeClr val="tx2"/>
              </a:buClr>
            </a:pPr>
            <a:r>
              <a:rPr lang="de-DE" sz="1400" dirty="0" smtClean="0">
                <a:solidFill>
                  <a:srgbClr val="000000"/>
                </a:solidFill>
                <a:latin typeface="Arial"/>
                <a:cs typeface="Arial"/>
              </a:rPr>
              <a:t>Ja (</a:t>
            </a:r>
            <a:r>
              <a:rPr lang="de-DE" sz="1400" dirty="0" err="1" smtClean="0">
                <a:solidFill>
                  <a:srgbClr val="000000"/>
                </a:solidFill>
                <a:latin typeface="Arial"/>
                <a:cs typeface="Arial"/>
              </a:rPr>
              <a:t>va</a:t>
            </a:r>
            <a:r>
              <a:rPr lang="de-DE" sz="1400" dirty="0" smtClean="0">
                <a:solidFill>
                  <a:srgbClr val="000000"/>
                </a:solidFill>
                <a:latin typeface="Arial"/>
                <a:cs typeface="Arial"/>
              </a:rPr>
              <a:t>. Mädchen): 	</a:t>
            </a:r>
            <a:r>
              <a:rPr lang="de-DE" sz="1400" dirty="0" err="1" smtClean="0">
                <a:solidFill>
                  <a:srgbClr val="000000"/>
                </a:solidFill>
                <a:latin typeface="Arial"/>
                <a:cs typeface="Arial"/>
              </a:rPr>
              <a:t>Hölling</a:t>
            </a:r>
            <a:r>
              <a:rPr lang="de-DE" sz="1400" dirty="0" smtClean="0">
                <a:solidFill>
                  <a:srgbClr val="000000"/>
                </a:solidFill>
                <a:latin typeface="Arial"/>
                <a:cs typeface="Arial"/>
              </a:rPr>
              <a:t> et al. 2007, 2008</a:t>
            </a:r>
            <a:r>
              <a:rPr lang="de-DE" sz="1400" dirty="0" smtClean="0">
                <a:solidFill>
                  <a:schemeClr val="accent2"/>
                </a:solidFill>
                <a:latin typeface="Arial"/>
                <a:cs typeface="Arial"/>
              </a:rPr>
              <a:t>	</a:t>
            </a:r>
            <a:r>
              <a:rPr lang="de-DE" sz="1400" dirty="0" smtClean="0">
                <a:solidFill>
                  <a:srgbClr val="000000"/>
                </a:solidFill>
                <a:latin typeface="Arial"/>
                <a:cs typeface="Arial"/>
              </a:rPr>
              <a:t>(3 – 17 J.</a:t>
            </a:r>
            <a:r>
              <a:rPr lang="de-DE" sz="140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lang="de-DE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de-DE" sz="1400" dirty="0" smtClean="0">
                <a:solidFill>
                  <a:schemeClr val="accent2"/>
                </a:solidFill>
                <a:latin typeface="Arial"/>
                <a:cs typeface="Arial"/>
              </a:rPr>
              <a:t>		</a:t>
            </a:r>
          </a:p>
          <a:p>
            <a:pPr lvl="0">
              <a:buClr>
                <a:schemeClr val="tx2"/>
              </a:buClr>
            </a:pPr>
            <a:endParaRPr lang="de-DE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buClr>
                <a:schemeClr val="tx2"/>
              </a:buClr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de-DE" sz="1400" dirty="0" smtClean="0">
                <a:solidFill>
                  <a:srgbClr val="000000"/>
                </a:solidFill>
                <a:latin typeface="Arial"/>
                <a:cs typeface="Arial"/>
              </a:rPr>
              <a:t>	Muris et al.	2003		(9 – 15 J.)</a:t>
            </a:r>
            <a:br>
              <a:rPr lang="de-DE" sz="14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de-DE" sz="1400" dirty="0" smtClean="0">
                <a:solidFill>
                  <a:srgbClr val="000000"/>
                </a:solidFill>
                <a:latin typeface="Arial"/>
                <a:cs typeface="Arial"/>
              </a:rPr>
              <a:t>		</a:t>
            </a:r>
            <a:r>
              <a:rPr lang="de-DE" sz="1400" dirty="0" err="1" smtClean="0">
                <a:solidFill>
                  <a:srgbClr val="000000"/>
                </a:solidFill>
                <a:latin typeface="Arial"/>
                <a:cs typeface="Arial"/>
              </a:rPr>
              <a:t>Reinholdt</a:t>
            </a:r>
            <a:r>
              <a:rPr lang="de-DE" sz="1400" dirty="0" smtClean="0">
                <a:solidFill>
                  <a:srgbClr val="000000"/>
                </a:solidFill>
                <a:latin typeface="Arial"/>
                <a:cs typeface="Arial"/>
              </a:rPr>
              <a:t> - Dunne et al. 2011	(12 – 14 J.)</a:t>
            </a: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	</a:t>
            </a:r>
          </a:p>
          <a:p>
            <a:pPr lvl="0">
              <a:buClr>
                <a:schemeClr val="tx2"/>
              </a:buCl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de-DE" sz="1400" dirty="0" err="1" smtClean="0">
                <a:solidFill>
                  <a:srgbClr val="000000"/>
                </a:solidFill>
                <a:latin typeface="Arial"/>
                <a:cs typeface="Arial"/>
              </a:rPr>
              <a:t>Lundh</a:t>
            </a:r>
            <a:r>
              <a:rPr lang="de-DE" sz="1400" dirty="0" smtClean="0">
                <a:solidFill>
                  <a:srgbClr val="000000"/>
                </a:solidFill>
                <a:latin typeface="Arial"/>
                <a:cs typeface="Arial"/>
              </a:rPr>
              <a:t> et al. 2008		(14 – 15 J.)</a:t>
            </a:r>
          </a:p>
          <a:p>
            <a:pPr lvl="0">
              <a:buClr>
                <a:schemeClr val="tx2"/>
              </a:buClr>
            </a:pPr>
            <a:endParaRPr lang="de-DE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buClr>
                <a:schemeClr val="tx2"/>
              </a:buClr>
            </a:pPr>
            <a:r>
              <a:rPr lang="de-DE" sz="1400" dirty="0" smtClean="0">
                <a:solidFill>
                  <a:srgbClr val="000000"/>
                </a:solidFill>
                <a:latin typeface="Arial"/>
                <a:cs typeface="Arial"/>
              </a:rPr>
              <a:t>Nein: 		Syed et al. 2007		(5 – 11 J.)</a:t>
            </a:r>
          </a:p>
        </p:txBody>
      </p:sp>
      <p:sp>
        <p:nvSpPr>
          <p:cNvPr id="5" name="Rechteck 4"/>
          <p:cNvSpPr/>
          <p:nvPr/>
        </p:nvSpPr>
        <p:spPr>
          <a:xfrm>
            <a:off x="467544" y="6309320"/>
            <a:ext cx="3686981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baseline="300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de-DE" sz="1100" dirty="0" smtClean="0">
                <a:solidFill>
                  <a:prstClr val="black"/>
                </a:solidFill>
                <a:latin typeface="Arial"/>
                <a:cs typeface="Arial"/>
              </a:rPr>
              <a:t>Referenzgruppe; </a:t>
            </a:r>
            <a:r>
              <a:rPr lang="de-DE" sz="1100" dirty="0">
                <a:latin typeface="Arial"/>
                <a:cs typeface="Arial"/>
              </a:rPr>
              <a:t>OR  Odds Ratio; KI Konfidenzintervall</a:t>
            </a:r>
            <a:endParaRPr lang="de-DE" sz="1100" baseline="30000" dirty="0">
              <a:latin typeface="Arial"/>
              <a:cs typeface="Arial"/>
            </a:endParaRPr>
          </a:p>
          <a:p>
            <a:pPr lvl="0"/>
            <a:endParaRPr lang="de-DE" sz="1100" baseline="30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95536" y="1412776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dirty="0">
                <a:solidFill>
                  <a:srgbClr val="000000"/>
                </a:solidFill>
                <a:latin typeface="Arial"/>
                <a:cs typeface="Arial"/>
              </a:rPr>
              <a:t>Tabelle 3: Darstellung relativer Häufigkeiten von emotionalen Auffälligkeiten und Ergebnisse der multivariaten logistischen Regressionsanalyse.</a:t>
            </a:r>
          </a:p>
        </p:txBody>
      </p:sp>
    </p:spTree>
    <p:extLst>
      <p:ext uri="{BB962C8B-B14F-4D97-AF65-F5344CB8AC3E}">
        <p14:creationId xmlns:p14="http://schemas.microsoft.com/office/powerpoint/2010/main" val="61478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11560" y="1268760"/>
            <a:ext cx="5763261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de-DE" dirty="0">
              <a:solidFill>
                <a:srgbClr val="1F497D"/>
              </a:solidFill>
              <a:latin typeface="Arial"/>
              <a:cs typeface="Arial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Statistische Analyse</a:t>
            </a:r>
          </a:p>
          <a:p>
            <a:pPr lvl="0">
              <a:lnSpc>
                <a:spcPct val="150000"/>
              </a:lnSpc>
            </a:pPr>
            <a:endParaRPr lang="de-DE" sz="1600" dirty="0" smtClean="0">
              <a:latin typeface="Arial"/>
              <a:cs typeface="Arial"/>
            </a:endParaRPr>
          </a:p>
          <a:p>
            <a:pPr marL="285750" lvl="0" indent="-28575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21,38 % (</a:t>
            </a:r>
            <a:r>
              <a:rPr lang="de-DE" sz="1600" dirty="0" err="1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 = 257) in Risikogruppe ‚auffällig‘</a:t>
            </a: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61388"/>
              </p:ext>
            </p:extLst>
          </p:nvPr>
        </p:nvGraphicFramePr>
        <p:xfrm>
          <a:off x="467544" y="1772821"/>
          <a:ext cx="7488835" cy="45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767"/>
                <a:gridCol w="1497767"/>
                <a:gridCol w="1497767"/>
                <a:gridCol w="1497767"/>
                <a:gridCol w="1497767"/>
              </a:tblGrid>
              <a:tr h="301368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Auffällig in %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OR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95 % KI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1368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Geschlecht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1368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Junge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19,68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1368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Mädchen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23,25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1,24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0,93 – 1,65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1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Altersgruppen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1368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2,5</a:t>
                      </a:r>
                      <a:r>
                        <a:rPr lang="de-DE" sz="1200" baseline="0" dirty="0" smtClean="0">
                          <a:latin typeface="Arial"/>
                          <a:cs typeface="Arial"/>
                        </a:rPr>
                        <a:t> – 5,9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14,35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1368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6,0 – 8,9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23,80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1,80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1,25 – 2,60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1368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9,0 – 11,9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26,77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2,05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1,44 – 2,94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1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Alleinerziehend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</a:tr>
              <a:tr h="301368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Ja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28,99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1,41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1,01 – 1,96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1368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Nein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18,93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1368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SES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1368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Niedriger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31,67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1368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Mittlerer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22,22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0,67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0,45 – 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1368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Hoher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17,16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0,55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0,36 – 0,83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hteck 1"/>
          <p:cNvSpPr/>
          <p:nvPr/>
        </p:nvSpPr>
        <p:spPr>
          <a:xfrm>
            <a:off x="467544" y="6237312"/>
            <a:ext cx="3686981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baseline="300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de-DE" sz="1100" dirty="0" smtClean="0">
                <a:solidFill>
                  <a:prstClr val="black"/>
                </a:solidFill>
                <a:latin typeface="Arial"/>
                <a:cs typeface="Arial"/>
              </a:rPr>
              <a:t>Referenzgruppe; </a:t>
            </a:r>
            <a:r>
              <a:rPr lang="de-DE" sz="1100" dirty="0">
                <a:latin typeface="Arial"/>
                <a:cs typeface="Arial"/>
              </a:rPr>
              <a:t>OR  Odds Ratio; KI Konfidenzintervall</a:t>
            </a:r>
            <a:endParaRPr lang="de-DE" sz="1100" baseline="30000" dirty="0">
              <a:latin typeface="Arial"/>
              <a:cs typeface="Arial"/>
            </a:endParaRPr>
          </a:p>
          <a:p>
            <a:pPr lvl="0"/>
            <a:endParaRPr lang="de-DE" sz="1100" baseline="30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95536" y="1340768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dirty="0">
                <a:solidFill>
                  <a:srgbClr val="000000"/>
                </a:solidFill>
                <a:latin typeface="Arial"/>
                <a:cs typeface="Arial"/>
              </a:rPr>
              <a:t>Tabelle 3: Darstellung relativer Häufigkeiten von emotionalen Auffälligkeiten und Ergebnisse der multivariaten logistischen Regressionsanalyse.</a:t>
            </a:r>
          </a:p>
        </p:txBody>
      </p:sp>
    </p:spTree>
    <p:extLst>
      <p:ext uri="{BB962C8B-B14F-4D97-AF65-F5344CB8AC3E}">
        <p14:creationId xmlns:p14="http://schemas.microsoft.com/office/powerpoint/2010/main" val="333600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55576" y="1340768"/>
            <a:ext cx="4968552" cy="4547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de-DE" sz="2000" u="sng" dirty="0" smtClean="0">
                <a:solidFill>
                  <a:srgbClr val="1F497D"/>
                </a:solidFill>
                <a:latin typeface="Arial"/>
                <a:cs typeface="Arial"/>
              </a:rPr>
              <a:t>Gliederung</a:t>
            </a:r>
            <a:endParaRPr lang="de-DE" sz="2000" u="sng" dirty="0">
              <a:solidFill>
                <a:srgbClr val="1F497D"/>
              </a:solidFill>
              <a:latin typeface="Arial"/>
              <a:cs typeface="Arial"/>
            </a:endParaRPr>
          </a:p>
          <a:p>
            <a:pPr marL="457200" lvl="0" indent="-457200">
              <a:buFont typeface="Wingdings" charset="2"/>
              <a:buChar char="Ø"/>
            </a:pPr>
            <a:endParaRPr lang="de-DE" dirty="0"/>
          </a:p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  <a:latin typeface="Arial"/>
                <a:cs typeface="Arial"/>
              </a:rPr>
              <a:t>Fragestellungen</a:t>
            </a:r>
          </a:p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  <a:latin typeface="Arial"/>
                <a:cs typeface="Arial"/>
              </a:rPr>
              <a:t>Methodik</a:t>
            </a:r>
            <a:br>
              <a:rPr lang="de-DE" dirty="0" smtClean="0">
                <a:solidFill>
                  <a:schemeClr val="tx2"/>
                </a:solidFill>
                <a:latin typeface="Arial"/>
                <a:cs typeface="Arial"/>
              </a:rPr>
            </a:br>
            <a:r>
              <a:rPr lang="de-DE" dirty="0" smtClean="0">
                <a:solidFill>
                  <a:schemeClr val="tx2"/>
                </a:solidFill>
                <a:latin typeface="Arial"/>
                <a:cs typeface="Arial"/>
              </a:rPr>
              <a:t>2.1 Instrumente</a:t>
            </a:r>
            <a:br>
              <a:rPr lang="de-DE" dirty="0" smtClean="0">
                <a:solidFill>
                  <a:schemeClr val="tx2"/>
                </a:solidFill>
                <a:latin typeface="Arial"/>
                <a:cs typeface="Arial"/>
              </a:rPr>
            </a:br>
            <a:r>
              <a:rPr lang="de-DE" dirty="0" smtClean="0">
                <a:solidFill>
                  <a:schemeClr val="tx2"/>
                </a:solidFill>
                <a:latin typeface="Arial"/>
                <a:cs typeface="Arial"/>
              </a:rPr>
              <a:t>2.2 Datensatz</a:t>
            </a:r>
          </a:p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  <a:latin typeface="Arial"/>
                <a:cs typeface="Arial"/>
              </a:rPr>
              <a:t>Ergebnisse und Forschungsstand</a:t>
            </a:r>
            <a:br>
              <a:rPr lang="de-DE" dirty="0" smtClean="0">
                <a:solidFill>
                  <a:schemeClr val="tx2"/>
                </a:solidFill>
                <a:latin typeface="Arial"/>
                <a:cs typeface="Arial"/>
              </a:rPr>
            </a:br>
            <a:r>
              <a:rPr lang="de-DE" dirty="0" smtClean="0">
                <a:solidFill>
                  <a:schemeClr val="tx2"/>
                </a:solidFill>
                <a:latin typeface="Arial"/>
                <a:cs typeface="Arial"/>
              </a:rPr>
              <a:t>3.1 Deskriptive Statistik</a:t>
            </a:r>
            <a:br>
              <a:rPr lang="de-DE" dirty="0" smtClean="0">
                <a:solidFill>
                  <a:schemeClr val="tx2"/>
                </a:solidFill>
                <a:latin typeface="Arial"/>
                <a:cs typeface="Arial"/>
              </a:rPr>
            </a:br>
            <a:r>
              <a:rPr lang="de-DE" dirty="0" smtClean="0">
                <a:solidFill>
                  <a:schemeClr val="tx2"/>
                </a:solidFill>
                <a:latin typeface="Arial"/>
                <a:cs typeface="Arial"/>
              </a:rPr>
              <a:t>3.2 Statistische Analyse</a:t>
            </a:r>
            <a:br>
              <a:rPr lang="de-DE" dirty="0" smtClean="0">
                <a:solidFill>
                  <a:schemeClr val="tx2"/>
                </a:solidFill>
                <a:latin typeface="Arial"/>
                <a:cs typeface="Arial"/>
              </a:rPr>
            </a:br>
            <a:r>
              <a:rPr lang="de-DE" dirty="0" smtClean="0">
                <a:solidFill>
                  <a:schemeClr val="tx2"/>
                </a:solidFill>
                <a:latin typeface="Arial"/>
                <a:cs typeface="Arial"/>
              </a:rPr>
              <a:t>3.3 Zusammenfassung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de-DE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de-DE" dirty="0" smtClean="0">
                <a:solidFill>
                  <a:schemeClr val="tx2"/>
                </a:solidFill>
                <a:latin typeface="Arial"/>
                <a:cs typeface="Arial"/>
              </a:rPr>
              <a:t>    Quellen</a:t>
            </a:r>
            <a:endParaRPr lang="de-DE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30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3004"/>
              </p:ext>
            </p:extLst>
          </p:nvPr>
        </p:nvGraphicFramePr>
        <p:xfrm>
          <a:off x="395534" y="1700806"/>
          <a:ext cx="7560845" cy="459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9"/>
                <a:gridCol w="1512169"/>
                <a:gridCol w="1512169"/>
                <a:gridCol w="1512169"/>
                <a:gridCol w="1512169"/>
              </a:tblGrid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Auffällig in %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OR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95 % KI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Geschlecht</a:t>
                      </a:r>
                      <a:endParaRPr lang="de-DE" sz="1200" b="1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>
                        <a:solidFill>
                          <a:srgbClr val="B9CDE5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solidFill>
                          <a:srgbClr val="B9CDE5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B9CDE5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Junge</a:t>
                      </a:r>
                      <a:r>
                        <a:rPr lang="de-DE" sz="1200" baseline="300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19,68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Mädchen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23,25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1,24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0,93 – 1,65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Altersgruppen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2,5</a:t>
                      </a:r>
                      <a:r>
                        <a:rPr lang="de-DE" sz="1200" baseline="0" dirty="0" smtClean="0">
                          <a:latin typeface="Arial"/>
                          <a:cs typeface="Arial"/>
                        </a:rPr>
                        <a:t> – 5,9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14,35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6,0 – 8,9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23,80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1,80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1,25 – 2,60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9,0 – 11,9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26,77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2,05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1,44 – 2,94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Alleinerziehend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Ja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28,99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1,41</a:t>
                      </a:r>
                      <a:endParaRPr lang="de-DE" sz="1200" b="1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1,01 – 1,96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Nein</a:t>
                      </a:r>
                      <a:r>
                        <a:rPr lang="de-DE" sz="1200" baseline="300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18,93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SES</a:t>
                      </a:r>
                      <a:endParaRPr lang="de-DE" sz="1200" b="1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Niedriger</a:t>
                      </a:r>
                      <a:r>
                        <a:rPr lang="de-DE" sz="1200" baseline="300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31,67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Mittlerer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22,22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0,67</a:t>
                      </a:r>
                      <a:endParaRPr lang="de-DE" sz="1200" b="1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0,45 – 1,00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Hoher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17,16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0,55</a:t>
                      </a:r>
                      <a:endParaRPr lang="de-DE" sz="1200" b="1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0,36 – 0,83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3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11560" y="4077072"/>
            <a:ext cx="7128792" cy="159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de-DE" u="sng" dirty="0" smtClean="0">
                <a:solidFill>
                  <a:srgbClr val="1F497D"/>
                </a:solidFill>
                <a:latin typeface="Arial"/>
                <a:cs typeface="Arial"/>
              </a:rPr>
              <a:t>Aktuelle Forschung</a:t>
            </a:r>
            <a:endParaRPr lang="de-DE" sz="1600" dirty="0" smtClean="0">
              <a:latin typeface="Arial"/>
              <a:cs typeface="Arial"/>
            </a:endParaRPr>
          </a:p>
          <a:p>
            <a:pPr marL="285750" lvl="0" indent="-28575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Altersunterschiede</a:t>
            </a: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Ja	</a:t>
            </a: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de-DE" sz="1600" dirty="0" err="1">
                <a:solidFill>
                  <a:srgbClr val="000000"/>
                </a:solidFill>
                <a:latin typeface="Arial"/>
                <a:cs typeface="Arial"/>
              </a:rPr>
              <a:t>Hölling</a:t>
            </a: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 et al. 2007, 2008</a:t>
            </a: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Nein		R</a:t>
            </a:r>
            <a:r>
              <a:rPr lang="da-DK" sz="1600" dirty="0" smtClean="0">
                <a:latin typeface="Arial"/>
                <a:cs typeface="Arial"/>
              </a:rPr>
              <a:t>ø</a:t>
            </a:r>
            <a:r>
              <a:rPr lang="de-DE" sz="1600" dirty="0" err="1" smtClean="0">
                <a:solidFill>
                  <a:srgbClr val="000000"/>
                </a:solidFill>
                <a:latin typeface="Arial"/>
                <a:cs typeface="Arial"/>
              </a:rPr>
              <a:t>nning</a:t>
            </a: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 et al. 2004</a:t>
            </a:r>
          </a:p>
        </p:txBody>
      </p:sp>
      <p:sp>
        <p:nvSpPr>
          <p:cNvPr id="2" name="Rechteck 1"/>
          <p:cNvSpPr/>
          <p:nvPr/>
        </p:nvSpPr>
        <p:spPr>
          <a:xfrm>
            <a:off x="467544" y="6237312"/>
            <a:ext cx="3686981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baseline="300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de-DE" sz="1100" dirty="0" smtClean="0">
                <a:solidFill>
                  <a:prstClr val="black"/>
                </a:solidFill>
                <a:latin typeface="Arial"/>
                <a:cs typeface="Arial"/>
              </a:rPr>
              <a:t>Referenzgruppe; </a:t>
            </a:r>
            <a:r>
              <a:rPr lang="de-DE" sz="1100" dirty="0">
                <a:latin typeface="Arial"/>
                <a:cs typeface="Arial"/>
              </a:rPr>
              <a:t>OR  Odds Ratio; KI Konfidenzintervall</a:t>
            </a:r>
            <a:endParaRPr lang="de-DE" sz="1100" baseline="30000" dirty="0">
              <a:latin typeface="Arial"/>
              <a:cs typeface="Arial"/>
            </a:endParaRPr>
          </a:p>
          <a:p>
            <a:pPr lvl="0"/>
            <a:endParaRPr lang="de-DE" sz="1100" baseline="30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23528" y="1268760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dirty="0">
                <a:solidFill>
                  <a:srgbClr val="000000"/>
                </a:solidFill>
                <a:latin typeface="Arial"/>
                <a:cs typeface="Arial"/>
              </a:rPr>
              <a:t>Tabelle 3: Darstellung relativer Häufigkeiten von emotionalen Auffälligkeiten und Ergebnisse der multivariaten logistischen Regressionsanalyse.</a:t>
            </a:r>
          </a:p>
        </p:txBody>
      </p:sp>
    </p:spTree>
    <p:extLst>
      <p:ext uri="{BB962C8B-B14F-4D97-AF65-F5344CB8AC3E}">
        <p14:creationId xmlns:p14="http://schemas.microsoft.com/office/powerpoint/2010/main" val="11335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11560" y="1268760"/>
            <a:ext cx="5763261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de-DE" dirty="0">
              <a:solidFill>
                <a:srgbClr val="1F497D"/>
              </a:solidFill>
              <a:latin typeface="Arial"/>
              <a:cs typeface="Arial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Statistische Analyse</a:t>
            </a:r>
          </a:p>
          <a:p>
            <a:pPr lvl="0">
              <a:lnSpc>
                <a:spcPct val="150000"/>
              </a:lnSpc>
            </a:pPr>
            <a:endParaRPr lang="de-DE" sz="1600" dirty="0" smtClean="0">
              <a:latin typeface="Arial"/>
              <a:cs typeface="Arial"/>
            </a:endParaRPr>
          </a:p>
          <a:p>
            <a:pPr marL="285750" lvl="0" indent="-28575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21,38 % (</a:t>
            </a:r>
            <a:r>
              <a:rPr lang="de-DE" sz="1600" dirty="0" err="1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 = 257) in Risikogruppe ‚auffällig‘</a:t>
            </a: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40466"/>
              </p:ext>
            </p:extLst>
          </p:nvPr>
        </p:nvGraphicFramePr>
        <p:xfrm>
          <a:off x="467544" y="1700806"/>
          <a:ext cx="7488835" cy="459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767"/>
                <a:gridCol w="1497767"/>
                <a:gridCol w="1497767"/>
                <a:gridCol w="1497767"/>
                <a:gridCol w="1497767"/>
              </a:tblGrid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Auffällig in %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OR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95 % KI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Geschlecht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Junge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19,68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Mädchen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23,25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1,24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0,93 – 1,65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Altersgruppen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2,5</a:t>
                      </a:r>
                      <a:r>
                        <a:rPr lang="de-DE" sz="1200" baseline="0" dirty="0" smtClean="0">
                          <a:latin typeface="Arial"/>
                          <a:cs typeface="Arial"/>
                        </a:rPr>
                        <a:t> – 5,9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14,35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6,0 – 8,9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23,80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1,80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1,25 – 2,60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9,0 – 11,9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26,77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2,05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1,44 – 2,94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Alleinerziehend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Ja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28,99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1,41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1,01 – 1,96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Nein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18,93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SES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Niedriger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31,67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Mittlerer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22,22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0,67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0,45 – 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Hoher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17,16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0,55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0,36 – 0,83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hteck 1"/>
          <p:cNvSpPr/>
          <p:nvPr/>
        </p:nvSpPr>
        <p:spPr>
          <a:xfrm>
            <a:off x="467544" y="6237312"/>
            <a:ext cx="3686981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baseline="300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de-DE" sz="1100" dirty="0" smtClean="0">
                <a:solidFill>
                  <a:prstClr val="black"/>
                </a:solidFill>
                <a:latin typeface="Arial"/>
                <a:cs typeface="Arial"/>
              </a:rPr>
              <a:t>Referenzgruppe; </a:t>
            </a:r>
            <a:r>
              <a:rPr lang="de-DE" sz="1100" dirty="0">
                <a:latin typeface="Arial"/>
                <a:cs typeface="Arial"/>
              </a:rPr>
              <a:t>OR  Odds Ratio; KI Konfidenzintervall</a:t>
            </a:r>
            <a:endParaRPr lang="de-DE" sz="1100" baseline="30000" dirty="0">
              <a:latin typeface="Arial"/>
              <a:cs typeface="Arial"/>
            </a:endParaRPr>
          </a:p>
          <a:p>
            <a:pPr lvl="0"/>
            <a:endParaRPr lang="de-DE" sz="1100" baseline="300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95536" y="1268760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dirty="0">
                <a:solidFill>
                  <a:srgbClr val="000000"/>
                </a:solidFill>
                <a:latin typeface="Arial"/>
                <a:cs typeface="Arial"/>
              </a:rPr>
              <a:t>Tabelle 3: Darstellung relativer Häufigkeiten von emotionalen Auffälligkeiten und Ergebnisse der multivariaten logistischen Regressionsanalyse.</a:t>
            </a:r>
          </a:p>
        </p:txBody>
      </p:sp>
    </p:spTree>
    <p:extLst>
      <p:ext uri="{BB962C8B-B14F-4D97-AF65-F5344CB8AC3E}">
        <p14:creationId xmlns:p14="http://schemas.microsoft.com/office/powerpoint/2010/main" val="118520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21998"/>
              </p:ext>
            </p:extLst>
          </p:nvPr>
        </p:nvGraphicFramePr>
        <p:xfrm>
          <a:off x="467544" y="1700806"/>
          <a:ext cx="7488835" cy="459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767"/>
                <a:gridCol w="1497767"/>
                <a:gridCol w="1497767"/>
                <a:gridCol w="1497767"/>
                <a:gridCol w="1497767"/>
              </a:tblGrid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Auffällig in %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OR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95 % KI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Geschlecht</a:t>
                      </a:r>
                      <a:endParaRPr lang="de-DE" sz="12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Junge</a:t>
                      </a:r>
                      <a:r>
                        <a:rPr lang="de-DE" sz="1200" baseline="300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19,68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Mädchen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23,25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1,24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0,93 – 1,65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Altersgruppen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2,5</a:t>
                      </a:r>
                      <a:r>
                        <a:rPr lang="de-DE" sz="12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 – 5,9</a:t>
                      </a:r>
                      <a:r>
                        <a:rPr lang="de-DE" sz="1200" baseline="300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14,35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6,0 – 8,9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23,80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1,80</a:t>
                      </a:r>
                      <a:endParaRPr lang="de-DE" sz="12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1,25 – 2,60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9,0 – 11,9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26,77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2,05</a:t>
                      </a:r>
                      <a:endParaRPr lang="de-DE" sz="12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/>
                          <a:cs typeface="Arial"/>
                        </a:rPr>
                        <a:t>1,44 – 2,94</a:t>
                      </a:r>
                      <a:endParaRPr lang="de-DE" sz="12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2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Alleinerziehend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Ja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28,99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1,41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1,01 – 1,96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Nein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18,93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SES</a:t>
                      </a:r>
                      <a:endParaRPr lang="de-DE" sz="1200" b="1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>
                        <a:solidFill>
                          <a:srgbClr val="B9CDE5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solidFill>
                          <a:srgbClr val="B9CDE5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B9CDE5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Niedriger</a:t>
                      </a:r>
                      <a:r>
                        <a:rPr lang="de-DE" sz="1200" baseline="300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31,67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Mittlerer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22,22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0,67</a:t>
                      </a:r>
                      <a:endParaRPr lang="de-DE" sz="1200" b="1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0,45 – 1,00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Hoher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17,16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0,55</a:t>
                      </a:r>
                      <a:endParaRPr lang="de-DE" sz="1200" b="1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B9CDE5"/>
                          </a:solidFill>
                          <a:latin typeface="Arial"/>
                          <a:cs typeface="Arial"/>
                        </a:rPr>
                        <a:t>0,36 – 0,83</a:t>
                      </a:r>
                      <a:endParaRPr lang="de-DE" sz="1200" dirty="0">
                        <a:solidFill>
                          <a:srgbClr val="B9CDE5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12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539552" y="1988840"/>
            <a:ext cx="5763261" cy="196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de-DE" u="sng" dirty="0" smtClean="0">
                <a:solidFill>
                  <a:srgbClr val="1F497D"/>
                </a:solidFill>
                <a:latin typeface="Arial"/>
                <a:cs typeface="Arial"/>
              </a:rPr>
              <a:t>Aktuelle Forschung</a:t>
            </a:r>
            <a:endParaRPr lang="de-DE" sz="1600" dirty="0">
              <a:latin typeface="Arial"/>
              <a:cs typeface="Arial"/>
            </a:endParaRPr>
          </a:p>
          <a:p>
            <a:pPr marL="285750" lvl="0" indent="-28575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600" dirty="0" smtClean="0">
                <a:latin typeface="Arial"/>
                <a:cs typeface="Arial"/>
              </a:rPr>
              <a:t>Emotionale Auffälligkeiten bei Kindern Alleinerziehender</a:t>
            </a: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r>
              <a:rPr lang="de-DE" sz="1600" dirty="0" err="1" smtClean="0">
                <a:latin typeface="Arial"/>
                <a:cs typeface="Arial"/>
              </a:rPr>
              <a:t>Elberling</a:t>
            </a:r>
            <a:r>
              <a:rPr lang="de-DE" sz="1600" dirty="0" smtClean="0">
                <a:latin typeface="Arial"/>
                <a:cs typeface="Arial"/>
              </a:rPr>
              <a:t> et al. 2010</a:t>
            </a: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r>
              <a:rPr lang="de-DE" sz="1400" dirty="0" smtClean="0">
                <a:solidFill>
                  <a:srgbClr val="000000"/>
                </a:solidFill>
                <a:latin typeface="Arial"/>
                <a:cs typeface="Arial"/>
              </a:rPr>
              <a:t>Jaspers et al. 2012, Scharte et al. 2012, </a:t>
            </a:r>
            <a:r>
              <a:rPr lang="de-DE" sz="1400" dirty="0" err="1" smtClean="0">
                <a:solidFill>
                  <a:srgbClr val="000000"/>
                </a:solidFill>
                <a:latin typeface="Arial"/>
                <a:cs typeface="Arial"/>
              </a:rPr>
              <a:t>Wirback</a:t>
            </a:r>
            <a:r>
              <a:rPr lang="de-DE" sz="1400" dirty="0" smtClean="0">
                <a:solidFill>
                  <a:srgbClr val="000000"/>
                </a:solidFill>
                <a:latin typeface="Arial"/>
                <a:cs typeface="Arial"/>
              </a:rPr>
              <a:t> et al. 2014</a:t>
            </a:r>
          </a:p>
        </p:txBody>
      </p:sp>
      <p:sp>
        <p:nvSpPr>
          <p:cNvPr id="2" name="Rechteck 1"/>
          <p:cNvSpPr/>
          <p:nvPr/>
        </p:nvSpPr>
        <p:spPr>
          <a:xfrm>
            <a:off x="467544" y="6237312"/>
            <a:ext cx="3686981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baseline="300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de-DE" sz="1100" dirty="0" smtClean="0">
                <a:solidFill>
                  <a:prstClr val="black"/>
                </a:solidFill>
                <a:latin typeface="Arial"/>
                <a:cs typeface="Arial"/>
              </a:rPr>
              <a:t>Referenzgruppe; </a:t>
            </a:r>
            <a:r>
              <a:rPr lang="de-DE" sz="1100" dirty="0">
                <a:latin typeface="Arial"/>
                <a:cs typeface="Arial"/>
              </a:rPr>
              <a:t>OR  Odds Ratio; KI Konfidenzintervall</a:t>
            </a:r>
            <a:endParaRPr lang="de-DE" sz="1100" baseline="30000" dirty="0">
              <a:latin typeface="Arial"/>
              <a:cs typeface="Arial"/>
            </a:endParaRPr>
          </a:p>
          <a:p>
            <a:pPr lvl="0"/>
            <a:endParaRPr lang="de-DE" sz="1100" baseline="300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95536" y="1268760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dirty="0">
                <a:solidFill>
                  <a:srgbClr val="000000"/>
                </a:solidFill>
                <a:latin typeface="Arial"/>
                <a:cs typeface="Arial"/>
              </a:rPr>
              <a:t>Tabelle 3: Darstellung relativer Häufigkeiten von emotionalen Auffälligkeiten und Ergebnisse der multivariaten logistischen Regressionsanalyse.</a:t>
            </a:r>
          </a:p>
        </p:txBody>
      </p:sp>
    </p:spTree>
    <p:extLst>
      <p:ext uri="{BB962C8B-B14F-4D97-AF65-F5344CB8AC3E}">
        <p14:creationId xmlns:p14="http://schemas.microsoft.com/office/powerpoint/2010/main" val="139525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11560" y="1268760"/>
            <a:ext cx="5763261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de-DE" dirty="0">
              <a:solidFill>
                <a:srgbClr val="1F497D"/>
              </a:solidFill>
              <a:latin typeface="Arial"/>
              <a:cs typeface="Arial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Statistische Analyse</a:t>
            </a:r>
          </a:p>
          <a:p>
            <a:pPr lvl="0">
              <a:lnSpc>
                <a:spcPct val="150000"/>
              </a:lnSpc>
            </a:pPr>
            <a:endParaRPr lang="de-DE" sz="1600" dirty="0" smtClean="0">
              <a:latin typeface="Arial"/>
              <a:cs typeface="Arial"/>
            </a:endParaRPr>
          </a:p>
          <a:p>
            <a:pPr marL="285750" lvl="0" indent="-28575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21,38 % (</a:t>
            </a:r>
            <a:r>
              <a:rPr lang="de-DE" sz="1600" dirty="0" err="1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 = 257) in Risikogruppe ‚auffällig‘</a:t>
            </a: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88199"/>
              </p:ext>
            </p:extLst>
          </p:nvPr>
        </p:nvGraphicFramePr>
        <p:xfrm>
          <a:off x="467544" y="1700806"/>
          <a:ext cx="7488835" cy="459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767"/>
                <a:gridCol w="1497767"/>
                <a:gridCol w="1497767"/>
                <a:gridCol w="1497767"/>
                <a:gridCol w="1497767"/>
              </a:tblGrid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Auffällig in %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OR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95 % KI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Geschlecht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Junge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19,68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Mädchen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23,25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1,24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0,93 – 1,65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Altersgruppen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2,5</a:t>
                      </a:r>
                      <a:r>
                        <a:rPr lang="de-DE" sz="1200" baseline="0" dirty="0" smtClean="0">
                          <a:latin typeface="Arial"/>
                          <a:cs typeface="Arial"/>
                        </a:rPr>
                        <a:t> – 5,9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14,35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6,0 – 8,9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23,80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1,80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1,25 – 2,60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9,0 – 11,9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26,77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2,05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1,44 – 2,94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Alleinerziehend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Ja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28,99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1,41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1,01 – 1,96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Nein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18,93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SES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Niedriger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31,67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Mittlerer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22,22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0,67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0,45 – 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Hoher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17,16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0,55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0,36 – 0,83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hteck 1"/>
          <p:cNvSpPr/>
          <p:nvPr/>
        </p:nvSpPr>
        <p:spPr>
          <a:xfrm>
            <a:off x="467544" y="6237312"/>
            <a:ext cx="3686981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baseline="300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de-DE" sz="1100" dirty="0" smtClean="0">
                <a:solidFill>
                  <a:prstClr val="black"/>
                </a:solidFill>
                <a:latin typeface="Arial"/>
                <a:cs typeface="Arial"/>
              </a:rPr>
              <a:t>Referenzgruppe; </a:t>
            </a:r>
            <a:r>
              <a:rPr lang="de-DE" sz="1100" dirty="0">
                <a:latin typeface="Arial"/>
                <a:cs typeface="Arial"/>
              </a:rPr>
              <a:t>OR  Odds Ratio; KI Konfidenzintervall</a:t>
            </a:r>
            <a:endParaRPr lang="de-DE" sz="1100" baseline="30000" dirty="0">
              <a:latin typeface="Arial"/>
              <a:cs typeface="Arial"/>
            </a:endParaRPr>
          </a:p>
          <a:p>
            <a:pPr lvl="0"/>
            <a:endParaRPr lang="de-DE" sz="1100" baseline="30000" dirty="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95536" y="1268760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dirty="0">
                <a:solidFill>
                  <a:srgbClr val="000000"/>
                </a:solidFill>
                <a:latin typeface="Arial"/>
                <a:cs typeface="Arial"/>
              </a:rPr>
              <a:t>Tabelle 3: Darstellung relativer Häufigkeiten von emotionalen Auffälligkeiten und Ergebnisse der multivariaten logistischen Regressionsanalyse.</a:t>
            </a:r>
          </a:p>
        </p:txBody>
      </p:sp>
    </p:spTree>
    <p:extLst>
      <p:ext uri="{BB962C8B-B14F-4D97-AF65-F5344CB8AC3E}">
        <p14:creationId xmlns:p14="http://schemas.microsoft.com/office/powerpoint/2010/main" val="150770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74745"/>
              </p:ext>
            </p:extLst>
          </p:nvPr>
        </p:nvGraphicFramePr>
        <p:xfrm>
          <a:off x="467544" y="1700806"/>
          <a:ext cx="7488835" cy="459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767"/>
                <a:gridCol w="1497767"/>
                <a:gridCol w="1497767"/>
                <a:gridCol w="1497767"/>
                <a:gridCol w="1497767"/>
              </a:tblGrid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Auffällig in %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OR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 95 % KI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r>
                        <a:rPr lang="de-DE" sz="1200" b="1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Geschlecht</a:t>
                      </a:r>
                      <a:endParaRPr lang="de-DE" sz="1200" b="1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solidFill>
                          <a:srgbClr val="D9D9D9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Junge</a:t>
                      </a:r>
                      <a:r>
                        <a:rPr lang="de-DE" sz="1200" baseline="300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19,68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Mädchen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23,25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1,24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0,93 – 1,65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Altersgruppen</a:t>
                      </a:r>
                      <a:endParaRPr lang="de-DE" sz="1200" b="1" dirty="0" smtClean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2,5</a:t>
                      </a:r>
                      <a:r>
                        <a:rPr lang="de-DE" sz="1200" baseline="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 – 5,9</a:t>
                      </a:r>
                      <a:r>
                        <a:rPr lang="de-DE" sz="1200" baseline="300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14,35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6,0 – 8,9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23,80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1,80</a:t>
                      </a:r>
                      <a:endParaRPr lang="de-DE" sz="1200" b="1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1,25 – 2,60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9,0 – 11,9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26,77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2,05</a:t>
                      </a:r>
                      <a:endParaRPr lang="de-DE" sz="1200" b="1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1,44 – 2,94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Alleinerziehend</a:t>
                      </a:r>
                      <a:endParaRPr lang="de-DE" sz="1200" b="1" dirty="0" smtClean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Ja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28,99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1,41</a:t>
                      </a:r>
                      <a:endParaRPr lang="de-DE" sz="1200" b="1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1,01 – 1,96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Nein</a:t>
                      </a:r>
                      <a:r>
                        <a:rPr lang="de-DE" sz="1200" baseline="300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18,93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solidFill>
                            <a:srgbClr val="D9D9D9"/>
                          </a:solidFill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solidFill>
                          <a:srgbClr val="D9D9D9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11000"/>
                      </a:schemeClr>
                    </a:solidFill>
                  </a:tcPr>
                </a:tc>
              </a:tr>
              <a:tr h="306169">
                <a:tc>
                  <a:txBody>
                    <a:bodyPr/>
                    <a:lstStyle/>
                    <a:p>
                      <a:r>
                        <a:rPr lang="de-DE" sz="1200" b="1" smtClean="0">
                          <a:latin typeface="Arial"/>
                          <a:cs typeface="Arial"/>
                        </a:rPr>
                        <a:t>SES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Niedriger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31,67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Mittlerer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22,22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0,67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0,45 – 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6169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Hoher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17,16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0,55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0,36 – 0,83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83568" y="1844824"/>
            <a:ext cx="5763261" cy="3811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de-DE" u="sng" dirty="0" smtClean="0">
                <a:solidFill>
                  <a:srgbClr val="1F497D"/>
                </a:solidFill>
                <a:latin typeface="Arial"/>
                <a:cs typeface="Arial"/>
              </a:rPr>
              <a:t>Aktuelle Forschung</a:t>
            </a:r>
            <a:endParaRPr lang="de-DE" sz="1600" dirty="0" smtClean="0">
              <a:latin typeface="Arial"/>
              <a:cs typeface="Arial"/>
            </a:endParaRPr>
          </a:p>
          <a:p>
            <a:pPr marL="285750" lvl="0" indent="-28575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Geringer SES </a:t>
            </a: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 mehr auffällige emotionale Probleme</a:t>
            </a: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Ja:	</a:t>
            </a:r>
            <a:r>
              <a:rPr lang="de-DE" sz="1600" dirty="0" err="1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Hölling</a:t>
            </a: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et al. 2007, 2008</a:t>
            </a: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Nein:	</a:t>
            </a:r>
            <a:r>
              <a:rPr lang="de-DE" sz="1600" dirty="0" err="1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Woerner</a:t>
            </a: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et al. 2002</a:t>
            </a: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 smtClean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67544" y="6237312"/>
            <a:ext cx="3686981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baseline="30000" dirty="0" smtClean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de-DE" sz="1100" dirty="0" smtClean="0">
                <a:solidFill>
                  <a:prstClr val="black"/>
                </a:solidFill>
                <a:latin typeface="Arial"/>
                <a:cs typeface="Arial"/>
              </a:rPr>
              <a:t>Referenzgruppe; </a:t>
            </a:r>
            <a:r>
              <a:rPr lang="de-DE" sz="1100" dirty="0">
                <a:latin typeface="Arial"/>
                <a:cs typeface="Arial"/>
              </a:rPr>
              <a:t>OR  Odds Ratio; KI Konfidenzintervall</a:t>
            </a:r>
            <a:endParaRPr lang="de-DE" sz="1100" baseline="30000" dirty="0">
              <a:latin typeface="Arial"/>
              <a:cs typeface="Arial"/>
            </a:endParaRPr>
          </a:p>
          <a:p>
            <a:pPr lvl="0"/>
            <a:endParaRPr lang="de-DE" sz="1100" baseline="30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95536" y="1268760"/>
            <a:ext cx="7902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dirty="0">
                <a:solidFill>
                  <a:srgbClr val="000000"/>
                </a:solidFill>
                <a:latin typeface="Arial"/>
                <a:cs typeface="Arial"/>
              </a:rPr>
              <a:t>Tabelle 3: Darstellung relativer Häufigkeiten von emotionalen Auffälligkeiten und Ergebnisse der multivariaten logistischen Regressionsanalyse.</a:t>
            </a:r>
          </a:p>
        </p:txBody>
      </p:sp>
    </p:spTree>
    <p:extLst>
      <p:ext uri="{BB962C8B-B14F-4D97-AF65-F5344CB8AC3E}">
        <p14:creationId xmlns:p14="http://schemas.microsoft.com/office/powerpoint/2010/main" val="273457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11560" y="1268760"/>
            <a:ext cx="7776864" cy="159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de-DE" dirty="0">
              <a:solidFill>
                <a:srgbClr val="1F497D"/>
              </a:solidFill>
              <a:latin typeface="Arial"/>
              <a:cs typeface="Arial"/>
            </a:endParaRP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58963"/>
              </p:ext>
            </p:extLst>
          </p:nvPr>
        </p:nvGraphicFramePr>
        <p:xfrm>
          <a:off x="395536" y="1704998"/>
          <a:ext cx="8136903" cy="454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296144"/>
                <a:gridCol w="1560173"/>
                <a:gridCol w="1560173"/>
                <a:gridCol w="1560173"/>
              </a:tblGrid>
              <a:tr h="338190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Auffällig in</a:t>
                      </a:r>
                      <a:r>
                        <a:rPr lang="de-DE" sz="1200" baseline="0" dirty="0" smtClean="0">
                          <a:latin typeface="Arial"/>
                          <a:cs typeface="Arial"/>
                        </a:rPr>
                        <a:t> %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OR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95 % KI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38190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Elterliche Bildung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38190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Niedrige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26,82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38190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Mittlere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21,30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0,80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0,53</a:t>
                      </a:r>
                      <a:r>
                        <a:rPr lang="de-DE" sz="1200" baseline="0" dirty="0" smtClean="0">
                          <a:latin typeface="Arial"/>
                          <a:cs typeface="Arial"/>
                        </a:rPr>
                        <a:t> – 1,20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38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Hohe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18,51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0,79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0,51 – 1,21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38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Berufliche 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38190"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Niedrige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27,78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38190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Mittlere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22,32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smtClean="0">
                          <a:latin typeface="Arial"/>
                          <a:cs typeface="Arial"/>
                        </a:rPr>
                        <a:t>0,78</a:t>
                      </a:r>
                      <a:endParaRPr lang="de-DE" sz="1200" b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0,52 – 1,17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38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Hohe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19,96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0,82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0,53 – 1,27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16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Monatliches</a:t>
                      </a:r>
                      <a:r>
                        <a:rPr lang="de-DE" sz="1200" b="1" baseline="0" dirty="0" smtClean="0">
                          <a:latin typeface="Arial"/>
                          <a:cs typeface="Arial"/>
                        </a:rPr>
                        <a:t> Nettohaushaltseinkommen</a:t>
                      </a:r>
                      <a:endParaRPr lang="de-DE" sz="12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38190">
                <a:tc>
                  <a:txBody>
                    <a:bodyPr/>
                    <a:lstStyle/>
                    <a:p>
                      <a:endParaRPr lang="de-DE" sz="12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Arial"/>
                          <a:cs typeface="Arial"/>
                        </a:rPr>
                        <a:t>Niedriges</a:t>
                      </a:r>
                      <a:r>
                        <a:rPr lang="de-DE" sz="1200" baseline="30000" dirty="0" smtClean="0">
                          <a:latin typeface="Arial"/>
                          <a:cs typeface="Arial"/>
                        </a:rPr>
                        <a:t>1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28,67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1,00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38190">
                <a:tc>
                  <a:txBody>
                    <a:bodyPr/>
                    <a:lstStyle/>
                    <a:p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Mittleres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20,89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0,70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0,48 – 1,02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38190">
                <a:tc>
                  <a:txBody>
                    <a:bodyPr/>
                    <a:lstStyle/>
                    <a:p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Hohes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16,78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smtClean="0">
                          <a:latin typeface="Arial"/>
                          <a:cs typeface="Arial"/>
                        </a:rPr>
                        <a:t>0,59</a:t>
                      </a:r>
                      <a:endParaRPr lang="de-DE" sz="12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>
                          <a:latin typeface="Arial"/>
                          <a:cs typeface="Arial"/>
                        </a:rPr>
                        <a:t>0,38 – 0,90</a:t>
                      </a:r>
                      <a:endParaRPr lang="de-DE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67544" y="6237312"/>
            <a:ext cx="372617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aseline="30000" dirty="0" smtClean="0">
                <a:latin typeface="Arial"/>
                <a:cs typeface="Arial"/>
              </a:rPr>
              <a:t>1</a:t>
            </a:r>
            <a:r>
              <a:rPr lang="de-DE" sz="1100" dirty="0" smtClean="0">
                <a:latin typeface="Arial"/>
                <a:cs typeface="Arial"/>
              </a:rPr>
              <a:t> </a:t>
            </a:r>
            <a:r>
              <a:rPr lang="de-DE" sz="1100" dirty="0">
                <a:latin typeface="Arial"/>
                <a:cs typeface="Arial"/>
              </a:rPr>
              <a:t>Referenzgruppe; OR  Odds Ratio; KI Konfidenzintervall</a:t>
            </a:r>
            <a:endParaRPr lang="de-DE" sz="1100" baseline="30000" dirty="0">
              <a:latin typeface="Arial"/>
              <a:cs typeface="Arial"/>
            </a:endParaRPr>
          </a:p>
          <a:p>
            <a:endParaRPr lang="de-DE" sz="1100" baseline="30000" dirty="0">
              <a:latin typeface="Arial"/>
              <a:cs typeface="Arial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23528" y="1268760"/>
            <a:ext cx="7614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dirty="0">
                <a:solidFill>
                  <a:srgbClr val="000000"/>
                </a:solidFill>
                <a:latin typeface="Arial"/>
                <a:cs typeface="Arial"/>
              </a:rPr>
              <a:t>Tabelle 3: Darstellung relativer Häufigkeiten von emotionalen Auffälligkeiten und Ergebnisse der multivariaten logistischen Regressionsanalyse.</a:t>
            </a:r>
          </a:p>
        </p:txBody>
      </p:sp>
    </p:spTree>
    <p:extLst>
      <p:ext uri="{BB962C8B-B14F-4D97-AF65-F5344CB8AC3E}">
        <p14:creationId xmlns:p14="http://schemas.microsoft.com/office/powerpoint/2010/main" val="177552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11560" y="1268760"/>
            <a:ext cx="7776864" cy="348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 startAt="3"/>
            </a:pP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>Ergebnisse und Forschungsstand</a:t>
            </a:r>
            <a:endParaRPr lang="de-DE" sz="20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3.3 Zusammenfassung</a:t>
            </a:r>
            <a:endParaRPr lang="de-DE" dirty="0">
              <a:solidFill>
                <a:srgbClr val="1F497D"/>
              </a:solidFill>
              <a:latin typeface="Arial"/>
              <a:cs typeface="Arial"/>
            </a:endParaRP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lvl="0" indent="-28575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Mit steigendem Alter nimmt das Risiko für emotionale Auffälligkeiten zu.</a:t>
            </a:r>
          </a:p>
          <a:p>
            <a:pPr marL="285750" lvl="0" indent="-28575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Kinder alleinerziehender Eltern zeigen oft mehr emotionale Auffälligkeiten.</a:t>
            </a:r>
          </a:p>
          <a:p>
            <a:pPr marL="285750" lvl="0" indent="-28575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600" dirty="0" smtClean="0">
                <a:solidFill>
                  <a:srgbClr val="000000"/>
                </a:solidFill>
                <a:latin typeface="Arial"/>
                <a:cs typeface="Arial"/>
              </a:rPr>
              <a:t>Höherer SES schützt vor emotionalen Auffälligkeiten, wobei das Einkommen eine wichtige Rolle spielt.</a:t>
            </a: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i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sz="16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908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539552" y="1340768"/>
            <a:ext cx="9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Quellen</a:t>
            </a:r>
            <a:endParaRPr lang="de-DE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772816"/>
            <a:ext cx="8012861" cy="452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latin typeface="Arial"/>
                <a:cs typeface="Arial"/>
              </a:rPr>
              <a:t>Elberling H, Linneberg A, Olsen EM et al. (2010) The prevalence of SDQ-measured mental health problems at age 5–7 years and identification of predictors from birth to preschool age in a Danish birth cohort. The Copenhagen Child Cohort 2000. Eur Child Adolesc Psychiatry 19(9): 725–735. doi: 10.1007/s00787-010-0110-z</a:t>
            </a:r>
          </a:p>
          <a:p>
            <a:pPr marL="17145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latin typeface="Arial"/>
                <a:cs typeface="Arial"/>
              </a:rPr>
              <a:t>Elhamid AA, Howe A, Reading R (2009) Prevalence of emotional and behavioural problems among 6–12 year old children in Egypt. Soc Psychiat Epidemiol 44(1): 8–14. doi: 10.1007/s00127-008-0394-1</a:t>
            </a:r>
          </a:p>
          <a:p>
            <a:pPr marL="17145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latin typeface="Arial"/>
                <a:cs typeface="Arial"/>
              </a:rPr>
              <a:t>Goodman R (2000) Using the Strengths and Difficulties Questionnaire (SDQ) to screen for child psychiatric disorders in a community sample. The British Journal of Psychiatry 177(6): 534–539. doi: 10.1192/bjp.177.6.534</a:t>
            </a:r>
          </a:p>
          <a:p>
            <a:pPr marL="17145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latin typeface="Arial"/>
                <a:cs typeface="Arial"/>
              </a:rPr>
              <a:t>Goodman R (1997) The Strengths and Difficulties Questionnaire. A Research Note. J Child Psychol &amp; Psychiat 38(5): 581–586. doi: 10.1111/j.1469-7610.1997.tb01545.x</a:t>
            </a:r>
          </a:p>
          <a:p>
            <a:pPr marL="17145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latin typeface="Arial"/>
                <a:cs typeface="Arial"/>
              </a:rPr>
              <a:t>Goodman R (2001) Psychometric Properties of the Strengths and Difficulties Questionnaire. Journal of the American Academy of Child &amp; Adolescent Psychiatry 40(11): 1337–1345. doi: 10.1097/00004583-200111000-00015</a:t>
            </a:r>
          </a:p>
          <a:p>
            <a:pPr marL="17145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latin typeface="Arial"/>
                <a:cs typeface="Arial"/>
              </a:rPr>
              <a:t>Hölling H, Erhart M, Ravens-Sieberer U et al. (2007) Verhaltensauffälligkeiten bei Kindern und Jugendlichen. Bundesgesundheitsbl. 50(5-6): 784–793. doi: 10.1007/s00103-007-0241-7</a:t>
            </a:r>
          </a:p>
          <a:p>
            <a:pPr marL="17145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latin typeface="Arial"/>
                <a:cs typeface="Arial"/>
              </a:rPr>
              <a:t>Hölling H, Kurth B, Rothenberger A et al. (2008) Assessing psychopathological problems of children and adolescents from 3 to 17 years in a nationwide representative sample. Results of the German health interview and examination survey for children and adolescents (KiGGS). Eur Child Adolesc Psychiatry 17(S1): 34–41. doi: 10.1007/s00787-008-1004-1</a:t>
            </a:r>
          </a:p>
          <a:p>
            <a:pPr marL="17145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latin typeface="Arial"/>
                <a:cs typeface="Arial"/>
              </a:rPr>
              <a:t>Jaspers M, Winter AF de, Huisman M et al. (2012) Trajectories of Psychosocial Problems in Adolescents Predicted by Findings From Early Well-Child Assessments. Journal of Adolescent Health 51(5): 475–483. doi: 10.1016/j.jadohealth.2012.02.007</a:t>
            </a:r>
          </a:p>
          <a:p>
            <a:pPr marL="17145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latin typeface="Arial"/>
                <a:cs typeface="Arial"/>
              </a:rPr>
              <a:t>LUNDH L, WÅNGBY-LUNDH M, BJÄREHED J (2008) Self-reported emotional and behavioral problems in Swedish 14 to 15-year-old adolescents. A study with the self-report version of the Strengths and Difficulties Questionnaire. Scandinavian Journal of Psychology 49(6): 523–532. doi: 10.1111/j.1467-9450.2008.00668.</a:t>
            </a:r>
            <a:r>
              <a:rPr lang="de" sz="1200" dirty="0" smtClean="0">
                <a:latin typeface="Arial"/>
                <a:cs typeface="Arial"/>
              </a:rPr>
              <a:t>x</a:t>
            </a:r>
            <a:endParaRPr lang="de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97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95536" y="1412776"/>
            <a:ext cx="7959937" cy="452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solidFill>
                  <a:prstClr val="black"/>
                </a:solidFill>
                <a:latin typeface="Arial"/>
                <a:cs typeface="Arial"/>
              </a:rPr>
              <a:t>Muris P, Meesters C, van den Berg F (2003) The Strengths and Difficulties Questionnaire (SDQ). European Child &amp; Adolescent Psychiatry 12(1): 1–8. doi: 10.1007/s00787-003-0298-2</a:t>
            </a:r>
          </a:p>
          <a:p>
            <a:pPr marL="171450" lvl="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solidFill>
                  <a:prstClr val="black"/>
                </a:solidFill>
                <a:latin typeface="Arial"/>
                <a:cs typeface="Arial"/>
              </a:rPr>
              <a:t>REINHOLDT-DUNNE ML, ESBJØRN BH, HØYER M et al. (2011) Emotional difficulties in seventh grade children in Denmark. Scandinavian Journal of Psychology 52(5): 433–439. doi: 10.1111/j.1467-9450.2011.00896.x</a:t>
            </a:r>
          </a:p>
          <a:p>
            <a:pPr marL="171450" lvl="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solidFill>
                  <a:prstClr val="black"/>
                </a:solidFill>
                <a:latin typeface="Arial"/>
                <a:cs typeface="Arial"/>
              </a:rPr>
              <a:t>Rønning JA, Mørch W, Handegaard BH et al. (2004) The Strengths and Difficulties Self-Report Questionnaire as a screening instrument in Norwegian community samples. European Child &amp; Adolescent Psychiatry 13(2): 73–82. doi: 10.1007/s00787-004-0356-4</a:t>
            </a:r>
          </a:p>
          <a:p>
            <a:pPr marL="171450" lvl="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solidFill>
                  <a:prstClr val="black"/>
                </a:solidFill>
                <a:latin typeface="Arial"/>
                <a:cs typeface="Arial"/>
              </a:rPr>
              <a:t>Scharte M, Bolte G (2012) Kinder alleinerziehender Frauen in Deutschland. Gesundheitsrisiken und Umweltbelastungen. Gesundheitswesen 74(03): 123–131. doi: 10.1055/s-0030-1270507</a:t>
            </a:r>
          </a:p>
          <a:p>
            <a:pPr marL="171450" lvl="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solidFill>
                  <a:prstClr val="black"/>
                </a:solidFill>
                <a:latin typeface="Arial"/>
                <a:cs typeface="Arial"/>
              </a:rPr>
              <a:t>Syed EU, Hussein SA, Mahmud S (2007) Screening for emotional and behavioural problems amongst 5–11-year-old school children in Karachi, Pakistan. Soc Psychiat Epidemiol 42(5): 421–427. doi: 10.1007/s00127-007-0188-x</a:t>
            </a:r>
          </a:p>
          <a:p>
            <a:pPr marL="171450" lvl="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solidFill>
                  <a:prstClr val="black"/>
                </a:solidFill>
                <a:latin typeface="Arial"/>
                <a:cs typeface="Arial"/>
              </a:rPr>
              <a:t>Winkler J, Stolzenberg H (1999) Der Sozialschichtindex im Bundes-Gesundheitssurvey. Das Gesundheitswesen : Sozialmedizin, Gesundheits-System-Forschung, public health, education, öffentlicher Gesundheitsdienst, medizinischer Dienst 61(2): 178–183</a:t>
            </a:r>
          </a:p>
          <a:p>
            <a:pPr marL="171450" lvl="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solidFill>
                  <a:prstClr val="black"/>
                </a:solidFill>
                <a:latin typeface="Arial"/>
                <a:cs typeface="Arial"/>
              </a:rPr>
              <a:t>Winkler J, Stolzenberg H (2009) Adjustierung des Sozialen-Schicht-Index für die Anwendung im Kinder- und Jugendgesundheitssurvey (KiGGS). Wismarer Diskussionspapiere, vol 2009,07. Hochsch. Fachbereich Wirtschaft, Wismar</a:t>
            </a:r>
          </a:p>
          <a:p>
            <a:pPr marL="171450" lvl="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solidFill>
                  <a:prstClr val="black"/>
                </a:solidFill>
                <a:latin typeface="Arial"/>
                <a:cs typeface="Arial"/>
              </a:rPr>
              <a:t>Wirback T, Möller J, Larsson J et al. (2014) Social factors in childhood and risk of depressive symptoms among adolescents - a longitudinal study in Stockholm, Sweden. Int J Equity Health 13(1): 2163. doi: 10.1186/s12939-014-0096-0</a:t>
            </a:r>
          </a:p>
          <a:p>
            <a:pPr marL="171450" lvl="0" indent="-171450">
              <a:buClr>
                <a:schemeClr val="tx2"/>
              </a:buClr>
              <a:buFont typeface="Wingdings" charset="2"/>
              <a:buChar char="Ø"/>
            </a:pPr>
            <a:r>
              <a:rPr lang="de" sz="1200" dirty="0">
                <a:solidFill>
                  <a:prstClr val="black"/>
                </a:solidFill>
                <a:latin typeface="Arial"/>
                <a:cs typeface="Arial"/>
              </a:rPr>
              <a:t>Woerner W, Becker A, Friedrich C et al. (2002) Normierung und Evaluation der deutschen Elternversion des Strengths and Difficulties Questionnaire (SDQ). Ergebnisse einer repräsentativen Felderhebung. Zeitschrift für Kinder- und Jugendpsychiatrie und Psychotherapie 30(2): 105–112. doi: 10.1024//1422-4917.30.2.105</a:t>
            </a:r>
            <a:endParaRPr lang="de-DE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54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278226" y="32211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971600" y="1844824"/>
            <a:ext cx="679164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>
                <a:solidFill>
                  <a:schemeClr val="tx2"/>
                </a:solidFill>
                <a:latin typeface="Arial"/>
                <a:cs typeface="Arial"/>
              </a:rPr>
              <a:t>Vielen Dank für </a:t>
            </a:r>
            <a:r>
              <a:rPr lang="de-DE" sz="3200" dirty="0" smtClean="0">
                <a:solidFill>
                  <a:schemeClr val="tx2"/>
                </a:solidFill>
                <a:latin typeface="Arial"/>
                <a:cs typeface="Arial"/>
              </a:rPr>
              <a:t>die Aufmerksamkeit!</a:t>
            </a:r>
            <a:endParaRPr lang="de-DE" sz="32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573016"/>
            <a:ext cx="3810000" cy="21336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644008" y="5733256"/>
            <a:ext cx="1781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© </a:t>
            </a:r>
            <a:r>
              <a:rPr lang="de-DE" sz="800" dirty="0" err="1">
                <a:latin typeface="Arial"/>
                <a:cs typeface="Arial"/>
              </a:rPr>
              <a:t>fotomek</a:t>
            </a:r>
            <a:r>
              <a:rPr lang="de-DE" sz="800" dirty="0">
                <a:latin typeface="Arial"/>
                <a:cs typeface="Arial"/>
              </a:rPr>
              <a:t> - </a:t>
            </a:r>
            <a:r>
              <a:rPr lang="de-DE" sz="800" dirty="0" err="1">
                <a:latin typeface="Arial"/>
                <a:cs typeface="Arial"/>
              </a:rPr>
              <a:t>Fotolia.com</a:t>
            </a:r>
            <a:endParaRPr lang="de-DE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001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9552" y="1412776"/>
            <a:ext cx="7776864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Fragestellungen</a:t>
            </a:r>
            <a:endParaRPr lang="de-DE" dirty="0">
              <a:solidFill>
                <a:srgbClr val="1F497D"/>
              </a:solidFill>
              <a:latin typeface="Arial"/>
              <a:cs typeface="Arial"/>
            </a:endParaRPr>
          </a:p>
          <a:p>
            <a:pPr marL="457200" lvl="0" indent="-457200">
              <a:buFont typeface="Wingdings" charset="2"/>
              <a:buChar char="Ø"/>
            </a:pPr>
            <a:endParaRPr lang="de-DE" sz="1600" dirty="0">
              <a:latin typeface="Arial"/>
              <a:cs typeface="Arial"/>
            </a:endParaRPr>
          </a:p>
          <a:p>
            <a:pPr lvl="0">
              <a:buClr>
                <a:schemeClr val="tx2"/>
              </a:buClr>
            </a:pPr>
            <a:r>
              <a:rPr lang="de-DE" sz="1700" dirty="0" smtClean="0">
                <a:latin typeface="Arial"/>
                <a:cs typeface="Arial"/>
              </a:rPr>
              <a:t>Welche Zusammenhänge bestehen zwischen emotionalen Auffälligkeiten bei Kindern und den ausgewählten Variablen?</a:t>
            </a:r>
          </a:p>
          <a:p>
            <a:pPr lvl="0">
              <a:buClr>
                <a:schemeClr val="tx2"/>
              </a:buClr>
            </a:pPr>
            <a:endParaRPr lang="de-DE" sz="1700" dirty="0" smtClean="0">
              <a:latin typeface="Arial"/>
              <a:cs typeface="Arial"/>
            </a:endParaRPr>
          </a:p>
          <a:p>
            <a:pPr marL="457200" lvl="0" indent="-45720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700" dirty="0" smtClean="0">
                <a:latin typeface="Arial"/>
                <a:cs typeface="Arial"/>
              </a:rPr>
              <a:t>Korrelation zwischen emotionalen Problemen und Geschlecht?</a:t>
            </a:r>
          </a:p>
          <a:p>
            <a:pPr marL="457200" lvl="0" indent="-45720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700" dirty="0">
                <a:latin typeface="Arial"/>
                <a:cs typeface="Arial"/>
              </a:rPr>
              <a:t>Korrelation zwischen emotionalen Problemen und </a:t>
            </a:r>
            <a:r>
              <a:rPr lang="de-DE" sz="1700" dirty="0" smtClean="0">
                <a:latin typeface="Arial"/>
                <a:cs typeface="Arial"/>
              </a:rPr>
              <a:t>Altersgruppen?</a:t>
            </a:r>
            <a:endParaRPr lang="de-DE" sz="1700" dirty="0">
              <a:latin typeface="Arial"/>
              <a:cs typeface="Arial"/>
            </a:endParaRPr>
          </a:p>
          <a:p>
            <a:pPr marL="457200" lvl="0" indent="-45720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700" dirty="0">
                <a:latin typeface="Arial"/>
                <a:cs typeface="Arial"/>
              </a:rPr>
              <a:t>Korrelation zwischen emotionalen Problemen und </a:t>
            </a:r>
            <a:r>
              <a:rPr lang="de-DE" sz="1700" dirty="0" smtClean="0">
                <a:latin typeface="Arial"/>
                <a:cs typeface="Arial"/>
              </a:rPr>
              <a:t>Familienstatus?</a:t>
            </a:r>
            <a:endParaRPr lang="de-DE" sz="1700" dirty="0">
              <a:latin typeface="Arial"/>
              <a:cs typeface="Arial"/>
            </a:endParaRPr>
          </a:p>
          <a:p>
            <a:pPr marL="457200" lvl="0" indent="-45720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700" dirty="0">
                <a:latin typeface="Arial"/>
                <a:cs typeface="Arial"/>
              </a:rPr>
              <a:t>Korrelation zwischen emotionalen Problemen und </a:t>
            </a:r>
            <a:r>
              <a:rPr lang="de-DE" sz="1700" dirty="0" smtClean="0">
                <a:latin typeface="Arial"/>
                <a:cs typeface="Arial"/>
              </a:rPr>
              <a:t>SES?</a:t>
            </a:r>
          </a:p>
          <a:p>
            <a:pPr marL="457200" lvl="0" indent="-45720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700" dirty="0">
                <a:latin typeface="Arial"/>
                <a:cs typeface="Arial"/>
              </a:rPr>
              <a:t>Korrelation zwischen emotionalen Problemen und </a:t>
            </a:r>
            <a:r>
              <a:rPr lang="de-DE" sz="1700" dirty="0" smtClean="0">
                <a:latin typeface="Arial"/>
                <a:cs typeface="Arial"/>
              </a:rPr>
              <a:t>drei Kategorien des SES?</a:t>
            </a:r>
            <a:endParaRPr lang="de-DE" sz="1700" dirty="0">
              <a:latin typeface="Arial"/>
              <a:cs typeface="Arial"/>
            </a:endParaRPr>
          </a:p>
          <a:p>
            <a:pPr lvl="0">
              <a:lnSpc>
                <a:spcPct val="150000"/>
              </a:lnSpc>
              <a:buClr>
                <a:schemeClr val="tx2"/>
              </a:buClr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4146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9552" y="1268760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 startAt="2"/>
            </a:pPr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Methodik</a:t>
            </a:r>
          </a:p>
          <a:p>
            <a:pPr lvl="0">
              <a:lnSpc>
                <a:spcPct val="150000"/>
              </a:lnSpc>
            </a:pPr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2.1 Instrumente</a:t>
            </a:r>
            <a:endParaRPr lang="de-DE" sz="1600" dirty="0" smtClean="0">
              <a:solidFill>
                <a:srgbClr val="1F497D"/>
              </a:solidFill>
              <a:latin typeface="Arial"/>
              <a:cs typeface="Arial"/>
            </a:endParaRPr>
          </a:p>
          <a:p>
            <a:pPr marL="342900" lvl="0" indent="-342900">
              <a:buClr>
                <a:schemeClr val="tx2"/>
              </a:buClr>
              <a:buFont typeface="Wingdings" charset="2"/>
              <a:buChar char="Ø"/>
            </a:pPr>
            <a:endParaRPr lang="de-DE" sz="2000" dirty="0" smtClean="0">
              <a:latin typeface="Arial"/>
              <a:cs typeface="Arial"/>
            </a:endParaRPr>
          </a:p>
          <a:p>
            <a:pPr marL="342900" lvl="0" indent="-342900">
              <a:buClr>
                <a:schemeClr val="tx2"/>
              </a:buClr>
              <a:buFont typeface="Wingdings" charset="2"/>
              <a:buChar char="Ø"/>
            </a:pPr>
            <a:endParaRPr lang="de-DE" sz="2000" dirty="0"/>
          </a:p>
          <a:p>
            <a:pPr lvl="0">
              <a:buClr>
                <a:schemeClr val="tx2"/>
              </a:buClr>
            </a:pPr>
            <a:endParaRPr lang="de-DE" sz="2000" dirty="0"/>
          </a:p>
          <a:p>
            <a:pPr lvl="0">
              <a:lnSpc>
                <a:spcPct val="150000"/>
              </a:lnSpc>
            </a:pPr>
            <a:endParaRPr lang="de-DE" sz="2000" u="sng" dirty="0">
              <a:solidFill>
                <a:srgbClr val="1F497D"/>
              </a:solidFill>
            </a:endParaRPr>
          </a:p>
          <a:p>
            <a:pPr marL="457200" lvl="0" indent="-457200">
              <a:buFont typeface="Wingdings" charset="2"/>
              <a:buChar char="Ø"/>
            </a:pPr>
            <a:endParaRPr lang="de-DE" dirty="0"/>
          </a:p>
          <a:p>
            <a:pPr lvl="0">
              <a:buClr>
                <a:schemeClr val="tx2"/>
              </a:buClr>
            </a:pPr>
            <a:endParaRPr lang="de-DE" dirty="0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58986"/>
              </p:ext>
            </p:extLst>
          </p:nvPr>
        </p:nvGraphicFramePr>
        <p:xfrm>
          <a:off x="827584" y="2276872"/>
          <a:ext cx="7056784" cy="142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352839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/>
                        <a:t>Variablen</a:t>
                      </a:r>
                      <a:endParaRPr lang="de-DE" sz="17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/>
                        <a:t>Assessment</a:t>
                      </a:r>
                      <a:endParaRPr lang="de-DE" sz="17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>
                          <a:latin typeface="Arial"/>
                          <a:cs typeface="Arial"/>
                        </a:rPr>
                        <a:t>Emotionale Auffälligkeiten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>
                          <a:latin typeface="Arial"/>
                          <a:cs typeface="Arial"/>
                        </a:rPr>
                        <a:t>SDQ</a:t>
                      </a:r>
                      <a:br>
                        <a:rPr lang="de-DE" sz="1700" dirty="0" smtClean="0">
                          <a:latin typeface="Arial"/>
                          <a:cs typeface="Arial"/>
                        </a:rPr>
                      </a:br>
                      <a:r>
                        <a:rPr lang="de-DE" sz="1700" dirty="0" smtClean="0">
                          <a:latin typeface="Arial"/>
                          <a:cs typeface="Arial"/>
                        </a:rPr>
                        <a:t>- </a:t>
                      </a:r>
                      <a:r>
                        <a:rPr lang="de-DE" sz="1700" dirty="0" err="1" smtClean="0">
                          <a:latin typeface="Arial"/>
                          <a:cs typeface="Arial"/>
                        </a:rPr>
                        <a:t>Subskala</a:t>
                      </a:r>
                      <a:r>
                        <a:rPr lang="de-DE" sz="1700" dirty="0" smtClean="0">
                          <a:latin typeface="Arial"/>
                          <a:cs typeface="Arial"/>
                        </a:rPr>
                        <a:t> „emotionale Probleme“</a:t>
                      </a:r>
                      <a:br>
                        <a:rPr lang="de-DE" sz="1700" dirty="0" smtClean="0">
                          <a:latin typeface="Arial"/>
                          <a:cs typeface="Arial"/>
                        </a:rPr>
                      </a:br>
                      <a:r>
                        <a:rPr lang="de-DE" sz="1700" dirty="0" smtClean="0">
                          <a:latin typeface="Arial"/>
                          <a:cs typeface="Arial"/>
                        </a:rPr>
                        <a:t>(Elternversion)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62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9552" y="1268760"/>
            <a:ext cx="7344816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 startAt="2"/>
            </a:pP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>Methodik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>2.1 Instrumente</a:t>
            </a:r>
            <a:endParaRPr lang="de-DE" sz="1600" dirty="0">
              <a:solidFill>
                <a:srgbClr val="1F497D"/>
              </a:solidFill>
              <a:latin typeface="Arial"/>
              <a:cs typeface="Arial"/>
            </a:endParaRPr>
          </a:p>
          <a:p>
            <a:pPr marL="342900" lvl="0" indent="-342900">
              <a:buClr>
                <a:schemeClr val="tx2"/>
              </a:buClr>
              <a:buFont typeface="Wingdings" charset="2"/>
              <a:buChar char="Ø"/>
            </a:pPr>
            <a:endParaRPr lang="de-DE" sz="2000" dirty="0" smtClean="0">
              <a:latin typeface="Arial"/>
              <a:cs typeface="Arial"/>
            </a:endParaRPr>
          </a:p>
          <a:p>
            <a:pPr marL="342900" lvl="0" indent="-342900">
              <a:buClr>
                <a:schemeClr val="tx2"/>
              </a:buClr>
              <a:buFont typeface="Wingdings" charset="2"/>
              <a:buChar char="Ø"/>
            </a:pPr>
            <a:endParaRPr lang="de-DE" sz="2000" dirty="0"/>
          </a:p>
          <a:p>
            <a:pPr lvl="0">
              <a:buClr>
                <a:schemeClr val="tx2"/>
              </a:buClr>
            </a:pPr>
            <a:endParaRPr lang="de-DE" sz="2000" dirty="0"/>
          </a:p>
          <a:p>
            <a:pPr lvl="0">
              <a:lnSpc>
                <a:spcPct val="150000"/>
              </a:lnSpc>
            </a:pPr>
            <a:endParaRPr lang="de-DE" sz="2000" u="sng" dirty="0">
              <a:solidFill>
                <a:srgbClr val="1F497D"/>
              </a:solidFill>
            </a:endParaRPr>
          </a:p>
          <a:p>
            <a:pPr marL="457200" lvl="0" indent="-457200">
              <a:buFont typeface="Wingdings" charset="2"/>
              <a:buChar char="Ø"/>
            </a:pPr>
            <a:endParaRPr lang="de-DE" dirty="0"/>
          </a:p>
          <a:p>
            <a:pPr marL="285750" indent="-285750">
              <a:buClr>
                <a:schemeClr val="tx2"/>
              </a:buClr>
              <a:buFont typeface="Wingdings" charset="2"/>
              <a:buChar char="Ø"/>
            </a:pPr>
            <a:r>
              <a:rPr lang="de-DE" sz="1600" dirty="0" smtClean="0">
                <a:latin typeface="Arial"/>
                <a:cs typeface="Arial"/>
              </a:rPr>
              <a:t>Nach </a:t>
            </a:r>
            <a:r>
              <a:rPr lang="de-DE" sz="1600" dirty="0" err="1" smtClean="0">
                <a:latin typeface="Arial"/>
                <a:cs typeface="Arial"/>
              </a:rPr>
              <a:t>Goodmann</a:t>
            </a:r>
            <a:r>
              <a:rPr lang="de-DE" sz="1600" dirty="0" smtClean="0">
                <a:latin typeface="Arial"/>
                <a:cs typeface="Arial"/>
              </a:rPr>
              <a:t> (1997, 2000, 2001): emotionale </a:t>
            </a:r>
            <a:r>
              <a:rPr lang="de-DE" sz="1600" dirty="0" err="1" smtClean="0">
                <a:latin typeface="Arial"/>
                <a:cs typeface="Arial"/>
              </a:rPr>
              <a:t>Subskala</a:t>
            </a:r>
            <a:r>
              <a:rPr lang="de-DE" sz="1600" dirty="0" smtClean="0">
                <a:latin typeface="Arial"/>
                <a:cs typeface="Arial"/>
              </a:rPr>
              <a:t/>
            </a:r>
            <a:br>
              <a:rPr lang="de-DE" sz="1600" dirty="0" smtClean="0">
                <a:latin typeface="Arial"/>
                <a:cs typeface="Arial"/>
              </a:rPr>
            </a:br>
            <a:r>
              <a:rPr lang="de-DE" sz="1600" dirty="0" smtClean="0">
                <a:latin typeface="Arial"/>
                <a:cs typeface="Arial"/>
              </a:rPr>
              <a:t>Klassifikation  </a:t>
            </a:r>
            <a:r>
              <a:rPr lang="de-DE" sz="1600" i="1" dirty="0" smtClean="0">
                <a:latin typeface="Arial"/>
                <a:cs typeface="Arial"/>
              </a:rPr>
              <a:t>unauffällig</a:t>
            </a:r>
            <a:r>
              <a:rPr lang="de-DE" sz="1600" dirty="0" smtClean="0">
                <a:latin typeface="Arial"/>
                <a:cs typeface="Arial"/>
              </a:rPr>
              <a:t>		(0 – 3 Punkte)</a:t>
            </a:r>
            <a:br>
              <a:rPr lang="de-DE" sz="1600" dirty="0" smtClean="0">
                <a:latin typeface="Arial"/>
                <a:cs typeface="Arial"/>
              </a:rPr>
            </a:br>
            <a:r>
              <a:rPr lang="de-DE" sz="1600" dirty="0" smtClean="0">
                <a:latin typeface="Arial"/>
                <a:cs typeface="Arial"/>
              </a:rPr>
              <a:t>	           </a:t>
            </a:r>
            <a:r>
              <a:rPr lang="de-DE" sz="1600" i="1" dirty="0" smtClean="0">
                <a:latin typeface="Arial"/>
                <a:cs typeface="Arial"/>
              </a:rPr>
              <a:t> grenzwertig</a:t>
            </a:r>
            <a:r>
              <a:rPr lang="de-DE" sz="1600" dirty="0" smtClean="0">
                <a:latin typeface="Arial"/>
                <a:cs typeface="Arial"/>
              </a:rPr>
              <a:t>		(4 Punkte)</a:t>
            </a:r>
          </a:p>
          <a:p>
            <a:pPr>
              <a:buClr>
                <a:schemeClr val="tx2"/>
              </a:buClr>
            </a:pPr>
            <a:r>
              <a:rPr lang="de-DE" sz="1600" dirty="0">
                <a:latin typeface="Arial"/>
                <a:cs typeface="Arial"/>
              </a:rPr>
              <a:t>	 </a:t>
            </a:r>
            <a:r>
              <a:rPr lang="de-DE" sz="1600" dirty="0" smtClean="0">
                <a:latin typeface="Arial"/>
                <a:cs typeface="Arial"/>
              </a:rPr>
              <a:t>          </a:t>
            </a:r>
            <a:r>
              <a:rPr lang="de-DE" sz="1600" i="1" dirty="0" smtClean="0">
                <a:latin typeface="Arial"/>
                <a:cs typeface="Arial"/>
              </a:rPr>
              <a:t> auffällig</a:t>
            </a:r>
            <a:r>
              <a:rPr lang="de-DE" sz="1600" dirty="0" smtClean="0">
                <a:latin typeface="Arial"/>
                <a:cs typeface="Arial"/>
              </a:rPr>
              <a:t>		(5 – 10 Punkte)</a:t>
            </a:r>
          </a:p>
          <a:p>
            <a:pPr>
              <a:buClr>
                <a:schemeClr val="tx2"/>
              </a:buClr>
            </a:pPr>
            <a:endParaRPr lang="de-DE" sz="1600" dirty="0">
              <a:latin typeface="Arial"/>
              <a:cs typeface="Arial"/>
            </a:endParaRPr>
          </a:p>
          <a:p>
            <a:pPr marL="285750" indent="-285750">
              <a:buClr>
                <a:schemeClr val="tx2"/>
              </a:buClr>
              <a:buFont typeface="Wingdings" charset="2"/>
              <a:buChar char="Ø"/>
            </a:pPr>
            <a:r>
              <a:rPr lang="de-DE" sz="1600" dirty="0" smtClean="0">
                <a:latin typeface="Arial"/>
                <a:cs typeface="Arial"/>
              </a:rPr>
              <a:t>Vorliegende Studie: 2 Gruppen</a:t>
            </a:r>
            <a:br>
              <a:rPr lang="de-DE" sz="1600" dirty="0" smtClean="0">
                <a:latin typeface="Arial"/>
                <a:cs typeface="Arial"/>
              </a:rPr>
            </a:br>
            <a:r>
              <a:rPr lang="de-DE" sz="1600" dirty="0" smtClean="0">
                <a:latin typeface="Arial"/>
                <a:cs typeface="Arial"/>
              </a:rPr>
              <a:t>Klassifikation  </a:t>
            </a:r>
            <a:r>
              <a:rPr lang="de-DE" sz="1600" i="1" dirty="0" smtClean="0">
                <a:latin typeface="Arial"/>
                <a:cs typeface="Arial"/>
              </a:rPr>
              <a:t>unauffällig</a:t>
            </a:r>
            <a:r>
              <a:rPr lang="de-DE" sz="1600" dirty="0" smtClean="0">
                <a:latin typeface="Arial"/>
                <a:cs typeface="Arial"/>
              </a:rPr>
              <a:t>		(0 – 3 Punkte)</a:t>
            </a:r>
            <a:br>
              <a:rPr lang="de-DE" sz="1600" dirty="0" smtClean="0">
                <a:latin typeface="Arial"/>
                <a:cs typeface="Arial"/>
              </a:rPr>
            </a:br>
            <a:r>
              <a:rPr lang="de-DE" sz="1600" dirty="0" smtClean="0">
                <a:latin typeface="Arial"/>
                <a:cs typeface="Arial"/>
              </a:rPr>
              <a:t>	            </a:t>
            </a:r>
            <a:r>
              <a:rPr lang="de-DE" sz="1600" i="1" dirty="0" smtClean="0">
                <a:latin typeface="Arial"/>
                <a:cs typeface="Arial"/>
              </a:rPr>
              <a:t>auffällig</a:t>
            </a:r>
            <a:r>
              <a:rPr lang="de-DE" sz="1600" dirty="0" smtClean="0">
                <a:latin typeface="Arial"/>
                <a:cs typeface="Arial"/>
              </a:rPr>
              <a:t>		(4 – 10 Punkte) </a:t>
            </a:r>
            <a:endParaRPr lang="de-DE" sz="1600" dirty="0">
              <a:latin typeface="Arial"/>
              <a:cs typeface="Arial"/>
            </a:endParaRPr>
          </a:p>
          <a:p>
            <a:pPr lvl="0">
              <a:buClr>
                <a:schemeClr val="tx2"/>
              </a:buClr>
            </a:pPr>
            <a:endParaRPr lang="de-DE" sz="1600" dirty="0" smtClean="0">
              <a:latin typeface="Arial"/>
              <a:cs typeface="Arial"/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05571"/>
              </p:ext>
            </p:extLst>
          </p:nvPr>
        </p:nvGraphicFramePr>
        <p:xfrm>
          <a:off x="827584" y="2204864"/>
          <a:ext cx="7056784" cy="142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352839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/>
                        <a:t>Variablen</a:t>
                      </a:r>
                      <a:endParaRPr lang="de-DE" sz="17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/>
                        <a:t>Assessment</a:t>
                      </a:r>
                      <a:endParaRPr lang="de-DE" sz="17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>
                          <a:latin typeface="Arial"/>
                          <a:cs typeface="Arial"/>
                        </a:rPr>
                        <a:t>Emotionale Probleme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>
                          <a:latin typeface="Arial"/>
                          <a:cs typeface="Arial"/>
                        </a:rPr>
                        <a:t>SDQ</a:t>
                      </a:r>
                      <a:br>
                        <a:rPr lang="de-DE" sz="1700" dirty="0" smtClean="0">
                          <a:latin typeface="Arial"/>
                          <a:cs typeface="Arial"/>
                        </a:rPr>
                      </a:br>
                      <a:r>
                        <a:rPr lang="de-DE" sz="1700" dirty="0" smtClean="0">
                          <a:latin typeface="Arial"/>
                          <a:cs typeface="Arial"/>
                        </a:rPr>
                        <a:t>- </a:t>
                      </a:r>
                      <a:r>
                        <a:rPr lang="de-DE" sz="1700" dirty="0" err="1" smtClean="0">
                          <a:latin typeface="Arial"/>
                          <a:cs typeface="Arial"/>
                        </a:rPr>
                        <a:t>Subskala</a:t>
                      </a:r>
                      <a:r>
                        <a:rPr lang="de-DE" sz="1700" dirty="0" smtClean="0">
                          <a:latin typeface="Arial"/>
                          <a:cs typeface="Arial"/>
                        </a:rPr>
                        <a:t> „emotionale Probleme“</a:t>
                      </a:r>
                      <a:br>
                        <a:rPr lang="de-DE" sz="1700" dirty="0" smtClean="0">
                          <a:latin typeface="Arial"/>
                          <a:cs typeface="Arial"/>
                        </a:rPr>
                      </a:br>
                      <a:r>
                        <a:rPr lang="de-DE" sz="1700" dirty="0" smtClean="0">
                          <a:latin typeface="Arial"/>
                          <a:cs typeface="Arial"/>
                        </a:rPr>
                        <a:t>(Elternversion)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1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9552" y="1268760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 startAt="2"/>
            </a:pP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>Methodik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>2.1 Instrumente</a:t>
            </a:r>
            <a:endParaRPr lang="de-DE" sz="1600" dirty="0">
              <a:solidFill>
                <a:srgbClr val="1F497D"/>
              </a:solidFill>
              <a:latin typeface="Arial"/>
              <a:cs typeface="Arial"/>
            </a:endParaRPr>
          </a:p>
          <a:p>
            <a:pPr marL="342900" lvl="0" indent="-342900">
              <a:buClr>
                <a:schemeClr val="tx2"/>
              </a:buClr>
              <a:buFont typeface="Wingdings" charset="2"/>
              <a:buChar char="Ø"/>
            </a:pPr>
            <a:endParaRPr lang="de-DE" sz="2000" dirty="0" smtClean="0">
              <a:latin typeface="Arial"/>
              <a:cs typeface="Arial"/>
            </a:endParaRPr>
          </a:p>
          <a:p>
            <a:pPr marL="342900" lvl="0" indent="-342900">
              <a:buClr>
                <a:schemeClr val="tx2"/>
              </a:buClr>
              <a:buFont typeface="Wingdings" charset="2"/>
              <a:buChar char="Ø"/>
            </a:pPr>
            <a:endParaRPr lang="de-DE" sz="2000" dirty="0"/>
          </a:p>
          <a:p>
            <a:pPr lvl="0">
              <a:buClr>
                <a:schemeClr val="tx2"/>
              </a:buClr>
            </a:pPr>
            <a:endParaRPr lang="de-DE" sz="2000" dirty="0"/>
          </a:p>
          <a:p>
            <a:pPr lvl="0">
              <a:lnSpc>
                <a:spcPct val="150000"/>
              </a:lnSpc>
            </a:pPr>
            <a:endParaRPr lang="de-DE" sz="2000" u="sng" dirty="0">
              <a:solidFill>
                <a:srgbClr val="1F497D"/>
              </a:solidFill>
            </a:endParaRPr>
          </a:p>
          <a:p>
            <a:pPr marL="457200" lvl="0" indent="-457200">
              <a:buFont typeface="Wingdings" charset="2"/>
              <a:buChar char="Ø"/>
            </a:pPr>
            <a:endParaRPr lang="de-DE" dirty="0"/>
          </a:p>
          <a:p>
            <a:pPr lvl="0">
              <a:buClr>
                <a:schemeClr val="tx2"/>
              </a:buClr>
            </a:pPr>
            <a:endParaRPr lang="de-DE" dirty="0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42299"/>
              </p:ext>
            </p:extLst>
          </p:nvPr>
        </p:nvGraphicFramePr>
        <p:xfrm>
          <a:off x="827584" y="2276872"/>
          <a:ext cx="7056784" cy="213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352839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>
                          <a:latin typeface="Arial"/>
                          <a:cs typeface="Arial"/>
                        </a:rPr>
                        <a:t>Variablen</a:t>
                      </a:r>
                      <a:endParaRPr lang="de-DE" sz="17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>
                          <a:latin typeface="Arial"/>
                          <a:cs typeface="Arial"/>
                        </a:rPr>
                        <a:t>Assessment</a:t>
                      </a:r>
                      <a:endParaRPr lang="de-DE" sz="17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>
                          <a:latin typeface="Arial"/>
                          <a:cs typeface="Arial"/>
                        </a:rPr>
                        <a:t>Emotionale Probleme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>
                          <a:latin typeface="Arial"/>
                          <a:cs typeface="Arial"/>
                        </a:rPr>
                        <a:t>SDQ</a:t>
                      </a:r>
                      <a:br>
                        <a:rPr lang="de-DE" sz="1700" dirty="0" smtClean="0">
                          <a:latin typeface="Arial"/>
                          <a:cs typeface="Arial"/>
                        </a:rPr>
                      </a:br>
                      <a:r>
                        <a:rPr lang="de-DE" sz="1700" dirty="0" smtClean="0">
                          <a:latin typeface="Arial"/>
                          <a:cs typeface="Arial"/>
                        </a:rPr>
                        <a:t>- </a:t>
                      </a:r>
                      <a:r>
                        <a:rPr lang="de-DE" sz="1700" dirty="0" err="1" smtClean="0">
                          <a:latin typeface="Arial"/>
                          <a:cs typeface="Arial"/>
                        </a:rPr>
                        <a:t>Subskala</a:t>
                      </a:r>
                      <a:r>
                        <a:rPr lang="de-DE" sz="1700" dirty="0" smtClean="0">
                          <a:latin typeface="Arial"/>
                          <a:cs typeface="Arial"/>
                        </a:rPr>
                        <a:t> „emotionale Probleme“</a:t>
                      </a:r>
                      <a:br>
                        <a:rPr lang="de-DE" sz="1700" dirty="0" smtClean="0">
                          <a:latin typeface="Arial"/>
                          <a:cs typeface="Arial"/>
                        </a:rPr>
                      </a:br>
                      <a:r>
                        <a:rPr lang="de-DE" sz="1700" dirty="0" smtClean="0">
                          <a:latin typeface="Arial"/>
                          <a:cs typeface="Arial"/>
                        </a:rPr>
                        <a:t>(Elternversion)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>
                          <a:latin typeface="Arial"/>
                          <a:cs typeface="Arial"/>
                        </a:rPr>
                        <a:t>Familienstatus</a:t>
                      </a:r>
                      <a:r>
                        <a:rPr lang="de-DE" sz="1700" baseline="0" dirty="0" smtClean="0">
                          <a:latin typeface="Arial"/>
                          <a:cs typeface="Arial"/>
                        </a:rPr>
                        <a:t> (Alleinerziehend)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>
                          <a:latin typeface="Arial"/>
                          <a:cs typeface="Arial"/>
                        </a:rPr>
                        <a:t>Elternfragebogen</a:t>
                      </a:r>
                      <a:r>
                        <a:rPr lang="de-DE" sz="1700" baseline="0" dirty="0" smtClean="0">
                          <a:latin typeface="Arial"/>
                          <a:cs typeface="Arial"/>
                        </a:rPr>
                        <a:t> Personen im Haushalt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560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9552" y="1268760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 startAt="2"/>
            </a:pP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>Methodik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>2.1 Instrumente</a:t>
            </a:r>
            <a:endParaRPr lang="de-DE" sz="1600" dirty="0">
              <a:solidFill>
                <a:srgbClr val="1F497D"/>
              </a:solidFill>
              <a:latin typeface="Arial"/>
              <a:cs typeface="Arial"/>
            </a:endParaRPr>
          </a:p>
          <a:p>
            <a:pPr marL="342900" lvl="0" indent="-342900">
              <a:buClr>
                <a:schemeClr val="tx2"/>
              </a:buClr>
              <a:buFont typeface="Wingdings" charset="2"/>
              <a:buChar char="Ø"/>
            </a:pPr>
            <a:endParaRPr lang="de-DE" sz="2000" dirty="0" smtClean="0">
              <a:latin typeface="Arial"/>
              <a:cs typeface="Arial"/>
            </a:endParaRPr>
          </a:p>
          <a:p>
            <a:pPr marL="342900" lvl="0" indent="-342900">
              <a:buClr>
                <a:schemeClr val="tx2"/>
              </a:buClr>
              <a:buFont typeface="Wingdings" charset="2"/>
              <a:buChar char="Ø"/>
            </a:pPr>
            <a:endParaRPr lang="de-DE" sz="2000" dirty="0"/>
          </a:p>
          <a:p>
            <a:pPr lvl="0">
              <a:buClr>
                <a:schemeClr val="tx2"/>
              </a:buClr>
            </a:pPr>
            <a:endParaRPr lang="de-DE" sz="2000" dirty="0"/>
          </a:p>
          <a:p>
            <a:pPr lvl="0">
              <a:lnSpc>
                <a:spcPct val="150000"/>
              </a:lnSpc>
            </a:pPr>
            <a:endParaRPr lang="de-DE" sz="2000" u="sng" dirty="0">
              <a:solidFill>
                <a:srgbClr val="1F497D"/>
              </a:solidFill>
            </a:endParaRPr>
          </a:p>
          <a:p>
            <a:pPr marL="457200" lvl="0" indent="-457200">
              <a:buFont typeface="Wingdings" charset="2"/>
              <a:buChar char="Ø"/>
            </a:pPr>
            <a:endParaRPr lang="de-DE" dirty="0"/>
          </a:p>
          <a:p>
            <a:pPr lvl="0">
              <a:buClr>
                <a:schemeClr val="tx2"/>
              </a:buClr>
            </a:pPr>
            <a:endParaRPr lang="de-DE" dirty="0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8182"/>
              </p:ext>
            </p:extLst>
          </p:nvPr>
        </p:nvGraphicFramePr>
        <p:xfrm>
          <a:off x="827584" y="2204864"/>
          <a:ext cx="7272808" cy="406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404"/>
                <a:gridCol w="363640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latin typeface="Arial"/>
                          <a:cs typeface="Arial"/>
                        </a:rPr>
                        <a:t>Variablen</a:t>
                      </a:r>
                      <a:endParaRPr lang="de-DE" sz="17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latin typeface="Arial"/>
                          <a:cs typeface="Arial"/>
                        </a:rPr>
                        <a:t>Assessment</a:t>
                      </a:r>
                      <a:endParaRPr lang="de-DE" sz="17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latin typeface="Arial"/>
                          <a:cs typeface="Arial"/>
                        </a:rPr>
                        <a:t>Emotionale Probleme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>
                          <a:latin typeface="Arial"/>
                          <a:cs typeface="Arial"/>
                        </a:rPr>
                        <a:t>SDQ</a:t>
                      </a:r>
                      <a:br>
                        <a:rPr lang="de-DE" sz="1700" dirty="0" smtClean="0">
                          <a:latin typeface="Arial"/>
                          <a:cs typeface="Arial"/>
                        </a:rPr>
                      </a:br>
                      <a:r>
                        <a:rPr lang="de-DE" sz="1700" dirty="0" smtClean="0">
                          <a:latin typeface="Arial"/>
                          <a:cs typeface="Arial"/>
                        </a:rPr>
                        <a:t>- </a:t>
                      </a:r>
                      <a:r>
                        <a:rPr lang="de-DE" sz="1700" dirty="0" err="1" smtClean="0">
                          <a:latin typeface="Arial"/>
                          <a:cs typeface="Arial"/>
                        </a:rPr>
                        <a:t>Subskala</a:t>
                      </a:r>
                      <a:r>
                        <a:rPr lang="de-DE" sz="1700" dirty="0" smtClean="0">
                          <a:latin typeface="Arial"/>
                          <a:cs typeface="Arial"/>
                        </a:rPr>
                        <a:t> „emotionale Probleme“</a:t>
                      </a:r>
                      <a:br>
                        <a:rPr lang="de-DE" sz="1700" dirty="0" smtClean="0">
                          <a:latin typeface="Arial"/>
                          <a:cs typeface="Arial"/>
                        </a:rPr>
                      </a:br>
                      <a:r>
                        <a:rPr lang="de-DE" sz="1700" dirty="0" smtClean="0">
                          <a:latin typeface="Arial"/>
                          <a:cs typeface="Arial"/>
                        </a:rPr>
                        <a:t>(Elternversion)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latin typeface="Arial"/>
                          <a:cs typeface="Arial"/>
                        </a:rPr>
                        <a:t>Familienstatus</a:t>
                      </a:r>
                      <a:r>
                        <a:rPr lang="de-DE" sz="1700" baseline="0" dirty="0" smtClean="0">
                          <a:latin typeface="Arial"/>
                          <a:cs typeface="Arial"/>
                        </a:rPr>
                        <a:t> (Alleinerziehend)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>
                          <a:latin typeface="Arial"/>
                          <a:cs typeface="Arial"/>
                        </a:rPr>
                        <a:t>Elternfragebogen</a:t>
                      </a:r>
                      <a:r>
                        <a:rPr lang="de-DE" sz="1700" baseline="0" dirty="0" smtClean="0">
                          <a:latin typeface="Arial"/>
                          <a:cs typeface="Arial"/>
                        </a:rPr>
                        <a:t> Familienstatus sowie Personen im Haushalt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latin typeface="Arial"/>
                          <a:cs typeface="Arial"/>
                        </a:rPr>
                        <a:t>Sozioökonomischer</a:t>
                      </a:r>
                      <a:r>
                        <a:rPr lang="de-DE" sz="1700" baseline="0" dirty="0" smtClean="0">
                          <a:latin typeface="Arial"/>
                          <a:cs typeface="Arial"/>
                        </a:rPr>
                        <a:t> Status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de-DE" sz="1700" dirty="0" smtClean="0">
                          <a:latin typeface="Arial"/>
                          <a:cs typeface="Arial"/>
                        </a:rPr>
                        <a:t>Elternfragebogen</a:t>
                      </a:r>
                      <a:r>
                        <a:rPr lang="de-DE" sz="1700" baseline="0" dirty="0" smtClean="0">
                          <a:latin typeface="Arial"/>
                          <a:cs typeface="Arial"/>
                        </a:rPr>
                        <a:t> über 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de-DE" sz="1700" baseline="0" dirty="0" smtClean="0">
                          <a:latin typeface="Arial"/>
                          <a:cs typeface="Arial"/>
                        </a:rPr>
                        <a:t>elterliche Bildung 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de-DE" sz="1700" baseline="0" dirty="0" smtClean="0">
                          <a:latin typeface="Arial"/>
                          <a:cs typeface="Arial"/>
                        </a:rPr>
                        <a:t>berufliche Stellung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de-DE" sz="1700" baseline="0" dirty="0" smtClean="0">
                          <a:latin typeface="Arial"/>
                          <a:cs typeface="Arial"/>
                        </a:rPr>
                        <a:t>Monatliches Nettohaushaltseinkommen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de-DE" sz="1700" baseline="0" dirty="0" smtClean="0">
                          <a:latin typeface="Arial"/>
                          <a:cs typeface="Arial"/>
                          <a:sym typeface="Wingdings"/>
                        </a:rPr>
                        <a:t> </a:t>
                      </a:r>
                      <a:r>
                        <a:rPr lang="de-DE" sz="1700" dirty="0" smtClean="0">
                          <a:latin typeface="Arial"/>
                          <a:cs typeface="Arial"/>
                        </a:rPr>
                        <a:t>Winkler Index </a:t>
                      </a:r>
                      <a:r>
                        <a:rPr lang="de-DE" sz="1200" dirty="0" smtClean="0">
                          <a:latin typeface="Arial"/>
                          <a:cs typeface="Arial"/>
                        </a:rPr>
                        <a:t>(Winkler et al. 1999,2009)</a:t>
                      </a:r>
                      <a:endParaRPr lang="de-DE" sz="17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08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9552" y="1268760"/>
            <a:ext cx="734481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 startAt="2"/>
            </a:pP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>Methodik</a:t>
            </a:r>
          </a:p>
          <a:p>
            <a:pPr marL="342900" lvl="0" indent="-342900">
              <a:lnSpc>
                <a:spcPct val="150000"/>
              </a:lnSpc>
              <a:buClr>
                <a:schemeClr val="accent1"/>
              </a:buClr>
              <a:buFont typeface="Wingdings" charset="2"/>
              <a:buChar char="Ø"/>
            </a:pPr>
            <a:r>
              <a:rPr lang="de-DE" dirty="0" smtClean="0">
                <a:latin typeface="Arial"/>
                <a:cs typeface="Arial"/>
              </a:rPr>
              <a:t>3 Kategorie des Winkler</a:t>
            </a:r>
            <a:r>
              <a:rPr lang="de-DE" sz="1600" dirty="0" smtClean="0">
                <a:latin typeface="Arial"/>
                <a:cs typeface="Arial"/>
              </a:rPr>
              <a:t> </a:t>
            </a:r>
            <a:r>
              <a:rPr lang="de-DE" sz="1700" dirty="0" smtClean="0">
                <a:latin typeface="Arial"/>
                <a:cs typeface="Arial"/>
              </a:rPr>
              <a:t>Index </a:t>
            </a:r>
          </a:p>
          <a:p>
            <a:pPr lvl="0">
              <a:lnSpc>
                <a:spcPct val="150000"/>
              </a:lnSpc>
              <a:buClr>
                <a:schemeClr val="accent1"/>
              </a:buClr>
            </a:pPr>
            <a:endParaRPr lang="de-DE" sz="1600" dirty="0">
              <a:latin typeface="Arial"/>
              <a:cs typeface="Arial"/>
            </a:endParaRPr>
          </a:p>
          <a:p>
            <a:pPr lvl="0">
              <a:lnSpc>
                <a:spcPct val="150000"/>
              </a:lnSpc>
              <a:buClr>
                <a:schemeClr val="accent1"/>
              </a:buClr>
            </a:pPr>
            <a:r>
              <a:rPr lang="de-DE" sz="2000" dirty="0"/>
              <a:t>	</a:t>
            </a:r>
            <a:endParaRPr lang="de-DE" sz="2000" dirty="0" smtClean="0">
              <a:latin typeface="Arial"/>
              <a:cs typeface="Arial"/>
            </a:endParaRPr>
          </a:p>
          <a:p>
            <a:pPr marL="342900" lvl="0" indent="-342900">
              <a:buClr>
                <a:schemeClr val="tx2"/>
              </a:buClr>
              <a:buFont typeface="Wingdings" charset="2"/>
              <a:buChar char="Ø"/>
            </a:pPr>
            <a:endParaRPr lang="de-DE" sz="2000" dirty="0"/>
          </a:p>
          <a:p>
            <a:pPr lvl="0">
              <a:buClr>
                <a:schemeClr val="tx2"/>
              </a:buClr>
            </a:pPr>
            <a:endParaRPr lang="de-DE" sz="2000" dirty="0"/>
          </a:p>
          <a:p>
            <a:pPr lvl="0">
              <a:lnSpc>
                <a:spcPct val="150000"/>
              </a:lnSpc>
            </a:pPr>
            <a:endParaRPr lang="de-DE" sz="2000" u="sng" dirty="0">
              <a:solidFill>
                <a:srgbClr val="1F497D"/>
              </a:solidFill>
            </a:endParaRPr>
          </a:p>
          <a:p>
            <a:pPr marL="457200" lvl="0" indent="-457200">
              <a:buFont typeface="Wingdings" charset="2"/>
              <a:buChar char="Ø"/>
            </a:pPr>
            <a:endParaRPr lang="de-DE" dirty="0"/>
          </a:p>
          <a:p>
            <a:pPr lvl="0">
              <a:buClr>
                <a:schemeClr val="tx2"/>
              </a:buClr>
            </a:pPr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6271"/>
              </p:ext>
            </p:extLst>
          </p:nvPr>
        </p:nvGraphicFramePr>
        <p:xfrm>
          <a:off x="611560" y="2348880"/>
          <a:ext cx="7920880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2016224"/>
                <a:gridCol w="2160240"/>
                <a:gridCol w="2520280"/>
              </a:tblGrid>
              <a:tr h="789318">
                <a:tc>
                  <a:txBody>
                    <a:bodyPr/>
                    <a:lstStyle/>
                    <a:p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latin typeface="Arial"/>
                          <a:cs typeface="Arial"/>
                        </a:rPr>
                        <a:t>Bildung</a:t>
                      </a:r>
                      <a:endParaRPr lang="de-DE" sz="17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latin typeface="Arial"/>
                          <a:cs typeface="Arial"/>
                        </a:rPr>
                        <a:t>Berufliche Stellung</a:t>
                      </a:r>
                      <a:endParaRPr lang="de-DE" sz="17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latin typeface="Arial"/>
                          <a:cs typeface="Arial"/>
                        </a:rPr>
                        <a:t>Monatliches Nettoeinkommen</a:t>
                      </a:r>
                      <a:endParaRPr lang="de-DE" sz="17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51042">
                <a:tc>
                  <a:txBody>
                    <a:bodyPr/>
                    <a:lstStyle/>
                    <a:p>
                      <a:endParaRPr lang="de-DE" sz="16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de-DE" sz="1600" dirty="0" smtClean="0">
                          <a:latin typeface="Arial"/>
                          <a:cs typeface="Arial"/>
                        </a:rPr>
                        <a:t>Alte Einteilung</a:t>
                      </a:r>
                    </a:p>
                    <a:p>
                      <a:endParaRPr lang="de-DE" sz="1600" dirty="0" smtClean="0">
                        <a:latin typeface="Arial"/>
                        <a:cs typeface="Arial"/>
                      </a:endParaRPr>
                    </a:p>
                    <a:p>
                      <a:endParaRPr lang="de-DE" sz="160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de-DE" sz="1600" dirty="0" smtClean="0">
                          <a:latin typeface="Arial"/>
                          <a:cs typeface="Arial"/>
                        </a:rPr>
                        <a:t>Neue Einteilung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 smtClean="0">
                        <a:latin typeface="Arial"/>
                        <a:cs typeface="Arial"/>
                      </a:endParaRPr>
                    </a:p>
                    <a:p>
                      <a:endParaRPr lang="de-DE" sz="1600" dirty="0" smtClean="0">
                        <a:latin typeface="Arial"/>
                        <a:cs typeface="Arial"/>
                      </a:endParaRPr>
                    </a:p>
                    <a:p>
                      <a:endParaRPr lang="de-DE" sz="1600" dirty="0" smtClean="0">
                        <a:latin typeface="Arial"/>
                        <a:cs typeface="Arial"/>
                      </a:endParaRPr>
                    </a:p>
                    <a:p>
                      <a:endParaRPr lang="de-DE" sz="1600" dirty="0" smtClean="0">
                        <a:latin typeface="Arial"/>
                        <a:cs typeface="Arial"/>
                      </a:endParaRPr>
                    </a:p>
                    <a:p>
                      <a:endParaRPr lang="de-DE" sz="1600" dirty="0" smtClean="0">
                        <a:latin typeface="Arial"/>
                        <a:cs typeface="Arial"/>
                      </a:endParaRPr>
                    </a:p>
                    <a:p>
                      <a:endParaRPr lang="de-DE" sz="1600" dirty="0" smtClean="0">
                        <a:latin typeface="Arial"/>
                        <a:cs typeface="Arial"/>
                      </a:endParaRPr>
                    </a:p>
                    <a:p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Bild 7" descr="BerufAbb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t="7179" r="51889" b="81365"/>
          <a:stretch/>
        </p:blipFill>
        <p:spPr>
          <a:xfrm>
            <a:off x="3923928" y="3573014"/>
            <a:ext cx="2051999" cy="1512170"/>
          </a:xfrm>
          <a:prstGeom prst="rect">
            <a:avLst/>
          </a:prstGeom>
        </p:spPr>
      </p:pic>
      <p:pic>
        <p:nvPicPr>
          <p:cNvPr id="6" name="Bild 5" descr="BildungAbb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7" t="8783" r="49997" b="78425"/>
          <a:stretch/>
        </p:blipFill>
        <p:spPr>
          <a:xfrm>
            <a:off x="1835696" y="3356992"/>
            <a:ext cx="2121193" cy="1656184"/>
          </a:xfrm>
          <a:prstGeom prst="rect">
            <a:avLst/>
          </a:prstGeom>
        </p:spPr>
      </p:pic>
      <p:pic>
        <p:nvPicPr>
          <p:cNvPr id="9" name="Bild 8" descr="EinkommenAbb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2" t="7255" r="52074" b="81671"/>
          <a:stretch/>
        </p:blipFill>
        <p:spPr>
          <a:xfrm>
            <a:off x="6156176" y="3573014"/>
            <a:ext cx="2178487" cy="15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9552" y="1268760"/>
            <a:ext cx="777686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+mj-lt"/>
              <a:buAutoNum type="arabicPeriod" startAt="2"/>
            </a:pPr>
            <a:r>
              <a:rPr lang="de-DE" dirty="0">
                <a:solidFill>
                  <a:srgbClr val="1F497D"/>
                </a:solidFill>
                <a:latin typeface="Arial"/>
                <a:cs typeface="Arial"/>
              </a:rPr>
              <a:t>Methodik</a:t>
            </a:r>
          </a:p>
          <a:p>
            <a:pPr lvl="0">
              <a:lnSpc>
                <a:spcPct val="150000"/>
              </a:lnSpc>
            </a:pPr>
            <a:r>
              <a:rPr lang="de-DE" dirty="0" smtClean="0">
                <a:solidFill>
                  <a:srgbClr val="1F497D"/>
                </a:solidFill>
                <a:latin typeface="Arial"/>
                <a:cs typeface="Arial"/>
              </a:rPr>
              <a:t>2.2 Datensatz</a:t>
            </a:r>
          </a:p>
          <a:p>
            <a:pPr lvl="0">
              <a:buClr>
                <a:schemeClr val="tx2"/>
              </a:buClr>
            </a:pPr>
            <a:endParaRPr lang="de-DE" sz="2000" dirty="0" smtClean="0"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700" dirty="0" smtClean="0">
                <a:latin typeface="Arial"/>
                <a:cs typeface="Arial"/>
              </a:rPr>
              <a:t>1202 Teilnehmer (</a:t>
            </a:r>
            <a:r>
              <a:rPr lang="en-US" sz="1700" dirty="0">
                <a:latin typeface="Arial"/>
                <a:cs typeface="Arial"/>
              </a:rPr>
              <a:t>630 </a:t>
            </a:r>
            <a:r>
              <a:rPr lang="en-US" sz="1700" dirty="0" err="1" smtClean="0">
                <a:latin typeface="Arial"/>
                <a:cs typeface="Arial"/>
              </a:rPr>
              <a:t>Jungen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dirty="0" smtClean="0">
                <a:latin typeface="Arial"/>
                <a:cs typeface="Arial"/>
              </a:rPr>
              <a:t>und 572 </a:t>
            </a:r>
            <a:r>
              <a:rPr lang="en-US" sz="1700" dirty="0" err="1" smtClean="0">
                <a:latin typeface="Arial"/>
                <a:cs typeface="Arial"/>
              </a:rPr>
              <a:t>Mädchen</a:t>
            </a:r>
            <a:r>
              <a:rPr lang="en-US" sz="1700" dirty="0" smtClean="0">
                <a:latin typeface="Arial"/>
                <a:cs typeface="Arial"/>
              </a:rPr>
              <a:t> </a:t>
            </a:r>
            <a:r>
              <a:rPr lang="de-DE" sz="1700" dirty="0" smtClean="0">
                <a:latin typeface="Arial"/>
                <a:cs typeface="Arial"/>
              </a:rPr>
              <a:t>)</a:t>
            </a:r>
          </a:p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Wingdings" charset="2"/>
              <a:buChar char="Ø"/>
            </a:pPr>
            <a:r>
              <a:rPr lang="de-DE" sz="1700" dirty="0" smtClean="0">
                <a:latin typeface="Arial"/>
                <a:cs typeface="Arial"/>
              </a:rPr>
              <a:t>Alter:  2,5 – 11,9 Jahre 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700" dirty="0" smtClean="0">
                <a:latin typeface="Arial"/>
                <a:cs typeface="Arial"/>
              </a:rPr>
              <a:t>Einteilung in 3 Altersgruppen: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44213"/>
              </p:ext>
            </p:extLst>
          </p:nvPr>
        </p:nvGraphicFramePr>
        <p:xfrm>
          <a:off x="971600" y="3861048"/>
          <a:ext cx="51845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192"/>
                <a:gridCol w="1725192"/>
                <a:gridCol w="1725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/>
                          <a:cs typeface="Arial"/>
                        </a:rPr>
                        <a:t>Altersgruppen</a:t>
                      </a:r>
                      <a:endParaRPr lang="de-DE" sz="16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/>
                          <a:cs typeface="Arial"/>
                        </a:rPr>
                        <a:t>in Jahren</a:t>
                      </a:r>
                      <a:endParaRPr lang="de-DE" sz="16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>
                          <a:latin typeface="Arial"/>
                          <a:cs typeface="Arial"/>
                        </a:rPr>
                        <a:t>n</a:t>
                      </a:r>
                      <a:endParaRPr lang="de-DE" sz="1600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/>
                          <a:cs typeface="Arial"/>
                        </a:rPr>
                        <a:t>Gruppe I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/>
                          <a:cs typeface="Arial"/>
                        </a:rPr>
                        <a:t>2,5 – 5,9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/>
                          <a:cs typeface="Arial"/>
                        </a:rPr>
                        <a:t>432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/>
                          <a:cs typeface="Arial"/>
                        </a:rPr>
                        <a:t>Gruppe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/>
                          <a:cs typeface="Arial"/>
                        </a:rPr>
                        <a:t>6,0 – 8,9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/>
                          <a:cs typeface="Arial"/>
                        </a:rPr>
                        <a:t>374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/>
                          <a:cs typeface="Arial"/>
                        </a:rPr>
                        <a:t>Gruppe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/>
                          <a:cs typeface="Arial"/>
                        </a:rPr>
                        <a:t>9,0 – 11,9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Arial"/>
                          <a:cs typeface="Arial"/>
                        </a:rPr>
                        <a:t>396</a:t>
                      </a:r>
                      <a:endParaRPr lang="de-DE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16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1481</Words>
  <Application>Microsoft Macintosh PowerPoint</Application>
  <PresentationFormat>Bildschirmpräsentation (4:3)</PresentationFormat>
  <Paragraphs>696</Paragraphs>
  <Slides>29</Slides>
  <Notes>19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 Verbund IMISE / ZKS Uni Leipzig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Hartmut Stollberg</dc:creator>
  <cp:lastModifiedBy>Janine Herrmann</cp:lastModifiedBy>
  <cp:revision>83</cp:revision>
  <dcterms:created xsi:type="dcterms:W3CDTF">2011-08-04T12:41:49Z</dcterms:created>
  <dcterms:modified xsi:type="dcterms:W3CDTF">2016-04-27T16:22:18Z</dcterms:modified>
</cp:coreProperties>
</file>