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1"/>
  </p:notesMasterIdLst>
  <p:sldIdLst>
    <p:sldId id="262" r:id="rId2"/>
    <p:sldId id="287" r:id="rId3"/>
    <p:sldId id="264" r:id="rId4"/>
    <p:sldId id="256" r:id="rId5"/>
    <p:sldId id="261" r:id="rId6"/>
    <p:sldId id="257" r:id="rId7"/>
    <p:sldId id="259" r:id="rId8"/>
    <p:sldId id="260" r:id="rId9"/>
    <p:sldId id="265" r:id="rId10"/>
    <p:sldId id="267" r:id="rId11"/>
    <p:sldId id="266" r:id="rId12"/>
    <p:sldId id="269" r:id="rId13"/>
    <p:sldId id="274" r:id="rId14"/>
    <p:sldId id="283" r:id="rId15"/>
    <p:sldId id="268" r:id="rId16"/>
    <p:sldId id="270" r:id="rId17"/>
    <p:sldId id="275" r:id="rId18"/>
    <p:sldId id="273" r:id="rId19"/>
    <p:sldId id="271" r:id="rId20"/>
    <p:sldId id="276" r:id="rId21"/>
    <p:sldId id="277" r:id="rId22"/>
    <p:sldId id="280" r:id="rId23"/>
    <p:sldId id="278" r:id="rId24"/>
    <p:sldId id="279" r:id="rId25"/>
    <p:sldId id="281" r:id="rId26"/>
    <p:sldId id="282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6" autoAdjust="0"/>
  </p:normalViewPr>
  <p:slideViewPr>
    <p:cSldViewPr>
      <p:cViewPr varScale="1">
        <p:scale>
          <a:sx n="68" d="100"/>
          <a:sy n="68" d="100"/>
        </p:scale>
        <p:origin x="8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7A8D4-EC75-407A-8EA0-494EB9E6ADB9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31F7AD7B-B636-482C-BF2C-AF1422E2063D}">
      <dgm:prSet phldrT="[Text]"/>
      <dgm:spPr/>
      <dgm:t>
        <a:bodyPr/>
        <a:lstStyle/>
        <a:p>
          <a:r>
            <a:rPr lang="de-DE"/>
            <a:t>LH/FSH</a:t>
          </a:r>
        </a:p>
        <a:p>
          <a:r>
            <a:rPr lang="de-DE"/>
            <a:t>und Reifeentwicklung</a:t>
          </a:r>
        </a:p>
      </dgm:t>
    </dgm:pt>
    <dgm:pt modelId="{97F7BFD4-1832-4250-A4B0-EF25F3E41198}" type="parTrans" cxnId="{9FC3AAED-9ACA-4856-9993-6FA0BC0FAADD}">
      <dgm:prSet/>
      <dgm:spPr/>
      <dgm:t>
        <a:bodyPr/>
        <a:lstStyle/>
        <a:p>
          <a:endParaRPr lang="de-DE"/>
        </a:p>
      </dgm:t>
    </dgm:pt>
    <dgm:pt modelId="{9BA048A3-0411-4179-BB7D-580F27CCF4E0}" type="sibTrans" cxnId="{9FC3AAED-9ACA-4856-9993-6FA0BC0FAADD}">
      <dgm:prSet/>
      <dgm:spPr/>
      <dgm:t>
        <a:bodyPr/>
        <a:lstStyle/>
        <a:p>
          <a:endParaRPr lang="de-DE"/>
        </a:p>
      </dgm:t>
    </dgm:pt>
    <dgm:pt modelId="{D21010EA-C5BE-44AA-B9DB-CB98D7D5BE2B}">
      <dgm:prSet phldrT="[Text]"/>
      <dgm:spPr/>
      <dgm:t>
        <a:bodyPr/>
        <a:lstStyle/>
        <a:p>
          <a:r>
            <a:rPr lang="de-DE"/>
            <a:t>Gewicht</a:t>
          </a:r>
        </a:p>
      </dgm:t>
    </dgm:pt>
    <dgm:pt modelId="{F29CA15D-416A-4A78-AB3A-3F7829C5B2C8}" type="parTrans" cxnId="{95EA1932-06C2-4239-8D85-68330FF67F00}">
      <dgm:prSet/>
      <dgm:spPr/>
      <dgm:t>
        <a:bodyPr/>
        <a:lstStyle/>
        <a:p>
          <a:endParaRPr lang="de-DE"/>
        </a:p>
      </dgm:t>
    </dgm:pt>
    <dgm:pt modelId="{38AC2DFA-7090-45BA-97B4-843D7FF9955E}" type="sibTrans" cxnId="{95EA1932-06C2-4239-8D85-68330FF67F00}">
      <dgm:prSet/>
      <dgm:spPr/>
      <dgm:t>
        <a:bodyPr/>
        <a:lstStyle/>
        <a:p>
          <a:endParaRPr lang="de-DE"/>
        </a:p>
      </dgm:t>
    </dgm:pt>
    <dgm:pt modelId="{948D9B9D-36FB-480F-A4AD-40CCC5E9ABA3}">
      <dgm:prSet phldrT="[Text]"/>
      <dgm:spPr/>
      <dgm:t>
        <a:bodyPr/>
        <a:lstStyle/>
        <a:p>
          <a:r>
            <a:rPr lang="de-DE"/>
            <a:t>Sozialstatus</a:t>
          </a:r>
        </a:p>
      </dgm:t>
    </dgm:pt>
    <dgm:pt modelId="{5413A0A7-0FBF-4014-98B8-FEDCA26E6123}" type="parTrans" cxnId="{2E721D4E-2F3C-46B4-BB70-306C992AAB26}">
      <dgm:prSet/>
      <dgm:spPr/>
      <dgm:t>
        <a:bodyPr/>
        <a:lstStyle/>
        <a:p>
          <a:endParaRPr lang="de-DE"/>
        </a:p>
      </dgm:t>
    </dgm:pt>
    <dgm:pt modelId="{EEC6C66F-0589-4F90-AB64-B524D4C02162}" type="sibTrans" cxnId="{2E721D4E-2F3C-46B4-BB70-306C992AAB26}">
      <dgm:prSet/>
      <dgm:spPr/>
      <dgm:t>
        <a:bodyPr/>
        <a:lstStyle/>
        <a:p>
          <a:endParaRPr lang="de-DE"/>
        </a:p>
      </dgm:t>
    </dgm:pt>
    <dgm:pt modelId="{A084BE28-3CC4-4930-807F-29BE96C1F530}" type="pres">
      <dgm:prSet presAssocID="{7BF7A8D4-EC75-407A-8EA0-494EB9E6ADB9}" presName="Name0" presStyleCnt="0">
        <dgm:presLayoutVars>
          <dgm:dir/>
          <dgm:resizeHandles val="exact"/>
        </dgm:presLayoutVars>
      </dgm:prSet>
      <dgm:spPr/>
    </dgm:pt>
    <dgm:pt modelId="{8F359055-04E1-42F9-8374-65F760E3FF54}" type="pres">
      <dgm:prSet presAssocID="{31F7AD7B-B636-482C-BF2C-AF1422E2063D}" presName="node" presStyleLbl="node1" presStyleIdx="0" presStyleCnt="3">
        <dgm:presLayoutVars>
          <dgm:bulletEnabled val="1"/>
        </dgm:presLayoutVars>
      </dgm:prSet>
      <dgm:spPr/>
    </dgm:pt>
    <dgm:pt modelId="{063E657C-EC7D-4FFD-A98D-5AF29327A96A}" type="pres">
      <dgm:prSet presAssocID="{9BA048A3-0411-4179-BB7D-580F27CCF4E0}" presName="sibTrans" presStyleLbl="sibTrans2D1" presStyleIdx="0" presStyleCnt="3"/>
      <dgm:spPr/>
    </dgm:pt>
    <dgm:pt modelId="{5A773B21-9447-4C49-9416-61CE57DFE584}" type="pres">
      <dgm:prSet presAssocID="{9BA048A3-0411-4179-BB7D-580F27CCF4E0}" presName="connectorText" presStyleLbl="sibTrans2D1" presStyleIdx="0" presStyleCnt="3"/>
      <dgm:spPr/>
    </dgm:pt>
    <dgm:pt modelId="{2581F398-E272-4B45-85A8-110FA1B02436}" type="pres">
      <dgm:prSet presAssocID="{D21010EA-C5BE-44AA-B9DB-CB98D7D5BE2B}" presName="node" presStyleLbl="node1" presStyleIdx="1" presStyleCnt="3">
        <dgm:presLayoutVars>
          <dgm:bulletEnabled val="1"/>
        </dgm:presLayoutVars>
      </dgm:prSet>
      <dgm:spPr/>
    </dgm:pt>
    <dgm:pt modelId="{25A265AC-1602-4710-BA16-7D0AB31ED65D}" type="pres">
      <dgm:prSet presAssocID="{38AC2DFA-7090-45BA-97B4-843D7FF9955E}" presName="sibTrans" presStyleLbl="sibTrans2D1" presStyleIdx="1" presStyleCnt="3"/>
      <dgm:spPr/>
    </dgm:pt>
    <dgm:pt modelId="{725274BD-FAA8-4EFB-92C7-7E0A895F1058}" type="pres">
      <dgm:prSet presAssocID="{38AC2DFA-7090-45BA-97B4-843D7FF9955E}" presName="connectorText" presStyleLbl="sibTrans2D1" presStyleIdx="1" presStyleCnt="3"/>
      <dgm:spPr/>
    </dgm:pt>
    <dgm:pt modelId="{8E77415F-9153-4823-BE94-1327EE1A3DFB}" type="pres">
      <dgm:prSet presAssocID="{948D9B9D-36FB-480F-A4AD-40CCC5E9ABA3}" presName="node" presStyleLbl="node1" presStyleIdx="2" presStyleCnt="3">
        <dgm:presLayoutVars>
          <dgm:bulletEnabled val="1"/>
        </dgm:presLayoutVars>
      </dgm:prSet>
      <dgm:spPr/>
    </dgm:pt>
    <dgm:pt modelId="{B41B3F31-B744-4ED9-B4B2-9231FAD4A46E}" type="pres">
      <dgm:prSet presAssocID="{EEC6C66F-0589-4F90-AB64-B524D4C02162}" presName="sibTrans" presStyleLbl="sibTrans2D1" presStyleIdx="2" presStyleCnt="3"/>
      <dgm:spPr/>
    </dgm:pt>
    <dgm:pt modelId="{C30DE7DC-6589-47E3-95FB-3FC3B5624FEA}" type="pres">
      <dgm:prSet presAssocID="{EEC6C66F-0589-4F90-AB64-B524D4C02162}" presName="connectorText" presStyleLbl="sibTrans2D1" presStyleIdx="2" presStyleCnt="3"/>
      <dgm:spPr/>
    </dgm:pt>
  </dgm:ptLst>
  <dgm:cxnLst>
    <dgm:cxn modelId="{7EA3265B-C6E9-49AF-943E-CA464BC0E8F3}" type="presOf" srcId="{7BF7A8D4-EC75-407A-8EA0-494EB9E6ADB9}" destId="{A084BE28-3CC4-4930-807F-29BE96C1F530}" srcOrd="0" destOrd="0" presId="urn:microsoft.com/office/officeart/2005/8/layout/cycle7"/>
    <dgm:cxn modelId="{D7C05141-7814-4627-8001-77B071C8324C}" type="presOf" srcId="{38AC2DFA-7090-45BA-97B4-843D7FF9955E}" destId="{725274BD-FAA8-4EFB-92C7-7E0A895F1058}" srcOrd="1" destOrd="0" presId="urn:microsoft.com/office/officeart/2005/8/layout/cycle7"/>
    <dgm:cxn modelId="{0DF1C28D-9E1E-417F-8892-44948AB846F5}" type="presOf" srcId="{9BA048A3-0411-4179-BB7D-580F27CCF4E0}" destId="{063E657C-EC7D-4FFD-A98D-5AF29327A96A}" srcOrd="0" destOrd="0" presId="urn:microsoft.com/office/officeart/2005/8/layout/cycle7"/>
    <dgm:cxn modelId="{D8FA4DB0-2AF6-417C-A2B2-17018182157E}" type="presOf" srcId="{D21010EA-C5BE-44AA-B9DB-CB98D7D5BE2B}" destId="{2581F398-E272-4B45-85A8-110FA1B02436}" srcOrd="0" destOrd="0" presId="urn:microsoft.com/office/officeart/2005/8/layout/cycle7"/>
    <dgm:cxn modelId="{CFFE289E-DE27-43A3-AAAC-35B05EEA6EE6}" type="presOf" srcId="{31F7AD7B-B636-482C-BF2C-AF1422E2063D}" destId="{8F359055-04E1-42F9-8374-65F760E3FF54}" srcOrd="0" destOrd="0" presId="urn:microsoft.com/office/officeart/2005/8/layout/cycle7"/>
    <dgm:cxn modelId="{12937991-7355-465C-A663-5C887EA26B40}" type="presOf" srcId="{9BA048A3-0411-4179-BB7D-580F27CCF4E0}" destId="{5A773B21-9447-4C49-9416-61CE57DFE584}" srcOrd="1" destOrd="0" presId="urn:microsoft.com/office/officeart/2005/8/layout/cycle7"/>
    <dgm:cxn modelId="{EDFB4423-0A23-421B-B726-63E6369F81FE}" type="presOf" srcId="{38AC2DFA-7090-45BA-97B4-843D7FF9955E}" destId="{25A265AC-1602-4710-BA16-7D0AB31ED65D}" srcOrd="0" destOrd="0" presId="urn:microsoft.com/office/officeart/2005/8/layout/cycle7"/>
    <dgm:cxn modelId="{069763CE-B38B-4C71-91AF-5A52D906207E}" type="presOf" srcId="{EEC6C66F-0589-4F90-AB64-B524D4C02162}" destId="{B41B3F31-B744-4ED9-B4B2-9231FAD4A46E}" srcOrd="0" destOrd="0" presId="urn:microsoft.com/office/officeart/2005/8/layout/cycle7"/>
    <dgm:cxn modelId="{9FC3AAED-9ACA-4856-9993-6FA0BC0FAADD}" srcId="{7BF7A8D4-EC75-407A-8EA0-494EB9E6ADB9}" destId="{31F7AD7B-B636-482C-BF2C-AF1422E2063D}" srcOrd="0" destOrd="0" parTransId="{97F7BFD4-1832-4250-A4B0-EF25F3E41198}" sibTransId="{9BA048A3-0411-4179-BB7D-580F27CCF4E0}"/>
    <dgm:cxn modelId="{2E721D4E-2F3C-46B4-BB70-306C992AAB26}" srcId="{7BF7A8D4-EC75-407A-8EA0-494EB9E6ADB9}" destId="{948D9B9D-36FB-480F-A4AD-40CCC5E9ABA3}" srcOrd="2" destOrd="0" parTransId="{5413A0A7-0FBF-4014-98B8-FEDCA26E6123}" sibTransId="{EEC6C66F-0589-4F90-AB64-B524D4C02162}"/>
    <dgm:cxn modelId="{95EA1932-06C2-4239-8D85-68330FF67F00}" srcId="{7BF7A8D4-EC75-407A-8EA0-494EB9E6ADB9}" destId="{D21010EA-C5BE-44AA-B9DB-CB98D7D5BE2B}" srcOrd="1" destOrd="0" parTransId="{F29CA15D-416A-4A78-AB3A-3F7829C5B2C8}" sibTransId="{38AC2DFA-7090-45BA-97B4-843D7FF9955E}"/>
    <dgm:cxn modelId="{BCAB8C58-A79F-4481-B751-3AF32EE20FC4}" type="presOf" srcId="{948D9B9D-36FB-480F-A4AD-40CCC5E9ABA3}" destId="{8E77415F-9153-4823-BE94-1327EE1A3DFB}" srcOrd="0" destOrd="0" presId="urn:microsoft.com/office/officeart/2005/8/layout/cycle7"/>
    <dgm:cxn modelId="{86ECD121-C4D0-473E-862A-9778B13F1BCD}" type="presOf" srcId="{EEC6C66F-0589-4F90-AB64-B524D4C02162}" destId="{C30DE7DC-6589-47E3-95FB-3FC3B5624FEA}" srcOrd="1" destOrd="0" presId="urn:microsoft.com/office/officeart/2005/8/layout/cycle7"/>
    <dgm:cxn modelId="{F507BABE-2DAC-4EDA-8963-163B01C6952B}" type="presParOf" srcId="{A084BE28-3CC4-4930-807F-29BE96C1F530}" destId="{8F359055-04E1-42F9-8374-65F760E3FF54}" srcOrd="0" destOrd="0" presId="urn:microsoft.com/office/officeart/2005/8/layout/cycle7"/>
    <dgm:cxn modelId="{DAB91E11-CD99-4DA6-BEFA-8339CD619AE7}" type="presParOf" srcId="{A084BE28-3CC4-4930-807F-29BE96C1F530}" destId="{063E657C-EC7D-4FFD-A98D-5AF29327A96A}" srcOrd="1" destOrd="0" presId="urn:microsoft.com/office/officeart/2005/8/layout/cycle7"/>
    <dgm:cxn modelId="{34A0A565-823F-43A9-B5C7-8633C9C86EB2}" type="presParOf" srcId="{063E657C-EC7D-4FFD-A98D-5AF29327A96A}" destId="{5A773B21-9447-4C49-9416-61CE57DFE584}" srcOrd="0" destOrd="0" presId="urn:microsoft.com/office/officeart/2005/8/layout/cycle7"/>
    <dgm:cxn modelId="{130A1477-7D8C-4A98-AC67-23A4912DE194}" type="presParOf" srcId="{A084BE28-3CC4-4930-807F-29BE96C1F530}" destId="{2581F398-E272-4B45-85A8-110FA1B02436}" srcOrd="2" destOrd="0" presId="urn:microsoft.com/office/officeart/2005/8/layout/cycle7"/>
    <dgm:cxn modelId="{65785FBF-7BFB-458E-937D-277CEF6B13C6}" type="presParOf" srcId="{A084BE28-3CC4-4930-807F-29BE96C1F530}" destId="{25A265AC-1602-4710-BA16-7D0AB31ED65D}" srcOrd="3" destOrd="0" presId="urn:microsoft.com/office/officeart/2005/8/layout/cycle7"/>
    <dgm:cxn modelId="{5C85B8A0-967D-4ABA-B0A2-9EB5115D29B4}" type="presParOf" srcId="{25A265AC-1602-4710-BA16-7D0AB31ED65D}" destId="{725274BD-FAA8-4EFB-92C7-7E0A895F1058}" srcOrd="0" destOrd="0" presId="urn:microsoft.com/office/officeart/2005/8/layout/cycle7"/>
    <dgm:cxn modelId="{F68518FD-63AD-4713-8C39-58B66B8A8D04}" type="presParOf" srcId="{A084BE28-3CC4-4930-807F-29BE96C1F530}" destId="{8E77415F-9153-4823-BE94-1327EE1A3DFB}" srcOrd="4" destOrd="0" presId="urn:microsoft.com/office/officeart/2005/8/layout/cycle7"/>
    <dgm:cxn modelId="{5319C8D7-0D83-49E2-89C1-051E8043373A}" type="presParOf" srcId="{A084BE28-3CC4-4930-807F-29BE96C1F530}" destId="{B41B3F31-B744-4ED9-B4B2-9231FAD4A46E}" srcOrd="5" destOrd="0" presId="urn:microsoft.com/office/officeart/2005/8/layout/cycle7"/>
    <dgm:cxn modelId="{637E8D0B-2237-407A-B90E-EB8271A09EF0}" type="presParOf" srcId="{B41B3F31-B744-4ED9-B4B2-9231FAD4A46E}" destId="{C30DE7DC-6589-47E3-95FB-3FC3B5624F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9055-04E1-42F9-8374-65F760E3FF54}">
      <dsp:nvSpPr>
        <dsp:cNvPr id="0" name=""/>
        <dsp:cNvSpPr/>
      </dsp:nvSpPr>
      <dsp:spPr>
        <a:xfrm>
          <a:off x="1629961" y="83503"/>
          <a:ext cx="1972303" cy="9861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LH/FSH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und Reifeentwicklung</a:t>
          </a:r>
        </a:p>
      </dsp:txBody>
      <dsp:txXfrm>
        <a:off x="1658844" y="112386"/>
        <a:ext cx="1914537" cy="928385"/>
      </dsp:txXfrm>
    </dsp:sp>
    <dsp:sp modelId="{063E657C-EC7D-4FFD-A98D-5AF29327A96A}">
      <dsp:nvSpPr>
        <dsp:cNvPr id="0" name=""/>
        <dsp:cNvSpPr/>
      </dsp:nvSpPr>
      <dsp:spPr>
        <a:xfrm rot="3600000">
          <a:off x="2916354" y="1814700"/>
          <a:ext cx="1028450" cy="3451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019900" y="1883731"/>
        <a:ext cx="821358" cy="207091"/>
      </dsp:txXfrm>
    </dsp:sp>
    <dsp:sp modelId="{2581F398-E272-4B45-85A8-110FA1B02436}">
      <dsp:nvSpPr>
        <dsp:cNvPr id="0" name=""/>
        <dsp:cNvSpPr/>
      </dsp:nvSpPr>
      <dsp:spPr>
        <a:xfrm>
          <a:off x="3258894" y="2904898"/>
          <a:ext cx="1972303" cy="98615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Gewicht</a:t>
          </a:r>
        </a:p>
      </dsp:txBody>
      <dsp:txXfrm>
        <a:off x="3287777" y="2933781"/>
        <a:ext cx="1914537" cy="928385"/>
      </dsp:txXfrm>
    </dsp:sp>
    <dsp:sp modelId="{25A265AC-1602-4710-BA16-7D0AB31ED65D}">
      <dsp:nvSpPr>
        <dsp:cNvPr id="0" name=""/>
        <dsp:cNvSpPr/>
      </dsp:nvSpPr>
      <dsp:spPr>
        <a:xfrm rot="10800000">
          <a:off x="2101887" y="3225398"/>
          <a:ext cx="1028450" cy="3451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10800000">
        <a:off x="2205433" y="3294429"/>
        <a:ext cx="821358" cy="207091"/>
      </dsp:txXfrm>
    </dsp:sp>
    <dsp:sp modelId="{8E77415F-9153-4823-BE94-1327EE1A3DFB}">
      <dsp:nvSpPr>
        <dsp:cNvPr id="0" name=""/>
        <dsp:cNvSpPr/>
      </dsp:nvSpPr>
      <dsp:spPr>
        <a:xfrm>
          <a:off x="1027" y="2904898"/>
          <a:ext cx="1972303" cy="98615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Sozialstatus</a:t>
          </a:r>
        </a:p>
      </dsp:txBody>
      <dsp:txXfrm>
        <a:off x="29910" y="2933781"/>
        <a:ext cx="1914537" cy="928385"/>
      </dsp:txXfrm>
    </dsp:sp>
    <dsp:sp modelId="{B41B3F31-B744-4ED9-B4B2-9231FAD4A46E}">
      <dsp:nvSpPr>
        <dsp:cNvPr id="0" name=""/>
        <dsp:cNvSpPr/>
      </dsp:nvSpPr>
      <dsp:spPr>
        <a:xfrm rot="18000000">
          <a:off x="1287420" y="1814700"/>
          <a:ext cx="1028450" cy="34515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90966" y="1883731"/>
        <a:ext cx="821358" cy="207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0D544-72F7-48CA-A2D6-CB9ADF97A3F5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D5B6C-FEF3-4C1C-9AEE-D914D7AA43C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72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1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95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7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Wieviele</a:t>
            </a:r>
            <a:r>
              <a:rPr lang="de-DE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13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*beispielsweise Haushaltsnettoeinkommen, Schulbildung der Eltern und Beruf der Eltern ermittelt und in einem Index (Winkler-Index) zusammengefasst. </a:t>
            </a:r>
          </a:p>
          <a:p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*http://www.bfr.bund.de/cm/343/kiggs_neue_referenzwerte_bei_kindern_und_jugendlichen.pdf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26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33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46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50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3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9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8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21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D5B6C-FEF3-4C1C-9AEE-D914D7AA43C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09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6F37-F5F9-4858-9A70-EBF76600EDDC}" type="datetimeFigureOut">
              <a:rPr lang="de-DE" smtClean="0"/>
              <a:pPr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03AF-4BB8-4E24-BE79-C1A8D31A17A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6" descr="H:\Documents\Documents\CD_LIFE\Grafik\1Arbeitdateien_Grafikvorlgagen_LIFE\Logos_2010\Logo_LIFE_Child\LOGO_LIFE_CHILD_OK\LOGO_LIFE_CHILD_OK\Logo_LIFE_Child_ohne_UniCS4.jp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3850" y="46038"/>
            <a:ext cx="1323975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441450" y="288925"/>
            <a:ext cx="16637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latin typeface="Futura Book" pitchFamily="2" charset="0"/>
                <a:cs typeface="Arial" pitchFamily="34" charset="0"/>
              </a:rPr>
              <a:t>Leipziger Forschungszentrum für Zivilisationserkrankungen</a:t>
            </a:r>
            <a:endParaRPr lang="en-US" sz="900" dirty="0">
              <a:latin typeface="Futura Book" pitchFamily="2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494213" y="0"/>
            <a:ext cx="4649787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b="1" dirty="0"/>
              <a:t>Arbeitstitel: </a:t>
            </a:r>
            <a:br>
              <a:rPr lang="de-DE" b="1" dirty="0"/>
            </a:br>
            <a:r>
              <a:rPr lang="de-DE" b="1" dirty="0"/>
              <a:t>Pädiatrische LH- und FSH- Referenzwerte und Bezüge zu </a:t>
            </a:r>
            <a:br>
              <a:rPr lang="de-DE" b="1" dirty="0"/>
            </a:br>
            <a:r>
              <a:rPr lang="de-DE" b="1" dirty="0"/>
              <a:t>anthropometrischen/</a:t>
            </a:r>
            <a:br>
              <a:rPr lang="de-DE" b="1" dirty="0"/>
            </a:br>
            <a:r>
              <a:rPr lang="de-DE" b="1" dirty="0"/>
              <a:t>soziodemographische Merkmalen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sz="2700" dirty="0"/>
              <a:t>Dissertationsvorhaben von Lea </a:t>
            </a:r>
            <a:r>
              <a:rPr lang="de-DE" sz="2700" dirty="0" err="1"/>
              <a:t>Oelkers</a:t>
            </a:r>
            <a:r>
              <a:rPr lang="de-DE" sz="27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1124744"/>
            <a:ext cx="5328592" cy="504056"/>
          </a:xfrm>
        </p:spPr>
        <p:txBody>
          <a:bodyPr>
            <a:normAutofit/>
          </a:bodyPr>
          <a:lstStyle/>
          <a:p>
            <a:r>
              <a:rPr lang="de-DE" sz="1100" dirty="0"/>
              <a:t>LH und FSH während der Kindheit und Pubertät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2564904"/>
            <a:ext cx="7956376" cy="2836912"/>
          </a:xfrm>
        </p:spPr>
        <p:txBody>
          <a:bodyPr/>
          <a:lstStyle/>
          <a:p>
            <a:pPr>
              <a:buNone/>
            </a:pPr>
            <a:r>
              <a:rPr lang="de-DE" dirty="0"/>
              <a:t>    Zusammenhang zwischen LH/FSH und der Pubertät: Mit zunehmender Pubertät steigen auch die LH-/FSH-Werte. </a:t>
            </a:r>
            <a:r>
              <a:rPr lang="de-DE" sz="1100" dirty="0"/>
              <a:t>(</a:t>
            </a:r>
            <a:r>
              <a:rPr lang="de-DE" sz="1100" dirty="0" err="1"/>
              <a:t>Nottelmann</a:t>
            </a:r>
            <a:r>
              <a:rPr lang="de-DE" sz="1100" dirty="0"/>
              <a:t> et al. 1987; Robert-Koch-Institut 2008) </a:t>
            </a:r>
          </a:p>
          <a:p>
            <a:endParaRPr lang="de-DE" dirty="0"/>
          </a:p>
          <a:p>
            <a:endParaRPr lang="de-DE" dirty="0"/>
          </a:p>
          <a:p>
            <a:endParaRPr lang="de-DE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9752" y="980728"/>
            <a:ext cx="4042792" cy="274042"/>
          </a:xfrm>
        </p:spPr>
        <p:txBody>
          <a:bodyPr>
            <a:normAutofit/>
          </a:bodyPr>
          <a:lstStyle/>
          <a:p>
            <a:r>
              <a:rPr lang="de-DE" sz="1100" dirty="0"/>
              <a:t>LH und FSH während der Kindheit und Pubertät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                  Pubertätsbeginn: Einflüsse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sz="1000" dirty="0"/>
          </a:p>
          <a:p>
            <a:r>
              <a:rPr lang="de-DE" sz="2400" dirty="0"/>
              <a:t>Genetisch und zentralnervöse Systeme</a:t>
            </a:r>
          </a:p>
          <a:p>
            <a:r>
              <a:rPr lang="de-DE" sz="2400" dirty="0"/>
              <a:t> Epigenetisch</a:t>
            </a:r>
            <a:endParaRPr lang="de-DE" sz="2400" dirty="0">
              <a:sym typeface="Wingdings" pitchFamily="2" charset="2"/>
            </a:endParaRPr>
          </a:p>
          <a:p>
            <a:r>
              <a:rPr lang="de-DE" sz="2400" dirty="0">
                <a:sym typeface="Wingdings" pitchFamily="2" charset="2"/>
              </a:rPr>
              <a:t>Andere Mechanismen… </a:t>
            </a:r>
          </a:p>
          <a:p>
            <a:pPr marL="0" indent="0">
              <a:buFont typeface="Wingdings"/>
              <a:buChar char="à"/>
            </a:pPr>
            <a:r>
              <a:rPr lang="de-DE" sz="2400" dirty="0">
                <a:sym typeface="Wingdings" pitchFamily="2" charset="2"/>
              </a:rPr>
              <a:t> Gesundheit, Stress, Leistungssport</a:t>
            </a:r>
          </a:p>
          <a:p>
            <a:pPr marL="0" indent="0">
              <a:buNone/>
            </a:pPr>
            <a:r>
              <a:rPr lang="de-DE" sz="2400" dirty="0">
                <a:sym typeface="Wingdings" pitchFamily="2" charset="2"/>
              </a:rPr>
              <a:t>     Ernährungszustand, sozioökonomischer Status, </a:t>
            </a:r>
            <a:r>
              <a:rPr lang="de-DE" sz="2400" dirty="0" err="1">
                <a:sym typeface="Wingdings" pitchFamily="2" charset="2"/>
              </a:rPr>
              <a:t>Adrenarche</a:t>
            </a:r>
            <a:r>
              <a:rPr lang="de-DE" sz="2400" dirty="0">
                <a:sym typeface="Wingdings" pitchFamily="2" charset="2"/>
              </a:rPr>
              <a:t>,  </a:t>
            </a:r>
          </a:p>
          <a:p>
            <a:pPr marL="0" indent="0">
              <a:buNone/>
            </a:pPr>
            <a:r>
              <a:rPr lang="de-DE" sz="2400" dirty="0">
                <a:sym typeface="Wingdings" pitchFamily="2" charset="2"/>
              </a:rPr>
              <a:t>     Wachstums- und Schilddrüsenhormone, </a:t>
            </a:r>
            <a:r>
              <a:rPr lang="de-DE" sz="2400" dirty="0" err="1">
                <a:sym typeface="Wingdings" pitchFamily="2" charset="2"/>
              </a:rPr>
              <a:t>Leptin</a:t>
            </a:r>
            <a:r>
              <a:rPr lang="de-DE" sz="2400" dirty="0">
                <a:sym typeface="Wingdings" pitchFamily="2" charset="2"/>
              </a:rPr>
              <a:t>,…</a:t>
            </a:r>
          </a:p>
          <a:p>
            <a:endParaRPr lang="de-DE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7344816" cy="936104"/>
          </a:xfrm>
        </p:spPr>
        <p:txBody>
          <a:bodyPr>
            <a:normAutofit/>
          </a:bodyPr>
          <a:lstStyle/>
          <a:p>
            <a:r>
              <a:rPr lang="de-DE" sz="3200" dirty="0"/>
              <a:t>LH/FSH - Anthropometrie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35696"/>
            <a:ext cx="8301608" cy="4823123"/>
          </a:xfrm>
        </p:spPr>
        <p:txBody>
          <a:bodyPr>
            <a:normAutofit/>
          </a:bodyPr>
          <a:lstStyle/>
          <a:p>
            <a:r>
              <a:rPr lang="de-DE" sz="2400" dirty="0"/>
              <a:t>Weltweites Problem: Übergewicht/Adipositas</a:t>
            </a:r>
          </a:p>
          <a:p>
            <a:endParaRPr lang="de-DE" sz="2400" dirty="0"/>
          </a:p>
          <a:p>
            <a:pPr>
              <a:buNone/>
            </a:pPr>
            <a:r>
              <a:rPr lang="de-DE" sz="2400" dirty="0"/>
              <a:t>Lage in Deutschland: Robert-Koch-Institut 2008:</a:t>
            </a:r>
          </a:p>
          <a:p>
            <a:r>
              <a:rPr lang="de-DE" sz="2400" dirty="0"/>
              <a:t>15% der Kinder und Jugendlichen im Alter von 3 bis 17 Jahren sind übergewichtig sind, 6,3% sind adipös. Dies betrifft beide Geschlechter gleichermaßen. Damit gibt es in Deutschland ca. 1,9 Millionen übergewichtige Kinder und Jugendliche, 800.000 davon sind adipös.</a:t>
            </a:r>
          </a:p>
          <a:p>
            <a:r>
              <a:rPr lang="de-DE" sz="2400" dirty="0"/>
              <a:t>Im Vergleich zu Referenzdaten von 1985 bis 1998 ist der Teil der Übergewichtigen auf das Eineinhalbfache gestiegen, der Anteil der Adipösen hat sich sogar verdoppelt</a:t>
            </a:r>
          </a:p>
          <a:p>
            <a:pPr marL="0" indent="0">
              <a:buNone/>
            </a:pPr>
            <a:endParaRPr lang="de-DE" sz="2400" dirty="0"/>
          </a:p>
          <a:p>
            <a:pPr>
              <a:buNone/>
            </a:pPr>
            <a:endParaRPr lang="de-DE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548680"/>
            <a:ext cx="4896544" cy="607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95536" y="1124744"/>
            <a:ext cx="2818656" cy="3226370"/>
          </a:xfrm>
        </p:spPr>
        <p:txBody>
          <a:bodyPr>
            <a:normAutofit/>
          </a:bodyPr>
          <a:lstStyle/>
          <a:p>
            <a:r>
              <a:rPr lang="de-DE" sz="2000" dirty="0"/>
              <a:t>Es gibt immer mehr übergewichtige Kinder…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800" y="1052736"/>
            <a:ext cx="3322712" cy="418058"/>
          </a:xfrm>
        </p:spPr>
        <p:txBody>
          <a:bodyPr>
            <a:normAutofit/>
          </a:bodyPr>
          <a:lstStyle/>
          <a:p>
            <a:r>
              <a:rPr lang="de-DE" sz="1100" dirty="0"/>
              <a:t>Anthropometrie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2400" dirty="0"/>
              <a:t>Kinder sind im Vgl. zu Kindern vor 100 Jahren größer und schwerer und erreichen ca. 2 Jahre früher die geschlechtliche Reife </a:t>
            </a:r>
            <a:r>
              <a:rPr lang="de-DE" sz="1100" dirty="0"/>
              <a:t>(Robert-Koch-Institut 2008; Böhm et al. 2002; </a:t>
            </a:r>
            <a:r>
              <a:rPr lang="de-DE" sz="1100" dirty="0" err="1"/>
              <a:t>Zabransky</a:t>
            </a:r>
            <a:r>
              <a:rPr lang="de-DE" sz="1100" dirty="0"/>
              <a:t> et al. 2000)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>
                <a:sym typeface="Wingdings" pitchFamily="2" charset="2"/>
              </a:rPr>
              <a:t>Wie spiegelt sich der Einfluss des Gewichts in den LH-/FSH-Werten wieder?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26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424936" cy="504056"/>
          </a:xfrm>
        </p:spPr>
        <p:txBody>
          <a:bodyPr>
            <a:normAutofit/>
          </a:bodyPr>
          <a:lstStyle/>
          <a:p>
            <a:r>
              <a:rPr lang="de-DE" sz="1100" dirty="0"/>
              <a:t>Anthropometrie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2204864"/>
            <a:ext cx="7797552" cy="3699792"/>
          </a:xfrm>
        </p:spPr>
        <p:txBody>
          <a:bodyPr>
            <a:normAutofit/>
          </a:bodyPr>
          <a:lstStyle/>
          <a:p>
            <a:r>
              <a:rPr lang="de-DE" sz="2400" dirty="0"/>
              <a:t>Übergewicht scheint sich auf </a:t>
            </a:r>
            <a:r>
              <a:rPr lang="de-DE" sz="2400" dirty="0" err="1"/>
              <a:t>Gonadotropinspiegel</a:t>
            </a:r>
            <a:r>
              <a:rPr lang="de-DE" sz="2400" dirty="0"/>
              <a:t> und Pubertätsbeginn auszuwirken</a:t>
            </a:r>
          </a:p>
          <a:p>
            <a:r>
              <a:rPr lang="de-DE" sz="2400" dirty="0"/>
              <a:t>Es gibt geschlechtsspezifische Unterschiede bezüglich des Einflusses des BMI auf den Pubertätsbeginn </a:t>
            </a:r>
            <a:r>
              <a:rPr lang="de-DE" sz="1100" dirty="0"/>
              <a:t>(Wagner, IV et al. 2013; </a:t>
            </a:r>
            <a:r>
              <a:rPr lang="de-DE" sz="1100" dirty="0" err="1"/>
              <a:t>Nottelmann</a:t>
            </a:r>
            <a:r>
              <a:rPr lang="de-DE" sz="1100" dirty="0"/>
              <a:t> et al. 1987; Chen und Wang 2009)</a:t>
            </a:r>
            <a:r>
              <a:rPr lang="de-DE" sz="2400" dirty="0"/>
              <a:t>: Bei Mädchen geht steigende Fettleibigkeit mit einem früheren </a:t>
            </a:r>
            <a:r>
              <a:rPr lang="de-DE" sz="2400" dirty="0" err="1"/>
              <a:t>Menarchealter</a:t>
            </a:r>
            <a:r>
              <a:rPr lang="de-DE" sz="2400" dirty="0"/>
              <a:t> einher, beide Faktoren gehen mit steigenden Gesundheitsrisiken einher </a:t>
            </a:r>
            <a:r>
              <a:rPr lang="de-DE" sz="1100" dirty="0"/>
              <a:t>(</a:t>
            </a:r>
            <a:r>
              <a:rPr lang="de-DE" sz="1100" dirty="0" err="1"/>
              <a:t>Wattigney</a:t>
            </a:r>
            <a:r>
              <a:rPr lang="de-DE" sz="1100" dirty="0"/>
              <a:t> et al. 1999; Jansen et al. 2015; </a:t>
            </a:r>
            <a:r>
              <a:rPr lang="de-DE" sz="1100" dirty="0" err="1"/>
              <a:t>Sloboda</a:t>
            </a:r>
            <a:r>
              <a:rPr lang="de-DE" sz="1100" dirty="0"/>
              <a:t> et al. 2007; </a:t>
            </a:r>
            <a:r>
              <a:rPr lang="de-DE" sz="1100" dirty="0" err="1"/>
              <a:t>Meulenijzer</a:t>
            </a:r>
            <a:r>
              <a:rPr lang="de-DE" sz="1100" dirty="0"/>
              <a:t> et al. 2015; Parent et al. 2003). 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1840" y="1124744"/>
            <a:ext cx="3127400" cy="216024"/>
          </a:xfrm>
        </p:spPr>
        <p:txBody>
          <a:bodyPr>
            <a:normAutofit fontScale="90000"/>
          </a:bodyPr>
          <a:lstStyle/>
          <a:p>
            <a:r>
              <a:rPr lang="de-DE" sz="1100" dirty="0"/>
              <a:t>Anthropometrie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de-DE" sz="4600" dirty="0"/>
              <a:t>                     </a:t>
            </a:r>
            <a:r>
              <a:rPr lang="de-DE" sz="5800" dirty="0" err="1"/>
              <a:t>Messzeitpunkt</a:t>
            </a:r>
            <a:r>
              <a:rPr lang="de-DE" sz="5800" dirty="0"/>
              <a:t>: Menarche</a:t>
            </a:r>
          </a:p>
          <a:p>
            <a:pPr>
              <a:buNone/>
            </a:pPr>
            <a:endParaRPr lang="de-DE" dirty="0"/>
          </a:p>
          <a:p>
            <a:r>
              <a:rPr lang="de-DE" sz="4400" dirty="0"/>
              <a:t>Die Menarche tritt normalerweise im Tanner Stadium 3 oder 4 der Brustentwicklung auf. Dies entspricht ungefähr einem chronologischem Alter zwischen 12 und 13 Jahren.</a:t>
            </a:r>
          </a:p>
          <a:p>
            <a:r>
              <a:rPr lang="de-DE" sz="4400" dirty="0"/>
              <a:t>Der Median des </a:t>
            </a:r>
            <a:r>
              <a:rPr lang="de-DE" sz="4400" dirty="0" err="1"/>
              <a:t>Menarchealters</a:t>
            </a:r>
            <a:r>
              <a:rPr lang="de-DE" sz="4400" dirty="0"/>
              <a:t> (in Deutschland) liegt bei 12,8 Jahren. Die Menarche ist mit hohen LH-Werten verbunden.</a:t>
            </a:r>
          </a:p>
          <a:p>
            <a:r>
              <a:rPr lang="de-DE" sz="4400" dirty="0"/>
              <a:t>In Europa und in den USA ist das </a:t>
            </a:r>
            <a:r>
              <a:rPr lang="de-DE" sz="4400" dirty="0" err="1"/>
              <a:t>Menarchealter</a:t>
            </a:r>
            <a:r>
              <a:rPr lang="de-DE" sz="4400" dirty="0"/>
              <a:t> um 2-3 Monate pro Jahrzehnt gesunken und stagniert nun bei 12,5 Jahren </a:t>
            </a:r>
            <a:r>
              <a:rPr lang="de-DE" sz="2000" dirty="0"/>
              <a:t>(Al-</a:t>
            </a:r>
            <a:r>
              <a:rPr lang="de-DE" sz="2000" dirty="0" err="1"/>
              <a:t>Sahab</a:t>
            </a:r>
            <a:r>
              <a:rPr lang="de-DE" sz="2000" dirty="0"/>
              <a:t> et al. 2011).</a:t>
            </a:r>
          </a:p>
          <a:p>
            <a:r>
              <a:rPr lang="de-DE" sz="4400" dirty="0"/>
              <a:t>Eine Gewichtszunahme von 1kg Körperfett senkt das mittlere </a:t>
            </a:r>
            <a:r>
              <a:rPr lang="de-DE" sz="4400" dirty="0" err="1"/>
              <a:t>Menarchealter</a:t>
            </a:r>
            <a:r>
              <a:rPr lang="de-DE" sz="4400" dirty="0"/>
              <a:t> um 13 Tage. </a:t>
            </a:r>
            <a:r>
              <a:rPr lang="de-DE" sz="2000" dirty="0"/>
              <a:t>(</a:t>
            </a:r>
            <a:r>
              <a:rPr lang="de-DE" sz="2000" dirty="0" err="1"/>
              <a:t>Matkovic</a:t>
            </a:r>
            <a:r>
              <a:rPr lang="de-DE" sz="2000" dirty="0"/>
              <a:t> et al. 1997).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/>
              <a:t>Einfluss des Gewichts auf den Pubertätsstatus</a:t>
            </a:r>
          </a:p>
        </p:txBody>
      </p:sp>
      <p:pic>
        <p:nvPicPr>
          <p:cNvPr id="3077" name="Picture 5" descr="E:\Vortrag\Unbenan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7092280" cy="4432675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>
          <a:xfrm>
            <a:off x="3635896" y="1124744"/>
            <a:ext cx="11480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Anthropometrie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51520" y="2420888"/>
            <a:ext cx="2520280" cy="1296144"/>
          </a:xfrm>
        </p:spPr>
        <p:txBody>
          <a:bodyPr>
            <a:normAutofit fontScale="90000"/>
          </a:bodyPr>
          <a:lstStyle/>
          <a:p>
            <a:r>
              <a:rPr lang="de-DE" sz="2400" dirty="0"/>
              <a:t>Einfluss des Sozialstatus auf  die Prävalenz von </a:t>
            </a:r>
            <a:r>
              <a:rPr lang="de-DE" sz="2400" dirty="0" err="1"/>
              <a:t>Adipositas</a:t>
            </a:r>
            <a:br>
              <a:rPr lang="de-DE" sz="2400" dirty="0"/>
            </a:br>
            <a:r>
              <a:rPr lang="de-DE" sz="1200" dirty="0"/>
              <a:t>(Robert-Koch-Institut 2008)</a:t>
            </a: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988840"/>
            <a:ext cx="4846637" cy="32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4077072"/>
            <a:ext cx="885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3635896" y="1124744"/>
            <a:ext cx="11480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Anthropometrie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Autofit/>
          </a:bodyPr>
          <a:lstStyle/>
          <a:p>
            <a:r>
              <a:rPr lang="de-DE" sz="3200" dirty="0"/>
              <a:t>Einfluss des sozialen Status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2780928"/>
            <a:ext cx="8208912" cy="1872208"/>
          </a:xfrm>
        </p:spPr>
        <p:txBody>
          <a:bodyPr>
            <a:normAutofit/>
          </a:bodyPr>
          <a:lstStyle/>
          <a:p>
            <a:r>
              <a:rPr lang="de-DE" sz="2400" dirty="0"/>
              <a:t>Es gibt Hinweise darauf, dass der sozioökonomische Status Einfluss auf die Pubertät hat (Robert- Koch-Institut 2008).</a:t>
            </a:r>
          </a:p>
          <a:p>
            <a:r>
              <a:rPr lang="de-DE" sz="2400" dirty="0"/>
              <a:t>Das Alter bei Einsetzen der Menarche unterscheidet sich in Abhängigkeit vom Sozial- und Migrationsstatus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3" name="Diagramm 2"/>
          <p:cNvGraphicFramePr/>
          <p:nvPr/>
        </p:nvGraphicFramePr>
        <p:xfrm>
          <a:off x="1763688" y="1700808"/>
          <a:ext cx="5232226" cy="397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468319" cy="423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3059832" y="1052736"/>
            <a:ext cx="19415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Einfluss des sozialen Status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/>
              <a:t>Referenzwerte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r>
              <a:rPr lang="de-DE" sz="2400" dirty="0"/>
              <a:t>In verschiedenen Studien wurden pädiatrische Referenzwerte für LH und FSH erhoben und teils verglichen.</a:t>
            </a:r>
          </a:p>
          <a:p>
            <a:r>
              <a:rPr lang="de-DE" sz="2400" dirty="0"/>
              <a:t>Variation der Methoden und Ergebnisse von unterschiedlich durchgeführten Analysemethoden erschweren die Anwendung von Referenzwerten. Dies betrifft v. a. </a:t>
            </a:r>
            <a:r>
              <a:rPr lang="de-DE" sz="2400" dirty="0" err="1"/>
              <a:t>Immunoassays</a:t>
            </a:r>
            <a:r>
              <a:rPr lang="de-DE" sz="2400" dirty="0"/>
              <a:t>, da unterschiedliche Prüfverfahren je ihre eigenen  Antikörper, die in ihren Eigenschaften differieren können, verwenden und auch die </a:t>
            </a:r>
            <a:r>
              <a:rPr lang="de-DE" sz="2400" dirty="0" err="1"/>
              <a:t>Standarts</a:t>
            </a:r>
            <a:r>
              <a:rPr lang="de-DE" sz="2400" dirty="0"/>
              <a:t> abweichen können. So scheint es notwendig, dass jede Plattform eigene, Plattform-spezifische Referenzwerte erstellt.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4525963"/>
          </a:xfrm>
        </p:spPr>
        <p:txBody>
          <a:bodyPr>
            <a:normAutofit/>
          </a:bodyPr>
          <a:lstStyle/>
          <a:p>
            <a:r>
              <a:rPr lang="de-DE" sz="2400" dirty="0"/>
              <a:t>Ziel des Forschungsvorhabens ist es, pädiatrische Referenzwerte für LH und FSH zu erheben und Aussagen über mögliche Zusammenhänge zwischen den </a:t>
            </a:r>
            <a:r>
              <a:rPr lang="de-DE" sz="2400" dirty="0" err="1"/>
              <a:t>Gonadotropinwerten</a:t>
            </a:r>
            <a:r>
              <a:rPr lang="de-DE" sz="2400" dirty="0"/>
              <a:t> (bzw. der Reifeentwicklung) und Adipositas und dem sozioökonomische Status zu treffen. </a:t>
            </a:r>
          </a:p>
          <a:p>
            <a:r>
              <a:rPr lang="de-DE" sz="2400" dirty="0"/>
              <a:t>Folgende wissenschaftliche Fragestellungen sollen dabei bearbeitet werden: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/>
              <a:t>Hypothesen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r>
              <a:rPr lang="de-DE" sz="2600" dirty="0"/>
              <a:t>Die LH- und FSH- Werte korrelieren mit den Pubertätsstadien. Erhöhte LH-Werte in der Kindheit gehen mit einem (früheren) Pubertätsbeginn einher. </a:t>
            </a:r>
          </a:p>
          <a:p>
            <a:r>
              <a:rPr lang="de-DE" sz="2600" dirty="0"/>
              <a:t>Übergewichtige Kinder treten früher als normalgewichtige Kinder in die Pubertät ein. </a:t>
            </a:r>
          </a:p>
          <a:p>
            <a:r>
              <a:rPr lang="de-DE" sz="2600" dirty="0"/>
              <a:t>Übergewichtige Kinder haben höhere LH- und FSH-Werte als normalgewichtige Kinder. </a:t>
            </a:r>
          </a:p>
          <a:p>
            <a:r>
              <a:rPr lang="de-DE" sz="2600" dirty="0"/>
              <a:t>Kinder aus niedrigen sozialen Schichten treten eher in die Pubertät ein als Kinder aus gehobenen sozialen Schichten. 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/>
              <a:t>Methodik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Voraussetzung der geplanten Studie ist die laboranalytische Erfassung der Hormonwerte von LH und FSH in der Kohorte A2 und B1. Zudem werden anthropometrische Daten und der sozioökonomische Status betrachtet. </a:t>
            </a:r>
          </a:p>
          <a:p>
            <a:r>
              <a:rPr lang="de-DE" sz="2400" dirty="0"/>
              <a:t>Die Datensätze sollen in einer </a:t>
            </a:r>
            <a:r>
              <a:rPr lang="de-DE" sz="2400" dirty="0" err="1"/>
              <a:t>Querschnittsstudie</a:t>
            </a:r>
            <a:r>
              <a:rPr lang="de-DE" sz="2400" dirty="0"/>
              <a:t> betrachtet werden</a:t>
            </a:r>
            <a:endParaRPr lang="de-DE" sz="2400" b="1" dirty="0"/>
          </a:p>
          <a:p>
            <a:r>
              <a:rPr lang="de-DE" sz="2400" dirty="0"/>
              <a:t>Eingeschlossen sind LIFE-Child-Teilnehmer zwischen 1 und 18 Jahren </a:t>
            </a:r>
          </a:p>
          <a:p>
            <a:r>
              <a:rPr lang="de-DE" sz="2400" dirty="0"/>
              <a:t>Referenzwerte:  Erstellen von Perzentilen mit der LMS-Methode nach Cole</a:t>
            </a:r>
          </a:p>
          <a:p>
            <a:r>
              <a:rPr lang="de-DE" sz="2400" dirty="0"/>
              <a:t>Weiterhin erfolgt die Berechnung von Regressionsmodellen</a:t>
            </a:r>
          </a:p>
          <a:p>
            <a:r>
              <a:rPr lang="de-DE" sz="2400" dirty="0"/>
              <a:t>Vergleich mit anderen Studien,  </a:t>
            </a:r>
            <a:r>
              <a:rPr lang="de-DE" sz="2400" dirty="0" err="1"/>
              <a:t>z.B</a:t>
            </a:r>
            <a:r>
              <a:rPr lang="de-DE" sz="2400" dirty="0"/>
              <a:t> der </a:t>
            </a:r>
            <a:r>
              <a:rPr lang="de-DE" sz="2400" dirty="0" err="1"/>
              <a:t>KiGGs</a:t>
            </a:r>
            <a:r>
              <a:rPr lang="de-DE" sz="2400" dirty="0"/>
              <a:t>-Studie?</a:t>
            </a:r>
          </a:p>
          <a:p>
            <a:endParaRPr lang="de-DE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204864"/>
            <a:ext cx="4283968" cy="2304256"/>
          </a:xfrm>
        </p:spPr>
        <p:txBody>
          <a:bodyPr>
            <a:normAutofit/>
          </a:bodyPr>
          <a:lstStyle/>
          <a:p>
            <a:r>
              <a:rPr lang="de-DE" sz="2800" dirty="0"/>
              <a:t>Angeforderte Daten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95944"/>
            <a:ext cx="3464608" cy="636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/>
              <a:t>Zeitplan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58693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/>
          </a:bodyPr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100" dirty="0" err="1"/>
              <a:t>Albertsson-Wikland</a:t>
            </a:r>
            <a:r>
              <a:rPr lang="en-US" sz="1100" dirty="0"/>
              <a:t>, Kerstin; </a:t>
            </a:r>
            <a:r>
              <a:rPr lang="en-US" sz="1100" dirty="0" err="1"/>
              <a:t>Rosberg</a:t>
            </a:r>
            <a:r>
              <a:rPr lang="en-US" sz="1100" dirty="0"/>
              <a:t>, </a:t>
            </a:r>
            <a:r>
              <a:rPr lang="en-US" sz="1100" dirty="0" err="1"/>
              <a:t>Sten</a:t>
            </a:r>
            <a:r>
              <a:rPr lang="en-US" sz="1100" dirty="0"/>
              <a:t>; </a:t>
            </a:r>
            <a:r>
              <a:rPr lang="en-US" sz="1100" dirty="0" err="1"/>
              <a:t>Lannering</a:t>
            </a:r>
            <a:r>
              <a:rPr lang="en-US" sz="1100" dirty="0"/>
              <a:t>, </a:t>
            </a:r>
            <a:r>
              <a:rPr lang="en-US" sz="1100" dirty="0" err="1"/>
              <a:t>Birgitta</a:t>
            </a:r>
            <a:r>
              <a:rPr lang="en-US" sz="1100" dirty="0"/>
              <a:t>; </a:t>
            </a:r>
            <a:r>
              <a:rPr lang="en-US" sz="1100" dirty="0" err="1"/>
              <a:t>Dunkel</a:t>
            </a:r>
            <a:r>
              <a:rPr lang="en-US" sz="1100" dirty="0"/>
              <a:t>, Leo; </a:t>
            </a:r>
            <a:r>
              <a:rPr lang="en-US" sz="1100" dirty="0" err="1"/>
              <a:t>Selstam</a:t>
            </a:r>
            <a:r>
              <a:rPr lang="en-US" sz="1100" dirty="0"/>
              <a:t>, Gunnar; </a:t>
            </a:r>
            <a:r>
              <a:rPr lang="en-US" sz="1100" dirty="0" err="1"/>
              <a:t>Norjavaara</a:t>
            </a:r>
            <a:r>
              <a:rPr lang="en-US" sz="1100" dirty="0"/>
              <a:t>, </a:t>
            </a:r>
            <a:r>
              <a:rPr lang="en-US" sz="1100" dirty="0" err="1"/>
              <a:t>Ensio</a:t>
            </a:r>
            <a:r>
              <a:rPr lang="en-US" sz="1100" dirty="0"/>
              <a:t> (1997): Twenty-Four-Hour Profiles of Luteinizing Hormone, Follicle-Stimulating Hormone, Testosterone, and </a:t>
            </a:r>
            <a:r>
              <a:rPr lang="en-US" sz="1100" dirty="0" err="1"/>
              <a:t>Estradiol</a:t>
            </a:r>
            <a:r>
              <a:rPr lang="en-US" sz="1100" dirty="0"/>
              <a:t> Levels. A </a:t>
            </a:r>
            <a:r>
              <a:rPr lang="en-US" sz="1100" dirty="0" err="1"/>
              <a:t>Semilongitudinal</a:t>
            </a:r>
            <a:r>
              <a:rPr lang="en-US" sz="1100" dirty="0"/>
              <a:t> Study throughout Puberty in Healthy Boys 1. In: </a:t>
            </a:r>
            <a:r>
              <a:rPr lang="en-US" sz="1100" i="1" dirty="0"/>
              <a:t>The Journal of Clinical Endocrinology &amp; Metabolism 82 (2), S. 541–549. DOI: 10.1210/jcem.82.2.3778.</a:t>
            </a:r>
          </a:p>
          <a:p>
            <a:r>
              <a:rPr lang="en-US" sz="1100" dirty="0"/>
              <a:t>Al-</a:t>
            </a:r>
            <a:r>
              <a:rPr lang="en-US" sz="1100" dirty="0" err="1"/>
              <a:t>Sahab</a:t>
            </a:r>
            <a:r>
              <a:rPr lang="en-US" sz="1100" dirty="0"/>
              <a:t>, B.; Adair, L.; </a:t>
            </a:r>
            <a:r>
              <a:rPr lang="en-US" sz="1100" dirty="0" err="1"/>
              <a:t>Hamadeh</a:t>
            </a:r>
            <a:r>
              <a:rPr lang="en-US" sz="1100" dirty="0"/>
              <a:t>, M. J.; </a:t>
            </a:r>
            <a:r>
              <a:rPr lang="en-US" sz="1100" dirty="0" err="1"/>
              <a:t>Ardern</a:t>
            </a:r>
            <a:r>
              <a:rPr lang="en-US" sz="1100" dirty="0"/>
              <a:t>, C. I.; </a:t>
            </a:r>
            <a:r>
              <a:rPr lang="en-US" sz="1100" dirty="0" err="1"/>
              <a:t>Tamim</a:t>
            </a:r>
            <a:r>
              <a:rPr lang="en-US" sz="1100" dirty="0"/>
              <a:t>, H. (2011): Impact of Breastfeeding Duration on Age at Menarche. In: </a:t>
            </a:r>
            <a:r>
              <a:rPr lang="en-US" sz="1100" i="1" dirty="0"/>
              <a:t>American Journal of Epidemiology 173 (9), S. 971–977. DOI: 10.1093/</a:t>
            </a:r>
            <a:r>
              <a:rPr lang="en-US" sz="1100" i="1" dirty="0" err="1"/>
              <a:t>aje</a:t>
            </a:r>
            <a:r>
              <a:rPr lang="en-US" sz="1100" i="1" dirty="0"/>
              <a:t>/kwq496.</a:t>
            </a:r>
          </a:p>
          <a:p>
            <a:r>
              <a:rPr lang="en-US" sz="1100" dirty="0" err="1"/>
              <a:t>Andersson</a:t>
            </a:r>
            <a:r>
              <a:rPr lang="en-US" sz="1100" dirty="0"/>
              <a:t>, Anna-Maria; </a:t>
            </a:r>
            <a:r>
              <a:rPr lang="en-US" sz="1100" dirty="0" err="1"/>
              <a:t>Toppari</a:t>
            </a:r>
            <a:r>
              <a:rPr lang="en-US" sz="1100" dirty="0"/>
              <a:t>, </a:t>
            </a:r>
            <a:r>
              <a:rPr lang="en-US" sz="1100" dirty="0" err="1"/>
              <a:t>Jorma</a:t>
            </a:r>
            <a:r>
              <a:rPr lang="en-US" sz="1100" dirty="0"/>
              <a:t>; </a:t>
            </a:r>
            <a:r>
              <a:rPr lang="en-US" sz="1100" dirty="0" err="1"/>
              <a:t>Haavisto</a:t>
            </a:r>
            <a:r>
              <a:rPr lang="en-US" sz="1100" dirty="0"/>
              <a:t>, Anne-</a:t>
            </a:r>
            <a:r>
              <a:rPr lang="en-US" sz="1100" dirty="0" err="1"/>
              <a:t>Maarit</a:t>
            </a:r>
            <a:r>
              <a:rPr lang="en-US" sz="1100" dirty="0"/>
              <a:t>; Petersen, </a:t>
            </a:r>
            <a:r>
              <a:rPr lang="en-US" sz="1100" dirty="0" err="1"/>
              <a:t>Jørgen</a:t>
            </a:r>
            <a:r>
              <a:rPr lang="en-US" sz="1100" dirty="0"/>
              <a:t> H.; </a:t>
            </a:r>
            <a:r>
              <a:rPr lang="en-US" sz="1100" dirty="0" err="1"/>
              <a:t>Simell</a:t>
            </a:r>
            <a:r>
              <a:rPr lang="en-US" sz="1100" dirty="0"/>
              <a:t>, </a:t>
            </a:r>
            <a:r>
              <a:rPr lang="en-US" sz="1100" dirty="0" err="1"/>
              <a:t>Tuula</a:t>
            </a:r>
            <a:r>
              <a:rPr lang="en-US" sz="1100" dirty="0"/>
              <a:t>; </a:t>
            </a:r>
            <a:r>
              <a:rPr lang="en-US" sz="1100" dirty="0" err="1"/>
              <a:t>Simell</a:t>
            </a:r>
            <a:r>
              <a:rPr lang="en-US" sz="1100" dirty="0"/>
              <a:t>, Olli; </a:t>
            </a:r>
            <a:r>
              <a:rPr lang="en-US" sz="1100" dirty="0" err="1"/>
              <a:t>Skakkebæk</a:t>
            </a:r>
            <a:r>
              <a:rPr lang="en-US" sz="1100" dirty="0"/>
              <a:t>, </a:t>
            </a:r>
            <a:r>
              <a:rPr lang="en-US" sz="1100" dirty="0" err="1"/>
              <a:t>Niels</a:t>
            </a:r>
            <a:r>
              <a:rPr lang="en-US" sz="1100" dirty="0"/>
              <a:t> E. (1998): Longitudinal Reproductive Hormone Profiles in Infants. Peak of </a:t>
            </a:r>
            <a:r>
              <a:rPr lang="en-US" sz="1100" dirty="0" err="1"/>
              <a:t>Inhibin</a:t>
            </a:r>
            <a:r>
              <a:rPr lang="en-US" sz="1100" dirty="0"/>
              <a:t> B Levels in Infant Boys Exceeds Levels in Adult Men 1. In: </a:t>
            </a:r>
            <a:r>
              <a:rPr lang="en-US" sz="1100" i="1" dirty="0"/>
              <a:t>The Journal of Clinical Endocrinology &amp; Metabolism 83 (2), S. 675–681. DOI: 10.1210/jcem.83.2.4603.</a:t>
            </a:r>
          </a:p>
          <a:p>
            <a:r>
              <a:rPr lang="de-DE" sz="1100" dirty="0"/>
              <a:t>Behrends, Jan. (2012): Physiologie. 93 Tabellen. 2. </a:t>
            </a:r>
            <a:r>
              <a:rPr lang="de-DE" sz="1100" dirty="0" err="1"/>
              <a:t>überarb</a:t>
            </a:r>
            <a:r>
              <a:rPr lang="de-DE" sz="1100" dirty="0"/>
              <a:t>. Aufl. Stuttgart: Thieme (Duale Reihe). Online verfügbar unter http://dx.doi.org/10.1055/b-002-23567.</a:t>
            </a:r>
          </a:p>
          <a:p>
            <a:r>
              <a:rPr lang="de-DE" sz="1100" dirty="0"/>
              <a:t>Böhm, A.; Friese, E.; Greil, H.; Lüdecke, K. (2002): Körperliche Entwicklung und Übergewicht bei Kindern und Jugendlichen. In: </a:t>
            </a:r>
            <a:r>
              <a:rPr lang="de-DE" sz="1100" i="1" dirty="0"/>
              <a:t>Monatsschrift Kinderheilkunde 150 (1), S. 48–57. DOI: 10.1007/s112-002-8180-1.</a:t>
            </a:r>
          </a:p>
          <a:p>
            <a:r>
              <a:rPr lang="en-US" sz="1100" dirty="0"/>
              <a:t>Chan, Man </a:t>
            </a:r>
            <a:r>
              <a:rPr lang="en-US" sz="1100" dirty="0" err="1"/>
              <a:t>Khun</a:t>
            </a:r>
            <a:r>
              <a:rPr lang="en-US" sz="1100" dirty="0"/>
              <a:t>; </a:t>
            </a:r>
            <a:r>
              <a:rPr lang="en-US" sz="1100" dirty="0" err="1"/>
              <a:t>Seiden</a:t>
            </a:r>
            <a:r>
              <a:rPr lang="en-US" sz="1100" dirty="0"/>
              <a:t>-Long, </a:t>
            </a:r>
            <a:r>
              <a:rPr lang="en-US" sz="1100" dirty="0" err="1"/>
              <a:t>Isolde</a:t>
            </a:r>
            <a:r>
              <a:rPr lang="en-US" sz="1100" dirty="0"/>
              <a:t>; </a:t>
            </a:r>
            <a:r>
              <a:rPr lang="en-US" sz="1100" dirty="0" err="1"/>
              <a:t>Aytekin</a:t>
            </a:r>
            <a:r>
              <a:rPr lang="en-US" sz="1100" dirty="0"/>
              <a:t>, </a:t>
            </a:r>
            <a:r>
              <a:rPr lang="en-US" sz="1100" dirty="0" err="1"/>
              <a:t>Mujdat</a:t>
            </a:r>
            <a:r>
              <a:rPr lang="en-US" sz="1100" dirty="0"/>
              <a:t>; Quinn, Frank; </a:t>
            </a:r>
            <a:r>
              <a:rPr lang="en-US" sz="1100" dirty="0" err="1"/>
              <a:t>Ravalico</a:t>
            </a:r>
            <a:r>
              <a:rPr lang="en-US" sz="1100" dirty="0"/>
              <a:t>, Tricia; </a:t>
            </a:r>
            <a:r>
              <a:rPr lang="en-US" sz="1100" dirty="0" err="1"/>
              <a:t>Ambruster</a:t>
            </a:r>
            <a:r>
              <a:rPr lang="en-US" sz="1100" dirty="0"/>
              <a:t>, David; </a:t>
            </a:r>
            <a:r>
              <a:rPr lang="en-US" sz="1100" dirty="0" err="1"/>
              <a:t>Adeli</a:t>
            </a:r>
            <a:r>
              <a:rPr lang="en-US" sz="1100" dirty="0"/>
              <a:t>, </a:t>
            </a:r>
            <a:r>
              <a:rPr lang="en-US" sz="1100" dirty="0" err="1"/>
              <a:t>Khosrow</a:t>
            </a:r>
            <a:r>
              <a:rPr lang="en-US" sz="1100" dirty="0"/>
              <a:t> (2009): Canadian Laboratory Initiative on Pediatric Reference Interval Database (CALIPER). Pediatric reference intervals for an integrated clinical chemistry and immunoassay analyzer, Abbott ARCHITECT ci8200. In: </a:t>
            </a:r>
            <a:r>
              <a:rPr lang="en-US" sz="1100" i="1" dirty="0"/>
              <a:t>Clinical Biochemistry 42 (9), S. 885–891. DOI: 10.1016/j.clinbiochem.2009.01.014.</a:t>
            </a:r>
          </a:p>
          <a:p>
            <a:r>
              <a:rPr lang="en-US" sz="1100" dirty="0" err="1"/>
              <a:t>Chemaitilly</a:t>
            </a:r>
            <a:r>
              <a:rPr lang="en-US" sz="1100" dirty="0"/>
              <a:t>, W.; </a:t>
            </a:r>
            <a:r>
              <a:rPr lang="en-US" sz="1100" dirty="0" err="1"/>
              <a:t>Trivin</a:t>
            </a:r>
            <a:r>
              <a:rPr lang="en-US" sz="1100" dirty="0"/>
              <a:t>, C.; </a:t>
            </a:r>
            <a:r>
              <a:rPr lang="en-US" sz="1100" dirty="0" err="1"/>
              <a:t>Adan</a:t>
            </a:r>
            <a:r>
              <a:rPr lang="en-US" sz="1100" dirty="0"/>
              <a:t>, L.; Gall, V.; Sainte-Rose, C.; </a:t>
            </a:r>
            <a:r>
              <a:rPr lang="en-US" sz="1100" dirty="0" err="1"/>
              <a:t>Brauner</a:t>
            </a:r>
            <a:r>
              <a:rPr lang="en-US" sz="1100" dirty="0"/>
              <a:t>, R. (2001): Central precocious puberty: clinical and laboratory features. In: </a:t>
            </a:r>
            <a:r>
              <a:rPr lang="en-US" sz="1100" i="1" dirty="0"/>
              <a:t>Clinical endocrinology 54 (3), S. 289–294.</a:t>
            </a:r>
          </a:p>
          <a:p>
            <a:r>
              <a:rPr lang="en-US" sz="1100" dirty="0"/>
              <a:t>Frisch, R. E. (1987): Body fat, menarche, fitness and fertility. In: </a:t>
            </a:r>
            <a:r>
              <a:rPr lang="en-US" sz="1100" i="1" dirty="0"/>
              <a:t>Human reproduction (Oxford, England) 2 (6), S. 521–533.</a:t>
            </a:r>
          </a:p>
          <a:p>
            <a:r>
              <a:rPr lang="en-US" sz="1100" dirty="0"/>
              <a:t>Greaves, Ronda F.; Pitkin, </a:t>
            </a:r>
            <a:r>
              <a:rPr lang="en-US" sz="1100" dirty="0" err="1"/>
              <a:t>Janne</a:t>
            </a:r>
            <a:r>
              <a:rPr lang="en-US" sz="1100" dirty="0"/>
              <a:t>; Ho, Chung Shun; </a:t>
            </a:r>
            <a:r>
              <a:rPr lang="en-US" sz="1100" dirty="0" err="1"/>
              <a:t>Baglin</a:t>
            </a:r>
            <a:r>
              <a:rPr lang="en-US" sz="1100" dirty="0"/>
              <a:t>, James; Hunt, Rodney W.; </a:t>
            </a:r>
            <a:r>
              <a:rPr lang="en-US" sz="1100" dirty="0" err="1"/>
              <a:t>Zacharin</a:t>
            </a:r>
            <a:r>
              <a:rPr lang="en-US" sz="1100" dirty="0"/>
              <a:t>, Margaret R. (2015): Hormone Modeling in Preterm Neonates. Establishment of Pituitary and Steroid Hormone Reference Intervals. In: </a:t>
            </a:r>
            <a:r>
              <a:rPr lang="en-US" sz="1100" i="1" dirty="0"/>
              <a:t>The Journal of Clinical Endocrinology &amp; Metabolism 100 (3), S. 1097–1103. DOI: 10.1210/jc.2014-3681.</a:t>
            </a:r>
          </a:p>
          <a:p>
            <a:r>
              <a:rPr lang="en-US" sz="1100" dirty="0" err="1"/>
              <a:t>Karbasy</a:t>
            </a:r>
            <a:r>
              <a:rPr lang="en-US" sz="1100" dirty="0"/>
              <a:t>, </a:t>
            </a:r>
            <a:r>
              <a:rPr lang="en-US" sz="1100" dirty="0" err="1"/>
              <a:t>Kimiya</a:t>
            </a:r>
            <a:r>
              <a:rPr lang="en-US" sz="1100" dirty="0"/>
              <a:t>; Lin, Danny C.C.; </a:t>
            </a:r>
            <a:r>
              <a:rPr lang="en-US" sz="1100" dirty="0" err="1"/>
              <a:t>Stoianov</a:t>
            </a:r>
            <a:r>
              <a:rPr lang="en-US" sz="1100" dirty="0"/>
              <a:t>, Alexandra; Chan, Man </a:t>
            </a:r>
            <a:r>
              <a:rPr lang="en-US" sz="1100" dirty="0" err="1"/>
              <a:t>Khun</a:t>
            </a:r>
            <a:r>
              <a:rPr lang="en-US" sz="1100" dirty="0"/>
              <a:t>; </a:t>
            </a:r>
            <a:r>
              <a:rPr lang="en-US" sz="1100" dirty="0" err="1"/>
              <a:t>Bevilacqua</a:t>
            </a:r>
            <a:r>
              <a:rPr lang="en-US" sz="1100" dirty="0"/>
              <a:t>, Victoria; Chen, </a:t>
            </a:r>
            <a:r>
              <a:rPr lang="en-US" sz="1100" dirty="0" err="1"/>
              <a:t>Yunqi</a:t>
            </a:r>
            <a:r>
              <a:rPr lang="en-US" sz="1100" dirty="0"/>
              <a:t>; </a:t>
            </a:r>
            <a:r>
              <a:rPr lang="en-US" sz="1100" dirty="0" err="1"/>
              <a:t>Adeli</a:t>
            </a:r>
            <a:r>
              <a:rPr lang="en-US" sz="1100" dirty="0"/>
              <a:t>, </a:t>
            </a:r>
            <a:r>
              <a:rPr lang="en-US" sz="1100" dirty="0" err="1"/>
              <a:t>Khosrow</a:t>
            </a:r>
            <a:r>
              <a:rPr lang="en-US" sz="1100" dirty="0"/>
              <a:t> (2016): Pediatric reference value distributions and covariate-stratified reference intervals for 29 endocrine and special chemistry biomarkers on the Beckman Coulter Immunoassay Systems. A CALIPER study of healthy community children. In: </a:t>
            </a:r>
            <a:r>
              <a:rPr lang="en-US" sz="1100" i="1" dirty="0"/>
              <a:t>Clinical Chemistry and Laboratory Medicine (CCLM) 54 (4). DOI: 10.1515/cclm-2015-0558.</a:t>
            </a:r>
          </a:p>
          <a:p>
            <a:r>
              <a:rPr lang="en-US" sz="1100" dirty="0" err="1"/>
              <a:t>Kuiri-Hanninen</a:t>
            </a:r>
            <a:r>
              <a:rPr lang="en-US" sz="1100" dirty="0"/>
              <a:t>, </a:t>
            </a:r>
            <a:r>
              <a:rPr lang="en-US" sz="1100" dirty="0" err="1"/>
              <a:t>Tanja</a:t>
            </a:r>
            <a:r>
              <a:rPr lang="en-US" sz="1100" dirty="0"/>
              <a:t>; </a:t>
            </a:r>
            <a:r>
              <a:rPr lang="en-US" sz="1100" dirty="0" err="1"/>
              <a:t>Sankilampi</a:t>
            </a:r>
            <a:r>
              <a:rPr lang="en-US" sz="1100" dirty="0"/>
              <a:t>, Ulla; </a:t>
            </a:r>
            <a:r>
              <a:rPr lang="en-US" sz="1100" dirty="0" err="1"/>
              <a:t>Dunkel</a:t>
            </a:r>
            <a:r>
              <a:rPr lang="en-US" sz="1100" dirty="0"/>
              <a:t>, Leo (2014): Activation of the hypothalamic-pituitary-</a:t>
            </a:r>
            <a:r>
              <a:rPr lang="en-US" sz="1100" dirty="0" err="1"/>
              <a:t>gonadal</a:t>
            </a:r>
            <a:r>
              <a:rPr lang="en-US" sz="1100" dirty="0"/>
              <a:t> axis in infancy: </a:t>
            </a:r>
            <a:r>
              <a:rPr lang="en-US" sz="1100" dirty="0" err="1"/>
              <a:t>minipuberty</a:t>
            </a:r>
            <a:r>
              <a:rPr lang="en-US" sz="1100" dirty="0"/>
              <a:t>. In: </a:t>
            </a:r>
            <a:r>
              <a:rPr lang="en-US" sz="1100" i="1" dirty="0"/>
              <a:t>Hormone research in </a:t>
            </a:r>
            <a:r>
              <a:rPr lang="en-US" sz="1100" i="1" dirty="0" err="1"/>
              <a:t>paediatrics</a:t>
            </a:r>
            <a:r>
              <a:rPr lang="en-US" sz="1100" i="1" dirty="0"/>
              <a:t> 82 (2), S. 73–80. DOI: 10.1159/000362414.</a:t>
            </a:r>
          </a:p>
          <a:p>
            <a:r>
              <a:rPr lang="en-US" sz="1100" dirty="0" err="1"/>
              <a:t>Kulasingam</a:t>
            </a:r>
            <a:r>
              <a:rPr lang="en-US" sz="1100" dirty="0"/>
              <a:t>, </a:t>
            </a:r>
            <a:r>
              <a:rPr lang="en-US" sz="1100" dirty="0" err="1"/>
              <a:t>Vathany</a:t>
            </a:r>
            <a:r>
              <a:rPr lang="en-US" sz="1100" dirty="0"/>
              <a:t>; Jung, Benjamin P.; </a:t>
            </a:r>
            <a:r>
              <a:rPr lang="en-US" sz="1100" dirty="0" err="1"/>
              <a:t>Blasutig</a:t>
            </a:r>
            <a:r>
              <a:rPr lang="en-US" sz="1100" dirty="0"/>
              <a:t>, Ivan M.; </a:t>
            </a:r>
            <a:r>
              <a:rPr lang="en-US" sz="1100" dirty="0" err="1"/>
              <a:t>Baradaran</a:t>
            </a:r>
            <a:r>
              <a:rPr lang="en-US" sz="1100" dirty="0"/>
              <a:t>, </a:t>
            </a:r>
            <a:r>
              <a:rPr lang="en-US" sz="1100" dirty="0" err="1"/>
              <a:t>Sanaz</a:t>
            </a:r>
            <a:r>
              <a:rPr lang="en-US" sz="1100" dirty="0"/>
              <a:t>; Chan, Man </a:t>
            </a:r>
            <a:r>
              <a:rPr lang="en-US" sz="1100" dirty="0" err="1"/>
              <a:t>Khun</a:t>
            </a:r>
            <a:r>
              <a:rPr lang="en-US" sz="1100" dirty="0"/>
              <a:t>; </a:t>
            </a:r>
            <a:r>
              <a:rPr lang="en-US" sz="1100" dirty="0" err="1"/>
              <a:t>Aytekin</a:t>
            </a:r>
            <a:r>
              <a:rPr lang="en-US" sz="1100" dirty="0"/>
              <a:t>, </a:t>
            </a:r>
            <a:r>
              <a:rPr lang="en-US" sz="1100" dirty="0" err="1"/>
              <a:t>Mujdat</a:t>
            </a:r>
            <a:r>
              <a:rPr lang="en-US" sz="1100" dirty="0"/>
              <a:t> et al. (2010): Pediatric reference intervals for 28 chemistries and immunoassays on the Roche </a:t>
            </a:r>
            <a:r>
              <a:rPr lang="en-US" sz="1100" dirty="0" err="1"/>
              <a:t>cobas</a:t>
            </a:r>
            <a:r>
              <a:rPr lang="en-US" sz="1100" dirty="0"/>
              <a:t>® 6000 analyzer—A CALIPER pilot study. In: </a:t>
            </a:r>
            <a:r>
              <a:rPr lang="en-US" sz="1100" i="1" dirty="0"/>
              <a:t>Clinical Biochemistry 43 (13-14), S. 1045–1050. DOI: 10.1016/j.clinbiochem.2010.05.008.</a:t>
            </a:r>
          </a:p>
          <a:p>
            <a:r>
              <a:rPr lang="en-US" sz="1100" dirty="0" err="1"/>
              <a:t>Lampert</a:t>
            </a:r>
            <a:r>
              <a:rPr lang="en-US" sz="1100" dirty="0"/>
              <a:t>, T.; </a:t>
            </a:r>
            <a:r>
              <a:rPr lang="en-US" sz="1100" dirty="0" err="1"/>
              <a:t>Kurth</a:t>
            </a:r>
            <a:r>
              <a:rPr lang="en-US" sz="1100" dirty="0"/>
              <a:t> (2016): </a:t>
            </a:r>
            <a:r>
              <a:rPr lang="en-US" sz="1100" dirty="0" err="1"/>
              <a:t>Sozialer</a:t>
            </a:r>
            <a:r>
              <a:rPr lang="en-US" sz="1100" dirty="0"/>
              <a:t> Status und </a:t>
            </a:r>
            <a:r>
              <a:rPr lang="en-US" sz="1100" dirty="0" err="1"/>
              <a:t>Gesundheit</a:t>
            </a:r>
            <a:r>
              <a:rPr lang="en-US" sz="1100" dirty="0"/>
              <a:t> von </a:t>
            </a:r>
            <a:r>
              <a:rPr lang="en-US" sz="1100" dirty="0" err="1"/>
              <a:t>Kindern</a:t>
            </a:r>
            <a:r>
              <a:rPr lang="en-US" sz="1100" dirty="0"/>
              <a:t> und </a:t>
            </a:r>
            <a:r>
              <a:rPr lang="en-US" sz="1100" dirty="0" err="1"/>
              <a:t>Jugendlichen</a:t>
            </a:r>
            <a:r>
              <a:rPr lang="en-US" sz="1100" dirty="0"/>
              <a:t>: </a:t>
            </a:r>
            <a:r>
              <a:rPr lang="en-US" sz="1100" dirty="0" err="1"/>
              <a:t>Ergebnisse</a:t>
            </a:r>
            <a:r>
              <a:rPr lang="en-US" sz="1100" dirty="0"/>
              <a:t> des Kinder- und </a:t>
            </a:r>
            <a:r>
              <a:rPr lang="en-US" sz="1100" dirty="0" err="1"/>
              <a:t>Jugendgesundheitssurveys</a:t>
            </a:r>
            <a:r>
              <a:rPr lang="en-US" sz="1100" dirty="0"/>
              <a:t> (</a:t>
            </a:r>
            <a:r>
              <a:rPr lang="en-US" sz="1100" dirty="0" err="1"/>
              <a:t>KiGGS</a:t>
            </a:r>
            <a:r>
              <a:rPr lang="en-US" sz="1100" dirty="0"/>
              <a:t>) - Socioeconomic Status and Health in Children and Adolescents: </a:t>
            </a:r>
            <a:r>
              <a:rPr lang="en-US" sz="1100" dirty="0" err="1"/>
              <a:t>Epidemiologie</a:t>
            </a:r>
            <a:r>
              <a:rPr lang="en-US" sz="1100" dirty="0"/>
              <a:t> und </a:t>
            </a:r>
            <a:r>
              <a:rPr lang="en-US" sz="1100" dirty="0" err="1"/>
              <a:t>Gesundheitsberichterstattung</a:t>
            </a:r>
            <a:r>
              <a:rPr lang="en-US" sz="1100" dirty="0"/>
              <a:t>, 01.01.2016. Online </a:t>
            </a:r>
            <a:r>
              <a:rPr lang="en-US" sz="1100" dirty="0" err="1"/>
              <a:t>verfügbar</a:t>
            </a:r>
            <a:r>
              <a:rPr lang="en-US" sz="1100" dirty="0"/>
              <a:t> </a:t>
            </a:r>
            <a:r>
              <a:rPr lang="en-US" sz="1100" dirty="0" err="1"/>
              <a:t>unter</a:t>
            </a:r>
            <a:r>
              <a:rPr lang="en-US" sz="1100" dirty="0"/>
              <a:t> urn:nbn:de:0257-1004530.</a:t>
            </a:r>
          </a:p>
          <a:p>
            <a:r>
              <a:rPr lang="en-US" sz="1100" dirty="0"/>
              <a:t>Lee, </a:t>
            </a:r>
            <a:r>
              <a:rPr lang="en-US" sz="1100" dirty="0" err="1"/>
              <a:t>Hae</a:t>
            </a:r>
            <a:r>
              <a:rPr lang="en-US" sz="1100" dirty="0"/>
              <a:t> Sang; Park, Hong </a:t>
            </a:r>
            <a:r>
              <a:rPr lang="en-US" sz="1100" dirty="0" err="1"/>
              <a:t>Kyu</a:t>
            </a:r>
            <a:r>
              <a:rPr lang="en-US" sz="1100" dirty="0"/>
              <a:t>; </a:t>
            </a:r>
            <a:r>
              <a:rPr lang="en-US" sz="1100" dirty="0" err="1"/>
              <a:t>Ko</a:t>
            </a:r>
            <a:r>
              <a:rPr lang="en-US" sz="1100" dirty="0"/>
              <a:t>, Jung </a:t>
            </a:r>
            <a:r>
              <a:rPr lang="en-US" sz="1100" dirty="0" err="1"/>
              <a:t>Hee</a:t>
            </a:r>
            <a:r>
              <a:rPr lang="en-US" sz="1100" dirty="0"/>
              <a:t>; Kim, You Jin; Hwang, Jin Soon (2013): Impact of Body Mass Index on Luteinizing Hormone Secretion in </a:t>
            </a:r>
            <a:r>
              <a:rPr lang="en-US" sz="1100" dirty="0" err="1"/>
              <a:t>Gonadotropin</a:t>
            </a:r>
            <a:r>
              <a:rPr lang="en-US" sz="1100" dirty="0"/>
              <a:t>-Releasing Hormone Stimulation Tests of Boys Experiencing Precocious Puberty. In: </a:t>
            </a:r>
            <a:r>
              <a:rPr lang="en-US" sz="1100" i="1" dirty="0" err="1"/>
              <a:t>Neuroendocrinology</a:t>
            </a:r>
            <a:r>
              <a:rPr lang="en-US" sz="1100" i="1" dirty="0"/>
              <a:t> 97 (3), S. 225–231. DOI: 10.1159/000342342.</a:t>
            </a:r>
          </a:p>
          <a:p>
            <a:pPr>
              <a:buNone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33614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39552" y="1529408"/>
            <a:ext cx="8229600" cy="5328592"/>
          </a:xfrm>
        </p:spPr>
        <p:txBody>
          <a:bodyPr>
            <a:normAutofit fontScale="32500" lnSpcReduction="20000"/>
          </a:bodyPr>
          <a:lstStyle/>
          <a:p>
            <a:r>
              <a:rPr lang="de-DE" dirty="0"/>
              <a:t>Leidenberger, F.; </a:t>
            </a:r>
            <a:r>
              <a:rPr lang="de-DE" dirty="0" err="1"/>
              <a:t>Strowitzki</a:t>
            </a:r>
            <a:r>
              <a:rPr lang="de-DE" dirty="0"/>
              <a:t>, T.; Ortmann, O. (2014): Klinische Endokrinologie für Frauenärzte: Springer Berlin Heidelberg. Online verfügbar unter https://books.google.de/books?id=8lNbBAAAQBAJ.</a:t>
            </a:r>
          </a:p>
          <a:p>
            <a:r>
              <a:rPr lang="en-US" dirty="0" err="1"/>
              <a:t>Lomniczi</a:t>
            </a:r>
            <a:r>
              <a:rPr lang="en-US" dirty="0"/>
              <a:t>, Alejandro; </a:t>
            </a:r>
            <a:r>
              <a:rPr lang="en-US" dirty="0" err="1"/>
              <a:t>Loche</a:t>
            </a:r>
            <a:r>
              <a:rPr lang="en-US" dirty="0"/>
              <a:t>, Alberto; </a:t>
            </a:r>
            <a:r>
              <a:rPr lang="en-US" dirty="0" err="1"/>
              <a:t>Castellano</a:t>
            </a:r>
            <a:r>
              <a:rPr lang="en-US" dirty="0"/>
              <a:t>, Juan Manuel; </a:t>
            </a:r>
            <a:r>
              <a:rPr lang="en-US" dirty="0" err="1"/>
              <a:t>Ronnekleiv</a:t>
            </a:r>
            <a:r>
              <a:rPr lang="en-US" dirty="0"/>
              <a:t>, </a:t>
            </a:r>
            <a:r>
              <a:rPr lang="en-US" dirty="0" err="1"/>
              <a:t>Oline</a:t>
            </a:r>
            <a:r>
              <a:rPr lang="en-US" dirty="0"/>
              <a:t> K.; Bosch, Martha; </a:t>
            </a:r>
            <a:r>
              <a:rPr lang="en-US" dirty="0" err="1"/>
              <a:t>Kaidar</a:t>
            </a:r>
            <a:r>
              <a:rPr lang="en-US" dirty="0"/>
              <a:t>, Gabi et al. (2013): Epigenetic control of female puberty. In: </a:t>
            </a:r>
            <a:r>
              <a:rPr lang="en-US" i="1" dirty="0"/>
              <a:t>Nat </a:t>
            </a:r>
            <a:r>
              <a:rPr lang="en-US" i="1" dirty="0" err="1"/>
              <a:t>Neurosci</a:t>
            </a:r>
            <a:r>
              <a:rPr lang="en-US" i="1" dirty="0"/>
              <a:t> 16 (3), S. 281–289. DOI: 10.1038/nn.3319.</a:t>
            </a:r>
          </a:p>
          <a:p>
            <a:r>
              <a:rPr lang="en-US" dirty="0" err="1"/>
              <a:t>Manikkam</a:t>
            </a:r>
            <a:r>
              <a:rPr lang="en-US" dirty="0"/>
              <a:t>, Mohan; Guerrero-</a:t>
            </a:r>
            <a:r>
              <a:rPr lang="en-US" dirty="0" err="1"/>
              <a:t>Bosagna</a:t>
            </a:r>
            <a:r>
              <a:rPr lang="en-US" dirty="0"/>
              <a:t>, Carlos; Tracey, Rebecca; </a:t>
            </a:r>
            <a:r>
              <a:rPr lang="en-US" dirty="0" err="1"/>
              <a:t>Haque</a:t>
            </a:r>
            <a:r>
              <a:rPr lang="en-US" dirty="0"/>
              <a:t>, Md. M.; Skinner, Michael K.; </a:t>
            </a:r>
            <a:r>
              <a:rPr lang="en-US" dirty="0" err="1"/>
              <a:t>Shioda</a:t>
            </a:r>
            <a:r>
              <a:rPr lang="en-US" dirty="0"/>
              <a:t>, </a:t>
            </a:r>
            <a:r>
              <a:rPr lang="en-US" dirty="0" err="1"/>
              <a:t>Toshi</a:t>
            </a:r>
            <a:r>
              <a:rPr lang="en-US" dirty="0"/>
              <a:t> (2012): </a:t>
            </a:r>
            <a:r>
              <a:rPr lang="en-US" dirty="0" err="1"/>
              <a:t>Transgenerational</a:t>
            </a:r>
            <a:r>
              <a:rPr lang="en-US" dirty="0"/>
              <a:t> Actions of Environmental Compounds on Reproductive Disease and Identification of Epigenetic Biomarkers of Ancestral Exposures. In: </a:t>
            </a:r>
            <a:r>
              <a:rPr lang="en-US" i="1" dirty="0" err="1"/>
              <a:t>PLoS</a:t>
            </a:r>
            <a:r>
              <a:rPr lang="en-US" i="1" dirty="0"/>
              <a:t> ONE 7 (2), e31901. DOI: 10.1371/journal.pone.0031901.</a:t>
            </a:r>
          </a:p>
          <a:p>
            <a:r>
              <a:rPr lang="en-US" dirty="0" err="1"/>
              <a:t>Matkovic</a:t>
            </a:r>
            <a:r>
              <a:rPr lang="en-US" dirty="0"/>
              <a:t>, V.; </a:t>
            </a:r>
            <a:r>
              <a:rPr lang="en-US" dirty="0" err="1"/>
              <a:t>Ilich</a:t>
            </a:r>
            <a:r>
              <a:rPr lang="en-US" dirty="0"/>
              <a:t>, J. Z.; </a:t>
            </a:r>
            <a:r>
              <a:rPr lang="en-US" dirty="0" err="1"/>
              <a:t>Badenhop</a:t>
            </a:r>
            <a:r>
              <a:rPr lang="en-US" dirty="0"/>
              <a:t>, N. E.; </a:t>
            </a:r>
            <a:r>
              <a:rPr lang="en-US" dirty="0" err="1"/>
              <a:t>Skugor</a:t>
            </a:r>
            <a:r>
              <a:rPr lang="en-US" dirty="0"/>
              <a:t>, M.; </a:t>
            </a:r>
            <a:r>
              <a:rPr lang="en-US" dirty="0" err="1"/>
              <a:t>Clairmont</a:t>
            </a:r>
            <a:r>
              <a:rPr lang="en-US" dirty="0"/>
              <a:t>, A.; </a:t>
            </a:r>
            <a:r>
              <a:rPr lang="en-US" dirty="0" err="1"/>
              <a:t>Klisovic</a:t>
            </a:r>
            <a:r>
              <a:rPr lang="en-US" dirty="0"/>
              <a:t>, D.; </a:t>
            </a:r>
            <a:r>
              <a:rPr lang="en-US" dirty="0" err="1"/>
              <a:t>Landoll</a:t>
            </a:r>
            <a:r>
              <a:rPr lang="en-US" dirty="0"/>
              <a:t>, J. D. (1997): Gain in Body Fat Is Inversely Related to the Nocturnal Rise in Serum </a:t>
            </a:r>
            <a:r>
              <a:rPr lang="en-US" dirty="0" err="1"/>
              <a:t>Leptin</a:t>
            </a:r>
            <a:r>
              <a:rPr lang="en-US" dirty="0"/>
              <a:t> Level in Young Females 1. In: </a:t>
            </a:r>
            <a:r>
              <a:rPr lang="en-US" i="1" dirty="0"/>
              <a:t>The Journal of Clinical Endocrinology &amp; Metabolism 82 (5), S. 1368–1372. DOI: 10.1210/jcem.82.5.3917.</a:t>
            </a:r>
          </a:p>
          <a:p>
            <a:r>
              <a:rPr lang="en-US" dirty="0" err="1"/>
              <a:t>Meulenijzer</a:t>
            </a:r>
            <a:r>
              <a:rPr lang="en-US" dirty="0"/>
              <a:t>, </a:t>
            </a:r>
            <a:r>
              <a:rPr lang="en-US" dirty="0" err="1"/>
              <a:t>Evelien</a:t>
            </a:r>
            <a:r>
              <a:rPr lang="en-US" dirty="0"/>
              <a:t>; </a:t>
            </a:r>
            <a:r>
              <a:rPr lang="en-US" dirty="0" err="1"/>
              <a:t>Vyncke</a:t>
            </a:r>
            <a:r>
              <a:rPr lang="en-US" dirty="0"/>
              <a:t>, Krishna; </a:t>
            </a:r>
            <a:r>
              <a:rPr lang="en-US" dirty="0" err="1"/>
              <a:t>Labayen</a:t>
            </a:r>
            <a:r>
              <a:rPr lang="en-US" dirty="0"/>
              <a:t>, </a:t>
            </a:r>
            <a:r>
              <a:rPr lang="en-US" dirty="0" err="1"/>
              <a:t>Idoia</a:t>
            </a:r>
            <a:r>
              <a:rPr lang="en-US" dirty="0"/>
              <a:t>; </a:t>
            </a:r>
            <a:r>
              <a:rPr lang="en-US" dirty="0" err="1"/>
              <a:t>Meirhaeghe</a:t>
            </a:r>
            <a:r>
              <a:rPr lang="en-US" dirty="0"/>
              <a:t>, </a:t>
            </a:r>
            <a:r>
              <a:rPr lang="en-US" dirty="0" err="1"/>
              <a:t>Aline</a:t>
            </a:r>
            <a:r>
              <a:rPr lang="en-US" dirty="0"/>
              <a:t>; </a:t>
            </a:r>
            <a:r>
              <a:rPr lang="en-US" dirty="0" err="1"/>
              <a:t>Béghin</a:t>
            </a:r>
            <a:r>
              <a:rPr lang="en-US" dirty="0"/>
              <a:t>, Laurent; </a:t>
            </a:r>
            <a:r>
              <a:rPr lang="en-US" dirty="0" err="1"/>
              <a:t>Breidenassel</a:t>
            </a:r>
            <a:r>
              <a:rPr lang="en-US" dirty="0"/>
              <a:t>, Christina et al. (2015): Associations of early life and </a:t>
            </a:r>
            <a:r>
              <a:rPr lang="en-US" dirty="0" err="1"/>
              <a:t>sociodemographic</a:t>
            </a:r>
            <a:r>
              <a:rPr lang="en-US" dirty="0"/>
              <a:t> factors with </a:t>
            </a:r>
            <a:r>
              <a:rPr lang="en-US" dirty="0" err="1"/>
              <a:t>menarcheal</a:t>
            </a:r>
            <a:r>
              <a:rPr lang="en-US" dirty="0"/>
              <a:t> age in European adolescents. In: </a:t>
            </a:r>
            <a:r>
              <a:rPr lang="en-US" i="1" dirty="0" err="1"/>
              <a:t>Eur</a:t>
            </a:r>
            <a:r>
              <a:rPr lang="en-US" i="1" dirty="0"/>
              <a:t> J </a:t>
            </a:r>
            <a:r>
              <a:rPr lang="en-US" i="1" dirty="0" err="1"/>
              <a:t>Pediatr</a:t>
            </a:r>
            <a:r>
              <a:rPr lang="en-US" i="1" dirty="0"/>
              <a:t> 174 (2), S. 271–278. DOI: 10.1007/s00431-014-2376-5.</a:t>
            </a:r>
          </a:p>
          <a:p>
            <a:r>
              <a:rPr lang="en-US" dirty="0" err="1"/>
              <a:t>Nieschlag</a:t>
            </a:r>
            <a:r>
              <a:rPr lang="en-US" dirty="0"/>
              <a:t>, </a:t>
            </a:r>
            <a:r>
              <a:rPr lang="en-US" dirty="0" err="1"/>
              <a:t>Eberhard</a:t>
            </a:r>
            <a:r>
              <a:rPr lang="en-US" dirty="0"/>
              <a:t>; </a:t>
            </a:r>
            <a:r>
              <a:rPr lang="en-US" dirty="0" err="1"/>
              <a:t>Behre</a:t>
            </a:r>
            <a:r>
              <a:rPr lang="en-US" dirty="0"/>
              <a:t>, Hermann M.; van Ahlen, Hermann (Hg.) (2001): </a:t>
            </a:r>
            <a:r>
              <a:rPr lang="en-US" dirty="0" err="1"/>
              <a:t>Andrology</a:t>
            </a:r>
            <a:r>
              <a:rPr lang="en-US" dirty="0"/>
              <a:t>. Male reproductive health and dysfunction. 2. ed. Berlin: Springer.</a:t>
            </a:r>
          </a:p>
          <a:p>
            <a:r>
              <a:rPr lang="en-US" dirty="0" err="1"/>
              <a:t>Nottelmann</a:t>
            </a:r>
            <a:r>
              <a:rPr lang="en-US" dirty="0"/>
              <a:t>, </a:t>
            </a:r>
            <a:r>
              <a:rPr lang="en-US" dirty="0" err="1"/>
              <a:t>Editha</a:t>
            </a:r>
            <a:r>
              <a:rPr lang="en-US" dirty="0"/>
              <a:t> D.; </a:t>
            </a:r>
            <a:r>
              <a:rPr lang="en-US" dirty="0" err="1"/>
              <a:t>Susman</a:t>
            </a:r>
            <a:r>
              <a:rPr lang="en-US" dirty="0"/>
              <a:t>, Elizabeth J.; Dorn, </a:t>
            </a:r>
            <a:r>
              <a:rPr lang="en-US" dirty="0" err="1"/>
              <a:t>Lorah</a:t>
            </a:r>
            <a:r>
              <a:rPr lang="en-US" dirty="0"/>
              <a:t> D.; </a:t>
            </a:r>
            <a:r>
              <a:rPr lang="en-US" dirty="0" err="1"/>
              <a:t>Inoff-Germain</a:t>
            </a:r>
            <a:r>
              <a:rPr lang="en-US" dirty="0"/>
              <a:t>, Gale; </a:t>
            </a:r>
            <a:r>
              <a:rPr lang="en-US" dirty="0" err="1"/>
              <a:t>Loriaux</a:t>
            </a:r>
            <a:r>
              <a:rPr lang="en-US" dirty="0"/>
              <a:t>, </a:t>
            </a:r>
            <a:r>
              <a:rPr lang="en-US" dirty="0" err="1"/>
              <a:t>D.Lynn</a:t>
            </a:r>
            <a:r>
              <a:rPr lang="en-US" dirty="0"/>
              <a:t>; Cutler, Gordon B.; </a:t>
            </a:r>
            <a:r>
              <a:rPr lang="en-US" dirty="0" err="1"/>
              <a:t>Chrousos</a:t>
            </a:r>
            <a:r>
              <a:rPr lang="en-US" dirty="0"/>
              <a:t>, George P. (1987): Developmental processes in early adolescence. In: </a:t>
            </a:r>
            <a:r>
              <a:rPr lang="en-US" i="1" dirty="0"/>
              <a:t>Journal of Adolescent Health Care 8 (3), S. 246–260. DOI: 10.1016/0197-0070(87)90428-1.</a:t>
            </a:r>
          </a:p>
          <a:p>
            <a:r>
              <a:rPr lang="en-US" dirty="0" err="1"/>
              <a:t>Rassow</a:t>
            </a:r>
            <a:r>
              <a:rPr lang="en-US" dirty="0"/>
              <a:t>, Joachim (2008): </a:t>
            </a:r>
            <a:r>
              <a:rPr lang="en-US" dirty="0" err="1"/>
              <a:t>Biochemie</a:t>
            </a:r>
            <a:r>
              <a:rPr lang="en-US" dirty="0"/>
              <a:t>. 50 </a:t>
            </a:r>
            <a:r>
              <a:rPr lang="en-US" dirty="0" err="1"/>
              <a:t>Tabellen</a:t>
            </a:r>
            <a:r>
              <a:rPr lang="en-US" dirty="0"/>
              <a:t>. 2., </a:t>
            </a:r>
            <a:r>
              <a:rPr lang="en-US" dirty="0" err="1"/>
              <a:t>aktualisierte</a:t>
            </a:r>
            <a:r>
              <a:rPr lang="en-US" dirty="0"/>
              <a:t> </a:t>
            </a:r>
            <a:r>
              <a:rPr lang="en-US" dirty="0" err="1"/>
              <a:t>Aufl</a:t>
            </a:r>
            <a:r>
              <a:rPr lang="en-US" dirty="0"/>
              <a:t>. Stuttgart: </a:t>
            </a:r>
            <a:r>
              <a:rPr lang="en-US" dirty="0" err="1"/>
              <a:t>Thieme</a:t>
            </a:r>
            <a:r>
              <a:rPr lang="en-US" dirty="0"/>
              <a:t> (</a:t>
            </a:r>
            <a:r>
              <a:rPr lang="en-US" dirty="0" err="1"/>
              <a:t>Duale</a:t>
            </a:r>
            <a:r>
              <a:rPr lang="en-US" dirty="0"/>
              <a:t> </a:t>
            </a:r>
            <a:r>
              <a:rPr lang="en-US" dirty="0" err="1"/>
              <a:t>Reihe</a:t>
            </a:r>
            <a:r>
              <a:rPr lang="en-US" dirty="0"/>
              <a:t>). Online </a:t>
            </a:r>
            <a:r>
              <a:rPr lang="en-US" dirty="0" err="1"/>
              <a:t>verfügbar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http://www.thieme.de/ebooklibrary/inhalte/3131253517/index.html.</a:t>
            </a:r>
          </a:p>
          <a:p>
            <a:r>
              <a:rPr lang="de-DE" dirty="0"/>
              <a:t>Robert-Koch-Institut (2008): Lebensphasenspezifische Gesundheit von Kindern und Jugendlichen in Deutschland. Bericht für den Sachverständigenrat zur Begutachtung der Entwicklung im Gesundheitswesen ; [Ergebnisse des Nationalen Kinder- und Jugendgesundheitssurveys (</a:t>
            </a:r>
            <a:r>
              <a:rPr lang="de-DE" dirty="0" err="1"/>
              <a:t>KiGGS</a:t>
            </a:r>
            <a:r>
              <a:rPr lang="de-DE" dirty="0"/>
              <a:t>)]. Unter Mitarbeit von Kerstin Horch. Berlin.</a:t>
            </a:r>
          </a:p>
          <a:p>
            <a:r>
              <a:rPr lang="en-US" dirty="0" err="1"/>
              <a:t>Sloboda</a:t>
            </a:r>
            <a:r>
              <a:rPr lang="en-US" dirty="0"/>
              <a:t>, Deborah M.; Hart, Roger; Doherty, </a:t>
            </a:r>
            <a:r>
              <a:rPr lang="en-US" dirty="0" err="1"/>
              <a:t>Dorota</a:t>
            </a:r>
            <a:r>
              <a:rPr lang="en-US" dirty="0"/>
              <a:t> A.; Pennell, Craig E.; Hickey, Martha (2007): Age at Menarche. Influences of Prenatal and Postnatal Growth. In: </a:t>
            </a:r>
            <a:r>
              <a:rPr lang="en-US" i="1" dirty="0"/>
              <a:t>The Journal of Clinical Endocrinology &amp; Metabolism 92 (1), S. 46–50. DOI: 10.1210/jc.2006-1378.</a:t>
            </a:r>
          </a:p>
          <a:p>
            <a:r>
              <a:rPr lang="en-US" dirty="0" err="1"/>
              <a:t>Soldin</a:t>
            </a:r>
            <a:r>
              <a:rPr lang="en-US" dirty="0"/>
              <a:t>, O. P.; Hoffman, E. G.; </a:t>
            </a:r>
            <a:r>
              <a:rPr lang="en-US" dirty="0" err="1"/>
              <a:t>Waring</a:t>
            </a:r>
            <a:r>
              <a:rPr lang="en-US" dirty="0"/>
              <a:t>, M. A.; </a:t>
            </a:r>
            <a:r>
              <a:rPr lang="en-US" dirty="0" err="1"/>
              <a:t>Soldin</a:t>
            </a:r>
            <a:r>
              <a:rPr lang="en-US" dirty="0"/>
              <a:t>, S. J. (2005): Pediatric reference intervals for FSH, LH, </a:t>
            </a:r>
            <a:r>
              <a:rPr lang="en-US" dirty="0" err="1"/>
              <a:t>estradiol</a:t>
            </a:r>
            <a:r>
              <a:rPr lang="en-US" dirty="0"/>
              <a:t>, T3, free T3, </a:t>
            </a:r>
            <a:r>
              <a:rPr lang="en-US" dirty="0" err="1"/>
              <a:t>cortisol</a:t>
            </a:r>
            <a:r>
              <a:rPr lang="en-US" dirty="0"/>
              <a:t>, and growth hormone on the DPC IMMULITE 1000. In: </a:t>
            </a:r>
            <a:r>
              <a:rPr lang="en-US" i="1" dirty="0" err="1"/>
              <a:t>Clinica</a:t>
            </a:r>
            <a:r>
              <a:rPr lang="en-US" i="1" dirty="0"/>
              <a:t> </a:t>
            </a:r>
            <a:r>
              <a:rPr lang="en-US" i="1" dirty="0" err="1"/>
              <a:t>chimica</a:t>
            </a:r>
            <a:r>
              <a:rPr lang="en-US" i="1" dirty="0"/>
              <a:t> </a:t>
            </a:r>
            <a:r>
              <a:rPr lang="en-US" i="1" dirty="0" err="1"/>
              <a:t>acta</a:t>
            </a:r>
            <a:r>
              <a:rPr lang="en-US" i="1" dirty="0"/>
              <a:t>; international journal of clinical chemistry 355 (1-2), S. 205–210. DOI: 10.1016/j.cccn.2005.01.006.</a:t>
            </a:r>
          </a:p>
          <a:p>
            <a:r>
              <a:rPr lang="de-DE" dirty="0"/>
              <a:t>Speckmann (2005): Physiologie. 4. Aufl. München [u.a.]: </a:t>
            </a:r>
            <a:r>
              <a:rPr lang="de-DE" dirty="0" err="1"/>
              <a:t>Elsevier</a:t>
            </a:r>
            <a:r>
              <a:rPr lang="de-DE" dirty="0"/>
              <a:t>, Urban &amp; Fischer.</a:t>
            </a:r>
          </a:p>
          <a:p>
            <a:r>
              <a:rPr lang="en-US" dirty="0"/>
              <a:t>Wagner, IV; </a:t>
            </a:r>
            <a:r>
              <a:rPr lang="en-US" dirty="0" err="1"/>
              <a:t>Sergeyev</a:t>
            </a:r>
            <a:r>
              <a:rPr lang="en-US" dirty="0"/>
              <a:t>, E.; </a:t>
            </a:r>
            <a:r>
              <a:rPr lang="en-US" dirty="0" err="1"/>
              <a:t>Dittrich</a:t>
            </a:r>
            <a:r>
              <a:rPr lang="en-US" dirty="0"/>
              <a:t>, K.; </a:t>
            </a:r>
            <a:r>
              <a:rPr lang="en-US" dirty="0" err="1"/>
              <a:t>Gesing</a:t>
            </a:r>
            <a:r>
              <a:rPr lang="en-US" dirty="0"/>
              <a:t>, J.; </a:t>
            </a:r>
            <a:r>
              <a:rPr lang="en-US" dirty="0" err="1"/>
              <a:t>Neef</a:t>
            </a:r>
            <a:r>
              <a:rPr lang="en-US" dirty="0"/>
              <a:t>, M.; Adler, M. et al. (2013): Does childhood obesity affect sexual development? In: </a:t>
            </a:r>
            <a:r>
              <a:rPr lang="en-US" i="1" dirty="0" err="1"/>
              <a:t>Bundesgesundheitsblatt</a:t>
            </a:r>
            <a:r>
              <a:rPr lang="en-US" i="1" dirty="0"/>
              <a:t>, </a:t>
            </a:r>
            <a:r>
              <a:rPr lang="en-US" i="1" dirty="0" err="1"/>
              <a:t>Gesundheitsforschung</a:t>
            </a:r>
            <a:r>
              <a:rPr lang="en-US" i="1" dirty="0"/>
              <a:t>, </a:t>
            </a:r>
            <a:r>
              <a:rPr lang="en-US" i="1" dirty="0" err="1"/>
              <a:t>Gesundheitsschutz</a:t>
            </a:r>
            <a:r>
              <a:rPr lang="en-US" i="1" dirty="0"/>
              <a:t> 56 (4), S. 504–510. DOI: 10.1007/s00103-012-1617-x.</a:t>
            </a:r>
          </a:p>
          <a:p>
            <a:r>
              <a:rPr lang="de-DE" dirty="0" err="1"/>
              <a:t>Zabransky</a:t>
            </a:r>
            <a:r>
              <a:rPr lang="de-DE" dirty="0"/>
              <a:t>, S.; </a:t>
            </a:r>
            <a:r>
              <a:rPr lang="de-DE" dirty="0" err="1"/>
              <a:t>Weinand</a:t>
            </a:r>
            <a:r>
              <a:rPr lang="de-DE" dirty="0"/>
              <a:t>, C.; Schmidgen, A.; Schafmeister, C.; Müller, S.; </a:t>
            </a:r>
            <a:r>
              <a:rPr lang="de-DE" dirty="0" err="1"/>
              <a:t>Hollinger</a:t>
            </a:r>
            <a:r>
              <a:rPr lang="de-DE" dirty="0"/>
              <a:t>-Philipp, R.; Danker-Hopfe, H. (2000): Saarländische Wachstumsstudie: </a:t>
            </a:r>
            <a:r>
              <a:rPr lang="de-DE" dirty="0" err="1"/>
              <a:t>Perzentilenkurven</a:t>
            </a:r>
            <a:r>
              <a:rPr lang="de-DE" dirty="0"/>
              <a:t> für Körperhöhe, Körpergewicht und Body </a:t>
            </a:r>
            <a:r>
              <a:rPr lang="de-DE" dirty="0" err="1"/>
              <a:t>Mass</a:t>
            </a:r>
            <a:r>
              <a:rPr lang="de-DE" dirty="0"/>
              <a:t> Index (BMI) für saarländische Jungen und Mädchen im Alter zwischen 4 und 18 Jahren. In: </a:t>
            </a:r>
            <a:r>
              <a:rPr lang="de-DE" i="1" dirty="0"/>
              <a:t>Wiener medizinische Wochenschrift (1946) 150 (7), S. 145–152.</a:t>
            </a:r>
          </a:p>
          <a:p>
            <a:r>
              <a:rPr lang="en-US" dirty="0" err="1"/>
              <a:t>Zec</a:t>
            </a:r>
            <a:r>
              <a:rPr lang="en-US" dirty="0"/>
              <a:t>, </a:t>
            </a:r>
            <a:r>
              <a:rPr lang="en-US" dirty="0" err="1"/>
              <a:t>Ivana</a:t>
            </a:r>
            <a:r>
              <a:rPr lang="en-US" dirty="0"/>
              <a:t>; </a:t>
            </a:r>
            <a:r>
              <a:rPr lang="en-US" dirty="0" err="1"/>
              <a:t>Kučak</a:t>
            </a:r>
            <a:r>
              <a:rPr lang="en-US" dirty="0"/>
              <a:t>, </a:t>
            </a:r>
            <a:r>
              <a:rPr lang="en-US" dirty="0" err="1"/>
              <a:t>Ivana</a:t>
            </a:r>
            <a:r>
              <a:rPr lang="en-US" dirty="0"/>
              <a:t>; </a:t>
            </a:r>
            <a:r>
              <a:rPr lang="en-US" dirty="0" err="1"/>
              <a:t>Begčević</a:t>
            </a:r>
            <a:r>
              <a:rPr lang="en-US" dirty="0"/>
              <a:t>, </a:t>
            </a:r>
            <a:r>
              <a:rPr lang="en-US" dirty="0" err="1"/>
              <a:t>Ilijana</a:t>
            </a:r>
            <a:r>
              <a:rPr lang="en-US" dirty="0"/>
              <a:t>; </a:t>
            </a:r>
            <a:r>
              <a:rPr lang="en-US" dirty="0" err="1"/>
              <a:t>Šimundić</a:t>
            </a:r>
            <a:r>
              <a:rPr lang="en-US" dirty="0"/>
              <a:t>, Ana-Maria; </a:t>
            </a:r>
            <a:r>
              <a:rPr lang="en-US" dirty="0" err="1"/>
              <a:t>Tišlarić-Medenjak</a:t>
            </a:r>
            <a:r>
              <a:rPr lang="en-US" dirty="0"/>
              <a:t>, </a:t>
            </a:r>
            <a:r>
              <a:rPr lang="en-US" dirty="0" err="1"/>
              <a:t>Dubravka</a:t>
            </a:r>
            <a:r>
              <a:rPr lang="en-US" dirty="0"/>
              <a:t>; </a:t>
            </a:r>
            <a:r>
              <a:rPr lang="en-US" dirty="0" err="1"/>
              <a:t>Megla</a:t>
            </a:r>
            <a:r>
              <a:rPr lang="en-US" dirty="0"/>
              <a:t>, </a:t>
            </a:r>
            <a:r>
              <a:rPr lang="en-US" dirty="0" err="1"/>
              <a:t>Željka</a:t>
            </a:r>
            <a:r>
              <a:rPr lang="en-US" dirty="0"/>
              <a:t> </a:t>
            </a:r>
            <a:r>
              <a:rPr lang="en-US" dirty="0" err="1"/>
              <a:t>Bukovec</a:t>
            </a:r>
            <a:r>
              <a:rPr lang="en-US" dirty="0"/>
              <a:t>; </a:t>
            </a:r>
            <a:r>
              <a:rPr lang="en-US" dirty="0" err="1"/>
              <a:t>Vrkić</a:t>
            </a:r>
            <a:r>
              <a:rPr lang="en-US" dirty="0"/>
              <a:t>, Nada (2012): Reference intervals for reproductive hormones in </a:t>
            </a:r>
            <a:r>
              <a:rPr lang="en-US" dirty="0" err="1"/>
              <a:t>prepubertal</a:t>
            </a:r>
            <a:r>
              <a:rPr lang="en-US" dirty="0"/>
              <a:t> children on the automated Roche </a:t>
            </a:r>
            <a:r>
              <a:rPr lang="en-US" dirty="0" err="1"/>
              <a:t>cobas</a:t>
            </a:r>
            <a:r>
              <a:rPr lang="en-US" dirty="0"/>
              <a:t> e 411 analyzer. In: </a:t>
            </a:r>
            <a:r>
              <a:rPr lang="en-US" i="1" dirty="0"/>
              <a:t>Clinical Biochemistry 45 (15), S. 1206–1212. DOI: 10.1016/j.clinbiochem.2012.05.019.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05860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Gliederung</a:t>
            </a:r>
          </a:p>
          <a:p>
            <a:pPr marL="514350" indent="-514350">
              <a:buAutoNum type="arabicPeriod"/>
            </a:pPr>
            <a:r>
              <a:rPr lang="de-DE" dirty="0"/>
              <a:t>Wissenschaftlicher Hintergrund </a:t>
            </a:r>
          </a:p>
          <a:p>
            <a:pPr marL="514350" indent="-514350">
              <a:buAutoNum type="arabicPeriod"/>
            </a:pPr>
            <a:r>
              <a:rPr lang="de-DE" dirty="0"/>
              <a:t>Hypothesen</a:t>
            </a:r>
          </a:p>
          <a:p>
            <a:pPr marL="514350" indent="-514350">
              <a:buAutoNum type="arabicPeriod"/>
            </a:pPr>
            <a:r>
              <a:rPr lang="de-DE" dirty="0"/>
              <a:t>Methodik</a:t>
            </a:r>
          </a:p>
          <a:p>
            <a:pPr marL="514350" indent="-514350">
              <a:buAutoNum type="arabicPeriod"/>
            </a:pPr>
            <a:r>
              <a:rPr lang="de-DE" dirty="0"/>
              <a:t>Zeitplan</a:t>
            </a:r>
          </a:p>
          <a:p>
            <a:pPr marL="514350" indent="-514350">
              <a:buAutoNum type="arabicPeriod"/>
            </a:pPr>
            <a:r>
              <a:rPr lang="de-DE" dirty="0"/>
              <a:t>Quellen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Wissenschaftlicher Hintergrund von LH/FSH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r>
              <a:rPr lang="de-DE" sz="2400" dirty="0"/>
              <a:t>Regelkreis</a:t>
            </a:r>
          </a:p>
          <a:p>
            <a:r>
              <a:rPr lang="de-DE" sz="2400" dirty="0"/>
              <a:t>Überblick</a:t>
            </a:r>
          </a:p>
          <a:p>
            <a:r>
              <a:rPr lang="de-DE" sz="2400" dirty="0"/>
              <a:t>Während der Kindheit und Pubertät</a:t>
            </a:r>
          </a:p>
          <a:p>
            <a:r>
              <a:rPr lang="de-DE" sz="2400" dirty="0"/>
              <a:t>Einfluss des Gewichts (Anthropometrie)</a:t>
            </a:r>
          </a:p>
          <a:p>
            <a:r>
              <a:rPr lang="de-DE" sz="2400" dirty="0"/>
              <a:t>Einfluss des sozialen Status</a:t>
            </a:r>
          </a:p>
          <a:p>
            <a:r>
              <a:rPr lang="de-DE" sz="2400" dirty="0"/>
              <a:t>Referenzwerte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Vortrag\14703786955368977225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9384" y="1011389"/>
            <a:ext cx="5544616" cy="5846611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-900608" y="2060848"/>
            <a:ext cx="5626968" cy="994122"/>
          </a:xfrm>
        </p:spPr>
        <p:txBody>
          <a:bodyPr>
            <a:normAutofit/>
          </a:bodyPr>
          <a:lstStyle/>
          <a:p>
            <a:r>
              <a:rPr lang="de-DE" sz="3200" dirty="0"/>
              <a:t>Regelkreis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83568" y="692696"/>
            <a:ext cx="7272808" cy="936104"/>
          </a:xfrm>
        </p:spPr>
        <p:txBody>
          <a:bodyPr>
            <a:normAutofit/>
          </a:bodyPr>
          <a:lstStyle/>
          <a:p>
            <a:r>
              <a:rPr lang="de-DE" sz="3200" dirty="0"/>
              <a:t>LH und FSH - Überblick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70411"/>
            <a:ext cx="7632848" cy="494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>
            <a:normAutofit/>
          </a:bodyPr>
          <a:lstStyle/>
          <a:p>
            <a:r>
              <a:rPr lang="de-DE" sz="2800" dirty="0">
                <a:sym typeface="Wingdings" pitchFamily="2" charset="2"/>
              </a:rPr>
              <a:t></a:t>
            </a:r>
            <a:r>
              <a:rPr lang="de-DE" sz="2800" dirty="0"/>
              <a:t>LH und FSH spielen bei der körperlichen und sexuellen Entwicklung eine tragende Rolle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de-DE" sz="3200" dirty="0"/>
              <a:t>LH und FSH während der Kindheit und Pubertät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2016224" cy="1008112"/>
          </a:xfrm>
        </p:spPr>
        <p:txBody>
          <a:bodyPr>
            <a:normAutofit/>
          </a:bodyPr>
          <a:lstStyle/>
          <a:p>
            <a:endParaRPr lang="de-DE" sz="1400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475656" y="2780928"/>
            <a:ext cx="5976938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6156176" y="4293097"/>
            <a:ext cx="28083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{</a:t>
            </a:r>
            <a:r>
              <a:rPr lang="de-DE" sz="1100" dirty="0" err="1"/>
              <a:t>Kuiri-Hanninen</a:t>
            </a:r>
            <a:r>
              <a:rPr lang="de-DE" sz="1100" dirty="0"/>
              <a:t> 2014}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763688" y="908720"/>
            <a:ext cx="5974432" cy="720080"/>
          </a:xfrm>
        </p:spPr>
        <p:txBody>
          <a:bodyPr>
            <a:normAutofit/>
          </a:bodyPr>
          <a:lstStyle/>
          <a:p>
            <a:r>
              <a:rPr lang="de-DE" sz="1100" dirty="0"/>
              <a:t>LH und FSH während der Kindheit und Pubertät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187624" y="4409728"/>
            <a:ext cx="7020272" cy="244827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de-DE" sz="1200" dirty="0">
              <a:sym typeface="Wingdings" pitchFamily="2" charset="2"/>
            </a:endParaRPr>
          </a:p>
          <a:p>
            <a:pPr algn="l"/>
            <a:endParaRPr lang="de-DE" sz="12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818356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6588224" y="5229200"/>
            <a:ext cx="15295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(</a:t>
            </a:r>
            <a:r>
              <a:rPr lang="de-DE" sz="1100" dirty="0" err="1"/>
              <a:t>Karbasy</a:t>
            </a:r>
            <a:r>
              <a:rPr lang="de-DE" sz="1100" dirty="0"/>
              <a:t> et al. 2016)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2466</Words>
  <Application>Microsoft Office PowerPoint</Application>
  <PresentationFormat>Bildschirmpräsentation (4:3)</PresentationFormat>
  <Paragraphs>148</Paragraphs>
  <Slides>29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Futura Book</vt:lpstr>
      <vt:lpstr>Wingdings</vt:lpstr>
      <vt:lpstr>Larissa-Design</vt:lpstr>
      <vt:lpstr>       Arbeitstitel:  Pädiatrische LH- und FSH- Referenzwerte und Bezüge zu  anthropometrischen/ soziodemographische Merkmalen   Dissertationsvorhaben von Lea Oelkers </vt:lpstr>
      <vt:lpstr>PowerPoint-Präsentation</vt:lpstr>
      <vt:lpstr>  </vt:lpstr>
      <vt:lpstr>Wissenschaftlicher Hintergrund von LH/FSH</vt:lpstr>
      <vt:lpstr>Regelkreis</vt:lpstr>
      <vt:lpstr>LH und FSH - Überblick</vt:lpstr>
      <vt:lpstr>LH und FSH spielen bei der körperlichen und sexuellen Entwicklung eine tragende Rolle</vt:lpstr>
      <vt:lpstr>LH und FSH während der Kindheit und Pubertät</vt:lpstr>
      <vt:lpstr>LH und FSH während der Kindheit und Pubertät</vt:lpstr>
      <vt:lpstr>LH und FSH während der Kindheit und Pubertät</vt:lpstr>
      <vt:lpstr>LH und FSH während der Kindheit und Pubertät</vt:lpstr>
      <vt:lpstr>LH/FSH - Anthropometrie</vt:lpstr>
      <vt:lpstr>Es gibt immer mehr übergewichtige Kinder…</vt:lpstr>
      <vt:lpstr>Anthropometrie</vt:lpstr>
      <vt:lpstr>Anthropometrie</vt:lpstr>
      <vt:lpstr>Anthropometrie</vt:lpstr>
      <vt:lpstr>Einfluss des Gewichts auf den Pubertätsstatus</vt:lpstr>
      <vt:lpstr>Einfluss des Sozialstatus auf  die Prävalenz von Adipositas (Robert-Koch-Institut 2008)</vt:lpstr>
      <vt:lpstr>Einfluss des sozialen Status</vt:lpstr>
      <vt:lpstr>PowerPoint-Präsentation</vt:lpstr>
      <vt:lpstr>Referenzwerte</vt:lpstr>
      <vt:lpstr>PowerPoint-Präsentation</vt:lpstr>
      <vt:lpstr>Hypothesen</vt:lpstr>
      <vt:lpstr>Methodik</vt:lpstr>
      <vt:lpstr>Angeforderte Daten</vt:lpstr>
      <vt:lpstr>Zeitplan</vt:lpstr>
      <vt:lpstr>Quellen</vt:lpstr>
      <vt:lpstr>PowerPoint-Präsentation</vt:lpstr>
      <vt:lpstr>PowerPoint-Präsentation</vt:lpstr>
    </vt:vector>
  </TitlesOfParts>
  <Company>IT Verbund IMISE / ZKS Uni Leipzig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Hartmut Stollberg</dc:creator>
  <cp:lastModifiedBy>ms551858</cp:lastModifiedBy>
  <cp:revision>91</cp:revision>
  <dcterms:created xsi:type="dcterms:W3CDTF">2011-08-04T12:41:49Z</dcterms:created>
  <dcterms:modified xsi:type="dcterms:W3CDTF">2016-08-10T13:18:45Z</dcterms:modified>
</cp:coreProperties>
</file>