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Ex1.xml" ContentType="application/vnd.ms-office.chartex+xml"/>
  <Override PartName="/ppt/charts/style5.xml" ContentType="application/vnd.ms-office.chartstyle+xml"/>
  <Override PartName="/ppt/charts/colors5.xml" ContentType="application/vnd.ms-office.chartcolorstyle+xml"/>
  <Override PartName="/ppt/charts/chartEx2.xml" ContentType="application/vnd.ms-office.chartex+xml"/>
  <Override PartName="/ppt/charts/style6.xml" ContentType="application/vnd.ms-office.chartstyle+xml"/>
  <Override PartName="/ppt/charts/colors6.xml" ContentType="application/vnd.ms-office.chartcolorstyle+xml"/>
  <Override PartName="/ppt/charts/chartEx3.xml" ContentType="application/vnd.ms-office.chartex+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1224">
          <p15:clr>
            <a:srgbClr val="A4A3A4"/>
          </p15:clr>
        </p15:guide>
        <p15:guide id="3" orient="horz" pos="3888">
          <p15:clr>
            <a:srgbClr val="A4A3A4"/>
          </p15:clr>
        </p15:guide>
        <p15:guide id="4" pos="4104">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hmuXWA08DaxH658KF9sadERmbc4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1502" y="72"/>
      </p:cViewPr>
      <p:guideLst>
        <p:guide orient="horz" pos="2160"/>
        <p:guide pos="1224"/>
        <p:guide orient="horz" pos="3888"/>
        <p:guide pos="41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customschemas.google.com/relationships/presentationmetadata" Target="meta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asta\AppData\Roaming\Microsoft\Excel\Account%20Sales%20Data%20for%20Analysis%20for%20Task%204%20(version%201).xlsb"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asta\AppData\Roaming\Microsoft\Excel\Account%20Sales%20Data%20for%20Analysis%20for%20Task%204%20(version%201).xlsb"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asta\AppData\Roaming\Microsoft\Excel\Account%20Sales%20Data%20for%20Analysis%20for%20Task%204%20(version%201).xlsb"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asta\AppData\Roaming\Microsoft\Excel\Account%20Sales%20Data%20for%20Analysis%20for%20Task%204%20(version%201).xlsb" TargetMode="External"/><Relationship Id="rId2" Type="http://schemas.microsoft.com/office/2011/relationships/chartColorStyle" Target="colors4.xml"/><Relationship Id="rId1" Type="http://schemas.microsoft.com/office/2011/relationships/chartStyle" Target="style4.xml"/></Relationships>
</file>

<file path=ppt/charts/_rels/chartEx1.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dasta\AppData\Roaming\Microsoft\Excel\Account%20Sales%20Data%20for%20Analysis%20for%20Task%204%20(version%201).xlsb"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C:\Users\dasta\AppData\Roaming\Microsoft\Excel\Account%20Sales%20Data%20for%20Analysis%20for%20Task%204%20(version%201).xlsb"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C:\Users\dasta\AppData\Roaming\Microsoft\Excel\Account%20Sales%20Data%20for%20Analysis%20for%20Task%204%20(version%201).xlsb"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[Account Sales Data for Analysis for Task 4 (version 1).xlsb]Sheet2!PivotTable8</c:name>
    <c:fmtId val="17"/>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Total Sale By Account Type</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Sheet2!$B$28</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Sheet2!$A$29:$A$33</c:f>
              <c:strCache>
                <c:ptCount val="4"/>
                <c:pt idx="0">
                  <c:v>Medium Business</c:v>
                </c:pt>
                <c:pt idx="1">
                  <c:v>Online Retailer</c:v>
                </c:pt>
                <c:pt idx="2">
                  <c:v>Small Business</c:v>
                </c:pt>
                <c:pt idx="3">
                  <c:v>Wholesale Distributor</c:v>
                </c:pt>
              </c:strCache>
            </c:strRef>
          </c:cat>
          <c:val>
            <c:numRef>
              <c:f>Sheet2!$B$29:$B$33</c:f>
              <c:numCache>
                <c:formatCode>General</c:formatCode>
                <c:ptCount val="4"/>
                <c:pt idx="0">
                  <c:v>380568</c:v>
                </c:pt>
                <c:pt idx="1">
                  <c:v>408515</c:v>
                </c:pt>
                <c:pt idx="2">
                  <c:v>342823</c:v>
                </c:pt>
                <c:pt idx="3">
                  <c:v>348942</c:v>
                </c:pt>
              </c:numCache>
            </c:numRef>
          </c:val>
          <c:extLst>
            <c:ext xmlns:c16="http://schemas.microsoft.com/office/drawing/2014/chart" uri="{C3380CC4-5D6E-409C-BE32-E72D297353CC}">
              <c16:uniqueId val="{00000000-D264-4F48-B1F1-40343245AC5A}"/>
            </c:ext>
          </c:extLst>
        </c:ser>
        <c:dLbls>
          <c:dLblPos val="outEnd"/>
          <c:showLegendKey val="0"/>
          <c:showVal val="1"/>
          <c:showCatName val="0"/>
          <c:showSerName val="0"/>
          <c:showPercent val="0"/>
          <c:showBubbleSize val="0"/>
        </c:dLbls>
        <c:gapWidth val="182"/>
        <c:axId val="148107871"/>
        <c:axId val="143740671"/>
      </c:barChart>
      <c:catAx>
        <c:axId val="148107871"/>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740671"/>
        <c:crosses val="autoZero"/>
        <c:auto val="1"/>
        <c:lblAlgn val="ctr"/>
        <c:lblOffset val="100"/>
        <c:noMultiLvlLbl val="0"/>
      </c:catAx>
      <c:valAx>
        <c:axId val="143740671"/>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1078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[Account Sales Data for Analysis for Task 4 (version 1).xlsb]Sheet2!PivotTable2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Percentage</a:t>
            </a:r>
            <a:r>
              <a:rPr lang="en-US" b="1" baseline="0" dirty="0"/>
              <a:t> sales By Account Type</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s>
    <c:plotArea>
      <c:layout/>
      <c:pieChart>
        <c:varyColors val="1"/>
        <c:ser>
          <c:idx val="0"/>
          <c:order val="0"/>
          <c:tx>
            <c:strRef>
              <c:f>Sheet2!$B$66</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957-498E-8D55-55E361E6969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957-498E-8D55-55E361E6969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957-498E-8D55-55E361E6969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957-498E-8D55-55E361E69692}"/>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Sheet2!$A$67:$A$71</c:f>
              <c:strCache>
                <c:ptCount val="4"/>
                <c:pt idx="0">
                  <c:v>Medium Business</c:v>
                </c:pt>
                <c:pt idx="1">
                  <c:v>Online Retailer</c:v>
                </c:pt>
                <c:pt idx="2">
                  <c:v>Small Business</c:v>
                </c:pt>
                <c:pt idx="3">
                  <c:v>Wholesale Distributor</c:v>
                </c:pt>
              </c:strCache>
            </c:strRef>
          </c:cat>
          <c:val>
            <c:numRef>
              <c:f>Sheet2!$B$67:$B$71</c:f>
              <c:numCache>
                <c:formatCode>0%</c:formatCode>
                <c:ptCount val="4"/>
                <c:pt idx="0">
                  <c:v>0.25699329033094553</c:v>
                </c:pt>
                <c:pt idx="1">
                  <c:v>0.27586558512419912</c:v>
                </c:pt>
                <c:pt idx="2">
                  <c:v>0.23150451633118321</c:v>
                </c:pt>
                <c:pt idx="3">
                  <c:v>0.23563660821367216</c:v>
                </c:pt>
              </c:numCache>
            </c:numRef>
          </c:val>
          <c:extLst>
            <c:ext xmlns:c16="http://schemas.microsoft.com/office/drawing/2014/chart" uri="{C3380CC4-5D6E-409C-BE32-E72D297353CC}">
              <c16:uniqueId val="{00000008-9957-498E-8D55-55E361E69692}"/>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[Account Sales Data for Analysis for Task 4 (version 1).xlsb]Sheet2!PivotTable7</c:name>
    <c:fmtId val="14"/>
  </c:pivotSource>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IN" sz="1600" b="1">
                <a:solidFill>
                  <a:schemeClr val="tx1"/>
                </a:solidFill>
              </a:rPr>
              <a:t>Sales</a:t>
            </a:r>
            <a:r>
              <a:rPr lang="en-IN" sz="1600" b="1" baseline="0">
                <a:solidFill>
                  <a:schemeClr val="tx1"/>
                </a:solidFill>
              </a:rPr>
              <a:t> By Account Type Per Year</a:t>
            </a:r>
          </a:p>
          <a:p>
            <a:pPr>
              <a:defRPr sz="1600" b="1">
                <a:solidFill>
                  <a:schemeClr val="tx1"/>
                </a:solidFill>
              </a:defRPr>
            </a:pPr>
            <a:endParaRPr lang="en-IN" sz="1600" b="1">
              <a:solidFill>
                <a:schemeClr val="tx1"/>
              </a:solidFill>
            </a:endParaRP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0702018799256189E-2"/>
          <c:y val="0.20029253859982923"/>
          <c:w val="0.89924563265733815"/>
          <c:h val="0.72347428366685884"/>
        </c:manualLayout>
      </c:layout>
      <c:barChart>
        <c:barDir val="col"/>
        <c:grouping val="clustered"/>
        <c:varyColors val="0"/>
        <c:ser>
          <c:idx val="0"/>
          <c:order val="0"/>
          <c:tx>
            <c:strRef>
              <c:f>Sheet2!$E$7</c:f>
              <c:strCache>
                <c:ptCount val="1"/>
                <c:pt idx="0">
                  <c:v>Sum of 2017</c:v>
                </c:pt>
              </c:strCache>
            </c:strRef>
          </c:tx>
          <c:spPr>
            <a:solidFill>
              <a:schemeClr val="accent1">
                <a:tint val="54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Sheet2!$D$8:$D$12</c:f>
              <c:strCache>
                <c:ptCount val="4"/>
                <c:pt idx="0">
                  <c:v>Medium Business</c:v>
                </c:pt>
                <c:pt idx="1">
                  <c:v>Online Retailer</c:v>
                </c:pt>
                <c:pt idx="2">
                  <c:v>Small Business</c:v>
                </c:pt>
                <c:pt idx="3">
                  <c:v>Wholesale Distributor</c:v>
                </c:pt>
              </c:strCache>
            </c:strRef>
          </c:cat>
          <c:val>
            <c:numRef>
              <c:f>Sheet2!$E$8:$E$12</c:f>
              <c:numCache>
                <c:formatCode>General</c:formatCode>
                <c:ptCount val="4"/>
                <c:pt idx="0">
                  <c:v>46025</c:v>
                </c:pt>
                <c:pt idx="1">
                  <c:v>47259</c:v>
                </c:pt>
                <c:pt idx="2">
                  <c:v>51804</c:v>
                </c:pt>
                <c:pt idx="3">
                  <c:v>44888</c:v>
                </c:pt>
              </c:numCache>
            </c:numRef>
          </c:val>
          <c:extLst>
            <c:ext xmlns:c16="http://schemas.microsoft.com/office/drawing/2014/chart" uri="{C3380CC4-5D6E-409C-BE32-E72D297353CC}">
              <c16:uniqueId val="{00000000-21CE-4731-B750-943B497BDFE4}"/>
            </c:ext>
          </c:extLst>
        </c:ser>
        <c:ser>
          <c:idx val="1"/>
          <c:order val="1"/>
          <c:tx>
            <c:strRef>
              <c:f>Sheet2!$F$7</c:f>
              <c:strCache>
                <c:ptCount val="1"/>
                <c:pt idx="0">
                  <c:v>Sum of 2018</c:v>
                </c:pt>
              </c:strCache>
            </c:strRef>
          </c:tx>
          <c:spPr>
            <a:solidFill>
              <a:schemeClr val="accent1">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Sheet2!$D$8:$D$12</c:f>
              <c:strCache>
                <c:ptCount val="4"/>
                <c:pt idx="0">
                  <c:v>Medium Business</c:v>
                </c:pt>
                <c:pt idx="1">
                  <c:v>Online Retailer</c:v>
                </c:pt>
                <c:pt idx="2">
                  <c:v>Small Business</c:v>
                </c:pt>
                <c:pt idx="3">
                  <c:v>Wholesale Distributor</c:v>
                </c:pt>
              </c:strCache>
            </c:strRef>
          </c:cat>
          <c:val>
            <c:numRef>
              <c:f>Sheet2!$F$8:$F$12</c:f>
              <c:numCache>
                <c:formatCode>General</c:formatCode>
                <c:ptCount val="4"/>
                <c:pt idx="0">
                  <c:v>65032</c:v>
                </c:pt>
                <c:pt idx="1">
                  <c:v>67275</c:v>
                </c:pt>
                <c:pt idx="2">
                  <c:v>60121</c:v>
                </c:pt>
                <c:pt idx="3">
                  <c:v>50567</c:v>
                </c:pt>
              </c:numCache>
            </c:numRef>
          </c:val>
          <c:extLst>
            <c:ext xmlns:c16="http://schemas.microsoft.com/office/drawing/2014/chart" uri="{C3380CC4-5D6E-409C-BE32-E72D297353CC}">
              <c16:uniqueId val="{00000001-21CE-4731-B750-943B497BDFE4}"/>
            </c:ext>
          </c:extLst>
        </c:ser>
        <c:ser>
          <c:idx val="2"/>
          <c:order val="2"/>
          <c:tx>
            <c:strRef>
              <c:f>Sheet2!$G$7</c:f>
              <c:strCache>
                <c:ptCount val="1"/>
                <c:pt idx="0">
                  <c:v>Sum of 2019</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Sheet2!$D$8:$D$12</c:f>
              <c:strCache>
                <c:ptCount val="4"/>
                <c:pt idx="0">
                  <c:v>Medium Business</c:v>
                </c:pt>
                <c:pt idx="1">
                  <c:v>Online Retailer</c:v>
                </c:pt>
                <c:pt idx="2">
                  <c:v>Small Business</c:v>
                </c:pt>
                <c:pt idx="3">
                  <c:v>Wholesale Distributor</c:v>
                </c:pt>
              </c:strCache>
            </c:strRef>
          </c:cat>
          <c:val>
            <c:numRef>
              <c:f>Sheet2!$G$8:$G$12</c:f>
              <c:numCache>
                <c:formatCode>General</c:formatCode>
                <c:ptCount val="4"/>
                <c:pt idx="0">
                  <c:v>77731</c:v>
                </c:pt>
                <c:pt idx="1">
                  <c:v>79646</c:v>
                </c:pt>
                <c:pt idx="2">
                  <c:v>60760</c:v>
                </c:pt>
                <c:pt idx="3">
                  <c:v>70312</c:v>
                </c:pt>
              </c:numCache>
            </c:numRef>
          </c:val>
          <c:extLst>
            <c:ext xmlns:c16="http://schemas.microsoft.com/office/drawing/2014/chart" uri="{C3380CC4-5D6E-409C-BE32-E72D297353CC}">
              <c16:uniqueId val="{00000002-21CE-4731-B750-943B497BDFE4}"/>
            </c:ext>
          </c:extLst>
        </c:ser>
        <c:ser>
          <c:idx val="3"/>
          <c:order val="3"/>
          <c:tx>
            <c:strRef>
              <c:f>Sheet2!$H$7</c:f>
              <c:strCache>
                <c:ptCount val="1"/>
                <c:pt idx="0">
                  <c:v>Sum of 2020</c:v>
                </c:pt>
              </c:strCache>
            </c:strRef>
          </c:tx>
          <c:spPr>
            <a:solidFill>
              <a:schemeClr val="accent1">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Sheet2!$D$8:$D$12</c:f>
              <c:strCache>
                <c:ptCount val="4"/>
                <c:pt idx="0">
                  <c:v>Medium Business</c:v>
                </c:pt>
                <c:pt idx="1">
                  <c:v>Online Retailer</c:v>
                </c:pt>
                <c:pt idx="2">
                  <c:v>Small Business</c:v>
                </c:pt>
                <c:pt idx="3">
                  <c:v>Wholesale Distributor</c:v>
                </c:pt>
              </c:strCache>
            </c:strRef>
          </c:cat>
          <c:val>
            <c:numRef>
              <c:f>Sheet2!$H$8:$H$12</c:f>
              <c:numCache>
                <c:formatCode>General</c:formatCode>
                <c:ptCount val="4"/>
                <c:pt idx="0">
                  <c:v>89595</c:v>
                </c:pt>
                <c:pt idx="1">
                  <c:v>102065</c:v>
                </c:pt>
                <c:pt idx="2">
                  <c:v>75991</c:v>
                </c:pt>
                <c:pt idx="3">
                  <c:v>82583</c:v>
                </c:pt>
              </c:numCache>
            </c:numRef>
          </c:val>
          <c:extLst>
            <c:ext xmlns:c16="http://schemas.microsoft.com/office/drawing/2014/chart" uri="{C3380CC4-5D6E-409C-BE32-E72D297353CC}">
              <c16:uniqueId val="{00000003-21CE-4731-B750-943B497BDFE4}"/>
            </c:ext>
          </c:extLst>
        </c:ser>
        <c:ser>
          <c:idx val="4"/>
          <c:order val="4"/>
          <c:tx>
            <c:strRef>
              <c:f>Sheet2!$I$7</c:f>
              <c:strCache>
                <c:ptCount val="1"/>
                <c:pt idx="0">
                  <c:v>Sum of 2021</c:v>
                </c:pt>
              </c:strCache>
            </c:strRef>
          </c:tx>
          <c:spPr>
            <a:solidFill>
              <a:schemeClr val="accent1">
                <a:shade val="53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Sheet2!$D$8:$D$12</c:f>
              <c:strCache>
                <c:ptCount val="4"/>
                <c:pt idx="0">
                  <c:v>Medium Business</c:v>
                </c:pt>
                <c:pt idx="1">
                  <c:v>Online Retailer</c:v>
                </c:pt>
                <c:pt idx="2">
                  <c:v>Small Business</c:v>
                </c:pt>
                <c:pt idx="3">
                  <c:v>Wholesale Distributor</c:v>
                </c:pt>
              </c:strCache>
            </c:strRef>
          </c:cat>
          <c:val>
            <c:numRef>
              <c:f>Sheet2!$I$8:$I$12</c:f>
              <c:numCache>
                <c:formatCode>General</c:formatCode>
                <c:ptCount val="4"/>
                <c:pt idx="0">
                  <c:v>102185</c:v>
                </c:pt>
                <c:pt idx="1">
                  <c:v>112270</c:v>
                </c:pt>
                <c:pt idx="2">
                  <c:v>94147</c:v>
                </c:pt>
                <c:pt idx="3">
                  <c:v>100592</c:v>
                </c:pt>
              </c:numCache>
            </c:numRef>
          </c:val>
          <c:extLst>
            <c:ext xmlns:c16="http://schemas.microsoft.com/office/drawing/2014/chart" uri="{C3380CC4-5D6E-409C-BE32-E72D297353CC}">
              <c16:uniqueId val="{00000004-21CE-4731-B750-943B497BDFE4}"/>
            </c:ext>
          </c:extLst>
        </c:ser>
        <c:dLbls>
          <c:dLblPos val="outEnd"/>
          <c:showLegendKey val="0"/>
          <c:showVal val="1"/>
          <c:showCatName val="0"/>
          <c:showSerName val="0"/>
          <c:showPercent val="0"/>
          <c:showBubbleSize val="0"/>
        </c:dLbls>
        <c:gapWidth val="219"/>
        <c:overlap val="-27"/>
        <c:axId val="1639405279"/>
        <c:axId val="1600364367"/>
      </c:barChart>
      <c:catAx>
        <c:axId val="163940527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0364367"/>
        <c:crosses val="autoZero"/>
        <c:auto val="1"/>
        <c:lblAlgn val="ctr"/>
        <c:lblOffset val="100"/>
        <c:noMultiLvlLbl val="0"/>
      </c:catAx>
      <c:valAx>
        <c:axId val="16003643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9405279"/>
        <c:crosses val="autoZero"/>
        <c:crossBetween val="between"/>
      </c:valAx>
      <c:spPr>
        <a:noFill/>
        <a:ln w="0">
          <a:solidFill>
            <a:schemeClr val="accent1"/>
          </a:solidFill>
        </a:ln>
        <a:effectLst/>
      </c:spPr>
    </c:plotArea>
    <c:legend>
      <c:legendPos val="t"/>
      <c:layout>
        <c:manualLayout>
          <c:xMode val="edge"/>
          <c:yMode val="edge"/>
          <c:x val="0.16416672587635725"/>
          <c:y val="9.9886966274767244E-2"/>
          <c:w val="0.65708287849525571"/>
          <c:h val="8.3064085124581521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[Account Sales Data for Analysis for Task 4 (version 1).xlsb]Sheet2!PivotTable1</c:name>
    <c:fmtId val="11"/>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Average</a:t>
            </a:r>
            <a:r>
              <a:rPr lang="en-US" b="1" baseline="0"/>
              <a:t> Total Sale By Account Type</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1"/>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1"/>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1"/>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s>
    <c:plotArea>
      <c:layout/>
      <c:pieChart>
        <c:varyColors val="1"/>
        <c:ser>
          <c:idx val="0"/>
          <c:order val="0"/>
          <c:tx>
            <c:strRef>
              <c:f>Sheet2!$B$3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FFB-422D-90D3-65C1D29E744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FFB-422D-90D3-65C1D29E744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FFB-422D-90D3-65C1D29E744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FFB-422D-90D3-65C1D29E744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Sheet2!$A$4:$A$8</c:f>
              <c:strCache>
                <c:ptCount val="4"/>
                <c:pt idx="0">
                  <c:v>Medium Business</c:v>
                </c:pt>
                <c:pt idx="1">
                  <c:v>Online Retailer</c:v>
                </c:pt>
                <c:pt idx="2">
                  <c:v>Small Business</c:v>
                </c:pt>
                <c:pt idx="3">
                  <c:v>Wholesale Distributor</c:v>
                </c:pt>
              </c:strCache>
            </c:strRef>
          </c:cat>
          <c:val>
            <c:numRef>
              <c:f>Sheet2!$B$4:$B$8</c:f>
              <c:numCache>
                <c:formatCode>General</c:formatCode>
                <c:ptCount val="4"/>
                <c:pt idx="0">
                  <c:v>25371.200000000001</c:v>
                </c:pt>
                <c:pt idx="1">
                  <c:v>27234.333333333332</c:v>
                </c:pt>
                <c:pt idx="2">
                  <c:v>22854.866666666665</c:v>
                </c:pt>
                <c:pt idx="3">
                  <c:v>23262.799999999999</c:v>
                </c:pt>
              </c:numCache>
            </c:numRef>
          </c:val>
          <c:extLst>
            <c:ext xmlns:c16="http://schemas.microsoft.com/office/drawing/2014/chart" uri="{C3380CC4-5D6E-409C-BE32-E72D297353CC}">
              <c16:uniqueId val="{00000008-8FFB-422D-90D3-65C1D29E744A}"/>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Sheet3!$E$4:$E$7</cx:f>
        <cx:lvl ptCount="4">
          <cx:pt idx="0">Medium Business</cx:pt>
          <cx:pt idx="1">Online Retailer</cx:pt>
          <cx:pt idx="2">Small Business</cx:pt>
          <cx:pt idx="3">Wholesale Distributor</cx:pt>
        </cx:lvl>
      </cx:strDim>
      <cx:numDim type="size">
        <cx:f>Sheet3!$F$4:$F$7</cx:f>
        <cx:lvl ptCount="4" formatCode="0%">
          <cx:pt idx="0">0.57004191914563274</cx:pt>
          <cx:pt idx="1">0.543594587929216</cx:pt>
          <cx:pt idx="2">0.45456145966631678</cx:pt>
          <cx:pt idx="3">0.50250826234846468</cx:pt>
        </cx:lvl>
      </cx:numDim>
    </cx:data>
  </cx:chartData>
  <cx:chart>
    <cx:title pos="t" align="ctr" overlay="0">
      <cx:tx>
        <cx:txData>
          <cx:v>Avg 5yr CAGR VS Account Type</cx:v>
        </cx:txData>
      </cx:tx>
      <cx:txPr>
        <a:bodyPr spcFirstLastPara="1" vertOverflow="ellipsis" horzOverflow="overflow" wrap="square" lIns="0" tIns="0" rIns="0" bIns="0" anchor="ctr" anchorCtr="1"/>
        <a:lstStyle/>
        <a:p>
          <a:pPr algn="ctr" rtl="0">
            <a:defRPr b="1"/>
          </a:pPr>
          <a:r>
            <a:rPr lang="en-US" sz="1400" b="1" i="0" u="none" strike="noStrike" baseline="0">
              <a:solidFill>
                <a:sysClr val="windowText" lastClr="000000">
                  <a:lumMod val="65000"/>
                  <a:lumOff val="35000"/>
                </a:sysClr>
              </a:solidFill>
              <a:latin typeface="Calibri" panose="020F0502020204030204"/>
            </a:rPr>
            <a:t>Avg 5yr CAGR VS Account Type</a:t>
          </a:r>
        </a:p>
      </cx:txPr>
    </cx:title>
    <cx:plotArea>
      <cx:plotAreaRegion>
        <cx:series layoutId="treemap" uniqueId="{A003A41F-B7BD-4B00-81FC-66E6575AD90D}">
          <cx:dataLabels>
            <cx:visibility seriesName="0" categoryName="1" value="1"/>
            <cx:separator>, </cx:separator>
          </cx:dataLabels>
          <cx:dataId val="0"/>
          <cx:layoutPr>
            <cx:parentLabelLayout val="overlapping"/>
          </cx:layoutPr>
        </cx:series>
      </cx:plotAreaRegion>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Sheet2!$H$31:$H$40</cx:f>
        <cx:lvl ptCount="10">
          <cx:pt idx="0">WD 8</cx:pt>
          <cx:pt idx="1">SB 9</cx:pt>
          <cx:pt idx="2">SB 8</cx:pt>
          <cx:pt idx="3">SB 6</cx:pt>
          <cx:pt idx="4">SB 1</cx:pt>
          <cx:pt idx="5">OR 4</cx:pt>
          <cx:pt idx="6">OR 3</cx:pt>
          <cx:pt idx="7">OR 15</cx:pt>
          <cx:pt idx="8">MB 4</cx:pt>
          <cx:pt idx="9">MB 1</cx:pt>
        </cx:lvl>
      </cx:strDim>
      <cx:numDim type="val">
        <cx:f>Sheet2!$I$31:$I$40</cx:f>
        <cx:lvl ptCount="10" formatCode="General">
          <cx:pt idx="0">39413</cx:pt>
          <cx:pt idx="1">39331</cx:pt>
          <cx:pt idx="2">36951</cx:pt>
          <cx:pt idx="3">36951</cx:pt>
          <cx:pt idx="4">34686</cx:pt>
          <cx:pt idx="5">32872</cx:pt>
          <cx:pt idx="6">31127</cx:pt>
          <cx:pt idx="7">30946</cx:pt>
          <cx:pt idx="8">30734</cx:pt>
          <cx:pt idx="9">30450</cx:pt>
        </cx:lvl>
      </cx:numDim>
    </cx:data>
  </cx:chartData>
  <cx:chart>
    <cx:title pos="t" align="ctr" overlay="0">
      <cx:tx>
        <cx:txData>
          <cx:v>Top 10 Account Name</cx:v>
        </cx:txData>
      </cx:tx>
      <cx:txPr>
        <a:bodyPr spcFirstLastPara="1" vertOverflow="ellipsis" horzOverflow="overflow" wrap="square" lIns="0" tIns="0" rIns="0" bIns="0" anchor="ctr" anchorCtr="1"/>
        <a:lstStyle/>
        <a:p>
          <a:pPr algn="ctr" rtl="0">
            <a:defRPr b="1"/>
          </a:pPr>
          <a:r>
            <a:rPr lang="en-US" sz="1400" b="1" i="0" u="none" strike="noStrike" baseline="0">
              <a:solidFill>
                <a:sysClr val="windowText" lastClr="000000">
                  <a:lumMod val="65000"/>
                  <a:lumOff val="35000"/>
                </a:sysClr>
              </a:solidFill>
              <a:latin typeface="Calibri" panose="020F0502020204030204"/>
            </a:rPr>
            <a:t>Top 10 Account Name</a:t>
          </a:r>
        </a:p>
      </cx:txPr>
    </cx:title>
    <cx:plotArea>
      <cx:plotAreaRegion>
        <cx:series layoutId="funnel" uniqueId="{750549E3-89E9-4956-86B9-79DE60E1CA82}">
          <cx:tx>
            <cx:txData>
              <cx:f>Sheet2!$I$30</cx:f>
              <cx:v>Sum of Total sales per year</cx:v>
            </cx:txData>
          </cx:tx>
          <cx:dataLabels>
            <cx:visibility seriesName="0" categoryName="0" value="1"/>
          </cx:dataLabels>
          <cx:dataId val="0"/>
        </cx:series>
      </cx:plotAreaRegion>
      <cx:axis id="0">
        <cx:catScaling gapWidth="0.0599999987"/>
        <cx:tickLabels/>
      </cx:axis>
    </cx:plotArea>
    <cx:legend pos="t" align="ctr" overlay="0"/>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Sheet2!$H$49:$H$58</cx:f>
        <cx:lvl ptCount="10">
          <cx:pt idx="0">WD 11</cx:pt>
          <cx:pt idx="1">WD 1</cx:pt>
          <cx:pt idx="2">SB 10</cx:pt>
          <cx:pt idx="3">SB 5</cx:pt>
          <cx:pt idx="4">MB 15</cx:pt>
          <cx:pt idx="5">WD 10</cx:pt>
          <cx:pt idx="6">SB 13</cx:pt>
          <cx:pt idx="7">SB 12</cx:pt>
          <cx:pt idx="8">SB 3</cx:pt>
          <cx:pt idx="9">MB 6</cx:pt>
        </cx:lvl>
      </cx:strDim>
      <cx:numDim type="val">
        <cx:f>Sheet2!$I$49:$I$58</cx:f>
        <cx:lvl ptCount="10" formatCode="General">
          <cx:pt idx="0">8676</cx:pt>
          <cx:pt idx="1">10574</cx:pt>
          <cx:pt idx="2">16060</cx:pt>
          <cx:pt idx="3">16319</cx:pt>
          <cx:pt idx="4">16773</cx:pt>
          <cx:pt idx="5">17038</cx:pt>
          <cx:pt idx="6">17629</cx:pt>
          <cx:pt idx="7">17938</cx:pt>
          <cx:pt idx="8">18447</cx:pt>
          <cx:pt idx="9">18576</cx:pt>
        </cx:lvl>
      </cx:numDim>
    </cx:data>
  </cx:chartData>
  <cx:chart>
    <cx:title pos="t" align="ctr" overlay="0">
      <cx:tx>
        <cx:txData>
          <cx:v>Bottom 10 Account Name</cx:v>
        </cx:txData>
      </cx:tx>
      <cx:txPr>
        <a:bodyPr spcFirstLastPara="1" vertOverflow="ellipsis" horzOverflow="overflow" wrap="square" lIns="0" tIns="0" rIns="0" bIns="0" anchor="ctr" anchorCtr="1"/>
        <a:lstStyle/>
        <a:p>
          <a:pPr algn="ctr" rtl="0">
            <a:defRPr b="1"/>
          </a:pPr>
          <a:r>
            <a:rPr lang="en-US" sz="1400" b="1" i="0" u="none" strike="noStrike" baseline="0">
              <a:solidFill>
                <a:sysClr val="windowText" lastClr="000000">
                  <a:lumMod val="65000"/>
                  <a:lumOff val="35000"/>
                </a:sysClr>
              </a:solidFill>
              <a:latin typeface="Calibri" panose="020F0502020204030204"/>
            </a:rPr>
            <a:t>Bottom 10 Account Name</a:t>
          </a:r>
        </a:p>
      </cx:txPr>
    </cx:title>
    <cx:plotArea>
      <cx:plotAreaRegion>
        <cx:series layoutId="funnel" uniqueId="{1E186CD3-5077-4223-AA81-1F089A7380BA}">
          <cx:tx>
            <cx:txData>
              <cx:f>Sheet2!$I$48</cx:f>
              <cx:v>Sum of Total sales per year</cx:v>
            </cx:txData>
          </cx:tx>
          <cx:dataLabels>
            <cx:visibility seriesName="0" categoryName="0" value="1"/>
          </cx:dataLabels>
          <cx:dataId val="0"/>
        </cx:series>
      </cx:plotAreaRegion>
      <cx:axis id="0">
        <cx:catScaling gapWidth="0.0599999987"/>
        <cx:tickLabels/>
      </cx:axis>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Reversed" id="21">
  <a:schemeClr val="accent1"/>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cxnSp>
        <p:nvCxnSpPr>
          <p:cNvPr id="20" name="Google Shape;20;p6"/>
          <p:cNvCxnSpPr/>
          <p:nvPr/>
        </p:nvCxnSpPr>
        <p:spPr>
          <a:xfrm>
            <a:off x="475488" y="6143775"/>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rot="5400000">
            <a:off x="4623594" y="2285207"/>
            <a:ext cx="5811838" cy="1971675"/>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6"/>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7"/>
          <p:cNvSpPr txBox="1">
            <a:spLocks noGrp="1"/>
          </p:cNvSpPr>
          <p:nvPr>
            <p:ph type="body" idx="1"/>
          </p:nvPr>
        </p:nvSpPr>
        <p:spPr>
          <a:xfrm>
            <a:off x="432262" y="1855694"/>
            <a:ext cx="8279476" cy="3953435"/>
          </a:xfrm>
          <a:prstGeom prst="rect">
            <a:avLst/>
          </a:prstGeom>
          <a:noFill/>
          <a:ln>
            <a:noFill/>
          </a:ln>
        </p:spPr>
        <p:txBody>
          <a:bodyPr spcFirstLastPara="1" wrap="square" lIns="91425" tIns="45700" rIns="91425" bIns="45700" anchor="t" anchorCtr="0">
            <a:noAutofit/>
          </a:bodyPr>
          <a:lstStyle>
            <a:lvl1pPr marL="457200" marR="0" lvl="0" indent="-295846" algn="l" rtl="0">
              <a:lnSpc>
                <a:spcPct val="90000"/>
              </a:lnSpc>
              <a:spcBef>
                <a:spcPts val="10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1pPr>
            <a:lvl2pPr marL="914400" marR="0" lvl="1"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2pPr>
            <a:lvl3pPr marL="1371600" marR="0" lvl="2"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3pPr>
            <a:lvl4pPr marL="1828800" marR="0" lvl="3"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4pPr>
            <a:lvl5pPr marL="2286000" marR="0" lvl="4"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17"/>
          <p:cNvSpPr txBox="1">
            <a:spLocks noGrp="1"/>
          </p:cNvSpPr>
          <p:nvPr>
            <p:ph type="subTitle" idx="2"/>
          </p:nvPr>
        </p:nvSpPr>
        <p:spPr>
          <a:xfrm>
            <a:off x="432262" y="1169894"/>
            <a:ext cx="8279476" cy="322729"/>
          </a:xfrm>
          <a:prstGeom prst="rect">
            <a:avLst/>
          </a:prstGeom>
          <a:noFill/>
          <a:ln>
            <a:noFill/>
          </a:ln>
        </p:spPr>
        <p:txBody>
          <a:bodyPr spcFirstLastPara="1" wrap="square" lIns="0" tIns="0" rIns="0" bIns="0" anchor="t" anchorCtr="0">
            <a:noAutofit/>
          </a:bodyPr>
          <a:lstStyle>
            <a:lvl1pPr marR="0" lvl="0" algn="l" rtl="0">
              <a:lnSpc>
                <a:spcPct val="110000"/>
              </a:lnSpc>
              <a:spcBef>
                <a:spcPts val="882"/>
              </a:spcBef>
              <a:spcAft>
                <a:spcPts val="0"/>
              </a:spcAft>
              <a:buClr>
                <a:schemeClr val="dk2"/>
              </a:buClr>
              <a:buSzPts val="1324"/>
              <a:buFont typeface="Arial"/>
              <a:buNone/>
              <a:defRPr sz="1324" b="0" i="0" u="none" strike="noStrike" cap="none">
                <a:solidFill>
                  <a:schemeClr val="dk2"/>
                </a:solidFill>
                <a:latin typeface="Arial"/>
                <a:ea typeface="Arial"/>
                <a:cs typeface="Arial"/>
                <a:sym typeface="Arial"/>
              </a:defRPr>
            </a:lvl1pPr>
            <a:lvl2pPr marR="0" lvl="1" algn="ctr"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EFAULT-2">
  <p:cSld name="DEFAULT-2">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685800" y="189436"/>
            <a:ext cx="6438900" cy="424732"/>
          </a:xfrm>
          <a:prstGeom prst="rect">
            <a:avLst/>
          </a:prstGeom>
          <a:noFill/>
          <a:ln>
            <a:noFill/>
          </a:ln>
        </p:spPr>
        <p:txBody>
          <a:bodyPr spcFirstLastPara="1" wrap="square" lIns="0" tIns="45700" rIns="0" bIns="45700" anchor="ctr" anchorCtr="0">
            <a:sp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Google Shape;24;p7"/>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25" name="Google Shape;25;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477748"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9"/>
          <p:cNvSpPr/>
          <p:nvPr/>
        </p:nvSpPr>
        <p:spPr>
          <a:xfrm>
            <a:off x="7398044" y="6337300"/>
            <a:ext cx="1288756" cy="259232"/>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623888" y="1709739"/>
            <a:ext cx="7886700" cy="2852737"/>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43" name="Google Shape;43;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11"/>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1"/>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Google Shape;49;p11"/>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Google Shape;50;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629841" y="365126"/>
            <a:ext cx="7886700" cy="1325563"/>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2"/>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6" name="Google Shape;56;p12"/>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7" name="Google Shape;57;p12"/>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8" name="Google Shape;58;p12"/>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9" name="Google Shape;59;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4"/>
          <p:cNvSpPr>
            <a:spLocks noGrp="1"/>
          </p:cNvSpPr>
          <p:nvPr>
            <p:ph type="pic" idx="2"/>
          </p:nvPr>
        </p:nvSpPr>
        <p:spPr>
          <a:xfrm>
            <a:off x="3887391" y="987426"/>
            <a:ext cx="4629150" cy="4873625"/>
          </a:xfrm>
          <a:prstGeom prst="rect">
            <a:avLst/>
          </a:prstGeom>
          <a:noFill/>
          <a:ln>
            <a:noFill/>
          </a:ln>
        </p:spPr>
      </p:sp>
      <p:sp>
        <p:nvSpPr>
          <p:cNvPr id="69" name="Google Shape;69;p14"/>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0" name="Google Shape;70;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marR="0" lvl="0" algn="l" rtl="0">
              <a:lnSpc>
                <a:spcPct val="9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4" name="Google Shape;14;p5"/>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288">
          <p15:clr>
            <a:srgbClr val="F26B43"/>
          </p15:clr>
        </p15:guide>
        <p15:guide id="4" pos="5472">
          <p15:clr>
            <a:srgbClr val="F26B43"/>
          </p15:clr>
        </p15:guide>
        <p15:guide id="5" orient="horz" pos="4032">
          <p15:clr>
            <a:srgbClr val="F26B43"/>
          </p15:clr>
        </p15:guide>
        <p15:guide id="6"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chart" Target="../charts/chart4.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14/relationships/chartEx" Target="../charts/chartEx3.xml"/><Relationship Id="rId5" Type="http://schemas.openxmlformats.org/officeDocument/2006/relationships/image" Target="../media/image5.png"/><Relationship Id="rId4" Type="http://schemas.microsoft.com/office/2014/relationships/chartEx" Target="../charts/chartEx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p:nvPr/>
        </p:nvSpPr>
        <p:spPr>
          <a:xfrm>
            <a:off x="361785" y="1231358"/>
            <a:ext cx="8154958" cy="492443"/>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70C0"/>
              </a:buClr>
              <a:buSzPts val="3200"/>
              <a:buFont typeface="Arial"/>
              <a:buNone/>
            </a:pPr>
            <a:r>
              <a:rPr lang="en-US" sz="3200" b="1" i="0" u="none" strike="noStrike" cap="none" dirty="0">
                <a:solidFill>
                  <a:srgbClr val="0070C0"/>
                </a:solidFill>
                <a:latin typeface="Arial"/>
                <a:ea typeface="Arial"/>
                <a:cs typeface="Arial"/>
                <a:sym typeface="Arial"/>
              </a:rPr>
              <a:t>Data</a:t>
            </a:r>
            <a:r>
              <a:rPr lang="en-US" sz="3200" b="1" dirty="0">
                <a:solidFill>
                  <a:srgbClr val="0070C0"/>
                </a:solidFill>
              </a:rPr>
              <a:t>-</a:t>
            </a:r>
            <a:r>
              <a:rPr lang="en-US" sz="3200" b="1" i="0" u="none" strike="noStrike" cap="none" dirty="0">
                <a:solidFill>
                  <a:srgbClr val="0070C0"/>
                </a:solidFill>
                <a:latin typeface="Arial"/>
                <a:ea typeface="Arial"/>
                <a:cs typeface="Arial"/>
                <a:sym typeface="Arial"/>
              </a:rPr>
              <a:t>Driven</a:t>
            </a:r>
            <a:r>
              <a:rPr lang="en-US" sz="3200" b="0" i="0" u="none" strike="noStrike" cap="none" dirty="0">
                <a:solidFill>
                  <a:srgbClr val="0070C0"/>
                </a:solidFill>
                <a:latin typeface="Arial"/>
                <a:ea typeface="Arial"/>
                <a:cs typeface="Arial"/>
                <a:sym typeface="Arial"/>
              </a:rPr>
              <a:t> </a:t>
            </a:r>
            <a:r>
              <a:rPr lang="en-US" sz="3200" b="1" i="0" u="none" strike="noStrike" cap="none" dirty="0">
                <a:solidFill>
                  <a:srgbClr val="0070C0"/>
                </a:solidFill>
                <a:latin typeface="Arial"/>
                <a:ea typeface="Arial"/>
                <a:cs typeface="Arial"/>
                <a:sym typeface="Arial"/>
              </a:rPr>
              <a:t>Storytelling Presentation</a:t>
            </a:r>
            <a:r>
              <a:rPr lang="en-US" sz="3200" b="1" dirty="0">
                <a:solidFill>
                  <a:srgbClr val="0070C0"/>
                </a:solidFill>
              </a:rPr>
              <a:t>:</a:t>
            </a:r>
            <a:endParaRPr b="1" dirty="0"/>
          </a:p>
        </p:txBody>
      </p:sp>
      <p:sp>
        <p:nvSpPr>
          <p:cNvPr id="97" name="Google Shape;97;p1"/>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98" name="Google Shape;98;p1"/>
          <p:cNvPicPr preferRelativeResize="0"/>
          <p:nvPr/>
        </p:nvPicPr>
        <p:blipFill rotWithShape="1">
          <a:blip r:embed="rId4">
            <a:alphaModFix/>
          </a:blip>
          <a:srcRect/>
          <a:stretch/>
        </p:blipFill>
        <p:spPr>
          <a:xfrm>
            <a:off x="457200" y="6271072"/>
            <a:ext cx="1415143" cy="287233"/>
          </a:xfrm>
          <a:prstGeom prst="rect">
            <a:avLst/>
          </a:prstGeom>
          <a:noFill/>
          <a:ln>
            <a:noFill/>
          </a:ln>
        </p:spPr>
      </p:pic>
      <p:sp>
        <p:nvSpPr>
          <p:cNvPr id="3" name="TextBox 2">
            <a:extLst>
              <a:ext uri="{FF2B5EF4-FFF2-40B4-BE49-F238E27FC236}">
                <a16:creationId xmlns:a16="http://schemas.microsoft.com/office/drawing/2014/main" id="{B5C21214-531B-0342-ABB2-530E7B3160D4}"/>
              </a:ext>
            </a:extLst>
          </p:cNvPr>
          <p:cNvSpPr txBox="1"/>
          <p:nvPr/>
        </p:nvSpPr>
        <p:spPr>
          <a:xfrm>
            <a:off x="530941" y="2580968"/>
            <a:ext cx="7816645" cy="1200329"/>
          </a:xfrm>
          <a:prstGeom prst="rect">
            <a:avLst/>
          </a:prstGeom>
          <a:noFill/>
        </p:spPr>
        <p:txBody>
          <a:bodyPr wrap="square" rtlCol="0">
            <a:spAutoFit/>
          </a:bodyPr>
          <a:lstStyle/>
          <a:p>
            <a:pPr algn="ctr"/>
            <a:r>
              <a:rPr lang="en-US" sz="2400" b="1" dirty="0"/>
              <a:t>ACCOUNT PERFORMANCE METRICS</a:t>
            </a:r>
          </a:p>
          <a:p>
            <a:pPr algn="ctr"/>
            <a:r>
              <a:rPr lang="en-US" sz="2400" b="1" dirty="0"/>
              <a:t> AND </a:t>
            </a:r>
          </a:p>
          <a:p>
            <a:pPr algn="ctr"/>
            <a:r>
              <a:rPr lang="en-US" sz="2400" b="1" dirty="0"/>
              <a:t>SALES TREND</a:t>
            </a:r>
          </a:p>
        </p:txBody>
      </p:sp>
      <p:sp>
        <p:nvSpPr>
          <p:cNvPr id="4" name="TextBox 3">
            <a:extLst>
              <a:ext uri="{FF2B5EF4-FFF2-40B4-BE49-F238E27FC236}">
                <a16:creationId xmlns:a16="http://schemas.microsoft.com/office/drawing/2014/main" id="{A4017F08-BED4-C4F2-B065-746B0434EF55}"/>
              </a:ext>
            </a:extLst>
          </p:cNvPr>
          <p:cNvSpPr txBox="1"/>
          <p:nvPr/>
        </p:nvSpPr>
        <p:spPr>
          <a:xfrm>
            <a:off x="2566219" y="4277032"/>
            <a:ext cx="3795252" cy="830997"/>
          </a:xfrm>
          <a:prstGeom prst="rect">
            <a:avLst/>
          </a:prstGeom>
          <a:noFill/>
        </p:spPr>
        <p:txBody>
          <a:bodyPr wrap="square" rtlCol="0">
            <a:spAutoFit/>
          </a:bodyPr>
          <a:lstStyle/>
          <a:p>
            <a:pPr algn="ctr"/>
            <a:r>
              <a:rPr lang="en-IN" sz="2400" b="1" dirty="0">
                <a:solidFill>
                  <a:srgbClr val="0070C0"/>
                </a:solidFill>
              </a:rPr>
              <a:t>BY</a:t>
            </a:r>
          </a:p>
          <a:p>
            <a:pPr algn="ctr"/>
            <a:r>
              <a:rPr lang="en-IN" sz="2400" b="1" dirty="0">
                <a:solidFill>
                  <a:srgbClr val="0070C0"/>
                </a:solidFill>
              </a:rPr>
              <a:t>TARINI PRASAD DAS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476846" y="261467"/>
            <a:ext cx="3255168" cy="727545"/>
          </a:xfrm>
          <a:prstGeom prst="rect">
            <a:avLst/>
          </a:prstGeom>
          <a:noFill/>
          <a:ln>
            <a:noFill/>
          </a:ln>
        </p:spPr>
        <p:txBody>
          <a:bodyPr spcFirstLastPara="1" wrap="square" lIns="0" tIns="45700" rIns="0" bIns="45700" anchor="b" anchorCtr="0">
            <a:normAutofit/>
          </a:bodyPr>
          <a:lstStyle/>
          <a:p>
            <a:pPr marL="0" lvl="0" indent="0" algn="ctr" rtl="0">
              <a:lnSpc>
                <a:spcPct val="90000"/>
              </a:lnSpc>
              <a:spcBef>
                <a:spcPts val="0"/>
              </a:spcBef>
              <a:spcAft>
                <a:spcPts val="0"/>
              </a:spcAft>
              <a:buClr>
                <a:schemeClr val="dk2"/>
              </a:buClr>
              <a:buSzPts val="3200"/>
              <a:buFont typeface="Arial"/>
              <a:buNone/>
            </a:pPr>
            <a:r>
              <a:rPr lang="en-US" dirty="0">
                <a:solidFill>
                  <a:schemeClr val="accent1">
                    <a:lumMod val="75000"/>
                  </a:schemeClr>
                </a:solidFill>
              </a:rPr>
              <a:t>INTRODUCTION</a:t>
            </a:r>
            <a:endParaRPr dirty="0">
              <a:solidFill>
                <a:schemeClr val="accent1">
                  <a:lumMod val="75000"/>
                </a:schemeClr>
              </a:solidFill>
            </a:endParaRPr>
          </a:p>
        </p:txBody>
      </p:sp>
      <p:sp>
        <p:nvSpPr>
          <p:cNvPr id="105" name="Google Shape;105;p2"/>
          <p:cNvSpPr txBox="1">
            <a:spLocks noGrp="1"/>
          </p:cNvSpPr>
          <p:nvPr>
            <p:ph type="body" idx="2"/>
          </p:nvPr>
        </p:nvSpPr>
        <p:spPr>
          <a:xfrm>
            <a:off x="550608" y="1329812"/>
            <a:ext cx="7752734" cy="462853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buNone/>
            </a:pPr>
            <a:r>
              <a:rPr lang="en-US" sz="2400" b="1" dirty="0"/>
              <a:t>Problem Statement </a:t>
            </a:r>
          </a:p>
          <a:p>
            <a:pPr marL="0" lvl="0" indent="0" algn="l" rtl="0">
              <a:lnSpc>
                <a:spcPct val="90000"/>
              </a:lnSpc>
              <a:spcBef>
                <a:spcPts val="0"/>
              </a:spcBef>
              <a:spcAft>
                <a:spcPts val="0"/>
              </a:spcAft>
              <a:buClr>
                <a:schemeClr val="dk1"/>
              </a:buClr>
              <a:buSzPts val="1600"/>
              <a:buNone/>
            </a:pPr>
            <a:r>
              <a:rPr lang="en-US" sz="2000" dirty="0"/>
              <a:t>• J.P. Morgan Chase &amp; Co. is a leading global financial services firm that offers services and operates worldwide. </a:t>
            </a:r>
          </a:p>
          <a:p>
            <a:pPr marL="0" lvl="0" indent="0" algn="l" rtl="0">
              <a:lnSpc>
                <a:spcPct val="90000"/>
              </a:lnSpc>
              <a:spcBef>
                <a:spcPts val="0"/>
              </a:spcBef>
              <a:spcAft>
                <a:spcPts val="0"/>
              </a:spcAft>
              <a:buClr>
                <a:schemeClr val="dk1"/>
              </a:buClr>
              <a:buSzPts val="1600"/>
              <a:buNone/>
            </a:pPr>
            <a:r>
              <a:rPr lang="en-US" sz="2000" dirty="0"/>
              <a:t>• The company aims to analyze the account performance metrics over the last 5 years (2017-2021) and the factors contributing to its compound annual growth rate (CAGR) in unit sales. This includes identifying opportunities for further improvement.</a:t>
            </a:r>
          </a:p>
          <a:p>
            <a:pPr marL="0" lvl="0" indent="0" algn="l" rtl="0">
              <a:lnSpc>
                <a:spcPct val="90000"/>
              </a:lnSpc>
              <a:spcBef>
                <a:spcPts val="0"/>
              </a:spcBef>
              <a:spcAft>
                <a:spcPts val="0"/>
              </a:spcAft>
              <a:buClr>
                <a:schemeClr val="dk1"/>
              </a:buClr>
              <a:buSzPts val="1600"/>
              <a:buNone/>
            </a:pPr>
            <a:endParaRPr lang="en-US" sz="2400" b="1" dirty="0"/>
          </a:p>
          <a:p>
            <a:pPr marL="0" lvl="0" indent="0" algn="l" rtl="0">
              <a:lnSpc>
                <a:spcPct val="90000"/>
              </a:lnSpc>
              <a:spcBef>
                <a:spcPts val="0"/>
              </a:spcBef>
              <a:spcAft>
                <a:spcPts val="0"/>
              </a:spcAft>
              <a:buClr>
                <a:schemeClr val="dk1"/>
              </a:buClr>
              <a:buSzPts val="1600"/>
              <a:buNone/>
            </a:pPr>
            <a:r>
              <a:rPr lang="en-US" sz="2400" b="1" dirty="0"/>
              <a:t> Business Questions </a:t>
            </a:r>
          </a:p>
          <a:p>
            <a:pPr marL="0" lvl="0" indent="0" algn="l" rtl="0">
              <a:lnSpc>
                <a:spcPct val="90000"/>
              </a:lnSpc>
              <a:spcBef>
                <a:spcPts val="0"/>
              </a:spcBef>
              <a:spcAft>
                <a:spcPts val="0"/>
              </a:spcAft>
              <a:buClr>
                <a:schemeClr val="dk1"/>
              </a:buClr>
              <a:buSzPts val="1600"/>
              <a:buNone/>
            </a:pPr>
            <a:r>
              <a:rPr lang="en-US" sz="2000" dirty="0"/>
              <a:t>• Examining the total unit sales for each year. </a:t>
            </a:r>
          </a:p>
          <a:p>
            <a:pPr marL="0" lvl="0" indent="0" algn="l" rtl="0">
              <a:lnSpc>
                <a:spcPct val="90000"/>
              </a:lnSpc>
              <a:spcBef>
                <a:spcPts val="0"/>
              </a:spcBef>
              <a:spcAft>
                <a:spcPts val="0"/>
              </a:spcAft>
              <a:buClr>
                <a:schemeClr val="dk1"/>
              </a:buClr>
              <a:buSzPts val="1600"/>
              <a:buNone/>
            </a:pPr>
            <a:r>
              <a:rPr lang="en-US" sz="2000" dirty="0"/>
              <a:t>• Analyzing the year-over-year growth in sales. </a:t>
            </a:r>
          </a:p>
          <a:p>
            <a:pPr marL="0" lvl="0" indent="0" algn="l" rtl="0">
              <a:lnSpc>
                <a:spcPct val="90000"/>
              </a:lnSpc>
              <a:spcBef>
                <a:spcPts val="0"/>
              </a:spcBef>
              <a:spcAft>
                <a:spcPts val="0"/>
              </a:spcAft>
              <a:buClr>
                <a:schemeClr val="dk1"/>
              </a:buClr>
              <a:buSzPts val="1600"/>
              <a:buNone/>
            </a:pPr>
            <a:r>
              <a:rPr lang="en-US" sz="2000" dirty="0"/>
              <a:t>• Identifying which account types are surpassing others in terms of unit sales. </a:t>
            </a:r>
          </a:p>
          <a:p>
            <a:pPr marL="0" lvl="0" indent="0" algn="l" rtl="0">
              <a:lnSpc>
                <a:spcPct val="90000"/>
              </a:lnSpc>
              <a:spcBef>
                <a:spcPts val="0"/>
              </a:spcBef>
              <a:spcAft>
                <a:spcPts val="0"/>
              </a:spcAft>
              <a:buClr>
                <a:schemeClr val="dk1"/>
              </a:buClr>
              <a:buSzPts val="1600"/>
              <a:buNone/>
            </a:pPr>
            <a:r>
              <a:rPr lang="en-US" sz="2000" dirty="0"/>
              <a:t>• Calculating the average 5-year compound annual growth rate (CAGR) based on different account types. </a:t>
            </a:r>
          </a:p>
          <a:p>
            <a:pPr marL="0" lvl="0" indent="0" algn="l" rtl="0">
              <a:lnSpc>
                <a:spcPct val="90000"/>
              </a:lnSpc>
              <a:spcBef>
                <a:spcPts val="0"/>
              </a:spcBef>
              <a:spcAft>
                <a:spcPts val="0"/>
              </a:spcAft>
              <a:buClr>
                <a:schemeClr val="dk1"/>
              </a:buClr>
              <a:buSzPts val="1600"/>
              <a:buNone/>
            </a:pPr>
            <a:r>
              <a:rPr lang="en-US" sz="2000" dirty="0"/>
              <a:t>• Evaluating the top-performing and bottom-performing accounts</a:t>
            </a:r>
            <a:endParaRPr sz="2000" dirty="0"/>
          </a:p>
        </p:txBody>
      </p:sp>
      <p:sp>
        <p:nvSpPr>
          <p:cNvPr id="106" name="Google Shape;106;p2"/>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107" name="Google Shape;107;p2"/>
          <p:cNvPicPr preferRelativeResize="0"/>
          <p:nvPr/>
        </p:nvPicPr>
        <p:blipFill rotWithShape="1">
          <a:blip r:embed="rId4">
            <a:alphaModFix/>
          </a:blip>
          <a:srcRect/>
          <a:stretch/>
        </p:blipFill>
        <p:spPr>
          <a:xfrm>
            <a:off x="457200" y="6271072"/>
            <a:ext cx="1415143" cy="28723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457200" y="403123"/>
            <a:ext cx="3888658" cy="464172"/>
          </a:xfrm>
          <a:prstGeom prst="rect">
            <a:avLst/>
          </a:prstGeom>
          <a:noFill/>
          <a:ln>
            <a:noFill/>
          </a:ln>
        </p:spPr>
        <p:txBody>
          <a:bodyPr spcFirstLastPara="1" wrap="square" lIns="0" tIns="45700" rIns="0" bIns="45700" anchor="ctr" anchorCtr="0">
            <a:noAutofit/>
          </a:bodyPr>
          <a:lstStyle/>
          <a:p>
            <a:pPr marL="0" lvl="0" indent="0" algn="l" rtl="0">
              <a:lnSpc>
                <a:spcPct val="90000"/>
              </a:lnSpc>
              <a:spcBef>
                <a:spcPts val="0"/>
              </a:spcBef>
              <a:spcAft>
                <a:spcPts val="0"/>
              </a:spcAft>
              <a:buClr>
                <a:srgbClr val="0070C0"/>
              </a:buClr>
              <a:buSzPct val="100000"/>
              <a:buFont typeface="Arial"/>
              <a:buNone/>
            </a:pPr>
            <a:r>
              <a:rPr lang="en-US" sz="3200" b="1" dirty="0">
                <a:solidFill>
                  <a:srgbClr val="0070C0"/>
                </a:solidFill>
              </a:rPr>
              <a:t>DATA MODELLING</a:t>
            </a:r>
            <a:endParaRPr sz="3200" b="1" dirty="0"/>
          </a:p>
        </p:txBody>
      </p:sp>
      <p:sp>
        <p:nvSpPr>
          <p:cNvPr id="114" name="Google Shape;114;p3"/>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115" name="Google Shape;115;p3"/>
          <p:cNvPicPr preferRelativeResize="0"/>
          <p:nvPr/>
        </p:nvPicPr>
        <p:blipFill rotWithShape="1">
          <a:blip r:embed="rId4">
            <a:alphaModFix/>
          </a:blip>
          <a:srcRect/>
          <a:stretch/>
        </p:blipFill>
        <p:spPr>
          <a:xfrm>
            <a:off x="457200" y="6271072"/>
            <a:ext cx="1415143" cy="287233"/>
          </a:xfrm>
          <a:prstGeom prst="rect">
            <a:avLst/>
          </a:prstGeom>
          <a:noFill/>
          <a:ln>
            <a:noFill/>
          </a:ln>
        </p:spPr>
      </p:pic>
      <p:sp>
        <p:nvSpPr>
          <p:cNvPr id="2" name="TextBox 1">
            <a:extLst>
              <a:ext uri="{FF2B5EF4-FFF2-40B4-BE49-F238E27FC236}">
                <a16:creationId xmlns:a16="http://schemas.microsoft.com/office/drawing/2014/main" id="{6C054C02-92AF-14FF-2AEC-34F402DB456E}"/>
              </a:ext>
            </a:extLst>
          </p:cNvPr>
          <p:cNvSpPr txBox="1"/>
          <p:nvPr/>
        </p:nvSpPr>
        <p:spPr>
          <a:xfrm>
            <a:off x="457200" y="1183745"/>
            <a:ext cx="8229600" cy="1015663"/>
          </a:xfrm>
          <a:prstGeom prst="rect">
            <a:avLst/>
          </a:prstGeom>
          <a:noFill/>
        </p:spPr>
        <p:txBody>
          <a:bodyPr wrap="square" rtlCol="0">
            <a:spAutoFit/>
          </a:bodyPr>
          <a:lstStyle/>
          <a:p>
            <a:r>
              <a:rPr lang="en-US" sz="2000" dirty="0"/>
              <a:t>Utilizing Power Query in MS-Excel, transformed the data for improved organization, giving a more structured foundation for necessary analysis.</a:t>
            </a:r>
            <a:endParaRPr lang="en-IN" sz="2000" dirty="0"/>
          </a:p>
        </p:txBody>
      </p:sp>
      <p:pic>
        <p:nvPicPr>
          <p:cNvPr id="5" name="Picture 4" descr="A screenshot of a computer&#10;&#10;Description automatically generated">
            <a:extLst>
              <a:ext uri="{FF2B5EF4-FFF2-40B4-BE49-F238E27FC236}">
                <a16:creationId xmlns:a16="http://schemas.microsoft.com/office/drawing/2014/main" id="{FBCF7E20-63AF-A392-747D-CD678D9DD117}"/>
              </a:ext>
            </a:extLst>
          </p:cNvPr>
          <p:cNvPicPr>
            <a:picLocks noChangeAspect="1"/>
          </p:cNvPicPr>
          <p:nvPr/>
        </p:nvPicPr>
        <p:blipFill>
          <a:blip r:embed="rId5"/>
          <a:stretch>
            <a:fillRect/>
          </a:stretch>
        </p:blipFill>
        <p:spPr>
          <a:xfrm>
            <a:off x="457200" y="2320412"/>
            <a:ext cx="8323005" cy="395065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457200" y="580201"/>
            <a:ext cx="8229600" cy="278130"/>
          </a:xfrm>
          <a:prstGeom prst="rect">
            <a:avLst/>
          </a:prstGeom>
          <a:noFill/>
          <a:ln>
            <a:noFill/>
          </a:ln>
        </p:spPr>
        <p:txBody>
          <a:bodyPr spcFirstLastPara="1" wrap="square" lIns="0" tIns="45700" rIns="0" bIns="45700" anchor="ctr" anchorCtr="0">
            <a:noAutofit/>
          </a:bodyPr>
          <a:lstStyle/>
          <a:p>
            <a:pPr marL="0" lvl="0" indent="0" algn="l" rtl="0">
              <a:lnSpc>
                <a:spcPct val="90000"/>
              </a:lnSpc>
              <a:spcBef>
                <a:spcPts val="0"/>
              </a:spcBef>
              <a:spcAft>
                <a:spcPts val="0"/>
              </a:spcAft>
              <a:buClr>
                <a:srgbClr val="0070C0"/>
              </a:buClr>
              <a:buSzPct val="100000"/>
              <a:buFont typeface="Arial"/>
              <a:buNone/>
            </a:pPr>
            <a:r>
              <a:rPr lang="en-US" sz="2400" dirty="0">
                <a:solidFill>
                  <a:srgbClr val="0070C0"/>
                </a:solidFill>
                <a:latin typeface="ADLaM Display" panose="02010000000000000000" pitchFamily="2" charset="0"/>
                <a:ea typeface="ADLaM Display" panose="02010000000000000000" pitchFamily="2" charset="0"/>
                <a:cs typeface="ADLaM Display" panose="02010000000000000000" pitchFamily="2" charset="0"/>
              </a:rPr>
              <a:t>DATA ANALYSIS AND VISUALIZATIONS</a:t>
            </a:r>
            <a:endParaRPr sz="2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21" name="Google Shape;121;p4"/>
          <p:cNvSpPr txBox="1"/>
          <p:nvPr/>
        </p:nvSpPr>
        <p:spPr>
          <a:xfrm>
            <a:off x="457200" y="1084843"/>
            <a:ext cx="7439036" cy="2246729"/>
          </a:xfrm>
          <a:prstGeom prst="rect">
            <a:avLst/>
          </a:prstGeom>
          <a:noFill/>
          <a:ln>
            <a:noFill/>
          </a:ln>
        </p:spPr>
        <p:txBody>
          <a:bodyPr spcFirstLastPara="1" wrap="square" lIns="91425" tIns="45700" rIns="91425" bIns="45700" anchor="t" anchorCtr="0">
            <a:spAutoFit/>
          </a:bodyPr>
          <a:lstStyle/>
          <a:p>
            <a:pPr marL="444500" marR="0" lvl="0" indent="-342900" algn="l" rtl="0">
              <a:spcBef>
                <a:spcPts val="0"/>
              </a:spcBef>
              <a:spcAft>
                <a:spcPts val="0"/>
              </a:spcAft>
              <a:buClr>
                <a:schemeClr val="dk1"/>
              </a:buClr>
              <a:buSzPts val="1600"/>
              <a:buFont typeface="Arial" panose="020B0604020202020204" pitchFamily="34" charset="0"/>
              <a:buChar char="•"/>
            </a:pPr>
            <a:r>
              <a:rPr lang="en-US" sz="2000" dirty="0"/>
              <a:t>Overall, our unit sales growth has been good, with a 5- year CAGR of 21%.</a:t>
            </a:r>
          </a:p>
          <a:p>
            <a:pPr marL="444500" marR="0" lvl="0" indent="-342900" algn="l" rtl="0">
              <a:spcBef>
                <a:spcPts val="0"/>
              </a:spcBef>
              <a:spcAft>
                <a:spcPts val="0"/>
              </a:spcAft>
              <a:buClr>
                <a:schemeClr val="dk1"/>
              </a:buClr>
              <a:buSzPts val="1600"/>
              <a:buFont typeface="Arial" panose="020B0604020202020204" pitchFamily="34" charset="0"/>
              <a:buChar char="•"/>
            </a:pPr>
            <a:r>
              <a:rPr lang="en-US" sz="2000" dirty="0"/>
              <a:t>Online Retailer generated the highest sales volume, totaling 408,515 units, which accounts for 28% of the total sales volume. Medium Business followed closely with a sales volume of 380,568 units, making up 26% of the total sales volume.</a:t>
            </a:r>
            <a:endParaRPr sz="1600" dirty="0">
              <a:solidFill>
                <a:schemeClr val="dk1"/>
              </a:solidFill>
              <a:latin typeface="Calibri"/>
              <a:ea typeface="Calibri"/>
              <a:cs typeface="Calibri"/>
              <a:sym typeface="Calibri"/>
            </a:endParaRPr>
          </a:p>
        </p:txBody>
      </p:sp>
      <p:sp>
        <p:nvSpPr>
          <p:cNvPr id="122" name="Google Shape;122;p4"/>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123" name="Google Shape;123;p4"/>
          <p:cNvPicPr preferRelativeResize="0"/>
          <p:nvPr/>
        </p:nvPicPr>
        <p:blipFill rotWithShape="1">
          <a:blip r:embed="rId4">
            <a:alphaModFix/>
          </a:blip>
          <a:srcRect/>
          <a:stretch/>
        </p:blipFill>
        <p:spPr>
          <a:xfrm>
            <a:off x="457200" y="6271072"/>
            <a:ext cx="1415143" cy="287233"/>
          </a:xfrm>
          <a:prstGeom prst="rect">
            <a:avLst/>
          </a:prstGeom>
          <a:noFill/>
          <a:ln>
            <a:noFill/>
          </a:ln>
        </p:spPr>
      </p:pic>
      <p:graphicFrame>
        <p:nvGraphicFramePr>
          <p:cNvPr id="2" name="Chart 1">
            <a:extLst>
              <a:ext uri="{FF2B5EF4-FFF2-40B4-BE49-F238E27FC236}">
                <a16:creationId xmlns:a16="http://schemas.microsoft.com/office/drawing/2014/main" id="{AAE7A454-35B3-6566-EDDD-E286B17975F5}"/>
              </a:ext>
            </a:extLst>
          </p:cNvPr>
          <p:cNvGraphicFramePr>
            <a:graphicFrameLocks/>
          </p:cNvGraphicFramePr>
          <p:nvPr>
            <p:extLst>
              <p:ext uri="{D42A27DB-BD31-4B8C-83A1-F6EECF244321}">
                <p14:modId xmlns:p14="http://schemas.microsoft.com/office/powerpoint/2010/main" val="2598570197"/>
              </p:ext>
            </p:extLst>
          </p:nvPr>
        </p:nvGraphicFramePr>
        <p:xfrm>
          <a:off x="963561" y="3716233"/>
          <a:ext cx="3441292" cy="219505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Chart 2">
            <a:extLst>
              <a:ext uri="{FF2B5EF4-FFF2-40B4-BE49-F238E27FC236}">
                <a16:creationId xmlns:a16="http://schemas.microsoft.com/office/drawing/2014/main" id="{2355DAF6-2405-2087-CDF1-E9319DDA1976}"/>
              </a:ext>
            </a:extLst>
          </p:cNvPr>
          <p:cNvGraphicFramePr>
            <a:graphicFrameLocks/>
          </p:cNvGraphicFramePr>
          <p:nvPr>
            <p:extLst>
              <p:ext uri="{D42A27DB-BD31-4B8C-83A1-F6EECF244321}">
                <p14:modId xmlns:p14="http://schemas.microsoft.com/office/powerpoint/2010/main" val="3364532992"/>
              </p:ext>
            </p:extLst>
          </p:nvPr>
        </p:nvGraphicFramePr>
        <p:xfrm>
          <a:off x="4572000" y="3622646"/>
          <a:ext cx="4100052" cy="2382225"/>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A0BEAC-9144-0E3F-3CC7-985E684FFF42}"/>
              </a:ext>
            </a:extLst>
          </p:cNvPr>
          <p:cNvSpPr txBox="1"/>
          <p:nvPr/>
        </p:nvSpPr>
        <p:spPr>
          <a:xfrm>
            <a:off x="511277" y="1189703"/>
            <a:ext cx="8200104" cy="646331"/>
          </a:xfrm>
          <a:prstGeom prst="rect">
            <a:avLst/>
          </a:prstGeom>
          <a:noFill/>
        </p:spPr>
        <p:txBody>
          <a:bodyPr wrap="square" rtlCol="0">
            <a:spAutoFit/>
          </a:bodyPr>
          <a:lstStyle/>
          <a:p>
            <a:r>
              <a:rPr lang="en-US" sz="1800" dirty="0"/>
              <a:t>Directing our sales resources and adjusting our sales all type of account types are getting most sales in the year 2021 followed by 2020.</a:t>
            </a:r>
            <a:endParaRPr lang="en-IN" sz="1800" dirty="0"/>
          </a:p>
        </p:txBody>
      </p:sp>
      <p:sp>
        <p:nvSpPr>
          <p:cNvPr id="3" name="TextBox 2">
            <a:extLst>
              <a:ext uri="{FF2B5EF4-FFF2-40B4-BE49-F238E27FC236}">
                <a16:creationId xmlns:a16="http://schemas.microsoft.com/office/drawing/2014/main" id="{1068C6F1-6595-E804-6ECD-5F53A3D042FC}"/>
              </a:ext>
            </a:extLst>
          </p:cNvPr>
          <p:cNvSpPr txBox="1"/>
          <p:nvPr/>
        </p:nvSpPr>
        <p:spPr>
          <a:xfrm>
            <a:off x="457200" y="261468"/>
            <a:ext cx="7025148" cy="523220"/>
          </a:xfrm>
          <a:prstGeom prst="rect">
            <a:avLst/>
          </a:prstGeom>
          <a:noFill/>
        </p:spPr>
        <p:txBody>
          <a:bodyPr wrap="square" rtlCol="0">
            <a:spAutoFit/>
          </a:bodyPr>
          <a:lstStyle/>
          <a:p>
            <a:r>
              <a:rPr lang="en-US" sz="2800" dirty="0">
                <a:solidFill>
                  <a:schemeClr val="accent1">
                    <a:lumMod val="75000"/>
                  </a:schemeClr>
                </a:solidFill>
              </a:rPr>
              <a:t>DATA ANALYSIS AND VISUALIZATIONS</a:t>
            </a:r>
            <a:endParaRPr lang="en-IN" sz="2800" dirty="0">
              <a:solidFill>
                <a:schemeClr val="accent1">
                  <a:lumMod val="75000"/>
                </a:schemeClr>
              </a:solidFill>
            </a:endParaRPr>
          </a:p>
        </p:txBody>
      </p:sp>
      <p:graphicFrame>
        <p:nvGraphicFramePr>
          <p:cNvPr id="4" name="Chart 3">
            <a:extLst>
              <a:ext uri="{FF2B5EF4-FFF2-40B4-BE49-F238E27FC236}">
                <a16:creationId xmlns:a16="http://schemas.microsoft.com/office/drawing/2014/main" id="{EDCA1BE2-518A-6FE9-4BC7-3B29BCB50DC7}"/>
              </a:ext>
            </a:extLst>
          </p:cNvPr>
          <p:cNvGraphicFramePr>
            <a:graphicFrameLocks/>
          </p:cNvGraphicFramePr>
          <p:nvPr>
            <p:extLst>
              <p:ext uri="{D42A27DB-BD31-4B8C-83A1-F6EECF244321}">
                <p14:modId xmlns:p14="http://schemas.microsoft.com/office/powerpoint/2010/main" val="1328584682"/>
              </p:ext>
            </p:extLst>
          </p:nvPr>
        </p:nvGraphicFramePr>
        <p:xfrm>
          <a:off x="796413" y="2099963"/>
          <a:ext cx="6966765" cy="3661739"/>
        </p:xfrm>
        <a:graphic>
          <a:graphicData uri="http://schemas.openxmlformats.org/drawingml/2006/chart">
            <c:chart xmlns:c="http://schemas.openxmlformats.org/drawingml/2006/chart" xmlns:r="http://schemas.openxmlformats.org/officeDocument/2006/relationships" r:id="rId2"/>
          </a:graphicData>
        </a:graphic>
      </p:graphicFrame>
      <p:pic>
        <p:nvPicPr>
          <p:cNvPr id="5" name="Google Shape;123;p4">
            <a:extLst>
              <a:ext uri="{FF2B5EF4-FFF2-40B4-BE49-F238E27FC236}">
                <a16:creationId xmlns:a16="http://schemas.microsoft.com/office/drawing/2014/main" id="{954E2A77-FFED-7139-E71D-4243ED924AFF}"/>
              </a:ext>
            </a:extLst>
          </p:cNvPr>
          <p:cNvPicPr preferRelativeResize="0"/>
          <p:nvPr/>
        </p:nvPicPr>
        <p:blipFill rotWithShape="1">
          <a:blip r:embed="rId3">
            <a:alphaModFix/>
          </a:blip>
          <a:srcRect/>
          <a:stretch/>
        </p:blipFill>
        <p:spPr>
          <a:xfrm>
            <a:off x="457200" y="6271072"/>
            <a:ext cx="1415143" cy="287233"/>
          </a:xfrm>
          <a:prstGeom prst="rect">
            <a:avLst/>
          </a:prstGeom>
          <a:noFill/>
          <a:ln>
            <a:noFill/>
          </a:ln>
        </p:spPr>
      </p:pic>
      <p:sp>
        <p:nvSpPr>
          <p:cNvPr id="6" name="Google Shape;122;p4">
            <a:extLst>
              <a:ext uri="{FF2B5EF4-FFF2-40B4-BE49-F238E27FC236}">
                <a16:creationId xmlns:a16="http://schemas.microsoft.com/office/drawing/2014/main" id="{1A6CA523-7E25-5EAB-67F5-E4C933690719}"/>
              </a:ext>
            </a:extLst>
          </p:cNvPr>
          <p:cNvSpPr/>
          <p:nvPr/>
        </p:nvSpPr>
        <p:spPr>
          <a:xfrm>
            <a:off x="7398044" y="6337300"/>
            <a:ext cx="1288756" cy="259232"/>
          </a:xfrm>
          <a:prstGeom prst="rect">
            <a:avLst/>
          </a:prstGeom>
          <a:blipFill rotWithShape="1">
            <a:blip r:embed="rId4">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spTree>
    <p:extLst>
      <p:ext uri="{BB962C8B-B14F-4D97-AF65-F5344CB8AC3E}">
        <p14:creationId xmlns:p14="http://schemas.microsoft.com/office/powerpoint/2010/main" val="2407634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EC3B6D-02C8-D477-18C9-3DA6D6CC26BA}"/>
              </a:ext>
            </a:extLst>
          </p:cNvPr>
          <p:cNvSpPr txBox="1"/>
          <p:nvPr/>
        </p:nvSpPr>
        <p:spPr>
          <a:xfrm>
            <a:off x="462116" y="399694"/>
            <a:ext cx="5928852" cy="461665"/>
          </a:xfrm>
          <a:prstGeom prst="rect">
            <a:avLst/>
          </a:prstGeom>
          <a:noFill/>
        </p:spPr>
        <p:txBody>
          <a:bodyPr wrap="square" rtlCol="0">
            <a:spAutoFit/>
          </a:bodyPr>
          <a:lstStyle/>
          <a:p>
            <a:r>
              <a:rPr lang="en-US" sz="2400" dirty="0">
                <a:solidFill>
                  <a:schemeClr val="accent1">
                    <a:lumMod val="75000"/>
                  </a:schemeClr>
                </a:solidFill>
                <a:latin typeface="ADLaM Display" panose="02010000000000000000" pitchFamily="2" charset="0"/>
                <a:ea typeface="ADLaM Display" panose="02010000000000000000" pitchFamily="2" charset="0"/>
                <a:cs typeface="ADLaM Display" panose="02010000000000000000" pitchFamily="2" charset="0"/>
              </a:rPr>
              <a:t>DATA ANALYSIS AND VISUALIZATION</a:t>
            </a:r>
            <a:endParaRPr lang="en-IN" sz="2400" dirty="0">
              <a:solidFill>
                <a:schemeClr val="accent1">
                  <a:lumMod val="75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graphicFrame>
        <p:nvGraphicFramePr>
          <p:cNvPr id="5" name="Chart 4">
            <a:extLst>
              <a:ext uri="{FF2B5EF4-FFF2-40B4-BE49-F238E27FC236}">
                <a16:creationId xmlns:a16="http://schemas.microsoft.com/office/drawing/2014/main" id="{251F9CCB-D1CA-0ABA-70E9-D31F943796E8}"/>
              </a:ext>
            </a:extLst>
          </p:cNvPr>
          <p:cNvGraphicFramePr>
            <a:graphicFrameLocks/>
          </p:cNvGraphicFramePr>
          <p:nvPr>
            <p:extLst>
              <p:ext uri="{D42A27DB-BD31-4B8C-83A1-F6EECF244321}">
                <p14:modId xmlns:p14="http://schemas.microsoft.com/office/powerpoint/2010/main" val="237796140"/>
              </p:ext>
            </p:extLst>
          </p:nvPr>
        </p:nvGraphicFramePr>
        <p:xfrm>
          <a:off x="655151" y="3306245"/>
          <a:ext cx="3238422" cy="2375997"/>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0B2F7071-73AE-A0BF-3845-044184013B9E}"/>
              </a:ext>
            </a:extLst>
          </p:cNvPr>
          <p:cNvSpPr txBox="1"/>
          <p:nvPr/>
        </p:nvSpPr>
        <p:spPr>
          <a:xfrm>
            <a:off x="462116" y="1238865"/>
            <a:ext cx="8308258" cy="1477328"/>
          </a:xfrm>
          <a:prstGeom prst="rect">
            <a:avLst/>
          </a:prstGeom>
          <a:noFill/>
        </p:spPr>
        <p:txBody>
          <a:bodyPr wrap="square" rtlCol="0">
            <a:spAutoFit/>
          </a:bodyPr>
          <a:lstStyle/>
          <a:p>
            <a:r>
              <a:rPr lang="en-US" sz="1800" dirty="0"/>
              <a:t>From the pie chart we can find that online retailers have got the overall maximum  sale followed by medium business and wholesale distributors got the minimum sale.</a:t>
            </a:r>
          </a:p>
          <a:p>
            <a:r>
              <a:rPr lang="en-US" sz="1800" dirty="0"/>
              <a:t>From the TREE MAP we can see that medium Business got the max average 5yr CAGR of 57%.</a:t>
            </a:r>
            <a:endParaRPr lang="en-IN" sz="1800" dirty="0"/>
          </a:p>
        </p:txBody>
      </p:sp>
      <mc:AlternateContent xmlns:mc="http://schemas.openxmlformats.org/markup-compatibility/2006">
        <mc:Choice xmlns:cx1="http://schemas.microsoft.com/office/drawing/2015/9/8/chartex" Requires="cx1">
          <p:graphicFrame>
            <p:nvGraphicFramePr>
              <p:cNvPr id="7" name="Chart 6">
                <a:extLst>
                  <a:ext uri="{FF2B5EF4-FFF2-40B4-BE49-F238E27FC236}">
                    <a16:creationId xmlns:a16="http://schemas.microsoft.com/office/drawing/2014/main" id="{6BCB6699-1E5F-7487-0CC1-A93C65F51C57}"/>
                  </a:ext>
                </a:extLst>
              </p:cNvPr>
              <p:cNvGraphicFramePr/>
              <p:nvPr>
                <p:extLst>
                  <p:ext uri="{D42A27DB-BD31-4B8C-83A1-F6EECF244321}">
                    <p14:modId xmlns:p14="http://schemas.microsoft.com/office/powerpoint/2010/main" val="615881465"/>
                  </p:ext>
                </p:extLst>
              </p:nvPr>
            </p:nvGraphicFramePr>
            <p:xfrm>
              <a:off x="4766511" y="3306244"/>
              <a:ext cx="3238422" cy="2375997"/>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7" name="Chart 6">
                <a:extLst>
                  <a:ext uri="{FF2B5EF4-FFF2-40B4-BE49-F238E27FC236}">
                    <a16:creationId xmlns:a16="http://schemas.microsoft.com/office/drawing/2014/main" id="{6BCB6699-1E5F-7487-0CC1-A93C65F51C57}"/>
                  </a:ext>
                </a:extLst>
              </p:cNvPr>
              <p:cNvPicPr>
                <a:picLocks noGrp="1" noRot="1" noChangeAspect="1" noMove="1" noResize="1" noEditPoints="1" noAdjustHandles="1" noChangeArrowheads="1" noChangeShapeType="1"/>
              </p:cNvPicPr>
              <p:nvPr/>
            </p:nvPicPr>
            <p:blipFill>
              <a:blip r:embed="rId4"/>
              <a:stretch>
                <a:fillRect/>
              </a:stretch>
            </p:blipFill>
            <p:spPr>
              <a:xfrm>
                <a:off x="4766511" y="3306244"/>
                <a:ext cx="3238422" cy="2375997"/>
              </a:xfrm>
              <a:prstGeom prst="rect">
                <a:avLst/>
              </a:prstGeom>
            </p:spPr>
          </p:pic>
        </mc:Fallback>
      </mc:AlternateContent>
      <p:pic>
        <p:nvPicPr>
          <p:cNvPr id="8" name="Google Shape;123;p4">
            <a:extLst>
              <a:ext uri="{FF2B5EF4-FFF2-40B4-BE49-F238E27FC236}">
                <a16:creationId xmlns:a16="http://schemas.microsoft.com/office/drawing/2014/main" id="{2A1EF298-D37F-171D-004B-42CF70AEFCF5}"/>
              </a:ext>
            </a:extLst>
          </p:cNvPr>
          <p:cNvPicPr preferRelativeResize="0"/>
          <p:nvPr/>
        </p:nvPicPr>
        <p:blipFill rotWithShape="1">
          <a:blip r:embed="rId5">
            <a:alphaModFix/>
          </a:blip>
          <a:srcRect/>
          <a:stretch/>
        </p:blipFill>
        <p:spPr>
          <a:xfrm>
            <a:off x="457200" y="6271072"/>
            <a:ext cx="1415143" cy="287233"/>
          </a:xfrm>
          <a:prstGeom prst="rect">
            <a:avLst/>
          </a:prstGeom>
          <a:noFill/>
          <a:ln>
            <a:noFill/>
          </a:ln>
        </p:spPr>
      </p:pic>
      <p:sp>
        <p:nvSpPr>
          <p:cNvPr id="9" name="Google Shape;122;p4">
            <a:extLst>
              <a:ext uri="{FF2B5EF4-FFF2-40B4-BE49-F238E27FC236}">
                <a16:creationId xmlns:a16="http://schemas.microsoft.com/office/drawing/2014/main" id="{FA36F7DD-42C4-299E-16D6-9B8C6A86C300}"/>
              </a:ext>
            </a:extLst>
          </p:cNvPr>
          <p:cNvSpPr/>
          <p:nvPr/>
        </p:nvSpPr>
        <p:spPr>
          <a:xfrm>
            <a:off x="7398044" y="6337300"/>
            <a:ext cx="1288756" cy="259232"/>
          </a:xfrm>
          <a:prstGeom prst="rect">
            <a:avLst/>
          </a:prstGeom>
          <a:blipFill rotWithShape="1">
            <a:blip r:embed="rId6">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spTree>
    <p:extLst>
      <p:ext uri="{BB962C8B-B14F-4D97-AF65-F5344CB8AC3E}">
        <p14:creationId xmlns:p14="http://schemas.microsoft.com/office/powerpoint/2010/main" val="4216531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22;p4">
            <a:extLst>
              <a:ext uri="{FF2B5EF4-FFF2-40B4-BE49-F238E27FC236}">
                <a16:creationId xmlns:a16="http://schemas.microsoft.com/office/drawing/2014/main" id="{40EC0293-BCCA-F556-7136-8AA9F291344F}"/>
              </a:ext>
            </a:extLst>
          </p:cNvPr>
          <p:cNvSpPr/>
          <p:nvPr/>
        </p:nvSpPr>
        <p:spPr>
          <a:xfrm>
            <a:off x="7398044" y="6337300"/>
            <a:ext cx="1288756" cy="259232"/>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3" name="Google Shape;123;p4">
            <a:extLst>
              <a:ext uri="{FF2B5EF4-FFF2-40B4-BE49-F238E27FC236}">
                <a16:creationId xmlns:a16="http://schemas.microsoft.com/office/drawing/2014/main" id="{B3888C73-E3C6-95D8-8A1A-5524C806671B}"/>
              </a:ext>
            </a:extLst>
          </p:cNvPr>
          <p:cNvPicPr preferRelativeResize="0"/>
          <p:nvPr/>
        </p:nvPicPr>
        <p:blipFill rotWithShape="1">
          <a:blip r:embed="rId3">
            <a:alphaModFix/>
          </a:blip>
          <a:srcRect/>
          <a:stretch/>
        </p:blipFill>
        <p:spPr>
          <a:xfrm>
            <a:off x="457200" y="6271072"/>
            <a:ext cx="1415143" cy="287233"/>
          </a:xfrm>
          <a:prstGeom prst="rect">
            <a:avLst/>
          </a:prstGeom>
          <a:noFill/>
          <a:ln>
            <a:noFill/>
          </a:ln>
        </p:spPr>
      </p:pic>
      <p:sp>
        <p:nvSpPr>
          <p:cNvPr id="4" name="TextBox 3">
            <a:extLst>
              <a:ext uri="{FF2B5EF4-FFF2-40B4-BE49-F238E27FC236}">
                <a16:creationId xmlns:a16="http://schemas.microsoft.com/office/drawing/2014/main" id="{96565308-BAE6-37FB-D8AE-65D78166AB51}"/>
              </a:ext>
            </a:extLst>
          </p:cNvPr>
          <p:cNvSpPr txBox="1"/>
          <p:nvPr/>
        </p:nvSpPr>
        <p:spPr>
          <a:xfrm>
            <a:off x="457200" y="447977"/>
            <a:ext cx="5157019" cy="400110"/>
          </a:xfrm>
          <a:prstGeom prst="rect">
            <a:avLst/>
          </a:prstGeom>
          <a:noFill/>
        </p:spPr>
        <p:txBody>
          <a:bodyPr wrap="square" rtlCol="0">
            <a:spAutoFit/>
          </a:bodyPr>
          <a:lstStyle/>
          <a:p>
            <a:r>
              <a:rPr lang="en-US" sz="2000" dirty="0">
                <a:solidFill>
                  <a:schemeClr val="accent1">
                    <a:lumMod val="75000"/>
                  </a:schemeClr>
                </a:solidFill>
              </a:rPr>
              <a:t>DATA ANALYSIS AND VISUALIZATION</a:t>
            </a:r>
            <a:endParaRPr lang="en-IN" sz="2000" dirty="0">
              <a:solidFill>
                <a:schemeClr val="accent1">
                  <a:lumMod val="75000"/>
                </a:schemeClr>
              </a:solidFill>
            </a:endParaRPr>
          </a:p>
        </p:txBody>
      </p:sp>
      <mc:AlternateContent xmlns:mc="http://schemas.openxmlformats.org/markup-compatibility/2006">
        <mc:Choice xmlns:cx2="http://schemas.microsoft.com/office/drawing/2015/10/21/chartex" Requires="cx2">
          <p:graphicFrame>
            <p:nvGraphicFramePr>
              <p:cNvPr id="5" name="Chart 4">
                <a:extLst>
                  <a:ext uri="{FF2B5EF4-FFF2-40B4-BE49-F238E27FC236}">
                    <a16:creationId xmlns:a16="http://schemas.microsoft.com/office/drawing/2014/main" id="{C252DE67-F54C-17C4-7323-A0ED69847A70}"/>
                  </a:ext>
                </a:extLst>
              </p:cNvPr>
              <p:cNvGraphicFramePr/>
              <p:nvPr>
                <p:extLst>
                  <p:ext uri="{D42A27DB-BD31-4B8C-83A1-F6EECF244321}">
                    <p14:modId xmlns:p14="http://schemas.microsoft.com/office/powerpoint/2010/main" val="695444178"/>
                  </p:ext>
                </p:extLst>
              </p:nvPr>
            </p:nvGraphicFramePr>
            <p:xfrm>
              <a:off x="1374215" y="3125781"/>
              <a:ext cx="2580654" cy="2714081"/>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5" name="Chart 4">
                <a:extLst>
                  <a:ext uri="{FF2B5EF4-FFF2-40B4-BE49-F238E27FC236}">
                    <a16:creationId xmlns:a16="http://schemas.microsoft.com/office/drawing/2014/main" id="{C252DE67-F54C-17C4-7323-A0ED69847A70}"/>
                  </a:ext>
                </a:extLst>
              </p:cNvPr>
              <p:cNvPicPr>
                <a:picLocks noGrp="1" noRot="1" noChangeAspect="1" noMove="1" noResize="1" noEditPoints="1" noAdjustHandles="1" noChangeArrowheads="1" noChangeShapeType="1"/>
              </p:cNvPicPr>
              <p:nvPr/>
            </p:nvPicPr>
            <p:blipFill>
              <a:blip r:embed="rId5"/>
              <a:stretch>
                <a:fillRect/>
              </a:stretch>
            </p:blipFill>
            <p:spPr>
              <a:xfrm>
                <a:off x="1374215" y="3125781"/>
                <a:ext cx="2580654" cy="2714081"/>
              </a:xfrm>
              <a:prstGeom prst="rect">
                <a:avLst/>
              </a:prstGeom>
            </p:spPr>
          </p:pic>
        </mc:Fallback>
      </mc:AlternateContent>
      <mc:AlternateContent xmlns:mc="http://schemas.openxmlformats.org/markup-compatibility/2006">
        <mc:Choice xmlns:cx2="http://schemas.microsoft.com/office/drawing/2015/10/21/chartex" Requires="cx2">
          <p:graphicFrame>
            <p:nvGraphicFramePr>
              <p:cNvPr id="6" name="Chart 5">
                <a:extLst>
                  <a:ext uri="{FF2B5EF4-FFF2-40B4-BE49-F238E27FC236}">
                    <a16:creationId xmlns:a16="http://schemas.microsoft.com/office/drawing/2014/main" id="{F9724268-D895-755E-826B-5CE81B6B1BBB}"/>
                  </a:ext>
                </a:extLst>
              </p:cNvPr>
              <p:cNvGraphicFramePr/>
              <p:nvPr>
                <p:extLst>
                  <p:ext uri="{D42A27DB-BD31-4B8C-83A1-F6EECF244321}">
                    <p14:modId xmlns:p14="http://schemas.microsoft.com/office/powerpoint/2010/main" val="1885508600"/>
                  </p:ext>
                </p:extLst>
              </p:nvPr>
            </p:nvGraphicFramePr>
            <p:xfrm>
              <a:off x="5614219" y="2934551"/>
              <a:ext cx="2935507" cy="2973260"/>
            </p:xfrm>
            <a:graphic>
              <a:graphicData uri="http://schemas.microsoft.com/office/drawing/2014/chartex">
                <cx:chart xmlns:cx="http://schemas.microsoft.com/office/drawing/2014/chartex" xmlns:r="http://schemas.openxmlformats.org/officeDocument/2006/relationships" r:id="rId6"/>
              </a:graphicData>
            </a:graphic>
          </p:graphicFrame>
        </mc:Choice>
        <mc:Fallback>
          <p:pic>
            <p:nvPicPr>
              <p:cNvPr id="6" name="Chart 5">
                <a:extLst>
                  <a:ext uri="{FF2B5EF4-FFF2-40B4-BE49-F238E27FC236}">
                    <a16:creationId xmlns:a16="http://schemas.microsoft.com/office/drawing/2014/main" id="{F9724268-D895-755E-826B-5CE81B6B1BBB}"/>
                  </a:ext>
                </a:extLst>
              </p:cNvPr>
              <p:cNvPicPr>
                <a:picLocks noGrp="1" noRot="1" noChangeAspect="1" noMove="1" noResize="1" noEditPoints="1" noAdjustHandles="1" noChangeArrowheads="1" noChangeShapeType="1"/>
              </p:cNvPicPr>
              <p:nvPr/>
            </p:nvPicPr>
            <p:blipFill>
              <a:blip r:embed="rId7"/>
              <a:stretch>
                <a:fillRect/>
              </a:stretch>
            </p:blipFill>
            <p:spPr>
              <a:xfrm>
                <a:off x="5614219" y="2934551"/>
                <a:ext cx="2935507" cy="2973260"/>
              </a:xfrm>
              <a:prstGeom prst="rect">
                <a:avLst/>
              </a:prstGeom>
            </p:spPr>
          </p:pic>
        </mc:Fallback>
      </mc:AlternateContent>
      <p:sp>
        <p:nvSpPr>
          <p:cNvPr id="7" name="TextBox 6">
            <a:extLst>
              <a:ext uri="{FF2B5EF4-FFF2-40B4-BE49-F238E27FC236}">
                <a16:creationId xmlns:a16="http://schemas.microsoft.com/office/drawing/2014/main" id="{739B605E-1B58-6B6F-41FE-01F26C5B38AD}"/>
              </a:ext>
            </a:extLst>
          </p:cNvPr>
          <p:cNvSpPr txBox="1"/>
          <p:nvPr/>
        </p:nvSpPr>
        <p:spPr>
          <a:xfrm>
            <a:off x="457200" y="1189703"/>
            <a:ext cx="8092526" cy="1323439"/>
          </a:xfrm>
          <a:prstGeom prst="rect">
            <a:avLst/>
          </a:prstGeom>
          <a:noFill/>
        </p:spPr>
        <p:txBody>
          <a:bodyPr wrap="square" rtlCol="0">
            <a:spAutoFit/>
          </a:bodyPr>
          <a:lstStyle/>
          <a:p>
            <a:r>
              <a:rPr lang="en-US" sz="1600" dirty="0"/>
              <a:t>The account name WD8 proved to be the highest-performing account, achieving an impressive sales volume of approximately 39,413 units. On the other hand, accounts WD11, WD1, and SB10 performed at the lowest level in terms of sales volume. Specifically, WD11 accounted for 8,676 units, WD1 for 10,574 units, and SB10 for 16,060 units, all in terms of sales volume </a:t>
            </a:r>
            <a:endParaRPr lang="en-IN" sz="1600" dirty="0"/>
          </a:p>
        </p:txBody>
      </p:sp>
    </p:spTree>
    <p:extLst>
      <p:ext uri="{BB962C8B-B14F-4D97-AF65-F5344CB8AC3E}">
        <p14:creationId xmlns:p14="http://schemas.microsoft.com/office/powerpoint/2010/main" val="4239398358"/>
      </p:ext>
    </p:extLst>
  </p:cSld>
  <p:clrMapOvr>
    <a:masterClrMapping/>
  </p:clrMapOvr>
</p:sld>
</file>

<file path=ppt/theme/theme1.xml><?xml version="1.0" encoding="utf-8"?>
<a:theme xmlns:a="http://schemas.openxmlformats.org/drawingml/2006/main" name="Office Theme">
  <a:themeElements>
    <a:clrScheme name="JPMorgan Chase &amp; C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426</Words>
  <Application>Microsoft Office PowerPoint</Application>
  <PresentationFormat>On-screen Show (4:3)</PresentationFormat>
  <Paragraphs>37</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ADLaM Display</vt:lpstr>
      <vt:lpstr>Arial</vt:lpstr>
      <vt:lpstr>Calibri</vt:lpstr>
      <vt:lpstr>Office Theme</vt:lpstr>
      <vt:lpstr>PowerPoint Presentation</vt:lpstr>
      <vt:lpstr>INTRODUCTION</vt:lpstr>
      <vt:lpstr>DATA MODELLING</vt:lpstr>
      <vt:lpstr>DATA ANALYSIS AND VISUALIZATIONS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Andrew X</dc:creator>
  <cp:lastModifiedBy>Krushnapriya Das</cp:lastModifiedBy>
  <cp:revision>3</cp:revision>
  <dcterms:created xsi:type="dcterms:W3CDTF">2020-03-26T22:50:15Z</dcterms:created>
  <dcterms:modified xsi:type="dcterms:W3CDTF">2024-02-22T02:40:36Z</dcterms:modified>
</cp:coreProperties>
</file>