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5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4" r:id="rId6"/>
    <p:sldId id="263" r:id="rId7"/>
    <p:sldId id="265" r:id="rId8"/>
    <p:sldId id="259" r:id="rId9"/>
    <p:sldId id="270" r:id="rId10"/>
    <p:sldId id="260" r:id="rId11"/>
    <p:sldId id="267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0739C-9B8D-439D-B43E-A7CBB970049F}" type="datetimeFigureOut">
              <a:rPr lang="de-DE" smtClean="0"/>
              <a:t>31.07.2016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31756-1A26-4EED-9873-6729A75B71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37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31756-1A26-4EED-9873-6729A75B713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87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E9A8D09-3AC4-47B6-B6B0-55C8E7089E36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9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2654-909F-421C-BDBB-4685FECB370B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7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9017-ACCF-4FCB-B863-A7BAB2925E02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89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40-FB33-41D5-A04D-3CD37C4B6424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606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9379-60EB-4F2B-A8EC-0314BC9832C6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8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6A45-D891-46EB-8612-9BACC4D7C057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75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4015-342E-4B14-8EEE-74F2FFC9C9B2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93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8F93-E83A-42E4-8D7A-8DE7ED6948B1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46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3A8C-C40C-4EC4-958F-26B757F92259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3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8472-AF5C-4274-A2DF-B2BA33F48931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1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CBCE-E80D-4B1A-8CFB-60CDE41B8811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4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4C86-2ECD-4996-A8F4-07BC361BD34E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A0C-3071-4266-A9C7-3C416AC6B981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3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5F59-90F8-4595-BBBA-99B51A76EC9F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4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FF3B-059C-4EEB-B38F-F1C50D7E8B19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8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4B71-71A0-4578-8D6E-5A2C318625DE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1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AC4D-1C38-4CB6-A3C4-D88A56E0B543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1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2EBA7-274D-4B62-9D13-3BCA91E84DCC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30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geRank" TargetMode="External"/><Relationship Id="rId2" Type="http://schemas.openxmlformats.org/officeDocument/2006/relationships/hyperlink" Target="http://image.slidesharecdn.com/0915thingsnotstringshaslhofer-141114160009-conversion-gate02/95/things-not-strings-11-638.jpg?cb=141598083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6000" dirty="0" smtClean="0"/>
              <a:t>Information Retrieval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2400" dirty="0" err="1" smtClean="0">
                <a:solidFill>
                  <a:schemeClr val="tx1">
                    <a:lumMod val="95000"/>
                  </a:schemeClr>
                </a:solidFill>
              </a:rPr>
              <a:t>Wie</a:t>
            </a:r>
            <a:r>
              <a:rPr lang="en-NZ" sz="2400" dirty="0" smtClean="0">
                <a:solidFill>
                  <a:schemeClr val="tx1">
                    <a:lumMod val="95000"/>
                  </a:schemeClr>
                </a:solidFill>
              </a:rPr>
              <a:t> man </a:t>
            </a:r>
            <a:r>
              <a:rPr lang="en-NZ" sz="2400" dirty="0" err="1" smtClean="0">
                <a:solidFill>
                  <a:schemeClr val="tx1">
                    <a:lumMod val="95000"/>
                  </a:schemeClr>
                </a:solidFill>
              </a:rPr>
              <a:t>eine</a:t>
            </a:r>
            <a:r>
              <a:rPr lang="en-NZ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NZ" sz="2400" dirty="0" err="1" smtClean="0">
                <a:solidFill>
                  <a:schemeClr val="tx1">
                    <a:lumMod val="95000"/>
                  </a:schemeClr>
                </a:solidFill>
              </a:rPr>
              <a:t>Suchmaschine</a:t>
            </a:r>
            <a:r>
              <a:rPr lang="en-NZ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NZ" sz="2400" dirty="0" err="1" smtClean="0">
                <a:solidFill>
                  <a:schemeClr val="tx1">
                    <a:lumMod val="95000"/>
                  </a:schemeClr>
                </a:solidFill>
              </a:rPr>
              <a:t>programmiert</a:t>
            </a:r>
            <a:endParaRPr lang="en-NZ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NZ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NZ" sz="2400" dirty="0" smtClean="0">
                <a:solidFill>
                  <a:schemeClr val="tx1">
                    <a:lumMod val="95000"/>
                  </a:schemeClr>
                </a:solidFill>
              </a:rPr>
              <a:t>Von Alena, Alexander und Tim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9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 smtClean="0"/>
              <a:t>Ranking – </a:t>
            </a:r>
            <a:r>
              <a:rPr lang="en-NZ" sz="4400" dirty="0" err="1" smtClean="0"/>
              <a:t>tf-idf</a:t>
            </a:r>
            <a:r>
              <a:rPr lang="en-NZ" sz="4400" dirty="0" smtClean="0"/>
              <a:t>	</a:t>
            </a:r>
            <a:endParaRPr lang="de-DE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 smtClean="0"/>
              <a:t> </a:t>
            </a:r>
            <a:r>
              <a:rPr lang="en-NZ" sz="3200" dirty="0" err="1" smtClean="0"/>
              <a:t>Vorkommen</a:t>
            </a:r>
            <a:r>
              <a:rPr lang="en-NZ" sz="3200" dirty="0" smtClean="0"/>
              <a:t> </a:t>
            </a:r>
            <a:r>
              <a:rPr lang="en-NZ" sz="3200" dirty="0" err="1" smtClean="0"/>
              <a:t>eines</a:t>
            </a:r>
            <a:r>
              <a:rPr lang="en-NZ" sz="3200" dirty="0" smtClean="0"/>
              <a:t> </a:t>
            </a:r>
            <a:r>
              <a:rPr lang="en-NZ" sz="3200" dirty="0" err="1" smtClean="0"/>
              <a:t>Wortes</a:t>
            </a:r>
            <a:r>
              <a:rPr lang="en-NZ" sz="3200" dirty="0" smtClean="0"/>
              <a:t> in </a:t>
            </a:r>
            <a:r>
              <a:rPr lang="en-NZ" sz="3200" dirty="0" err="1" smtClean="0"/>
              <a:t>einem</a:t>
            </a:r>
            <a:r>
              <a:rPr lang="en-NZ" sz="3200" dirty="0" smtClean="0"/>
              <a:t> </a:t>
            </a:r>
            <a:r>
              <a:rPr lang="en-NZ" sz="3200" dirty="0" err="1" smtClean="0"/>
              <a:t>Dokument</a:t>
            </a:r>
            <a:endParaRPr lang="en-NZ" sz="3200" dirty="0" smtClean="0"/>
          </a:p>
          <a:p>
            <a:r>
              <a:rPr lang="en-NZ" sz="3200" dirty="0" smtClean="0"/>
              <a:t>Je </a:t>
            </a:r>
            <a:r>
              <a:rPr lang="en-NZ" sz="3200" dirty="0" err="1" smtClean="0"/>
              <a:t>mehr</a:t>
            </a:r>
            <a:r>
              <a:rPr lang="en-NZ" sz="3200" dirty="0" smtClean="0"/>
              <a:t> </a:t>
            </a:r>
            <a:r>
              <a:rPr lang="en-NZ" sz="3200" dirty="0" err="1" smtClean="0"/>
              <a:t>Dokumente</a:t>
            </a:r>
            <a:r>
              <a:rPr lang="en-NZ" sz="3200" dirty="0" smtClean="0"/>
              <a:t> das Wort </a:t>
            </a:r>
            <a:r>
              <a:rPr lang="en-NZ" sz="3200" dirty="0" err="1" smtClean="0"/>
              <a:t>beinhalten</a:t>
            </a:r>
            <a:r>
              <a:rPr lang="en-NZ" sz="3200" dirty="0" smtClean="0"/>
              <a:t>, </a:t>
            </a:r>
            <a:r>
              <a:rPr lang="en-NZ" sz="3200" dirty="0" err="1" smtClean="0"/>
              <a:t>desto</a:t>
            </a:r>
            <a:r>
              <a:rPr lang="en-NZ" sz="3200" dirty="0" smtClean="0"/>
              <a:t> </a:t>
            </a:r>
            <a:r>
              <a:rPr lang="en-NZ" sz="3200" dirty="0" err="1" smtClean="0"/>
              <a:t>geringer</a:t>
            </a:r>
            <a:r>
              <a:rPr lang="en-NZ" sz="3200" dirty="0" smtClean="0"/>
              <a:t> die </a:t>
            </a:r>
            <a:r>
              <a:rPr lang="en-NZ" sz="3200" dirty="0" err="1" smtClean="0"/>
              <a:t>Relevanz</a:t>
            </a:r>
            <a:endParaRPr lang="en-NZ" sz="3200" dirty="0" smtClean="0"/>
          </a:p>
          <a:p>
            <a:pPr marL="0" indent="0">
              <a:buNone/>
            </a:pPr>
            <a:endParaRPr lang="en-NZ" sz="3200" dirty="0" smtClean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2" y="193975"/>
            <a:ext cx="9905998" cy="1478570"/>
          </a:xfrm>
        </p:spPr>
        <p:txBody>
          <a:bodyPr>
            <a:normAutofit/>
          </a:bodyPr>
          <a:lstStyle/>
          <a:p>
            <a:r>
              <a:rPr lang="en-NZ" sz="4400" dirty="0" smtClean="0"/>
              <a:t>Ranking – </a:t>
            </a:r>
            <a:r>
              <a:rPr lang="en-NZ" sz="4400" dirty="0" err="1" smtClean="0"/>
              <a:t>Vektor</a:t>
            </a:r>
            <a:r>
              <a:rPr lang="en-NZ" sz="4400" dirty="0"/>
              <a:t> </a:t>
            </a:r>
            <a:r>
              <a:rPr lang="en-NZ" sz="4400" dirty="0" smtClean="0"/>
              <a:t>space model</a:t>
            </a:r>
            <a:endParaRPr lang="de-DE" sz="4400" dirty="0"/>
          </a:p>
        </p:txBody>
      </p:sp>
      <p:pic>
        <p:nvPicPr>
          <p:cNvPr id="54" name="Inhaltsplatzhalter 5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751" y="1672545"/>
            <a:ext cx="4685319" cy="4608511"/>
          </a:xfrm>
          <a:prstGeom prst="rect">
            <a:avLst/>
          </a:prstGeom>
        </p:spPr>
      </p:pic>
      <p:sp>
        <p:nvSpPr>
          <p:cNvPr id="55" name="Foliennummernplatzhalt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0270" y="0"/>
            <a:ext cx="9905998" cy="1478570"/>
          </a:xfrm>
        </p:spPr>
        <p:txBody>
          <a:bodyPr>
            <a:normAutofit/>
          </a:bodyPr>
          <a:lstStyle/>
          <a:p>
            <a:r>
              <a:rPr lang="en-NZ" sz="4000" dirty="0" smtClean="0"/>
              <a:t>Ranking - Page Rank</a:t>
            </a:r>
            <a:endParaRPr lang="de-DE" sz="40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755" y="801982"/>
            <a:ext cx="7141028" cy="575788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9773783" y="5742670"/>
            <a:ext cx="502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7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</a:t>
            </a:r>
            <a:r>
              <a:rPr lang="de-DE" dirty="0" smtClean="0">
                <a:hlinkClick r:id="rId2"/>
              </a:rPr>
              <a:t>://leanjavaengineering.files.wordpress.com/2012/02/figure3.png </a:t>
            </a:r>
            <a:r>
              <a:rPr lang="en-NZ" dirty="0" smtClean="0"/>
              <a:t>[S. 4]</a:t>
            </a:r>
            <a:endParaRPr lang="de-DE" u="sng" dirty="0">
              <a:hlinkClick r:id="rId2"/>
            </a:endParaRPr>
          </a:p>
          <a:p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image.slidesharecdn.com/0915thingsnotstringshaslhofer-141114160009-conversion-gate02/95/things-not-strings-11-638.jpg?cb=1415980838</a:t>
            </a:r>
            <a:r>
              <a:rPr lang="de-DE" dirty="0" smtClean="0"/>
              <a:t> </a:t>
            </a:r>
            <a:r>
              <a:rPr lang="en-NZ" dirty="0" smtClean="0"/>
              <a:t>[S. 9]</a:t>
            </a:r>
            <a:endParaRPr lang="de-DE" dirty="0" smtClean="0">
              <a:hlinkClick r:id="rId3"/>
            </a:endParaRPr>
          </a:p>
          <a:p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en.wikipedia.org/wiki/Vector_space </a:t>
            </a:r>
            <a:r>
              <a:rPr lang="en-NZ" dirty="0" smtClean="0"/>
              <a:t>[S. 11]</a:t>
            </a:r>
            <a:endParaRPr lang="de-DE" dirty="0">
              <a:hlinkClick r:id="rId3"/>
            </a:endParaRPr>
          </a:p>
          <a:p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en.wikipedia.org/wiki/PageRank</a:t>
            </a:r>
            <a:r>
              <a:rPr lang="de-DE" dirty="0" smtClean="0"/>
              <a:t> </a:t>
            </a:r>
            <a:r>
              <a:rPr lang="en-NZ" dirty="0" smtClean="0"/>
              <a:t>[S. 12]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 err="1" smtClean="0"/>
              <a:t>Schritte</a:t>
            </a:r>
            <a:endParaRPr lang="de-DE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sz="3200" dirty="0" smtClean="0"/>
              <a:t>1. </a:t>
            </a:r>
            <a:r>
              <a:rPr lang="en-NZ" sz="3200" dirty="0" err="1" smtClean="0"/>
              <a:t>Preprocessing</a:t>
            </a:r>
            <a:endParaRPr lang="en-NZ" sz="3200" dirty="0" smtClean="0"/>
          </a:p>
          <a:p>
            <a:pPr marL="0" indent="0">
              <a:buNone/>
            </a:pPr>
            <a:r>
              <a:rPr lang="en-NZ" sz="3200" dirty="0" smtClean="0"/>
              <a:t>2. Indexing</a:t>
            </a:r>
          </a:p>
          <a:p>
            <a:pPr marL="0" indent="0">
              <a:buNone/>
            </a:pPr>
            <a:r>
              <a:rPr lang="en-NZ" sz="3200" dirty="0" smtClean="0"/>
              <a:t>3. Ranking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 err="1" smtClean="0"/>
              <a:t>Preprocessing</a:t>
            </a:r>
            <a:r>
              <a:rPr lang="en-NZ" sz="4400" dirty="0" smtClean="0"/>
              <a:t> - </a:t>
            </a:r>
            <a:r>
              <a:rPr lang="en-NZ" sz="4400" dirty="0" err="1" smtClean="0"/>
              <a:t>Tokenisierung</a:t>
            </a:r>
            <a:endParaRPr lang="de-DE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“</a:t>
            </a:r>
            <a:r>
              <a:rPr lang="en-NZ" sz="2800" dirty="0" err="1" smtClean="0"/>
              <a:t>Im</a:t>
            </a:r>
            <a:r>
              <a:rPr lang="en-NZ" sz="2800" dirty="0" smtClean="0"/>
              <a:t> </a:t>
            </a:r>
            <a:r>
              <a:rPr lang="en-NZ" sz="2800" dirty="0" err="1" smtClean="0"/>
              <a:t>Kurs</a:t>
            </a:r>
            <a:r>
              <a:rPr lang="en-NZ" sz="2800" dirty="0" smtClean="0"/>
              <a:t> Information Retrieval </a:t>
            </a:r>
            <a:r>
              <a:rPr lang="en-NZ" sz="2800" dirty="0" err="1" smtClean="0"/>
              <a:t>lernt</a:t>
            </a:r>
            <a:r>
              <a:rPr lang="en-NZ" sz="2800" dirty="0" smtClean="0"/>
              <a:t> man </a:t>
            </a:r>
            <a:r>
              <a:rPr lang="en-NZ" sz="2800" dirty="0" err="1" smtClean="0"/>
              <a:t>Vieles</a:t>
            </a:r>
            <a:r>
              <a:rPr lang="en-NZ" sz="2800" dirty="0" smtClean="0"/>
              <a:t>.”</a:t>
            </a:r>
          </a:p>
          <a:p>
            <a:endParaRPr lang="en-NZ" sz="2800" dirty="0"/>
          </a:p>
          <a:p>
            <a:pPr marL="0" indent="0">
              <a:buNone/>
            </a:pPr>
            <a:r>
              <a:rPr lang="en-NZ" sz="2800" dirty="0" smtClean="0">
                <a:sym typeface="Wingdings" panose="05000000000000000000" pitchFamily="2" charset="2"/>
              </a:rPr>
              <a:t> “</a:t>
            </a:r>
            <a:r>
              <a:rPr lang="en-NZ" sz="2800" dirty="0" err="1" smtClean="0">
                <a:sym typeface="Wingdings" panose="05000000000000000000" pitchFamily="2" charset="2"/>
              </a:rPr>
              <a:t>Im</a:t>
            </a:r>
            <a:r>
              <a:rPr lang="en-NZ" sz="2800" dirty="0" smtClean="0">
                <a:sym typeface="Wingdings" panose="05000000000000000000" pitchFamily="2" charset="2"/>
              </a:rPr>
              <a:t>” “</a:t>
            </a:r>
            <a:r>
              <a:rPr lang="en-NZ" sz="2800" dirty="0" err="1" smtClean="0">
                <a:sym typeface="Wingdings" panose="05000000000000000000" pitchFamily="2" charset="2"/>
              </a:rPr>
              <a:t>Kurs</a:t>
            </a:r>
            <a:r>
              <a:rPr lang="en-NZ" sz="2800" dirty="0" smtClean="0">
                <a:sym typeface="Wingdings" panose="05000000000000000000" pitchFamily="2" charset="2"/>
              </a:rPr>
              <a:t>” “Information” “Retrieval” “</a:t>
            </a:r>
            <a:r>
              <a:rPr lang="en-NZ" sz="2800" dirty="0" err="1" smtClean="0">
                <a:sym typeface="Wingdings" panose="05000000000000000000" pitchFamily="2" charset="2"/>
              </a:rPr>
              <a:t>lernt</a:t>
            </a:r>
            <a:r>
              <a:rPr lang="en-NZ" sz="2800" dirty="0" smtClean="0">
                <a:sym typeface="Wingdings" panose="05000000000000000000" pitchFamily="2" charset="2"/>
              </a:rPr>
              <a:t>” “man” “</a:t>
            </a:r>
            <a:r>
              <a:rPr lang="en-NZ" sz="2800" dirty="0" err="1" smtClean="0">
                <a:sym typeface="Wingdings" panose="05000000000000000000" pitchFamily="2" charset="2"/>
              </a:rPr>
              <a:t>Vieles</a:t>
            </a:r>
            <a:r>
              <a:rPr lang="en-NZ" sz="2800" dirty="0" smtClean="0">
                <a:sym typeface="Wingdings" panose="05000000000000000000" pitchFamily="2" charset="2"/>
              </a:rPr>
              <a:t>”</a:t>
            </a: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 err="1" smtClean="0"/>
              <a:t>Preprocessing</a:t>
            </a:r>
            <a:r>
              <a:rPr lang="en-NZ" sz="4400" dirty="0" smtClean="0"/>
              <a:t> - Stemming</a:t>
            </a:r>
            <a:endParaRPr lang="de-DE" sz="4400" dirty="0"/>
          </a:p>
        </p:txBody>
      </p:sp>
      <p:pic>
        <p:nvPicPr>
          <p:cNvPr id="1026" name="Picture 2" descr="https://leanjavaengineering.files.wordpress.com/2012/02/figure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584" y="2418784"/>
            <a:ext cx="6639656" cy="326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 err="1" smtClean="0"/>
              <a:t>Preprocessing</a:t>
            </a:r>
            <a:r>
              <a:rPr lang="en-NZ" sz="4400" dirty="0" smtClean="0"/>
              <a:t> - stemming</a:t>
            </a:r>
            <a:endParaRPr lang="de-DE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sz="3200" dirty="0">
                <a:sym typeface="Wingdings" panose="05000000000000000000" pitchFamily="2" charset="2"/>
              </a:rPr>
              <a:t>“</a:t>
            </a:r>
            <a:r>
              <a:rPr lang="en-NZ" sz="3200" dirty="0" err="1">
                <a:sym typeface="Wingdings" panose="05000000000000000000" pitchFamily="2" charset="2"/>
              </a:rPr>
              <a:t>Im</a:t>
            </a:r>
            <a:r>
              <a:rPr lang="en-NZ" sz="3200" dirty="0">
                <a:sym typeface="Wingdings" panose="05000000000000000000" pitchFamily="2" charset="2"/>
              </a:rPr>
              <a:t>” “</a:t>
            </a:r>
            <a:r>
              <a:rPr lang="en-NZ" sz="3200" dirty="0" err="1">
                <a:sym typeface="Wingdings" panose="05000000000000000000" pitchFamily="2" charset="2"/>
              </a:rPr>
              <a:t>Kurs</a:t>
            </a:r>
            <a:r>
              <a:rPr lang="en-NZ" sz="3200" dirty="0">
                <a:sym typeface="Wingdings" panose="05000000000000000000" pitchFamily="2" charset="2"/>
              </a:rPr>
              <a:t>” “Information” “Retrieval” “</a:t>
            </a:r>
            <a:r>
              <a:rPr lang="en-NZ" sz="3200" dirty="0" err="1">
                <a:sym typeface="Wingdings" panose="05000000000000000000" pitchFamily="2" charset="2"/>
              </a:rPr>
              <a:t>lernt</a:t>
            </a:r>
            <a:r>
              <a:rPr lang="en-NZ" sz="3200" dirty="0">
                <a:sym typeface="Wingdings" panose="05000000000000000000" pitchFamily="2" charset="2"/>
              </a:rPr>
              <a:t>” “man” “</a:t>
            </a:r>
            <a:r>
              <a:rPr lang="en-NZ" sz="3200" dirty="0" err="1">
                <a:sym typeface="Wingdings" panose="05000000000000000000" pitchFamily="2" charset="2"/>
              </a:rPr>
              <a:t>Vieles</a:t>
            </a:r>
            <a:r>
              <a:rPr lang="en-NZ" sz="3200" dirty="0" smtClean="0">
                <a:sym typeface="Wingdings" panose="05000000000000000000" pitchFamily="2" charset="2"/>
              </a:rPr>
              <a:t>”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en-NZ" sz="3200" dirty="0" smtClean="0">
                <a:sym typeface="Wingdings" panose="05000000000000000000" pitchFamily="2" charset="2"/>
              </a:rPr>
              <a:t> “</a:t>
            </a:r>
            <a:r>
              <a:rPr lang="en-NZ" sz="3200" dirty="0" err="1" smtClean="0">
                <a:sym typeface="Wingdings" panose="05000000000000000000" pitchFamily="2" charset="2"/>
              </a:rPr>
              <a:t>im</a:t>
            </a:r>
            <a:r>
              <a:rPr lang="en-NZ" sz="3200" dirty="0" smtClean="0">
                <a:sym typeface="Wingdings" panose="05000000000000000000" pitchFamily="2" charset="2"/>
              </a:rPr>
              <a:t>” “</a:t>
            </a:r>
            <a:r>
              <a:rPr lang="en-NZ" sz="3200" dirty="0" err="1" smtClean="0">
                <a:sym typeface="Wingdings" panose="05000000000000000000" pitchFamily="2" charset="2"/>
              </a:rPr>
              <a:t>kurs</a:t>
            </a:r>
            <a:r>
              <a:rPr lang="en-NZ" sz="3200" dirty="0" smtClean="0">
                <a:sym typeface="Wingdings" panose="05000000000000000000" pitchFamily="2" charset="2"/>
              </a:rPr>
              <a:t>” “inform” “</a:t>
            </a:r>
            <a:r>
              <a:rPr lang="en-NZ" sz="3200" dirty="0" err="1" smtClean="0">
                <a:sym typeface="Wingdings" panose="05000000000000000000" pitchFamily="2" charset="2"/>
              </a:rPr>
              <a:t>retriev</a:t>
            </a:r>
            <a:r>
              <a:rPr lang="en-NZ" sz="3200" dirty="0" smtClean="0">
                <a:sym typeface="Wingdings" panose="05000000000000000000" pitchFamily="2" charset="2"/>
              </a:rPr>
              <a:t>” “</a:t>
            </a:r>
            <a:r>
              <a:rPr lang="en-NZ" sz="3200" dirty="0" err="1" smtClean="0">
                <a:sym typeface="Wingdings" panose="05000000000000000000" pitchFamily="2" charset="2"/>
              </a:rPr>
              <a:t>lern</a:t>
            </a:r>
            <a:r>
              <a:rPr lang="en-NZ" sz="3200" dirty="0" smtClean="0">
                <a:sym typeface="Wingdings" panose="05000000000000000000" pitchFamily="2" charset="2"/>
              </a:rPr>
              <a:t>” “man” “</a:t>
            </a:r>
            <a:r>
              <a:rPr lang="en-NZ" sz="3200" dirty="0" err="1" smtClean="0">
                <a:sym typeface="Wingdings" panose="05000000000000000000" pitchFamily="2" charset="2"/>
              </a:rPr>
              <a:t>viel</a:t>
            </a:r>
            <a:r>
              <a:rPr lang="en-NZ" sz="3200" dirty="0" smtClean="0">
                <a:sym typeface="Wingdings" panose="05000000000000000000" pitchFamily="2" charset="2"/>
              </a:rPr>
              <a:t>”</a:t>
            </a:r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 err="1" smtClean="0"/>
              <a:t>Preprocessing</a:t>
            </a:r>
            <a:r>
              <a:rPr lang="en-NZ" sz="4400" dirty="0" smtClean="0"/>
              <a:t> - </a:t>
            </a:r>
            <a:r>
              <a:rPr lang="en-NZ" sz="4400" dirty="0" err="1" smtClean="0"/>
              <a:t>Stopword</a:t>
            </a:r>
            <a:r>
              <a:rPr lang="en-NZ" sz="4400" dirty="0" smtClean="0"/>
              <a:t> removal</a:t>
            </a:r>
            <a:endParaRPr lang="de-DE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200" dirty="0" err="1" smtClean="0"/>
              <a:t>Beispiele</a:t>
            </a:r>
            <a:r>
              <a:rPr lang="en-NZ" sz="3200" dirty="0" smtClean="0"/>
              <a:t>: </a:t>
            </a:r>
            <a:r>
              <a:rPr lang="en-NZ" sz="3200" dirty="0" err="1" smtClean="0"/>
              <a:t>ist</a:t>
            </a:r>
            <a:r>
              <a:rPr lang="en-NZ" sz="3200" dirty="0" smtClean="0"/>
              <a:t>, und, </a:t>
            </a:r>
            <a:r>
              <a:rPr lang="en-NZ" sz="3200" dirty="0" err="1" smtClean="0"/>
              <a:t>auch</a:t>
            </a:r>
            <a:r>
              <a:rPr lang="en-NZ" sz="3200" dirty="0" smtClean="0"/>
              <a:t>, </a:t>
            </a:r>
            <a:r>
              <a:rPr lang="en-NZ" sz="3200" dirty="0" err="1" smtClean="0"/>
              <a:t>aber</a:t>
            </a:r>
            <a:r>
              <a:rPr lang="en-NZ" sz="3200" dirty="0" smtClean="0"/>
              <a:t>, </a:t>
            </a:r>
            <a:r>
              <a:rPr lang="en-NZ" sz="3200" dirty="0" err="1" smtClean="0"/>
              <a:t>als</a:t>
            </a:r>
            <a:r>
              <a:rPr lang="en-NZ" sz="3200" dirty="0" smtClean="0"/>
              <a:t>, </a:t>
            </a:r>
            <a:r>
              <a:rPr lang="en-NZ" sz="3200" dirty="0" err="1" smtClean="0"/>
              <a:t>diese</a:t>
            </a:r>
            <a:r>
              <a:rPr lang="en-NZ" sz="3200" dirty="0" smtClean="0"/>
              <a:t>, hat, </a:t>
            </a:r>
            <a:r>
              <a:rPr lang="en-NZ" sz="3200" dirty="0" err="1" smtClean="0"/>
              <a:t>im</a:t>
            </a:r>
            <a:r>
              <a:rPr lang="en-NZ" sz="3200" dirty="0" smtClean="0"/>
              <a:t> , in, man</a:t>
            </a:r>
          </a:p>
          <a:p>
            <a:r>
              <a:rPr lang="en-NZ" sz="3200" dirty="0" smtClean="0">
                <a:sym typeface="Wingdings" panose="05000000000000000000" pitchFamily="2" charset="2"/>
              </a:rPr>
              <a:t>“</a:t>
            </a:r>
            <a:r>
              <a:rPr lang="en-NZ" sz="3200" dirty="0" err="1" smtClean="0">
                <a:sym typeface="Wingdings" panose="05000000000000000000" pitchFamily="2" charset="2"/>
              </a:rPr>
              <a:t>im</a:t>
            </a:r>
            <a:r>
              <a:rPr lang="en-NZ" sz="3200" dirty="0">
                <a:sym typeface="Wingdings" panose="05000000000000000000" pitchFamily="2" charset="2"/>
              </a:rPr>
              <a:t>” </a:t>
            </a:r>
            <a:r>
              <a:rPr lang="en-NZ" sz="3200" dirty="0" smtClean="0">
                <a:sym typeface="Wingdings" panose="05000000000000000000" pitchFamily="2" charset="2"/>
              </a:rPr>
              <a:t>“</a:t>
            </a:r>
            <a:r>
              <a:rPr lang="en-NZ" sz="3200" dirty="0" err="1" smtClean="0">
                <a:sym typeface="Wingdings" panose="05000000000000000000" pitchFamily="2" charset="2"/>
              </a:rPr>
              <a:t>kurs</a:t>
            </a:r>
            <a:r>
              <a:rPr lang="en-NZ" sz="3200" dirty="0">
                <a:sym typeface="Wingdings" panose="05000000000000000000" pitchFamily="2" charset="2"/>
              </a:rPr>
              <a:t>” </a:t>
            </a:r>
            <a:r>
              <a:rPr lang="en-NZ" sz="3200" dirty="0" smtClean="0">
                <a:sym typeface="Wingdings" panose="05000000000000000000" pitchFamily="2" charset="2"/>
              </a:rPr>
              <a:t>“inform” “</a:t>
            </a:r>
            <a:r>
              <a:rPr lang="en-NZ" sz="3200" dirty="0" err="1" smtClean="0">
                <a:sym typeface="Wingdings" panose="05000000000000000000" pitchFamily="2" charset="2"/>
              </a:rPr>
              <a:t>retriev</a:t>
            </a:r>
            <a:r>
              <a:rPr lang="en-NZ" sz="3200" dirty="0" smtClean="0">
                <a:sym typeface="Wingdings" panose="05000000000000000000" pitchFamily="2" charset="2"/>
              </a:rPr>
              <a:t>” </a:t>
            </a:r>
            <a:r>
              <a:rPr lang="en-NZ" sz="3200" dirty="0">
                <a:sym typeface="Wingdings" panose="05000000000000000000" pitchFamily="2" charset="2"/>
              </a:rPr>
              <a:t>“</a:t>
            </a:r>
            <a:r>
              <a:rPr lang="en-NZ" sz="3200" dirty="0" err="1" smtClean="0">
                <a:sym typeface="Wingdings" panose="05000000000000000000" pitchFamily="2" charset="2"/>
              </a:rPr>
              <a:t>lern</a:t>
            </a:r>
            <a:r>
              <a:rPr lang="en-NZ" sz="3200" dirty="0" smtClean="0">
                <a:sym typeface="Wingdings" panose="05000000000000000000" pitchFamily="2" charset="2"/>
              </a:rPr>
              <a:t>” </a:t>
            </a:r>
            <a:r>
              <a:rPr lang="en-NZ" sz="3200" dirty="0">
                <a:sym typeface="Wingdings" panose="05000000000000000000" pitchFamily="2" charset="2"/>
              </a:rPr>
              <a:t>“man” </a:t>
            </a:r>
            <a:r>
              <a:rPr lang="en-NZ" sz="3200" dirty="0" smtClean="0">
                <a:sym typeface="Wingdings" panose="05000000000000000000" pitchFamily="2" charset="2"/>
              </a:rPr>
              <a:t>“</a:t>
            </a:r>
            <a:r>
              <a:rPr lang="en-NZ" sz="3200" dirty="0" err="1">
                <a:sym typeface="Wingdings" panose="05000000000000000000" pitchFamily="2" charset="2"/>
              </a:rPr>
              <a:t>v</a:t>
            </a:r>
            <a:r>
              <a:rPr lang="en-NZ" sz="3200" dirty="0" err="1" smtClean="0">
                <a:sym typeface="Wingdings" panose="05000000000000000000" pitchFamily="2" charset="2"/>
              </a:rPr>
              <a:t>iel</a:t>
            </a:r>
            <a:r>
              <a:rPr lang="en-NZ" sz="3200" dirty="0" smtClean="0">
                <a:sym typeface="Wingdings" panose="05000000000000000000" pitchFamily="2" charset="2"/>
              </a:rPr>
              <a:t>”</a:t>
            </a:r>
            <a:endParaRPr lang="de-DE" sz="3200" dirty="0"/>
          </a:p>
          <a:p>
            <a:pPr marL="0" indent="0">
              <a:buNone/>
            </a:pPr>
            <a:r>
              <a:rPr lang="en-NZ" sz="3200" dirty="0" smtClean="0">
                <a:sym typeface="Wingdings" panose="05000000000000000000" pitchFamily="2" charset="2"/>
              </a:rPr>
              <a:t> “</a:t>
            </a:r>
            <a:r>
              <a:rPr lang="en-NZ" sz="3200" dirty="0" err="1">
                <a:sym typeface="Wingdings" panose="05000000000000000000" pitchFamily="2" charset="2"/>
              </a:rPr>
              <a:t>k</a:t>
            </a:r>
            <a:r>
              <a:rPr lang="en-NZ" sz="3200" dirty="0" err="1" smtClean="0">
                <a:sym typeface="Wingdings" panose="05000000000000000000" pitchFamily="2" charset="2"/>
              </a:rPr>
              <a:t>urs</a:t>
            </a:r>
            <a:r>
              <a:rPr lang="en-NZ" sz="3200" dirty="0" smtClean="0">
                <a:sym typeface="Wingdings" panose="05000000000000000000" pitchFamily="2" charset="2"/>
              </a:rPr>
              <a:t>” “inform” “</a:t>
            </a:r>
            <a:r>
              <a:rPr lang="en-NZ" sz="3200" dirty="0" err="1" smtClean="0">
                <a:sym typeface="Wingdings" panose="05000000000000000000" pitchFamily="2" charset="2"/>
              </a:rPr>
              <a:t>retriev</a:t>
            </a:r>
            <a:r>
              <a:rPr lang="en-NZ" sz="3200" dirty="0" smtClean="0">
                <a:sym typeface="Wingdings" panose="05000000000000000000" pitchFamily="2" charset="2"/>
              </a:rPr>
              <a:t>” “</a:t>
            </a:r>
            <a:r>
              <a:rPr lang="en-NZ" sz="3200" dirty="0" err="1" smtClean="0">
                <a:sym typeface="Wingdings" panose="05000000000000000000" pitchFamily="2" charset="2"/>
              </a:rPr>
              <a:t>lern</a:t>
            </a:r>
            <a:r>
              <a:rPr lang="en-NZ" sz="3200" dirty="0" smtClean="0">
                <a:sym typeface="Wingdings" panose="05000000000000000000" pitchFamily="2" charset="2"/>
              </a:rPr>
              <a:t>” “</a:t>
            </a:r>
            <a:r>
              <a:rPr lang="en-NZ" sz="3200" dirty="0" err="1">
                <a:sym typeface="Wingdings" panose="05000000000000000000" pitchFamily="2" charset="2"/>
              </a:rPr>
              <a:t>v</a:t>
            </a:r>
            <a:r>
              <a:rPr lang="en-NZ" sz="3200" dirty="0" err="1" smtClean="0">
                <a:sym typeface="Wingdings" panose="05000000000000000000" pitchFamily="2" charset="2"/>
              </a:rPr>
              <a:t>iel</a:t>
            </a:r>
            <a:r>
              <a:rPr lang="en-NZ" sz="3200" dirty="0" smtClean="0">
                <a:sym typeface="Wingdings" panose="05000000000000000000" pitchFamily="2" charset="2"/>
              </a:rPr>
              <a:t>”</a:t>
            </a:r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 err="1" smtClean="0"/>
              <a:t>Preprocessing</a:t>
            </a:r>
            <a:r>
              <a:rPr lang="en-NZ" sz="4400" dirty="0" smtClean="0"/>
              <a:t> - </a:t>
            </a:r>
            <a:r>
              <a:rPr lang="en-NZ" sz="4400" dirty="0" err="1" smtClean="0"/>
              <a:t>anderes</a:t>
            </a:r>
            <a:endParaRPr lang="de-DE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200" dirty="0" smtClean="0"/>
              <a:t>Links </a:t>
            </a:r>
            <a:r>
              <a:rPr lang="en-NZ" sz="3200" dirty="0" err="1" smtClean="0"/>
              <a:t>entfernen</a:t>
            </a:r>
            <a:r>
              <a:rPr lang="en-NZ" sz="3200" dirty="0" smtClean="0"/>
              <a:t> </a:t>
            </a:r>
          </a:p>
          <a:p>
            <a:r>
              <a:rPr lang="en-NZ" sz="3200" dirty="0" err="1" smtClean="0"/>
              <a:t>Zahlen</a:t>
            </a:r>
            <a:r>
              <a:rPr lang="en-NZ" sz="3200" dirty="0" smtClean="0"/>
              <a:t> </a:t>
            </a:r>
            <a:r>
              <a:rPr lang="en-NZ" sz="3200" dirty="0" err="1" smtClean="0"/>
              <a:t>entfernen</a:t>
            </a:r>
            <a:endParaRPr lang="en-NZ" sz="3200" dirty="0" smtClean="0"/>
          </a:p>
          <a:p>
            <a:r>
              <a:rPr lang="en-NZ" sz="3200" dirty="0" err="1" smtClean="0"/>
              <a:t>Sonderzeichen</a:t>
            </a:r>
            <a:r>
              <a:rPr lang="en-NZ" sz="3200" dirty="0"/>
              <a:t> </a:t>
            </a:r>
            <a:r>
              <a:rPr lang="en-NZ" sz="3200" dirty="0" err="1" smtClean="0"/>
              <a:t>ersetzen</a:t>
            </a:r>
            <a:endParaRPr lang="en-NZ" sz="3200" dirty="0"/>
          </a:p>
          <a:p>
            <a:endParaRPr lang="en-NZ" sz="3200" dirty="0" smtClean="0"/>
          </a:p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 smtClean="0"/>
              <a:t>Indexing</a:t>
            </a:r>
            <a:endParaRPr lang="de-DE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 err="1" smtClean="0"/>
              <a:t>Verbesserte</a:t>
            </a:r>
            <a:r>
              <a:rPr lang="en-NZ" sz="3200" dirty="0" smtClean="0"/>
              <a:t> </a:t>
            </a:r>
            <a:r>
              <a:rPr lang="en-NZ" sz="3200" dirty="0" err="1" smtClean="0"/>
              <a:t>Effizienz</a:t>
            </a:r>
            <a:endParaRPr lang="en-NZ" sz="3200" dirty="0" smtClean="0"/>
          </a:p>
          <a:p>
            <a:r>
              <a:rPr lang="en-NZ" sz="3200" dirty="0" err="1" smtClean="0"/>
              <a:t>Tabellen</a:t>
            </a:r>
            <a:endParaRPr lang="en-NZ" sz="3200" dirty="0" smtClean="0"/>
          </a:p>
          <a:p>
            <a:r>
              <a:rPr lang="en-NZ" sz="3200" dirty="0" smtClean="0"/>
              <a:t>Saving word positions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 smtClean="0"/>
              <a:t>INDEX</a:t>
            </a:r>
            <a:endParaRPr lang="de-DE" sz="44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928" y="2097088"/>
            <a:ext cx="5858968" cy="4398818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261</Words>
  <Application>Microsoft Office PowerPoint</Application>
  <PresentationFormat>Breitbild</PresentationFormat>
  <Paragraphs>53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Wingdings</vt:lpstr>
      <vt:lpstr>Schaltkreis</vt:lpstr>
      <vt:lpstr>Information Retrieval</vt:lpstr>
      <vt:lpstr>Schritte</vt:lpstr>
      <vt:lpstr>Preprocessing - Tokenisierung</vt:lpstr>
      <vt:lpstr>Preprocessing - Stemming</vt:lpstr>
      <vt:lpstr>Preprocessing - stemming</vt:lpstr>
      <vt:lpstr>Preprocessing - Stopword removal</vt:lpstr>
      <vt:lpstr>Preprocessing - anderes</vt:lpstr>
      <vt:lpstr>Indexing</vt:lpstr>
      <vt:lpstr>INDEX</vt:lpstr>
      <vt:lpstr>Ranking – tf-idf </vt:lpstr>
      <vt:lpstr>Ranking – Vektor space model</vt:lpstr>
      <vt:lpstr>Ranking - Page Rank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</dc:title>
  <dc:creator>Tim KA</dc:creator>
  <cp:lastModifiedBy>Tim KA</cp:lastModifiedBy>
  <cp:revision>12</cp:revision>
  <dcterms:created xsi:type="dcterms:W3CDTF">2016-07-31T09:29:05Z</dcterms:created>
  <dcterms:modified xsi:type="dcterms:W3CDTF">2016-07-31T16:58:37Z</dcterms:modified>
</cp:coreProperties>
</file>