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5" r:id="rId1"/>
  </p:sldMasterIdLst>
  <p:notesMasterIdLst>
    <p:notesMasterId r:id="rId20"/>
  </p:notesMasterIdLst>
  <p:sldIdLst>
    <p:sldId id="256" r:id="rId2"/>
    <p:sldId id="271" r:id="rId3"/>
    <p:sldId id="257" r:id="rId4"/>
    <p:sldId id="258" r:id="rId5"/>
    <p:sldId id="262" r:id="rId6"/>
    <p:sldId id="264" r:id="rId7"/>
    <p:sldId id="263" r:id="rId8"/>
    <p:sldId id="265" r:id="rId9"/>
    <p:sldId id="272" r:id="rId10"/>
    <p:sldId id="259" r:id="rId11"/>
    <p:sldId id="270" r:id="rId12"/>
    <p:sldId id="273" r:id="rId13"/>
    <p:sldId id="260" r:id="rId14"/>
    <p:sldId id="275" r:id="rId15"/>
    <p:sldId id="274" r:id="rId16"/>
    <p:sldId id="267" r:id="rId17"/>
    <p:sldId id="261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0739C-9B8D-439D-B43E-A7CBB970049F}" type="datetimeFigureOut">
              <a:rPr lang="de-DE" smtClean="0"/>
              <a:t>31.07.2016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31756-1A26-4EED-9873-6729A75B71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375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31756-1A26-4EED-9873-6729A75B713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870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31756-1A26-4EED-9873-6729A75B713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895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31756-1A26-4EED-9873-6729A75B713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05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E9A8D09-3AC4-47B6-B6B0-55C8E7089E36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9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2654-909F-421C-BDBB-4685FECB370B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7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9017-ACCF-4FCB-B863-A7BAB2925E02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89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FA40-FB33-41D5-A04D-3CD37C4B6424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5606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9379-60EB-4F2B-A8EC-0314BC9832C6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82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6A45-D891-46EB-8612-9BACC4D7C057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75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4015-342E-4B14-8EEE-74F2FFC9C9B2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93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8F93-E83A-42E4-8D7A-8DE7ED6948B1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46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3A8C-C40C-4EC4-958F-26B757F92259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3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A8472-AF5C-4274-A2DF-B2BA33F48931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1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CBCE-E80D-4B1A-8CFB-60CDE41B8811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4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4C86-2ECD-4996-A8F4-07BC361BD34E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6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DA0C-3071-4266-A9C7-3C416AC6B981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73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05F59-90F8-4595-BBBA-99B51A76EC9F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4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FF3B-059C-4EEB-B38F-F1C50D7E8B19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8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4B71-71A0-4578-8D6E-5A2C318625DE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1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AC4D-1C38-4CB6-A3C4-D88A56E0B543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1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2EBA7-274D-4B62-9D13-3BCA91E84DCC}" type="datetime1">
              <a:rPr lang="en-US" smtClean="0"/>
              <a:t>7/31/2016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30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geRank" TargetMode="External"/><Relationship Id="rId2" Type="http://schemas.openxmlformats.org/officeDocument/2006/relationships/hyperlink" Target="http://image.slidesharecdn.com/0915thingsnotstringshaslhofer-141114160009-conversion-gate02/95/things-not-strings-11-638.jpg?cb=141598083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6000" dirty="0" smtClean="0"/>
              <a:t>Information Retrieval</a:t>
            </a:r>
            <a:endParaRPr lang="de-DE" sz="6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NZ" sz="2400" dirty="0" err="1" smtClean="0">
                <a:solidFill>
                  <a:schemeClr val="tx1">
                    <a:lumMod val="95000"/>
                  </a:schemeClr>
                </a:solidFill>
              </a:rPr>
              <a:t>Wie</a:t>
            </a:r>
            <a:r>
              <a:rPr lang="en-NZ" sz="2400" dirty="0" smtClean="0">
                <a:solidFill>
                  <a:schemeClr val="tx1">
                    <a:lumMod val="95000"/>
                  </a:schemeClr>
                </a:solidFill>
              </a:rPr>
              <a:t> man </a:t>
            </a:r>
            <a:r>
              <a:rPr lang="en-NZ" sz="2400" dirty="0" err="1" smtClean="0">
                <a:solidFill>
                  <a:schemeClr val="tx1">
                    <a:lumMod val="95000"/>
                  </a:schemeClr>
                </a:solidFill>
              </a:rPr>
              <a:t>eine</a:t>
            </a:r>
            <a:r>
              <a:rPr lang="en-NZ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NZ" sz="2400" dirty="0" err="1" smtClean="0">
                <a:solidFill>
                  <a:schemeClr val="tx1">
                    <a:lumMod val="95000"/>
                  </a:schemeClr>
                </a:solidFill>
              </a:rPr>
              <a:t>Suchmaschine</a:t>
            </a:r>
            <a:r>
              <a:rPr lang="en-NZ" sz="24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NZ" sz="2400" dirty="0" err="1" smtClean="0">
                <a:solidFill>
                  <a:schemeClr val="tx1">
                    <a:lumMod val="95000"/>
                  </a:schemeClr>
                </a:solidFill>
              </a:rPr>
              <a:t>programmiert</a:t>
            </a:r>
            <a:endParaRPr lang="en-NZ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NZ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NZ" sz="2400" dirty="0" smtClean="0">
                <a:solidFill>
                  <a:schemeClr val="tx1">
                    <a:lumMod val="95000"/>
                  </a:schemeClr>
                </a:solidFill>
              </a:rPr>
              <a:t>Von Alena, Alexander und Tim</a:t>
            </a:r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29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400" dirty="0" smtClean="0"/>
              <a:t>Indexing</a:t>
            </a:r>
            <a:endParaRPr lang="de-DE" sz="4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smtClean="0"/>
              <a:t>Was ist ein Index?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Ein Verzeichnis (z.B. in einem Buch)</a:t>
            </a:r>
          </a:p>
          <a:p>
            <a:pPr marL="0" indent="0">
              <a:buNone/>
            </a:pPr>
            <a:r>
              <a:rPr lang="de-DE" dirty="0" smtClean="0"/>
              <a:t>Wieso benutzt man einen Index?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Performance und Leistung (nicht jedes Dokument durchsuchen)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Speichern der Daten</a:t>
            </a:r>
          </a:p>
          <a:p>
            <a:pPr marL="0" indent="0">
              <a:buNone/>
            </a:pPr>
            <a:r>
              <a:rPr lang="de-DE" dirty="0" smtClean="0"/>
              <a:t>Wie sieht ein Index aus?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7328079" y="5791200"/>
            <a:ext cx="2511380" cy="583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Nach dem </a:t>
            </a:r>
            <a:r>
              <a:rPr lang="de-DE" dirty="0" err="1" smtClean="0"/>
              <a:t>Preprocessing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711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400" dirty="0" err="1" smtClean="0"/>
              <a:t>INDEXing</a:t>
            </a:r>
            <a:r>
              <a:rPr lang="en-NZ" sz="4400" dirty="0" smtClean="0"/>
              <a:t> </a:t>
            </a:r>
            <a:endParaRPr lang="de-DE" sz="4400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078"/>
          <a:stretch/>
        </p:blipFill>
        <p:spPr>
          <a:xfrm>
            <a:off x="2624014" y="1835847"/>
            <a:ext cx="7357111" cy="5022153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6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23" y="388867"/>
            <a:ext cx="9905998" cy="1478570"/>
          </a:xfrm>
        </p:spPr>
        <p:txBody>
          <a:bodyPr>
            <a:normAutofit/>
          </a:bodyPr>
          <a:lstStyle/>
          <a:p>
            <a:r>
              <a:rPr lang="en-NZ" sz="4400" dirty="0" err="1" smtClean="0"/>
              <a:t>Schritte</a:t>
            </a:r>
            <a:endParaRPr lang="de-DE" sz="4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sz="3200" dirty="0" smtClean="0"/>
              <a:t>1. </a:t>
            </a:r>
            <a:r>
              <a:rPr lang="en-NZ" sz="3200" dirty="0" err="1" smtClean="0"/>
              <a:t>Preprocessing</a:t>
            </a:r>
            <a:endParaRPr lang="en-NZ" sz="3200" dirty="0" smtClean="0"/>
          </a:p>
          <a:p>
            <a:pPr marL="0" indent="0">
              <a:buNone/>
            </a:pPr>
            <a:r>
              <a:rPr lang="en-NZ" sz="3200" dirty="0" smtClean="0"/>
              <a:t>2. Indexing</a:t>
            </a:r>
          </a:p>
          <a:p>
            <a:pPr marL="0" indent="0">
              <a:buNone/>
            </a:pPr>
            <a:r>
              <a:rPr lang="en-NZ" sz="3200" dirty="0" smtClean="0"/>
              <a:t>3. Ranking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09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400" dirty="0" smtClean="0"/>
              <a:t>Ranking – </a:t>
            </a:r>
            <a:r>
              <a:rPr lang="en-NZ" sz="4400" dirty="0" err="1" smtClean="0"/>
              <a:t>tf-idf</a:t>
            </a:r>
            <a:r>
              <a:rPr lang="en-NZ" sz="4400" dirty="0" smtClean="0"/>
              <a:t>	</a:t>
            </a:r>
            <a:endParaRPr lang="de-DE" sz="4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3200" dirty="0" smtClean="0"/>
              <a:t> </a:t>
            </a:r>
            <a:r>
              <a:rPr lang="en-NZ" sz="3200" dirty="0" err="1" smtClean="0"/>
              <a:t>Vorkommen</a:t>
            </a:r>
            <a:r>
              <a:rPr lang="en-NZ" sz="3200" dirty="0" smtClean="0"/>
              <a:t> </a:t>
            </a:r>
            <a:r>
              <a:rPr lang="en-NZ" sz="3200" dirty="0" err="1" smtClean="0"/>
              <a:t>eines</a:t>
            </a:r>
            <a:r>
              <a:rPr lang="en-NZ" sz="3200" dirty="0" smtClean="0"/>
              <a:t> </a:t>
            </a:r>
            <a:r>
              <a:rPr lang="en-NZ" sz="3200" dirty="0" err="1" smtClean="0"/>
              <a:t>Wortes</a:t>
            </a:r>
            <a:r>
              <a:rPr lang="en-NZ" sz="3200" dirty="0" smtClean="0"/>
              <a:t> in </a:t>
            </a:r>
            <a:r>
              <a:rPr lang="en-NZ" sz="3200" dirty="0" err="1" smtClean="0"/>
              <a:t>einem</a:t>
            </a:r>
            <a:r>
              <a:rPr lang="en-NZ" sz="3200" dirty="0" smtClean="0"/>
              <a:t> </a:t>
            </a:r>
            <a:r>
              <a:rPr lang="en-NZ" sz="3200" dirty="0" err="1" smtClean="0"/>
              <a:t>Dokument</a:t>
            </a:r>
            <a:endParaRPr lang="en-NZ" sz="3200" dirty="0" smtClean="0"/>
          </a:p>
          <a:p>
            <a:r>
              <a:rPr lang="en-NZ" sz="3200" dirty="0" smtClean="0"/>
              <a:t>Je </a:t>
            </a:r>
            <a:r>
              <a:rPr lang="en-NZ" sz="3200" dirty="0" err="1" smtClean="0"/>
              <a:t>mehr</a:t>
            </a:r>
            <a:r>
              <a:rPr lang="en-NZ" sz="3200" dirty="0" smtClean="0"/>
              <a:t> </a:t>
            </a:r>
            <a:r>
              <a:rPr lang="en-NZ" sz="3200" dirty="0" err="1" smtClean="0"/>
              <a:t>Dokumente</a:t>
            </a:r>
            <a:r>
              <a:rPr lang="en-NZ" sz="3200" dirty="0" smtClean="0"/>
              <a:t> das Wort </a:t>
            </a:r>
            <a:r>
              <a:rPr lang="en-NZ" sz="3200" dirty="0" err="1" smtClean="0"/>
              <a:t>beinhalten</a:t>
            </a:r>
            <a:r>
              <a:rPr lang="en-NZ" sz="3200" dirty="0" smtClean="0"/>
              <a:t>, </a:t>
            </a:r>
            <a:r>
              <a:rPr lang="en-NZ" sz="3200" dirty="0" err="1" smtClean="0"/>
              <a:t>desto</a:t>
            </a:r>
            <a:r>
              <a:rPr lang="en-NZ" sz="3200" dirty="0" smtClean="0"/>
              <a:t> </a:t>
            </a:r>
            <a:r>
              <a:rPr lang="en-NZ" sz="3200" dirty="0" err="1" smtClean="0"/>
              <a:t>geringer</a:t>
            </a:r>
            <a:r>
              <a:rPr lang="en-NZ" sz="3200" dirty="0" smtClean="0"/>
              <a:t> die </a:t>
            </a:r>
            <a:r>
              <a:rPr lang="en-NZ" sz="3200" dirty="0" err="1" smtClean="0"/>
              <a:t>Relevanz</a:t>
            </a:r>
            <a:endParaRPr lang="en-NZ" sz="3200" dirty="0" smtClean="0"/>
          </a:p>
          <a:p>
            <a:pPr marL="0" indent="0">
              <a:buNone/>
            </a:pPr>
            <a:endParaRPr lang="en-NZ" sz="3200" dirty="0" smtClean="0"/>
          </a:p>
          <a:p>
            <a:pPr marL="0" indent="0">
              <a:buNone/>
            </a:pPr>
            <a:endParaRPr lang="en-NZ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7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2800" dirty="0" smtClean="0"/>
              <a:t>Was passiert?</a:t>
            </a:r>
          </a:p>
          <a:p>
            <a:pPr marL="0" indent="0">
              <a:buNone/>
            </a:pPr>
            <a:r>
              <a:rPr lang="de-DE" sz="2800" dirty="0"/>
              <a:t>	</a:t>
            </a:r>
            <a:r>
              <a:rPr lang="de-DE" sz="2800" dirty="0" smtClean="0"/>
              <a:t>Dokumente und Suchanfrage werden als Vektor dargestellt</a:t>
            </a:r>
          </a:p>
          <a:p>
            <a:pPr marL="0" indent="0">
              <a:buNone/>
            </a:pPr>
            <a:r>
              <a:rPr lang="de-DE" sz="2800" dirty="0" smtClean="0"/>
              <a:t>Wozu dient es?</a:t>
            </a:r>
          </a:p>
          <a:p>
            <a:pPr marL="0" indent="0">
              <a:buNone/>
            </a:pPr>
            <a:r>
              <a:rPr lang="de-DE" sz="2800" dirty="0"/>
              <a:t>	</a:t>
            </a:r>
            <a:r>
              <a:rPr lang="de-DE" sz="2800" dirty="0" smtClean="0"/>
              <a:t>Besseres Ranking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400" dirty="0" smtClean="0"/>
              <a:t>Ranking – </a:t>
            </a:r>
            <a:r>
              <a:rPr lang="en-NZ" sz="4400" dirty="0" err="1" smtClean="0"/>
              <a:t>Vektor</a:t>
            </a:r>
            <a:r>
              <a:rPr lang="en-NZ" sz="4400" dirty="0"/>
              <a:t> </a:t>
            </a:r>
            <a:r>
              <a:rPr lang="en-NZ" sz="4400" dirty="0" smtClean="0"/>
              <a:t>space model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268615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402032"/>
              </p:ext>
            </p:extLst>
          </p:nvPr>
        </p:nvGraphicFramePr>
        <p:xfrm>
          <a:off x="1516845" y="332045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270"/>
                <a:gridCol w="187173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Dokument\Wort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„Information“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„</a:t>
                      </a:r>
                      <a:r>
                        <a:rPr lang="de-DE" dirty="0" err="1" smtClean="0"/>
                        <a:t>Retrieval</a:t>
                      </a:r>
                      <a:r>
                        <a:rPr lang="de-DE" dirty="0" smtClean="0"/>
                        <a:t>“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„Kurs“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Dokument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Dokument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Query(Suchanfrage)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141412" y="193975"/>
            <a:ext cx="9905998" cy="1478570"/>
          </a:xfrm>
        </p:spPr>
        <p:txBody>
          <a:bodyPr>
            <a:normAutofit/>
          </a:bodyPr>
          <a:lstStyle/>
          <a:p>
            <a:r>
              <a:rPr lang="en-NZ" sz="4400" dirty="0" smtClean="0"/>
              <a:t>Ranking – </a:t>
            </a:r>
            <a:r>
              <a:rPr lang="en-NZ" sz="4400" dirty="0" err="1" smtClean="0"/>
              <a:t>Vektor</a:t>
            </a:r>
            <a:r>
              <a:rPr lang="en-NZ" sz="4400" dirty="0"/>
              <a:t> </a:t>
            </a:r>
            <a:r>
              <a:rPr lang="en-NZ" sz="4400" dirty="0" smtClean="0"/>
              <a:t>space model</a:t>
            </a:r>
            <a:endParaRPr lang="de-DE" sz="4400" dirty="0"/>
          </a:p>
        </p:txBody>
      </p:sp>
      <p:sp>
        <p:nvSpPr>
          <p:cNvPr id="7" name="Rechteck 6"/>
          <p:cNvSpPr/>
          <p:nvPr/>
        </p:nvSpPr>
        <p:spPr>
          <a:xfrm>
            <a:off x="3709115" y="3753046"/>
            <a:ext cx="5808372" cy="309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729979" y="1997454"/>
            <a:ext cx="6929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Suchanfrage</a:t>
            </a:r>
            <a:r>
              <a:rPr lang="de-DE" sz="3200" dirty="0" smtClean="0"/>
              <a:t>: „Information </a:t>
            </a:r>
            <a:r>
              <a:rPr lang="de-DE" sz="3200" dirty="0" err="1" smtClean="0"/>
              <a:t>Retrieval</a:t>
            </a:r>
            <a:r>
              <a:rPr lang="de-DE" sz="3200" dirty="0" smtClean="0"/>
              <a:t> Kurs“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20026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2" y="193975"/>
            <a:ext cx="9905998" cy="1478570"/>
          </a:xfrm>
        </p:spPr>
        <p:txBody>
          <a:bodyPr>
            <a:normAutofit/>
          </a:bodyPr>
          <a:lstStyle/>
          <a:p>
            <a:r>
              <a:rPr lang="en-NZ" sz="4400" dirty="0" smtClean="0"/>
              <a:t>Ranking – </a:t>
            </a:r>
            <a:r>
              <a:rPr lang="en-NZ" sz="4400" dirty="0" err="1" smtClean="0"/>
              <a:t>Vektor</a:t>
            </a:r>
            <a:r>
              <a:rPr lang="en-NZ" sz="4400" dirty="0"/>
              <a:t> </a:t>
            </a:r>
            <a:r>
              <a:rPr lang="en-NZ" sz="4400" dirty="0" smtClean="0"/>
              <a:t>space model</a:t>
            </a:r>
            <a:endParaRPr lang="de-DE" sz="4400" dirty="0"/>
          </a:p>
        </p:txBody>
      </p:sp>
      <p:pic>
        <p:nvPicPr>
          <p:cNvPr id="54" name="Inhaltsplatzhalter 5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1751" y="1672545"/>
            <a:ext cx="4685319" cy="4608511"/>
          </a:xfrm>
          <a:prstGeom prst="rect">
            <a:avLst/>
          </a:prstGeom>
        </p:spPr>
      </p:pic>
      <p:sp>
        <p:nvSpPr>
          <p:cNvPr id="55" name="Foliennummernplatzhalt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50270" y="0"/>
            <a:ext cx="9905998" cy="1478570"/>
          </a:xfrm>
        </p:spPr>
        <p:txBody>
          <a:bodyPr>
            <a:normAutofit/>
          </a:bodyPr>
          <a:lstStyle/>
          <a:p>
            <a:r>
              <a:rPr lang="en-NZ" sz="4000" dirty="0" smtClean="0"/>
              <a:t>Ranking - Page Rank</a:t>
            </a:r>
            <a:endParaRPr lang="de-DE" sz="40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3962" y="1051974"/>
            <a:ext cx="8075052" cy="5713949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9773783" y="5742670"/>
            <a:ext cx="502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81324" y="2338864"/>
            <a:ext cx="29096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Mit der Wahrscheinlichkeit von </a:t>
            </a:r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38.4 % </a:t>
            </a:r>
            <a:r>
              <a:rPr lang="de-DE" dirty="0" smtClean="0"/>
              <a:t>landet ein Nutzer auf der </a:t>
            </a:r>
          </a:p>
          <a:p>
            <a:r>
              <a:rPr lang="de-DE" dirty="0" smtClean="0"/>
              <a:t>Website </a:t>
            </a:r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</a:t>
            </a:r>
            <a:endParaRPr lang="de-D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979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https</a:t>
            </a:r>
            <a:r>
              <a:rPr lang="de-DE" dirty="0" smtClean="0">
                <a:hlinkClick r:id="rId2"/>
              </a:rPr>
              <a:t>://leanjavaengineering.files.wordpress.com/2012/02/figure3.png </a:t>
            </a:r>
            <a:r>
              <a:rPr lang="en-NZ" dirty="0" smtClean="0"/>
              <a:t>[S. 4]</a:t>
            </a:r>
            <a:endParaRPr lang="de-DE" u="sng" dirty="0">
              <a:hlinkClick r:id="rId2"/>
            </a:endParaRPr>
          </a:p>
          <a:p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image.slidesharecdn.com/0915thingsnotstringshaslhofer-141114160009-conversion-gate02/95/things-not-strings-11-638.jpg?cb=1415980838</a:t>
            </a:r>
            <a:r>
              <a:rPr lang="de-DE" dirty="0" smtClean="0"/>
              <a:t> </a:t>
            </a:r>
            <a:r>
              <a:rPr lang="en-NZ" dirty="0" smtClean="0"/>
              <a:t>[S. 9]</a:t>
            </a:r>
            <a:endParaRPr lang="de-DE" dirty="0" smtClean="0">
              <a:hlinkClick r:id="rId3"/>
            </a:endParaRPr>
          </a:p>
          <a:p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en.wikipedia.org/wiki/Vector_space </a:t>
            </a:r>
            <a:r>
              <a:rPr lang="en-NZ" dirty="0" smtClean="0"/>
              <a:t>[S. 11]</a:t>
            </a:r>
            <a:endParaRPr lang="de-DE" dirty="0">
              <a:hlinkClick r:id="rId3"/>
            </a:endParaRPr>
          </a:p>
          <a:p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en.wikipedia.org/wiki/PageRank</a:t>
            </a:r>
            <a:r>
              <a:rPr lang="de-DE" dirty="0" smtClean="0"/>
              <a:t> </a:t>
            </a:r>
            <a:r>
              <a:rPr lang="en-NZ" dirty="0" smtClean="0"/>
              <a:t>[S. 12]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4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1893196" y="4724176"/>
            <a:ext cx="2009104" cy="1030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Dokumente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893196" y="2869732"/>
            <a:ext cx="2009104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Information </a:t>
            </a:r>
            <a:r>
              <a:rPr lang="de-DE" dirty="0" err="1" smtClean="0"/>
              <a:t>Retrieval</a:t>
            </a:r>
            <a:r>
              <a:rPr lang="de-DE" dirty="0" smtClean="0"/>
              <a:t> System (</a:t>
            </a:r>
            <a:r>
              <a:rPr lang="de-DE" dirty="0" err="1" smtClean="0"/>
              <a:t>Suchmachine</a:t>
            </a:r>
            <a:r>
              <a:rPr lang="de-DE" dirty="0" smtClean="0"/>
              <a:t>) </a:t>
            </a:r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2305319" y="3874284"/>
            <a:ext cx="0" cy="84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3348508" y="3874284"/>
            <a:ext cx="0" cy="84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1893196" y="1040932"/>
            <a:ext cx="2009104" cy="965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User</a:t>
            </a:r>
            <a:endParaRPr lang="de-DE" dirty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305319" y="2019840"/>
            <a:ext cx="0" cy="84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62516" y="2262083"/>
            <a:ext cx="134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Suchanfrage</a:t>
            </a:r>
            <a:endParaRPr lang="de-DE" dirty="0"/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3348508" y="2019840"/>
            <a:ext cx="0" cy="84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3528812" y="2262083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Antwort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2313655" y="4112601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  <a:r>
              <a:rPr lang="de-DE" dirty="0" smtClean="0"/>
              <a:t>uslesen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6168980" y="1171977"/>
            <a:ext cx="398314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Struktur der Kursarbeit:</a:t>
            </a:r>
          </a:p>
          <a:p>
            <a:r>
              <a:rPr lang="de-DE" sz="3200" dirty="0" smtClean="0"/>
              <a:t>-Vorträge </a:t>
            </a:r>
          </a:p>
          <a:p>
            <a:r>
              <a:rPr lang="de-DE" sz="3200" dirty="0" smtClean="0"/>
              <a:t>-Programmierbeispiele</a:t>
            </a:r>
          </a:p>
          <a:p>
            <a:r>
              <a:rPr lang="de-DE" sz="3200" dirty="0" smtClean="0"/>
              <a:t>-Freies Arbeiten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9897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23" y="388867"/>
            <a:ext cx="9905998" cy="1478570"/>
          </a:xfrm>
        </p:spPr>
        <p:txBody>
          <a:bodyPr>
            <a:normAutofit/>
          </a:bodyPr>
          <a:lstStyle/>
          <a:p>
            <a:r>
              <a:rPr lang="en-NZ" sz="4400" dirty="0" err="1" smtClean="0"/>
              <a:t>Schritte</a:t>
            </a:r>
            <a:endParaRPr lang="de-DE" sz="4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sz="3200" dirty="0" smtClean="0"/>
              <a:t>1. </a:t>
            </a:r>
            <a:r>
              <a:rPr lang="en-NZ" sz="3200" dirty="0" err="1" smtClean="0"/>
              <a:t>Preprocessing</a:t>
            </a:r>
            <a:endParaRPr lang="en-NZ" sz="3200" dirty="0" smtClean="0"/>
          </a:p>
          <a:p>
            <a:pPr marL="0" indent="0">
              <a:buNone/>
            </a:pPr>
            <a:r>
              <a:rPr lang="en-NZ" sz="3200" dirty="0" smtClean="0"/>
              <a:t>2. Indexing</a:t>
            </a:r>
          </a:p>
          <a:p>
            <a:pPr marL="0" indent="0">
              <a:buNone/>
            </a:pPr>
            <a:r>
              <a:rPr lang="en-NZ" sz="3200" dirty="0" smtClean="0"/>
              <a:t>3. Ranking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5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400" dirty="0" err="1" smtClean="0"/>
              <a:t>Preprocessing</a:t>
            </a:r>
            <a:r>
              <a:rPr lang="en-NZ" sz="4400" dirty="0" smtClean="0"/>
              <a:t> - </a:t>
            </a:r>
            <a:r>
              <a:rPr lang="en-NZ" sz="4400" dirty="0" err="1" smtClean="0"/>
              <a:t>Tokenisierung</a:t>
            </a:r>
            <a:endParaRPr lang="de-DE" sz="4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 smtClean="0"/>
              <a:t>“</a:t>
            </a:r>
            <a:r>
              <a:rPr lang="en-NZ" sz="2800" dirty="0" err="1" smtClean="0"/>
              <a:t>Im</a:t>
            </a:r>
            <a:r>
              <a:rPr lang="en-NZ" sz="2800" dirty="0" smtClean="0"/>
              <a:t> </a:t>
            </a:r>
            <a:r>
              <a:rPr lang="en-NZ" sz="2800" dirty="0" err="1" smtClean="0"/>
              <a:t>Kurs</a:t>
            </a:r>
            <a:r>
              <a:rPr lang="en-NZ" sz="2800" dirty="0" smtClean="0"/>
              <a:t> Information Retrieval </a:t>
            </a:r>
            <a:r>
              <a:rPr lang="en-NZ" sz="2800" dirty="0" err="1" smtClean="0"/>
              <a:t>lernt</a:t>
            </a:r>
            <a:r>
              <a:rPr lang="en-NZ" sz="2800" dirty="0" smtClean="0"/>
              <a:t> man </a:t>
            </a:r>
            <a:r>
              <a:rPr lang="en-NZ" sz="2800" dirty="0" err="1" smtClean="0"/>
              <a:t>Vieles</a:t>
            </a:r>
            <a:r>
              <a:rPr lang="en-NZ" sz="2800" dirty="0" smtClean="0"/>
              <a:t>.”</a:t>
            </a:r>
          </a:p>
          <a:p>
            <a:endParaRPr lang="en-NZ" sz="2800" dirty="0"/>
          </a:p>
          <a:p>
            <a:pPr marL="0" indent="0">
              <a:buNone/>
            </a:pPr>
            <a:r>
              <a:rPr lang="en-NZ" sz="2800" dirty="0" smtClean="0">
                <a:sym typeface="Wingdings" panose="05000000000000000000" pitchFamily="2" charset="2"/>
              </a:rPr>
              <a:t> </a:t>
            </a:r>
            <a:r>
              <a:rPr lang="en-NZ" sz="2800" dirty="0" smtClean="0">
                <a:sym typeface="Wingdings" panose="05000000000000000000" pitchFamily="2" charset="2"/>
              </a:rPr>
              <a:t>“</a:t>
            </a:r>
            <a:r>
              <a:rPr lang="en-NZ" sz="2800" dirty="0" err="1" smtClean="0">
                <a:sym typeface="Wingdings" panose="05000000000000000000" pitchFamily="2" charset="2"/>
              </a:rPr>
              <a:t>Im</a:t>
            </a:r>
            <a:r>
              <a:rPr lang="en-NZ" sz="2800" dirty="0" smtClean="0">
                <a:sym typeface="Wingdings" panose="05000000000000000000" pitchFamily="2" charset="2"/>
              </a:rPr>
              <a:t>” “</a:t>
            </a:r>
            <a:r>
              <a:rPr lang="en-NZ" sz="2800" dirty="0" err="1" smtClean="0">
                <a:sym typeface="Wingdings" panose="05000000000000000000" pitchFamily="2" charset="2"/>
              </a:rPr>
              <a:t>Kurs</a:t>
            </a:r>
            <a:r>
              <a:rPr lang="en-NZ" sz="2800" dirty="0" smtClean="0">
                <a:sym typeface="Wingdings" panose="05000000000000000000" pitchFamily="2" charset="2"/>
              </a:rPr>
              <a:t>” “Information” “Retrieval” “</a:t>
            </a:r>
            <a:r>
              <a:rPr lang="en-NZ" sz="2800" dirty="0" err="1" smtClean="0">
                <a:sym typeface="Wingdings" panose="05000000000000000000" pitchFamily="2" charset="2"/>
              </a:rPr>
              <a:t>lernt</a:t>
            </a:r>
            <a:r>
              <a:rPr lang="en-NZ" sz="2800" dirty="0" smtClean="0">
                <a:sym typeface="Wingdings" panose="05000000000000000000" pitchFamily="2" charset="2"/>
              </a:rPr>
              <a:t>” “man” “</a:t>
            </a:r>
            <a:r>
              <a:rPr lang="en-NZ" sz="2800" dirty="0" err="1" smtClean="0">
                <a:sym typeface="Wingdings" panose="05000000000000000000" pitchFamily="2" charset="2"/>
              </a:rPr>
              <a:t>Vieles</a:t>
            </a:r>
            <a:r>
              <a:rPr lang="en-NZ" sz="2800" dirty="0" smtClean="0">
                <a:sym typeface="Wingdings" panose="05000000000000000000" pitchFamily="2" charset="2"/>
              </a:rPr>
              <a:t>”</a:t>
            </a:r>
            <a:endParaRPr lang="de-DE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 flipH="1">
            <a:off x="4916774" y="2846231"/>
            <a:ext cx="2957" cy="616497"/>
          </a:xfrm>
          <a:prstGeom prst="straightConnector1">
            <a:avLst/>
          </a:prstGeom>
          <a:ln w="603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1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400" dirty="0" err="1" smtClean="0"/>
              <a:t>Preprocessing</a:t>
            </a:r>
            <a:r>
              <a:rPr lang="en-NZ" sz="4400" dirty="0" smtClean="0"/>
              <a:t> - Stemming</a:t>
            </a:r>
            <a:endParaRPr lang="de-DE" sz="4400" dirty="0"/>
          </a:p>
        </p:txBody>
      </p:sp>
      <p:pic>
        <p:nvPicPr>
          <p:cNvPr id="1026" name="Picture 2" descr="https://leanjavaengineering.files.wordpress.com/2012/02/figure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584" y="2418784"/>
            <a:ext cx="6639656" cy="326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3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400" dirty="0" err="1" smtClean="0"/>
              <a:t>Preprocessing</a:t>
            </a:r>
            <a:r>
              <a:rPr lang="en-NZ" sz="4400" dirty="0" smtClean="0"/>
              <a:t> - stemming</a:t>
            </a:r>
            <a:endParaRPr lang="de-DE" sz="4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sz="3200" dirty="0">
                <a:sym typeface="Wingdings" panose="05000000000000000000" pitchFamily="2" charset="2"/>
              </a:rPr>
              <a:t>“</a:t>
            </a:r>
            <a:r>
              <a:rPr lang="en-NZ" sz="3200" dirty="0" err="1">
                <a:sym typeface="Wingdings" panose="05000000000000000000" pitchFamily="2" charset="2"/>
              </a:rPr>
              <a:t>Im</a:t>
            </a:r>
            <a:r>
              <a:rPr lang="en-NZ" sz="3200" dirty="0">
                <a:sym typeface="Wingdings" panose="05000000000000000000" pitchFamily="2" charset="2"/>
              </a:rPr>
              <a:t>” “</a:t>
            </a:r>
            <a:r>
              <a:rPr lang="en-NZ" sz="3200" dirty="0" err="1">
                <a:sym typeface="Wingdings" panose="05000000000000000000" pitchFamily="2" charset="2"/>
              </a:rPr>
              <a:t>Kurs</a:t>
            </a:r>
            <a:r>
              <a:rPr lang="en-NZ" sz="3200" dirty="0">
                <a:sym typeface="Wingdings" panose="05000000000000000000" pitchFamily="2" charset="2"/>
              </a:rPr>
              <a:t>” “Information” “Retrieval” “</a:t>
            </a:r>
            <a:r>
              <a:rPr lang="en-NZ" sz="3200" dirty="0" err="1">
                <a:sym typeface="Wingdings" panose="05000000000000000000" pitchFamily="2" charset="2"/>
              </a:rPr>
              <a:t>lernt</a:t>
            </a:r>
            <a:r>
              <a:rPr lang="en-NZ" sz="3200" dirty="0">
                <a:sym typeface="Wingdings" panose="05000000000000000000" pitchFamily="2" charset="2"/>
              </a:rPr>
              <a:t>” “man” “</a:t>
            </a:r>
            <a:r>
              <a:rPr lang="en-NZ" sz="3200" dirty="0" err="1">
                <a:sym typeface="Wingdings" panose="05000000000000000000" pitchFamily="2" charset="2"/>
              </a:rPr>
              <a:t>Vieles</a:t>
            </a:r>
            <a:r>
              <a:rPr lang="en-NZ" sz="3200" dirty="0" smtClean="0">
                <a:sym typeface="Wingdings" panose="05000000000000000000" pitchFamily="2" charset="2"/>
              </a:rPr>
              <a:t>”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en-NZ" sz="3200" dirty="0" smtClean="0">
                <a:sym typeface="Wingdings" panose="05000000000000000000" pitchFamily="2" charset="2"/>
              </a:rPr>
              <a:t> </a:t>
            </a:r>
            <a:r>
              <a:rPr lang="en-NZ" sz="3200" dirty="0" smtClean="0">
                <a:sym typeface="Wingdings" panose="05000000000000000000" pitchFamily="2" charset="2"/>
              </a:rPr>
              <a:t>“</a:t>
            </a:r>
            <a:r>
              <a:rPr lang="en-NZ" sz="3200" dirty="0" err="1" smtClean="0">
                <a:sym typeface="Wingdings" panose="05000000000000000000" pitchFamily="2" charset="2"/>
              </a:rPr>
              <a:t>im</a:t>
            </a:r>
            <a:r>
              <a:rPr lang="en-NZ" sz="3200" dirty="0" smtClean="0">
                <a:sym typeface="Wingdings" panose="05000000000000000000" pitchFamily="2" charset="2"/>
              </a:rPr>
              <a:t>” “</a:t>
            </a:r>
            <a:r>
              <a:rPr lang="en-NZ" sz="3200" dirty="0" err="1" smtClean="0">
                <a:sym typeface="Wingdings" panose="05000000000000000000" pitchFamily="2" charset="2"/>
              </a:rPr>
              <a:t>kurs</a:t>
            </a:r>
            <a:r>
              <a:rPr lang="en-NZ" sz="3200" dirty="0" smtClean="0">
                <a:sym typeface="Wingdings" panose="05000000000000000000" pitchFamily="2" charset="2"/>
              </a:rPr>
              <a:t>” “inform” “</a:t>
            </a:r>
            <a:r>
              <a:rPr lang="en-NZ" sz="3200" dirty="0" err="1" smtClean="0">
                <a:sym typeface="Wingdings" panose="05000000000000000000" pitchFamily="2" charset="2"/>
              </a:rPr>
              <a:t>retriev</a:t>
            </a:r>
            <a:r>
              <a:rPr lang="en-NZ" sz="3200" dirty="0" smtClean="0">
                <a:sym typeface="Wingdings" panose="05000000000000000000" pitchFamily="2" charset="2"/>
              </a:rPr>
              <a:t>” “</a:t>
            </a:r>
            <a:r>
              <a:rPr lang="en-NZ" sz="3200" dirty="0" err="1" smtClean="0">
                <a:sym typeface="Wingdings" panose="05000000000000000000" pitchFamily="2" charset="2"/>
              </a:rPr>
              <a:t>lern</a:t>
            </a:r>
            <a:r>
              <a:rPr lang="en-NZ" sz="3200" dirty="0" smtClean="0">
                <a:sym typeface="Wingdings" panose="05000000000000000000" pitchFamily="2" charset="2"/>
              </a:rPr>
              <a:t>” “man” “</a:t>
            </a:r>
            <a:r>
              <a:rPr lang="en-NZ" sz="3200" dirty="0" err="1" smtClean="0">
                <a:sym typeface="Wingdings" panose="05000000000000000000" pitchFamily="2" charset="2"/>
              </a:rPr>
              <a:t>viel</a:t>
            </a:r>
            <a:r>
              <a:rPr lang="en-NZ" sz="3200" dirty="0" smtClean="0">
                <a:sym typeface="Wingdings" panose="05000000000000000000" pitchFamily="2" charset="2"/>
              </a:rPr>
              <a:t>”</a:t>
            </a:r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 flipH="1">
            <a:off x="4916774" y="2846231"/>
            <a:ext cx="2957" cy="616497"/>
          </a:xfrm>
          <a:prstGeom prst="straightConnector1">
            <a:avLst/>
          </a:prstGeom>
          <a:ln w="603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93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400" dirty="0" err="1" smtClean="0"/>
              <a:t>Preprocessing</a:t>
            </a:r>
            <a:r>
              <a:rPr lang="en-NZ" sz="4400" dirty="0" smtClean="0"/>
              <a:t> - </a:t>
            </a:r>
            <a:r>
              <a:rPr lang="en-NZ" sz="4400" dirty="0" err="1" smtClean="0"/>
              <a:t>Stopword</a:t>
            </a:r>
            <a:r>
              <a:rPr lang="en-NZ" sz="4400" dirty="0" smtClean="0"/>
              <a:t> removal</a:t>
            </a:r>
            <a:endParaRPr lang="de-DE" sz="4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sz="3200" dirty="0" err="1" smtClean="0"/>
              <a:t>Beispiele</a:t>
            </a:r>
            <a:r>
              <a:rPr lang="en-NZ" sz="3200" dirty="0" smtClean="0"/>
              <a:t>: </a:t>
            </a:r>
            <a:r>
              <a:rPr lang="en-NZ" sz="3200" dirty="0" err="1" smtClean="0"/>
              <a:t>ist</a:t>
            </a:r>
            <a:r>
              <a:rPr lang="en-NZ" sz="3200" dirty="0" smtClean="0"/>
              <a:t>, und, </a:t>
            </a:r>
            <a:r>
              <a:rPr lang="en-NZ" sz="3200" dirty="0" err="1" smtClean="0"/>
              <a:t>auch</a:t>
            </a:r>
            <a:r>
              <a:rPr lang="en-NZ" sz="3200" dirty="0" smtClean="0"/>
              <a:t>, </a:t>
            </a:r>
            <a:r>
              <a:rPr lang="en-NZ" sz="3200" dirty="0" err="1" smtClean="0"/>
              <a:t>aber</a:t>
            </a:r>
            <a:r>
              <a:rPr lang="en-NZ" sz="3200" dirty="0" smtClean="0"/>
              <a:t>, </a:t>
            </a:r>
            <a:r>
              <a:rPr lang="en-NZ" sz="3200" dirty="0" err="1" smtClean="0"/>
              <a:t>als</a:t>
            </a:r>
            <a:r>
              <a:rPr lang="en-NZ" sz="3200" dirty="0" smtClean="0"/>
              <a:t>, </a:t>
            </a:r>
            <a:r>
              <a:rPr lang="en-NZ" sz="3200" dirty="0" err="1" smtClean="0"/>
              <a:t>diese</a:t>
            </a:r>
            <a:r>
              <a:rPr lang="en-NZ" sz="3200" dirty="0" smtClean="0"/>
              <a:t>, hat, </a:t>
            </a:r>
            <a:r>
              <a:rPr lang="en-NZ" sz="3200" dirty="0" err="1" smtClean="0"/>
              <a:t>im</a:t>
            </a:r>
            <a:r>
              <a:rPr lang="en-NZ" sz="3200" dirty="0" smtClean="0"/>
              <a:t> , in, man</a:t>
            </a:r>
          </a:p>
          <a:p>
            <a:pPr marL="0" indent="0">
              <a:buNone/>
            </a:pPr>
            <a:endParaRPr lang="en-NZ" sz="32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NZ" sz="3200" dirty="0" smtClean="0">
                <a:sym typeface="Wingdings" panose="05000000000000000000" pitchFamily="2" charset="2"/>
              </a:rPr>
              <a:t>“</a:t>
            </a:r>
            <a:r>
              <a:rPr lang="en-NZ" sz="3200" dirty="0" err="1" smtClean="0">
                <a:sym typeface="Wingdings" panose="05000000000000000000" pitchFamily="2" charset="2"/>
              </a:rPr>
              <a:t>im</a:t>
            </a:r>
            <a:r>
              <a:rPr lang="en-NZ" sz="3200" dirty="0">
                <a:sym typeface="Wingdings" panose="05000000000000000000" pitchFamily="2" charset="2"/>
              </a:rPr>
              <a:t>” </a:t>
            </a:r>
            <a:r>
              <a:rPr lang="en-NZ" sz="3200" dirty="0" smtClean="0">
                <a:sym typeface="Wingdings" panose="05000000000000000000" pitchFamily="2" charset="2"/>
              </a:rPr>
              <a:t>“</a:t>
            </a:r>
            <a:r>
              <a:rPr lang="en-NZ" sz="3200" dirty="0" err="1" smtClean="0">
                <a:sym typeface="Wingdings" panose="05000000000000000000" pitchFamily="2" charset="2"/>
              </a:rPr>
              <a:t>kurs</a:t>
            </a:r>
            <a:r>
              <a:rPr lang="en-NZ" sz="3200" dirty="0">
                <a:sym typeface="Wingdings" panose="05000000000000000000" pitchFamily="2" charset="2"/>
              </a:rPr>
              <a:t>” </a:t>
            </a:r>
            <a:r>
              <a:rPr lang="en-NZ" sz="3200" dirty="0" smtClean="0">
                <a:sym typeface="Wingdings" panose="05000000000000000000" pitchFamily="2" charset="2"/>
              </a:rPr>
              <a:t>“inform” “</a:t>
            </a:r>
            <a:r>
              <a:rPr lang="en-NZ" sz="3200" dirty="0" err="1" smtClean="0">
                <a:sym typeface="Wingdings" panose="05000000000000000000" pitchFamily="2" charset="2"/>
              </a:rPr>
              <a:t>retriev</a:t>
            </a:r>
            <a:r>
              <a:rPr lang="en-NZ" sz="3200" dirty="0" smtClean="0">
                <a:sym typeface="Wingdings" panose="05000000000000000000" pitchFamily="2" charset="2"/>
              </a:rPr>
              <a:t>” </a:t>
            </a:r>
            <a:r>
              <a:rPr lang="en-NZ" sz="3200" dirty="0">
                <a:sym typeface="Wingdings" panose="05000000000000000000" pitchFamily="2" charset="2"/>
              </a:rPr>
              <a:t>“</a:t>
            </a:r>
            <a:r>
              <a:rPr lang="en-NZ" sz="3200" dirty="0" err="1" smtClean="0">
                <a:sym typeface="Wingdings" panose="05000000000000000000" pitchFamily="2" charset="2"/>
              </a:rPr>
              <a:t>lern</a:t>
            </a:r>
            <a:r>
              <a:rPr lang="en-NZ" sz="3200" dirty="0" smtClean="0">
                <a:sym typeface="Wingdings" panose="05000000000000000000" pitchFamily="2" charset="2"/>
              </a:rPr>
              <a:t>” </a:t>
            </a:r>
            <a:r>
              <a:rPr lang="en-NZ" sz="3200" dirty="0">
                <a:sym typeface="Wingdings" panose="05000000000000000000" pitchFamily="2" charset="2"/>
              </a:rPr>
              <a:t>“man” </a:t>
            </a:r>
            <a:r>
              <a:rPr lang="en-NZ" sz="3200" dirty="0" smtClean="0">
                <a:sym typeface="Wingdings" panose="05000000000000000000" pitchFamily="2" charset="2"/>
              </a:rPr>
              <a:t>“</a:t>
            </a:r>
            <a:r>
              <a:rPr lang="en-NZ" sz="3200" dirty="0" err="1">
                <a:sym typeface="Wingdings" panose="05000000000000000000" pitchFamily="2" charset="2"/>
              </a:rPr>
              <a:t>v</a:t>
            </a:r>
            <a:r>
              <a:rPr lang="en-NZ" sz="3200" dirty="0" err="1" smtClean="0">
                <a:sym typeface="Wingdings" panose="05000000000000000000" pitchFamily="2" charset="2"/>
              </a:rPr>
              <a:t>iel</a:t>
            </a:r>
            <a:r>
              <a:rPr lang="en-NZ" sz="3200" dirty="0" smtClean="0">
                <a:sym typeface="Wingdings" panose="05000000000000000000" pitchFamily="2" charset="2"/>
              </a:rPr>
              <a:t>”</a:t>
            </a:r>
            <a:endParaRPr lang="de-DE" sz="3200" dirty="0"/>
          </a:p>
          <a:p>
            <a:pPr marL="0" indent="0">
              <a:buNone/>
            </a:pPr>
            <a:endParaRPr lang="en-NZ" sz="32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NZ" sz="3200" dirty="0" smtClean="0">
                <a:sym typeface="Wingdings" panose="05000000000000000000" pitchFamily="2" charset="2"/>
              </a:rPr>
              <a:t>“</a:t>
            </a:r>
            <a:r>
              <a:rPr lang="en-NZ" sz="3200" dirty="0" err="1">
                <a:sym typeface="Wingdings" panose="05000000000000000000" pitchFamily="2" charset="2"/>
              </a:rPr>
              <a:t>k</a:t>
            </a:r>
            <a:r>
              <a:rPr lang="en-NZ" sz="3200" dirty="0" err="1" smtClean="0">
                <a:sym typeface="Wingdings" panose="05000000000000000000" pitchFamily="2" charset="2"/>
              </a:rPr>
              <a:t>urs</a:t>
            </a:r>
            <a:r>
              <a:rPr lang="en-NZ" sz="3200" dirty="0" smtClean="0">
                <a:sym typeface="Wingdings" panose="05000000000000000000" pitchFamily="2" charset="2"/>
              </a:rPr>
              <a:t>” “inform” “</a:t>
            </a:r>
            <a:r>
              <a:rPr lang="en-NZ" sz="3200" dirty="0" err="1" smtClean="0">
                <a:sym typeface="Wingdings" panose="05000000000000000000" pitchFamily="2" charset="2"/>
              </a:rPr>
              <a:t>retriev</a:t>
            </a:r>
            <a:r>
              <a:rPr lang="en-NZ" sz="3200" dirty="0" smtClean="0">
                <a:sym typeface="Wingdings" panose="05000000000000000000" pitchFamily="2" charset="2"/>
              </a:rPr>
              <a:t>” “</a:t>
            </a:r>
            <a:r>
              <a:rPr lang="en-NZ" sz="3200" dirty="0" err="1" smtClean="0">
                <a:sym typeface="Wingdings" panose="05000000000000000000" pitchFamily="2" charset="2"/>
              </a:rPr>
              <a:t>lern</a:t>
            </a:r>
            <a:r>
              <a:rPr lang="en-NZ" sz="3200" dirty="0" smtClean="0">
                <a:sym typeface="Wingdings" panose="05000000000000000000" pitchFamily="2" charset="2"/>
              </a:rPr>
              <a:t>” “</a:t>
            </a:r>
            <a:r>
              <a:rPr lang="en-NZ" sz="3200" dirty="0" err="1">
                <a:sym typeface="Wingdings" panose="05000000000000000000" pitchFamily="2" charset="2"/>
              </a:rPr>
              <a:t>v</a:t>
            </a:r>
            <a:r>
              <a:rPr lang="en-NZ" sz="3200" dirty="0" err="1" smtClean="0">
                <a:sym typeface="Wingdings" panose="05000000000000000000" pitchFamily="2" charset="2"/>
              </a:rPr>
              <a:t>iel</a:t>
            </a:r>
            <a:r>
              <a:rPr lang="en-NZ" sz="3200" dirty="0" smtClean="0">
                <a:sym typeface="Wingdings" panose="05000000000000000000" pitchFamily="2" charset="2"/>
              </a:rPr>
              <a:t>”</a:t>
            </a:r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 flipH="1">
            <a:off x="4167266" y="4390218"/>
            <a:ext cx="2957" cy="616497"/>
          </a:xfrm>
          <a:prstGeom prst="straightConnector1">
            <a:avLst/>
          </a:prstGeom>
          <a:ln w="6032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0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400" dirty="0" err="1" smtClean="0"/>
              <a:t>Preprocessing</a:t>
            </a:r>
            <a:r>
              <a:rPr lang="en-NZ" sz="4400" dirty="0" smtClean="0"/>
              <a:t> - </a:t>
            </a:r>
            <a:r>
              <a:rPr lang="en-NZ" sz="4400" dirty="0" err="1" smtClean="0"/>
              <a:t>anderes</a:t>
            </a:r>
            <a:endParaRPr lang="de-DE" sz="4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3200" dirty="0" smtClean="0"/>
              <a:t>Links </a:t>
            </a:r>
            <a:r>
              <a:rPr lang="en-NZ" sz="3200" dirty="0" err="1" smtClean="0"/>
              <a:t>entfernen</a:t>
            </a:r>
            <a:r>
              <a:rPr lang="en-NZ" sz="3200" dirty="0" smtClean="0"/>
              <a:t> </a:t>
            </a:r>
          </a:p>
          <a:p>
            <a:r>
              <a:rPr lang="en-NZ" sz="3200" dirty="0" err="1" smtClean="0"/>
              <a:t>Zahlen</a:t>
            </a:r>
            <a:r>
              <a:rPr lang="en-NZ" sz="3200" dirty="0" smtClean="0"/>
              <a:t> </a:t>
            </a:r>
            <a:r>
              <a:rPr lang="en-NZ" sz="3200" dirty="0" err="1" smtClean="0"/>
              <a:t>entfernen</a:t>
            </a:r>
            <a:endParaRPr lang="en-NZ" sz="3200" dirty="0" smtClean="0"/>
          </a:p>
          <a:p>
            <a:r>
              <a:rPr lang="en-NZ" sz="3200" dirty="0" err="1" smtClean="0"/>
              <a:t>Sonderzeichen</a:t>
            </a:r>
            <a:r>
              <a:rPr lang="en-NZ" sz="3200" dirty="0"/>
              <a:t> </a:t>
            </a:r>
            <a:r>
              <a:rPr lang="en-NZ" sz="3200" dirty="0" err="1" smtClean="0"/>
              <a:t>ersetzen</a:t>
            </a:r>
            <a:endParaRPr lang="en-NZ" sz="3200" dirty="0"/>
          </a:p>
          <a:p>
            <a:endParaRPr lang="en-NZ" sz="3200" dirty="0" smtClean="0"/>
          </a:p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1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23" y="388867"/>
            <a:ext cx="9905998" cy="1478570"/>
          </a:xfrm>
        </p:spPr>
        <p:txBody>
          <a:bodyPr>
            <a:normAutofit/>
          </a:bodyPr>
          <a:lstStyle/>
          <a:p>
            <a:r>
              <a:rPr lang="en-NZ" sz="4400" dirty="0" err="1" smtClean="0"/>
              <a:t>Schritte</a:t>
            </a:r>
            <a:endParaRPr lang="de-DE" sz="4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sz="3200" dirty="0" smtClean="0"/>
              <a:t>1. </a:t>
            </a:r>
            <a:r>
              <a:rPr lang="en-NZ" sz="3200" dirty="0" err="1" smtClean="0"/>
              <a:t>Preprocessing</a:t>
            </a:r>
            <a:endParaRPr lang="en-NZ" sz="3200" dirty="0" smtClean="0"/>
          </a:p>
          <a:p>
            <a:pPr marL="0" indent="0">
              <a:buNone/>
            </a:pPr>
            <a:r>
              <a:rPr lang="en-NZ" sz="3200" dirty="0" smtClean="0"/>
              <a:t>2. Indexing</a:t>
            </a:r>
          </a:p>
          <a:p>
            <a:pPr marL="0" indent="0">
              <a:buNone/>
            </a:pPr>
            <a:r>
              <a:rPr lang="en-NZ" sz="3200" dirty="0" smtClean="0"/>
              <a:t>3. Ranking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5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369</Words>
  <Application>Microsoft Office PowerPoint</Application>
  <PresentationFormat>Breitbild</PresentationFormat>
  <Paragraphs>110</Paragraphs>
  <Slides>18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Trebuchet MS</vt:lpstr>
      <vt:lpstr>Tw Cen MT</vt:lpstr>
      <vt:lpstr>Wingdings</vt:lpstr>
      <vt:lpstr>Schaltkreis</vt:lpstr>
      <vt:lpstr>Information Retrieval</vt:lpstr>
      <vt:lpstr>PowerPoint-Präsentation</vt:lpstr>
      <vt:lpstr>Schritte</vt:lpstr>
      <vt:lpstr>Preprocessing - Tokenisierung</vt:lpstr>
      <vt:lpstr>Preprocessing - Stemming</vt:lpstr>
      <vt:lpstr>Preprocessing - stemming</vt:lpstr>
      <vt:lpstr>Preprocessing - Stopword removal</vt:lpstr>
      <vt:lpstr>Preprocessing - anderes</vt:lpstr>
      <vt:lpstr>Schritte</vt:lpstr>
      <vt:lpstr>Indexing</vt:lpstr>
      <vt:lpstr>INDEXing </vt:lpstr>
      <vt:lpstr>Schritte</vt:lpstr>
      <vt:lpstr>Ranking – tf-idf </vt:lpstr>
      <vt:lpstr>Ranking – Vektor space model</vt:lpstr>
      <vt:lpstr>Ranking – Vektor space model</vt:lpstr>
      <vt:lpstr>Ranking – Vektor space model</vt:lpstr>
      <vt:lpstr>Ranking - Page Rank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</dc:title>
  <dc:creator>Tim KA</dc:creator>
  <cp:lastModifiedBy>Alexander vonTrostorff</cp:lastModifiedBy>
  <cp:revision>17</cp:revision>
  <dcterms:created xsi:type="dcterms:W3CDTF">2016-07-31T09:29:05Z</dcterms:created>
  <dcterms:modified xsi:type="dcterms:W3CDTF">2016-07-31T21:36:00Z</dcterms:modified>
</cp:coreProperties>
</file>