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64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7" r:id="rId14"/>
    <p:sldId id="258" r:id="rId15"/>
    <p:sldId id="256" r:id="rId16"/>
    <p:sldId id="259" r:id="rId17"/>
    <p:sldId id="261" r:id="rId18"/>
    <p:sldId id="266" r:id="rId19"/>
    <p:sldId id="267" r:id="rId20"/>
    <p:sldId id="277" r:id="rId21"/>
    <p:sldId id="26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37T482Md/XmMx5hJ7ZEIU0s5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89517" autoAdjust="0"/>
  </p:normalViewPr>
  <p:slideViewPr>
    <p:cSldViewPr snapToGrid="0">
      <p:cViewPr varScale="1">
        <p:scale>
          <a:sx n="102" d="100"/>
          <a:sy n="10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nish01/Downloads/tf000000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13769430243104E-2"/>
          <c:y val="0"/>
          <c:w val="0.94552530697069803"/>
          <c:h val="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'Project Timeline'!$E$16</c:f>
              <c:strCache>
                <c:ptCount val="1"/>
                <c:pt idx="0">
                  <c:v>Position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7163915818921949E-8"/>
                  <c:y val="-8.2121881209074843E-18"/>
                </c:manualLayout>
              </c:layout>
              <c:tx>
                <c:rich>
                  <a:bodyPr/>
                  <a:lstStyle/>
                  <a:p>
                    <a:fld id="{38BBA013-30A3-4E6C-A1D3-5EF6D1513EB1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695A9D1D-15EE-425F-A650-75662AB74DA2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286-534A-8C9D-AC78766F1B52}"/>
                </c:ext>
              </c:extLst>
            </c:dLbl>
            <c:dLbl>
              <c:idx val="1"/>
              <c:layout>
                <c:manualLayout>
                  <c:x val="4.71639158093134E-8"/>
                  <c:y val="0"/>
                </c:manualLayout>
              </c:layout>
              <c:tx>
                <c:rich>
                  <a:bodyPr/>
                  <a:lstStyle/>
                  <a:p>
                    <a:fld id="{3AEDABC0-ED0B-4B29-B966-F0824DBF65DE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8ADBBBA2-1DBF-4F21-A72E-E068DE7E37C1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86-534A-8C9D-AC78766F1B52}"/>
                </c:ext>
              </c:extLst>
            </c:dLbl>
            <c:dLbl>
              <c:idx val="2"/>
              <c:layout>
                <c:manualLayout>
                  <c:x val="4.71639158093134E-8"/>
                  <c:y val="0"/>
                </c:manualLayout>
              </c:layout>
              <c:tx>
                <c:rich>
                  <a:bodyPr/>
                  <a:lstStyle/>
                  <a:p>
                    <a:fld id="{89C66AAD-5390-4101-A161-865A928CC1AE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EFC92BFA-4E62-46E3-9E76-D1EBE8419B53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F286-534A-8C9D-AC78766F1B52}"/>
                </c:ext>
              </c:extLst>
            </c:dLbl>
            <c:dLbl>
              <c:idx val="3"/>
              <c:layout>
                <c:manualLayout>
                  <c:x val="4.7163915820294599E-8"/>
                  <c:y val="-3.2848752483629937E-17"/>
                </c:manualLayout>
              </c:layout>
              <c:tx>
                <c:rich>
                  <a:bodyPr/>
                  <a:lstStyle/>
                  <a:p>
                    <a:fld id="{EF4A7E30-7AF8-4233-B90F-4C5786D1B879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BA519C51-CDAD-4385-B9A0-6D3A04256C2F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286-534A-8C9D-AC78766F1B52}"/>
                </c:ext>
              </c:extLst>
            </c:dLbl>
            <c:dLbl>
              <c:idx val="4"/>
              <c:layout>
                <c:manualLayout>
                  <c:x val="4.7163915820294599E-8"/>
                  <c:y val="1.3139500993451975E-16"/>
                </c:manualLayout>
              </c:layout>
              <c:tx>
                <c:rich>
                  <a:bodyPr/>
                  <a:lstStyle/>
                  <a:p>
                    <a:fld id="{41AC6839-2D7B-4CE5-BC64-BDE049CAC51D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37131ACD-84F4-42EB-814F-3CBCFA9F05AF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F286-534A-8C9D-AC78766F1B52}"/>
                </c:ext>
              </c:extLst>
            </c:dLbl>
            <c:dLbl>
              <c:idx val="5"/>
              <c:layout>
                <c:manualLayout>
                  <c:x val="4.7163915820294599E-8"/>
                  <c:y val="-3.2848752483629937E-17"/>
                </c:manualLayout>
              </c:layout>
              <c:tx>
                <c:rich>
                  <a:bodyPr/>
                  <a:lstStyle/>
                  <a:p>
                    <a:fld id="{CE72315B-35BD-4F85-A731-B5509EE2FDF0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A55CB0EC-89B2-467B-85A1-0549DB7653E7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286-534A-8C9D-AC78766F1B52}"/>
                </c:ext>
              </c:extLst>
            </c:dLbl>
            <c:dLbl>
              <c:idx val="6"/>
              <c:layout>
                <c:manualLayout>
                  <c:x val="4.7163915820294599E-8"/>
                  <c:y val="1.3139500993451975E-16"/>
                </c:manualLayout>
              </c:layout>
              <c:tx>
                <c:rich>
                  <a:bodyPr/>
                  <a:lstStyle/>
                  <a:p>
                    <a:fld id="{F1682120-E413-489F-BBFC-DA651141CB86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DF5C3B40-E92F-4EB1-808D-51167C502D28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F286-534A-8C9D-AC78766F1B52}"/>
                </c:ext>
              </c:extLst>
            </c:dLbl>
            <c:dLbl>
              <c:idx val="7"/>
              <c:layout>
                <c:manualLayout>
                  <c:x val="4.7163915820294599E-8"/>
                  <c:y val="-3.2848752483629937E-17"/>
                </c:manualLayout>
              </c:layout>
              <c:tx>
                <c:rich>
                  <a:bodyPr/>
                  <a:lstStyle/>
                  <a:p>
                    <a:fld id="{9100B6D6-BCD7-4526-B0FA-27C34E1F9D33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63F6FEE7-E7B9-47A4-AD99-F858ED888535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286-534A-8C9D-AC78766F1B52}"/>
                </c:ext>
              </c:extLst>
            </c:dLbl>
            <c:dLbl>
              <c:idx val="8"/>
              <c:layout>
                <c:manualLayout>
                  <c:x val="4.7163915820294599E-8"/>
                  <c:y val="0"/>
                </c:manualLayout>
              </c:layout>
              <c:tx>
                <c:rich>
                  <a:bodyPr/>
                  <a:lstStyle/>
                  <a:p>
                    <a:fld id="{3385B721-571E-4BBB-A385-E771BDC53DC7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266135CB-479F-4905-A553-8B3EA861FA68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F286-534A-8C9D-AC78766F1B52}"/>
                </c:ext>
              </c:extLst>
            </c:dLbl>
            <c:dLbl>
              <c:idx val="9"/>
              <c:layout>
                <c:manualLayout>
                  <c:x val="4.7163915820294599E-8"/>
                  <c:y val="-1.6424376241814969E-17"/>
                </c:manualLayout>
              </c:layout>
              <c:tx>
                <c:rich>
                  <a:bodyPr/>
                  <a:lstStyle/>
                  <a:p>
                    <a:fld id="{70EBAD28-6B3E-4AD0-BE0D-03059317BF5A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E2100826-A16D-4679-AF10-D241A3D148C0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F286-534A-8C9D-AC78766F1B52}"/>
                </c:ext>
              </c:extLst>
            </c:dLbl>
            <c:dLbl>
              <c:idx val="10"/>
              <c:layout>
                <c:manualLayout>
                  <c:x val="4.7163915908144244E-8"/>
                  <c:y val="1.3139500993451975E-16"/>
                </c:manualLayout>
              </c:layout>
              <c:tx>
                <c:rich>
                  <a:bodyPr/>
                  <a:lstStyle/>
                  <a:p>
                    <a:fld id="{AE0859E4-BF7E-44F5-AA70-6251FE00BDB3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0617D681-6427-422C-86DC-EE73622515E9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F286-534A-8C9D-AC78766F1B52}"/>
                </c:ext>
              </c:extLst>
            </c:dLbl>
            <c:dLbl>
              <c:idx val="11"/>
              <c:layout>
                <c:manualLayout>
                  <c:x val="4.7163915820294599E-8"/>
                  <c:y val="-3.2848752483629937E-17"/>
                </c:manualLayout>
              </c:layout>
              <c:tx>
                <c:rich>
                  <a:bodyPr/>
                  <a:lstStyle/>
                  <a:p>
                    <a:fld id="{85C1A84E-729C-4046-8960-A8CB5BD2C35F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0D95E02C-930F-4864-9E58-3980F3EDDDF4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F286-534A-8C9D-AC78766F1B5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765A073-0BC3-43F1-944D-00DF9C4FC898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4DCF4CA1-F86D-4829-92FB-8AD8358ACA12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F286-534A-8C9D-AC78766F1B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errBars>
            <c:errBarType val="minus"/>
            <c:errValType val="percentage"/>
            <c:noEndCap val="0"/>
            <c:val val="100"/>
            <c:spPr>
              <a:solidFill>
                <a:schemeClr val="tx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'Project Timeline'!$C$17:$C$29</c:f>
              <c:strCache>
                <c:ptCount val="13"/>
                <c:pt idx="0">
                  <c:v>Project Start</c:v>
                </c:pt>
                <c:pt idx="1">
                  <c:v>Research</c:v>
                </c:pt>
                <c:pt idx="2">
                  <c:v>Requirements</c:v>
                </c:pt>
                <c:pt idx="3">
                  <c:v>Dependencies and Deliverables</c:v>
                </c:pt>
                <c:pt idx="4">
                  <c:v>Project Architecture </c:v>
                </c:pt>
                <c:pt idx="5">
                  <c:v>ML model/Datasets </c:v>
                </c:pt>
                <c:pt idx="6">
                  <c:v>Mobile Application - Primary features</c:v>
                </c:pt>
                <c:pt idx="7">
                  <c:v>Web Application - Primary features</c:v>
                </c:pt>
                <c:pt idx="8">
                  <c:v>Prototype</c:v>
                </c:pt>
                <c:pt idx="9">
                  <c:v>Mobile Application - Secondary features</c:v>
                </c:pt>
                <c:pt idx="10">
                  <c:v>Web Application - Secondary features</c:v>
                </c:pt>
                <c:pt idx="11">
                  <c:v>Go Live</c:v>
                </c:pt>
                <c:pt idx="12">
                  <c:v>Project End</c:v>
                </c:pt>
              </c:strCache>
            </c:strRef>
          </c:cat>
          <c:val>
            <c:numRef>
              <c:f>'Project Timeline'!$E$17:$E$29</c:f>
              <c:numCache>
                <c:formatCode>General</c:formatCode>
                <c:ptCount val="13"/>
                <c:pt idx="0">
                  <c:v>20</c:v>
                </c:pt>
                <c:pt idx="1">
                  <c:v>10</c:v>
                </c:pt>
                <c:pt idx="2">
                  <c:v>-10</c:v>
                </c:pt>
                <c:pt idx="3">
                  <c:v>20</c:v>
                </c:pt>
                <c:pt idx="4">
                  <c:v>-20</c:v>
                </c:pt>
                <c:pt idx="5">
                  <c:v>25</c:v>
                </c:pt>
                <c:pt idx="6">
                  <c:v>-15</c:v>
                </c:pt>
                <c:pt idx="7">
                  <c:v>15</c:v>
                </c:pt>
                <c:pt idx="8">
                  <c:v>-22</c:v>
                </c:pt>
                <c:pt idx="9">
                  <c:v>20</c:v>
                </c:pt>
                <c:pt idx="10">
                  <c:v>-15</c:v>
                </c:pt>
                <c:pt idx="11">
                  <c:v>10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'Project Timeline'!$D$17:$D$29</c15:f>
                <c15:dlblRangeCache>
                  <c:ptCount val="13"/>
                  <c:pt idx="1">
                    <c:v>Poornapragna Vadiraj</c:v>
                  </c:pt>
                  <c:pt idx="2">
                    <c:v>Jignesh Madhani</c:v>
                  </c:pt>
                  <c:pt idx="3">
                    <c:v>Pankaj Patil</c:v>
                  </c:pt>
                  <c:pt idx="4">
                    <c:v>Manish Lokhande</c:v>
                  </c:pt>
                  <c:pt idx="5">
                    <c:v>Poornapragna Vadiraj</c:v>
                  </c:pt>
                  <c:pt idx="6">
                    <c:v>Jignesh Madhani</c:v>
                  </c:pt>
                  <c:pt idx="7">
                    <c:v>Manish Lokhande</c:v>
                  </c:pt>
                  <c:pt idx="8">
                    <c:v>Trailblazers</c:v>
                  </c:pt>
                  <c:pt idx="9">
                    <c:v>Jignesh Madhani</c:v>
                  </c:pt>
                  <c:pt idx="10">
                    <c:v>Manish Lokhande</c:v>
                  </c:pt>
                  <c:pt idx="11">
                    <c:v>Trailblazers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F286-534A-8C9D-AC78766F1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7045280"/>
        <c:axId val="717044888"/>
      </c:barChart>
      <c:lineChart>
        <c:grouping val="standard"/>
        <c:varyColors val="0"/>
        <c:ser>
          <c:idx val="0"/>
          <c:order val="0"/>
          <c:tx>
            <c:strRef>
              <c:f>'Project Timeline'!$B$16</c:f>
              <c:strCache>
                <c:ptCount val="1"/>
                <c:pt idx="0">
                  <c:v>Date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6350" cap="flat" cmpd="sng" algn="ctr">
                <a:noFill/>
                <a:prstDash val="solid"/>
                <a:round/>
              </a:ln>
              <a:effectLst/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E-F286-534A-8C9D-AC78766F1B52}"/>
              </c:ext>
            </c:extLst>
          </c:dPt>
          <c:errBars>
            <c:errDir val="y"/>
            <c:errBarType val="both"/>
            <c:errValType val="percentage"/>
            <c:noEndCap val="0"/>
            <c:val val="5"/>
            <c:spPr>
              <a:solidFill>
                <a:schemeClr val="tx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  <a:effectLst/>
            </c:spPr>
          </c:errBars>
          <c:cat>
            <c:numRef>
              <c:f>'Project Timeline'!$B$17:$B$29</c:f>
              <c:numCache>
                <c:formatCode>m/d/yy</c:formatCode>
                <c:ptCount val="13"/>
                <c:pt idx="0">
                  <c:v>44044</c:v>
                </c:pt>
                <c:pt idx="1">
                  <c:v>44077</c:v>
                </c:pt>
                <c:pt idx="2">
                  <c:v>44091</c:v>
                </c:pt>
                <c:pt idx="3">
                  <c:v>44098</c:v>
                </c:pt>
                <c:pt idx="4">
                  <c:v>44104</c:v>
                </c:pt>
                <c:pt idx="5">
                  <c:v>44135</c:v>
                </c:pt>
                <c:pt idx="6">
                  <c:v>44147</c:v>
                </c:pt>
                <c:pt idx="7">
                  <c:v>44154</c:v>
                </c:pt>
                <c:pt idx="8">
                  <c:v>44175</c:v>
                </c:pt>
                <c:pt idx="9">
                  <c:v>44242</c:v>
                </c:pt>
                <c:pt idx="10">
                  <c:v>44270</c:v>
                </c:pt>
                <c:pt idx="11">
                  <c:v>44301</c:v>
                </c:pt>
                <c:pt idx="12">
                  <c:v>44306</c:v>
                </c:pt>
              </c:numCache>
            </c:numRef>
          </c:cat>
          <c:val>
            <c:numRef>
              <c:f>'Project Timeline'!$F$17:$F$29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F-F286-534A-8C9D-AC78766F1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7044104"/>
        <c:axId val="717044496"/>
      </c:lineChart>
      <c:dateAx>
        <c:axId val="717044104"/>
        <c:scaling>
          <c:orientation val="minMax"/>
        </c:scaling>
        <c:delete val="0"/>
        <c:axPos val="b"/>
        <c:numFmt formatCode="[$-409]d\ mmm;@" sourceLinked="0"/>
        <c:majorTickMark val="cross"/>
        <c:minorTickMark val="in"/>
        <c:tickLblPos val="nextTo"/>
        <c:spPr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044496"/>
        <c:crosses val="autoZero"/>
        <c:auto val="1"/>
        <c:lblOffset val="100"/>
        <c:baseTimeUnit val="days"/>
        <c:majorUnit val="10"/>
        <c:majorTimeUnit val="days"/>
        <c:minorUnit val="1"/>
        <c:minorTimeUnit val="days"/>
      </c:dateAx>
      <c:valAx>
        <c:axId val="717044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17044104"/>
        <c:crosses val="autoZero"/>
        <c:crossBetween val="midCat"/>
      </c:valAx>
      <c:valAx>
        <c:axId val="71704488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17045280"/>
        <c:crosses val="max"/>
        <c:crossBetween val="between"/>
      </c:valAx>
      <c:catAx>
        <c:axId val="717045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70448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82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5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40acf7d_1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6c40acf7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53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76dd5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76dd5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76dd5e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76dd5e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D0CCE8D6-63F2-478F-A25F-2BC5545CCA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61181">
            <a:off x="5059221" y="2845161"/>
            <a:ext cx="1761101" cy="1763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71CEA-AADB-4DB3-A0F8-3AB7258429D2}"/>
              </a:ext>
            </a:extLst>
          </p:cNvPr>
          <p:cNvSpPr/>
          <p:nvPr/>
        </p:nvSpPr>
        <p:spPr>
          <a:xfrm>
            <a:off x="4988235" y="1257382"/>
            <a:ext cx="433480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DriveUp</a:t>
            </a:r>
            <a:endParaRPr lang="en-US" sz="2400" b="1" dirty="0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-US" dirty="0">
              <a:solidFill>
                <a:srgbClr val="00B0F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1DCC5-D716-41F0-BF61-D203FCE03041}"/>
              </a:ext>
            </a:extLst>
          </p:cNvPr>
          <p:cNvSpPr txBox="1"/>
          <p:nvPr/>
        </p:nvSpPr>
        <p:spPr>
          <a:xfrm>
            <a:off x="8159676" y="5365563"/>
            <a:ext cx="275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Bharath Medarametla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Pankaj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Hanmant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Patil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Manish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Hanmantrao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Lokhande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69969" y="783967"/>
            <a:ext cx="717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3467"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3467">
              <a:latin typeface="Arial"/>
              <a:ea typeface="Arial"/>
              <a:cs typeface="Arial"/>
              <a:sym typeface="Arial"/>
            </a:endParaRPr>
          </a:p>
          <a:p>
            <a:pPr marL="16933">
              <a:lnSpc>
                <a:spcPct val="100000"/>
              </a:lnSpc>
            </a:pPr>
            <a:endParaRPr sz="34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234033" y="4619733"/>
            <a:ext cx="3871600" cy="2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609585">
              <a:lnSpc>
                <a:spcPct val="150000"/>
              </a:lnSpc>
            </a:pPr>
            <a:endParaRPr sz="186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marR="6773">
              <a:lnSpc>
                <a:spcPct val="234400"/>
              </a:lnSpc>
              <a:spcBef>
                <a:spcPts val="467"/>
              </a:spcBef>
            </a:pP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34" y="1704067"/>
            <a:ext cx="3609900" cy="211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7401" y="1629185"/>
            <a:ext cx="2417100" cy="2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934" y="3823901"/>
            <a:ext cx="2119833" cy="211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34" y="1804734"/>
            <a:ext cx="3609901" cy="206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7967" y="4073925"/>
            <a:ext cx="2580875" cy="25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8833" y="4182000"/>
            <a:ext cx="2580867" cy="258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70380" y="4218800"/>
            <a:ext cx="2291133" cy="229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42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F1ADB0-CAF7-164B-BA51-6C23DAE26A41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Future Scope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21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A84C7-433E-7C4C-914C-BC2AED7EF9E6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88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5766350" y="1344425"/>
            <a:ext cx="5192163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 LEARNER . . .</a:t>
            </a:r>
            <a:endParaRPr lang="en-US"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Search certified Instructors (better choice)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rgbClr val="3F3F3F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lvl="0" indent="-285750"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Schedule driving classes  (convenient timeslots)</a:t>
            </a:r>
          </a:p>
          <a:p>
            <a:pPr marL="285750" lvl="0" indent="-285750">
              <a:buClr>
                <a:srgbClr val="3F3F3F"/>
              </a:buClr>
              <a:buSzPts val="1800"/>
              <a:buFont typeface="Arial"/>
              <a:buChar char="•"/>
            </a:pPr>
            <a:endParaRPr lang="en-US" dirty="0">
              <a:solidFill>
                <a:srgbClr val="3F3F3F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indent="-285750"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Cost Effective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rgbClr val="3F3F3F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Tutorials, Practice tests, Quiz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rgbClr val="3F3F3F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Local rules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rgbClr val="3F3F3F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Driving pattern analysis (reports)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100" name="Google Shape;100;p1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901" y="1863326"/>
            <a:ext cx="2492253" cy="211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 descr="Profess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8740" y="1905000"/>
            <a:ext cx="256032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5722619" y="1303021"/>
            <a:ext cx="5475467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 INSTRUCTOR . . .</a:t>
            </a:r>
            <a:endParaRPr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Flexible working hours</a:t>
            </a:r>
            <a:endParaRPr lang="en-US" sz="1800" dirty="0"/>
          </a:p>
          <a:p>
            <a:pPr marL="285750" lvl="0" indent="-171450">
              <a:buClr>
                <a:schemeClr val="dk1"/>
              </a:buClr>
              <a:buSzPts val="1800"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Surge pricing</a:t>
            </a:r>
            <a:endParaRPr lang="en-US" sz="1800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 employer : Be your own boss</a:t>
            </a:r>
            <a:endParaRPr lang="en-US" sz="1800" dirty="0">
              <a:ea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Rating &amp; testimonials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Opportunities open up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76dd5e25_0_0"/>
          <p:cNvSpPr txBox="1">
            <a:spLocks noGrp="1"/>
          </p:cNvSpPr>
          <p:nvPr>
            <p:ph type="body" idx="1"/>
          </p:nvPr>
        </p:nvSpPr>
        <p:spPr>
          <a:xfrm>
            <a:off x="703729" y="3136182"/>
            <a:ext cx="3380591" cy="22824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Select Driving School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Time-Slot Available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Quality Of School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 model/type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Services offered 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1400" dirty="0">
                <a:solidFill>
                  <a:srgbClr val="3F3F3F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Schedule driving classes</a:t>
            </a:r>
            <a:endParaRPr sz="1400" dirty="0">
              <a:solidFill>
                <a:srgbClr val="3F3F3F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6" name="Google Shape;86;g6376dd5e25_0_0" descr="Profess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686" y="957779"/>
            <a:ext cx="1118828" cy="111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6376dd5e25_0_0" descr="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2051" y="855551"/>
            <a:ext cx="1118850" cy="11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6376dd5e25_0_0"/>
          <p:cNvSpPr txBox="1">
            <a:spLocks noGrp="1"/>
          </p:cNvSpPr>
          <p:nvPr>
            <p:ph type="body" idx="1"/>
          </p:nvPr>
        </p:nvSpPr>
        <p:spPr>
          <a:xfrm>
            <a:off x="4607928" y="3136182"/>
            <a:ext cx="3644433" cy="306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Fixed timing</a:t>
            </a: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Fixed pay(Hourly)</a:t>
            </a: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Employer dependent job security</a:t>
            </a: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 always enough work</a:t>
            </a: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9" name="Google Shape;89;g6376dd5e25_0_0"/>
          <p:cNvSpPr txBox="1">
            <a:spLocks noGrp="1"/>
          </p:cNvSpPr>
          <p:nvPr>
            <p:ph type="body" idx="1"/>
          </p:nvPr>
        </p:nvSpPr>
        <p:spPr>
          <a:xfrm>
            <a:off x="8512129" y="3118382"/>
            <a:ext cx="3218100" cy="220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Physical Location</a:t>
            </a:r>
            <a:endParaRPr sz="1400" dirty="0"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  <a:sym typeface="Arial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Upfront investment</a:t>
            </a:r>
            <a:endParaRPr sz="1400" dirty="0"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  <a:sym typeface="Arial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Limited instructors &amp; vehicles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endParaRPr lang="en-US" sz="1400" dirty="0">
              <a:solidFill>
                <a:srgbClr val="262626"/>
              </a:solidFill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 sz="1400" dirty="0">
                <a:solidFill>
                  <a:srgbClr val="262626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Insurance</a:t>
            </a:r>
            <a:endParaRPr sz="1400" dirty="0">
              <a:latin typeface="Garamond" panose="020204040303010108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0" name="Google Shape;90;g6376dd5e25_0_0"/>
          <p:cNvSpPr txBox="1">
            <a:spLocks noGrp="1"/>
          </p:cNvSpPr>
          <p:nvPr>
            <p:ph type="body" idx="1"/>
          </p:nvPr>
        </p:nvSpPr>
        <p:spPr>
          <a:xfrm>
            <a:off x="1097398" y="2234580"/>
            <a:ext cx="2424735" cy="58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New Driver - Learner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1" name="Google Shape;91;g6376dd5e25_0_0"/>
          <p:cNvSpPr txBox="1">
            <a:spLocks noGrp="1"/>
          </p:cNvSpPr>
          <p:nvPr>
            <p:ph type="body" idx="1"/>
          </p:nvPr>
        </p:nvSpPr>
        <p:spPr>
          <a:xfrm>
            <a:off x="5101342" y="2214570"/>
            <a:ext cx="1351800" cy="5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Instructor</a:t>
            </a:r>
            <a:endParaRPr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2" name="Google Shape;92;g6376dd5e25_0_0"/>
          <p:cNvSpPr txBox="1">
            <a:spLocks noGrp="1"/>
          </p:cNvSpPr>
          <p:nvPr>
            <p:ph type="body" idx="1"/>
          </p:nvPr>
        </p:nvSpPr>
        <p:spPr>
          <a:xfrm>
            <a:off x="8933004" y="2137556"/>
            <a:ext cx="2086800" cy="5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Garamond" panose="02020404030301010803" pitchFamily="18" charset="0"/>
              </a:rPr>
              <a:t>Driving School</a:t>
            </a:r>
            <a:endParaRPr sz="1800" b="1" dirty="0">
              <a:solidFill>
                <a:srgbClr val="3F3F3F"/>
              </a:solidFill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</a:endParaRPr>
          </a:p>
        </p:txBody>
      </p:sp>
      <p:sp>
        <p:nvSpPr>
          <p:cNvPr id="93" name="Google Shape;93;g6376dd5e25_0_0"/>
          <p:cNvSpPr txBox="1"/>
          <p:nvPr/>
        </p:nvSpPr>
        <p:spPr>
          <a:xfrm>
            <a:off x="703729" y="364961"/>
            <a:ext cx="45306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TRADITIONALLY . . . </a:t>
            </a:r>
            <a:endParaRPr sz="1800"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/>
          </a:p>
        </p:txBody>
      </p:sp>
      <p:pic>
        <p:nvPicPr>
          <p:cNvPr id="13" name="Google Shape;118;p4">
            <a:extLst>
              <a:ext uri="{FF2B5EF4-FFF2-40B4-BE49-F238E27FC236}">
                <a16:creationId xmlns:a16="http://schemas.microsoft.com/office/drawing/2014/main" id="{38B78D32-A778-451E-9F3D-F32B9D39C58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25299" y="931680"/>
            <a:ext cx="1205876" cy="12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2;p3" descr="Car">
            <a:extLst>
              <a:ext uri="{FF2B5EF4-FFF2-40B4-BE49-F238E27FC236}">
                <a16:creationId xmlns:a16="http://schemas.microsoft.com/office/drawing/2014/main" id="{DAABFD81-A3E1-4951-8CFC-DCDDEB6D41A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31175" y="1210890"/>
            <a:ext cx="1060663" cy="100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 descr="C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84404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5722619" y="1303021"/>
            <a:ext cx="547546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 VEHICLE VENDOR . . .</a:t>
            </a:r>
            <a:endParaRPr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Better Inventory usage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Surge pricing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Booking as per availability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 dependent on school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Analytics 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76dd5e25_2_0"/>
          <p:cNvSpPr txBox="1"/>
          <p:nvPr/>
        </p:nvSpPr>
        <p:spPr>
          <a:xfrm>
            <a:off x="4833930" y="980991"/>
            <a:ext cx="7135928" cy="4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DRIVING SCHOOL INDUSTRY IN US . . 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Total Revenue in 2019: $14bn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Industry Employment: 336,068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Annual Growth 2014-2019: 2.6%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Number of Businesses: 169,718</a:t>
            </a:r>
          </a:p>
        </p:txBody>
      </p:sp>
      <p:pic>
        <p:nvPicPr>
          <p:cNvPr id="3" name="Graphic 2" descr="Dollar">
            <a:extLst>
              <a:ext uri="{FF2B5EF4-FFF2-40B4-BE49-F238E27FC236}">
                <a16:creationId xmlns:a16="http://schemas.microsoft.com/office/drawing/2014/main" id="{47FA27A2-F521-4B17-B8A8-E6E2FA431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1650" y="2114550"/>
            <a:ext cx="914400" cy="914400"/>
          </a:xfrm>
          <a:prstGeom prst="rect">
            <a:avLst/>
          </a:prstGeom>
        </p:spPr>
      </p:pic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702C984D-8787-4E42-960D-067DB4F9C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125" y="2807474"/>
            <a:ext cx="914400" cy="914400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E0239469-60FB-4F54-927D-FE9487D6E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4575" y="280747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51E8DB-273D-8A49-8782-6DE58A4C58E8}"/>
              </a:ext>
            </a:extLst>
          </p:cNvPr>
          <p:cNvSpPr txBox="1"/>
          <p:nvPr/>
        </p:nvSpPr>
        <p:spPr>
          <a:xfrm>
            <a:off x="6683050" y="6425649"/>
            <a:ext cx="5286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Source : https://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www.ibisworld.com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/united-states/market-research-reports/tutoring-driving-schools-industry/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D9D850-C039-42AC-A129-5F4E2A0516BD}"/>
              </a:ext>
            </a:extLst>
          </p:cNvPr>
          <p:cNvSpPr/>
          <p:nvPr/>
        </p:nvSpPr>
        <p:spPr>
          <a:xfrm>
            <a:off x="1399966" y="4997044"/>
            <a:ext cx="9091958" cy="14175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706D4-DCCB-49AF-A420-CD730695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86" y="5155670"/>
            <a:ext cx="2576776" cy="988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EEB19-225B-4D16-B1E5-AE343736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84" y="5420284"/>
            <a:ext cx="727724" cy="75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B3060-7575-49DD-8506-F092974E6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509" y="5341768"/>
            <a:ext cx="681692" cy="822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FD6C7-2A5F-4AD0-96A7-93DFA5E0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182" y="5405047"/>
            <a:ext cx="1486909" cy="583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392CE-F1EF-4A0F-892C-0B47BB1A6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402" y="5363321"/>
            <a:ext cx="616098" cy="6427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AAFEBD-0EA8-4159-88E0-DC136E754461}"/>
              </a:ext>
            </a:extLst>
          </p:cNvPr>
          <p:cNvSpPr/>
          <p:nvPr/>
        </p:nvSpPr>
        <p:spPr>
          <a:xfrm>
            <a:off x="1399966" y="2883325"/>
            <a:ext cx="9083040" cy="186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C0F09E-4E45-4190-9042-87B5683A3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7555" y="3352322"/>
            <a:ext cx="1688675" cy="509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BAC507-9E5A-4285-BC52-DDBF1FEDA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4309" y="4165865"/>
            <a:ext cx="1943100" cy="371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B895D1-E545-47F9-8E0A-80A203E4E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8866" y="3352323"/>
            <a:ext cx="1058336" cy="5091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AA5AB7-EAA7-466B-8B17-A4670B69F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8694" y="3073078"/>
            <a:ext cx="785960" cy="929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26E181-83C6-4494-97A9-A0317CC141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0989" y="3500395"/>
            <a:ext cx="585566" cy="94489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9295002-2EB0-4334-A869-CFF5F66F0D95}"/>
              </a:ext>
            </a:extLst>
          </p:cNvPr>
          <p:cNvSpPr/>
          <p:nvPr/>
        </p:nvSpPr>
        <p:spPr>
          <a:xfrm>
            <a:off x="1408884" y="1161432"/>
            <a:ext cx="9083040" cy="14175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993F64-7DD4-4879-9096-D070FD476C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52281" y="3208732"/>
            <a:ext cx="1612677" cy="4405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543962-3D0B-4992-B54E-7FB9C0F57061}"/>
              </a:ext>
            </a:extLst>
          </p:cNvPr>
          <p:cNvSpPr txBox="1"/>
          <p:nvPr/>
        </p:nvSpPr>
        <p:spPr>
          <a:xfrm>
            <a:off x="547934" y="348255"/>
            <a:ext cx="214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TECHNICAL</a:t>
            </a:r>
            <a:r>
              <a:rPr lang="en-US" dirty="0">
                <a:solidFill>
                  <a:srgbClr val="0070C0"/>
                </a:solidFill>
              </a:rPr>
              <a:t> . . .(WIP)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AC668C-A13D-469A-AC9D-E50B602A3B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2377" y="1524453"/>
            <a:ext cx="719005" cy="6849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4162D4-0D6B-403C-A661-85AEFF42A9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23998" y="1509094"/>
            <a:ext cx="812238" cy="7520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94E530-4106-4EB8-8B5B-D38EDA945A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0996" y="1527723"/>
            <a:ext cx="810870" cy="7520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9322CC-D529-4D8C-97F9-4E8A392341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77451" y="1503920"/>
            <a:ext cx="765408" cy="7624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23929A3-D395-4BE8-8BD6-795C4D882EC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92307" y="1363892"/>
            <a:ext cx="1150169" cy="1042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3EECF6-9ECD-4FD0-9544-74F3A44AEB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89722" y="5420284"/>
            <a:ext cx="1688676" cy="5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4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8BCD778C-0483-422A-A54E-52EDFF2E4758}"/>
              </a:ext>
            </a:extLst>
          </p:cNvPr>
          <p:cNvSpPr/>
          <p:nvPr/>
        </p:nvSpPr>
        <p:spPr>
          <a:xfrm>
            <a:off x="916074" y="2677886"/>
            <a:ext cx="10359851" cy="921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00A60-C430-49A9-9A87-F4C99F20ED03}"/>
              </a:ext>
            </a:extLst>
          </p:cNvPr>
          <p:cNvSpPr txBox="1"/>
          <p:nvPr/>
        </p:nvSpPr>
        <p:spPr>
          <a:xfrm>
            <a:off x="874207" y="2296048"/>
            <a:ext cx="110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D41FF7-1683-4CDF-B312-D732A5307B88}"/>
              </a:ext>
            </a:extLst>
          </p:cNvPr>
          <p:cNvCxnSpPr/>
          <p:nvPr/>
        </p:nvCxnSpPr>
        <p:spPr>
          <a:xfrm flipV="1">
            <a:off x="1195752" y="2603825"/>
            <a:ext cx="0" cy="28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892D2-4867-4E4D-8FD1-AFE912AA8EA4}"/>
              </a:ext>
            </a:extLst>
          </p:cNvPr>
          <p:cNvCxnSpPr>
            <a:cxnSpLocks/>
          </p:cNvCxnSpPr>
          <p:nvPr/>
        </p:nvCxnSpPr>
        <p:spPr>
          <a:xfrm>
            <a:off x="2177142" y="3383875"/>
            <a:ext cx="0" cy="3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98C0F2-0FEF-4837-91A9-32C1792260B0}"/>
              </a:ext>
            </a:extLst>
          </p:cNvPr>
          <p:cNvSpPr/>
          <p:nvPr/>
        </p:nvSpPr>
        <p:spPr>
          <a:xfrm>
            <a:off x="916074" y="2911602"/>
            <a:ext cx="4007618" cy="4722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7E53E-E9DF-40F9-B255-DF82FBE977CA}"/>
              </a:ext>
            </a:extLst>
          </p:cNvPr>
          <p:cNvSpPr txBox="1"/>
          <p:nvPr/>
        </p:nvSpPr>
        <p:spPr>
          <a:xfrm>
            <a:off x="1830733" y="391820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0F31CA-6633-441E-AC99-14BC5A65FFE1}"/>
              </a:ext>
            </a:extLst>
          </p:cNvPr>
          <p:cNvCxnSpPr/>
          <p:nvPr/>
        </p:nvCxnSpPr>
        <p:spPr>
          <a:xfrm flipV="1">
            <a:off x="2805163" y="2579169"/>
            <a:ext cx="0" cy="28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1BB49-52A7-4BC6-9704-C42C4BFFDBC4}"/>
              </a:ext>
            </a:extLst>
          </p:cNvPr>
          <p:cNvSpPr txBox="1"/>
          <p:nvPr/>
        </p:nvSpPr>
        <p:spPr>
          <a:xfrm>
            <a:off x="2125226" y="2300699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Deign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948321-C61D-41EA-BC11-45182E77C73B}"/>
              </a:ext>
            </a:extLst>
          </p:cNvPr>
          <p:cNvCxnSpPr>
            <a:cxnSpLocks/>
          </p:cNvCxnSpPr>
          <p:nvPr/>
        </p:nvCxnSpPr>
        <p:spPr>
          <a:xfrm>
            <a:off x="3967423" y="3413928"/>
            <a:ext cx="0" cy="3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E53F70-93A7-48F8-B0B4-29691D592F9D}"/>
              </a:ext>
            </a:extLst>
          </p:cNvPr>
          <p:cNvSpPr txBox="1"/>
          <p:nvPr/>
        </p:nvSpPr>
        <p:spPr>
          <a:xfrm>
            <a:off x="3531994" y="3841261"/>
            <a:ext cx="1557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Infrastructure </a:t>
            </a:r>
          </a:p>
          <a:p>
            <a:r>
              <a:rPr lang="en-US" sz="1200" dirty="0"/>
              <a:t>&amp; Platform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F7EC7-35F2-4D42-83D5-457059881763}"/>
              </a:ext>
            </a:extLst>
          </p:cNvPr>
          <p:cNvCxnSpPr/>
          <p:nvPr/>
        </p:nvCxnSpPr>
        <p:spPr>
          <a:xfrm flipV="1">
            <a:off x="5369168" y="2579634"/>
            <a:ext cx="0" cy="28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E59BC-412F-42F5-B154-1F40B845C3CD}"/>
              </a:ext>
            </a:extLst>
          </p:cNvPr>
          <p:cNvSpPr txBox="1"/>
          <p:nvPr/>
        </p:nvSpPr>
        <p:spPr>
          <a:xfrm>
            <a:off x="4735783" y="2096209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Services</a:t>
            </a:r>
          </a:p>
          <a:p>
            <a:r>
              <a:rPr lang="en-US" dirty="0"/>
              <a:t>Implementation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E43BE2-F56F-478C-B46E-495DC4DC8A7F}"/>
              </a:ext>
            </a:extLst>
          </p:cNvPr>
          <p:cNvCxnSpPr>
            <a:cxnSpLocks/>
          </p:cNvCxnSpPr>
          <p:nvPr/>
        </p:nvCxnSpPr>
        <p:spPr>
          <a:xfrm>
            <a:off x="6756490" y="3401552"/>
            <a:ext cx="0" cy="3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C79754-0051-4C1A-BD4D-E955E1FD9126}"/>
              </a:ext>
            </a:extLst>
          </p:cNvPr>
          <p:cNvCxnSpPr/>
          <p:nvPr/>
        </p:nvCxnSpPr>
        <p:spPr>
          <a:xfrm flipV="1">
            <a:off x="8174332" y="2576285"/>
            <a:ext cx="0" cy="28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15BF73-510E-49F2-99DB-69BB9004E623}"/>
              </a:ext>
            </a:extLst>
          </p:cNvPr>
          <p:cNvSpPr txBox="1"/>
          <p:nvPr/>
        </p:nvSpPr>
        <p:spPr>
          <a:xfrm>
            <a:off x="6143541" y="3841261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E6FB3-E5E9-4EAB-94A6-74FAEDCBB0D5}"/>
              </a:ext>
            </a:extLst>
          </p:cNvPr>
          <p:cNvSpPr txBox="1"/>
          <p:nvPr/>
        </p:nvSpPr>
        <p:spPr>
          <a:xfrm>
            <a:off x="7887234" y="2217707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8EC34D-377F-40E0-8241-47D0A6CCAC5C}"/>
              </a:ext>
            </a:extLst>
          </p:cNvPr>
          <p:cNvSpPr/>
          <p:nvPr/>
        </p:nvSpPr>
        <p:spPr>
          <a:xfrm>
            <a:off x="2984361" y="2896718"/>
            <a:ext cx="193933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3CB6B-0027-49EC-B7B6-96F3E45269CF}"/>
              </a:ext>
            </a:extLst>
          </p:cNvPr>
          <p:cNvSpPr txBox="1"/>
          <p:nvPr/>
        </p:nvSpPr>
        <p:spPr>
          <a:xfrm>
            <a:off x="793820" y="693336"/>
            <a:ext cx="126106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. . .</a:t>
            </a: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86244-D8B1-4B68-8F96-47FF6992923B}"/>
              </a:ext>
            </a:extLst>
          </p:cNvPr>
          <p:cNvCxnSpPr>
            <a:cxnSpLocks/>
          </p:cNvCxnSpPr>
          <p:nvPr/>
        </p:nvCxnSpPr>
        <p:spPr>
          <a:xfrm flipV="1">
            <a:off x="5586883" y="3569769"/>
            <a:ext cx="4154994" cy="5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111A3F-07EC-42C3-8AC9-ADC269A0466A}"/>
              </a:ext>
            </a:extLst>
          </p:cNvPr>
          <p:cNvSpPr txBox="1"/>
          <p:nvPr/>
        </p:nvSpPr>
        <p:spPr>
          <a:xfrm>
            <a:off x="7044946" y="3547534"/>
            <a:ext cx="24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&amp; Testing</a:t>
            </a:r>
          </a:p>
        </p:txBody>
      </p:sp>
    </p:spTree>
    <p:extLst>
      <p:ext uri="{BB962C8B-B14F-4D97-AF65-F5344CB8AC3E}">
        <p14:creationId xmlns:p14="http://schemas.microsoft.com/office/powerpoint/2010/main" val="11969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12E62-5934-42DD-982F-3708591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226" y="1769019"/>
            <a:ext cx="3893252" cy="376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CE4BB-A195-4C67-84FB-6C7876F97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517" y="3413738"/>
            <a:ext cx="3369305" cy="1149069"/>
          </a:xfrm>
          <a:prstGeom prst="rect">
            <a:avLst/>
          </a:prstGeom>
        </p:spPr>
      </p:pic>
      <p:pic>
        <p:nvPicPr>
          <p:cNvPr id="7" name="Graphic 6" descr="Female Profile">
            <a:extLst>
              <a:ext uri="{FF2B5EF4-FFF2-40B4-BE49-F238E27FC236}">
                <a16:creationId xmlns:a16="http://schemas.microsoft.com/office/drawing/2014/main" id="{3977A773-B5DD-42EB-9C66-00BA5670F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7720" y="3413738"/>
            <a:ext cx="493382" cy="493382"/>
          </a:xfrm>
          <a:prstGeom prst="rect">
            <a:avLst/>
          </a:prstGeom>
        </p:spPr>
      </p:pic>
      <p:pic>
        <p:nvPicPr>
          <p:cNvPr id="8" name="Graphic 7" descr="Chat RTL">
            <a:extLst>
              <a:ext uri="{FF2B5EF4-FFF2-40B4-BE49-F238E27FC236}">
                <a16:creationId xmlns:a16="http://schemas.microsoft.com/office/drawing/2014/main" id="{260B3C0C-835C-410D-878E-7EB30C3B0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1840" y="3446076"/>
            <a:ext cx="822232" cy="493382"/>
          </a:xfrm>
          <a:prstGeom prst="rect">
            <a:avLst/>
          </a:prstGeom>
        </p:spPr>
      </p:pic>
      <p:pic>
        <p:nvPicPr>
          <p:cNvPr id="14" name="Graphic 13" descr="Connections">
            <a:extLst>
              <a:ext uri="{FF2B5EF4-FFF2-40B4-BE49-F238E27FC236}">
                <a16:creationId xmlns:a16="http://schemas.microsoft.com/office/drawing/2014/main" id="{230AB207-E8AA-49CA-A011-46CE640A6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072" y="3483592"/>
            <a:ext cx="353673" cy="353673"/>
          </a:xfrm>
          <a:prstGeom prst="rect">
            <a:avLst/>
          </a:prstGeom>
        </p:spPr>
      </p:pic>
      <p:pic>
        <p:nvPicPr>
          <p:cNvPr id="15" name="Graphic 14" descr="Connections">
            <a:extLst>
              <a:ext uri="{FF2B5EF4-FFF2-40B4-BE49-F238E27FC236}">
                <a16:creationId xmlns:a16="http://schemas.microsoft.com/office/drawing/2014/main" id="{849DD8DA-5BB6-4201-85FC-EFB07420A3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0542" y="3483591"/>
            <a:ext cx="353673" cy="3536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8F544E-6F3D-4241-B3FD-A802FFAC7C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991" y="4928322"/>
            <a:ext cx="3823747" cy="1415662"/>
          </a:xfrm>
          <a:prstGeom prst="rect">
            <a:avLst/>
          </a:prstGeom>
        </p:spPr>
      </p:pic>
      <p:pic>
        <p:nvPicPr>
          <p:cNvPr id="17" name="Graphic 16" descr="Chat RTL">
            <a:extLst>
              <a:ext uri="{FF2B5EF4-FFF2-40B4-BE49-F238E27FC236}">
                <a16:creationId xmlns:a16="http://schemas.microsoft.com/office/drawing/2014/main" id="{36448F40-618B-4DB3-931C-8F9CDC34B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6522" y="5016091"/>
            <a:ext cx="850745" cy="493382"/>
          </a:xfrm>
          <a:prstGeom prst="rect">
            <a:avLst/>
          </a:prstGeom>
        </p:spPr>
      </p:pic>
      <p:pic>
        <p:nvPicPr>
          <p:cNvPr id="18" name="Graphic 17" descr="Connections">
            <a:extLst>
              <a:ext uri="{FF2B5EF4-FFF2-40B4-BE49-F238E27FC236}">
                <a16:creationId xmlns:a16="http://schemas.microsoft.com/office/drawing/2014/main" id="{DC1D1299-05D6-446E-9550-33866687A2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7267" y="5047213"/>
            <a:ext cx="353673" cy="353673"/>
          </a:xfrm>
          <a:prstGeom prst="rect">
            <a:avLst/>
          </a:prstGeom>
        </p:spPr>
      </p:pic>
      <p:pic>
        <p:nvPicPr>
          <p:cNvPr id="19" name="Graphic 18" descr="Connections">
            <a:extLst>
              <a:ext uri="{FF2B5EF4-FFF2-40B4-BE49-F238E27FC236}">
                <a16:creationId xmlns:a16="http://schemas.microsoft.com/office/drawing/2014/main" id="{EB6B2E60-D8B9-4E99-B63B-D9400F751C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5405" y="5053606"/>
            <a:ext cx="353673" cy="353673"/>
          </a:xfrm>
          <a:prstGeom prst="rect">
            <a:avLst/>
          </a:prstGeom>
        </p:spPr>
      </p:pic>
      <p:pic>
        <p:nvPicPr>
          <p:cNvPr id="21" name="Graphic 20" descr="Male profile">
            <a:extLst>
              <a:ext uri="{FF2B5EF4-FFF2-40B4-BE49-F238E27FC236}">
                <a16:creationId xmlns:a16="http://schemas.microsoft.com/office/drawing/2014/main" id="{F56C1BCB-BBC6-41F7-B3F5-FB8CB6CF2B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842" y="4995449"/>
            <a:ext cx="457200" cy="457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7AC5CB-D23C-496F-9B88-4219E5416FDF}"/>
              </a:ext>
            </a:extLst>
          </p:cNvPr>
          <p:cNvSpPr/>
          <p:nvPr/>
        </p:nvSpPr>
        <p:spPr>
          <a:xfrm>
            <a:off x="628842" y="635114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AROUND . . .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Image result for dmv california">
            <a:extLst>
              <a:ext uri="{FF2B5EF4-FFF2-40B4-BE49-F238E27FC236}">
                <a16:creationId xmlns:a16="http://schemas.microsoft.com/office/drawing/2014/main" id="{431A6704-E9DB-4017-9EB8-2C160D19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2" y="1795862"/>
            <a:ext cx="5070386" cy="10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0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>
            <a:extLst>
              <a:ext uri="{FF2B5EF4-FFF2-40B4-BE49-F238E27FC236}">
                <a16:creationId xmlns:a16="http://schemas.microsoft.com/office/drawing/2014/main" id="{A31F338C-55D6-FD44-A370-E871BECACC6D}"/>
              </a:ext>
            </a:extLst>
          </p:cNvPr>
          <p:cNvSpPr/>
          <p:nvPr/>
        </p:nvSpPr>
        <p:spPr>
          <a:xfrm>
            <a:off x="231421" y="225775"/>
            <a:ext cx="2212623" cy="9031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3261FDE-1660-184F-9D8D-CF59978F6475}"/>
              </a:ext>
            </a:extLst>
          </p:cNvPr>
          <p:cNvSpPr/>
          <p:nvPr/>
        </p:nvSpPr>
        <p:spPr>
          <a:xfrm>
            <a:off x="6098822" y="1286929"/>
            <a:ext cx="2212623" cy="9031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and platform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EBF82450-E61E-0E42-B9CC-D5A0576D12DB}"/>
              </a:ext>
            </a:extLst>
          </p:cNvPr>
          <p:cNvSpPr/>
          <p:nvPr/>
        </p:nvSpPr>
        <p:spPr>
          <a:xfrm>
            <a:off x="3883377" y="225775"/>
            <a:ext cx="2212623" cy="9031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design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1093E16B-F274-1149-999D-D0115CCA8E54}"/>
              </a:ext>
            </a:extLst>
          </p:cNvPr>
          <p:cNvSpPr/>
          <p:nvPr/>
        </p:nvSpPr>
        <p:spPr>
          <a:xfrm>
            <a:off x="1962855" y="1286929"/>
            <a:ext cx="2212623" cy="9031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BE5680F4-C8FC-6F48-97F1-2FB40B25B4F7}"/>
              </a:ext>
            </a:extLst>
          </p:cNvPr>
          <p:cNvSpPr/>
          <p:nvPr/>
        </p:nvSpPr>
        <p:spPr>
          <a:xfrm>
            <a:off x="8129411" y="304796"/>
            <a:ext cx="2212623" cy="9031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B872E24-25D4-FA45-83BA-4C3D43F74DDF}"/>
              </a:ext>
            </a:extLst>
          </p:cNvPr>
          <p:cNvSpPr/>
          <p:nvPr/>
        </p:nvSpPr>
        <p:spPr>
          <a:xfrm>
            <a:off x="10056988" y="1286929"/>
            <a:ext cx="2212623" cy="9031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and testing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4AAEC-E017-7A4B-9EAE-AFD49227BFF7}"/>
              </a:ext>
            </a:extLst>
          </p:cNvPr>
          <p:cNvSpPr/>
          <p:nvPr/>
        </p:nvSpPr>
        <p:spPr>
          <a:xfrm>
            <a:off x="0" y="2362200"/>
            <a:ext cx="231421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Activites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A79F2F-7D56-284A-B482-BC619C455412}"/>
              </a:ext>
            </a:extLst>
          </p:cNvPr>
          <p:cNvSpPr/>
          <p:nvPr/>
        </p:nvSpPr>
        <p:spPr>
          <a:xfrm>
            <a:off x="381965" y="2500132"/>
            <a:ext cx="1238491" cy="928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8E860C7-0AD4-8946-BDE1-285B3D03B496}"/>
              </a:ext>
            </a:extLst>
          </p:cNvPr>
          <p:cNvSpPr/>
          <p:nvPr/>
        </p:nvSpPr>
        <p:spPr>
          <a:xfrm>
            <a:off x="1962855" y="2500132"/>
            <a:ext cx="1238491" cy="928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62F084-1A43-FB47-A8F4-9376914AEC4E}"/>
              </a:ext>
            </a:extLst>
          </p:cNvPr>
          <p:cNvSpPr/>
          <p:nvPr/>
        </p:nvSpPr>
        <p:spPr>
          <a:xfrm>
            <a:off x="3659529" y="2500132"/>
            <a:ext cx="1238491" cy="928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7CDB5C-5F0F-D140-A815-48612E7123C9}"/>
              </a:ext>
            </a:extLst>
          </p:cNvPr>
          <p:cNvSpPr/>
          <p:nvPr/>
        </p:nvSpPr>
        <p:spPr>
          <a:xfrm>
            <a:off x="5396714" y="2500132"/>
            <a:ext cx="1238491" cy="928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roject Timeline" descr="Line chart that plots each milestone on the corresponding timeframe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778424"/>
              </p:ext>
            </p:extLst>
          </p:nvPr>
        </p:nvGraphicFramePr>
        <p:xfrm>
          <a:off x="0" y="0"/>
          <a:ext cx="120777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Finish Flag" descr="Finish flag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133" y="2644774"/>
            <a:ext cx="212582" cy="2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8916" y="2826062"/>
            <a:ext cx="1205876" cy="120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774631" y="766819"/>
            <a:ext cx="18500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258633" y="3904182"/>
            <a:ext cx="12058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School</a:t>
            </a:r>
            <a:endParaRPr dirty="0"/>
          </a:p>
        </p:txBody>
      </p:sp>
      <p:cxnSp>
        <p:nvCxnSpPr>
          <p:cNvPr id="121" name="Google Shape;121;p4"/>
          <p:cNvCxnSpPr/>
          <p:nvPr/>
        </p:nvCxnSpPr>
        <p:spPr>
          <a:xfrm>
            <a:off x="1856852" y="3095972"/>
            <a:ext cx="1850004" cy="97990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4"/>
          <p:cNvCxnSpPr/>
          <p:nvPr/>
        </p:nvCxnSpPr>
        <p:spPr>
          <a:xfrm flipH="1">
            <a:off x="1856852" y="3095972"/>
            <a:ext cx="1850004" cy="1096169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 descr="Smart Pho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2669" y="150651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 descr="C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1097" y="4602428"/>
            <a:ext cx="1502120" cy="150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 descr="Profess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3532" y="4673721"/>
            <a:ext cx="1118828" cy="111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 descr="Us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0241" y="487814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6502108" y="1472250"/>
            <a:ext cx="5475467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Aggregator App for all stakeholders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Open Market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Surge Price Model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Knockout physical driving schools (middle layer)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Simplify Process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Content &amp; Analytics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3;p9">
            <a:extLst>
              <a:ext uri="{FF2B5EF4-FFF2-40B4-BE49-F238E27FC236}">
                <a16:creationId xmlns:a16="http://schemas.microsoft.com/office/drawing/2014/main" id="{8F7A9194-C1F1-3349-88C8-B5776AD9A4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713" y="1143999"/>
            <a:ext cx="10015537" cy="54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4CB297-1FB8-7A4E-9DF8-072FB5E5428F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Project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62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595F84-4AA6-7A42-AE8F-1809926DF00F}"/>
              </a:ext>
            </a:extLst>
          </p:cNvPr>
          <p:cNvSpPr/>
          <p:nvPr/>
        </p:nvSpPr>
        <p:spPr>
          <a:xfrm>
            <a:off x="609600" y="2251017"/>
            <a:ext cx="10374489" cy="363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2740" marR="5080" lvl="0" indent="-332740">
              <a:lnSpc>
                <a:spcPct val="150000"/>
              </a:lnSpc>
              <a:spcBef>
                <a:spcPts val="350"/>
              </a:spcBef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We are using React, redux for frontend to create an intuitive UI.</a:t>
            </a:r>
          </a:p>
          <a:p>
            <a:pPr marL="338328" marR="5080" lvl="0" indent="-335787">
              <a:lnSpc>
                <a:spcPct val="150000"/>
              </a:lnSpc>
              <a:spcBef>
                <a:spcPts val="350"/>
              </a:spcBef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It consists of  the following screens:</a:t>
            </a:r>
          </a:p>
          <a:p>
            <a:pPr marL="914400" marR="5080" lvl="0" indent="-317500">
              <a:lnSpc>
                <a:spcPct val="200000"/>
              </a:lnSpc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Register							5.	List Files</a:t>
            </a:r>
          </a:p>
          <a:p>
            <a:pPr marL="914400" marR="5080" lvl="0" indent="-317500">
              <a:lnSpc>
                <a:spcPct val="200000"/>
              </a:lnSpc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Login							6.	Profile</a:t>
            </a:r>
          </a:p>
          <a:p>
            <a:pPr marL="914400" marR="5080" lvl="0" indent="-317500">
              <a:lnSpc>
                <a:spcPct val="200000"/>
              </a:lnSpc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File Upload							7.	Dashboard</a:t>
            </a:r>
          </a:p>
          <a:p>
            <a:pPr marL="914400" marR="5080" lvl="0" indent="-317500">
              <a:lnSpc>
                <a:spcPct val="200000"/>
              </a:lnSpc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File Download</a:t>
            </a:r>
          </a:p>
          <a:p>
            <a:pPr marL="457200" marR="5080" lvl="0" indent="-317500">
              <a:lnSpc>
                <a:spcPct val="150000"/>
              </a:lnSpc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Accessing </a:t>
            </a:r>
            <a:r>
              <a:rPr lang="en-US" dirty="0" err="1">
                <a:solidFill>
                  <a:schemeClr val="dk1"/>
                </a:solidFill>
              </a:rPr>
              <a:t>ethereum</a:t>
            </a:r>
            <a:r>
              <a:rPr lang="en-US" dirty="0">
                <a:solidFill>
                  <a:schemeClr val="dk1"/>
                </a:solidFill>
              </a:rPr>
              <a:t> blockchain and smart contract to store messages and file metadata</a:t>
            </a:r>
          </a:p>
          <a:p>
            <a:pPr marL="457200" marR="5080" lvl="0" indent="-317500">
              <a:lnSpc>
                <a:spcPct val="150000"/>
              </a:lnSpc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Encrypt and Decrypt files using cryptography key pairs</a:t>
            </a:r>
          </a:p>
          <a:p>
            <a:pPr marL="457200" marR="5080" lvl="0">
              <a:lnSpc>
                <a:spcPct val="234400"/>
              </a:lnSpc>
              <a:spcBef>
                <a:spcPts val="350"/>
              </a:spcBef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68AD7-F037-8F4E-BADC-D50735D05601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endParaRPr lang="en-US" sz="2400" dirty="0"/>
          </a:p>
        </p:txBody>
      </p:sp>
      <p:pic>
        <p:nvPicPr>
          <p:cNvPr id="4" name="Google Shape;71;p10">
            <a:extLst>
              <a:ext uri="{FF2B5EF4-FFF2-40B4-BE49-F238E27FC236}">
                <a16:creationId xmlns:a16="http://schemas.microsoft.com/office/drawing/2014/main" id="{44777905-EF75-BD41-93F5-EAF2654F274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74688" y="197917"/>
            <a:ext cx="1906450" cy="205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88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11">
            <a:extLst>
              <a:ext uri="{FF2B5EF4-FFF2-40B4-BE49-F238E27FC236}">
                <a16:creationId xmlns:a16="http://schemas.microsoft.com/office/drawing/2014/main" id="{1F388709-007B-DA40-95E7-C89F5862EA8B}"/>
              </a:ext>
            </a:extLst>
          </p:cNvPr>
          <p:cNvSpPr txBox="1"/>
          <p:nvPr/>
        </p:nvSpPr>
        <p:spPr>
          <a:xfrm>
            <a:off x="1517577" y="2276060"/>
            <a:ext cx="8823045" cy="361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middleware is responsible for the following: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Handling Access Management and session for system users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Uploading and Downloading file from IPFS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Interacting with Frontend and backend to serve requests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Contains Smart contract deployment script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We are using custom loggers to log the server events so that it becomes easier to debug and resolve any issue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D0153-12E5-DC47-9A85-768BF92D4C2E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Middleware</a:t>
            </a:r>
            <a:endParaRPr lang="en-US" sz="2400" dirty="0"/>
          </a:p>
        </p:txBody>
      </p:sp>
      <p:pic>
        <p:nvPicPr>
          <p:cNvPr id="5" name="Google Shape;78;p11">
            <a:extLst>
              <a:ext uri="{FF2B5EF4-FFF2-40B4-BE49-F238E27FC236}">
                <a16:creationId xmlns:a16="http://schemas.microsoft.com/office/drawing/2014/main" id="{ED6CEC90-6BE5-B34C-BA92-DC08BA320E0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6350" y="407353"/>
            <a:ext cx="1860949" cy="20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17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2">
            <a:extLst>
              <a:ext uri="{FF2B5EF4-FFF2-40B4-BE49-F238E27FC236}">
                <a16:creationId xmlns:a16="http://schemas.microsoft.com/office/drawing/2014/main" id="{FA388601-5AB0-7746-A0D9-0716D3BB06AA}"/>
              </a:ext>
            </a:extLst>
          </p:cNvPr>
          <p:cNvSpPr txBox="1"/>
          <p:nvPr/>
        </p:nvSpPr>
        <p:spPr>
          <a:xfrm>
            <a:off x="1124763" y="1885175"/>
            <a:ext cx="9719450" cy="38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32740" marR="5080" lvl="0" indent="-332740" algn="just" rtl="0">
              <a:lnSpc>
                <a:spcPct val="2344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We are using IPFS in the backend as a distributed file storage system. </a:t>
            </a:r>
            <a:endParaRPr dirty="0">
              <a:solidFill>
                <a:schemeClr val="dk1"/>
              </a:solidFill>
            </a:endParaRPr>
          </a:p>
          <a:p>
            <a:pPr marL="332740" marR="5080" lvl="0" indent="-332740" algn="just" rtl="0">
              <a:lnSpc>
                <a:spcPct val="2344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Whenever files are stored or uploaded in IPFS in response it gives us the file hash</a:t>
            </a:r>
            <a:endParaRPr dirty="0">
              <a:solidFill>
                <a:schemeClr val="dk1"/>
              </a:solidFill>
            </a:endParaRPr>
          </a:p>
          <a:p>
            <a:pPr marL="332740" marR="5080" lvl="0" indent="-332740" algn="just" rtl="0">
              <a:lnSpc>
                <a:spcPct val="2344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MongoDB will be used storing User Profile details</a:t>
            </a:r>
            <a:endParaRPr dirty="0">
              <a:solidFill>
                <a:schemeClr val="dk1"/>
              </a:solidFill>
            </a:endParaRPr>
          </a:p>
          <a:p>
            <a:pPr marL="332740" marR="5080" lvl="0" indent="-332740" algn="just" rtl="0">
              <a:lnSpc>
                <a:spcPct val="2344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We have enabled express to use MongoDB as session store with TTL policy as 30 mins</a:t>
            </a:r>
            <a:endParaRPr dirty="0">
              <a:solidFill>
                <a:schemeClr val="dk1"/>
              </a:solidFill>
            </a:endParaRPr>
          </a:p>
          <a:p>
            <a:pPr marL="457200" marR="5080" lvl="0" indent="0" algn="l" rtl="0">
              <a:lnSpc>
                <a:spcPct val="234400"/>
              </a:lnSpc>
              <a:spcBef>
                <a:spcPts val="35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03F9E-C92D-544B-9D0C-5EC98C10A5FA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endParaRPr lang="en-US" sz="2400" dirty="0"/>
          </a:p>
        </p:txBody>
      </p:sp>
      <p:pic>
        <p:nvPicPr>
          <p:cNvPr id="4" name="Google Shape;85;p12">
            <a:extLst>
              <a:ext uri="{FF2B5EF4-FFF2-40B4-BE49-F238E27FC236}">
                <a16:creationId xmlns:a16="http://schemas.microsoft.com/office/drawing/2014/main" id="{89224512-AD1C-8843-8156-93273CA6CC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99175" y="284887"/>
            <a:ext cx="1786950" cy="177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2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AA11F-9AE3-7A47-8275-4644E6CCC80E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UI Screenshots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25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8BBEC9-C907-3749-A65B-367979E0334D}"/>
              </a:ext>
            </a:extLst>
          </p:cNvPr>
          <p:cNvSpPr/>
          <p:nvPr/>
        </p:nvSpPr>
        <p:spPr>
          <a:xfrm>
            <a:off x="1578371" y="560487"/>
            <a:ext cx="3535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Deployment</a:t>
            </a:r>
            <a:endParaRPr lang="en-US" sz="2400" dirty="0"/>
          </a:p>
        </p:txBody>
      </p:sp>
      <p:pic>
        <p:nvPicPr>
          <p:cNvPr id="3" name="Google Shape;113;p16">
            <a:extLst>
              <a:ext uri="{FF2B5EF4-FFF2-40B4-BE49-F238E27FC236}">
                <a16:creationId xmlns:a16="http://schemas.microsoft.com/office/drawing/2014/main" id="{18F714CB-9873-E04A-AEB6-2F1BA4A018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1700" y="1324974"/>
            <a:ext cx="9038213" cy="4747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7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496</Words>
  <Application>Microsoft Macintosh PowerPoint</Application>
  <PresentationFormat>Widescreen</PresentationFormat>
  <Paragraphs>184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Garamond</vt:lpstr>
      <vt:lpstr>Microsoft Sans Serif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Medarametla, Bharath</dc:creator>
  <cp:lastModifiedBy>Manish Lokhande</cp:lastModifiedBy>
  <cp:revision>177</cp:revision>
  <dcterms:created xsi:type="dcterms:W3CDTF">2019-09-19T05:25:48Z</dcterms:created>
  <dcterms:modified xsi:type="dcterms:W3CDTF">2020-10-01T09:13:37Z</dcterms:modified>
</cp:coreProperties>
</file>