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6"/>
  </p:notesMasterIdLst>
  <p:sldIdLst>
    <p:sldId id="256" r:id="rId2"/>
    <p:sldId id="257" r:id="rId3"/>
    <p:sldId id="270" r:id="rId4"/>
    <p:sldId id="271" r:id="rId5"/>
    <p:sldId id="296" r:id="rId6"/>
    <p:sldId id="279" r:id="rId7"/>
    <p:sldId id="281" r:id="rId8"/>
    <p:sldId id="282" r:id="rId9"/>
    <p:sldId id="280" r:id="rId10"/>
    <p:sldId id="283" r:id="rId11"/>
    <p:sldId id="284" r:id="rId12"/>
    <p:sldId id="285" r:id="rId13"/>
    <p:sldId id="286" r:id="rId14"/>
    <p:sldId id="287" r:id="rId15"/>
    <p:sldId id="288" r:id="rId16"/>
    <p:sldId id="289" r:id="rId17"/>
    <p:sldId id="290" r:id="rId18"/>
    <p:sldId id="291" r:id="rId19"/>
    <p:sldId id="292" r:id="rId20"/>
    <p:sldId id="293" r:id="rId21"/>
    <p:sldId id="306" r:id="rId22"/>
    <p:sldId id="299" r:id="rId23"/>
    <p:sldId id="317" r:id="rId24"/>
    <p:sldId id="318" r:id="rId25"/>
    <p:sldId id="300" r:id="rId26"/>
    <p:sldId id="304" r:id="rId27"/>
    <p:sldId id="325" r:id="rId28"/>
    <p:sldId id="301" r:id="rId29"/>
    <p:sldId id="327" r:id="rId30"/>
    <p:sldId id="302" r:id="rId31"/>
    <p:sldId id="319" r:id="rId32"/>
    <p:sldId id="320" r:id="rId33"/>
    <p:sldId id="328" r:id="rId34"/>
    <p:sldId id="321" r:id="rId35"/>
    <p:sldId id="305" r:id="rId36"/>
    <p:sldId id="308" r:id="rId37"/>
    <p:sldId id="309" r:id="rId38"/>
    <p:sldId id="313" r:id="rId39"/>
    <p:sldId id="314" r:id="rId40"/>
    <p:sldId id="295" r:id="rId41"/>
    <p:sldId id="323" r:id="rId42"/>
    <p:sldId id="339" r:id="rId43"/>
    <p:sldId id="340" r:id="rId44"/>
    <p:sldId id="342" r:id="rId45"/>
    <p:sldId id="344" r:id="rId46"/>
    <p:sldId id="343" r:id="rId47"/>
    <p:sldId id="311" r:id="rId48"/>
    <p:sldId id="329" r:id="rId49"/>
    <p:sldId id="330" r:id="rId50"/>
    <p:sldId id="331" r:id="rId51"/>
    <p:sldId id="332" r:id="rId52"/>
    <p:sldId id="333" r:id="rId53"/>
    <p:sldId id="310" r:id="rId54"/>
    <p:sldId id="269" r:id="rId55"/>
  </p:sldIdLst>
  <p:sldSz cx="18288000" cy="10287000"/>
  <p:notesSz cx="6858000" cy="9144000"/>
  <p:embeddedFontLst>
    <p:embeddedFont>
      <p:font typeface="Consolas" panose="020B0609020204030204" pitchFamily="49" charset="0"/>
      <p:regular r:id="rId57"/>
      <p:bold r:id="rId58"/>
      <p:italic r:id="rId59"/>
      <p:boldItalic r:id="rId60"/>
    </p:embeddedFont>
    <p:embeddedFont>
      <p:font typeface="DM Sans" pitchFamily="2" charset="0"/>
      <p:regular r:id="rId61"/>
      <p:bold r:id="rId62"/>
      <p:italic r:id="rId63"/>
      <p:boldItalic r:id="rId64"/>
    </p:embeddedFont>
    <p:embeddedFont>
      <p:font typeface="Montserrat Classic Bold" panose="020B0604020202020204" charset="0"/>
      <p:regular r:id="rId65"/>
    </p:embeddedFont>
    <p:embeddedFont>
      <p:font typeface="Oswald Bold" panose="020B0604020202020204" charset="0"/>
      <p:regular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68402" autoAdjust="0"/>
  </p:normalViewPr>
  <p:slideViewPr>
    <p:cSldViewPr>
      <p:cViewPr varScale="1">
        <p:scale>
          <a:sx n="40" d="100"/>
          <a:sy n="40" d="100"/>
        </p:scale>
        <p:origin x="1094" y="43"/>
      </p:cViewPr>
      <p:guideLst>
        <p:guide orient="horz" pos="2160"/>
        <p:guide pos="2880"/>
      </p:guideLst>
    </p:cSldViewPr>
  </p:slideViewPr>
  <p:outlineViewPr>
    <p:cViewPr>
      <p:scale>
        <a:sx n="33" d="100"/>
        <a:sy n="33" d="100"/>
      </p:scale>
      <p:origin x="0" y="-3384"/>
    </p:cViewPr>
  </p:outlineViewPr>
  <p:notesTextViewPr>
    <p:cViewPr>
      <p:scale>
        <a:sx n="100" d="100"/>
        <a:sy n="100" d="100"/>
      </p:scale>
      <p:origin x="0" y="0"/>
    </p:cViewPr>
  </p:notesTextViewPr>
  <p:sorterViewPr>
    <p:cViewPr>
      <p:scale>
        <a:sx n="100" d="100"/>
        <a:sy n="100" d="100"/>
      </p:scale>
      <p:origin x="0" y="-328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77C98-165D-4447-A28B-502896C3CB26}"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4D4A1-C440-4CA6-B3F3-A8FB18A8DE4E}" type="slidenum">
              <a:rPr lang="en-US" smtClean="0"/>
              <a:t>‹#›</a:t>
            </a:fld>
            <a:endParaRPr lang="en-US"/>
          </a:p>
        </p:txBody>
      </p:sp>
    </p:spTree>
    <p:extLst>
      <p:ext uri="{BB962C8B-B14F-4D97-AF65-F5344CB8AC3E}">
        <p14:creationId xmlns:p14="http://schemas.microsoft.com/office/powerpoint/2010/main" val="374476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a:t>
            </a:fld>
            <a:endParaRPr lang="en-US"/>
          </a:p>
        </p:txBody>
      </p:sp>
    </p:spTree>
    <p:extLst>
      <p:ext uri="{BB962C8B-B14F-4D97-AF65-F5344CB8AC3E}">
        <p14:creationId xmlns:p14="http://schemas.microsoft.com/office/powerpoint/2010/main" val="1522634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a:t>
            </a:r>
            <a:r>
              <a:rPr lang="en-US" err="1"/>
              <a:t>giá</a:t>
            </a:r>
            <a:r>
              <a:rPr lang="en-US"/>
              <a:t> </a:t>
            </a:r>
            <a:r>
              <a:rPr lang="en-US" err="1"/>
              <a:t>thì</a:t>
            </a:r>
            <a:r>
              <a:rPr lang="en-US"/>
              <a:t> </a:t>
            </a:r>
            <a:r>
              <a:rPr lang="en-US" err="1"/>
              <a:t>các</a:t>
            </a:r>
            <a:r>
              <a:rPr lang="en-US"/>
              <a:t> </a:t>
            </a:r>
            <a:r>
              <a:rPr lang="en-US" err="1"/>
              <a:t>quận</a:t>
            </a:r>
            <a:r>
              <a:rPr lang="en-US"/>
              <a:t> </a:t>
            </a:r>
            <a:r>
              <a:rPr lang="en-US" err="1"/>
              <a:t>trung</a:t>
            </a:r>
            <a:r>
              <a:rPr lang="en-US"/>
              <a:t> </a:t>
            </a:r>
            <a:r>
              <a:rPr lang="en-US" err="1"/>
              <a:t>tâm</a:t>
            </a:r>
            <a:r>
              <a:rPr lang="en-US"/>
              <a:t> </a:t>
            </a:r>
            <a:r>
              <a:rPr lang="en-US" err="1"/>
              <a:t>như</a:t>
            </a:r>
            <a:r>
              <a:rPr lang="en-US"/>
              <a:t> </a:t>
            </a:r>
            <a:r>
              <a:rPr lang="en-US" err="1"/>
              <a:t>quận</a:t>
            </a:r>
            <a:r>
              <a:rPr lang="en-US"/>
              <a:t> 1 </a:t>
            </a:r>
            <a:r>
              <a:rPr lang="en-US" err="1"/>
              <a:t>quận</a:t>
            </a:r>
            <a:r>
              <a:rPr lang="en-US"/>
              <a:t> 3 </a:t>
            </a:r>
            <a:r>
              <a:rPr lang="en-US" err="1"/>
              <a:t>có</a:t>
            </a:r>
            <a:r>
              <a:rPr lang="en-US"/>
              <a:t> </a:t>
            </a:r>
            <a:r>
              <a:rPr lang="en-US" err="1"/>
              <a:t>giá</a:t>
            </a:r>
            <a:r>
              <a:rPr lang="en-US"/>
              <a:t> </a:t>
            </a:r>
            <a:r>
              <a:rPr lang="en-US" err="1"/>
              <a:t>cao</a:t>
            </a:r>
            <a:r>
              <a:rPr lang="en-US"/>
              <a:t> </a:t>
            </a:r>
            <a:r>
              <a:rPr lang="en-US" err="1"/>
              <a:t>nhất</a:t>
            </a:r>
            <a:r>
              <a:rPr lang="en-US"/>
              <a:t>  </a:t>
            </a:r>
            <a:r>
              <a:rPr lang="en-US" err="1"/>
              <a:t>chỉ</a:t>
            </a:r>
            <a:r>
              <a:rPr lang="en-US"/>
              <a:t> </a:t>
            </a:r>
            <a:r>
              <a:rPr lang="en-US" err="1"/>
              <a:t>có</a:t>
            </a:r>
            <a:r>
              <a:rPr lang="en-US"/>
              <a:t> </a:t>
            </a:r>
            <a:r>
              <a:rPr lang="en-US" err="1"/>
              <a:t>quận</a:t>
            </a:r>
            <a:r>
              <a:rPr lang="en-US"/>
              <a:t> 1 </a:t>
            </a:r>
            <a:r>
              <a:rPr lang="en-US" err="1"/>
              <a:t>có</a:t>
            </a:r>
            <a:r>
              <a:rPr lang="en-US"/>
              <a:t> </a:t>
            </a:r>
            <a:r>
              <a:rPr lang="en-US" err="1"/>
              <a:t>giá</a:t>
            </a:r>
            <a:r>
              <a:rPr lang="en-US"/>
              <a:t> </a:t>
            </a:r>
            <a:r>
              <a:rPr lang="en-US" err="1"/>
              <a:t>trung</a:t>
            </a:r>
            <a:r>
              <a:rPr lang="en-US"/>
              <a:t> </a:t>
            </a:r>
            <a:r>
              <a:rPr lang="en-US" err="1"/>
              <a:t>bình</a:t>
            </a:r>
            <a:r>
              <a:rPr lang="en-US"/>
              <a:t> </a:t>
            </a:r>
            <a:r>
              <a:rPr lang="en-US" err="1"/>
              <a:t>trên</a:t>
            </a:r>
            <a:r>
              <a:rPr lang="en-US"/>
              <a:t> 100tr/m2 , các quận còn lai thì có giá dưới 80tr/m2</a:t>
            </a:r>
          </a:p>
        </p:txBody>
      </p:sp>
      <p:sp>
        <p:nvSpPr>
          <p:cNvPr id="4" name="Slide Number Placeholder 3"/>
          <p:cNvSpPr>
            <a:spLocks noGrp="1"/>
          </p:cNvSpPr>
          <p:nvPr>
            <p:ph type="sldNum" sz="quarter" idx="5"/>
          </p:nvPr>
        </p:nvSpPr>
        <p:spPr/>
        <p:txBody>
          <a:bodyPr/>
          <a:lstStyle/>
          <a:p>
            <a:fld id="{C474D4A1-C440-4CA6-B3F3-A8FB18A8DE4E}" type="slidenum">
              <a:rPr lang="en-US" smtClean="0"/>
              <a:t>16</a:t>
            </a:fld>
            <a:endParaRPr lang="en-US"/>
          </a:p>
        </p:txBody>
      </p:sp>
    </p:spTree>
    <p:extLst>
      <p:ext uri="{BB962C8B-B14F-4D97-AF65-F5344CB8AC3E}">
        <p14:creationId xmlns:p14="http://schemas.microsoft.com/office/powerpoint/2010/main" val="265122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a:t>
            </a:r>
            <a:r>
              <a:rPr lang="en-US" err="1"/>
              <a:t>bán</a:t>
            </a:r>
            <a:r>
              <a:rPr lang="en-US"/>
              <a:t> </a:t>
            </a:r>
            <a:r>
              <a:rPr lang="en-US" err="1"/>
              <a:t>đất</a:t>
            </a:r>
            <a:r>
              <a:rPr lang="en-US"/>
              <a:t> </a:t>
            </a:r>
            <a:r>
              <a:rPr lang="en-US" err="1"/>
              <a:t>thì</a:t>
            </a:r>
            <a:r>
              <a:rPr lang="en-US"/>
              <a:t> , </a:t>
            </a:r>
            <a:r>
              <a:rPr lang="en-US" err="1"/>
              <a:t>đa</a:t>
            </a:r>
            <a:r>
              <a:rPr lang="en-US"/>
              <a:t> </a:t>
            </a:r>
            <a:r>
              <a:rPr lang="en-US" err="1"/>
              <a:t>phần</a:t>
            </a:r>
            <a:r>
              <a:rPr lang="en-US"/>
              <a:t> </a:t>
            </a:r>
            <a:r>
              <a:rPr lang="en-US" err="1"/>
              <a:t>đất</a:t>
            </a:r>
            <a:r>
              <a:rPr lang="en-US"/>
              <a:t> </a:t>
            </a:r>
            <a:r>
              <a:rPr lang="en-US" err="1"/>
              <a:t>được</a:t>
            </a:r>
            <a:r>
              <a:rPr lang="en-US"/>
              <a:t> </a:t>
            </a:r>
            <a:r>
              <a:rPr lang="en-US" err="1"/>
              <a:t>bán</a:t>
            </a:r>
            <a:r>
              <a:rPr lang="en-US"/>
              <a:t>  </a:t>
            </a:r>
            <a:r>
              <a:rPr lang="en-US" err="1"/>
              <a:t>nhìu</a:t>
            </a:r>
            <a:r>
              <a:rPr lang="en-US"/>
              <a:t> ở </a:t>
            </a:r>
            <a:r>
              <a:rPr lang="en-US" err="1"/>
              <a:t>các</a:t>
            </a:r>
            <a:r>
              <a:rPr lang="en-US"/>
              <a:t> </a:t>
            </a:r>
            <a:r>
              <a:rPr lang="en-US" err="1"/>
              <a:t>tỉnh</a:t>
            </a:r>
            <a:r>
              <a:rPr lang="en-US"/>
              <a:t> </a:t>
            </a:r>
            <a:r>
              <a:rPr lang="en-US" err="1"/>
              <a:t>ngoại</a:t>
            </a:r>
            <a:r>
              <a:rPr lang="en-US"/>
              <a:t> </a:t>
            </a:r>
            <a:r>
              <a:rPr lang="en-US" err="1"/>
              <a:t>thành</a:t>
            </a:r>
            <a:r>
              <a:rPr lang="en-US"/>
              <a:t> </a:t>
            </a:r>
            <a:r>
              <a:rPr lang="en-US" err="1"/>
              <a:t>như</a:t>
            </a:r>
            <a:r>
              <a:rPr lang="en-US"/>
              <a:t> </a:t>
            </a:r>
            <a:r>
              <a:rPr lang="en-US" err="1"/>
              <a:t>thủ</a:t>
            </a:r>
            <a:r>
              <a:rPr lang="en-US"/>
              <a:t> </a:t>
            </a:r>
            <a:r>
              <a:rPr lang="en-US" err="1"/>
              <a:t>đức</a:t>
            </a:r>
            <a:r>
              <a:rPr lang="en-US"/>
              <a:t> </a:t>
            </a:r>
            <a:r>
              <a:rPr lang="en-US" err="1"/>
              <a:t>củ</a:t>
            </a:r>
            <a:r>
              <a:rPr lang="en-US"/>
              <a:t> chi </a:t>
            </a:r>
            <a:r>
              <a:rPr lang="en-US" err="1"/>
              <a:t>và</a:t>
            </a:r>
            <a:r>
              <a:rPr lang="en-US"/>
              <a:t> </a:t>
            </a:r>
            <a:r>
              <a:rPr lang="en-US" err="1"/>
              <a:t>quận</a:t>
            </a:r>
            <a:r>
              <a:rPr lang="en-US"/>
              <a:t> 12, </a:t>
            </a:r>
            <a:r>
              <a:rPr lang="en-US" err="1"/>
              <a:t>quận</a:t>
            </a:r>
            <a:r>
              <a:rPr lang="en-US"/>
              <a:t> 7 </a:t>
            </a:r>
            <a:r>
              <a:rPr lang="en-US" err="1"/>
              <a:t>vì</a:t>
            </a:r>
            <a:r>
              <a:rPr lang="en-US"/>
              <a:t> </a:t>
            </a:r>
            <a:r>
              <a:rPr lang="en-US" err="1"/>
              <a:t>đa</a:t>
            </a:r>
            <a:r>
              <a:rPr lang="en-US"/>
              <a:t> </a:t>
            </a:r>
            <a:r>
              <a:rPr lang="en-US" err="1"/>
              <a:t>phần</a:t>
            </a:r>
            <a:r>
              <a:rPr lang="en-US"/>
              <a:t> </a:t>
            </a:r>
            <a:r>
              <a:rPr lang="en-US" err="1"/>
              <a:t>các</a:t>
            </a:r>
            <a:r>
              <a:rPr lang="en-US"/>
              <a:t> </a:t>
            </a:r>
            <a:r>
              <a:rPr lang="en-US" err="1"/>
              <a:t>quận</a:t>
            </a:r>
            <a:r>
              <a:rPr lang="en-US"/>
              <a:t> </a:t>
            </a:r>
            <a:r>
              <a:rPr lang="en-US" err="1"/>
              <a:t>trung</a:t>
            </a:r>
            <a:r>
              <a:rPr lang="en-US"/>
              <a:t> </a:t>
            </a:r>
            <a:r>
              <a:rPr lang="en-US" err="1"/>
              <a:t>tâm</a:t>
            </a:r>
            <a:r>
              <a:rPr lang="en-US"/>
              <a:t> </a:t>
            </a:r>
            <a:r>
              <a:rPr lang="en-US" err="1"/>
              <a:t>không</a:t>
            </a:r>
            <a:r>
              <a:rPr lang="en-US"/>
              <a:t> </a:t>
            </a:r>
            <a:r>
              <a:rPr lang="en-US" err="1"/>
              <a:t>còn</a:t>
            </a:r>
            <a:r>
              <a:rPr lang="en-US"/>
              <a:t> </a:t>
            </a:r>
            <a:r>
              <a:rPr lang="en-US" err="1"/>
              <a:t>đất</a:t>
            </a:r>
            <a:r>
              <a:rPr lang="en-US"/>
              <a:t> </a:t>
            </a:r>
            <a:r>
              <a:rPr lang="en-US" err="1"/>
              <a:t>để</a:t>
            </a:r>
            <a:r>
              <a:rPr lang="en-US"/>
              <a:t> </a:t>
            </a:r>
            <a:r>
              <a:rPr lang="en-US" err="1"/>
              <a:t>bán</a:t>
            </a:r>
            <a:r>
              <a:rPr lang="en-US"/>
              <a:t>.</a:t>
            </a:r>
          </a:p>
        </p:txBody>
      </p:sp>
      <p:sp>
        <p:nvSpPr>
          <p:cNvPr id="4" name="Slide Number Placeholder 3"/>
          <p:cNvSpPr>
            <a:spLocks noGrp="1"/>
          </p:cNvSpPr>
          <p:nvPr>
            <p:ph type="sldNum" sz="quarter" idx="5"/>
          </p:nvPr>
        </p:nvSpPr>
        <p:spPr/>
        <p:txBody>
          <a:bodyPr/>
          <a:lstStyle/>
          <a:p>
            <a:fld id="{C474D4A1-C440-4CA6-B3F3-A8FB18A8DE4E}" type="slidenum">
              <a:rPr lang="en-US" smtClean="0"/>
              <a:t>18</a:t>
            </a:fld>
            <a:endParaRPr lang="en-US"/>
          </a:p>
        </p:txBody>
      </p:sp>
    </p:spTree>
    <p:extLst>
      <p:ext uri="{BB962C8B-B14F-4D97-AF65-F5344CB8AC3E}">
        <p14:creationId xmlns:p14="http://schemas.microsoft.com/office/powerpoint/2010/main" val="2488593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Các</a:t>
            </a:r>
            <a:r>
              <a:rPr lang="en-US"/>
              <a:t> </a:t>
            </a:r>
            <a:r>
              <a:rPr lang="en-US" err="1"/>
              <a:t>diện</a:t>
            </a:r>
            <a:r>
              <a:rPr lang="en-US"/>
              <a:t> </a:t>
            </a:r>
            <a:r>
              <a:rPr lang="en-US" err="1"/>
              <a:t>tích</a:t>
            </a:r>
            <a:r>
              <a:rPr lang="en-US"/>
              <a:t>, </a:t>
            </a:r>
            <a:r>
              <a:rPr lang="en-US" err="1"/>
              <a:t>phân</a:t>
            </a:r>
            <a:r>
              <a:rPr lang="en-US"/>
              <a:t> </a:t>
            </a:r>
            <a:r>
              <a:rPr lang="en-US" err="1"/>
              <a:t>khúc</a:t>
            </a:r>
            <a:r>
              <a:rPr lang="en-US"/>
              <a:t> </a:t>
            </a:r>
            <a:r>
              <a:rPr lang="en-US" err="1"/>
              <a:t>được</a:t>
            </a:r>
            <a:r>
              <a:rPr lang="en-US"/>
              <a:t> </a:t>
            </a:r>
            <a:r>
              <a:rPr lang="en-US" err="1"/>
              <a:t>bán</a:t>
            </a:r>
            <a:r>
              <a:rPr lang="en-US"/>
              <a:t> </a:t>
            </a:r>
            <a:r>
              <a:rPr lang="en-US" err="1"/>
              <a:t>nhiều</a:t>
            </a:r>
            <a:r>
              <a:rPr lang="en-US"/>
              <a:t> </a:t>
            </a:r>
            <a:r>
              <a:rPr lang="en-US" err="1"/>
              <a:t>nhất</a:t>
            </a:r>
            <a:r>
              <a:rPr lang="en-US"/>
              <a:t> </a:t>
            </a:r>
            <a:r>
              <a:rPr lang="en-US" err="1"/>
              <a:t>là</a:t>
            </a:r>
            <a:r>
              <a:rPr lang="en-US"/>
              <a:t> </a:t>
            </a:r>
            <a:r>
              <a:rPr lang="en-US" err="1"/>
              <a:t>từ</a:t>
            </a:r>
            <a:r>
              <a:rPr lang="en-US"/>
              <a:t> 80-100m2</a:t>
            </a:r>
          </a:p>
        </p:txBody>
      </p:sp>
      <p:sp>
        <p:nvSpPr>
          <p:cNvPr id="4" name="Slide Number Placeholder 3"/>
          <p:cNvSpPr>
            <a:spLocks noGrp="1"/>
          </p:cNvSpPr>
          <p:nvPr>
            <p:ph type="sldNum" sz="quarter" idx="5"/>
          </p:nvPr>
        </p:nvSpPr>
        <p:spPr/>
        <p:txBody>
          <a:bodyPr/>
          <a:lstStyle/>
          <a:p>
            <a:fld id="{C474D4A1-C440-4CA6-B3F3-A8FB18A8DE4E}" type="slidenum">
              <a:rPr lang="en-US" smtClean="0"/>
              <a:t>19</a:t>
            </a:fld>
            <a:endParaRPr lang="en-US"/>
          </a:p>
        </p:txBody>
      </p:sp>
    </p:spTree>
    <p:extLst>
      <p:ext uri="{BB962C8B-B14F-4D97-AF65-F5344CB8AC3E}">
        <p14:creationId xmlns:p14="http://schemas.microsoft.com/office/powerpoint/2010/main" val="3151474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a:t>
            </a:r>
            <a:r>
              <a:rPr lang="en-US" err="1"/>
              <a:t>giá</a:t>
            </a:r>
            <a:r>
              <a:rPr lang="en-US"/>
              <a:t> </a:t>
            </a:r>
            <a:r>
              <a:rPr lang="en-US" err="1"/>
              <a:t>đất</a:t>
            </a:r>
            <a:r>
              <a:rPr lang="en-US"/>
              <a:t> </a:t>
            </a:r>
            <a:r>
              <a:rPr lang="en-US" err="1"/>
              <a:t>thì</a:t>
            </a:r>
            <a:r>
              <a:rPr lang="en-US"/>
              <a:t>, </a:t>
            </a:r>
            <a:r>
              <a:rPr lang="en-US" err="1"/>
              <a:t>các</a:t>
            </a:r>
            <a:r>
              <a:rPr lang="en-US"/>
              <a:t> </a:t>
            </a:r>
            <a:r>
              <a:rPr lang="en-US" err="1"/>
              <a:t>nơi</a:t>
            </a:r>
            <a:r>
              <a:rPr lang="en-US"/>
              <a:t> </a:t>
            </a:r>
            <a:r>
              <a:rPr lang="en-US" err="1"/>
              <a:t>có</a:t>
            </a:r>
            <a:r>
              <a:rPr lang="en-US"/>
              <a:t> </a:t>
            </a:r>
            <a:r>
              <a:rPr lang="en-US" err="1"/>
              <a:t>số</a:t>
            </a:r>
            <a:r>
              <a:rPr lang="en-US"/>
              <a:t> </a:t>
            </a:r>
            <a:r>
              <a:rPr lang="en-US" err="1"/>
              <a:t>lượng</a:t>
            </a:r>
            <a:r>
              <a:rPr lang="en-US"/>
              <a:t> </a:t>
            </a:r>
            <a:r>
              <a:rPr lang="en-US" err="1"/>
              <a:t>bán</a:t>
            </a:r>
            <a:r>
              <a:rPr lang="en-US"/>
              <a:t> </a:t>
            </a:r>
            <a:r>
              <a:rPr lang="en-US" err="1"/>
              <a:t>đất</a:t>
            </a:r>
            <a:r>
              <a:rPr lang="en-US"/>
              <a:t> </a:t>
            </a:r>
            <a:r>
              <a:rPr lang="en-US" err="1"/>
              <a:t>nhiều</a:t>
            </a:r>
            <a:r>
              <a:rPr lang="en-US"/>
              <a:t> </a:t>
            </a:r>
            <a:r>
              <a:rPr lang="en-US" err="1"/>
              <a:t>thì</a:t>
            </a:r>
            <a:r>
              <a:rPr lang="en-US"/>
              <a:t> </a:t>
            </a:r>
            <a:r>
              <a:rPr lang="en-US" err="1"/>
              <a:t>có</a:t>
            </a:r>
            <a:r>
              <a:rPr lang="en-US"/>
              <a:t> </a:t>
            </a:r>
            <a:r>
              <a:rPr lang="en-US" err="1"/>
              <a:t>giá</a:t>
            </a:r>
            <a:r>
              <a:rPr lang="en-US"/>
              <a:t> </a:t>
            </a:r>
            <a:r>
              <a:rPr lang="en-US" err="1"/>
              <a:t>khá</a:t>
            </a:r>
            <a:r>
              <a:rPr lang="en-US"/>
              <a:t> </a:t>
            </a:r>
            <a:r>
              <a:rPr lang="en-US" err="1"/>
              <a:t>thấp</a:t>
            </a:r>
            <a:r>
              <a:rPr lang="en-US"/>
              <a:t> </a:t>
            </a:r>
            <a:r>
              <a:rPr lang="en-US" err="1"/>
              <a:t>như</a:t>
            </a:r>
            <a:r>
              <a:rPr lang="en-US"/>
              <a:t> </a:t>
            </a:r>
            <a:r>
              <a:rPr lang="en-US" err="1"/>
              <a:t>Củ</a:t>
            </a:r>
            <a:r>
              <a:rPr lang="en-US"/>
              <a:t> chi </a:t>
            </a:r>
            <a:r>
              <a:rPr lang="en-US" err="1"/>
              <a:t>và</a:t>
            </a:r>
            <a:r>
              <a:rPr lang="en-US"/>
              <a:t> </a:t>
            </a:r>
            <a:r>
              <a:rPr lang="en-US" err="1"/>
              <a:t>quận</a:t>
            </a:r>
            <a:r>
              <a:rPr lang="en-US"/>
              <a:t> 12 và thành phố thủ đức</a:t>
            </a:r>
          </a:p>
        </p:txBody>
      </p:sp>
      <p:sp>
        <p:nvSpPr>
          <p:cNvPr id="4" name="Slide Number Placeholder 3"/>
          <p:cNvSpPr>
            <a:spLocks noGrp="1"/>
          </p:cNvSpPr>
          <p:nvPr>
            <p:ph type="sldNum" sz="quarter" idx="5"/>
          </p:nvPr>
        </p:nvSpPr>
        <p:spPr/>
        <p:txBody>
          <a:bodyPr/>
          <a:lstStyle/>
          <a:p>
            <a:fld id="{C474D4A1-C440-4CA6-B3F3-A8FB18A8DE4E}" type="slidenum">
              <a:rPr lang="en-US" smtClean="0"/>
              <a:t>20</a:t>
            </a:fld>
            <a:endParaRPr lang="en-US"/>
          </a:p>
        </p:txBody>
      </p:sp>
    </p:spTree>
    <p:extLst>
      <p:ext uri="{BB962C8B-B14F-4D97-AF65-F5344CB8AC3E}">
        <p14:creationId xmlns:p14="http://schemas.microsoft.com/office/powerpoint/2010/main" val="2894875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a:t>
            </a:r>
            <a:r>
              <a:rPr lang="en-US" err="1"/>
              <a:t>số</a:t>
            </a:r>
            <a:r>
              <a:rPr lang="en-US"/>
              <a:t> tin </a:t>
            </a:r>
            <a:r>
              <a:rPr lang="en-US" err="1"/>
              <a:t>đăng</a:t>
            </a:r>
            <a:r>
              <a:rPr lang="en-US"/>
              <a:t> </a:t>
            </a:r>
            <a:r>
              <a:rPr lang="en-US" err="1"/>
              <a:t>bán</a:t>
            </a:r>
            <a:r>
              <a:rPr lang="en-US"/>
              <a:t> </a:t>
            </a:r>
            <a:r>
              <a:rPr lang="en-US" err="1"/>
              <a:t>nhìn</a:t>
            </a:r>
            <a:r>
              <a:rPr lang="en-US"/>
              <a:t> </a:t>
            </a:r>
            <a:r>
              <a:rPr lang="en-US" err="1"/>
              <a:t>biểu</a:t>
            </a:r>
            <a:r>
              <a:rPr lang="en-US"/>
              <a:t> </a:t>
            </a:r>
            <a:r>
              <a:rPr lang="en-US" err="1"/>
              <a:t>đồ</a:t>
            </a:r>
            <a:r>
              <a:rPr lang="en-US"/>
              <a:t> </a:t>
            </a:r>
            <a:r>
              <a:rPr lang="en-US" err="1"/>
              <a:t>có</a:t>
            </a:r>
            <a:r>
              <a:rPr lang="en-US"/>
              <a:t> </a:t>
            </a:r>
            <a:r>
              <a:rPr lang="en-US" err="1"/>
              <a:t>thể</a:t>
            </a:r>
            <a:r>
              <a:rPr lang="en-US"/>
              <a:t> </a:t>
            </a:r>
            <a:r>
              <a:rPr lang="en-US" err="1"/>
              <a:t>thấy</a:t>
            </a:r>
            <a:r>
              <a:rPr lang="en-US"/>
              <a:t> </a:t>
            </a:r>
            <a:r>
              <a:rPr lang="en-US" err="1"/>
              <a:t>đa</a:t>
            </a:r>
            <a:r>
              <a:rPr lang="en-US"/>
              <a:t> </a:t>
            </a:r>
            <a:r>
              <a:rPr lang="en-US" err="1"/>
              <a:t>phần</a:t>
            </a:r>
            <a:r>
              <a:rPr lang="en-US"/>
              <a:t> </a:t>
            </a:r>
            <a:r>
              <a:rPr lang="en-US" err="1"/>
              <a:t>đường</a:t>
            </a:r>
            <a:r>
              <a:rPr lang="en-US"/>
              <a:t> line chart Hà </a:t>
            </a:r>
            <a:r>
              <a:rPr lang="en-US" err="1"/>
              <a:t>Nội</a:t>
            </a:r>
            <a:r>
              <a:rPr lang="en-US"/>
              <a:t> </a:t>
            </a:r>
            <a:r>
              <a:rPr lang="en-US" err="1"/>
              <a:t>nằm</a:t>
            </a:r>
            <a:r>
              <a:rPr lang="en-US"/>
              <a:t> </a:t>
            </a:r>
            <a:r>
              <a:rPr lang="en-US" err="1"/>
              <a:t>trên</a:t>
            </a:r>
            <a:r>
              <a:rPr lang="en-US"/>
              <a:t> so  </a:t>
            </a:r>
            <a:r>
              <a:rPr lang="en-US" err="1"/>
              <a:t>với</a:t>
            </a:r>
            <a:r>
              <a:rPr lang="en-US"/>
              <a:t> </a:t>
            </a:r>
            <a:r>
              <a:rPr lang="en-US" err="1"/>
              <a:t>thành</a:t>
            </a:r>
            <a:r>
              <a:rPr lang="en-US"/>
              <a:t> </a:t>
            </a:r>
            <a:r>
              <a:rPr lang="en-US" err="1"/>
              <a:t>phố</a:t>
            </a:r>
            <a:r>
              <a:rPr lang="en-US"/>
              <a:t> HCM =&gt; </a:t>
            </a:r>
            <a:r>
              <a:rPr lang="en-US" err="1"/>
              <a:t>cỏ</a:t>
            </a:r>
            <a:r>
              <a:rPr lang="en-US"/>
              <a:t> </a:t>
            </a:r>
            <a:r>
              <a:rPr lang="en-US" err="1"/>
              <a:t>vẻ</a:t>
            </a:r>
            <a:r>
              <a:rPr lang="en-US"/>
              <a:t> </a:t>
            </a:r>
            <a:r>
              <a:rPr lang="en-US" err="1"/>
              <a:t>việc</a:t>
            </a:r>
            <a:r>
              <a:rPr lang="en-US"/>
              <a:t> </a:t>
            </a:r>
            <a:r>
              <a:rPr lang="en-US" err="1"/>
              <a:t>nguồn</a:t>
            </a:r>
            <a:r>
              <a:rPr lang="en-US"/>
              <a:t> </a:t>
            </a:r>
            <a:r>
              <a:rPr lang="en-US" err="1"/>
              <a:t>cung</a:t>
            </a:r>
            <a:r>
              <a:rPr lang="en-US"/>
              <a:t> </a:t>
            </a:r>
            <a:r>
              <a:rPr lang="en-US" err="1"/>
              <a:t>hà</a:t>
            </a:r>
            <a:r>
              <a:rPr lang="en-US"/>
              <a:t> </a:t>
            </a:r>
            <a:r>
              <a:rPr lang="en-US" err="1"/>
              <a:t>nội</a:t>
            </a:r>
            <a:r>
              <a:rPr lang="en-US"/>
              <a:t> </a:t>
            </a:r>
            <a:r>
              <a:rPr lang="en-US" err="1"/>
              <a:t>đang</a:t>
            </a:r>
            <a:r>
              <a:rPr lang="en-US"/>
              <a:t> </a:t>
            </a:r>
            <a:r>
              <a:rPr lang="en-US" err="1"/>
              <a:t>nhiều</a:t>
            </a:r>
            <a:r>
              <a:rPr lang="en-US"/>
              <a:t> </a:t>
            </a:r>
            <a:r>
              <a:rPr lang="en-US" err="1"/>
              <a:t>hơn</a:t>
            </a:r>
            <a:r>
              <a:rPr lang="en-US"/>
              <a:t> so </a:t>
            </a:r>
            <a:r>
              <a:rPr lang="en-US" err="1"/>
              <a:t>với</a:t>
            </a:r>
            <a:r>
              <a:rPr lang="en-US"/>
              <a:t> HCM</a:t>
            </a:r>
          </a:p>
        </p:txBody>
      </p:sp>
      <p:sp>
        <p:nvSpPr>
          <p:cNvPr id="4" name="Slide Number Placeholder 3"/>
          <p:cNvSpPr>
            <a:spLocks noGrp="1"/>
          </p:cNvSpPr>
          <p:nvPr>
            <p:ph type="sldNum" sz="quarter" idx="5"/>
          </p:nvPr>
        </p:nvSpPr>
        <p:spPr/>
        <p:txBody>
          <a:bodyPr/>
          <a:lstStyle/>
          <a:p>
            <a:fld id="{C474D4A1-C440-4CA6-B3F3-A8FB18A8DE4E}" type="slidenum">
              <a:rPr lang="en-US" smtClean="0"/>
              <a:t>23</a:t>
            </a:fld>
            <a:endParaRPr lang="en-US"/>
          </a:p>
        </p:txBody>
      </p:sp>
    </p:spTree>
    <p:extLst>
      <p:ext uri="{BB962C8B-B14F-4D97-AF65-F5344CB8AC3E}">
        <p14:creationId xmlns:p14="http://schemas.microsoft.com/office/powerpoint/2010/main" val="2772772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Còn</a:t>
            </a:r>
            <a:r>
              <a:rPr lang="en-US"/>
              <a:t> </a:t>
            </a:r>
            <a:r>
              <a:rPr lang="en-US" err="1"/>
              <a:t>về</a:t>
            </a:r>
            <a:r>
              <a:rPr lang="en-US"/>
              <a:t> </a:t>
            </a:r>
            <a:r>
              <a:rPr lang="en-US" err="1"/>
              <a:t>cho</a:t>
            </a:r>
            <a:r>
              <a:rPr lang="en-US"/>
              <a:t> </a:t>
            </a:r>
            <a:r>
              <a:rPr lang="en-US" err="1"/>
              <a:t>thuê</a:t>
            </a:r>
            <a:r>
              <a:rPr lang="en-US"/>
              <a:t> </a:t>
            </a:r>
            <a:r>
              <a:rPr lang="en-US" err="1"/>
              <a:t>thì</a:t>
            </a:r>
            <a:r>
              <a:rPr lang="en-US"/>
              <a:t> </a:t>
            </a:r>
            <a:r>
              <a:rPr lang="en-US" err="1"/>
              <a:t>người</a:t>
            </a:r>
            <a:r>
              <a:rPr lang="en-US"/>
              <a:t> </a:t>
            </a:r>
            <a:r>
              <a:rPr lang="en-US" err="1"/>
              <a:t>lại</a:t>
            </a:r>
            <a:r>
              <a:rPr lang="en-US"/>
              <a:t>, </a:t>
            </a:r>
            <a:r>
              <a:rPr lang="en-US" err="1"/>
              <a:t>đường</a:t>
            </a:r>
            <a:r>
              <a:rPr lang="en-US"/>
              <a:t> line chart ở HCM </a:t>
            </a:r>
            <a:r>
              <a:rPr lang="en-US" err="1"/>
              <a:t>đang</a:t>
            </a:r>
            <a:r>
              <a:rPr lang="en-US"/>
              <a:t> </a:t>
            </a:r>
            <a:r>
              <a:rPr lang="en-US" err="1"/>
              <a:t>nhiều</a:t>
            </a:r>
            <a:r>
              <a:rPr lang="en-US"/>
              <a:t> </a:t>
            </a:r>
            <a:r>
              <a:rPr lang="en-US" err="1"/>
              <a:t>hơn</a:t>
            </a:r>
            <a:r>
              <a:rPr lang="en-US"/>
              <a:t> so vs HN</a:t>
            </a:r>
          </a:p>
        </p:txBody>
      </p:sp>
      <p:sp>
        <p:nvSpPr>
          <p:cNvPr id="4" name="Slide Number Placeholder 3"/>
          <p:cNvSpPr>
            <a:spLocks noGrp="1"/>
          </p:cNvSpPr>
          <p:nvPr>
            <p:ph type="sldNum" sz="quarter" idx="5"/>
          </p:nvPr>
        </p:nvSpPr>
        <p:spPr/>
        <p:txBody>
          <a:bodyPr/>
          <a:lstStyle/>
          <a:p>
            <a:fld id="{C474D4A1-C440-4CA6-B3F3-A8FB18A8DE4E}" type="slidenum">
              <a:rPr lang="en-US" smtClean="0"/>
              <a:t>24</a:t>
            </a:fld>
            <a:endParaRPr lang="en-US"/>
          </a:p>
        </p:txBody>
      </p:sp>
    </p:spTree>
    <p:extLst>
      <p:ext uri="{BB962C8B-B14F-4D97-AF65-F5344CB8AC3E}">
        <p14:creationId xmlns:p14="http://schemas.microsoft.com/office/powerpoint/2010/main" val="1962552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Đi</a:t>
            </a:r>
            <a:r>
              <a:rPr lang="en-US"/>
              <a:t> </a:t>
            </a:r>
            <a:r>
              <a:rPr lang="en-US" err="1"/>
              <a:t>sâu</a:t>
            </a:r>
            <a:r>
              <a:rPr lang="en-US"/>
              <a:t> </a:t>
            </a:r>
            <a:r>
              <a:rPr lang="en-US" err="1"/>
              <a:t>và</a:t>
            </a:r>
            <a:r>
              <a:rPr lang="en-US"/>
              <a:t> </a:t>
            </a:r>
            <a:r>
              <a:rPr lang="en-US" err="1"/>
              <a:t>từng</a:t>
            </a:r>
            <a:r>
              <a:rPr lang="en-US"/>
              <a:t> </a:t>
            </a:r>
            <a:r>
              <a:rPr lang="en-US" err="1"/>
              <a:t>loại</a:t>
            </a:r>
            <a:r>
              <a:rPr lang="en-US"/>
              <a:t> </a:t>
            </a:r>
            <a:r>
              <a:rPr lang="en-US" err="1"/>
              <a:t>bất</a:t>
            </a:r>
            <a:r>
              <a:rPr lang="en-US"/>
              <a:t> </a:t>
            </a:r>
            <a:r>
              <a:rPr lang="en-US" err="1"/>
              <a:t>động</a:t>
            </a:r>
            <a:r>
              <a:rPr lang="en-US"/>
              <a:t> </a:t>
            </a:r>
            <a:r>
              <a:rPr lang="en-US" err="1"/>
              <a:t>sản</a:t>
            </a:r>
            <a:r>
              <a:rPr lang="en-US"/>
              <a:t> </a:t>
            </a:r>
            <a:r>
              <a:rPr lang="en-US" err="1"/>
              <a:t>về</a:t>
            </a:r>
            <a:r>
              <a:rPr lang="en-US"/>
              <a:t> </a:t>
            </a:r>
            <a:r>
              <a:rPr lang="en-US" err="1"/>
              <a:t>như</a:t>
            </a:r>
            <a:r>
              <a:rPr lang="en-US"/>
              <a:t> </a:t>
            </a:r>
            <a:r>
              <a:rPr lang="en-US" err="1"/>
              <a:t>đã</a:t>
            </a:r>
            <a:r>
              <a:rPr lang="en-US"/>
              <a:t> </a:t>
            </a:r>
            <a:r>
              <a:rPr lang="en-US" err="1"/>
              <a:t>nói</a:t>
            </a:r>
            <a:r>
              <a:rPr lang="en-US"/>
              <a:t> </a:t>
            </a:r>
            <a:r>
              <a:rPr lang="en-US" err="1"/>
              <a:t>mua</a:t>
            </a:r>
            <a:r>
              <a:rPr lang="en-US"/>
              <a:t> </a:t>
            </a:r>
            <a:r>
              <a:rPr lang="en-US" err="1"/>
              <a:t>bán</a:t>
            </a:r>
            <a:r>
              <a:rPr lang="en-US"/>
              <a:t> ở </a:t>
            </a:r>
            <a:r>
              <a:rPr lang="en-US" err="1"/>
              <a:t>hà</a:t>
            </a:r>
            <a:r>
              <a:rPr lang="en-US"/>
              <a:t> </a:t>
            </a:r>
            <a:r>
              <a:rPr lang="en-US" err="1"/>
              <a:t>nội</a:t>
            </a:r>
            <a:r>
              <a:rPr lang="en-US"/>
              <a:t> </a:t>
            </a:r>
            <a:r>
              <a:rPr lang="en-US" err="1"/>
              <a:t>nhiều</a:t>
            </a:r>
            <a:r>
              <a:rPr lang="en-US"/>
              <a:t> </a:t>
            </a:r>
            <a:r>
              <a:rPr lang="en-US" err="1"/>
              <a:t>hơn</a:t>
            </a:r>
            <a:r>
              <a:rPr lang="en-US"/>
              <a:t> HCM =&gt; </a:t>
            </a:r>
            <a:r>
              <a:rPr lang="en-US" err="1"/>
              <a:t>các</a:t>
            </a:r>
            <a:r>
              <a:rPr lang="en-US"/>
              <a:t> </a:t>
            </a:r>
            <a:r>
              <a:rPr lang="en-US" err="1"/>
              <a:t>loại</a:t>
            </a:r>
            <a:r>
              <a:rPr lang="en-US"/>
              <a:t> </a:t>
            </a:r>
            <a:r>
              <a:rPr lang="en-US" err="1"/>
              <a:t>bất</a:t>
            </a:r>
            <a:r>
              <a:rPr lang="en-US"/>
              <a:t> </a:t>
            </a:r>
            <a:r>
              <a:rPr lang="en-US" err="1"/>
              <a:t>động</a:t>
            </a:r>
            <a:r>
              <a:rPr lang="en-US"/>
              <a:t> </a:t>
            </a:r>
            <a:r>
              <a:rPr lang="en-US" err="1"/>
              <a:t>sản</a:t>
            </a:r>
            <a:r>
              <a:rPr lang="en-US"/>
              <a:t> </a:t>
            </a:r>
            <a:r>
              <a:rPr lang="en-US" err="1"/>
              <a:t>bán</a:t>
            </a:r>
            <a:r>
              <a:rPr lang="en-US"/>
              <a:t> cũng </a:t>
            </a:r>
            <a:r>
              <a:rPr lang="en-US" err="1"/>
              <a:t>nhiều</a:t>
            </a:r>
            <a:r>
              <a:rPr lang="en-US"/>
              <a:t> </a:t>
            </a:r>
            <a:r>
              <a:rPr lang="en-US" err="1"/>
              <a:t>hơn</a:t>
            </a:r>
            <a:r>
              <a:rPr lang="en-US"/>
              <a:t> </a:t>
            </a:r>
            <a:r>
              <a:rPr lang="en-US" err="1"/>
              <a:t>thành</a:t>
            </a:r>
            <a:r>
              <a:rPr lang="en-US"/>
              <a:t> </a:t>
            </a:r>
            <a:r>
              <a:rPr lang="en-US" err="1"/>
              <a:t>phố</a:t>
            </a:r>
            <a:r>
              <a:rPr lang="en-US"/>
              <a:t> HCM. </a:t>
            </a:r>
            <a:r>
              <a:rPr lang="en-US" err="1"/>
              <a:t>Ngược</a:t>
            </a:r>
            <a:r>
              <a:rPr lang="en-US"/>
              <a:t> </a:t>
            </a:r>
            <a:r>
              <a:rPr lang="en-US" err="1"/>
              <a:t>lại</a:t>
            </a:r>
            <a:r>
              <a:rPr lang="en-US"/>
              <a:t>  </a:t>
            </a:r>
            <a:r>
              <a:rPr lang="en-US" err="1"/>
              <a:t>thì</a:t>
            </a:r>
            <a:r>
              <a:rPr lang="en-US"/>
              <a:t> </a:t>
            </a:r>
            <a:r>
              <a:rPr lang="en-US" err="1"/>
              <a:t>thuê</a:t>
            </a:r>
            <a:r>
              <a:rPr lang="en-US"/>
              <a:t> </a:t>
            </a:r>
            <a:r>
              <a:rPr lang="en-US" err="1"/>
              <a:t>lại</a:t>
            </a:r>
            <a:r>
              <a:rPr lang="en-US"/>
              <a:t> </a:t>
            </a:r>
            <a:r>
              <a:rPr lang="en-US" err="1"/>
              <a:t>nhiều</a:t>
            </a:r>
            <a:r>
              <a:rPr lang="en-US"/>
              <a:t> </a:t>
            </a:r>
            <a:r>
              <a:rPr lang="en-US" err="1"/>
              <a:t>hơn</a:t>
            </a:r>
            <a:r>
              <a:rPr lang="en-US"/>
              <a:t> ở Thành </a:t>
            </a:r>
            <a:r>
              <a:rPr lang="en-US" err="1"/>
              <a:t>phố</a:t>
            </a:r>
            <a:r>
              <a:rPr lang="en-US"/>
              <a:t> HCM. </a:t>
            </a:r>
          </a:p>
        </p:txBody>
      </p:sp>
      <p:sp>
        <p:nvSpPr>
          <p:cNvPr id="4" name="Slide Number Placeholder 3"/>
          <p:cNvSpPr>
            <a:spLocks noGrp="1"/>
          </p:cNvSpPr>
          <p:nvPr>
            <p:ph type="sldNum" sz="quarter" idx="5"/>
          </p:nvPr>
        </p:nvSpPr>
        <p:spPr/>
        <p:txBody>
          <a:bodyPr/>
          <a:lstStyle/>
          <a:p>
            <a:fld id="{C474D4A1-C440-4CA6-B3F3-A8FB18A8DE4E}" type="slidenum">
              <a:rPr lang="en-US" smtClean="0"/>
              <a:t>25</a:t>
            </a:fld>
            <a:endParaRPr lang="en-US"/>
          </a:p>
        </p:txBody>
      </p:sp>
    </p:spTree>
    <p:extLst>
      <p:ext uri="{BB962C8B-B14F-4D97-AF65-F5344CB8AC3E}">
        <p14:creationId xmlns:p14="http://schemas.microsoft.com/office/powerpoint/2010/main" val="3018154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HCM </a:t>
            </a:r>
            <a:r>
              <a:rPr lang="en-US" err="1"/>
              <a:t>Hơn</a:t>
            </a:r>
            <a:r>
              <a:rPr lang="en-US"/>
              <a:t> 50% tin </a:t>
            </a:r>
            <a:r>
              <a:rPr lang="en-US" err="1"/>
              <a:t>chung</a:t>
            </a:r>
            <a:r>
              <a:rPr lang="en-US"/>
              <a:t> </a:t>
            </a:r>
            <a:r>
              <a:rPr lang="en-US" err="1"/>
              <a:t>cư</a:t>
            </a:r>
            <a:r>
              <a:rPr lang="en-US"/>
              <a:t> </a:t>
            </a:r>
            <a:r>
              <a:rPr lang="en-US" err="1"/>
              <a:t>bán</a:t>
            </a:r>
            <a:r>
              <a:rPr lang="en-US"/>
              <a:t> ở </a:t>
            </a:r>
            <a:r>
              <a:rPr lang="en-US" err="1"/>
              <a:t>ngoại</a:t>
            </a:r>
            <a:r>
              <a:rPr lang="en-US"/>
              <a:t> </a:t>
            </a:r>
            <a:r>
              <a:rPr lang="en-US" err="1"/>
              <a:t>thành</a:t>
            </a:r>
            <a:r>
              <a:rPr lang="en-US"/>
              <a:t> ,  </a:t>
            </a:r>
            <a:r>
              <a:rPr lang="en-US" err="1"/>
              <a:t>còn</a:t>
            </a:r>
            <a:r>
              <a:rPr lang="en-US"/>
              <a:t>  ở HN </a:t>
            </a:r>
            <a:r>
              <a:rPr lang="en-US" err="1"/>
              <a:t>các</a:t>
            </a:r>
            <a:r>
              <a:rPr lang="en-US"/>
              <a:t> </a:t>
            </a:r>
            <a:r>
              <a:rPr lang="en-US" err="1"/>
              <a:t>quận</a:t>
            </a:r>
            <a:r>
              <a:rPr lang="en-US"/>
              <a:t> </a:t>
            </a:r>
            <a:r>
              <a:rPr lang="en-US" err="1"/>
              <a:t>nội</a:t>
            </a:r>
            <a:r>
              <a:rPr lang="en-US"/>
              <a:t> </a:t>
            </a:r>
            <a:r>
              <a:rPr lang="en-US" err="1"/>
              <a:t>thành</a:t>
            </a:r>
            <a:r>
              <a:rPr lang="en-US"/>
              <a:t>  </a:t>
            </a:r>
            <a:r>
              <a:rPr lang="en-US" err="1"/>
              <a:t>vẫn</a:t>
            </a:r>
            <a:r>
              <a:rPr lang="en-US"/>
              <a:t> </a:t>
            </a:r>
            <a:r>
              <a:rPr lang="en-US" err="1"/>
              <a:t>có</a:t>
            </a:r>
            <a:r>
              <a:rPr lang="en-US"/>
              <a:t> tin </a:t>
            </a:r>
            <a:r>
              <a:rPr lang="en-US" err="1"/>
              <a:t>bán</a:t>
            </a:r>
            <a:r>
              <a:rPr lang="en-US"/>
              <a:t> </a:t>
            </a:r>
            <a:r>
              <a:rPr lang="en-US" err="1"/>
              <a:t>chung</a:t>
            </a:r>
            <a:r>
              <a:rPr lang="en-US"/>
              <a:t> </a:t>
            </a:r>
            <a:r>
              <a:rPr lang="en-US" err="1"/>
              <a:t>cư</a:t>
            </a:r>
            <a:r>
              <a:rPr lang="en-US"/>
              <a:t> </a:t>
            </a:r>
            <a:r>
              <a:rPr lang="en-US" err="1"/>
              <a:t>vẫn</a:t>
            </a:r>
            <a:r>
              <a:rPr lang="en-US"/>
              <a:t> </a:t>
            </a:r>
            <a:r>
              <a:rPr lang="en-US" err="1"/>
              <a:t>nhiều</a:t>
            </a:r>
            <a:r>
              <a:rPr lang="en-US"/>
              <a:t> </a:t>
            </a:r>
            <a:r>
              <a:rPr lang="en-US" err="1"/>
              <a:t>như</a:t>
            </a:r>
            <a:r>
              <a:rPr lang="en-US"/>
              <a:t> </a:t>
            </a:r>
            <a:r>
              <a:rPr lang="en-US" err="1"/>
              <a:t>cầu</a:t>
            </a:r>
            <a:r>
              <a:rPr lang="en-US"/>
              <a:t> </a:t>
            </a:r>
            <a:r>
              <a:rPr lang="en-US" err="1"/>
              <a:t>giấy</a:t>
            </a:r>
            <a:r>
              <a:rPr lang="en-US"/>
              <a:t>, </a:t>
            </a:r>
            <a:r>
              <a:rPr lang="en-US" err="1"/>
              <a:t>thanh</a:t>
            </a:r>
            <a:r>
              <a:rPr lang="en-US"/>
              <a:t> </a:t>
            </a:r>
            <a:r>
              <a:rPr lang="en-US" err="1"/>
              <a:t>xuân</a:t>
            </a:r>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27</a:t>
            </a:fld>
            <a:endParaRPr lang="en-US"/>
          </a:p>
        </p:txBody>
      </p:sp>
    </p:spTree>
    <p:extLst>
      <p:ext uri="{BB962C8B-B14F-4D97-AF65-F5344CB8AC3E}">
        <p14:creationId xmlns:p14="http://schemas.microsoft.com/office/powerpoint/2010/main" val="227136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Ở </a:t>
            </a:r>
            <a:r>
              <a:rPr lang="en-US" err="1"/>
              <a:t>thành</a:t>
            </a:r>
            <a:r>
              <a:rPr lang="en-US"/>
              <a:t> </a:t>
            </a:r>
            <a:r>
              <a:rPr lang="en-US" err="1"/>
              <a:t>phố</a:t>
            </a:r>
            <a:r>
              <a:rPr lang="en-US"/>
              <a:t> HCM, </a:t>
            </a:r>
            <a:r>
              <a:rPr lang="en-US" err="1"/>
              <a:t>số</a:t>
            </a:r>
            <a:r>
              <a:rPr lang="en-US"/>
              <a:t> tin </a:t>
            </a:r>
            <a:r>
              <a:rPr lang="en-US" err="1"/>
              <a:t>bán</a:t>
            </a:r>
            <a:r>
              <a:rPr lang="en-US"/>
              <a:t>  </a:t>
            </a:r>
            <a:r>
              <a:rPr lang="en-US" err="1"/>
              <a:t>chung</a:t>
            </a:r>
            <a:r>
              <a:rPr lang="en-US"/>
              <a:t> </a:t>
            </a:r>
            <a:r>
              <a:rPr lang="en-US" err="1"/>
              <a:t>cư</a:t>
            </a:r>
            <a:r>
              <a:rPr lang="en-US"/>
              <a:t> </a:t>
            </a:r>
            <a:r>
              <a:rPr lang="en-US" err="1"/>
              <a:t>các</a:t>
            </a:r>
            <a:r>
              <a:rPr lang="en-US"/>
              <a:t> </a:t>
            </a:r>
            <a:r>
              <a:rPr lang="en-US" err="1"/>
              <a:t>căn</a:t>
            </a:r>
            <a:r>
              <a:rPr lang="en-US"/>
              <a:t> 1 2 </a:t>
            </a:r>
            <a:r>
              <a:rPr lang="en-US" err="1"/>
              <a:t>phòng</a:t>
            </a:r>
            <a:r>
              <a:rPr lang="en-US"/>
              <a:t> </a:t>
            </a:r>
            <a:r>
              <a:rPr lang="en-US" err="1"/>
              <a:t>ngủ</a:t>
            </a:r>
            <a:r>
              <a:rPr lang="en-US"/>
              <a:t> </a:t>
            </a:r>
            <a:r>
              <a:rPr lang="en-US" err="1"/>
              <a:t>và</a:t>
            </a:r>
            <a:r>
              <a:rPr lang="en-US"/>
              <a:t> </a:t>
            </a:r>
            <a:r>
              <a:rPr lang="en-US" err="1"/>
              <a:t>có</a:t>
            </a:r>
            <a:r>
              <a:rPr lang="en-US"/>
              <a:t> </a:t>
            </a:r>
            <a:r>
              <a:rPr lang="en-US" err="1"/>
              <a:t>diện</a:t>
            </a:r>
            <a:r>
              <a:rPr lang="en-US"/>
              <a:t> </a:t>
            </a:r>
            <a:r>
              <a:rPr lang="en-US" err="1"/>
              <a:t>tích</a:t>
            </a:r>
            <a:r>
              <a:rPr lang="en-US"/>
              <a:t>  nhỏ nhiều </a:t>
            </a:r>
            <a:r>
              <a:rPr lang="en-US" err="1"/>
              <a:t>hơn</a:t>
            </a:r>
            <a:r>
              <a:rPr lang="en-US"/>
              <a:t> HN, </a:t>
            </a:r>
            <a:r>
              <a:rPr lang="en-US" err="1"/>
              <a:t>ngược</a:t>
            </a:r>
            <a:r>
              <a:rPr lang="en-US"/>
              <a:t> </a:t>
            </a:r>
            <a:r>
              <a:rPr lang="en-US" err="1"/>
              <a:t>lại</a:t>
            </a:r>
            <a:r>
              <a:rPr lang="en-US"/>
              <a:t> HN </a:t>
            </a:r>
            <a:r>
              <a:rPr lang="en-US" err="1"/>
              <a:t>lại</a:t>
            </a:r>
            <a:r>
              <a:rPr lang="en-US"/>
              <a:t> </a:t>
            </a:r>
            <a:r>
              <a:rPr lang="en-US" err="1"/>
              <a:t>có</a:t>
            </a:r>
            <a:r>
              <a:rPr lang="en-US"/>
              <a:t> </a:t>
            </a:r>
            <a:r>
              <a:rPr lang="en-US" err="1"/>
              <a:t>số</a:t>
            </a:r>
            <a:r>
              <a:rPr lang="en-US"/>
              <a:t> </a:t>
            </a:r>
            <a:r>
              <a:rPr lang="en-US" err="1"/>
              <a:t>lượng</a:t>
            </a:r>
            <a:r>
              <a:rPr lang="en-US"/>
              <a:t> </a:t>
            </a:r>
            <a:r>
              <a:rPr lang="en-US" err="1"/>
              <a:t>bán</a:t>
            </a:r>
            <a:r>
              <a:rPr lang="en-US"/>
              <a:t> </a:t>
            </a:r>
            <a:r>
              <a:rPr lang="en-US" err="1"/>
              <a:t>các</a:t>
            </a:r>
            <a:r>
              <a:rPr lang="en-US"/>
              <a:t> </a:t>
            </a:r>
            <a:r>
              <a:rPr lang="en-US" err="1"/>
              <a:t>căn</a:t>
            </a:r>
            <a:r>
              <a:rPr lang="en-US"/>
              <a:t> </a:t>
            </a:r>
            <a:r>
              <a:rPr lang="en-US" err="1"/>
              <a:t>chung</a:t>
            </a:r>
            <a:r>
              <a:rPr lang="en-US"/>
              <a:t> </a:t>
            </a:r>
            <a:r>
              <a:rPr lang="en-US" err="1"/>
              <a:t>cư</a:t>
            </a:r>
            <a:r>
              <a:rPr lang="en-US"/>
              <a:t> </a:t>
            </a:r>
            <a:r>
              <a:rPr lang="en-US" err="1"/>
              <a:t>có</a:t>
            </a:r>
            <a:r>
              <a:rPr lang="en-US"/>
              <a:t> </a:t>
            </a:r>
            <a:r>
              <a:rPr lang="en-US" err="1"/>
              <a:t>diện</a:t>
            </a:r>
            <a:r>
              <a:rPr lang="en-US"/>
              <a:t> </a:t>
            </a:r>
            <a:r>
              <a:rPr lang="en-US" err="1"/>
              <a:t>tích</a:t>
            </a:r>
            <a:r>
              <a:rPr lang="en-US"/>
              <a:t> </a:t>
            </a:r>
            <a:r>
              <a:rPr lang="en-US" err="1"/>
              <a:t>rộng</a:t>
            </a:r>
            <a:r>
              <a:rPr lang="en-US"/>
              <a:t> </a:t>
            </a:r>
            <a:r>
              <a:rPr lang="en-US" err="1"/>
              <a:t>và</a:t>
            </a:r>
            <a:r>
              <a:rPr lang="en-US"/>
              <a:t> </a:t>
            </a:r>
            <a:r>
              <a:rPr lang="en-US" err="1"/>
              <a:t>từ</a:t>
            </a:r>
            <a:r>
              <a:rPr lang="en-US"/>
              <a:t> 3 </a:t>
            </a:r>
            <a:r>
              <a:rPr lang="en-US" err="1"/>
              <a:t>phòng</a:t>
            </a:r>
            <a:r>
              <a:rPr lang="en-US"/>
              <a:t> </a:t>
            </a:r>
            <a:r>
              <a:rPr lang="en-US" err="1"/>
              <a:t>ngủ</a:t>
            </a:r>
            <a:r>
              <a:rPr lang="en-US"/>
              <a:t> </a:t>
            </a:r>
            <a:r>
              <a:rPr lang="en-US" err="1"/>
              <a:t>trở</a:t>
            </a:r>
            <a:r>
              <a:rPr lang="en-US"/>
              <a:t> </a:t>
            </a:r>
            <a:r>
              <a:rPr lang="en-US" err="1"/>
              <a:t>lên</a:t>
            </a:r>
            <a:r>
              <a:rPr lang="en-US"/>
              <a:t> </a:t>
            </a:r>
            <a:r>
              <a:rPr lang="en-US" err="1"/>
              <a:t>nhiều</a:t>
            </a:r>
            <a:r>
              <a:rPr lang="en-US"/>
              <a:t> </a:t>
            </a:r>
            <a:r>
              <a:rPr lang="en-US" err="1"/>
              <a:t>hơn</a:t>
            </a:r>
            <a:r>
              <a:rPr lang="en-US"/>
              <a:t>.</a:t>
            </a:r>
          </a:p>
        </p:txBody>
      </p:sp>
      <p:sp>
        <p:nvSpPr>
          <p:cNvPr id="4" name="Slide Number Placeholder 3"/>
          <p:cNvSpPr>
            <a:spLocks noGrp="1"/>
          </p:cNvSpPr>
          <p:nvPr>
            <p:ph type="sldNum" sz="quarter" idx="5"/>
          </p:nvPr>
        </p:nvSpPr>
        <p:spPr/>
        <p:txBody>
          <a:bodyPr/>
          <a:lstStyle/>
          <a:p>
            <a:fld id="{C474D4A1-C440-4CA6-B3F3-A8FB18A8DE4E}" type="slidenum">
              <a:rPr lang="en-US" smtClean="0"/>
              <a:t>28</a:t>
            </a:fld>
            <a:endParaRPr lang="en-US"/>
          </a:p>
        </p:txBody>
      </p:sp>
    </p:spTree>
    <p:extLst>
      <p:ext uri="{BB962C8B-B14F-4D97-AF65-F5344CB8AC3E}">
        <p14:creationId xmlns:p14="http://schemas.microsoft.com/office/powerpoint/2010/main" val="3486894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err="1"/>
              <a:t>Giá</a:t>
            </a:r>
            <a:r>
              <a:rPr lang="en-US"/>
              <a:t> </a:t>
            </a:r>
            <a:r>
              <a:rPr lang="en-US" err="1"/>
              <a:t>trung</a:t>
            </a:r>
            <a:r>
              <a:rPr lang="en-US"/>
              <a:t> </a:t>
            </a:r>
            <a:r>
              <a:rPr lang="en-US" err="1"/>
              <a:t>bình</a:t>
            </a:r>
            <a:r>
              <a:rPr lang="en-US"/>
              <a:t>/m2 ở </a:t>
            </a:r>
            <a:r>
              <a:rPr lang="en-US" err="1"/>
              <a:t>các</a:t>
            </a:r>
            <a:r>
              <a:rPr lang="en-US"/>
              <a:t> </a:t>
            </a:r>
            <a:r>
              <a:rPr lang="en-US" err="1"/>
              <a:t>quận</a:t>
            </a:r>
            <a:r>
              <a:rPr lang="en-US"/>
              <a:t> </a:t>
            </a:r>
            <a:r>
              <a:rPr lang="en-US" err="1"/>
              <a:t>nội</a:t>
            </a:r>
            <a:r>
              <a:rPr lang="en-US"/>
              <a:t> </a:t>
            </a:r>
            <a:r>
              <a:rPr lang="en-US" err="1"/>
              <a:t>thành</a:t>
            </a:r>
            <a:r>
              <a:rPr lang="en-US"/>
              <a:t> HCM thời </a:t>
            </a:r>
            <a:r>
              <a:rPr lang="en-US" err="1"/>
              <a:t>điểm</a:t>
            </a:r>
            <a:r>
              <a:rPr lang="en-US"/>
              <a:t> </a:t>
            </a:r>
            <a:r>
              <a:rPr lang="en-US" err="1"/>
              <a:t>này</a:t>
            </a:r>
            <a:r>
              <a:rPr lang="en-US"/>
              <a:t> </a:t>
            </a:r>
            <a:r>
              <a:rPr lang="en-US" err="1"/>
              <a:t>đang</a:t>
            </a:r>
            <a:r>
              <a:rPr lang="en-US"/>
              <a:t> </a:t>
            </a:r>
            <a:r>
              <a:rPr lang="en-US" err="1"/>
              <a:t>cao</a:t>
            </a:r>
            <a:r>
              <a:rPr lang="en-US"/>
              <a:t> </a:t>
            </a:r>
            <a:r>
              <a:rPr lang="en-US" err="1"/>
              <a:t>hơn</a:t>
            </a:r>
            <a:r>
              <a:rPr lang="en-US"/>
              <a:t> so </a:t>
            </a:r>
            <a:r>
              <a:rPr lang="en-US" err="1"/>
              <a:t>với</a:t>
            </a:r>
            <a:r>
              <a:rPr lang="en-US"/>
              <a:t> HN </a:t>
            </a:r>
            <a:r>
              <a:rPr lang="en-US" err="1"/>
              <a:t>sự</a:t>
            </a:r>
            <a:r>
              <a:rPr lang="en-US"/>
              <a:t> </a:t>
            </a:r>
            <a:r>
              <a:rPr lang="en-US" err="1"/>
              <a:t>chênh</a:t>
            </a:r>
            <a:r>
              <a:rPr lang="en-US"/>
              <a:t> </a:t>
            </a:r>
            <a:r>
              <a:rPr lang="en-US" err="1"/>
              <a:t>lệch</a:t>
            </a:r>
            <a:r>
              <a:rPr lang="en-US"/>
              <a:t> </a:t>
            </a:r>
            <a:r>
              <a:rPr lang="en-US" err="1"/>
              <a:t>khoảng</a:t>
            </a:r>
            <a:r>
              <a:rPr lang="en-US"/>
              <a:t> 8,20%</a:t>
            </a:r>
          </a:p>
        </p:txBody>
      </p:sp>
      <p:sp>
        <p:nvSpPr>
          <p:cNvPr id="4" name="Slide Number Placeholder 3"/>
          <p:cNvSpPr>
            <a:spLocks noGrp="1"/>
          </p:cNvSpPr>
          <p:nvPr>
            <p:ph type="sldNum" sz="quarter" idx="5"/>
          </p:nvPr>
        </p:nvSpPr>
        <p:spPr/>
        <p:txBody>
          <a:bodyPr/>
          <a:lstStyle/>
          <a:p>
            <a:fld id="{C474D4A1-C440-4CA6-B3F3-A8FB18A8DE4E}" type="slidenum">
              <a:rPr lang="en-US" smtClean="0"/>
              <a:t>29</a:t>
            </a:fld>
            <a:endParaRPr lang="en-US"/>
          </a:p>
        </p:txBody>
      </p:sp>
    </p:spTree>
    <p:extLst>
      <p:ext uri="{BB962C8B-B14F-4D97-AF65-F5344CB8AC3E}">
        <p14:creationId xmlns:p14="http://schemas.microsoft.com/office/powerpoint/2010/main" val="2939134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err="1"/>
              <a:t>Đầu</a:t>
            </a:r>
            <a:r>
              <a:rPr lang="en-US"/>
              <a:t> </a:t>
            </a:r>
            <a:r>
              <a:rPr lang="en-US" err="1"/>
              <a:t>tiên</a:t>
            </a:r>
            <a:r>
              <a:rPr lang="en-US"/>
              <a:t>, </a:t>
            </a:r>
            <a:r>
              <a:rPr lang="en-US" err="1"/>
              <a:t>số</a:t>
            </a:r>
            <a:r>
              <a:rPr lang="en-US"/>
              <a:t> </a:t>
            </a:r>
            <a:r>
              <a:rPr lang="en-US" err="1"/>
              <a:t>lượng</a:t>
            </a:r>
            <a:r>
              <a:rPr lang="en-US"/>
              <a:t> tin </a:t>
            </a:r>
            <a:r>
              <a:rPr lang="en-US" err="1"/>
              <a:t>mua</a:t>
            </a:r>
            <a:r>
              <a:rPr lang="en-US"/>
              <a:t> </a:t>
            </a:r>
            <a:r>
              <a:rPr lang="en-US" err="1"/>
              <a:t>bán</a:t>
            </a:r>
            <a:r>
              <a:rPr lang="en-US"/>
              <a:t>, </a:t>
            </a:r>
            <a:r>
              <a:rPr lang="en-US" err="1"/>
              <a:t>nhìn</a:t>
            </a:r>
            <a:r>
              <a:rPr lang="en-US"/>
              <a:t> </a:t>
            </a:r>
            <a:r>
              <a:rPr lang="en-US" err="1"/>
              <a:t>vào</a:t>
            </a:r>
            <a:r>
              <a:rPr lang="en-US"/>
              <a:t> </a:t>
            </a:r>
            <a:r>
              <a:rPr lang="en-US" err="1"/>
              <a:t>biểu</a:t>
            </a:r>
            <a:r>
              <a:rPr lang="en-US"/>
              <a:t> </a:t>
            </a:r>
            <a:r>
              <a:rPr lang="en-US" err="1"/>
              <a:t>đồ</a:t>
            </a:r>
            <a:r>
              <a:rPr lang="en-US"/>
              <a:t> line chart </a:t>
            </a:r>
            <a:r>
              <a:rPr lang="en-US" err="1"/>
              <a:t>có</a:t>
            </a:r>
            <a:r>
              <a:rPr lang="en-US"/>
              <a:t> </a:t>
            </a:r>
            <a:r>
              <a:rPr lang="en-US" err="1"/>
              <a:t>thể</a:t>
            </a:r>
            <a:r>
              <a:rPr lang="en-US"/>
              <a:t> </a:t>
            </a:r>
            <a:r>
              <a:rPr lang="en-US" err="1"/>
              <a:t>thấy</a:t>
            </a:r>
            <a:r>
              <a:rPr lang="en-US"/>
              <a:t>  </a:t>
            </a:r>
            <a:r>
              <a:rPr lang="en-US" err="1"/>
              <a:t>tháng</a:t>
            </a:r>
            <a:r>
              <a:rPr lang="en-US"/>
              <a:t> 1 </a:t>
            </a:r>
            <a:r>
              <a:rPr lang="en-US" err="1"/>
              <a:t>số</a:t>
            </a:r>
            <a:r>
              <a:rPr lang="en-US"/>
              <a:t> </a:t>
            </a:r>
            <a:r>
              <a:rPr lang="en-US" err="1"/>
              <a:t>lượng</a:t>
            </a:r>
            <a:r>
              <a:rPr lang="en-US"/>
              <a:t> tin </a:t>
            </a:r>
            <a:r>
              <a:rPr lang="en-US" err="1"/>
              <a:t>đăng</a:t>
            </a:r>
            <a:r>
              <a:rPr lang="en-US"/>
              <a:t> </a:t>
            </a:r>
            <a:r>
              <a:rPr lang="en-US" err="1"/>
              <a:t>đường</a:t>
            </a:r>
            <a:r>
              <a:rPr lang="en-US"/>
              <a:t> line chart </a:t>
            </a:r>
            <a:r>
              <a:rPr lang="en-US" err="1"/>
              <a:t>gần</a:t>
            </a:r>
            <a:r>
              <a:rPr lang="en-US"/>
              <a:t> </a:t>
            </a:r>
            <a:r>
              <a:rPr lang="en-US" err="1"/>
              <a:t>như</a:t>
            </a:r>
            <a:r>
              <a:rPr lang="en-US"/>
              <a:t> </a:t>
            </a:r>
            <a:r>
              <a:rPr lang="en-US" err="1"/>
              <a:t>đi</a:t>
            </a:r>
            <a:r>
              <a:rPr lang="en-US"/>
              <a:t> </a:t>
            </a:r>
            <a:r>
              <a:rPr lang="en-US" err="1"/>
              <a:t>ngang</a:t>
            </a:r>
            <a:r>
              <a:rPr lang="en-US"/>
              <a:t> , </a:t>
            </a:r>
            <a:r>
              <a:rPr lang="en-US" err="1"/>
              <a:t>khá</a:t>
            </a:r>
            <a:r>
              <a:rPr lang="en-US"/>
              <a:t> </a:t>
            </a:r>
            <a:r>
              <a:rPr lang="en-US" err="1"/>
              <a:t>thấp</a:t>
            </a:r>
            <a:r>
              <a:rPr lang="en-US"/>
              <a:t> </a:t>
            </a:r>
            <a:r>
              <a:rPr lang="en-US" err="1"/>
              <a:t>có</a:t>
            </a:r>
            <a:r>
              <a:rPr lang="en-US"/>
              <a:t> </a:t>
            </a:r>
            <a:r>
              <a:rPr lang="en-US" err="1"/>
              <a:t>dấu</a:t>
            </a:r>
            <a:r>
              <a:rPr lang="en-US"/>
              <a:t> </a:t>
            </a:r>
            <a:r>
              <a:rPr lang="en-US" err="1"/>
              <a:t>hiệu</a:t>
            </a:r>
            <a:r>
              <a:rPr lang="en-US"/>
              <a:t> </a:t>
            </a:r>
            <a:r>
              <a:rPr lang="en-US" err="1"/>
              <a:t>tăng</a:t>
            </a:r>
            <a:r>
              <a:rPr lang="en-US"/>
              <a:t> </a:t>
            </a:r>
            <a:r>
              <a:rPr lang="en-US" err="1"/>
              <a:t>nhẹ</a:t>
            </a:r>
            <a:r>
              <a:rPr lang="en-US"/>
              <a:t> </a:t>
            </a:r>
            <a:r>
              <a:rPr lang="en-US" err="1"/>
              <a:t>trước</a:t>
            </a:r>
            <a:r>
              <a:rPr lang="en-US"/>
              <a:t> </a:t>
            </a:r>
            <a:r>
              <a:rPr lang="en-US" err="1"/>
              <a:t>tết</a:t>
            </a:r>
            <a:r>
              <a:rPr lang="en-US"/>
              <a:t>  </a:t>
            </a:r>
            <a:r>
              <a:rPr lang="en-US" err="1"/>
              <a:t>và</a:t>
            </a:r>
            <a:r>
              <a:rPr lang="en-US"/>
              <a:t> </a:t>
            </a:r>
            <a:r>
              <a:rPr lang="en-US" err="1"/>
              <a:t>theo</a:t>
            </a:r>
            <a:r>
              <a:rPr lang="en-US"/>
              <a:t> </a:t>
            </a:r>
            <a:r>
              <a:rPr lang="en-US" err="1"/>
              <a:t>thời</a:t>
            </a:r>
            <a:r>
              <a:rPr lang="en-US"/>
              <a:t> </a:t>
            </a:r>
            <a:r>
              <a:rPr lang="en-US" err="1"/>
              <a:t>gian</a:t>
            </a:r>
            <a:r>
              <a:rPr lang="en-US"/>
              <a:t> </a:t>
            </a:r>
            <a:r>
              <a:rPr lang="en-US" err="1"/>
              <a:t>thì</a:t>
            </a:r>
            <a:r>
              <a:rPr lang="en-US"/>
              <a:t> </a:t>
            </a:r>
            <a:r>
              <a:rPr lang="en-US" err="1"/>
              <a:t>đang</a:t>
            </a:r>
            <a:r>
              <a:rPr lang="en-US"/>
              <a:t> </a:t>
            </a:r>
            <a:r>
              <a:rPr lang="en-US" err="1"/>
              <a:t>có</a:t>
            </a:r>
            <a:r>
              <a:rPr lang="en-US"/>
              <a:t> xu </a:t>
            </a:r>
            <a:r>
              <a:rPr lang="en-US" err="1"/>
              <a:t>hướng</a:t>
            </a:r>
            <a:r>
              <a:rPr lang="en-US"/>
              <a:t> </a:t>
            </a:r>
            <a:r>
              <a:rPr lang="en-US" err="1"/>
              <a:t>tăng</a:t>
            </a:r>
            <a:r>
              <a:rPr lang="en-US"/>
              <a:t> </a:t>
            </a:r>
            <a:r>
              <a:rPr lang="en-US" err="1"/>
              <a:t>lên</a:t>
            </a:r>
            <a:r>
              <a:rPr lang="en-US"/>
              <a:t> </a:t>
            </a:r>
            <a:r>
              <a:rPr lang="en-US" err="1"/>
              <a:t>trong</a:t>
            </a:r>
            <a:r>
              <a:rPr lang="en-US"/>
              <a:t> </a:t>
            </a:r>
            <a:r>
              <a:rPr lang="en-US" err="1"/>
              <a:t>tháng</a:t>
            </a:r>
            <a:r>
              <a:rPr lang="en-US"/>
              <a:t> 2. </a:t>
            </a:r>
            <a:r>
              <a:rPr lang="en-US" err="1"/>
              <a:t>Nguyên</a:t>
            </a:r>
            <a:r>
              <a:rPr lang="en-US"/>
              <a:t> </a:t>
            </a:r>
            <a:r>
              <a:rPr lang="en-US" err="1"/>
              <a:t>nhân</a:t>
            </a:r>
            <a:r>
              <a:rPr lang="en-US"/>
              <a:t> </a:t>
            </a:r>
            <a:r>
              <a:rPr lang="en-US" err="1"/>
              <a:t>có</a:t>
            </a:r>
            <a:r>
              <a:rPr lang="en-US"/>
              <a:t> </a:t>
            </a:r>
            <a:r>
              <a:rPr lang="en-US" err="1"/>
              <a:t>thể</a:t>
            </a:r>
            <a:r>
              <a:rPr lang="en-US"/>
              <a:t> </a:t>
            </a:r>
            <a:r>
              <a:rPr lang="en-US" err="1"/>
              <a:t>giải</a:t>
            </a:r>
            <a:r>
              <a:rPr lang="en-US"/>
              <a:t> </a:t>
            </a:r>
            <a:r>
              <a:rPr lang="en-US" err="1"/>
              <a:t>thích</a:t>
            </a:r>
            <a:r>
              <a:rPr lang="en-US"/>
              <a:t> </a:t>
            </a:r>
            <a:r>
              <a:rPr lang="en-US" err="1"/>
              <a:t>cho</a:t>
            </a:r>
            <a:r>
              <a:rPr lang="en-US"/>
              <a:t> </a:t>
            </a:r>
            <a:r>
              <a:rPr lang="en-US" err="1"/>
              <a:t>trường</a:t>
            </a:r>
            <a:r>
              <a:rPr lang="en-US"/>
              <a:t> </a:t>
            </a:r>
            <a:r>
              <a:rPr lang="en-US" err="1"/>
              <a:t>hợp</a:t>
            </a:r>
            <a:r>
              <a:rPr lang="en-US"/>
              <a:t> </a:t>
            </a:r>
            <a:r>
              <a:rPr lang="en-US" err="1"/>
              <a:t>này</a:t>
            </a:r>
            <a:r>
              <a:rPr lang="en-US"/>
              <a:t> </a:t>
            </a:r>
            <a:r>
              <a:rPr lang="en-US" err="1"/>
              <a:t>có</a:t>
            </a:r>
            <a:r>
              <a:rPr lang="en-US"/>
              <a:t> </a:t>
            </a:r>
            <a:r>
              <a:rPr lang="en-US" err="1"/>
              <a:t>thể</a:t>
            </a:r>
            <a:r>
              <a:rPr lang="en-US"/>
              <a:t> T1 </a:t>
            </a:r>
            <a:r>
              <a:rPr lang="en-US" err="1"/>
              <a:t>là</a:t>
            </a:r>
            <a:r>
              <a:rPr lang="en-US"/>
              <a:t> </a:t>
            </a:r>
            <a:r>
              <a:rPr lang="en-US" err="1"/>
              <a:t>tháng</a:t>
            </a:r>
            <a:r>
              <a:rPr lang="en-US"/>
              <a:t> </a:t>
            </a:r>
            <a:r>
              <a:rPr lang="en-US" err="1"/>
              <a:t>cuối</a:t>
            </a:r>
            <a:r>
              <a:rPr lang="en-US"/>
              <a:t> </a:t>
            </a:r>
            <a:r>
              <a:rPr lang="en-US" err="1"/>
              <a:t>cùng</a:t>
            </a:r>
            <a:r>
              <a:rPr lang="en-US"/>
              <a:t> </a:t>
            </a:r>
            <a:r>
              <a:rPr lang="en-US" err="1"/>
              <a:t>của</a:t>
            </a:r>
            <a:r>
              <a:rPr lang="en-US"/>
              <a:t> </a:t>
            </a:r>
            <a:r>
              <a:rPr lang="en-US" err="1"/>
              <a:t>năm</a:t>
            </a:r>
            <a:r>
              <a:rPr lang="en-US"/>
              <a:t> </a:t>
            </a:r>
            <a:r>
              <a:rPr lang="en-US" err="1"/>
              <a:t>âm</a:t>
            </a:r>
            <a:r>
              <a:rPr lang="en-US"/>
              <a:t> </a:t>
            </a:r>
            <a:r>
              <a:rPr lang="en-US" err="1"/>
              <a:t>lịch</a:t>
            </a:r>
            <a:r>
              <a:rPr lang="en-US"/>
              <a:t>.  </a:t>
            </a:r>
            <a:r>
              <a:rPr lang="en-US" err="1"/>
              <a:t>Nên</a:t>
            </a:r>
            <a:r>
              <a:rPr lang="en-US"/>
              <a:t> </a:t>
            </a:r>
            <a:r>
              <a:rPr lang="en-US" err="1"/>
              <a:t>tình</a:t>
            </a:r>
            <a:r>
              <a:rPr lang="en-US"/>
              <a:t> </a:t>
            </a:r>
            <a:r>
              <a:rPr lang="en-US" err="1"/>
              <a:t>hình</a:t>
            </a:r>
            <a:r>
              <a:rPr lang="en-US"/>
              <a:t> </a:t>
            </a:r>
            <a:r>
              <a:rPr lang="en-US" err="1"/>
              <a:t>mua</a:t>
            </a:r>
            <a:r>
              <a:rPr lang="en-US"/>
              <a:t> </a:t>
            </a:r>
            <a:r>
              <a:rPr lang="en-US" err="1"/>
              <a:t>bán</a:t>
            </a:r>
            <a:r>
              <a:rPr lang="en-US"/>
              <a:t> </a:t>
            </a:r>
            <a:r>
              <a:rPr lang="en-US" err="1"/>
              <a:t>giảm</a:t>
            </a:r>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6</a:t>
            </a:fld>
            <a:endParaRPr lang="en-US"/>
          </a:p>
        </p:txBody>
      </p:sp>
    </p:spTree>
    <p:extLst>
      <p:ext uri="{BB962C8B-B14F-4D97-AF65-F5344CB8AC3E}">
        <p14:creationId xmlns:p14="http://schemas.microsoft.com/office/powerpoint/2010/main" val="4188753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Tương</a:t>
            </a:r>
            <a:r>
              <a:rPr lang="en-US"/>
              <a:t> </a:t>
            </a:r>
            <a:r>
              <a:rPr lang="en-US" err="1"/>
              <a:t>tự</a:t>
            </a:r>
            <a:r>
              <a:rPr lang="en-US"/>
              <a:t> </a:t>
            </a:r>
            <a:r>
              <a:rPr lang="en-US" err="1"/>
              <a:t>như</a:t>
            </a:r>
            <a:r>
              <a:rPr lang="en-US"/>
              <a:t> </a:t>
            </a:r>
            <a:r>
              <a:rPr lang="en-US" err="1"/>
              <a:t>các</a:t>
            </a:r>
            <a:r>
              <a:rPr lang="en-US"/>
              <a:t> </a:t>
            </a:r>
            <a:r>
              <a:rPr lang="en-US" err="1"/>
              <a:t>tỉnh</a:t>
            </a:r>
            <a:r>
              <a:rPr lang="en-US"/>
              <a:t> </a:t>
            </a:r>
            <a:r>
              <a:rPr lang="en-US" err="1"/>
              <a:t>nội</a:t>
            </a:r>
            <a:r>
              <a:rPr lang="en-US"/>
              <a:t> </a:t>
            </a:r>
            <a:r>
              <a:rPr lang="en-US" err="1"/>
              <a:t>thành</a:t>
            </a:r>
            <a:r>
              <a:rPr lang="en-US"/>
              <a:t>, </a:t>
            </a:r>
            <a:r>
              <a:rPr lang="en-US" err="1"/>
              <a:t>các</a:t>
            </a:r>
            <a:r>
              <a:rPr lang="en-US"/>
              <a:t> </a:t>
            </a:r>
            <a:r>
              <a:rPr lang="en-US" err="1"/>
              <a:t>tỉnh</a:t>
            </a:r>
            <a:r>
              <a:rPr lang="en-US"/>
              <a:t> </a:t>
            </a:r>
            <a:r>
              <a:rPr lang="en-US" err="1"/>
              <a:t>ngoại</a:t>
            </a:r>
            <a:r>
              <a:rPr lang="en-US"/>
              <a:t> </a:t>
            </a:r>
            <a:r>
              <a:rPr lang="en-US" err="1"/>
              <a:t>thành</a:t>
            </a:r>
            <a:r>
              <a:rPr lang="en-US"/>
              <a:t> ở HCM  </a:t>
            </a:r>
            <a:r>
              <a:rPr lang="en-US" err="1"/>
              <a:t>có</a:t>
            </a:r>
            <a:r>
              <a:rPr lang="en-US"/>
              <a:t> </a:t>
            </a:r>
            <a:r>
              <a:rPr lang="en-US" err="1"/>
              <a:t>giá</a:t>
            </a:r>
            <a:r>
              <a:rPr lang="en-US"/>
              <a:t> </a:t>
            </a:r>
            <a:r>
              <a:rPr lang="en-US" err="1"/>
              <a:t>cao</a:t>
            </a:r>
            <a:r>
              <a:rPr lang="en-US"/>
              <a:t> </a:t>
            </a:r>
            <a:r>
              <a:rPr lang="en-US" err="1"/>
              <a:t>hơn</a:t>
            </a:r>
            <a:r>
              <a:rPr lang="en-US"/>
              <a:t> HN </a:t>
            </a:r>
            <a:r>
              <a:rPr lang="en-US" err="1"/>
              <a:t>khoảng</a:t>
            </a:r>
            <a:r>
              <a:rPr lang="en-US"/>
              <a:t> 11,9%</a:t>
            </a:r>
          </a:p>
        </p:txBody>
      </p:sp>
      <p:sp>
        <p:nvSpPr>
          <p:cNvPr id="4" name="Slide Number Placeholder 3"/>
          <p:cNvSpPr>
            <a:spLocks noGrp="1"/>
          </p:cNvSpPr>
          <p:nvPr>
            <p:ph type="sldNum" sz="quarter" idx="5"/>
          </p:nvPr>
        </p:nvSpPr>
        <p:spPr/>
        <p:txBody>
          <a:bodyPr/>
          <a:lstStyle/>
          <a:p>
            <a:fld id="{C474D4A1-C440-4CA6-B3F3-A8FB18A8DE4E}" type="slidenum">
              <a:rPr lang="en-US" smtClean="0"/>
              <a:t>30</a:t>
            </a:fld>
            <a:endParaRPr lang="en-US"/>
          </a:p>
        </p:txBody>
      </p:sp>
    </p:spTree>
    <p:extLst>
      <p:ext uri="{BB962C8B-B14F-4D97-AF65-F5344CB8AC3E}">
        <p14:creationId xmlns:p14="http://schemas.microsoft.com/office/powerpoint/2010/main" val="843248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a:t>
            </a:r>
            <a:r>
              <a:rPr lang="en-US" err="1"/>
              <a:t>mua</a:t>
            </a:r>
            <a:r>
              <a:rPr lang="en-US"/>
              <a:t> </a:t>
            </a:r>
            <a:r>
              <a:rPr lang="en-US" err="1"/>
              <a:t>bán</a:t>
            </a:r>
            <a:r>
              <a:rPr lang="en-US"/>
              <a:t> </a:t>
            </a:r>
            <a:r>
              <a:rPr lang="en-US" err="1"/>
              <a:t>nhà</a:t>
            </a:r>
            <a:r>
              <a:rPr lang="en-US"/>
              <a:t> ở </a:t>
            </a:r>
            <a:r>
              <a:rPr lang="en-US" err="1"/>
              <a:t>thì</a:t>
            </a:r>
            <a:r>
              <a:rPr lang="en-US"/>
              <a:t> </a:t>
            </a:r>
            <a:r>
              <a:rPr lang="en-US" err="1"/>
              <a:t>giá</a:t>
            </a:r>
            <a:r>
              <a:rPr lang="en-US"/>
              <a:t> </a:t>
            </a:r>
            <a:r>
              <a:rPr lang="en-US" err="1"/>
              <a:t>trung</a:t>
            </a:r>
            <a:r>
              <a:rPr lang="en-US"/>
              <a:t> </a:t>
            </a:r>
            <a:r>
              <a:rPr lang="en-US" err="1"/>
              <a:t>bình</a:t>
            </a:r>
            <a:r>
              <a:rPr lang="en-US"/>
              <a:t>/m2 </a:t>
            </a:r>
            <a:r>
              <a:rPr lang="en-US" err="1"/>
              <a:t>gần</a:t>
            </a:r>
            <a:r>
              <a:rPr lang="en-US"/>
              <a:t> </a:t>
            </a:r>
            <a:r>
              <a:rPr lang="en-US" err="1"/>
              <a:t>như</a:t>
            </a:r>
            <a:r>
              <a:rPr lang="en-US"/>
              <a:t> </a:t>
            </a:r>
            <a:r>
              <a:rPr lang="en-US" err="1"/>
              <a:t>bằng</a:t>
            </a:r>
            <a:r>
              <a:rPr lang="en-US"/>
              <a:t> </a:t>
            </a:r>
            <a:r>
              <a:rPr lang="en-US" err="1"/>
              <a:t>nhau</a:t>
            </a:r>
            <a:r>
              <a:rPr lang="en-US"/>
              <a:t> </a:t>
            </a:r>
            <a:r>
              <a:rPr lang="en-US" err="1"/>
              <a:t>xê</a:t>
            </a:r>
            <a:r>
              <a:rPr lang="en-US"/>
              <a:t> </a:t>
            </a:r>
            <a:r>
              <a:rPr lang="en-US" err="1"/>
              <a:t>lệch</a:t>
            </a:r>
            <a:r>
              <a:rPr lang="en-US"/>
              <a:t> </a:t>
            </a:r>
            <a:r>
              <a:rPr lang="en-US" err="1"/>
              <a:t>không</a:t>
            </a:r>
            <a:r>
              <a:rPr lang="en-US"/>
              <a:t> </a:t>
            </a:r>
            <a:r>
              <a:rPr lang="en-US" err="1"/>
              <a:t>quá</a:t>
            </a:r>
            <a:r>
              <a:rPr lang="en-US"/>
              <a:t> 1%</a:t>
            </a:r>
          </a:p>
        </p:txBody>
      </p:sp>
      <p:sp>
        <p:nvSpPr>
          <p:cNvPr id="4" name="Slide Number Placeholder 3"/>
          <p:cNvSpPr>
            <a:spLocks noGrp="1"/>
          </p:cNvSpPr>
          <p:nvPr>
            <p:ph type="sldNum" sz="quarter" idx="5"/>
          </p:nvPr>
        </p:nvSpPr>
        <p:spPr/>
        <p:txBody>
          <a:bodyPr/>
          <a:lstStyle/>
          <a:p>
            <a:fld id="{C474D4A1-C440-4CA6-B3F3-A8FB18A8DE4E}" type="slidenum">
              <a:rPr lang="en-US" smtClean="0"/>
              <a:t>32</a:t>
            </a:fld>
            <a:endParaRPr lang="en-US"/>
          </a:p>
        </p:txBody>
      </p:sp>
    </p:spTree>
    <p:extLst>
      <p:ext uri="{BB962C8B-B14F-4D97-AF65-F5344CB8AC3E}">
        <p14:creationId xmlns:p14="http://schemas.microsoft.com/office/powerpoint/2010/main" val="144270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Tuy</a:t>
            </a:r>
            <a:r>
              <a:rPr lang="en-US"/>
              <a:t> </a:t>
            </a:r>
            <a:r>
              <a:rPr lang="en-US" err="1"/>
              <a:t>nhiên</a:t>
            </a:r>
            <a:r>
              <a:rPr lang="en-US"/>
              <a:t>, </a:t>
            </a:r>
            <a:r>
              <a:rPr lang="en-US" err="1"/>
              <a:t>về</a:t>
            </a:r>
            <a:r>
              <a:rPr lang="en-US"/>
              <a:t> </a:t>
            </a:r>
            <a:r>
              <a:rPr lang="en-US" err="1"/>
              <a:t>ngoại</a:t>
            </a:r>
            <a:r>
              <a:rPr lang="en-US"/>
              <a:t> </a:t>
            </a:r>
            <a:r>
              <a:rPr lang="en-US" err="1"/>
              <a:t>thành</a:t>
            </a:r>
            <a:r>
              <a:rPr lang="en-US"/>
              <a:t> </a:t>
            </a:r>
            <a:r>
              <a:rPr lang="en-US" err="1"/>
              <a:t>thì</a:t>
            </a:r>
            <a:r>
              <a:rPr lang="en-US"/>
              <a:t> ở HCM </a:t>
            </a:r>
            <a:r>
              <a:rPr lang="en-US" err="1"/>
              <a:t>giá</a:t>
            </a:r>
            <a:r>
              <a:rPr lang="en-US"/>
              <a:t> </a:t>
            </a:r>
            <a:r>
              <a:rPr lang="en-US" err="1"/>
              <a:t>rẻ</a:t>
            </a:r>
            <a:r>
              <a:rPr lang="en-US"/>
              <a:t> </a:t>
            </a:r>
            <a:r>
              <a:rPr lang="en-US" err="1"/>
              <a:t>hơn</a:t>
            </a:r>
            <a:r>
              <a:rPr lang="en-US"/>
              <a:t> </a:t>
            </a:r>
            <a:r>
              <a:rPr lang="en-US" err="1"/>
              <a:t>và</a:t>
            </a:r>
            <a:r>
              <a:rPr lang="en-US"/>
              <a:t> </a:t>
            </a:r>
            <a:r>
              <a:rPr lang="en-US" err="1"/>
              <a:t>rẻ</a:t>
            </a:r>
            <a:r>
              <a:rPr lang="en-US"/>
              <a:t> </a:t>
            </a:r>
            <a:r>
              <a:rPr lang="en-US" err="1"/>
              <a:t>hơn</a:t>
            </a:r>
            <a:r>
              <a:rPr lang="en-US"/>
              <a:t> </a:t>
            </a:r>
            <a:r>
              <a:rPr lang="en-US" err="1"/>
              <a:t>tới</a:t>
            </a:r>
            <a:r>
              <a:rPr lang="en-US"/>
              <a:t> 19,5%</a:t>
            </a:r>
          </a:p>
        </p:txBody>
      </p:sp>
      <p:sp>
        <p:nvSpPr>
          <p:cNvPr id="4" name="Slide Number Placeholder 3"/>
          <p:cNvSpPr>
            <a:spLocks noGrp="1"/>
          </p:cNvSpPr>
          <p:nvPr>
            <p:ph type="sldNum" sz="quarter" idx="5"/>
          </p:nvPr>
        </p:nvSpPr>
        <p:spPr/>
        <p:txBody>
          <a:bodyPr/>
          <a:lstStyle/>
          <a:p>
            <a:fld id="{C474D4A1-C440-4CA6-B3F3-A8FB18A8DE4E}" type="slidenum">
              <a:rPr lang="en-US" smtClean="0"/>
              <a:t>33</a:t>
            </a:fld>
            <a:endParaRPr lang="en-US"/>
          </a:p>
        </p:txBody>
      </p:sp>
    </p:spTree>
    <p:extLst>
      <p:ext uri="{BB962C8B-B14F-4D97-AF65-F5344CB8AC3E}">
        <p14:creationId xmlns:p14="http://schemas.microsoft.com/office/powerpoint/2010/main" val="244170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a:t>
            </a:r>
            <a:r>
              <a:rPr lang="en-US" err="1"/>
              <a:t>cho</a:t>
            </a:r>
            <a:r>
              <a:rPr lang="en-US"/>
              <a:t> </a:t>
            </a:r>
            <a:r>
              <a:rPr lang="en-US" err="1"/>
              <a:t>thuê</a:t>
            </a:r>
            <a:r>
              <a:rPr lang="en-US"/>
              <a:t> </a:t>
            </a:r>
            <a:r>
              <a:rPr lang="en-US" err="1"/>
              <a:t>thì</a:t>
            </a:r>
            <a:r>
              <a:rPr lang="en-US"/>
              <a:t>, </a:t>
            </a:r>
            <a:r>
              <a:rPr lang="en-US" err="1"/>
              <a:t>thuê</a:t>
            </a:r>
            <a:r>
              <a:rPr lang="en-US"/>
              <a:t> </a:t>
            </a:r>
            <a:r>
              <a:rPr lang="en-US" err="1"/>
              <a:t>nhà</a:t>
            </a:r>
            <a:r>
              <a:rPr lang="en-US"/>
              <a:t> ở </a:t>
            </a:r>
            <a:r>
              <a:rPr lang="en-US" err="1"/>
              <a:t>ở</a:t>
            </a:r>
            <a:r>
              <a:rPr lang="en-US"/>
              <a:t> </a:t>
            </a:r>
            <a:r>
              <a:rPr lang="en-US" err="1"/>
              <a:t>hà</a:t>
            </a:r>
            <a:r>
              <a:rPr lang="en-US"/>
              <a:t> </a:t>
            </a:r>
            <a:r>
              <a:rPr lang="en-US" err="1"/>
              <a:t>nội</a:t>
            </a:r>
            <a:r>
              <a:rPr lang="en-US"/>
              <a:t> </a:t>
            </a:r>
            <a:r>
              <a:rPr lang="en-US" err="1"/>
              <a:t>đắt</a:t>
            </a:r>
            <a:r>
              <a:rPr lang="en-US"/>
              <a:t> </a:t>
            </a:r>
            <a:r>
              <a:rPr lang="en-US" err="1"/>
              <a:t>hơn</a:t>
            </a:r>
            <a:r>
              <a:rPr lang="en-US"/>
              <a:t> so </a:t>
            </a:r>
            <a:r>
              <a:rPr lang="en-US" err="1"/>
              <a:t>với</a:t>
            </a:r>
            <a:r>
              <a:rPr lang="en-US"/>
              <a:t> HCM , </a:t>
            </a:r>
            <a:r>
              <a:rPr lang="en-US" err="1"/>
              <a:t>còn</a:t>
            </a:r>
            <a:r>
              <a:rPr lang="en-US"/>
              <a:t> </a:t>
            </a:r>
            <a:r>
              <a:rPr lang="en-US" err="1"/>
              <a:t>các</a:t>
            </a:r>
            <a:r>
              <a:rPr lang="en-US"/>
              <a:t> </a:t>
            </a:r>
            <a:r>
              <a:rPr lang="en-US" err="1"/>
              <a:t>loại</a:t>
            </a:r>
            <a:r>
              <a:rPr lang="en-US"/>
              <a:t> </a:t>
            </a:r>
            <a:r>
              <a:rPr lang="en-US" err="1"/>
              <a:t>cho</a:t>
            </a:r>
            <a:r>
              <a:rPr lang="en-US"/>
              <a:t> </a:t>
            </a:r>
            <a:r>
              <a:rPr lang="en-US" err="1"/>
              <a:t>thuê</a:t>
            </a:r>
            <a:r>
              <a:rPr lang="en-US"/>
              <a:t> </a:t>
            </a:r>
            <a:r>
              <a:rPr lang="en-US" err="1"/>
              <a:t>khác</a:t>
            </a:r>
            <a:r>
              <a:rPr lang="en-US"/>
              <a:t> </a:t>
            </a:r>
            <a:r>
              <a:rPr lang="en-US" err="1"/>
              <a:t>thì</a:t>
            </a:r>
            <a:r>
              <a:rPr lang="en-US"/>
              <a:t> HCM </a:t>
            </a:r>
            <a:r>
              <a:rPr lang="en-US" err="1"/>
              <a:t>cao</a:t>
            </a:r>
            <a:r>
              <a:rPr lang="en-US"/>
              <a:t> </a:t>
            </a:r>
            <a:r>
              <a:rPr lang="en-US" err="1"/>
              <a:t>hơn</a:t>
            </a:r>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35</a:t>
            </a:fld>
            <a:endParaRPr lang="en-US"/>
          </a:p>
        </p:txBody>
      </p:sp>
    </p:spTree>
    <p:extLst>
      <p:ext uri="{BB962C8B-B14F-4D97-AF65-F5344CB8AC3E}">
        <p14:creationId xmlns:p14="http://schemas.microsoft.com/office/powerpoint/2010/main" val="530963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36</a:t>
            </a:fld>
            <a:endParaRPr lang="en-US"/>
          </a:p>
        </p:txBody>
      </p:sp>
    </p:spTree>
    <p:extLst>
      <p:ext uri="{BB962C8B-B14F-4D97-AF65-F5344CB8AC3E}">
        <p14:creationId xmlns:p14="http://schemas.microsoft.com/office/powerpoint/2010/main" val="1008649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Đầu tiên giống như tin về mua bán, tin cho thuê khá ít ở tháng 1 và có xu hướng tăng trở lại trong tháng 2</a:t>
            </a:r>
          </a:p>
        </p:txBody>
      </p:sp>
      <p:sp>
        <p:nvSpPr>
          <p:cNvPr id="4" name="Slide Number Placeholder 3"/>
          <p:cNvSpPr>
            <a:spLocks noGrp="1"/>
          </p:cNvSpPr>
          <p:nvPr>
            <p:ph type="sldNum" sz="quarter" idx="5"/>
          </p:nvPr>
        </p:nvSpPr>
        <p:spPr/>
        <p:txBody>
          <a:bodyPr/>
          <a:lstStyle/>
          <a:p>
            <a:fld id="{C474D4A1-C440-4CA6-B3F3-A8FB18A8DE4E}" type="slidenum">
              <a:rPr lang="en-US" smtClean="0"/>
              <a:t>38</a:t>
            </a:fld>
            <a:endParaRPr lang="en-US"/>
          </a:p>
        </p:txBody>
      </p:sp>
    </p:spTree>
    <p:extLst>
      <p:ext uri="{BB962C8B-B14F-4D97-AF65-F5344CB8AC3E}">
        <p14:creationId xmlns:p14="http://schemas.microsoft.com/office/powerpoint/2010/main" val="3296003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cho thuê thì Thủ đức vẫn đang là nơi có số lượng thuê cao vì đa phần giá thuê ở đây thấp, tiếp theo là quận 7 và Bình thạnh</a:t>
            </a:r>
          </a:p>
        </p:txBody>
      </p:sp>
      <p:sp>
        <p:nvSpPr>
          <p:cNvPr id="4" name="Slide Number Placeholder 3"/>
          <p:cNvSpPr>
            <a:spLocks noGrp="1"/>
          </p:cNvSpPr>
          <p:nvPr>
            <p:ph type="sldNum" sz="quarter" idx="5"/>
          </p:nvPr>
        </p:nvSpPr>
        <p:spPr/>
        <p:txBody>
          <a:bodyPr/>
          <a:lstStyle/>
          <a:p>
            <a:fld id="{C474D4A1-C440-4CA6-B3F3-A8FB18A8DE4E}" type="slidenum">
              <a:rPr lang="en-US" smtClean="0"/>
              <a:t>39</a:t>
            </a:fld>
            <a:endParaRPr lang="en-US"/>
          </a:p>
        </p:txBody>
      </p:sp>
    </p:spTree>
    <p:extLst>
      <p:ext uri="{BB962C8B-B14F-4D97-AF65-F5344CB8AC3E}">
        <p14:creationId xmlns:p14="http://schemas.microsoft.com/office/powerpoint/2010/main" val="4090167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các phân khúc thì thuê chung cư đang chiếm số lượng khá nhiều lên tới  62,91% . Còn về giá thì nhà ở là cao nhất với 242,89 nghìn/m2/tháng và thấp nhất là phòng trọ 161.73 nghìn/m2/tháng</a:t>
            </a:r>
          </a:p>
        </p:txBody>
      </p:sp>
      <p:sp>
        <p:nvSpPr>
          <p:cNvPr id="4" name="Slide Number Placeholder 3"/>
          <p:cNvSpPr>
            <a:spLocks noGrp="1"/>
          </p:cNvSpPr>
          <p:nvPr>
            <p:ph type="sldNum" sz="quarter" idx="5"/>
          </p:nvPr>
        </p:nvSpPr>
        <p:spPr/>
        <p:txBody>
          <a:bodyPr/>
          <a:lstStyle/>
          <a:p>
            <a:fld id="{C474D4A1-C440-4CA6-B3F3-A8FB18A8DE4E}" type="slidenum">
              <a:rPr lang="en-US" smtClean="0"/>
              <a:t>40</a:t>
            </a:fld>
            <a:endParaRPr lang="en-US"/>
          </a:p>
        </p:txBody>
      </p:sp>
    </p:spTree>
    <p:extLst>
      <p:ext uri="{BB962C8B-B14F-4D97-AF65-F5344CB8AC3E}">
        <p14:creationId xmlns:p14="http://schemas.microsoft.com/office/powerpoint/2010/main" val="340208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41</a:t>
            </a:fld>
            <a:endParaRPr lang="en-US"/>
          </a:p>
        </p:txBody>
      </p:sp>
    </p:spTree>
    <p:extLst>
      <p:ext uri="{BB962C8B-B14F-4D97-AF65-F5344CB8AC3E}">
        <p14:creationId xmlns:p14="http://schemas.microsoft.com/office/powerpoint/2010/main" val="2049345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Có thể thấy đa phần các phòng trọ có giá dưới trung bình xuất hiện nhiều ở Thủ đức và gò vấp 2 vị trí này có giá thấp nhưng lại khá xa so với trường. Ngoài ra bình thạnh và quận 7 cx có số lượng cho thuê khá nhiều có thể phù hợp với sinh viên</a:t>
            </a:r>
          </a:p>
        </p:txBody>
      </p:sp>
      <p:sp>
        <p:nvSpPr>
          <p:cNvPr id="4" name="Slide Number Placeholder 3"/>
          <p:cNvSpPr>
            <a:spLocks noGrp="1"/>
          </p:cNvSpPr>
          <p:nvPr>
            <p:ph type="sldNum" sz="quarter" idx="5"/>
          </p:nvPr>
        </p:nvSpPr>
        <p:spPr/>
        <p:txBody>
          <a:bodyPr/>
          <a:lstStyle/>
          <a:p>
            <a:fld id="{C474D4A1-C440-4CA6-B3F3-A8FB18A8DE4E}" type="slidenum">
              <a:rPr lang="en-US" smtClean="0"/>
              <a:t>42</a:t>
            </a:fld>
            <a:endParaRPr lang="en-US"/>
          </a:p>
        </p:txBody>
      </p:sp>
    </p:spTree>
    <p:extLst>
      <p:ext uri="{BB962C8B-B14F-4D97-AF65-F5344CB8AC3E}">
        <p14:creationId xmlns:p14="http://schemas.microsoft.com/office/powerpoint/2010/main" val="2627022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a:t>
            </a:r>
            <a:r>
              <a:rPr lang="en-US" err="1"/>
              <a:t>số</a:t>
            </a:r>
            <a:r>
              <a:rPr lang="en-US"/>
              <a:t> </a:t>
            </a:r>
            <a:r>
              <a:rPr lang="en-US" err="1"/>
              <a:t>lượng</a:t>
            </a:r>
            <a:r>
              <a:rPr lang="en-US"/>
              <a:t> tin </a:t>
            </a:r>
            <a:r>
              <a:rPr lang="en-US" err="1"/>
              <a:t>lặp</a:t>
            </a:r>
            <a:r>
              <a:rPr lang="en-US"/>
              <a:t> </a:t>
            </a:r>
            <a:r>
              <a:rPr lang="en-US" err="1"/>
              <a:t>lại</a:t>
            </a:r>
            <a:r>
              <a:rPr lang="en-US"/>
              <a:t> ở </a:t>
            </a:r>
            <a:r>
              <a:rPr lang="en-US" err="1"/>
              <a:t>mỗi</a:t>
            </a:r>
            <a:r>
              <a:rPr lang="en-US"/>
              <a:t> </a:t>
            </a:r>
            <a:r>
              <a:rPr lang="en-US" err="1"/>
              <a:t>phân</a:t>
            </a:r>
            <a:r>
              <a:rPr lang="en-US"/>
              <a:t> </a:t>
            </a:r>
            <a:r>
              <a:rPr lang="en-US" err="1"/>
              <a:t>khúc</a:t>
            </a:r>
            <a:r>
              <a:rPr lang="en-US"/>
              <a:t>, </a:t>
            </a:r>
            <a:r>
              <a:rPr lang="en-US" err="1"/>
              <a:t>đa</a:t>
            </a:r>
            <a:r>
              <a:rPr lang="en-US"/>
              <a:t> </a:t>
            </a:r>
            <a:r>
              <a:rPr lang="en-US" err="1"/>
              <a:t>phần</a:t>
            </a:r>
            <a:r>
              <a:rPr lang="en-US"/>
              <a:t> </a:t>
            </a:r>
            <a:r>
              <a:rPr lang="en-US" err="1"/>
              <a:t>các</a:t>
            </a:r>
            <a:r>
              <a:rPr lang="en-US"/>
              <a:t> tin </a:t>
            </a:r>
            <a:r>
              <a:rPr lang="en-US" err="1"/>
              <a:t>lặp</a:t>
            </a:r>
            <a:r>
              <a:rPr lang="en-US"/>
              <a:t> </a:t>
            </a:r>
            <a:r>
              <a:rPr lang="en-US" err="1"/>
              <a:t>lại</a:t>
            </a:r>
            <a:r>
              <a:rPr lang="en-US"/>
              <a:t> </a:t>
            </a:r>
            <a:r>
              <a:rPr lang="en-US" err="1"/>
              <a:t>thì</a:t>
            </a:r>
            <a:r>
              <a:rPr lang="en-US"/>
              <a:t> </a:t>
            </a:r>
            <a:r>
              <a:rPr lang="en-US" err="1"/>
              <a:t>là</a:t>
            </a:r>
            <a:r>
              <a:rPr lang="en-US"/>
              <a:t> tin </a:t>
            </a:r>
            <a:r>
              <a:rPr lang="en-US" err="1"/>
              <a:t>bán</a:t>
            </a:r>
            <a:r>
              <a:rPr lang="en-US"/>
              <a:t> </a:t>
            </a:r>
            <a:r>
              <a:rPr lang="en-US" err="1"/>
              <a:t>nhà</a:t>
            </a:r>
            <a:r>
              <a:rPr lang="en-US"/>
              <a:t> ở </a:t>
            </a:r>
          </a:p>
        </p:txBody>
      </p:sp>
      <p:sp>
        <p:nvSpPr>
          <p:cNvPr id="4" name="Slide Number Placeholder 3"/>
          <p:cNvSpPr>
            <a:spLocks noGrp="1"/>
          </p:cNvSpPr>
          <p:nvPr>
            <p:ph type="sldNum" sz="quarter" idx="5"/>
          </p:nvPr>
        </p:nvSpPr>
        <p:spPr/>
        <p:txBody>
          <a:bodyPr/>
          <a:lstStyle/>
          <a:p>
            <a:fld id="{C474D4A1-C440-4CA6-B3F3-A8FB18A8DE4E}" type="slidenum">
              <a:rPr lang="en-US" smtClean="0"/>
              <a:t>7</a:t>
            </a:fld>
            <a:endParaRPr lang="en-US"/>
          </a:p>
        </p:txBody>
      </p:sp>
    </p:spTree>
    <p:extLst>
      <p:ext uri="{BB962C8B-B14F-4D97-AF65-F5344CB8AC3E}">
        <p14:creationId xmlns:p14="http://schemas.microsoft.com/office/powerpoint/2010/main" val="1231619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Về tiện ích thì tụi em có crawl thêm về số lượng quán ăn có thể thấy nhiều nhất vẫn là thủ đức, và các quận khác nhiều như là phú nhuận và Tân phú.  </a:t>
            </a:r>
          </a:p>
        </p:txBody>
      </p:sp>
      <p:sp>
        <p:nvSpPr>
          <p:cNvPr id="4" name="Slide Number Placeholder 3"/>
          <p:cNvSpPr>
            <a:spLocks noGrp="1"/>
          </p:cNvSpPr>
          <p:nvPr>
            <p:ph type="sldNum" sz="quarter" idx="5"/>
          </p:nvPr>
        </p:nvSpPr>
        <p:spPr/>
        <p:txBody>
          <a:bodyPr/>
          <a:lstStyle/>
          <a:p>
            <a:fld id="{C474D4A1-C440-4CA6-B3F3-A8FB18A8DE4E}" type="slidenum">
              <a:rPr lang="en-US" smtClean="0"/>
              <a:t>43</a:t>
            </a:fld>
            <a:endParaRPr lang="en-US"/>
          </a:p>
        </p:txBody>
      </p:sp>
    </p:spTree>
    <p:extLst>
      <p:ext uri="{BB962C8B-B14F-4D97-AF65-F5344CB8AC3E}">
        <p14:creationId xmlns:p14="http://schemas.microsoft.com/office/powerpoint/2010/main" val="2900922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44</a:t>
            </a:fld>
            <a:endParaRPr lang="en-US"/>
          </a:p>
        </p:txBody>
      </p:sp>
    </p:spTree>
    <p:extLst>
      <p:ext uri="{BB962C8B-B14F-4D97-AF65-F5344CB8AC3E}">
        <p14:creationId xmlns:p14="http://schemas.microsoft.com/office/powerpoint/2010/main" val="2278943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45</a:t>
            </a:fld>
            <a:endParaRPr lang="en-US"/>
          </a:p>
        </p:txBody>
      </p:sp>
    </p:spTree>
    <p:extLst>
      <p:ext uri="{BB962C8B-B14F-4D97-AF65-F5344CB8AC3E}">
        <p14:creationId xmlns:p14="http://schemas.microsoft.com/office/powerpoint/2010/main" val="4053563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err="1">
                <a:solidFill>
                  <a:srgbClr val="000000"/>
                </a:solidFill>
                <a:effectLst/>
                <a:highlight>
                  <a:srgbClr val="FFFFFF"/>
                </a:highlight>
                <a:latin typeface="Consolas" panose="020B0609020204030204" pitchFamily="49" charset="0"/>
              </a:rPr>
              <a:t>Alo</a:t>
            </a:r>
            <a:r>
              <a:rPr lang="en-US" b="0">
                <a:solidFill>
                  <a:srgbClr val="000000"/>
                </a:solidFill>
                <a:effectLst/>
                <a:highlight>
                  <a:srgbClr val="FFFFFF"/>
                </a:highlight>
                <a:latin typeface="Consolas" panose="020B0609020204030204" pitchFamily="49" charset="0"/>
              </a:rPr>
              <a:t> </a:t>
            </a:r>
            <a:r>
              <a:rPr lang="en-US" b="0" err="1">
                <a:solidFill>
                  <a:srgbClr val="000000"/>
                </a:solidFill>
                <a:effectLst/>
                <a:highlight>
                  <a:srgbClr val="FFFFFF"/>
                </a:highlight>
                <a:latin typeface="Consolas" panose="020B0609020204030204" pitchFamily="49" charset="0"/>
              </a:rPr>
              <a:t>alo</a:t>
            </a:r>
            <a:endParaRPr lang="en-US" b="0">
              <a:solidFill>
                <a:srgbClr val="000000"/>
              </a:solidFill>
              <a:effectLst/>
              <a:highlight>
                <a:srgbClr val="FFFFFF"/>
              </a:highligh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46</a:t>
            </a:fld>
            <a:endParaRPr lang="en-US"/>
          </a:p>
        </p:txBody>
      </p:sp>
    </p:spTree>
    <p:extLst>
      <p:ext uri="{BB962C8B-B14F-4D97-AF65-F5344CB8AC3E}">
        <p14:creationId xmlns:p14="http://schemas.microsoft.com/office/powerpoint/2010/main" val="19085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Trung </a:t>
            </a:r>
            <a:r>
              <a:rPr lang="en-US" err="1"/>
              <a:t>bình</a:t>
            </a:r>
            <a:r>
              <a:rPr lang="en-US"/>
              <a:t> </a:t>
            </a:r>
            <a:r>
              <a:rPr lang="en-US" err="1"/>
              <a:t>số</a:t>
            </a:r>
            <a:r>
              <a:rPr lang="en-US"/>
              <a:t> tin </a:t>
            </a:r>
            <a:r>
              <a:rPr lang="en-US" err="1"/>
              <a:t>lặp</a:t>
            </a:r>
            <a:r>
              <a:rPr lang="en-US"/>
              <a:t> </a:t>
            </a:r>
            <a:r>
              <a:rPr lang="en-US" err="1"/>
              <a:t>lại</a:t>
            </a:r>
            <a:r>
              <a:rPr lang="en-US"/>
              <a:t> </a:t>
            </a:r>
            <a:r>
              <a:rPr lang="en-US" err="1"/>
              <a:t>nhiều</a:t>
            </a:r>
            <a:r>
              <a:rPr lang="en-US"/>
              <a:t> </a:t>
            </a:r>
            <a:r>
              <a:rPr lang="en-US" err="1"/>
              <a:t>nhất</a:t>
            </a:r>
            <a:r>
              <a:rPr lang="en-US"/>
              <a:t> </a:t>
            </a:r>
            <a:r>
              <a:rPr lang="en-US" err="1"/>
              <a:t>là</a:t>
            </a:r>
            <a:r>
              <a:rPr lang="en-US"/>
              <a:t> 2 </a:t>
            </a:r>
            <a:r>
              <a:rPr lang="en-US" err="1"/>
              <a:t>lần</a:t>
            </a:r>
            <a:r>
              <a:rPr lang="en-US"/>
              <a:t> </a:t>
            </a:r>
            <a:r>
              <a:rPr lang="en-US" err="1"/>
              <a:t>chiếm</a:t>
            </a:r>
            <a:r>
              <a:rPr lang="en-US"/>
              <a:t> </a:t>
            </a:r>
            <a:r>
              <a:rPr lang="en-US" err="1"/>
              <a:t>gần</a:t>
            </a:r>
            <a:r>
              <a:rPr lang="en-US"/>
              <a:t> 50% </a:t>
            </a:r>
            <a:r>
              <a:rPr lang="en-US" err="1"/>
              <a:t>có</a:t>
            </a:r>
            <a:r>
              <a:rPr lang="en-US"/>
              <a:t> </a:t>
            </a:r>
            <a:r>
              <a:rPr lang="en-US" err="1"/>
              <a:t>thể</a:t>
            </a:r>
            <a:r>
              <a:rPr lang="en-US"/>
              <a:t> </a:t>
            </a:r>
            <a:r>
              <a:rPr lang="en-US" err="1"/>
              <a:t>hiểu</a:t>
            </a:r>
            <a:r>
              <a:rPr lang="en-US"/>
              <a:t> </a:t>
            </a:r>
            <a:r>
              <a:rPr lang="en-US" err="1"/>
              <a:t>là</a:t>
            </a:r>
            <a:r>
              <a:rPr lang="en-US"/>
              <a:t> </a:t>
            </a:r>
            <a:r>
              <a:rPr lang="en-US" err="1"/>
              <a:t>trung</a:t>
            </a:r>
            <a:r>
              <a:rPr lang="en-US"/>
              <a:t> </a:t>
            </a:r>
            <a:r>
              <a:rPr lang="en-US" err="1"/>
              <a:t>bình</a:t>
            </a:r>
            <a:r>
              <a:rPr lang="en-US"/>
              <a:t> </a:t>
            </a:r>
            <a:r>
              <a:rPr lang="en-US" err="1"/>
              <a:t>khoảng</a:t>
            </a:r>
            <a:r>
              <a:rPr lang="en-US"/>
              <a:t> 2 </a:t>
            </a:r>
            <a:r>
              <a:rPr lang="en-US" err="1"/>
              <a:t>lần</a:t>
            </a:r>
            <a:r>
              <a:rPr lang="en-US"/>
              <a:t> </a:t>
            </a:r>
            <a:r>
              <a:rPr lang="en-US" err="1"/>
              <a:t>đăng</a:t>
            </a:r>
            <a:r>
              <a:rPr lang="en-US"/>
              <a:t> tin </a:t>
            </a:r>
            <a:r>
              <a:rPr lang="en-US" err="1"/>
              <a:t>thì</a:t>
            </a:r>
            <a:r>
              <a:rPr lang="en-US"/>
              <a:t> </a:t>
            </a:r>
            <a:r>
              <a:rPr lang="en-US" err="1"/>
              <a:t>có</a:t>
            </a:r>
            <a:r>
              <a:rPr lang="en-US"/>
              <a:t> </a:t>
            </a:r>
            <a:r>
              <a:rPr lang="en-US" err="1"/>
              <a:t>thể</a:t>
            </a:r>
            <a:r>
              <a:rPr lang="en-US"/>
              <a:t> </a:t>
            </a:r>
            <a:r>
              <a:rPr lang="en-US" err="1"/>
              <a:t>bán</a:t>
            </a:r>
            <a:r>
              <a:rPr lang="en-US"/>
              <a:t> </a:t>
            </a:r>
            <a:r>
              <a:rPr lang="en-US" err="1"/>
              <a:t>được</a:t>
            </a:r>
            <a:r>
              <a:rPr lang="en-US"/>
              <a:t> </a:t>
            </a:r>
            <a:r>
              <a:rPr lang="en-US" err="1"/>
              <a:t>nhà</a:t>
            </a:r>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8</a:t>
            </a:fld>
            <a:endParaRPr lang="en-US"/>
          </a:p>
        </p:txBody>
      </p:sp>
    </p:spTree>
    <p:extLst>
      <p:ext uri="{BB962C8B-B14F-4D97-AF65-F5344CB8AC3E}">
        <p14:creationId xmlns:p14="http://schemas.microsoft.com/office/powerpoint/2010/main" val="372546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a:t>
            </a:r>
            <a:r>
              <a:rPr lang="en-US" err="1"/>
              <a:t>tình</a:t>
            </a:r>
            <a:r>
              <a:rPr lang="en-US"/>
              <a:t> </a:t>
            </a:r>
            <a:r>
              <a:rPr lang="en-US" err="1"/>
              <a:t>hình</a:t>
            </a:r>
            <a:r>
              <a:rPr lang="en-US"/>
              <a:t> </a:t>
            </a:r>
            <a:r>
              <a:rPr lang="en-US" err="1"/>
              <a:t>bán</a:t>
            </a:r>
            <a:r>
              <a:rPr lang="en-US"/>
              <a:t>, </a:t>
            </a:r>
            <a:r>
              <a:rPr lang="en-US" err="1"/>
              <a:t>thì</a:t>
            </a:r>
            <a:r>
              <a:rPr lang="en-US"/>
              <a:t> </a:t>
            </a:r>
            <a:r>
              <a:rPr lang="en-US" err="1"/>
              <a:t>các</a:t>
            </a:r>
            <a:r>
              <a:rPr lang="en-US"/>
              <a:t> </a:t>
            </a:r>
            <a:r>
              <a:rPr lang="en-US" err="1"/>
              <a:t>địa</a:t>
            </a:r>
            <a:r>
              <a:rPr lang="en-US"/>
              <a:t> </a:t>
            </a:r>
            <a:r>
              <a:rPr lang="en-US" err="1"/>
              <a:t>điểm</a:t>
            </a:r>
            <a:r>
              <a:rPr lang="en-US"/>
              <a:t> </a:t>
            </a:r>
            <a:r>
              <a:rPr lang="en-US" err="1"/>
              <a:t>như</a:t>
            </a:r>
            <a:r>
              <a:rPr lang="en-US"/>
              <a:t> </a:t>
            </a:r>
            <a:r>
              <a:rPr lang="en-US" err="1"/>
              <a:t>thành</a:t>
            </a:r>
            <a:r>
              <a:rPr lang="en-US"/>
              <a:t> </a:t>
            </a:r>
            <a:r>
              <a:rPr lang="en-US" err="1"/>
              <a:t>phố</a:t>
            </a:r>
            <a:r>
              <a:rPr lang="en-US"/>
              <a:t> </a:t>
            </a:r>
            <a:r>
              <a:rPr lang="en-US" err="1"/>
              <a:t>thủ</a:t>
            </a:r>
            <a:r>
              <a:rPr lang="en-US"/>
              <a:t> </a:t>
            </a:r>
            <a:r>
              <a:rPr lang="en-US" err="1"/>
              <a:t>đức</a:t>
            </a:r>
            <a:r>
              <a:rPr lang="en-US"/>
              <a:t> , </a:t>
            </a:r>
            <a:r>
              <a:rPr lang="en-US" err="1"/>
              <a:t>quận</a:t>
            </a:r>
            <a:r>
              <a:rPr lang="en-US"/>
              <a:t> 7, </a:t>
            </a:r>
            <a:r>
              <a:rPr lang="en-US" err="1"/>
              <a:t>bình</a:t>
            </a:r>
            <a:r>
              <a:rPr lang="en-US"/>
              <a:t> </a:t>
            </a:r>
            <a:r>
              <a:rPr lang="en-US" err="1"/>
              <a:t>thạnh</a:t>
            </a:r>
            <a:r>
              <a:rPr lang="en-US"/>
              <a:t> </a:t>
            </a:r>
            <a:r>
              <a:rPr lang="en-US" err="1"/>
              <a:t>và</a:t>
            </a:r>
            <a:r>
              <a:rPr lang="en-US"/>
              <a:t> </a:t>
            </a:r>
            <a:r>
              <a:rPr lang="en-US" err="1"/>
              <a:t>tân</a:t>
            </a:r>
            <a:r>
              <a:rPr lang="en-US"/>
              <a:t> </a:t>
            </a:r>
            <a:r>
              <a:rPr lang="en-US" err="1"/>
              <a:t>bình</a:t>
            </a:r>
            <a:r>
              <a:rPr lang="en-US"/>
              <a:t> </a:t>
            </a:r>
            <a:r>
              <a:rPr lang="en-US" err="1"/>
              <a:t>đang</a:t>
            </a:r>
            <a:r>
              <a:rPr lang="en-US"/>
              <a:t> </a:t>
            </a:r>
            <a:r>
              <a:rPr lang="en-US" err="1"/>
              <a:t>là</a:t>
            </a:r>
            <a:r>
              <a:rPr lang="en-US"/>
              <a:t> </a:t>
            </a:r>
            <a:r>
              <a:rPr lang="en-US" err="1"/>
              <a:t>những</a:t>
            </a:r>
            <a:r>
              <a:rPr lang="en-US"/>
              <a:t> </a:t>
            </a:r>
            <a:r>
              <a:rPr lang="en-US" err="1"/>
              <a:t>nơi</a:t>
            </a:r>
            <a:r>
              <a:rPr lang="en-US"/>
              <a:t> </a:t>
            </a:r>
            <a:r>
              <a:rPr lang="en-US" err="1"/>
              <a:t>có</a:t>
            </a:r>
            <a:r>
              <a:rPr lang="en-US"/>
              <a:t> </a:t>
            </a:r>
            <a:r>
              <a:rPr lang="en-US" err="1"/>
              <a:t>số</a:t>
            </a:r>
            <a:r>
              <a:rPr lang="en-US"/>
              <a:t> tin </a:t>
            </a:r>
            <a:r>
              <a:rPr lang="en-US" err="1"/>
              <a:t>đăng</a:t>
            </a:r>
            <a:r>
              <a:rPr lang="en-US"/>
              <a:t> </a:t>
            </a:r>
            <a:r>
              <a:rPr lang="en-US" err="1"/>
              <a:t>bán</a:t>
            </a:r>
            <a:r>
              <a:rPr lang="en-US"/>
              <a:t> </a:t>
            </a:r>
            <a:r>
              <a:rPr lang="en-US" err="1"/>
              <a:t>nhiều</a:t>
            </a:r>
            <a:r>
              <a:rPr lang="en-US"/>
              <a:t>. Trong </a:t>
            </a:r>
            <a:r>
              <a:rPr lang="en-US" err="1"/>
              <a:t>đó</a:t>
            </a:r>
            <a:r>
              <a:rPr lang="en-US"/>
              <a:t> </a:t>
            </a:r>
            <a:r>
              <a:rPr lang="en-US" err="1"/>
              <a:t>nhiều</a:t>
            </a:r>
            <a:r>
              <a:rPr lang="en-US"/>
              <a:t> </a:t>
            </a:r>
            <a:r>
              <a:rPr lang="en-US" err="1"/>
              <a:t>nhất</a:t>
            </a:r>
            <a:r>
              <a:rPr lang="en-US"/>
              <a:t> </a:t>
            </a:r>
            <a:r>
              <a:rPr lang="en-US" err="1"/>
              <a:t>vẫn</a:t>
            </a:r>
            <a:r>
              <a:rPr lang="en-US"/>
              <a:t> </a:t>
            </a:r>
            <a:r>
              <a:rPr lang="en-US" err="1"/>
              <a:t>là</a:t>
            </a:r>
            <a:r>
              <a:rPr lang="en-US"/>
              <a:t> </a:t>
            </a:r>
            <a:r>
              <a:rPr lang="en-US" err="1"/>
              <a:t>tp</a:t>
            </a:r>
            <a:r>
              <a:rPr lang="en-US"/>
              <a:t> </a:t>
            </a:r>
            <a:r>
              <a:rPr lang="en-US" err="1"/>
              <a:t>Thủ</a:t>
            </a:r>
            <a:r>
              <a:rPr lang="en-US"/>
              <a:t> </a:t>
            </a:r>
            <a:r>
              <a:rPr lang="en-US" err="1"/>
              <a:t>Đức</a:t>
            </a:r>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9</a:t>
            </a:fld>
            <a:endParaRPr lang="en-US"/>
          </a:p>
        </p:txBody>
      </p:sp>
    </p:spTree>
    <p:extLst>
      <p:ext uri="{BB962C8B-B14F-4D97-AF65-F5344CB8AC3E}">
        <p14:creationId xmlns:p14="http://schemas.microsoft.com/office/powerpoint/2010/main" val="929705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Mua </a:t>
            </a:r>
            <a:r>
              <a:rPr lang="en-US" err="1"/>
              <a:t>bán</a:t>
            </a:r>
            <a:r>
              <a:rPr lang="en-US"/>
              <a:t> </a:t>
            </a:r>
            <a:r>
              <a:rPr lang="en-US" err="1"/>
              <a:t>nhà</a:t>
            </a:r>
            <a:r>
              <a:rPr lang="en-US"/>
              <a:t> , </a:t>
            </a:r>
            <a:r>
              <a:rPr lang="en-US" err="1"/>
              <a:t>số</a:t>
            </a:r>
            <a:r>
              <a:rPr lang="en-US"/>
              <a:t> tin </a:t>
            </a:r>
            <a:r>
              <a:rPr lang="en-US" err="1"/>
              <a:t>bán</a:t>
            </a:r>
            <a:r>
              <a:rPr lang="en-US"/>
              <a:t> </a:t>
            </a:r>
            <a:r>
              <a:rPr lang="en-US" err="1"/>
              <a:t>nhà</a:t>
            </a:r>
            <a:r>
              <a:rPr lang="en-US"/>
              <a:t> ở </a:t>
            </a:r>
            <a:r>
              <a:rPr lang="en-US" err="1"/>
              <a:t>vẫn</a:t>
            </a:r>
            <a:r>
              <a:rPr lang="en-US"/>
              <a:t> </a:t>
            </a:r>
            <a:r>
              <a:rPr lang="en-US" err="1"/>
              <a:t>tập</a:t>
            </a:r>
            <a:r>
              <a:rPr lang="en-US"/>
              <a:t> </a:t>
            </a:r>
            <a:r>
              <a:rPr lang="en-US" err="1"/>
              <a:t>trung</a:t>
            </a:r>
            <a:r>
              <a:rPr lang="en-US"/>
              <a:t> </a:t>
            </a:r>
            <a:r>
              <a:rPr lang="en-US" err="1"/>
              <a:t>bán</a:t>
            </a:r>
            <a:r>
              <a:rPr lang="en-US"/>
              <a:t> </a:t>
            </a:r>
            <a:r>
              <a:rPr lang="en-US" err="1"/>
              <a:t>nhiều</a:t>
            </a:r>
            <a:r>
              <a:rPr lang="en-US"/>
              <a:t>  ở </a:t>
            </a:r>
            <a:r>
              <a:rPr lang="en-US" err="1"/>
              <a:t>Thủ</a:t>
            </a:r>
            <a:r>
              <a:rPr lang="en-US"/>
              <a:t> </a:t>
            </a:r>
            <a:r>
              <a:rPr lang="en-US" err="1"/>
              <a:t>Đức</a:t>
            </a:r>
            <a:r>
              <a:rPr lang="en-US"/>
              <a:t> .  Các quận 7 , Tân bình, Bình thạnh có tỷ lệ xem xem nhau</a:t>
            </a:r>
          </a:p>
        </p:txBody>
      </p:sp>
      <p:sp>
        <p:nvSpPr>
          <p:cNvPr id="4" name="Slide Number Placeholder 3"/>
          <p:cNvSpPr>
            <a:spLocks noGrp="1"/>
          </p:cNvSpPr>
          <p:nvPr>
            <p:ph type="sldNum" sz="quarter" idx="5"/>
          </p:nvPr>
        </p:nvSpPr>
        <p:spPr/>
        <p:txBody>
          <a:bodyPr/>
          <a:lstStyle/>
          <a:p>
            <a:fld id="{C474D4A1-C440-4CA6-B3F3-A8FB18A8DE4E}" type="slidenum">
              <a:rPr lang="en-US" smtClean="0"/>
              <a:t>11</a:t>
            </a:fld>
            <a:endParaRPr lang="en-US"/>
          </a:p>
        </p:txBody>
      </p:sp>
    </p:spTree>
    <p:extLst>
      <p:ext uri="{BB962C8B-B14F-4D97-AF65-F5344CB8AC3E}">
        <p14:creationId xmlns:p14="http://schemas.microsoft.com/office/powerpoint/2010/main" val="299603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a:t>
            </a:r>
            <a:r>
              <a:rPr lang="en-US" err="1"/>
              <a:t>giá</a:t>
            </a:r>
            <a:r>
              <a:rPr lang="en-US"/>
              <a:t> </a:t>
            </a:r>
            <a:r>
              <a:rPr lang="en-US" err="1"/>
              <a:t>nhà</a:t>
            </a:r>
            <a:r>
              <a:rPr lang="en-US"/>
              <a:t> ở </a:t>
            </a:r>
            <a:r>
              <a:rPr lang="en-US" err="1"/>
              <a:t>trung</a:t>
            </a:r>
            <a:r>
              <a:rPr lang="en-US"/>
              <a:t> </a:t>
            </a:r>
            <a:r>
              <a:rPr lang="en-US" err="1"/>
              <a:t>bình</a:t>
            </a:r>
            <a:r>
              <a:rPr lang="en-US"/>
              <a:t>, </a:t>
            </a:r>
            <a:r>
              <a:rPr lang="en-US" err="1"/>
              <a:t>thì</a:t>
            </a:r>
            <a:r>
              <a:rPr lang="en-US"/>
              <a:t> </a:t>
            </a:r>
            <a:r>
              <a:rPr lang="en-US" err="1"/>
              <a:t>vẫn</a:t>
            </a:r>
            <a:r>
              <a:rPr lang="en-US"/>
              <a:t> </a:t>
            </a:r>
            <a:r>
              <a:rPr lang="en-US" err="1"/>
              <a:t>như</a:t>
            </a:r>
            <a:r>
              <a:rPr lang="en-US"/>
              <a:t> </a:t>
            </a:r>
            <a:r>
              <a:rPr lang="en-US" err="1"/>
              <a:t>bình</a:t>
            </a:r>
            <a:r>
              <a:rPr lang="en-US"/>
              <a:t> </a:t>
            </a:r>
            <a:r>
              <a:rPr lang="en-US" err="1"/>
              <a:t>thường</a:t>
            </a:r>
            <a:r>
              <a:rPr lang="en-US"/>
              <a:t> </a:t>
            </a:r>
            <a:r>
              <a:rPr lang="en-US" err="1"/>
              <a:t>thì</a:t>
            </a:r>
            <a:r>
              <a:rPr lang="en-US"/>
              <a:t> </a:t>
            </a:r>
            <a:r>
              <a:rPr lang="en-US" err="1"/>
              <a:t>các</a:t>
            </a:r>
            <a:r>
              <a:rPr lang="en-US"/>
              <a:t> </a:t>
            </a:r>
            <a:r>
              <a:rPr lang="en-US" err="1"/>
              <a:t>quận</a:t>
            </a:r>
            <a:r>
              <a:rPr lang="en-US"/>
              <a:t> ở </a:t>
            </a:r>
            <a:r>
              <a:rPr lang="en-US" err="1"/>
              <a:t>trung</a:t>
            </a:r>
            <a:r>
              <a:rPr lang="en-US"/>
              <a:t> </a:t>
            </a:r>
            <a:r>
              <a:rPr lang="en-US" err="1"/>
              <a:t>tâm</a:t>
            </a:r>
            <a:r>
              <a:rPr lang="en-US"/>
              <a:t> </a:t>
            </a:r>
            <a:r>
              <a:rPr lang="en-US" err="1"/>
              <a:t>thì</a:t>
            </a:r>
            <a:r>
              <a:rPr lang="en-US"/>
              <a:t> </a:t>
            </a:r>
            <a:r>
              <a:rPr lang="en-US" err="1"/>
              <a:t>có</a:t>
            </a:r>
            <a:r>
              <a:rPr lang="en-US"/>
              <a:t> </a:t>
            </a:r>
            <a:r>
              <a:rPr lang="en-US" err="1"/>
              <a:t>giá</a:t>
            </a:r>
            <a:r>
              <a:rPr lang="en-US"/>
              <a:t> </a:t>
            </a:r>
            <a:r>
              <a:rPr lang="en-US" err="1"/>
              <a:t>cao</a:t>
            </a:r>
            <a:r>
              <a:rPr lang="en-US"/>
              <a:t> </a:t>
            </a:r>
            <a:r>
              <a:rPr lang="en-US" err="1"/>
              <a:t>hơn</a:t>
            </a:r>
            <a:r>
              <a:rPr lang="en-US"/>
              <a:t> </a:t>
            </a:r>
            <a:r>
              <a:rPr lang="en-US" err="1"/>
              <a:t>sao</a:t>
            </a:r>
            <a:r>
              <a:rPr lang="en-US"/>
              <a:t> , </a:t>
            </a:r>
            <a:r>
              <a:rPr lang="en-US" err="1"/>
              <a:t>với</a:t>
            </a:r>
            <a:r>
              <a:rPr lang="en-US"/>
              <a:t> </a:t>
            </a:r>
            <a:r>
              <a:rPr lang="en-US" err="1"/>
              <a:t>các</a:t>
            </a:r>
            <a:r>
              <a:rPr lang="en-US"/>
              <a:t> </a:t>
            </a:r>
            <a:r>
              <a:rPr lang="en-US" err="1"/>
              <a:t>quận</a:t>
            </a:r>
            <a:r>
              <a:rPr lang="en-US"/>
              <a:t> ở </a:t>
            </a:r>
            <a:r>
              <a:rPr lang="en-US" err="1"/>
              <a:t>ngoại</a:t>
            </a:r>
            <a:r>
              <a:rPr lang="en-US"/>
              <a:t> </a:t>
            </a:r>
            <a:r>
              <a:rPr lang="en-US" err="1"/>
              <a:t>thành</a:t>
            </a:r>
            <a:r>
              <a:rPr lang="en-US"/>
              <a:t>, </a:t>
            </a:r>
            <a:r>
              <a:rPr lang="en-US" err="1"/>
              <a:t>hiện</a:t>
            </a:r>
            <a:r>
              <a:rPr lang="en-US"/>
              <a:t> </a:t>
            </a:r>
            <a:r>
              <a:rPr lang="en-US" err="1"/>
              <a:t>tại</a:t>
            </a:r>
            <a:r>
              <a:rPr lang="en-US"/>
              <a:t> </a:t>
            </a:r>
            <a:r>
              <a:rPr lang="en-US" err="1"/>
              <a:t>cao</a:t>
            </a:r>
            <a:r>
              <a:rPr lang="en-US"/>
              <a:t> </a:t>
            </a:r>
            <a:r>
              <a:rPr lang="en-US" err="1"/>
              <a:t>nhất</a:t>
            </a:r>
            <a:r>
              <a:rPr lang="en-US"/>
              <a:t> </a:t>
            </a:r>
            <a:r>
              <a:rPr lang="en-US" err="1"/>
              <a:t>vẫn</a:t>
            </a:r>
            <a:r>
              <a:rPr lang="en-US"/>
              <a:t> </a:t>
            </a:r>
            <a:r>
              <a:rPr lang="en-US" err="1"/>
              <a:t>là</a:t>
            </a:r>
            <a:r>
              <a:rPr lang="en-US"/>
              <a:t> ở </a:t>
            </a:r>
            <a:r>
              <a:rPr lang="en-US" err="1"/>
              <a:t>quận</a:t>
            </a:r>
            <a:r>
              <a:rPr lang="en-US"/>
              <a:t> 1 </a:t>
            </a:r>
            <a:r>
              <a:rPr lang="en-US" err="1"/>
              <a:t>với</a:t>
            </a:r>
            <a:r>
              <a:rPr lang="en-US"/>
              <a:t> </a:t>
            </a:r>
            <a:r>
              <a:rPr lang="en-US" err="1"/>
              <a:t>mức</a:t>
            </a:r>
            <a:r>
              <a:rPr lang="en-US"/>
              <a:t> </a:t>
            </a:r>
            <a:r>
              <a:rPr lang="en-US" err="1"/>
              <a:t>giá</a:t>
            </a:r>
            <a:r>
              <a:rPr lang="en-US"/>
              <a:t> </a:t>
            </a:r>
            <a:r>
              <a:rPr lang="en-US" err="1"/>
              <a:t>trung</a:t>
            </a:r>
            <a:r>
              <a:rPr lang="en-US"/>
              <a:t> </a:t>
            </a:r>
            <a:r>
              <a:rPr lang="en-US" err="1"/>
              <a:t>bình</a:t>
            </a:r>
            <a:r>
              <a:rPr lang="en-US"/>
              <a:t> </a:t>
            </a:r>
            <a:r>
              <a:rPr lang="en-US" err="1"/>
              <a:t>trên</a:t>
            </a:r>
            <a:r>
              <a:rPr lang="en-US"/>
              <a:t> /m2  </a:t>
            </a:r>
            <a:r>
              <a:rPr lang="en-US" err="1"/>
              <a:t>gần</a:t>
            </a:r>
            <a:r>
              <a:rPr lang="en-US"/>
              <a:t> 400tr</a:t>
            </a:r>
          </a:p>
        </p:txBody>
      </p:sp>
      <p:sp>
        <p:nvSpPr>
          <p:cNvPr id="4" name="Slide Number Placeholder 3"/>
          <p:cNvSpPr>
            <a:spLocks noGrp="1"/>
          </p:cNvSpPr>
          <p:nvPr>
            <p:ph type="sldNum" sz="quarter" idx="5"/>
          </p:nvPr>
        </p:nvSpPr>
        <p:spPr/>
        <p:txBody>
          <a:bodyPr/>
          <a:lstStyle/>
          <a:p>
            <a:fld id="{C474D4A1-C440-4CA6-B3F3-A8FB18A8DE4E}" type="slidenum">
              <a:rPr lang="en-US" smtClean="0"/>
              <a:t>12</a:t>
            </a:fld>
            <a:endParaRPr lang="en-US"/>
          </a:p>
        </p:txBody>
      </p:sp>
    </p:spTree>
    <p:extLst>
      <p:ext uri="{BB962C8B-B14F-4D97-AF65-F5344CB8AC3E}">
        <p14:creationId xmlns:p14="http://schemas.microsoft.com/office/powerpoint/2010/main" val="129979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Về</a:t>
            </a:r>
            <a:r>
              <a:rPr lang="en-US"/>
              <a:t> Bán </a:t>
            </a:r>
            <a:r>
              <a:rPr lang="en-US" err="1"/>
              <a:t>chung</a:t>
            </a:r>
            <a:r>
              <a:rPr lang="en-US"/>
              <a:t> </a:t>
            </a:r>
            <a:r>
              <a:rPr lang="en-US" err="1"/>
              <a:t>cư</a:t>
            </a:r>
            <a:r>
              <a:rPr lang="en-US"/>
              <a:t>, </a:t>
            </a:r>
            <a:r>
              <a:rPr lang="en-US" err="1"/>
              <a:t>Thủ</a:t>
            </a:r>
            <a:r>
              <a:rPr lang="en-US"/>
              <a:t> </a:t>
            </a:r>
            <a:r>
              <a:rPr lang="en-US" err="1"/>
              <a:t>Đức</a:t>
            </a:r>
            <a:r>
              <a:rPr lang="en-US"/>
              <a:t> </a:t>
            </a:r>
            <a:r>
              <a:rPr lang="en-US" err="1"/>
              <a:t>và</a:t>
            </a:r>
            <a:r>
              <a:rPr lang="en-US"/>
              <a:t> </a:t>
            </a:r>
            <a:r>
              <a:rPr lang="en-US" err="1"/>
              <a:t>quận</a:t>
            </a:r>
            <a:r>
              <a:rPr lang="en-US"/>
              <a:t> 7 </a:t>
            </a:r>
            <a:r>
              <a:rPr lang="en-US" err="1"/>
              <a:t>chiếm</a:t>
            </a:r>
            <a:r>
              <a:rPr lang="en-US"/>
              <a:t> </a:t>
            </a:r>
            <a:r>
              <a:rPr lang="en-US" err="1"/>
              <a:t>gần</a:t>
            </a:r>
            <a:r>
              <a:rPr lang="en-US"/>
              <a:t> 50% tin </a:t>
            </a:r>
            <a:r>
              <a:rPr lang="en-US" err="1"/>
              <a:t>đăng</a:t>
            </a:r>
            <a:r>
              <a:rPr lang="en-US"/>
              <a:t> </a:t>
            </a:r>
            <a:r>
              <a:rPr lang="en-US" err="1"/>
              <a:t>bán</a:t>
            </a:r>
            <a:r>
              <a:rPr lang="en-US"/>
              <a:t> </a:t>
            </a:r>
            <a:r>
              <a:rPr lang="en-US" err="1"/>
              <a:t>chung</a:t>
            </a:r>
            <a:r>
              <a:rPr lang="en-US"/>
              <a:t> </a:t>
            </a:r>
            <a:r>
              <a:rPr lang="en-US" err="1"/>
              <a:t>cư</a:t>
            </a:r>
            <a:r>
              <a:rPr lang="en-US"/>
              <a:t> </a:t>
            </a:r>
            <a:r>
              <a:rPr lang="en-US" err="1"/>
              <a:t>trong</a:t>
            </a:r>
            <a:r>
              <a:rPr lang="en-US"/>
              <a:t> </a:t>
            </a:r>
            <a:r>
              <a:rPr lang="en-US" err="1"/>
              <a:t>đợt</a:t>
            </a:r>
            <a:r>
              <a:rPr lang="en-US"/>
              <a:t> </a:t>
            </a:r>
            <a:r>
              <a:rPr lang="en-US" err="1"/>
              <a:t>này</a:t>
            </a:r>
            <a:endParaRPr lang="en-US"/>
          </a:p>
        </p:txBody>
      </p:sp>
      <p:sp>
        <p:nvSpPr>
          <p:cNvPr id="4" name="Slide Number Placeholder 3"/>
          <p:cNvSpPr>
            <a:spLocks noGrp="1"/>
          </p:cNvSpPr>
          <p:nvPr>
            <p:ph type="sldNum" sz="quarter" idx="5"/>
          </p:nvPr>
        </p:nvSpPr>
        <p:spPr/>
        <p:txBody>
          <a:bodyPr/>
          <a:lstStyle/>
          <a:p>
            <a:fld id="{C474D4A1-C440-4CA6-B3F3-A8FB18A8DE4E}" type="slidenum">
              <a:rPr lang="en-US" smtClean="0"/>
              <a:t>14</a:t>
            </a:fld>
            <a:endParaRPr lang="en-US"/>
          </a:p>
        </p:txBody>
      </p:sp>
    </p:spTree>
    <p:extLst>
      <p:ext uri="{BB962C8B-B14F-4D97-AF65-F5344CB8AC3E}">
        <p14:creationId xmlns:p14="http://schemas.microsoft.com/office/powerpoint/2010/main" val="31094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Nếu</a:t>
            </a:r>
            <a:r>
              <a:rPr lang="en-US"/>
              <a:t> chia </a:t>
            </a:r>
            <a:r>
              <a:rPr lang="en-US" err="1"/>
              <a:t>theo</a:t>
            </a:r>
            <a:r>
              <a:rPr lang="en-US"/>
              <a:t> </a:t>
            </a:r>
            <a:r>
              <a:rPr lang="en-US" err="1"/>
              <a:t>các</a:t>
            </a:r>
            <a:r>
              <a:rPr lang="en-US"/>
              <a:t> </a:t>
            </a:r>
            <a:r>
              <a:rPr lang="en-US" err="1"/>
              <a:t>phân</a:t>
            </a:r>
            <a:r>
              <a:rPr lang="en-US"/>
              <a:t> </a:t>
            </a:r>
            <a:r>
              <a:rPr lang="en-US" err="1"/>
              <a:t>khúc</a:t>
            </a:r>
            <a:r>
              <a:rPr lang="en-US"/>
              <a:t>, </a:t>
            </a:r>
            <a:r>
              <a:rPr lang="en-US" err="1"/>
              <a:t>thì</a:t>
            </a:r>
            <a:r>
              <a:rPr lang="en-US"/>
              <a:t> </a:t>
            </a:r>
            <a:r>
              <a:rPr lang="en-US" err="1"/>
              <a:t>đa</a:t>
            </a:r>
            <a:r>
              <a:rPr lang="en-US"/>
              <a:t> </a:t>
            </a:r>
            <a:r>
              <a:rPr lang="en-US" err="1"/>
              <a:t>phần</a:t>
            </a:r>
            <a:r>
              <a:rPr lang="en-US"/>
              <a:t> </a:t>
            </a:r>
            <a:r>
              <a:rPr lang="en-US" err="1"/>
              <a:t>những</a:t>
            </a:r>
            <a:r>
              <a:rPr lang="en-US"/>
              <a:t> </a:t>
            </a:r>
            <a:r>
              <a:rPr lang="en-US" err="1"/>
              <a:t>căn</a:t>
            </a:r>
            <a:r>
              <a:rPr lang="en-US"/>
              <a:t> </a:t>
            </a:r>
            <a:r>
              <a:rPr lang="en-US" err="1"/>
              <a:t>chung</a:t>
            </a:r>
            <a:r>
              <a:rPr lang="en-US"/>
              <a:t> </a:t>
            </a:r>
            <a:r>
              <a:rPr lang="en-US" err="1"/>
              <a:t>cư</a:t>
            </a:r>
            <a:r>
              <a:rPr lang="en-US"/>
              <a:t> </a:t>
            </a:r>
            <a:r>
              <a:rPr lang="en-US" err="1"/>
              <a:t>được</a:t>
            </a:r>
            <a:r>
              <a:rPr lang="en-US"/>
              <a:t> </a:t>
            </a:r>
            <a:r>
              <a:rPr lang="en-US" err="1"/>
              <a:t>bán</a:t>
            </a:r>
            <a:r>
              <a:rPr lang="en-US"/>
              <a:t> </a:t>
            </a:r>
            <a:r>
              <a:rPr lang="en-US" err="1"/>
              <a:t>có</a:t>
            </a:r>
            <a:r>
              <a:rPr lang="en-US"/>
              <a:t> 2 </a:t>
            </a:r>
            <a:r>
              <a:rPr lang="en-US" err="1"/>
              <a:t>phòng</a:t>
            </a:r>
            <a:r>
              <a:rPr lang="en-US"/>
              <a:t> </a:t>
            </a:r>
            <a:r>
              <a:rPr lang="en-US" err="1"/>
              <a:t>ngủ</a:t>
            </a:r>
            <a:r>
              <a:rPr lang="en-US"/>
              <a:t> </a:t>
            </a:r>
            <a:r>
              <a:rPr lang="en-US" err="1"/>
              <a:t>và</a:t>
            </a:r>
            <a:r>
              <a:rPr lang="en-US"/>
              <a:t> 3 </a:t>
            </a:r>
            <a:r>
              <a:rPr lang="en-US" err="1"/>
              <a:t>phòng</a:t>
            </a:r>
            <a:r>
              <a:rPr lang="en-US"/>
              <a:t> </a:t>
            </a:r>
            <a:r>
              <a:rPr lang="en-US" err="1"/>
              <a:t>ngủ</a:t>
            </a:r>
            <a:r>
              <a:rPr lang="en-US"/>
              <a:t> </a:t>
            </a:r>
            <a:r>
              <a:rPr lang="en-US" err="1"/>
              <a:t>trong</a:t>
            </a:r>
            <a:r>
              <a:rPr lang="en-US"/>
              <a:t> </a:t>
            </a:r>
            <a:r>
              <a:rPr lang="en-US" err="1"/>
              <a:t>đó</a:t>
            </a:r>
            <a:r>
              <a:rPr lang="en-US"/>
              <a:t> 2 </a:t>
            </a:r>
            <a:r>
              <a:rPr lang="en-US" err="1"/>
              <a:t>phòng</a:t>
            </a:r>
            <a:r>
              <a:rPr lang="en-US"/>
              <a:t> </a:t>
            </a:r>
            <a:r>
              <a:rPr lang="en-US" err="1"/>
              <a:t>ngủ</a:t>
            </a:r>
            <a:r>
              <a:rPr lang="en-US"/>
              <a:t> </a:t>
            </a:r>
            <a:r>
              <a:rPr lang="en-US" err="1"/>
              <a:t>là</a:t>
            </a:r>
            <a:r>
              <a:rPr lang="en-US"/>
              <a:t> </a:t>
            </a:r>
            <a:r>
              <a:rPr lang="en-US" err="1"/>
              <a:t>nhiều</a:t>
            </a:r>
            <a:r>
              <a:rPr lang="en-US"/>
              <a:t> nhất</a:t>
            </a:r>
          </a:p>
        </p:txBody>
      </p:sp>
      <p:sp>
        <p:nvSpPr>
          <p:cNvPr id="4" name="Slide Number Placeholder 3"/>
          <p:cNvSpPr>
            <a:spLocks noGrp="1"/>
          </p:cNvSpPr>
          <p:nvPr>
            <p:ph type="sldNum" sz="quarter" idx="5"/>
          </p:nvPr>
        </p:nvSpPr>
        <p:spPr/>
        <p:txBody>
          <a:bodyPr/>
          <a:lstStyle/>
          <a:p>
            <a:fld id="{C474D4A1-C440-4CA6-B3F3-A8FB18A8DE4E}" type="slidenum">
              <a:rPr lang="en-US" smtClean="0"/>
              <a:t>15</a:t>
            </a:fld>
            <a:endParaRPr lang="en-US"/>
          </a:p>
        </p:txBody>
      </p:sp>
    </p:spTree>
    <p:extLst>
      <p:ext uri="{BB962C8B-B14F-4D97-AF65-F5344CB8AC3E}">
        <p14:creationId xmlns:p14="http://schemas.microsoft.com/office/powerpoint/2010/main" val="348522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7.sv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7.sv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7.sv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7.sv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0.sv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1143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6028014" y="793833"/>
            <a:ext cx="596933" cy="613568"/>
          </a:xfrm>
          <a:custGeom>
            <a:avLst/>
            <a:gdLst/>
            <a:ahLst/>
            <a:cxnLst/>
            <a:rect l="l" t="t" r="r" b="b"/>
            <a:pathLst>
              <a:path w="596933" h="613568">
                <a:moveTo>
                  <a:pt x="0" y="0"/>
                </a:moveTo>
                <a:lnTo>
                  <a:pt x="596933" y="0"/>
                </a:lnTo>
                <a:lnTo>
                  <a:pt x="596933" y="613568"/>
                </a:lnTo>
                <a:lnTo>
                  <a:pt x="0" y="6135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2544851" y="9047376"/>
            <a:ext cx="12848809" cy="421847"/>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Team UDPTDLTM</a:t>
            </a:r>
          </a:p>
        </p:txBody>
      </p:sp>
      <p:sp>
        <p:nvSpPr>
          <p:cNvPr id="12" name="TextBox 12"/>
          <p:cNvSpPr txBox="1"/>
          <p:nvPr/>
        </p:nvSpPr>
        <p:spPr>
          <a:xfrm>
            <a:off x="15393660" y="1538248"/>
            <a:ext cx="1865640" cy="284181"/>
          </a:xfrm>
          <a:prstGeom prst="rect">
            <a:avLst/>
          </a:prstGeom>
        </p:spPr>
        <p:txBody>
          <a:bodyPr lIns="0" tIns="0" rIns="0" bIns="0" rtlCol="0" anchor="t">
            <a:spAutoFit/>
          </a:bodyPr>
          <a:lstStyle/>
          <a:p>
            <a:pPr marL="0" lvl="0" indent="0" algn="ctr">
              <a:lnSpc>
                <a:spcPts val="2394"/>
              </a:lnSpc>
              <a:spcBef>
                <a:spcPct val="0"/>
              </a:spcBef>
            </a:pPr>
            <a:r>
              <a:rPr lang="en-US" sz="1735" spc="170">
                <a:solidFill>
                  <a:srgbClr val="231F20"/>
                </a:solidFill>
                <a:latin typeface="Montserrat Classic Bold"/>
              </a:rPr>
              <a:t>LARANA, INC.</a:t>
            </a:r>
          </a:p>
        </p:txBody>
      </p:sp>
      <p:sp>
        <p:nvSpPr>
          <p:cNvPr id="13" name="TextBox 12">
            <a:extLst>
              <a:ext uri="{FF2B5EF4-FFF2-40B4-BE49-F238E27FC236}">
                <a16:creationId xmlns:a16="http://schemas.microsoft.com/office/drawing/2014/main" id="{2DAF2AA1-E846-829C-3A23-FC4C58BA7E1A}"/>
              </a:ext>
            </a:extLst>
          </p:cNvPr>
          <p:cNvSpPr txBox="1"/>
          <p:nvPr/>
        </p:nvSpPr>
        <p:spPr>
          <a:xfrm>
            <a:off x="3730248" y="1089303"/>
            <a:ext cx="9296400" cy="1908215"/>
          </a:xfrm>
          <a:prstGeom prst="rect">
            <a:avLst/>
          </a:prstGeom>
          <a:noFill/>
        </p:spPr>
        <p:txBody>
          <a:bodyPr wrap="square" rtlCol="0">
            <a:spAutoFit/>
          </a:bodyPr>
          <a:lstStyle/>
          <a:p>
            <a:pPr algn="ctr"/>
            <a:r>
              <a:rPr lang="en-US"/>
              <a:t>			</a:t>
            </a:r>
            <a:r>
              <a:rPr lang="en-US" sz="8000" b="1">
                <a:latin typeface="Oswald Bold" panose="020B0604020202020204" charset="0"/>
                <a:cs typeface="Mongolian Baiti" panose="03000500000000000000" pitchFamily="66" charset="0"/>
              </a:rPr>
              <a:t>PROJECT</a:t>
            </a:r>
            <a:r>
              <a:rPr lang="en-US" sz="10000" b="1"/>
              <a:t> </a:t>
            </a:r>
          </a:p>
          <a:p>
            <a:pPr algn="ctr"/>
            <a:endParaRPr lang="en-US"/>
          </a:p>
        </p:txBody>
      </p:sp>
      <p:sp>
        <p:nvSpPr>
          <p:cNvPr id="14" name="TextBox 13">
            <a:extLst>
              <a:ext uri="{FF2B5EF4-FFF2-40B4-BE49-F238E27FC236}">
                <a16:creationId xmlns:a16="http://schemas.microsoft.com/office/drawing/2014/main" id="{6F015BDC-1AFF-59B9-A890-C41C5B0E9613}"/>
              </a:ext>
            </a:extLst>
          </p:cNvPr>
          <p:cNvSpPr txBox="1"/>
          <p:nvPr/>
        </p:nvSpPr>
        <p:spPr>
          <a:xfrm>
            <a:off x="3730248" y="3558450"/>
            <a:ext cx="12444206" cy="3170099"/>
          </a:xfrm>
          <a:prstGeom prst="rect">
            <a:avLst/>
          </a:prstGeom>
          <a:noFill/>
        </p:spPr>
        <p:txBody>
          <a:bodyPr wrap="square" rtlCol="0">
            <a:spAutoFit/>
          </a:bodyPr>
          <a:lstStyle/>
          <a:p>
            <a:r>
              <a:rPr lang="en-US" sz="10000" err="1"/>
              <a:t>Phân</a:t>
            </a:r>
            <a:r>
              <a:rPr lang="en-US" sz="10000"/>
              <a:t> </a:t>
            </a:r>
            <a:r>
              <a:rPr lang="en-US" sz="10000" err="1"/>
              <a:t>tích</a:t>
            </a:r>
            <a:r>
              <a:rPr lang="en-US" sz="10000"/>
              <a:t> </a:t>
            </a:r>
            <a:r>
              <a:rPr lang="en-US" sz="10000" err="1"/>
              <a:t>tình</a:t>
            </a:r>
            <a:r>
              <a:rPr lang="en-US" sz="10000"/>
              <a:t> </a:t>
            </a:r>
            <a:r>
              <a:rPr lang="en-US" sz="10000" err="1"/>
              <a:t>hình</a:t>
            </a:r>
            <a:r>
              <a:rPr lang="en-US" sz="10000"/>
              <a:t> BĐS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CDFC7D39-E946-B010-0EAC-9F8BAE55E893}"/>
              </a:ext>
            </a:extLst>
          </p:cNvPr>
          <p:cNvSpPr txBox="1"/>
          <p:nvPr/>
        </p:nvSpPr>
        <p:spPr>
          <a:xfrm>
            <a:off x="3886200" y="3162300"/>
            <a:ext cx="11559733" cy="1567352"/>
          </a:xfrm>
          <a:prstGeom prst="rect">
            <a:avLst/>
          </a:prstGeom>
        </p:spPr>
        <p:txBody>
          <a:bodyPr wrap="square" lIns="0" tIns="0" rIns="0" bIns="0" rtlCol="0" anchor="t">
            <a:spAutoFit/>
          </a:bodyPr>
          <a:lstStyle/>
          <a:p>
            <a:pPr algn="ctr">
              <a:lnSpc>
                <a:spcPts val="13774"/>
              </a:lnSpc>
            </a:pPr>
            <a:r>
              <a:rPr lang="en-US" sz="8000" spc="978">
                <a:solidFill>
                  <a:srgbClr val="231F20"/>
                </a:solidFill>
                <a:latin typeface="Oswald Bold"/>
              </a:rPr>
              <a:t>Mua Bán </a:t>
            </a:r>
            <a:r>
              <a:rPr lang="en-US" sz="8000" spc="978" err="1">
                <a:solidFill>
                  <a:srgbClr val="231F20"/>
                </a:solidFill>
                <a:latin typeface="Oswald Bold"/>
              </a:rPr>
              <a:t>Nhà</a:t>
            </a:r>
            <a:endParaRPr lang="en-US" sz="8000" spc="978">
              <a:solidFill>
                <a:srgbClr val="231F20"/>
              </a:solidFill>
              <a:latin typeface="Oswald Bold"/>
            </a:endParaRPr>
          </a:p>
        </p:txBody>
      </p:sp>
    </p:spTree>
    <p:extLst>
      <p:ext uri="{BB962C8B-B14F-4D97-AF65-F5344CB8AC3E}">
        <p14:creationId xmlns:p14="http://schemas.microsoft.com/office/powerpoint/2010/main" val="413611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colorful circle with white text&#10;&#10;Description automatically generated">
            <a:extLst>
              <a:ext uri="{FF2B5EF4-FFF2-40B4-BE49-F238E27FC236}">
                <a16:creationId xmlns:a16="http://schemas.microsoft.com/office/drawing/2014/main" id="{855BCC0A-998C-F9D3-66FD-9BC694FA363D}"/>
              </a:ext>
            </a:extLst>
          </p:cNvPr>
          <p:cNvPicPr>
            <a:picLocks noChangeAspect="1"/>
          </p:cNvPicPr>
          <p:nvPr/>
        </p:nvPicPr>
        <p:blipFill>
          <a:blip r:embed="rId7"/>
          <a:stretch>
            <a:fillRect/>
          </a:stretch>
        </p:blipFill>
        <p:spPr>
          <a:xfrm>
            <a:off x="2057400" y="374300"/>
            <a:ext cx="15227858" cy="8187131"/>
          </a:xfrm>
          <a:prstGeom prst="rect">
            <a:avLst/>
          </a:prstGeom>
        </p:spPr>
      </p:pic>
    </p:spTree>
    <p:extLst>
      <p:ext uri="{BB962C8B-B14F-4D97-AF65-F5344CB8AC3E}">
        <p14:creationId xmlns:p14="http://schemas.microsoft.com/office/powerpoint/2010/main" val="416089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descr="A graph of blue bars&#10;&#10;Description automatically generated">
            <a:extLst>
              <a:ext uri="{FF2B5EF4-FFF2-40B4-BE49-F238E27FC236}">
                <a16:creationId xmlns:a16="http://schemas.microsoft.com/office/drawing/2014/main" id="{03668448-1BE6-7259-2374-7CD0BB5022A5}"/>
              </a:ext>
            </a:extLst>
          </p:cNvPr>
          <p:cNvPicPr>
            <a:picLocks noChangeAspect="1"/>
          </p:cNvPicPr>
          <p:nvPr/>
        </p:nvPicPr>
        <p:blipFill>
          <a:blip r:embed="rId7"/>
          <a:stretch>
            <a:fillRect/>
          </a:stretch>
        </p:blipFill>
        <p:spPr>
          <a:xfrm>
            <a:off x="546012" y="480878"/>
            <a:ext cx="16541616" cy="9019119"/>
          </a:xfrm>
          <a:prstGeom prst="rect">
            <a:avLst/>
          </a:prstGeom>
        </p:spPr>
      </p:pic>
    </p:spTree>
    <p:extLst>
      <p:ext uri="{BB962C8B-B14F-4D97-AF65-F5344CB8AC3E}">
        <p14:creationId xmlns:p14="http://schemas.microsoft.com/office/powerpoint/2010/main" val="233191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6">
            <a:extLst>
              <a:ext uri="{FF2B5EF4-FFF2-40B4-BE49-F238E27FC236}">
                <a16:creationId xmlns:a16="http://schemas.microsoft.com/office/drawing/2014/main" id="{1938D56D-1831-69D4-D8E8-055B9021F2D7}"/>
              </a:ext>
            </a:extLst>
          </p:cNvPr>
          <p:cNvSpPr txBox="1"/>
          <p:nvPr/>
        </p:nvSpPr>
        <p:spPr>
          <a:xfrm>
            <a:off x="3886200" y="3162300"/>
            <a:ext cx="11559733" cy="1567352"/>
          </a:xfrm>
          <a:prstGeom prst="rect">
            <a:avLst/>
          </a:prstGeom>
        </p:spPr>
        <p:txBody>
          <a:bodyPr wrap="square" lIns="0" tIns="0" rIns="0" bIns="0" rtlCol="0" anchor="t">
            <a:spAutoFit/>
          </a:bodyPr>
          <a:lstStyle/>
          <a:p>
            <a:pPr algn="ctr">
              <a:lnSpc>
                <a:spcPts val="13774"/>
              </a:lnSpc>
            </a:pPr>
            <a:r>
              <a:rPr lang="en-US" sz="8000" spc="978">
                <a:solidFill>
                  <a:srgbClr val="231F20"/>
                </a:solidFill>
                <a:latin typeface="Oswald Bold"/>
              </a:rPr>
              <a:t>Mua Bán Chung </a:t>
            </a:r>
            <a:r>
              <a:rPr lang="en-US" sz="8000" spc="978" err="1">
                <a:solidFill>
                  <a:srgbClr val="231F20"/>
                </a:solidFill>
                <a:latin typeface="Oswald Bold"/>
              </a:rPr>
              <a:t>Cư</a:t>
            </a:r>
            <a:endParaRPr lang="en-US" sz="8000" spc="978">
              <a:solidFill>
                <a:srgbClr val="231F20"/>
              </a:solidFill>
              <a:latin typeface="Oswald Bold"/>
            </a:endParaRPr>
          </a:p>
        </p:txBody>
      </p:sp>
    </p:spTree>
    <p:extLst>
      <p:ext uri="{BB962C8B-B14F-4D97-AF65-F5344CB8AC3E}">
        <p14:creationId xmlns:p14="http://schemas.microsoft.com/office/powerpoint/2010/main" val="382024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descr="A colorful pie chart with white text&#10;&#10;Description automatically generated">
            <a:extLst>
              <a:ext uri="{FF2B5EF4-FFF2-40B4-BE49-F238E27FC236}">
                <a16:creationId xmlns:a16="http://schemas.microsoft.com/office/drawing/2014/main" id="{DED6CC1D-F526-6934-1C23-96756E6FFAD4}"/>
              </a:ext>
            </a:extLst>
          </p:cNvPr>
          <p:cNvPicPr>
            <a:picLocks noChangeAspect="1"/>
          </p:cNvPicPr>
          <p:nvPr/>
        </p:nvPicPr>
        <p:blipFill>
          <a:blip r:embed="rId7"/>
          <a:stretch>
            <a:fillRect/>
          </a:stretch>
        </p:blipFill>
        <p:spPr>
          <a:xfrm>
            <a:off x="457200" y="419100"/>
            <a:ext cx="16653045" cy="9072322"/>
          </a:xfrm>
          <a:prstGeom prst="rect">
            <a:avLst/>
          </a:prstGeom>
        </p:spPr>
      </p:pic>
    </p:spTree>
    <p:extLst>
      <p:ext uri="{BB962C8B-B14F-4D97-AF65-F5344CB8AC3E}">
        <p14:creationId xmlns:p14="http://schemas.microsoft.com/office/powerpoint/2010/main" val="1783684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graph with blue squares&#10;&#10;Description automatically generated">
            <a:extLst>
              <a:ext uri="{FF2B5EF4-FFF2-40B4-BE49-F238E27FC236}">
                <a16:creationId xmlns:a16="http://schemas.microsoft.com/office/drawing/2014/main" id="{DD7849B7-9D6C-E8A1-2C2A-D49A09DCA31D}"/>
              </a:ext>
            </a:extLst>
          </p:cNvPr>
          <p:cNvPicPr>
            <a:picLocks noChangeAspect="1"/>
          </p:cNvPicPr>
          <p:nvPr/>
        </p:nvPicPr>
        <p:blipFill>
          <a:blip r:embed="rId7"/>
          <a:stretch>
            <a:fillRect/>
          </a:stretch>
        </p:blipFill>
        <p:spPr>
          <a:xfrm>
            <a:off x="2514600" y="330758"/>
            <a:ext cx="12039600" cy="9697796"/>
          </a:xfrm>
          <a:prstGeom prst="rect">
            <a:avLst/>
          </a:prstGeom>
        </p:spPr>
      </p:pic>
    </p:spTree>
    <p:extLst>
      <p:ext uri="{BB962C8B-B14F-4D97-AF65-F5344CB8AC3E}">
        <p14:creationId xmlns:p14="http://schemas.microsoft.com/office/powerpoint/2010/main" val="4170598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descr="A graph of blue bars&#10;&#10;Description automatically generated">
            <a:extLst>
              <a:ext uri="{FF2B5EF4-FFF2-40B4-BE49-F238E27FC236}">
                <a16:creationId xmlns:a16="http://schemas.microsoft.com/office/drawing/2014/main" id="{AB1C3766-F631-AE5A-E2F1-CEA00E0C0530}"/>
              </a:ext>
            </a:extLst>
          </p:cNvPr>
          <p:cNvPicPr>
            <a:picLocks noChangeAspect="1"/>
          </p:cNvPicPr>
          <p:nvPr/>
        </p:nvPicPr>
        <p:blipFill>
          <a:blip r:embed="rId7"/>
          <a:stretch>
            <a:fillRect/>
          </a:stretch>
        </p:blipFill>
        <p:spPr>
          <a:xfrm>
            <a:off x="2057400" y="1393616"/>
            <a:ext cx="15000474" cy="8284276"/>
          </a:xfrm>
          <a:prstGeom prst="rect">
            <a:avLst/>
          </a:prstGeom>
        </p:spPr>
      </p:pic>
    </p:spTree>
    <p:extLst>
      <p:ext uri="{BB962C8B-B14F-4D97-AF65-F5344CB8AC3E}">
        <p14:creationId xmlns:p14="http://schemas.microsoft.com/office/powerpoint/2010/main" val="58357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CDFC7D39-E946-B010-0EAC-9F8BAE55E893}"/>
              </a:ext>
            </a:extLst>
          </p:cNvPr>
          <p:cNvSpPr txBox="1"/>
          <p:nvPr/>
        </p:nvSpPr>
        <p:spPr>
          <a:xfrm>
            <a:off x="3364133" y="3162300"/>
            <a:ext cx="11559733" cy="1567352"/>
          </a:xfrm>
          <a:prstGeom prst="rect">
            <a:avLst/>
          </a:prstGeom>
        </p:spPr>
        <p:txBody>
          <a:bodyPr wrap="square" lIns="0" tIns="0" rIns="0" bIns="0" rtlCol="0" anchor="t">
            <a:spAutoFit/>
          </a:bodyPr>
          <a:lstStyle/>
          <a:p>
            <a:pPr algn="ctr">
              <a:lnSpc>
                <a:spcPts val="13774"/>
              </a:lnSpc>
            </a:pPr>
            <a:r>
              <a:rPr lang="en-US" sz="8000" spc="978">
                <a:solidFill>
                  <a:srgbClr val="231F20"/>
                </a:solidFill>
                <a:latin typeface="Oswald Bold"/>
              </a:rPr>
              <a:t>Mua </a:t>
            </a:r>
            <a:r>
              <a:rPr lang="en-US" sz="8000" spc="978" err="1">
                <a:solidFill>
                  <a:srgbClr val="231F20"/>
                </a:solidFill>
                <a:latin typeface="Oswald Bold"/>
              </a:rPr>
              <a:t>Đất</a:t>
            </a:r>
            <a:endParaRPr lang="en-US" sz="8000" spc="978">
              <a:solidFill>
                <a:srgbClr val="231F20"/>
              </a:solidFill>
              <a:latin typeface="Oswald Bold"/>
            </a:endParaRPr>
          </a:p>
        </p:txBody>
      </p:sp>
    </p:spTree>
    <p:extLst>
      <p:ext uri="{BB962C8B-B14F-4D97-AF65-F5344CB8AC3E}">
        <p14:creationId xmlns:p14="http://schemas.microsoft.com/office/powerpoint/2010/main" val="428455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colorful pie chart with white text&#10;&#10;Description automatically generated">
            <a:extLst>
              <a:ext uri="{FF2B5EF4-FFF2-40B4-BE49-F238E27FC236}">
                <a16:creationId xmlns:a16="http://schemas.microsoft.com/office/drawing/2014/main" id="{6B00848B-0EB4-F254-6170-6F2D69FEACD7}"/>
              </a:ext>
            </a:extLst>
          </p:cNvPr>
          <p:cNvPicPr>
            <a:picLocks noChangeAspect="1"/>
          </p:cNvPicPr>
          <p:nvPr/>
        </p:nvPicPr>
        <p:blipFill>
          <a:blip r:embed="rId7"/>
          <a:stretch>
            <a:fillRect/>
          </a:stretch>
        </p:blipFill>
        <p:spPr>
          <a:xfrm>
            <a:off x="914400" y="419100"/>
            <a:ext cx="16053828" cy="8991600"/>
          </a:xfrm>
          <a:prstGeom prst="rect">
            <a:avLst/>
          </a:prstGeom>
        </p:spPr>
      </p:pic>
    </p:spTree>
    <p:extLst>
      <p:ext uri="{BB962C8B-B14F-4D97-AF65-F5344CB8AC3E}">
        <p14:creationId xmlns:p14="http://schemas.microsoft.com/office/powerpoint/2010/main" val="218829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descr="A graph with blue rectangles&#10;&#10;Description automatically generated">
            <a:extLst>
              <a:ext uri="{FF2B5EF4-FFF2-40B4-BE49-F238E27FC236}">
                <a16:creationId xmlns:a16="http://schemas.microsoft.com/office/drawing/2014/main" id="{E294F4C2-2938-8639-6030-0E52178CB6FA}"/>
              </a:ext>
            </a:extLst>
          </p:cNvPr>
          <p:cNvPicPr>
            <a:picLocks noChangeAspect="1"/>
          </p:cNvPicPr>
          <p:nvPr/>
        </p:nvPicPr>
        <p:blipFill>
          <a:blip r:embed="rId7"/>
          <a:stretch>
            <a:fillRect/>
          </a:stretch>
        </p:blipFill>
        <p:spPr>
          <a:xfrm>
            <a:off x="2590800" y="1280121"/>
            <a:ext cx="13870501" cy="7444779"/>
          </a:xfrm>
          <a:prstGeom prst="rect">
            <a:avLst/>
          </a:prstGeom>
        </p:spPr>
      </p:pic>
    </p:spTree>
    <p:extLst>
      <p:ext uri="{BB962C8B-B14F-4D97-AF65-F5344CB8AC3E}">
        <p14:creationId xmlns:p14="http://schemas.microsoft.com/office/powerpoint/2010/main" val="150022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5023669" y="2753859"/>
            <a:ext cx="1400485" cy="5742441"/>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txBody>
            <a:bodyPr/>
            <a:lstStyle/>
            <a:p>
              <a:endParaRPr lang="en-US"/>
            </a:p>
          </p:txBody>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567352"/>
          </a:xfrm>
          <a:prstGeom prst="rect">
            <a:avLst/>
          </a:prstGeom>
        </p:spPr>
        <p:txBody>
          <a:bodyPr lIns="0" tIns="0" rIns="0" bIns="0" rtlCol="0" anchor="t">
            <a:spAutoFit/>
          </a:bodyPr>
          <a:lstStyle/>
          <a:p>
            <a:pPr algn="ctr">
              <a:lnSpc>
                <a:spcPts val="13774"/>
              </a:lnSpc>
            </a:pPr>
            <a:r>
              <a:rPr lang="en-US" sz="8000"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5308159" y="3174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308159" y="4010569"/>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84210" y="49456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52470" y="611040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6" name="TextBox 16"/>
          <p:cNvSpPr txBox="1"/>
          <p:nvPr/>
        </p:nvSpPr>
        <p:spPr>
          <a:xfrm>
            <a:off x="6631838" y="3256261"/>
            <a:ext cx="6076629" cy="429092"/>
          </a:xfrm>
          <a:prstGeom prst="rect">
            <a:avLst/>
          </a:prstGeom>
        </p:spPr>
        <p:txBody>
          <a:bodyPr lIns="0" tIns="0" rIns="0" bIns="0" rtlCol="0" anchor="t">
            <a:spAutoFit/>
          </a:bodyPr>
          <a:lstStyle/>
          <a:p>
            <a:pPr>
              <a:lnSpc>
                <a:spcPts val="3483"/>
              </a:lnSpc>
            </a:pPr>
            <a:r>
              <a:rPr lang="en-US" sz="2524" spc="247">
                <a:solidFill>
                  <a:srgbClr val="231F20"/>
                </a:solidFill>
                <a:latin typeface="DM Sans"/>
              </a:rPr>
              <a:t>Danh </a:t>
            </a:r>
            <a:r>
              <a:rPr lang="en-US" sz="2524" spc="247" err="1">
                <a:solidFill>
                  <a:srgbClr val="231F20"/>
                </a:solidFill>
                <a:latin typeface="DM Sans"/>
              </a:rPr>
              <a:t>sách</a:t>
            </a:r>
            <a:r>
              <a:rPr lang="en-US" sz="2524" spc="247">
                <a:solidFill>
                  <a:srgbClr val="231F20"/>
                </a:solidFill>
                <a:latin typeface="DM Sans"/>
              </a:rPr>
              <a:t> </a:t>
            </a:r>
            <a:r>
              <a:rPr lang="en-US" sz="2524" spc="247" err="1">
                <a:solidFill>
                  <a:srgbClr val="231F20"/>
                </a:solidFill>
                <a:latin typeface="DM Sans"/>
              </a:rPr>
              <a:t>thành</a:t>
            </a:r>
            <a:r>
              <a:rPr lang="en-US" sz="2524" spc="247">
                <a:solidFill>
                  <a:srgbClr val="231F20"/>
                </a:solidFill>
                <a:latin typeface="DM Sans"/>
              </a:rPr>
              <a:t> </a:t>
            </a:r>
            <a:r>
              <a:rPr lang="en-US" sz="2524" spc="247" err="1">
                <a:solidFill>
                  <a:srgbClr val="231F20"/>
                </a:solidFill>
                <a:latin typeface="DM Sans"/>
              </a:rPr>
              <a:t>viên</a:t>
            </a:r>
            <a:endParaRPr lang="en-US" sz="2524" spc="247">
              <a:solidFill>
                <a:srgbClr val="231F20"/>
              </a:solidFill>
              <a:latin typeface="DM Sans"/>
            </a:endParaRPr>
          </a:p>
        </p:txBody>
      </p:sp>
      <p:sp>
        <p:nvSpPr>
          <p:cNvPr id="17" name="TextBox 17"/>
          <p:cNvSpPr txBox="1"/>
          <p:nvPr/>
        </p:nvSpPr>
        <p:spPr>
          <a:xfrm>
            <a:off x="6597004" y="4072729"/>
            <a:ext cx="6474562" cy="424796"/>
          </a:xfrm>
          <a:prstGeom prst="rect">
            <a:avLst/>
          </a:prstGeom>
        </p:spPr>
        <p:txBody>
          <a:bodyPr wrap="square" lIns="0" tIns="0" rIns="0" bIns="0" rtlCol="0" anchor="t">
            <a:spAutoFit/>
          </a:bodyPr>
          <a:lstStyle/>
          <a:p>
            <a:pPr marL="0" lvl="0" indent="0" algn="l">
              <a:lnSpc>
                <a:spcPts val="3483"/>
              </a:lnSpc>
              <a:spcBef>
                <a:spcPct val="0"/>
              </a:spcBef>
            </a:pPr>
            <a:r>
              <a:rPr lang="en-US" sz="2524" spc="247" err="1">
                <a:solidFill>
                  <a:srgbClr val="231F20"/>
                </a:solidFill>
                <a:latin typeface="DM Sans"/>
              </a:rPr>
              <a:t>Phân</a:t>
            </a:r>
            <a:r>
              <a:rPr lang="en-US" sz="2524" spc="247">
                <a:solidFill>
                  <a:srgbClr val="231F20"/>
                </a:solidFill>
                <a:latin typeface="DM Sans"/>
              </a:rPr>
              <a:t> </a:t>
            </a:r>
            <a:r>
              <a:rPr lang="en-US" sz="2524" spc="247" err="1">
                <a:solidFill>
                  <a:srgbClr val="231F20"/>
                </a:solidFill>
                <a:latin typeface="DM Sans"/>
              </a:rPr>
              <a:t>tích</a:t>
            </a:r>
            <a:r>
              <a:rPr lang="en-US" sz="2524" spc="247">
                <a:solidFill>
                  <a:srgbClr val="231F20"/>
                </a:solidFill>
                <a:latin typeface="DM Sans"/>
              </a:rPr>
              <a:t> </a:t>
            </a:r>
            <a:r>
              <a:rPr lang="en-US" sz="2524" spc="247" err="1">
                <a:solidFill>
                  <a:srgbClr val="231F20"/>
                </a:solidFill>
                <a:latin typeface="DM Sans"/>
              </a:rPr>
              <a:t>chung</a:t>
            </a:r>
            <a:r>
              <a:rPr lang="en-US" sz="2524" spc="247">
                <a:solidFill>
                  <a:srgbClr val="231F20"/>
                </a:solidFill>
                <a:latin typeface="DM Sans"/>
              </a:rPr>
              <a:t> </a:t>
            </a:r>
            <a:r>
              <a:rPr lang="en-US" sz="2524" spc="247" err="1">
                <a:solidFill>
                  <a:srgbClr val="231F20"/>
                </a:solidFill>
                <a:latin typeface="DM Sans"/>
              </a:rPr>
              <a:t>về</a:t>
            </a:r>
            <a:r>
              <a:rPr lang="en-US" sz="2524" spc="247">
                <a:solidFill>
                  <a:srgbClr val="231F20"/>
                </a:solidFill>
                <a:latin typeface="DM Sans"/>
              </a:rPr>
              <a:t> BĐS </a:t>
            </a:r>
            <a:r>
              <a:rPr lang="en-US" sz="2524" spc="247" err="1">
                <a:solidFill>
                  <a:srgbClr val="231F20"/>
                </a:solidFill>
                <a:latin typeface="DM Sans"/>
              </a:rPr>
              <a:t>Hồ</a:t>
            </a:r>
            <a:r>
              <a:rPr lang="en-US" sz="2524" spc="247">
                <a:solidFill>
                  <a:srgbClr val="231F20"/>
                </a:solidFill>
                <a:latin typeface="DM Sans"/>
              </a:rPr>
              <a:t> Chí Minh</a:t>
            </a:r>
          </a:p>
        </p:txBody>
      </p:sp>
      <p:sp>
        <p:nvSpPr>
          <p:cNvPr id="18" name="TextBox 18"/>
          <p:cNvSpPr txBox="1"/>
          <p:nvPr/>
        </p:nvSpPr>
        <p:spPr>
          <a:xfrm>
            <a:off x="6666474" y="6120796"/>
            <a:ext cx="9674962" cy="424796"/>
          </a:xfrm>
          <a:prstGeom prst="rect">
            <a:avLst/>
          </a:prstGeom>
        </p:spPr>
        <p:txBody>
          <a:bodyPr wrap="square" lIns="0" tIns="0" rIns="0" bIns="0" rtlCol="0" anchor="t">
            <a:spAutoFit/>
          </a:bodyPr>
          <a:lstStyle/>
          <a:p>
            <a:pPr marL="0" lvl="0" indent="0" algn="l">
              <a:lnSpc>
                <a:spcPts val="3483"/>
              </a:lnSpc>
              <a:spcBef>
                <a:spcPct val="0"/>
              </a:spcBef>
            </a:pPr>
            <a:r>
              <a:rPr lang="en-US" sz="2524" spc="247" err="1">
                <a:solidFill>
                  <a:srgbClr val="231F20"/>
                </a:solidFill>
                <a:latin typeface="DM Sans"/>
              </a:rPr>
              <a:t>Đề</a:t>
            </a:r>
            <a:r>
              <a:rPr lang="en-US" sz="2524" spc="247">
                <a:solidFill>
                  <a:srgbClr val="231F20"/>
                </a:solidFill>
                <a:latin typeface="DM Sans"/>
              </a:rPr>
              <a:t> </a:t>
            </a:r>
            <a:r>
              <a:rPr lang="en-US" sz="2524" spc="247" err="1">
                <a:solidFill>
                  <a:srgbClr val="231F20"/>
                </a:solidFill>
                <a:latin typeface="DM Sans"/>
              </a:rPr>
              <a:t>xuất</a:t>
            </a:r>
            <a:r>
              <a:rPr lang="en-US" sz="2524" spc="247">
                <a:solidFill>
                  <a:srgbClr val="231F20"/>
                </a:solidFill>
                <a:latin typeface="DM Sans"/>
              </a:rPr>
              <a:t> </a:t>
            </a:r>
            <a:r>
              <a:rPr lang="en-US" sz="2524" spc="247" err="1">
                <a:solidFill>
                  <a:srgbClr val="231F20"/>
                </a:solidFill>
                <a:latin typeface="DM Sans"/>
              </a:rPr>
              <a:t>một</a:t>
            </a:r>
            <a:r>
              <a:rPr lang="en-US" sz="2524" spc="247">
                <a:solidFill>
                  <a:srgbClr val="231F20"/>
                </a:solidFill>
                <a:latin typeface="DM Sans"/>
              </a:rPr>
              <a:t> </a:t>
            </a:r>
            <a:r>
              <a:rPr lang="en-US" sz="2524" spc="247" err="1">
                <a:solidFill>
                  <a:srgbClr val="231F20"/>
                </a:solidFill>
                <a:latin typeface="DM Sans"/>
              </a:rPr>
              <a:t>số</a:t>
            </a:r>
            <a:r>
              <a:rPr lang="en-US" sz="2524" spc="247">
                <a:solidFill>
                  <a:srgbClr val="231F20"/>
                </a:solidFill>
                <a:latin typeface="DM Sans"/>
              </a:rPr>
              <a:t> </a:t>
            </a:r>
            <a:r>
              <a:rPr lang="en-US" sz="2524" spc="247" err="1">
                <a:solidFill>
                  <a:srgbClr val="231F20"/>
                </a:solidFill>
                <a:latin typeface="DM Sans"/>
              </a:rPr>
              <a:t>khu</a:t>
            </a:r>
            <a:r>
              <a:rPr lang="en-US" sz="2524" spc="247">
                <a:solidFill>
                  <a:srgbClr val="231F20"/>
                </a:solidFill>
                <a:latin typeface="DM Sans"/>
              </a:rPr>
              <a:t> </a:t>
            </a:r>
            <a:r>
              <a:rPr lang="en-US" sz="2524" spc="247" err="1">
                <a:solidFill>
                  <a:srgbClr val="231F20"/>
                </a:solidFill>
                <a:latin typeface="DM Sans"/>
              </a:rPr>
              <a:t>vực</a:t>
            </a:r>
            <a:r>
              <a:rPr lang="en-US" sz="2524" spc="247">
                <a:solidFill>
                  <a:srgbClr val="231F20"/>
                </a:solidFill>
                <a:latin typeface="DM Sans"/>
              </a:rPr>
              <a:t> </a:t>
            </a:r>
            <a:r>
              <a:rPr lang="en-US" sz="2524" spc="247" err="1">
                <a:solidFill>
                  <a:srgbClr val="231F20"/>
                </a:solidFill>
                <a:latin typeface="DM Sans"/>
              </a:rPr>
              <a:t>cho</a:t>
            </a:r>
            <a:r>
              <a:rPr lang="en-US" sz="2524" spc="247">
                <a:solidFill>
                  <a:srgbClr val="231F20"/>
                </a:solidFill>
                <a:latin typeface="DM Sans"/>
              </a:rPr>
              <a:t> </a:t>
            </a:r>
            <a:r>
              <a:rPr lang="en-US" sz="2524" spc="247" err="1">
                <a:solidFill>
                  <a:srgbClr val="231F20"/>
                </a:solidFill>
                <a:latin typeface="DM Sans"/>
              </a:rPr>
              <a:t>thuê</a:t>
            </a:r>
            <a:r>
              <a:rPr lang="en-US" sz="2524" spc="247">
                <a:solidFill>
                  <a:srgbClr val="231F20"/>
                </a:solidFill>
                <a:latin typeface="DM Sans"/>
              </a:rPr>
              <a:t> </a:t>
            </a:r>
          </a:p>
        </p:txBody>
      </p:sp>
      <p:sp>
        <p:nvSpPr>
          <p:cNvPr id="13" name="TextBox 17">
            <a:extLst>
              <a:ext uri="{FF2B5EF4-FFF2-40B4-BE49-F238E27FC236}">
                <a16:creationId xmlns:a16="http://schemas.microsoft.com/office/drawing/2014/main" id="{F88EE420-1E9E-BC1D-B32C-932ED5636F62}"/>
              </a:ext>
            </a:extLst>
          </p:cNvPr>
          <p:cNvSpPr txBox="1"/>
          <p:nvPr/>
        </p:nvSpPr>
        <p:spPr>
          <a:xfrm>
            <a:off x="6631838" y="4908289"/>
            <a:ext cx="7783064" cy="877933"/>
          </a:xfrm>
          <a:prstGeom prst="rect">
            <a:avLst/>
          </a:prstGeom>
        </p:spPr>
        <p:txBody>
          <a:bodyPr wrap="square" lIns="0" tIns="0" rIns="0" bIns="0" rtlCol="0" anchor="t">
            <a:spAutoFit/>
          </a:bodyPr>
          <a:lstStyle/>
          <a:p>
            <a:pPr marL="0" lvl="0" indent="0" algn="l">
              <a:lnSpc>
                <a:spcPts val="3483"/>
              </a:lnSpc>
              <a:spcBef>
                <a:spcPct val="0"/>
              </a:spcBef>
            </a:pPr>
            <a:r>
              <a:rPr lang="en-US" sz="2524" spc="247" err="1">
                <a:solidFill>
                  <a:srgbClr val="231F20"/>
                </a:solidFill>
                <a:latin typeface="DM Sans"/>
              </a:rPr>
              <a:t>Một</a:t>
            </a:r>
            <a:r>
              <a:rPr lang="en-US" sz="2524" spc="247">
                <a:solidFill>
                  <a:srgbClr val="231F20"/>
                </a:solidFill>
                <a:latin typeface="DM Sans"/>
              </a:rPr>
              <a:t> </a:t>
            </a:r>
            <a:r>
              <a:rPr lang="en-US" sz="2524" spc="247" err="1">
                <a:solidFill>
                  <a:srgbClr val="231F20"/>
                </a:solidFill>
                <a:latin typeface="DM Sans"/>
              </a:rPr>
              <a:t>số</a:t>
            </a:r>
            <a:r>
              <a:rPr lang="en-US" sz="2524" spc="247">
                <a:solidFill>
                  <a:srgbClr val="231F20"/>
                </a:solidFill>
                <a:latin typeface="DM Sans"/>
              </a:rPr>
              <a:t> </a:t>
            </a:r>
            <a:r>
              <a:rPr lang="en-US" sz="2524" spc="247" err="1">
                <a:solidFill>
                  <a:srgbClr val="231F20"/>
                </a:solidFill>
                <a:latin typeface="DM Sans"/>
              </a:rPr>
              <a:t>điểm</a:t>
            </a:r>
            <a:r>
              <a:rPr lang="en-US" sz="2524" spc="247">
                <a:solidFill>
                  <a:srgbClr val="231F20"/>
                </a:solidFill>
                <a:latin typeface="DM Sans"/>
              </a:rPr>
              <a:t> </a:t>
            </a:r>
            <a:r>
              <a:rPr lang="en-US" sz="2524" spc="247" err="1">
                <a:solidFill>
                  <a:srgbClr val="231F20"/>
                </a:solidFill>
                <a:latin typeface="DM Sans"/>
              </a:rPr>
              <a:t>khác</a:t>
            </a:r>
            <a:r>
              <a:rPr lang="en-US" sz="2524" spc="247">
                <a:solidFill>
                  <a:srgbClr val="231F20"/>
                </a:solidFill>
                <a:latin typeface="DM Sans"/>
              </a:rPr>
              <a:t> </a:t>
            </a:r>
            <a:r>
              <a:rPr lang="en-US" sz="2524" spc="247" err="1">
                <a:solidFill>
                  <a:srgbClr val="231F20"/>
                </a:solidFill>
                <a:latin typeface="DM Sans"/>
              </a:rPr>
              <a:t>biệt</a:t>
            </a:r>
            <a:r>
              <a:rPr lang="en-US" sz="2524" spc="247">
                <a:solidFill>
                  <a:srgbClr val="231F20"/>
                </a:solidFill>
                <a:latin typeface="DM Sans"/>
              </a:rPr>
              <a:t> </a:t>
            </a:r>
            <a:r>
              <a:rPr lang="en-US" sz="2524" spc="247" err="1">
                <a:solidFill>
                  <a:srgbClr val="231F20"/>
                </a:solidFill>
                <a:latin typeface="DM Sans"/>
              </a:rPr>
              <a:t>giữa</a:t>
            </a:r>
            <a:r>
              <a:rPr lang="en-US" sz="2524" spc="247">
                <a:solidFill>
                  <a:srgbClr val="231F20"/>
                </a:solidFill>
                <a:latin typeface="DM Sans"/>
              </a:rPr>
              <a:t> </a:t>
            </a:r>
            <a:r>
              <a:rPr lang="en-US" sz="2524" spc="247" err="1">
                <a:solidFill>
                  <a:srgbClr val="231F20"/>
                </a:solidFill>
                <a:latin typeface="DM Sans"/>
              </a:rPr>
              <a:t>bđs</a:t>
            </a:r>
            <a:r>
              <a:rPr lang="en-US" sz="2524" spc="247">
                <a:solidFill>
                  <a:srgbClr val="231F20"/>
                </a:solidFill>
                <a:latin typeface="DM Sans"/>
              </a:rPr>
              <a:t> </a:t>
            </a:r>
            <a:r>
              <a:rPr lang="en-US" sz="2524" spc="247" err="1">
                <a:solidFill>
                  <a:srgbClr val="231F20"/>
                </a:solidFill>
                <a:latin typeface="DM Sans"/>
              </a:rPr>
              <a:t>Hồ</a:t>
            </a:r>
            <a:r>
              <a:rPr lang="en-US" sz="2524" spc="247">
                <a:solidFill>
                  <a:srgbClr val="231F20"/>
                </a:solidFill>
                <a:latin typeface="DM Sans"/>
              </a:rPr>
              <a:t> Chí Minh </a:t>
            </a:r>
            <a:r>
              <a:rPr lang="en-US" sz="2524" spc="247" err="1">
                <a:solidFill>
                  <a:srgbClr val="231F20"/>
                </a:solidFill>
                <a:latin typeface="DM Sans"/>
              </a:rPr>
              <a:t>và</a:t>
            </a:r>
            <a:r>
              <a:rPr lang="en-US" sz="2524" spc="247">
                <a:solidFill>
                  <a:srgbClr val="231F20"/>
                </a:solidFill>
                <a:latin typeface="DM Sans"/>
              </a:rPr>
              <a:t> Hà </a:t>
            </a:r>
            <a:r>
              <a:rPr lang="en-US" sz="2524" spc="247" err="1">
                <a:solidFill>
                  <a:srgbClr val="231F20"/>
                </a:solidFill>
                <a:latin typeface="DM Sans"/>
              </a:rPr>
              <a:t>Nội</a:t>
            </a:r>
            <a:endParaRPr lang="en-US" sz="2524" spc="247">
              <a:solidFill>
                <a:srgbClr val="231F20"/>
              </a:solidFill>
              <a:latin typeface="DM Sans"/>
            </a:endParaRPr>
          </a:p>
        </p:txBody>
      </p:sp>
      <p:sp>
        <p:nvSpPr>
          <p:cNvPr id="12" name="TextBox 11">
            <a:extLst>
              <a:ext uri="{FF2B5EF4-FFF2-40B4-BE49-F238E27FC236}">
                <a16:creationId xmlns:a16="http://schemas.microsoft.com/office/drawing/2014/main" id="{2E359FBC-B3EA-5078-7BE1-3CCA8E9C30FC}"/>
              </a:ext>
            </a:extLst>
          </p:cNvPr>
          <p:cNvSpPr txBox="1"/>
          <p:nvPr/>
        </p:nvSpPr>
        <p:spPr>
          <a:xfrm>
            <a:off x="5252470" y="699129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4" name="TextBox 11">
            <a:extLst>
              <a:ext uri="{FF2B5EF4-FFF2-40B4-BE49-F238E27FC236}">
                <a16:creationId xmlns:a16="http://schemas.microsoft.com/office/drawing/2014/main" id="{20928316-DAA2-3054-6E68-94363C4B4328}"/>
              </a:ext>
            </a:extLst>
          </p:cNvPr>
          <p:cNvSpPr txBox="1"/>
          <p:nvPr/>
        </p:nvSpPr>
        <p:spPr>
          <a:xfrm>
            <a:off x="5252471" y="778262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5" name="TextBox 18">
            <a:extLst>
              <a:ext uri="{FF2B5EF4-FFF2-40B4-BE49-F238E27FC236}">
                <a16:creationId xmlns:a16="http://schemas.microsoft.com/office/drawing/2014/main" id="{80B1B288-F3BC-0DB8-ED48-00127D3A0540}"/>
              </a:ext>
            </a:extLst>
          </p:cNvPr>
          <p:cNvSpPr txBox="1"/>
          <p:nvPr/>
        </p:nvSpPr>
        <p:spPr>
          <a:xfrm>
            <a:off x="6597004" y="7124700"/>
            <a:ext cx="9674962" cy="429092"/>
          </a:xfrm>
          <a:prstGeom prst="rect">
            <a:avLst/>
          </a:prstGeom>
        </p:spPr>
        <p:txBody>
          <a:bodyPr wrap="square" lIns="0" tIns="0" rIns="0" bIns="0" rtlCol="0" anchor="t">
            <a:spAutoFit/>
          </a:bodyPr>
          <a:lstStyle/>
          <a:p>
            <a:pPr marL="0" lvl="0" indent="0" algn="l">
              <a:lnSpc>
                <a:spcPts val="3483"/>
              </a:lnSpc>
              <a:spcBef>
                <a:spcPct val="0"/>
              </a:spcBef>
            </a:pPr>
            <a:r>
              <a:rPr lang="en-US" sz="2524" spc="247">
                <a:solidFill>
                  <a:srgbClr val="231F20"/>
                </a:solidFill>
                <a:latin typeface="DM Sans"/>
              </a:rPr>
              <a:t>Model </a:t>
            </a:r>
            <a:r>
              <a:rPr lang="en-US" sz="2524" spc="247" err="1">
                <a:solidFill>
                  <a:srgbClr val="231F20"/>
                </a:solidFill>
                <a:latin typeface="DM Sans"/>
              </a:rPr>
              <a:t>dự</a:t>
            </a:r>
            <a:r>
              <a:rPr lang="en-US" sz="2524" spc="247">
                <a:solidFill>
                  <a:srgbClr val="231F20"/>
                </a:solidFill>
                <a:latin typeface="DM Sans"/>
              </a:rPr>
              <a:t> </a:t>
            </a:r>
            <a:r>
              <a:rPr lang="en-US" sz="2524" spc="247" err="1">
                <a:solidFill>
                  <a:srgbClr val="231F20"/>
                </a:solidFill>
                <a:latin typeface="DM Sans"/>
              </a:rPr>
              <a:t>đoán</a:t>
            </a:r>
            <a:endParaRPr lang="en-US" sz="2524" spc="247">
              <a:solidFill>
                <a:srgbClr val="231F20"/>
              </a:solidFill>
              <a:latin typeface="DM Sans"/>
            </a:endParaRPr>
          </a:p>
        </p:txBody>
      </p:sp>
      <p:sp>
        <p:nvSpPr>
          <p:cNvPr id="19" name="TextBox 18">
            <a:extLst>
              <a:ext uri="{FF2B5EF4-FFF2-40B4-BE49-F238E27FC236}">
                <a16:creationId xmlns:a16="http://schemas.microsoft.com/office/drawing/2014/main" id="{5C3B30D9-B30A-3C9B-E11C-74FD1223A9F5}"/>
              </a:ext>
            </a:extLst>
          </p:cNvPr>
          <p:cNvSpPr txBox="1"/>
          <p:nvPr/>
        </p:nvSpPr>
        <p:spPr>
          <a:xfrm>
            <a:off x="6631838" y="7782620"/>
            <a:ext cx="9674962" cy="429092"/>
          </a:xfrm>
          <a:prstGeom prst="rect">
            <a:avLst/>
          </a:prstGeom>
        </p:spPr>
        <p:txBody>
          <a:bodyPr wrap="square" lIns="0" tIns="0" rIns="0" bIns="0" rtlCol="0" anchor="t">
            <a:spAutoFit/>
          </a:bodyPr>
          <a:lstStyle/>
          <a:p>
            <a:pPr marL="0" lvl="0" indent="0" algn="l">
              <a:lnSpc>
                <a:spcPts val="3483"/>
              </a:lnSpc>
              <a:spcBef>
                <a:spcPct val="0"/>
              </a:spcBef>
            </a:pPr>
            <a:r>
              <a:rPr lang="en-US" sz="2524" spc="247">
                <a:solidFill>
                  <a:srgbClr val="231F20"/>
                </a:solidFill>
                <a:latin typeface="DM Sans"/>
              </a:rPr>
              <a:t>Dashboard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graph of blue bars&#10;&#10;Description automatically generated with medium confidence">
            <a:extLst>
              <a:ext uri="{FF2B5EF4-FFF2-40B4-BE49-F238E27FC236}">
                <a16:creationId xmlns:a16="http://schemas.microsoft.com/office/drawing/2014/main" id="{5780D84E-1DBE-5E03-7ACC-2091F98AFA2E}"/>
              </a:ext>
            </a:extLst>
          </p:cNvPr>
          <p:cNvPicPr>
            <a:picLocks noChangeAspect="1"/>
          </p:cNvPicPr>
          <p:nvPr/>
        </p:nvPicPr>
        <p:blipFill>
          <a:blip r:embed="rId7"/>
          <a:stretch>
            <a:fillRect/>
          </a:stretch>
        </p:blipFill>
        <p:spPr>
          <a:xfrm>
            <a:off x="1828799" y="1028700"/>
            <a:ext cx="15122619" cy="8187132"/>
          </a:xfrm>
          <a:prstGeom prst="rect">
            <a:avLst/>
          </a:prstGeom>
        </p:spPr>
      </p:pic>
    </p:spTree>
    <p:extLst>
      <p:ext uri="{BB962C8B-B14F-4D97-AF65-F5344CB8AC3E}">
        <p14:creationId xmlns:p14="http://schemas.microsoft.com/office/powerpoint/2010/main" val="3648919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3505200" y="1104900"/>
            <a:ext cx="11559733" cy="1567352"/>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Nhận</a:t>
            </a:r>
            <a:r>
              <a:rPr lang="en-US" sz="8000" spc="978">
                <a:solidFill>
                  <a:srgbClr val="231F20"/>
                </a:solidFill>
                <a:latin typeface="Oswald Bold"/>
              </a:rPr>
              <a:t> </a:t>
            </a:r>
            <a:r>
              <a:rPr lang="en-US" sz="8000" spc="978" err="1">
                <a:solidFill>
                  <a:srgbClr val="231F20"/>
                </a:solidFill>
                <a:latin typeface="Oswald Bold"/>
              </a:rPr>
              <a:t>xét</a:t>
            </a:r>
            <a:endParaRPr lang="en-US" sz="8000" spc="978">
              <a:solidFill>
                <a:srgbClr val="231F20"/>
              </a:solidFill>
              <a:latin typeface="Oswald Bold"/>
            </a:endParaRPr>
          </a:p>
        </p:txBody>
      </p:sp>
      <p:sp>
        <p:nvSpPr>
          <p:cNvPr id="5" name="TextBox 4">
            <a:extLst>
              <a:ext uri="{FF2B5EF4-FFF2-40B4-BE49-F238E27FC236}">
                <a16:creationId xmlns:a16="http://schemas.microsoft.com/office/drawing/2014/main" id="{43C8D322-F4CC-D029-497A-A9C4BBB7D552}"/>
              </a:ext>
            </a:extLst>
          </p:cNvPr>
          <p:cNvSpPr txBox="1"/>
          <p:nvPr/>
        </p:nvSpPr>
        <p:spPr>
          <a:xfrm>
            <a:off x="903066" y="4135020"/>
            <a:ext cx="16764000" cy="477054"/>
          </a:xfrm>
          <a:prstGeom prst="rect">
            <a:avLst/>
          </a:prstGeom>
          <a:noFill/>
        </p:spPr>
        <p:txBody>
          <a:bodyPr wrap="square" rtlCol="0">
            <a:spAutoFit/>
          </a:bodyPr>
          <a:lstStyle/>
          <a:p>
            <a:r>
              <a:rPr lang="en-US" sz="2500"/>
              <a:t>- C</a:t>
            </a:r>
            <a:r>
              <a:rPr lang="vi-VN" sz="2500"/>
              <a:t>ác khu vực như</a:t>
            </a:r>
            <a:r>
              <a:rPr lang="en-US" sz="2500"/>
              <a:t> </a:t>
            </a:r>
            <a:r>
              <a:rPr lang="en-US" sz="2500" err="1"/>
              <a:t>Tp</a:t>
            </a:r>
            <a:r>
              <a:rPr lang="en-US" sz="2500"/>
              <a:t> </a:t>
            </a:r>
            <a:r>
              <a:rPr lang="en-US" sz="2500" err="1"/>
              <a:t>Thủ</a:t>
            </a:r>
            <a:r>
              <a:rPr lang="en-US" sz="2500"/>
              <a:t> </a:t>
            </a:r>
            <a:r>
              <a:rPr lang="en-US" sz="2500" err="1"/>
              <a:t>đức</a:t>
            </a:r>
            <a:r>
              <a:rPr lang="en-US" sz="2500"/>
              <a:t>,</a:t>
            </a:r>
            <a:r>
              <a:rPr lang="vi-VN" sz="2500"/>
              <a:t>quận 7, Bình thạnh , Tân Bình </a:t>
            </a:r>
            <a:r>
              <a:rPr lang="en-US" sz="2500" err="1"/>
              <a:t>việc</a:t>
            </a:r>
            <a:r>
              <a:rPr lang="en-US" sz="2500"/>
              <a:t> </a:t>
            </a:r>
            <a:r>
              <a:rPr lang="en-US" sz="2500" err="1"/>
              <a:t>bán</a:t>
            </a:r>
            <a:r>
              <a:rPr lang="vi-VN" sz="2500"/>
              <a:t> đang diễn ra khá rộn nhịp</a:t>
            </a:r>
            <a:endParaRPr lang="en-US" sz="2500"/>
          </a:p>
        </p:txBody>
      </p:sp>
      <p:sp>
        <p:nvSpPr>
          <p:cNvPr id="6" name="TextBox 5">
            <a:extLst>
              <a:ext uri="{FF2B5EF4-FFF2-40B4-BE49-F238E27FC236}">
                <a16:creationId xmlns:a16="http://schemas.microsoft.com/office/drawing/2014/main" id="{BC45BDEE-E5A2-4DC3-A178-B87013490E45}"/>
              </a:ext>
            </a:extLst>
          </p:cNvPr>
          <p:cNvSpPr txBox="1"/>
          <p:nvPr/>
        </p:nvSpPr>
        <p:spPr>
          <a:xfrm>
            <a:off x="843867" y="4841451"/>
            <a:ext cx="16600266" cy="861774"/>
          </a:xfrm>
          <a:prstGeom prst="rect">
            <a:avLst/>
          </a:prstGeom>
          <a:noFill/>
        </p:spPr>
        <p:txBody>
          <a:bodyPr wrap="square" rtlCol="0">
            <a:spAutoFit/>
          </a:bodyPr>
          <a:lstStyle/>
          <a:p>
            <a:pPr marL="342900" indent="-342900">
              <a:buFontTx/>
              <a:buChar char="-"/>
            </a:pPr>
            <a:r>
              <a:rPr lang="en-US" sz="2500">
                <a:effectLst/>
                <a:latin typeface="Calibri" panose="020F0502020204030204" pitchFamily="34" charset="0"/>
                <a:ea typeface="Calibri" panose="020F0502020204030204" pitchFamily="34" charset="0"/>
                <a:cs typeface="Times New Roman" panose="02020603050405020304" pitchFamily="18" charset="0"/>
              </a:rPr>
              <a:t>Chung </a:t>
            </a:r>
            <a:r>
              <a:rPr lang="en-US" sz="2500" err="1">
                <a:effectLst/>
                <a:latin typeface="Calibri" panose="020F0502020204030204" pitchFamily="34" charset="0"/>
                <a:ea typeface="Calibri" panose="020F0502020204030204" pitchFamily="34" charset="0"/>
                <a:cs typeface="Times New Roman" panose="02020603050405020304" pitchFamily="18" charset="0"/>
              </a:rPr>
              <a:t>cư</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bán</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nhiều</a:t>
            </a:r>
            <a:r>
              <a:rPr lang="en-US" sz="2500">
                <a:effectLst/>
                <a:latin typeface="Calibri" panose="020F0502020204030204" pitchFamily="34" charset="0"/>
                <a:ea typeface="Calibri" panose="020F0502020204030204" pitchFamily="34" charset="0"/>
                <a:cs typeface="Times New Roman" panose="02020603050405020304" pitchFamily="18" charset="0"/>
              </a:rPr>
              <a:t> ở </a:t>
            </a:r>
            <a:r>
              <a:rPr lang="en-US" sz="2500" err="1">
                <a:effectLst/>
                <a:latin typeface="Calibri" panose="020F0502020204030204" pitchFamily="34" charset="0"/>
                <a:ea typeface="Calibri" panose="020F0502020204030204" pitchFamily="34" charset="0"/>
                <a:cs typeface="Times New Roman" panose="02020603050405020304" pitchFamily="18" charset="0"/>
              </a:rPr>
              <a:t>thủ</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đức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và</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quận</a:t>
            </a:r>
            <a:r>
              <a:rPr lang="en-US" sz="2500">
                <a:effectLst/>
                <a:latin typeface="Calibri" panose="020F0502020204030204" pitchFamily="34" charset="0"/>
                <a:ea typeface="Calibri" panose="020F0502020204030204" pitchFamily="34" charset="0"/>
                <a:cs typeface="Times New Roman" panose="02020603050405020304" pitchFamily="18" charset="0"/>
              </a:rPr>
              <a:t> 7. </a:t>
            </a:r>
            <a:r>
              <a:rPr lang="en-US" sz="2500" err="1">
                <a:effectLst/>
                <a:latin typeface="Calibri" panose="020F0502020204030204" pitchFamily="34" charset="0"/>
                <a:ea typeface="Calibri" panose="020F0502020204030204" pitchFamily="34" charset="0"/>
                <a:cs typeface="Times New Roman" panose="02020603050405020304" pitchFamily="18" charset="0"/>
              </a:rPr>
              <a:t>Đa</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phần</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các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căn</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chung</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cư</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được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ra</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bán</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thường</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có</a:t>
            </a:r>
            <a:r>
              <a:rPr lang="en-US" sz="2500">
                <a:effectLst/>
                <a:latin typeface="Calibri" panose="020F0502020204030204" pitchFamily="34" charset="0"/>
                <a:ea typeface="Calibri" panose="020F0502020204030204" pitchFamily="34" charset="0"/>
                <a:cs typeface="Times New Roman" panose="02020603050405020304" pitchFamily="18" charset="0"/>
              </a:rPr>
              <a:t> 2 </a:t>
            </a:r>
            <a:r>
              <a:rPr lang="en-US" sz="2500" err="1">
                <a:effectLst/>
                <a:latin typeface="Calibri" panose="020F0502020204030204" pitchFamily="34" charset="0"/>
                <a:ea typeface="Calibri" panose="020F0502020204030204" pitchFamily="34" charset="0"/>
                <a:cs typeface="Times New Roman" panose="02020603050405020304" pitchFamily="18" charset="0"/>
              </a:rPr>
              <a:t>phòng</a:t>
            </a:r>
            <a:r>
              <a:rPr lang="en-US" sz="2500">
                <a:effectLst/>
                <a:latin typeface="Calibri" panose="020F0502020204030204" pitchFamily="34" charset="0"/>
                <a:ea typeface="Calibri" panose="020F0502020204030204" pitchFamily="34" charset="0"/>
                <a:cs typeface="Times New Roman" panose="02020603050405020304" pitchFamily="18" charset="0"/>
              </a:rPr>
              <a:t> ngủ. </a:t>
            </a:r>
            <a:r>
              <a:rPr lang="en-US" sz="2500" err="1">
                <a:effectLst/>
                <a:latin typeface="Calibri" panose="020F0502020204030204" pitchFamily="34" charset="0"/>
                <a:ea typeface="Calibri" panose="020F0502020204030204" pitchFamily="34" charset="0"/>
                <a:cs typeface="Times New Roman" panose="02020603050405020304" pitchFamily="18" charset="0"/>
              </a:rPr>
              <a:t>Đây</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là</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phân</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khúc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phù</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hợp</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cho</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các</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gia</a:t>
            </a:r>
            <a:r>
              <a:rPr lang="en-US" sz="2500">
                <a:effectLst/>
                <a:latin typeface="Calibri" panose="020F0502020204030204" pitchFamily="34" charset="0"/>
                <a:ea typeface="Calibri" panose="020F0502020204030204" pitchFamily="34" charset="0"/>
                <a:cs typeface="Times New Roman" panose="02020603050405020304" pitchFamily="18" charset="0"/>
              </a:rPr>
              <a:t> </a:t>
            </a:r>
            <a:r>
              <a:rPr lang="en-US" sz="2500" err="1">
                <a:effectLst/>
                <a:latin typeface="Calibri" panose="020F0502020204030204" pitchFamily="34" charset="0"/>
                <a:ea typeface="Calibri" panose="020F0502020204030204" pitchFamily="34" charset="0"/>
                <a:cs typeface="Times New Roman" panose="02020603050405020304" pitchFamily="18" charset="0"/>
              </a:rPr>
              <a:t>đình</a:t>
            </a:r>
            <a:r>
              <a:rPr lang="en-US" sz="2500">
                <a:effectLst/>
                <a:latin typeface="Calibri" panose="020F0502020204030204" pitchFamily="34" charset="0"/>
                <a:ea typeface="Calibri" panose="020F0502020204030204" pitchFamily="34" charset="0"/>
                <a:cs typeface="Times New Roman" panose="02020603050405020304" pitchFamily="18" charset="0"/>
              </a:rPr>
              <a:t>. </a:t>
            </a:r>
            <a:endParaRPr lang="en-US" sz="2500"/>
          </a:p>
        </p:txBody>
      </p:sp>
      <p:sp>
        <p:nvSpPr>
          <p:cNvPr id="8" name="TextBox 7">
            <a:extLst>
              <a:ext uri="{FF2B5EF4-FFF2-40B4-BE49-F238E27FC236}">
                <a16:creationId xmlns:a16="http://schemas.microsoft.com/office/drawing/2014/main" id="{08C5DC36-46FC-C9D3-FE9D-D140B9304290}"/>
              </a:ext>
            </a:extLst>
          </p:cNvPr>
          <p:cNvSpPr txBox="1"/>
          <p:nvPr/>
        </p:nvSpPr>
        <p:spPr>
          <a:xfrm>
            <a:off x="785526" y="5965906"/>
            <a:ext cx="16611600" cy="1138773"/>
          </a:xfrm>
          <a:prstGeom prst="rect">
            <a:avLst/>
          </a:prstGeom>
          <a:noFill/>
        </p:spPr>
        <p:txBody>
          <a:bodyPr wrap="square" rtlCol="0">
            <a:spAutoFit/>
          </a:bodyPr>
          <a:lstStyle/>
          <a:p>
            <a:pPr marL="342900" indent="-342900">
              <a:buFontTx/>
              <a:buChar char="-"/>
            </a:pPr>
            <a:r>
              <a:rPr lang="en-US" sz="2500" kern="100" err="1">
                <a:latin typeface="Arial (Body)"/>
                <a:ea typeface="Calibri" panose="020F0502020204030204" pitchFamily="34" charset="0"/>
                <a:cs typeface="Arial" panose="020B0604020202020204" pitchFamily="34" charset="0"/>
              </a:rPr>
              <a:t>Đất</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được</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bán</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nhiều</a:t>
            </a:r>
            <a:r>
              <a:rPr lang="en-US" sz="2500" kern="100">
                <a:latin typeface="Arial (Body)"/>
                <a:ea typeface="Calibri" panose="020F0502020204030204" pitchFamily="34" charset="0"/>
                <a:cs typeface="Arial" panose="020B0604020202020204" pitchFamily="34" charset="0"/>
              </a:rPr>
              <a:t> ở </a:t>
            </a:r>
            <a:r>
              <a:rPr lang="en-US" sz="2500" kern="100" err="1">
                <a:latin typeface="Arial (Body)"/>
                <a:ea typeface="Calibri" panose="020F0502020204030204" pitchFamily="34" charset="0"/>
                <a:cs typeface="Arial" panose="020B0604020202020204" pitchFamily="34" charset="0"/>
              </a:rPr>
              <a:t>ngoại</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thành</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của</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thành</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phố</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như</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quận</a:t>
            </a:r>
            <a:r>
              <a:rPr lang="en-US" sz="2500" kern="100">
                <a:latin typeface="Arial (Body)"/>
                <a:ea typeface="Calibri" panose="020F0502020204030204" pitchFamily="34" charset="0"/>
                <a:cs typeface="Arial" panose="020B0604020202020204" pitchFamily="34" charset="0"/>
              </a:rPr>
              <a:t> 12, </a:t>
            </a:r>
            <a:r>
              <a:rPr lang="en-US" sz="2500" kern="100" err="1">
                <a:latin typeface="Arial (Body)"/>
                <a:ea typeface="Calibri" panose="020F0502020204030204" pitchFamily="34" charset="0"/>
                <a:cs typeface="Arial" panose="020B0604020202020204" pitchFamily="34" charset="0"/>
              </a:rPr>
              <a:t>Thủ</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đức</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và</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Củ</a:t>
            </a:r>
            <a:r>
              <a:rPr lang="en-US" sz="2500" kern="100">
                <a:latin typeface="Arial (Body)"/>
                <a:ea typeface="Calibri" panose="020F0502020204030204" pitchFamily="34" charset="0"/>
                <a:cs typeface="Arial" panose="020B0604020202020204" pitchFamily="34" charset="0"/>
              </a:rPr>
              <a:t> chi. </a:t>
            </a:r>
            <a:r>
              <a:rPr lang="en-US" sz="2500" kern="100" err="1">
                <a:latin typeface="Arial (Body)"/>
                <a:ea typeface="Calibri" panose="020F0502020204030204" pitchFamily="34" charset="0"/>
                <a:cs typeface="Arial" panose="020B0604020202020204" pitchFamily="34" charset="0"/>
              </a:rPr>
              <a:t>Vì</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ngoại</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thành</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đa</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phân</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giá</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đất</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khá</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thấp</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thấp</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nhất</a:t>
            </a:r>
            <a:r>
              <a:rPr lang="en-US" sz="2500" kern="100">
                <a:latin typeface="Arial (Body)"/>
                <a:ea typeface="Calibri" panose="020F0502020204030204" pitchFamily="34" charset="0"/>
                <a:cs typeface="Arial" panose="020B0604020202020204" pitchFamily="34" charset="0"/>
              </a:rPr>
              <a:t> </a:t>
            </a:r>
            <a:r>
              <a:rPr lang="en-US" sz="2500" kern="100" err="1">
                <a:latin typeface="Arial (Body)"/>
                <a:ea typeface="Calibri" panose="020F0502020204030204" pitchFamily="34" charset="0"/>
                <a:cs typeface="Arial" panose="020B0604020202020204" pitchFamily="34" charset="0"/>
              </a:rPr>
              <a:t>là</a:t>
            </a:r>
            <a:r>
              <a:rPr lang="en-US" sz="2500" kern="100">
                <a:latin typeface="Arial (Body)"/>
                <a:ea typeface="Calibri" panose="020F0502020204030204" pitchFamily="34" charset="0"/>
                <a:cs typeface="Arial" panose="020B0604020202020204" pitchFamily="34" charset="0"/>
              </a:rPr>
              <a:t> ở </a:t>
            </a:r>
            <a:r>
              <a:rPr lang="en-US" sz="2500" kern="100" err="1">
                <a:latin typeface="Arial (Body)"/>
                <a:ea typeface="Calibri" panose="020F0502020204030204" pitchFamily="34" charset="0"/>
                <a:cs typeface="Arial" panose="020B0604020202020204" pitchFamily="34" charset="0"/>
              </a:rPr>
              <a:t>Củ</a:t>
            </a:r>
            <a:r>
              <a:rPr lang="en-US" sz="2500" kern="100">
                <a:latin typeface="Arial (Body)"/>
                <a:ea typeface="Calibri" panose="020F0502020204030204" pitchFamily="34" charset="0"/>
                <a:cs typeface="Arial" panose="020B0604020202020204" pitchFamily="34" charset="0"/>
              </a:rPr>
              <a:t> chi</a:t>
            </a:r>
            <a:endParaRPr lang="en-US" sz="2500" kern="100">
              <a:effectLst/>
              <a:latin typeface="Arial (Body)"/>
              <a:ea typeface="Calibri" panose="020F0502020204030204" pitchFamily="34" charset="0"/>
              <a:cs typeface="Arial" panose="020B0604020202020204" pitchFamily="34" charset="0"/>
            </a:endParaRPr>
          </a:p>
          <a:p>
            <a:endParaRPr lang="en-US"/>
          </a:p>
        </p:txBody>
      </p:sp>
      <p:sp>
        <p:nvSpPr>
          <p:cNvPr id="9" name="TextBox 8">
            <a:extLst>
              <a:ext uri="{FF2B5EF4-FFF2-40B4-BE49-F238E27FC236}">
                <a16:creationId xmlns:a16="http://schemas.microsoft.com/office/drawing/2014/main" id="{10586F9B-2328-26A2-7D87-5A557907CA82}"/>
              </a:ext>
            </a:extLst>
          </p:cNvPr>
          <p:cNvSpPr txBox="1"/>
          <p:nvPr/>
        </p:nvSpPr>
        <p:spPr>
          <a:xfrm>
            <a:off x="903066" y="7101453"/>
            <a:ext cx="16764000" cy="861774"/>
          </a:xfrm>
          <a:prstGeom prst="rect">
            <a:avLst/>
          </a:prstGeom>
          <a:noFill/>
        </p:spPr>
        <p:txBody>
          <a:bodyPr wrap="square" rtlCol="0">
            <a:spAutoFit/>
          </a:bodyPr>
          <a:lstStyle/>
          <a:p>
            <a:r>
              <a:rPr lang="en-US" sz="2500"/>
              <a:t>- </a:t>
            </a:r>
            <a:r>
              <a:rPr lang="en-US" sz="2500">
                <a:latin typeface="Arial (Body)"/>
              </a:rPr>
              <a:t>Thành </a:t>
            </a:r>
            <a:r>
              <a:rPr lang="en-US" sz="2500" err="1">
                <a:latin typeface="Arial (Body)"/>
              </a:rPr>
              <a:t>phố</a:t>
            </a:r>
            <a:r>
              <a:rPr lang="en-US" sz="2500">
                <a:latin typeface="Arial (Body)"/>
              </a:rPr>
              <a:t> </a:t>
            </a:r>
            <a:r>
              <a:rPr lang="en-US" sz="2500" err="1">
                <a:latin typeface="Arial (Body)"/>
              </a:rPr>
              <a:t>Thủ</a:t>
            </a:r>
            <a:r>
              <a:rPr lang="en-US" sz="2500">
                <a:latin typeface="Arial (Body)"/>
              </a:rPr>
              <a:t> </a:t>
            </a:r>
            <a:r>
              <a:rPr lang="en-US" sz="2500" err="1">
                <a:latin typeface="Arial (Body)"/>
              </a:rPr>
              <a:t>đức</a:t>
            </a:r>
            <a:r>
              <a:rPr lang="en-US" sz="2500">
                <a:latin typeface="Arial (Body)"/>
              </a:rPr>
              <a:t> </a:t>
            </a:r>
            <a:r>
              <a:rPr lang="en-US" sz="2500" err="1">
                <a:latin typeface="Arial (Body)"/>
              </a:rPr>
              <a:t>đang</a:t>
            </a:r>
            <a:r>
              <a:rPr lang="en-US" sz="2500">
                <a:latin typeface="Arial (Body)"/>
              </a:rPr>
              <a:t> </a:t>
            </a:r>
            <a:r>
              <a:rPr lang="en-US" sz="2500" err="1">
                <a:latin typeface="Arial (Body)"/>
              </a:rPr>
              <a:t>là</a:t>
            </a:r>
            <a:r>
              <a:rPr lang="en-US" sz="2500">
                <a:latin typeface="Arial (Body)"/>
              </a:rPr>
              <a:t> </a:t>
            </a:r>
            <a:r>
              <a:rPr lang="en-US" sz="2500" err="1">
                <a:latin typeface="Arial (Body)"/>
              </a:rPr>
              <a:t>nơi</a:t>
            </a:r>
            <a:r>
              <a:rPr lang="en-US" sz="2500">
                <a:latin typeface="Arial (Body)"/>
              </a:rPr>
              <a:t> </a:t>
            </a:r>
            <a:r>
              <a:rPr lang="en-US" sz="2500" err="1">
                <a:latin typeface="Arial (Body)"/>
              </a:rPr>
              <a:t>có</a:t>
            </a:r>
            <a:r>
              <a:rPr lang="en-US" sz="2500">
                <a:latin typeface="Arial (Body)"/>
              </a:rPr>
              <a:t> </a:t>
            </a:r>
            <a:r>
              <a:rPr lang="en-US" sz="2500" err="1">
                <a:latin typeface="Arial (Body)"/>
              </a:rPr>
              <a:t>nguồn</a:t>
            </a:r>
            <a:r>
              <a:rPr lang="en-US" sz="2500">
                <a:latin typeface="Arial (Body)"/>
              </a:rPr>
              <a:t> </a:t>
            </a:r>
            <a:r>
              <a:rPr lang="en-US" sz="2500" err="1">
                <a:latin typeface="Arial (Body)"/>
              </a:rPr>
              <a:t>cung</a:t>
            </a:r>
            <a:r>
              <a:rPr lang="en-US" sz="2500">
                <a:latin typeface="Arial (Body)"/>
              </a:rPr>
              <a:t> </a:t>
            </a:r>
            <a:r>
              <a:rPr lang="en-US" sz="2500" err="1">
                <a:latin typeface="Arial (Body)"/>
              </a:rPr>
              <a:t>bán</a:t>
            </a:r>
            <a:r>
              <a:rPr lang="en-US" sz="2500">
                <a:latin typeface="Arial (Body)"/>
              </a:rPr>
              <a:t> </a:t>
            </a:r>
            <a:r>
              <a:rPr lang="en-US" sz="2500" err="1">
                <a:latin typeface="Arial (Body)"/>
              </a:rPr>
              <a:t>nhiều</a:t>
            </a:r>
            <a:r>
              <a:rPr lang="en-US" sz="2500">
                <a:latin typeface="Arial (Body)"/>
              </a:rPr>
              <a:t> </a:t>
            </a:r>
            <a:r>
              <a:rPr lang="en-US" sz="2500" err="1">
                <a:latin typeface="Arial (Body)"/>
              </a:rPr>
              <a:t>nhất</a:t>
            </a:r>
            <a:r>
              <a:rPr lang="en-US" sz="2500">
                <a:latin typeface="Arial (Body)"/>
              </a:rPr>
              <a:t>, </a:t>
            </a:r>
            <a:r>
              <a:rPr lang="en-US" sz="2500" err="1">
                <a:latin typeface="Arial (Body)"/>
              </a:rPr>
              <a:t>giá</a:t>
            </a:r>
            <a:r>
              <a:rPr lang="en-US" sz="2500">
                <a:latin typeface="Arial (Body)"/>
              </a:rPr>
              <a:t> </a:t>
            </a:r>
            <a:r>
              <a:rPr lang="en-US" sz="2500" err="1">
                <a:latin typeface="Arial (Body)"/>
              </a:rPr>
              <a:t>rẻ</a:t>
            </a:r>
            <a:r>
              <a:rPr lang="en-US" sz="2500">
                <a:latin typeface="Arial (Body)"/>
              </a:rPr>
              <a:t> </a:t>
            </a:r>
            <a:r>
              <a:rPr lang="en-US" sz="2500" err="1">
                <a:latin typeface="Arial (Body)"/>
              </a:rPr>
              <a:t>hơn</a:t>
            </a:r>
            <a:r>
              <a:rPr lang="en-US" sz="2500">
                <a:latin typeface="Arial (Body)"/>
              </a:rPr>
              <a:t> so </a:t>
            </a:r>
            <a:r>
              <a:rPr lang="en-US" sz="2500" err="1">
                <a:latin typeface="Arial (Body)"/>
              </a:rPr>
              <a:t>với</a:t>
            </a:r>
            <a:r>
              <a:rPr lang="en-US" sz="2500">
                <a:latin typeface="Arial (Body)"/>
              </a:rPr>
              <a:t> </a:t>
            </a:r>
            <a:r>
              <a:rPr lang="en-US" sz="2500" err="1">
                <a:latin typeface="Arial (Body)"/>
              </a:rPr>
              <a:t>các</a:t>
            </a:r>
            <a:r>
              <a:rPr lang="en-US" sz="2500">
                <a:latin typeface="Arial (Body)"/>
              </a:rPr>
              <a:t> </a:t>
            </a:r>
            <a:r>
              <a:rPr lang="en-US" sz="2500" err="1">
                <a:latin typeface="Arial (Body)"/>
              </a:rPr>
              <a:t>khu</a:t>
            </a:r>
            <a:r>
              <a:rPr lang="en-US" sz="2500">
                <a:latin typeface="Arial (Body)"/>
              </a:rPr>
              <a:t> </a:t>
            </a:r>
            <a:r>
              <a:rPr lang="en-US" sz="2500" err="1">
                <a:latin typeface="Arial (Body)"/>
              </a:rPr>
              <a:t>vực</a:t>
            </a:r>
            <a:r>
              <a:rPr lang="en-US" sz="2500">
                <a:latin typeface="Arial (Body)"/>
              </a:rPr>
              <a:t> </a:t>
            </a:r>
            <a:r>
              <a:rPr lang="en-US" sz="2500" err="1">
                <a:latin typeface="Arial (Body)"/>
              </a:rPr>
              <a:t>khác</a:t>
            </a:r>
            <a:r>
              <a:rPr lang="en-US" sz="2500">
                <a:latin typeface="Arial (Body)"/>
              </a:rPr>
              <a:t>. </a:t>
            </a:r>
            <a:r>
              <a:rPr lang="en-US" sz="2500" err="1">
                <a:latin typeface="Arial (Body)"/>
              </a:rPr>
              <a:t>Mọi</a:t>
            </a:r>
            <a:r>
              <a:rPr lang="en-US" sz="2500">
                <a:latin typeface="Arial (Body)"/>
              </a:rPr>
              <a:t> </a:t>
            </a:r>
            <a:r>
              <a:rPr lang="en-US" sz="2500" err="1">
                <a:latin typeface="Arial (Body)"/>
              </a:rPr>
              <a:t>người</a:t>
            </a:r>
            <a:r>
              <a:rPr lang="en-US" sz="2500">
                <a:latin typeface="Arial (Body)"/>
              </a:rPr>
              <a:t> </a:t>
            </a:r>
            <a:r>
              <a:rPr lang="en-US" sz="2500" err="1">
                <a:latin typeface="Arial (Body)"/>
              </a:rPr>
              <a:t>có</a:t>
            </a:r>
            <a:r>
              <a:rPr lang="en-US" sz="2500">
                <a:latin typeface="Arial (Body)"/>
              </a:rPr>
              <a:t> </a:t>
            </a:r>
            <a:r>
              <a:rPr lang="en-US" sz="2500" err="1">
                <a:latin typeface="Arial (Body)"/>
              </a:rPr>
              <a:t>thể</a:t>
            </a:r>
            <a:r>
              <a:rPr lang="en-US" sz="2500">
                <a:latin typeface="Arial (Body)"/>
              </a:rPr>
              <a:t> </a:t>
            </a:r>
            <a:r>
              <a:rPr lang="en-US" sz="2500" err="1">
                <a:latin typeface="Arial (Body)"/>
              </a:rPr>
              <a:t>suy</a:t>
            </a:r>
            <a:r>
              <a:rPr lang="en-US" sz="2500">
                <a:latin typeface="Arial (Body)"/>
              </a:rPr>
              <a:t> </a:t>
            </a:r>
            <a:r>
              <a:rPr lang="en-US" sz="2500" err="1">
                <a:latin typeface="Arial (Body)"/>
              </a:rPr>
              <a:t>nghĩ</a:t>
            </a:r>
            <a:r>
              <a:rPr lang="en-US" sz="2500">
                <a:latin typeface="Arial (Body)"/>
              </a:rPr>
              <a:t> </a:t>
            </a:r>
            <a:r>
              <a:rPr lang="en-US" sz="2500" err="1">
                <a:latin typeface="Arial (Body)"/>
              </a:rPr>
              <a:t>đầu</a:t>
            </a:r>
            <a:r>
              <a:rPr lang="en-US" sz="2500">
                <a:latin typeface="Arial (Body)"/>
              </a:rPr>
              <a:t> </a:t>
            </a:r>
            <a:r>
              <a:rPr lang="en-US" sz="2500" err="1">
                <a:latin typeface="Arial (Body)"/>
              </a:rPr>
              <a:t>tư</a:t>
            </a:r>
            <a:r>
              <a:rPr lang="en-US" sz="2500">
                <a:latin typeface="Arial (Body)"/>
              </a:rPr>
              <a:t> </a:t>
            </a:r>
            <a:r>
              <a:rPr lang="en-US" sz="2500" err="1">
                <a:latin typeface="Arial (Body)"/>
              </a:rPr>
              <a:t>vào</a:t>
            </a:r>
            <a:r>
              <a:rPr lang="en-US" sz="2500">
                <a:latin typeface="Arial (Body)"/>
              </a:rPr>
              <a:t> </a:t>
            </a:r>
            <a:r>
              <a:rPr lang="en-US" sz="2500" err="1">
                <a:latin typeface="Arial (Body)"/>
              </a:rPr>
              <a:t>khu</a:t>
            </a:r>
            <a:r>
              <a:rPr lang="en-US" sz="2500">
                <a:latin typeface="Arial (Body)"/>
              </a:rPr>
              <a:t> </a:t>
            </a:r>
            <a:r>
              <a:rPr lang="en-US" sz="2500" err="1">
                <a:latin typeface="Arial (Body)"/>
              </a:rPr>
              <a:t>vực</a:t>
            </a:r>
            <a:r>
              <a:rPr lang="en-US" sz="2500">
                <a:latin typeface="Arial (Body)"/>
              </a:rPr>
              <a:t> </a:t>
            </a:r>
            <a:r>
              <a:rPr lang="en-US" sz="2500" err="1">
                <a:latin typeface="Arial (Body)"/>
              </a:rPr>
              <a:t>này</a:t>
            </a:r>
            <a:endParaRPr lang="en-US" sz="2500">
              <a:latin typeface="Arial (Body)"/>
            </a:endParaRPr>
          </a:p>
        </p:txBody>
      </p:sp>
    </p:spTree>
    <p:extLst>
      <p:ext uri="{BB962C8B-B14F-4D97-AF65-F5344CB8AC3E}">
        <p14:creationId xmlns:p14="http://schemas.microsoft.com/office/powerpoint/2010/main" val="26333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CDFC7D39-E946-B010-0EAC-9F8BAE55E893}"/>
              </a:ext>
            </a:extLst>
          </p:cNvPr>
          <p:cNvSpPr txBox="1"/>
          <p:nvPr/>
        </p:nvSpPr>
        <p:spPr>
          <a:xfrm>
            <a:off x="3364133" y="3162300"/>
            <a:ext cx="11559733" cy="3337067"/>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Một</a:t>
            </a:r>
            <a:r>
              <a:rPr lang="en-US" sz="8000" spc="978">
                <a:solidFill>
                  <a:srgbClr val="231F20"/>
                </a:solidFill>
                <a:latin typeface="Oswald Bold"/>
              </a:rPr>
              <a:t> </a:t>
            </a:r>
            <a:r>
              <a:rPr lang="en-US" sz="8000" spc="978" err="1">
                <a:solidFill>
                  <a:srgbClr val="231F20"/>
                </a:solidFill>
                <a:latin typeface="Oswald Bold"/>
              </a:rPr>
              <a:t>số</a:t>
            </a:r>
            <a:r>
              <a:rPr lang="en-US" sz="8000" spc="978">
                <a:solidFill>
                  <a:srgbClr val="231F20"/>
                </a:solidFill>
                <a:latin typeface="Oswald Bold"/>
              </a:rPr>
              <a:t> </a:t>
            </a:r>
            <a:r>
              <a:rPr lang="en-US" sz="8000" spc="978" err="1">
                <a:solidFill>
                  <a:srgbClr val="231F20"/>
                </a:solidFill>
                <a:latin typeface="Oswald Bold"/>
              </a:rPr>
              <a:t>điểm</a:t>
            </a:r>
            <a:r>
              <a:rPr lang="en-US" sz="8000" spc="978">
                <a:solidFill>
                  <a:srgbClr val="231F20"/>
                </a:solidFill>
                <a:latin typeface="Oswald Bold"/>
              </a:rPr>
              <a:t> </a:t>
            </a:r>
            <a:r>
              <a:rPr lang="en-US" sz="8000" spc="978" err="1">
                <a:solidFill>
                  <a:srgbClr val="231F20"/>
                </a:solidFill>
                <a:latin typeface="Oswald Bold"/>
              </a:rPr>
              <a:t>khác</a:t>
            </a:r>
            <a:r>
              <a:rPr lang="en-US" sz="8000" spc="978">
                <a:solidFill>
                  <a:srgbClr val="231F20"/>
                </a:solidFill>
                <a:latin typeface="Oswald Bold"/>
              </a:rPr>
              <a:t> </a:t>
            </a:r>
            <a:r>
              <a:rPr lang="en-US" sz="8000" spc="978" err="1">
                <a:solidFill>
                  <a:srgbClr val="231F20"/>
                </a:solidFill>
                <a:latin typeface="Oswald Bold"/>
              </a:rPr>
              <a:t>biệt</a:t>
            </a:r>
            <a:r>
              <a:rPr lang="en-US" sz="8000" spc="978">
                <a:solidFill>
                  <a:srgbClr val="231F20"/>
                </a:solidFill>
                <a:latin typeface="Oswald Bold"/>
              </a:rPr>
              <a:t> BĐS HCM </a:t>
            </a:r>
            <a:r>
              <a:rPr lang="en-US" sz="8000" spc="978" err="1">
                <a:solidFill>
                  <a:srgbClr val="231F20"/>
                </a:solidFill>
                <a:latin typeface="Oswald Bold"/>
              </a:rPr>
              <a:t>và</a:t>
            </a:r>
            <a:r>
              <a:rPr lang="en-US" sz="8000" spc="978">
                <a:solidFill>
                  <a:srgbClr val="231F20"/>
                </a:solidFill>
                <a:latin typeface="Oswald Bold"/>
              </a:rPr>
              <a:t> HN</a:t>
            </a:r>
          </a:p>
        </p:txBody>
      </p:sp>
    </p:spTree>
    <p:extLst>
      <p:ext uri="{BB962C8B-B14F-4D97-AF65-F5344CB8AC3E}">
        <p14:creationId xmlns:p14="http://schemas.microsoft.com/office/powerpoint/2010/main" val="3088906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72B96974-A55B-5CB4-C452-2F724FF045F6}"/>
              </a:ext>
            </a:extLst>
          </p:cNvPr>
          <p:cNvPicPr>
            <a:picLocks noChangeAspect="1"/>
          </p:cNvPicPr>
          <p:nvPr/>
        </p:nvPicPr>
        <p:blipFill>
          <a:blip r:embed="rId7"/>
          <a:stretch>
            <a:fillRect/>
          </a:stretch>
        </p:blipFill>
        <p:spPr>
          <a:xfrm>
            <a:off x="1447800" y="876300"/>
            <a:ext cx="16129117" cy="8839200"/>
          </a:xfrm>
          <a:prstGeom prst="rect">
            <a:avLst/>
          </a:prstGeom>
        </p:spPr>
      </p:pic>
    </p:spTree>
    <p:extLst>
      <p:ext uri="{BB962C8B-B14F-4D97-AF65-F5344CB8AC3E}">
        <p14:creationId xmlns:p14="http://schemas.microsoft.com/office/powerpoint/2010/main" val="1277490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8" name="Picture 7">
            <a:extLst>
              <a:ext uri="{FF2B5EF4-FFF2-40B4-BE49-F238E27FC236}">
                <a16:creationId xmlns:a16="http://schemas.microsoft.com/office/drawing/2014/main" id="{DDFE2432-CD62-A330-CF1E-DBB9862CF35E}"/>
              </a:ext>
            </a:extLst>
          </p:cNvPr>
          <p:cNvPicPr>
            <a:picLocks noChangeAspect="1"/>
          </p:cNvPicPr>
          <p:nvPr/>
        </p:nvPicPr>
        <p:blipFill>
          <a:blip r:embed="rId7"/>
          <a:stretch>
            <a:fillRect/>
          </a:stretch>
        </p:blipFill>
        <p:spPr>
          <a:xfrm>
            <a:off x="1231020" y="886917"/>
            <a:ext cx="15825959" cy="8513166"/>
          </a:xfrm>
          <a:prstGeom prst="rect">
            <a:avLst/>
          </a:prstGeom>
        </p:spPr>
      </p:pic>
    </p:spTree>
    <p:extLst>
      <p:ext uri="{BB962C8B-B14F-4D97-AF65-F5344CB8AC3E}">
        <p14:creationId xmlns:p14="http://schemas.microsoft.com/office/powerpoint/2010/main" val="2781446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graph with blue squares&#10;&#10;Description automatically generated">
            <a:extLst>
              <a:ext uri="{FF2B5EF4-FFF2-40B4-BE49-F238E27FC236}">
                <a16:creationId xmlns:a16="http://schemas.microsoft.com/office/drawing/2014/main" id="{F0B3BC16-627E-969B-D6F0-FFD9C1AB2926}"/>
              </a:ext>
            </a:extLst>
          </p:cNvPr>
          <p:cNvPicPr>
            <a:picLocks noChangeAspect="1"/>
          </p:cNvPicPr>
          <p:nvPr/>
        </p:nvPicPr>
        <p:blipFill>
          <a:blip r:embed="rId7"/>
          <a:stretch>
            <a:fillRect/>
          </a:stretch>
        </p:blipFill>
        <p:spPr>
          <a:xfrm>
            <a:off x="-32657" y="1790700"/>
            <a:ext cx="9941881" cy="6172200"/>
          </a:xfrm>
          <a:prstGeom prst="rect">
            <a:avLst/>
          </a:prstGeom>
        </p:spPr>
      </p:pic>
      <p:pic>
        <p:nvPicPr>
          <p:cNvPr id="4" name="Picture 3" descr="A graph of blue squares&#10;&#10;Description automatically generated">
            <a:extLst>
              <a:ext uri="{FF2B5EF4-FFF2-40B4-BE49-F238E27FC236}">
                <a16:creationId xmlns:a16="http://schemas.microsoft.com/office/drawing/2014/main" id="{F8E928D5-31DB-4EE7-7DAF-47D30200E67C}"/>
              </a:ext>
            </a:extLst>
          </p:cNvPr>
          <p:cNvPicPr>
            <a:picLocks noChangeAspect="1"/>
          </p:cNvPicPr>
          <p:nvPr/>
        </p:nvPicPr>
        <p:blipFill>
          <a:blip r:embed="rId8"/>
          <a:stretch>
            <a:fillRect/>
          </a:stretch>
        </p:blipFill>
        <p:spPr>
          <a:xfrm>
            <a:off x="9000308" y="1562100"/>
            <a:ext cx="9292046" cy="6499026"/>
          </a:xfrm>
          <a:prstGeom prst="rect">
            <a:avLst/>
          </a:prstGeom>
        </p:spPr>
      </p:pic>
    </p:spTree>
    <p:extLst>
      <p:ext uri="{BB962C8B-B14F-4D97-AF65-F5344CB8AC3E}">
        <p14:creationId xmlns:p14="http://schemas.microsoft.com/office/powerpoint/2010/main" val="367594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3">
            <a:extLst>
              <a:ext uri="{FF2B5EF4-FFF2-40B4-BE49-F238E27FC236}">
                <a16:creationId xmlns:a16="http://schemas.microsoft.com/office/drawing/2014/main" id="{8C726647-884A-D968-2105-21CA9EBD28E4}"/>
              </a:ext>
            </a:extLst>
          </p:cNvPr>
          <p:cNvSpPr txBox="1"/>
          <p:nvPr/>
        </p:nvSpPr>
        <p:spPr>
          <a:xfrm>
            <a:off x="2438400" y="4512558"/>
            <a:ext cx="13030200" cy="630942"/>
          </a:xfrm>
          <a:prstGeom prst="rect">
            <a:avLst/>
          </a:prstGeom>
          <a:noFill/>
        </p:spPr>
        <p:txBody>
          <a:bodyPr wrap="square" rtlCol="0">
            <a:spAutoFit/>
          </a:bodyPr>
          <a:lstStyle/>
          <a:p>
            <a:pPr algn="ctr"/>
            <a:r>
              <a:rPr lang="en-US" sz="3500" b="1"/>
              <a:t>Mua </a:t>
            </a:r>
            <a:r>
              <a:rPr lang="en-US" sz="3500" b="1" err="1"/>
              <a:t>bán</a:t>
            </a:r>
            <a:r>
              <a:rPr lang="en-US" sz="3500" b="1"/>
              <a:t> </a:t>
            </a:r>
            <a:r>
              <a:rPr lang="en-US" sz="3500" b="1" err="1"/>
              <a:t>chung</a:t>
            </a:r>
            <a:r>
              <a:rPr lang="en-US" sz="3500" b="1"/>
              <a:t> </a:t>
            </a:r>
            <a:r>
              <a:rPr lang="en-US" sz="3500" b="1" err="1"/>
              <a:t>cư</a:t>
            </a:r>
            <a:endParaRPr lang="en-US" sz="3500" b="1"/>
          </a:p>
        </p:txBody>
      </p:sp>
    </p:spTree>
    <p:extLst>
      <p:ext uri="{BB962C8B-B14F-4D97-AF65-F5344CB8AC3E}">
        <p14:creationId xmlns:p14="http://schemas.microsoft.com/office/powerpoint/2010/main" val="276682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10" name="Picture 9">
            <a:extLst>
              <a:ext uri="{FF2B5EF4-FFF2-40B4-BE49-F238E27FC236}">
                <a16:creationId xmlns:a16="http://schemas.microsoft.com/office/drawing/2014/main" id="{CA015BE8-1B0F-0FCD-9A35-EEBCA2FAC65E}"/>
              </a:ext>
            </a:extLst>
          </p:cNvPr>
          <p:cNvPicPr>
            <a:picLocks noChangeAspect="1"/>
          </p:cNvPicPr>
          <p:nvPr/>
        </p:nvPicPr>
        <p:blipFill>
          <a:blip r:embed="rId7"/>
          <a:stretch>
            <a:fillRect/>
          </a:stretch>
        </p:blipFill>
        <p:spPr>
          <a:xfrm>
            <a:off x="419100" y="495300"/>
            <a:ext cx="17449800" cy="9538239"/>
          </a:xfrm>
          <a:prstGeom prst="rect">
            <a:avLst/>
          </a:prstGeom>
        </p:spPr>
      </p:pic>
    </p:spTree>
    <p:extLst>
      <p:ext uri="{BB962C8B-B14F-4D97-AF65-F5344CB8AC3E}">
        <p14:creationId xmlns:p14="http://schemas.microsoft.com/office/powerpoint/2010/main" val="674155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9" name="Picture 8">
            <a:extLst>
              <a:ext uri="{FF2B5EF4-FFF2-40B4-BE49-F238E27FC236}">
                <a16:creationId xmlns:a16="http://schemas.microsoft.com/office/drawing/2014/main" id="{30FCD799-A0ED-5809-9B9B-04970DCD3E7D}"/>
              </a:ext>
            </a:extLst>
          </p:cNvPr>
          <p:cNvPicPr>
            <a:picLocks noChangeAspect="1"/>
          </p:cNvPicPr>
          <p:nvPr/>
        </p:nvPicPr>
        <p:blipFill>
          <a:blip r:embed="rId7"/>
          <a:stretch>
            <a:fillRect/>
          </a:stretch>
        </p:blipFill>
        <p:spPr>
          <a:xfrm>
            <a:off x="3086100" y="647700"/>
            <a:ext cx="12115800" cy="8333539"/>
          </a:xfrm>
          <a:prstGeom prst="rect">
            <a:avLst/>
          </a:prstGeom>
        </p:spPr>
      </p:pic>
    </p:spTree>
    <p:extLst>
      <p:ext uri="{BB962C8B-B14F-4D97-AF65-F5344CB8AC3E}">
        <p14:creationId xmlns:p14="http://schemas.microsoft.com/office/powerpoint/2010/main" val="1657451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6" name="Picture 5">
            <a:extLst>
              <a:ext uri="{FF2B5EF4-FFF2-40B4-BE49-F238E27FC236}">
                <a16:creationId xmlns:a16="http://schemas.microsoft.com/office/drawing/2014/main" id="{041018BA-4941-0656-F09A-D3FA73368680}"/>
              </a:ext>
            </a:extLst>
          </p:cNvPr>
          <p:cNvPicPr>
            <a:picLocks noChangeAspect="1"/>
          </p:cNvPicPr>
          <p:nvPr/>
        </p:nvPicPr>
        <p:blipFill>
          <a:blip r:embed="rId7"/>
          <a:stretch>
            <a:fillRect/>
          </a:stretch>
        </p:blipFill>
        <p:spPr>
          <a:xfrm>
            <a:off x="889881" y="723900"/>
            <a:ext cx="16508237" cy="8991600"/>
          </a:xfrm>
          <a:prstGeom prst="rect">
            <a:avLst/>
          </a:prstGeom>
        </p:spPr>
      </p:pic>
    </p:spTree>
    <p:extLst>
      <p:ext uri="{BB962C8B-B14F-4D97-AF65-F5344CB8AC3E}">
        <p14:creationId xmlns:p14="http://schemas.microsoft.com/office/powerpoint/2010/main" val="87721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4980992" y="1036994"/>
            <a:ext cx="7416941" cy="1567352"/>
          </a:xfrm>
          <a:prstGeom prst="rect">
            <a:avLst/>
          </a:prstGeom>
        </p:spPr>
        <p:txBody>
          <a:bodyPr lIns="0" tIns="0" rIns="0" bIns="0" rtlCol="0" anchor="t">
            <a:spAutoFit/>
          </a:bodyPr>
          <a:lstStyle/>
          <a:p>
            <a:pPr algn="ctr">
              <a:lnSpc>
                <a:spcPts val="13774"/>
              </a:lnSpc>
            </a:pPr>
            <a:r>
              <a:rPr lang="en-US" sz="8000" spc="978">
                <a:solidFill>
                  <a:srgbClr val="231F20"/>
                </a:solidFill>
                <a:latin typeface="Oswald Bold"/>
              </a:rPr>
              <a:t>TEAM</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6" name="TextBox 16"/>
          <p:cNvSpPr txBox="1"/>
          <p:nvPr/>
        </p:nvSpPr>
        <p:spPr>
          <a:xfrm>
            <a:off x="6631838" y="3256261"/>
            <a:ext cx="6076629" cy="429092"/>
          </a:xfrm>
          <a:prstGeom prst="rect">
            <a:avLst/>
          </a:prstGeom>
        </p:spPr>
        <p:txBody>
          <a:bodyPr lIns="0" tIns="0" rIns="0" bIns="0" rtlCol="0" anchor="t">
            <a:spAutoFit/>
          </a:bodyPr>
          <a:lstStyle/>
          <a:p>
            <a:pPr>
              <a:lnSpc>
                <a:spcPts val="3483"/>
              </a:lnSpc>
            </a:pPr>
            <a:r>
              <a:rPr lang="en-US" sz="2524" spc="247">
                <a:solidFill>
                  <a:srgbClr val="231F20"/>
                </a:solidFill>
                <a:latin typeface="DM Sans"/>
              </a:rPr>
              <a:t>Trần </a:t>
            </a:r>
            <a:r>
              <a:rPr lang="en-US" sz="2524" spc="247" err="1">
                <a:solidFill>
                  <a:srgbClr val="231F20"/>
                </a:solidFill>
                <a:latin typeface="DM Sans"/>
              </a:rPr>
              <a:t>Quốc</a:t>
            </a:r>
            <a:r>
              <a:rPr lang="en-US" sz="2524" spc="247">
                <a:solidFill>
                  <a:srgbClr val="231F20"/>
                </a:solidFill>
                <a:latin typeface="DM Sans"/>
              </a:rPr>
              <a:t> Bảo - 20127449</a:t>
            </a:r>
          </a:p>
        </p:txBody>
      </p:sp>
      <p:sp>
        <p:nvSpPr>
          <p:cNvPr id="17" name="TextBox 17"/>
          <p:cNvSpPr txBox="1"/>
          <p:nvPr/>
        </p:nvSpPr>
        <p:spPr>
          <a:xfrm>
            <a:off x="6631838" y="4130414"/>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err="1">
                <a:solidFill>
                  <a:srgbClr val="231F20"/>
                </a:solidFill>
                <a:latin typeface="DM Sans"/>
              </a:rPr>
              <a:t>Dương</a:t>
            </a:r>
            <a:r>
              <a:rPr lang="en-US" sz="2524" spc="247">
                <a:solidFill>
                  <a:srgbClr val="231F20"/>
                </a:solidFill>
                <a:latin typeface="DM Sans"/>
              </a:rPr>
              <a:t> Minh </a:t>
            </a:r>
            <a:r>
              <a:rPr lang="en-US" sz="2524" spc="247" err="1">
                <a:solidFill>
                  <a:srgbClr val="231F20"/>
                </a:solidFill>
                <a:latin typeface="DM Sans"/>
              </a:rPr>
              <a:t>Tùng</a:t>
            </a:r>
            <a:r>
              <a:rPr lang="en-US" sz="2524" spc="247">
                <a:solidFill>
                  <a:srgbClr val="231F20"/>
                </a:solidFill>
                <a:latin typeface="DM Sans"/>
              </a:rPr>
              <a:t> – 20127380 </a:t>
            </a:r>
          </a:p>
        </p:txBody>
      </p:sp>
      <p:sp>
        <p:nvSpPr>
          <p:cNvPr id="18" name="TextBox 18"/>
          <p:cNvSpPr txBox="1"/>
          <p:nvPr/>
        </p:nvSpPr>
        <p:spPr>
          <a:xfrm>
            <a:off x="6607429" y="4996706"/>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Phan Xuân Nam - 20127247</a:t>
            </a:r>
          </a:p>
        </p:txBody>
      </p:sp>
      <p:sp>
        <p:nvSpPr>
          <p:cNvPr id="19" name="TextBox 19"/>
          <p:cNvSpPr txBox="1"/>
          <p:nvPr/>
        </p:nvSpPr>
        <p:spPr>
          <a:xfrm>
            <a:off x="6607429" y="5819918"/>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err="1">
                <a:solidFill>
                  <a:srgbClr val="231F20"/>
                </a:solidFill>
                <a:latin typeface="DM Sans"/>
              </a:rPr>
              <a:t>Nguyễn</a:t>
            </a:r>
            <a:r>
              <a:rPr lang="en-US" sz="2524" spc="247">
                <a:solidFill>
                  <a:srgbClr val="231F20"/>
                </a:solidFill>
                <a:latin typeface="DM Sans"/>
              </a:rPr>
              <a:t> Minh </a:t>
            </a:r>
            <a:r>
              <a:rPr lang="en-US" sz="2524" spc="247" err="1">
                <a:solidFill>
                  <a:srgbClr val="231F20"/>
                </a:solidFill>
                <a:latin typeface="DM Sans"/>
              </a:rPr>
              <a:t>Tuấn</a:t>
            </a:r>
            <a:r>
              <a:rPr lang="en-US" sz="2524" spc="247">
                <a:solidFill>
                  <a:srgbClr val="231F20"/>
                </a:solidFill>
                <a:latin typeface="DM Sans"/>
              </a:rPr>
              <a:t> - 20127092</a:t>
            </a:r>
          </a:p>
        </p:txBody>
      </p:sp>
    </p:spTree>
    <p:extLst>
      <p:ext uri="{BB962C8B-B14F-4D97-AF65-F5344CB8AC3E}">
        <p14:creationId xmlns:p14="http://schemas.microsoft.com/office/powerpoint/2010/main" val="3632327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12" name="Picture 11">
            <a:extLst>
              <a:ext uri="{FF2B5EF4-FFF2-40B4-BE49-F238E27FC236}">
                <a16:creationId xmlns:a16="http://schemas.microsoft.com/office/drawing/2014/main" id="{CF98203E-086C-30A4-7EC9-98D7D8CB4B89}"/>
              </a:ext>
            </a:extLst>
          </p:cNvPr>
          <p:cNvPicPr>
            <a:picLocks noChangeAspect="1"/>
          </p:cNvPicPr>
          <p:nvPr/>
        </p:nvPicPr>
        <p:blipFill>
          <a:blip r:embed="rId7"/>
          <a:stretch>
            <a:fillRect/>
          </a:stretch>
        </p:blipFill>
        <p:spPr>
          <a:xfrm>
            <a:off x="1600200" y="876300"/>
            <a:ext cx="16166723" cy="8896563"/>
          </a:xfrm>
          <a:prstGeom prst="rect">
            <a:avLst/>
          </a:prstGeom>
        </p:spPr>
      </p:pic>
    </p:spTree>
    <p:extLst>
      <p:ext uri="{BB962C8B-B14F-4D97-AF65-F5344CB8AC3E}">
        <p14:creationId xmlns:p14="http://schemas.microsoft.com/office/powerpoint/2010/main" val="403737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3">
            <a:extLst>
              <a:ext uri="{FF2B5EF4-FFF2-40B4-BE49-F238E27FC236}">
                <a16:creationId xmlns:a16="http://schemas.microsoft.com/office/drawing/2014/main" id="{8C726647-884A-D968-2105-21CA9EBD28E4}"/>
              </a:ext>
            </a:extLst>
          </p:cNvPr>
          <p:cNvSpPr txBox="1"/>
          <p:nvPr/>
        </p:nvSpPr>
        <p:spPr>
          <a:xfrm>
            <a:off x="2438400" y="4512558"/>
            <a:ext cx="13030200" cy="630942"/>
          </a:xfrm>
          <a:prstGeom prst="rect">
            <a:avLst/>
          </a:prstGeom>
          <a:noFill/>
        </p:spPr>
        <p:txBody>
          <a:bodyPr wrap="square" rtlCol="0">
            <a:spAutoFit/>
          </a:bodyPr>
          <a:lstStyle/>
          <a:p>
            <a:pPr algn="ctr"/>
            <a:r>
              <a:rPr lang="en-US" sz="3500" b="1"/>
              <a:t>Mua </a:t>
            </a:r>
            <a:r>
              <a:rPr lang="en-US" sz="3500" b="1" err="1"/>
              <a:t>bán</a:t>
            </a:r>
            <a:r>
              <a:rPr lang="en-US" sz="3500" b="1"/>
              <a:t> </a:t>
            </a:r>
            <a:r>
              <a:rPr lang="en-US" sz="3500" b="1" err="1"/>
              <a:t>Nhà</a:t>
            </a:r>
            <a:r>
              <a:rPr lang="en-US" sz="3500" b="1"/>
              <a:t> ở</a:t>
            </a:r>
          </a:p>
        </p:txBody>
      </p:sp>
    </p:spTree>
    <p:extLst>
      <p:ext uri="{BB962C8B-B14F-4D97-AF65-F5344CB8AC3E}">
        <p14:creationId xmlns:p14="http://schemas.microsoft.com/office/powerpoint/2010/main" val="149386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9" name="Picture 8">
            <a:extLst>
              <a:ext uri="{FF2B5EF4-FFF2-40B4-BE49-F238E27FC236}">
                <a16:creationId xmlns:a16="http://schemas.microsoft.com/office/drawing/2014/main" id="{A4D46BDE-428B-184D-4CA4-AAE02244A912}"/>
              </a:ext>
            </a:extLst>
          </p:cNvPr>
          <p:cNvPicPr>
            <a:picLocks noChangeAspect="1"/>
          </p:cNvPicPr>
          <p:nvPr/>
        </p:nvPicPr>
        <p:blipFill>
          <a:blip r:embed="rId7"/>
          <a:stretch>
            <a:fillRect/>
          </a:stretch>
        </p:blipFill>
        <p:spPr>
          <a:xfrm>
            <a:off x="533400" y="667146"/>
            <a:ext cx="17221200" cy="9327533"/>
          </a:xfrm>
          <a:prstGeom prst="rect">
            <a:avLst/>
          </a:prstGeom>
        </p:spPr>
      </p:pic>
    </p:spTree>
    <p:extLst>
      <p:ext uri="{BB962C8B-B14F-4D97-AF65-F5344CB8AC3E}">
        <p14:creationId xmlns:p14="http://schemas.microsoft.com/office/powerpoint/2010/main" val="4207327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B59C371F-C04D-91C7-3DCA-0EA9DE20FBD4}"/>
              </a:ext>
            </a:extLst>
          </p:cNvPr>
          <p:cNvPicPr>
            <a:picLocks noChangeAspect="1"/>
          </p:cNvPicPr>
          <p:nvPr/>
        </p:nvPicPr>
        <p:blipFill>
          <a:blip r:embed="rId7"/>
          <a:stretch>
            <a:fillRect/>
          </a:stretch>
        </p:blipFill>
        <p:spPr>
          <a:xfrm>
            <a:off x="1295400" y="1028700"/>
            <a:ext cx="16178255" cy="8915400"/>
          </a:xfrm>
          <a:prstGeom prst="rect">
            <a:avLst/>
          </a:prstGeom>
        </p:spPr>
      </p:pic>
    </p:spTree>
    <p:extLst>
      <p:ext uri="{BB962C8B-B14F-4D97-AF65-F5344CB8AC3E}">
        <p14:creationId xmlns:p14="http://schemas.microsoft.com/office/powerpoint/2010/main" val="2655059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3">
            <a:extLst>
              <a:ext uri="{FF2B5EF4-FFF2-40B4-BE49-F238E27FC236}">
                <a16:creationId xmlns:a16="http://schemas.microsoft.com/office/drawing/2014/main" id="{8C726647-884A-D968-2105-21CA9EBD28E4}"/>
              </a:ext>
            </a:extLst>
          </p:cNvPr>
          <p:cNvSpPr txBox="1"/>
          <p:nvPr/>
        </p:nvSpPr>
        <p:spPr>
          <a:xfrm>
            <a:off x="2438400" y="4512558"/>
            <a:ext cx="13030200" cy="630942"/>
          </a:xfrm>
          <a:prstGeom prst="rect">
            <a:avLst/>
          </a:prstGeom>
          <a:noFill/>
        </p:spPr>
        <p:txBody>
          <a:bodyPr wrap="square" rtlCol="0">
            <a:spAutoFit/>
          </a:bodyPr>
          <a:lstStyle/>
          <a:p>
            <a:pPr algn="ctr"/>
            <a:r>
              <a:rPr lang="en-US" sz="3500" b="1"/>
              <a:t>Cho </a:t>
            </a:r>
            <a:r>
              <a:rPr lang="en-US" sz="3500" b="1" err="1"/>
              <a:t>thuê</a:t>
            </a:r>
            <a:endParaRPr lang="en-US" sz="3500" b="1"/>
          </a:p>
        </p:txBody>
      </p:sp>
    </p:spTree>
    <p:extLst>
      <p:ext uri="{BB962C8B-B14F-4D97-AF65-F5344CB8AC3E}">
        <p14:creationId xmlns:p14="http://schemas.microsoft.com/office/powerpoint/2010/main" val="2993006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ADF43788-980D-29EB-1EDB-B4C32A61CB4E}"/>
              </a:ext>
            </a:extLst>
          </p:cNvPr>
          <p:cNvPicPr>
            <a:picLocks noChangeAspect="1"/>
          </p:cNvPicPr>
          <p:nvPr/>
        </p:nvPicPr>
        <p:blipFill>
          <a:blip r:embed="rId7"/>
          <a:stretch>
            <a:fillRect/>
          </a:stretch>
        </p:blipFill>
        <p:spPr>
          <a:xfrm>
            <a:off x="381000" y="457200"/>
            <a:ext cx="17975692" cy="9372600"/>
          </a:xfrm>
          <a:prstGeom prst="rect">
            <a:avLst/>
          </a:prstGeom>
        </p:spPr>
      </p:pic>
    </p:spTree>
    <p:extLst>
      <p:ext uri="{BB962C8B-B14F-4D97-AF65-F5344CB8AC3E}">
        <p14:creationId xmlns:p14="http://schemas.microsoft.com/office/powerpoint/2010/main" val="3862301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3505200" y="1104900"/>
            <a:ext cx="11559733" cy="1567352"/>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Nhận</a:t>
            </a:r>
            <a:r>
              <a:rPr lang="en-US" sz="8000" spc="978">
                <a:solidFill>
                  <a:srgbClr val="231F20"/>
                </a:solidFill>
                <a:latin typeface="Oswald Bold"/>
              </a:rPr>
              <a:t> </a:t>
            </a:r>
            <a:r>
              <a:rPr lang="en-US" sz="8000" spc="978" err="1">
                <a:solidFill>
                  <a:srgbClr val="231F20"/>
                </a:solidFill>
                <a:latin typeface="Oswald Bold"/>
              </a:rPr>
              <a:t>xét</a:t>
            </a:r>
            <a:endParaRPr lang="en-US" sz="8000" spc="978">
              <a:solidFill>
                <a:srgbClr val="231F20"/>
              </a:solidFill>
              <a:latin typeface="Oswald Bold"/>
            </a:endParaRPr>
          </a:p>
        </p:txBody>
      </p:sp>
      <p:sp>
        <p:nvSpPr>
          <p:cNvPr id="5" name="TextBox 4">
            <a:extLst>
              <a:ext uri="{FF2B5EF4-FFF2-40B4-BE49-F238E27FC236}">
                <a16:creationId xmlns:a16="http://schemas.microsoft.com/office/drawing/2014/main" id="{E8BCCA47-6B2A-0D8D-4BEB-DBF2DD7F318C}"/>
              </a:ext>
            </a:extLst>
          </p:cNvPr>
          <p:cNvSpPr txBox="1"/>
          <p:nvPr/>
        </p:nvSpPr>
        <p:spPr>
          <a:xfrm>
            <a:off x="2441448" y="3283936"/>
            <a:ext cx="12954000" cy="477054"/>
          </a:xfrm>
          <a:prstGeom prst="rect">
            <a:avLst/>
          </a:prstGeom>
          <a:noFill/>
        </p:spPr>
        <p:txBody>
          <a:bodyPr wrap="square" rtlCol="0">
            <a:spAutoFit/>
          </a:bodyPr>
          <a:lstStyle/>
          <a:p>
            <a:r>
              <a:rPr lang="en-US" sz="2500"/>
              <a:t>-  </a:t>
            </a:r>
            <a:r>
              <a:rPr lang="en-US" sz="2500" err="1"/>
              <a:t>Số</a:t>
            </a:r>
            <a:r>
              <a:rPr lang="en-US" sz="2500"/>
              <a:t> </a:t>
            </a:r>
            <a:r>
              <a:rPr lang="en-US" sz="2500" err="1"/>
              <a:t>lượng</a:t>
            </a:r>
            <a:r>
              <a:rPr lang="en-US" sz="2500"/>
              <a:t> tin </a:t>
            </a:r>
            <a:r>
              <a:rPr lang="en-US" sz="2500" err="1"/>
              <a:t>đăng</a:t>
            </a:r>
            <a:r>
              <a:rPr lang="en-US" sz="2500"/>
              <a:t> </a:t>
            </a:r>
            <a:r>
              <a:rPr lang="en-US" sz="2500" err="1"/>
              <a:t>về</a:t>
            </a:r>
            <a:r>
              <a:rPr lang="en-US" sz="2500"/>
              <a:t> </a:t>
            </a:r>
            <a:r>
              <a:rPr lang="en-US" sz="2500" err="1"/>
              <a:t>mua</a:t>
            </a:r>
            <a:r>
              <a:rPr lang="en-US" sz="2500"/>
              <a:t> </a:t>
            </a:r>
            <a:r>
              <a:rPr lang="en-US" sz="2500" err="1"/>
              <a:t>bán</a:t>
            </a:r>
            <a:r>
              <a:rPr lang="en-US" sz="2500"/>
              <a:t> ở Hà </a:t>
            </a:r>
            <a:r>
              <a:rPr lang="en-US" sz="2500" err="1"/>
              <a:t>Nội</a:t>
            </a:r>
            <a:r>
              <a:rPr lang="en-US" sz="2500"/>
              <a:t> </a:t>
            </a:r>
            <a:r>
              <a:rPr lang="en-US" sz="2500" err="1"/>
              <a:t>cao</a:t>
            </a:r>
            <a:r>
              <a:rPr lang="en-US" sz="2500"/>
              <a:t> hơn HCM, HCM nhìu hơn về tin cho thuê  </a:t>
            </a:r>
          </a:p>
        </p:txBody>
      </p:sp>
      <p:sp>
        <p:nvSpPr>
          <p:cNvPr id="6" name="TextBox 5">
            <a:extLst>
              <a:ext uri="{FF2B5EF4-FFF2-40B4-BE49-F238E27FC236}">
                <a16:creationId xmlns:a16="http://schemas.microsoft.com/office/drawing/2014/main" id="{18B80265-8D4D-5E6D-EE8B-9A13AD1628CB}"/>
              </a:ext>
            </a:extLst>
          </p:cNvPr>
          <p:cNvSpPr txBox="1"/>
          <p:nvPr/>
        </p:nvSpPr>
        <p:spPr>
          <a:xfrm>
            <a:off x="2444496" y="4986628"/>
            <a:ext cx="12954000" cy="861774"/>
          </a:xfrm>
          <a:prstGeom prst="rect">
            <a:avLst/>
          </a:prstGeom>
          <a:noFill/>
        </p:spPr>
        <p:txBody>
          <a:bodyPr wrap="square" rtlCol="0">
            <a:spAutoFit/>
          </a:bodyPr>
          <a:lstStyle/>
          <a:p>
            <a:r>
              <a:rPr lang="en-US"/>
              <a:t>-  </a:t>
            </a:r>
            <a:r>
              <a:rPr lang="en-US" sz="2500" err="1"/>
              <a:t>Giá</a:t>
            </a:r>
            <a:r>
              <a:rPr lang="en-US" sz="2500"/>
              <a:t> </a:t>
            </a:r>
            <a:r>
              <a:rPr lang="en-US" sz="2500" err="1"/>
              <a:t>bán</a:t>
            </a:r>
            <a:r>
              <a:rPr lang="en-US" sz="2500"/>
              <a:t> </a:t>
            </a:r>
            <a:r>
              <a:rPr lang="en-US" sz="2500" err="1"/>
              <a:t>chung</a:t>
            </a:r>
            <a:r>
              <a:rPr lang="en-US" sz="2500"/>
              <a:t> </a:t>
            </a:r>
            <a:r>
              <a:rPr lang="en-US" sz="2500" err="1"/>
              <a:t>cư</a:t>
            </a:r>
            <a:r>
              <a:rPr lang="en-US" sz="2500"/>
              <a:t> ở HCM  ở </a:t>
            </a:r>
            <a:r>
              <a:rPr lang="en-US" sz="2500" err="1"/>
              <a:t>nội</a:t>
            </a:r>
            <a:r>
              <a:rPr lang="en-US" sz="2500"/>
              <a:t> </a:t>
            </a:r>
            <a:r>
              <a:rPr lang="en-US" sz="2500" err="1"/>
              <a:t>thành</a:t>
            </a:r>
            <a:r>
              <a:rPr lang="en-US" sz="2500"/>
              <a:t> </a:t>
            </a:r>
            <a:r>
              <a:rPr lang="en-US" sz="2500" err="1"/>
              <a:t>và</a:t>
            </a:r>
            <a:r>
              <a:rPr lang="en-US" sz="2500"/>
              <a:t> </a:t>
            </a:r>
            <a:r>
              <a:rPr lang="en-US" sz="2500" err="1"/>
              <a:t>ngoại</a:t>
            </a:r>
            <a:r>
              <a:rPr lang="en-US" sz="2500"/>
              <a:t> </a:t>
            </a:r>
            <a:r>
              <a:rPr lang="en-US" sz="2500" err="1"/>
              <a:t>thành</a:t>
            </a:r>
            <a:r>
              <a:rPr lang="en-US" sz="2500"/>
              <a:t> </a:t>
            </a:r>
            <a:r>
              <a:rPr lang="en-US" sz="2500" err="1"/>
              <a:t>điều</a:t>
            </a:r>
            <a:r>
              <a:rPr lang="en-US" sz="2500"/>
              <a:t> </a:t>
            </a:r>
            <a:r>
              <a:rPr lang="en-US" sz="2500" err="1"/>
              <a:t>cao</a:t>
            </a:r>
            <a:r>
              <a:rPr lang="en-US" sz="2500"/>
              <a:t> </a:t>
            </a:r>
            <a:r>
              <a:rPr lang="en-US" sz="2500" err="1"/>
              <a:t>hơn</a:t>
            </a:r>
            <a:r>
              <a:rPr lang="en-US" sz="2500"/>
              <a:t> HN, </a:t>
            </a:r>
            <a:r>
              <a:rPr lang="en-US" sz="2500" err="1"/>
              <a:t>lần</a:t>
            </a:r>
            <a:r>
              <a:rPr lang="en-US" sz="2500"/>
              <a:t> </a:t>
            </a:r>
            <a:r>
              <a:rPr lang="en-US" sz="2500" err="1"/>
              <a:t>lượt</a:t>
            </a:r>
            <a:r>
              <a:rPr lang="en-US" sz="2500"/>
              <a:t> là 8,20% và 11,9% %</a:t>
            </a:r>
          </a:p>
        </p:txBody>
      </p:sp>
      <p:sp>
        <p:nvSpPr>
          <p:cNvPr id="8" name="TextBox 7">
            <a:extLst>
              <a:ext uri="{FF2B5EF4-FFF2-40B4-BE49-F238E27FC236}">
                <a16:creationId xmlns:a16="http://schemas.microsoft.com/office/drawing/2014/main" id="{F77B2B20-8FF3-E4DD-ACF4-F502AD06751D}"/>
              </a:ext>
            </a:extLst>
          </p:cNvPr>
          <p:cNvSpPr txBox="1"/>
          <p:nvPr/>
        </p:nvSpPr>
        <p:spPr>
          <a:xfrm>
            <a:off x="2441448" y="3972557"/>
            <a:ext cx="12954000" cy="861774"/>
          </a:xfrm>
          <a:prstGeom prst="rect">
            <a:avLst/>
          </a:prstGeom>
          <a:noFill/>
        </p:spPr>
        <p:txBody>
          <a:bodyPr wrap="square" rtlCol="0">
            <a:spAutoFit/>
          </a:bodyPr>
          <a:lstStyle/>
          <a:p>
            <a:r>
              <a:rPr lang="en-US" sz="2500"/>
              <a:t>-  </a:t>
            </a:r>
            <a:r>
              <a:rPr lang="en-US" sz="2500" err="1"/>
              <a:t>Số</a:t>
            </a:r>
            <a:r>
              <a:rPr lang="en-US" sz="2500"/>
              <a:t> </a:t>
            </a:r>
            <a:r>
              <a:rPr lang="en-US" sz="2500" err="1"/>
              <a:t>lượng</a:t>
            </a:r>
            <a:r>
              <a:rPr lang="en-US" sz="2500"/>
              <a:t> </a:t>
            </a:r>
            <a:r>
              <a:rPr lang="en-US" sz="2500" err="1"/>
              <a:t>bán</a:t>
            </a:r>
            <a:r>
              <a:rPr lang="en-US" sz="2500"/>
              <a:t> </a:t>
            </a:r>
            <a:r>
              <a:rPr lang="en-US" sz="2500" err="1"/>
              <a:t>chung</a:t>
            </a:r>
            <a:r>
              <a:rPr lang="en-US" sz="2500"/>
              <a:t> </a:t>
            </a:r>
            <a:r>
              <a:rPr lang="en-US" sz="2500" err="1"/>
              <a:t>cư</a:t>
            </a:r>
            <a:r>
              <a:rPr lang="en-US" sz="2500"/>
              <a:t> ở HCM  </a:t>
            </a:r>
            <a:r>
              <a:rPr lang="en-US" sz="2500" err="1"/>
              <a:t>bán</a:t>
            </a:r>
            <a:r>
              <a:rPr lang="en-US" sz="2500"/>
              <a:t> </a:t>
            </a:r>
            <a:r>
              <a:rPr lang="en-US" sz="2500" err="1"/>
              <a:t>nhiều</a:t>
            </a:r>
            <a:r>
              <a:rPr lang="en-US" sz="2500"/>
              <a:t> ở  </a:t>
            </a:r>
            <a:r>
              <a:rPr lang="en-US" sz="2500" err="1"/>
              <a:t>ngoại</a:t>
            </a:r>
            <a:r>
              <a:rPr lang="en-US" sz="2500"/>
              <a:t> </a:t>
            </a:r>
            <a:r>
              <a:rPr lang="en-US" sz="2500" err="1"/>
              <a:t>thành</a:t>
            </a:r>
            <a:r>
              <a:rPr lang="en-US" sz="2500"/>
              <a:t>,  HN </a:t>
            </a:r>
            <a:r>
              <a:rPr lang="en-US" sz="2500" err="1"/>
              <a:t>thì</a:t>
            </a:r>
            <a:r>
              <a:rPr lang="en-US" sz="2500"/>
              <a:t> </a:t>
            </a:r>
            <a:r>
              <a:rPr lang="en-US" sz="2500" err="1"/>
              <a:t>có</a:t>
            </a:r>
            <a:r>
              <a:rPr lang="en-US" sz="2500"/>
              <a:t> </a:t>
            </a:r>
            <a:r>
              <a:rPr lang="en-US" sz="2500" err="1"/>
              <a:t>nhiều</a:t>
            </a:r>
            <a:r>
              <a:rPr lang="en-US" sz="2500"/>
              <a:t> ở </a:t>
            </a:r>
            <a:r>
              <a:rPr lang="en-US" sz="2500" err="1"/>
              <a:t>ngoại</a:t>
            </a:r>
            <a:r>
              <a:rPr lang="en-US" sz="2500"/>
              <a:t> </a:t>
            </a:r>
            <a:r>
              <a:rPr lang="en-US" sz="2500" err="1"/>
              <a:t>thành</a:t>
            </a:r>
            <a:r>
              <a:rPr lang="en-US" sz="2500"/>
              <a:t> </a:t>
            </a:r>
            <a:r>
              <a:rPr lang="en-US" sz="2500" err="1"/>
              <a:t>và</a:t>
            </a:r>
            <a:r>
              <a:rPr lang="en-US" sz="2500"/>
              <a:t> </a:t>
            </a:r>
            <a:r>
              <a:rPr lang="en-US" sz="2500" err="1"/>
              <a:t>nội</a:t>
            </a:r>
            <a:r>
              <a:rPr lang="en-US" sz="2500"/>
              <a:t> </a:t>
            </a:r>
            <a:r>
              <a:rPr lang="en-US" sz="2500" err="1"/>
              <a:t>thành</a:t>
            </a:r>
            <a:endParaRPr lang="en-US" sz="2500"/>
          </a:p>
        </p:txBody>
      </p:sp>
      <p:sp>
        <p:nvSpPr>
          <p:cNvPr id="9" name="TextBox 8">
            <a:extLst>
              <a:ext uri="{FF2B5EF4-FFF2-40B4-BE49-F238E27FC236}">
                <a16:creationId xmlns:a16="http://schemas.microsoft.com/office/drawing/2014/main" id="{81FEFF23-9F75-0355-2A3D-DDDDD5A5DF92}"/>
              </a:ext>
            </a:extLst>
          </p:cNvPr>
          <p:cNvSpPr txBox="1"/>
          <p:nvPr/>
        </p:nvSpPr>
        <p:spPr>
          <a:xfrm>
            <a:off x="2371171" y="6064517"/>
            <a:ext cx="12954000" cy="477054"/>
          </a:xfrm>
          <a:prstGeom prst="rect">
            <a:avLst/>
          </a:prstGeom>
          <a:noFill/>
        </p:spPr>
        <p:txBody>
          <a:bodyPr wrap="square" rtlCol="0">
            <a:spAutoFit/>
          </a:bodyPr>
          <a:lstStyle/>
          <a:p>
            <a:r>
              <a:rPr lang="en-US"/>
              <a:t>-  </a:t>
            </a:r>
            <a:r>
              <a:rPr lang="en-US" sz="2500"/>
              <a:t>Giá bán nhà   HN ở nội thành và ngoại thành điều cao hơn HCM, lần lượt 1% và 19,5%  </a:t>
            </a:r>
          </a:p>
        </p:txBody>
      </p:sp>
      <p:sp>
        <p:nvSpPr>
          <p:cNvPr id="10" name="TextBox 9">
            <a:extLst>
              <a:ext uri="{FF2B5EF4-FFF2-40B4-BE49-F238E27FC236}">
                <a16:creationId xmlns:a16="http://schemas.microsoft.com/office/drawing/2014/main" id="{01EEE751-E7E0-809D-4078-51239C1664BC}"/>
              </a:ext>
            </a:extLst>
          </p:cNvPr>
          <p:cNvSpPr txBox="1"/>
          <p:nvPr/>
        </p:nvSpPr>
        <p:spPr>
          <a:xfrm>
            <a:off x="2371171" y="6817140"/>
            <a:ext cx="12954000" cy="861774"/>
          </a:xfrm>
          <a:prstGeom prst="rect">
            <a:avLst/>
          </a:prstGeom>
          <a:noFill/>
        </p:spPr>
        <p:txBody>
          <a:bodyPr wrap="square" rtlCol="0">
            <a:spAutoFit/>
          </a:bodyPr>
          <a:lstStyle/>
          <a:p>
            <a:r>
              <a:rPr lang="en-US"/>
              <a:t>- </a:t>
            </a:r>
            <a:r>
              <a:rPr lang="en-US" sz="2500" err="1"/>
              <a:t>Về</a:t>
            </a:r>
            <a:r>
              <a:rPr lang="en-US" sz="2500"/>
              <a:t> </a:t>
            </a:r>
            <a:r>
              <a:rPr lang="en-US" sz="2500" err="1"/>
              <a:t>cho</a:t>
            </a:r>
            <a:r>
              <a:rPr lang="en-US" sz="2500"/>
              <a:t> </a:t>
            </a:r>
            <a:r>
              <a:rPr lang="en-US" sz="2500" err="1"/>
              <a:t>thuê</a:t>
            </a:r>
            <a:r>
              <a:rPr lang="en-US" sz="2500"/>
              <a:t> , </a:t>
            </a:r>
            <a:r>
              <a:rPr lang="en-US" sz="2500" err="1"/>
              <a:t>thuê</a:t>
            </a:r>
            <a:r>
              <a:rPr lang="en-US" sz="2500"/>
              <a:t> </a:t>
            </a:r>
            <a:r>
              <a:rPr lang="en-US" sz="2500" err="1"/>
              <a:t>nhà</a:t>
            </a:r>
            <a:r>
              <a:rPr lang="en-US" sz="2500"/>
              <a:t> ở HN </a:t>
            </a:r>
            <a:r>
              <a:rPr lang="en-US" sz="2500" err="1"/>
              <a:t>cao</a:t>
            </a:r>
            <a:r>
              <a:rPr lang="en-US" sz="2500"/>
              <a:t> </a:t>
            </a:r>
            <a:r>
              <a:rPr lang="en-US" sz="2500" err="1"/>
              <a:t>hơn</a:t>
            </a:r>
            <a:r>
              <a:rPr lang="en-US" sz="2500"/>
              <a:t> HCM, </a:t>
            </a:r>
            <a:r>
              <a:rPr lang="en-US" sz="2500" err="1"/>
              <a:t>các</a:t>
            </a:r>
            <a:r>
              <a:rPr lang="en-US" sz="2500"/>
              <a:t> </a:t>
            </a:r>
            <a:r>
              <a:rPr lang="en-US" sz="2500" err="1"/>
              <a:t>loại</a:t>
            </a:r>
            <a:r>
              <a:rPr lang="en-US" sz="2500"/>
              <a:t> </a:t>
            </a:r>
            <a:r>
              <a:rPr lang="en-US" sz="2500" err="1"/>
              <a:t>hình</a:t>
            </a:r>
            <a:r>
              <a:rPr lang="en-US" sz="2500"/>
              <a:t> </a:t>
            </a:r>
            <a:r>
              <a:rPr lang="en-US" sz="2500" err="1"/>
              <a:t>còn</a:t>
            </a:r>
            <a:r>
              <a:rPr lang="en-US" sz="2500"/>
              <a:t> </a:t>
            </a:r>
            <a:r>
              <a:rPr lang="en-US" sz="2500" err="1"/>
              <a:t>lại</a:t>
            </a:r>
            <a:r>
              <a:rPr lang="en-US" sz="2500"/>
              <a:t> </a:t>
            </a:r>
            <a:r>
              <a:rPr lang="en-US" sz="2500" err="1"/>
              <a:t>như</a:t>
            </a:r>
            <a:r>
              <a:rPr lang="en-US" sz="2500"/>
              <a:t> </a:t>
            </a:r>
            <a:r>
              <a:rPr lang="en-US" sz="2500" err="1"/>
              <a:t>chung</a:t>
            </a:r>
            <a:r>
              <a:rPr lang="en-US" sz="2500"/>
              <a:t> </a:t>
            </a:r>
            <a:r>
              <a:rPr lang="en-US" sz="2500" err="1"/>
              <a:t>cư</a:t>
            </a:r>
            <a:r>
              <a:rPr lang="en-US" sz="2500"/>
              <a:t> </a:t>
            </a:r>
            <a:r>
              <a:rPr lang="en-US" sz="2500" err="1"/>
              <a:t>và</a:t>
            </a:r>
            <a:r>
              <a:rPr lang="en-US" sz="2500"/>
              <a:t> </a:t>
            </a:r>
            <a:r>
              <a:rPr lang="en-US" sz="2500" err="1"/>
              <a:t>phòng</a:t>
            </a:r>
            <a:r>
              <a:rPr lang="en-US" sz="2500"/>
              <a:t> </a:t>
            </a:r>
            <a:r>
              <a:rPr lang="en-US" sz="2500" err="1"/>
              <a:t>trọ</a:t>
            </a:r>
            <a:r>
              <a:rPr lang="en-US" sz="2500"/>
              <a:t> </a:t>
            </a:r>
            <a:r>
              <a:rPr lang="en-US" sz="2500" err="1"/>
              <a:t>thì</a:t>
            </a:r>
            <a:r>
              <a:rPr lang="en-US" sz="2500"/>
              <a:t> HCM </a:t>
            </a:r>
            <a:r>
              <a:rPr lang="en-US" sz="2500" err="1"/>
              <a:t>cao</a:t>
            </a:r>
            <a:r>
              <a:rPr lang="en-US" sz="2500"/>
              <a:t> </a:t>
            </a:r>
            <a:r>
              <a:rPr lang="en-US" sz="2500" err="1"/>
              <a:t>hơn</a:t>
            </a:r>
            <a:endParaRPr lang="en-US" sz="2500"/>
          </a:p>
        </p:txBody>
      </p:sp>
      <p:sp>
        <p:nvSpPr>
          <p:cNvPr id="3" name="TextBox 2">
            <a:extLst>
              <a:ext uri="{FF2B5EF4-FFF2-40B4-BE49-F238E27FC236}">
                <a16:creationId xmlns:a16="http://schemas.microsoft.com/office/drawing/2014/main" id="{1AAEE9D8-02C6-C31D-C861-A6BF6E080B1D}"/>
              </a:ext>
            </a:extLst>
          </p:cNvPr>
          <p:cNvSpPr txBox="1"/>
          <p:nvPr/>
        </p:nvSpPr>
        <p:spPr>
          <a:xfrm>
            <a:off x="2301067" y="7824209"/>
            <a:ext cx="12954000" cy="861774"/>
          </a:xfrm>
          <a:prstGeom prst="rect">
            <a:avLst/>
          </a:prstGeom>
          <a:noFill/>
        </p:spPr>
        <p:txBody>
          <a:bodyPr wrap="square" rtlCol="0">
            <a:spAutoFit/>
          </a:bodyPr>
          <a:lstStyle/>
          <a:p>
            <a:r>
              <a:rPr lang="en-US"/>
              <a:t>- 		=&gt; </a:t>
            </a:r>
            <a:r>
              <a:rPr lang="en-US" sz="2500"/>
              <a:t>Có  vẻ như HN đang quan tâm hơn tới việc mua bán nhiều hơn  là thuê đặc biệt là nhà ở , Còn HCM thì quan tâm tới việc thuê đặc biệt là chung cư</a:t>
            </a:r>
          </a:p>
        </p:txBody>
      </p:sp>
    </p:spTree>
    <p:extLst>
      <p:ext uri="{BB962C8B-B14F-4D97-AF65-F5344CB8AC3E}">
        <p14:creationId xmlns:p14="http://schemas.microsoft.com/office/powerpoint/2010/main" val="1460431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6">
            <a:extLst>
              <a:ext uri="{FF2B5EF4-FFF2-40B4-BE49-F238E27FC236}">
                <a16:creationId xmlns:a16="http://schemas.microsoft.com/office/drawing/2014/main" id="{7CD59FE1-3F25-2E42-01DE-58C9D83CAB77}"/>
              </a:ext>
            </a:extLst>
          </p:cNvPr>
          <p:cNvSpPr txBox="1"/>
          <p:nvPr/>
        </p:nvSpPr>
        <p:spPr>
          <a:xfrm>
            <a:off x="3364133" y="3162300"/>
            <a:ext cx="11559733" cy="3337067"/>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Đề</a:t>
            </a:r>
            <a:r>
              <a:rPr lang="en-US" sz="8000" spc="978">
                <a:solidFill>
                  <a:srgbClr val="231F20"/>
                </a:solidFill>
                <a:latin typeface="Oswald Bold"/>
              </a:rPr>
              <a:t> </a:t>
            </a:r>
            <a:r>
              <a:rPr lang="en-US" sz="8000" spc="978" err="1">
                <a:solidFill>
                  <a:srgbClr val="231F20"/>
                </a:solidFill>
                <a:latin typeface="Oswald Bold"/>
              </a:rPr>
              <a:t>xuất</a:t>
            </a:r>
            <a:r>
              <a:rPr lang="en-US" sz="8000" spc="978">
                <a:solidFill>
                  <a:srgbClr val="231F20"/>
                </a:solidFill>
                <a:latin typeface="Oswald Bold"/>
              </a:rPr>
              <a:t> </a:t>
            </a:r>
            <a:r>
              <a:rPr lang="en-US" sz="8000" spc="978" err="1">
                <a:solidFill>
                  <a:srgbClr val="231F20"/>
                </a:solidFill>
                <a:latin typeface="Oswald Bold"/>
              </a:rPr>
              <a:t>một</a:t>
            </a:r>
            <a:r>
              <a:rPr lang="en-US" sz="8000" spc="978">
                <a:solidFill>
                  <a:srgbClr val="231F20"/>
                </a:solidFill>
                <a:latin typeface="Oswald Bold"/>
              </a:rPr>
              <a:t> </a:t>
            </a:r>
            <a:r>
              <a:rPr lang="en-US" sz="8000" spc="978" err="1">
                <a:solidFill>
                  <a:srgbClr val="231F20"/>
                </a:solidFill>
                <a:latin typeface="Oswald Bold"/>
              </a:rPr>
              <a:t>số</a:t>
            </a:r>
            <a:r>
              <a:rPr lang="en-US" sz="8000" spc="978">
                <a:solidFill>
                  <a:srgbClr val="231F20"/>
                </a:solidFill>
                <a:latin typeface="Oswald Bold"/>
              </a:rPr>
              <a:t> </a:t>
            </a:r>
            <a:r>
              <a:rPr lang="en-US" sz="8000" spc="978" err="1">
                <a:solidFill>
                  <a:srgbClr val="231F20"/>
                </a:solidFill>
                <a:latin typeface="Oswald Bold"/>
              </a:rPr>
              <a:t>khu</a:t>
            </a:r>
            <a:r>
              <a:rPr lang="en-US" sz="8000" spc="978">
                <a:solidFill>
                  <a:srgbClr val="231F20"/>
                </a:solidFill>
                <a:latin typeface="Oswald Bold"/>
              </a:rPr>
              <a:t> </a:t>
            </a:r>
            <a:r>
              <a:rPr lang="en-US" sz="8000" spc="978" err="1">
                <a:solidFill>
                  <a:srgbClr val="231F20"/>
                </a:solidFill>
                <a:latin typeface="Oswald Bold"/>
              </a:rPr>
              <a:t>vực</a:t>
            </a:r>
            <a:r>
              <a:rPr lang="en-US" sz="8000" spc="978">
                <a:solidFill>
                  <a:srgbClr val="231F20"/>
                </a:solidFill>
                <a:latin typeface="Oswald Bold"/>
              </a:rPr>
              <a:t> </a:t>
            </a:r>
            <a:r>
              <a:rPr lang="en-US" sz="8000" spc="978" err="1">
                <a:solidFill>
                  <a:srgbClr val="231F20"/>
                </a:solidFill>
                <a:latin typeface="Oswald Bold"/>
              </a:rPr>
              <a:t>thuê</a:t>
            </a:r>
            <a:endParaRPr lang="en-US" sz="8000" spc="978">
              <a:solidFill>
                <a:srgbClr val="231F20"/>
              </a:solidFill>
              <a:latin typeface="Oswald Bold"/>
            </a:endParaRPr>
          </a:p>
        </p:txBody>
      </p:sp>
    </p:spTree>
    <p:extLst>
      <p:ext uri="{BB962C8B-B14F-4D97-AF65-F5344CB8AC3E}">
        <p14:creationId xmlns:p14="http://schemas.microsoft.com/office/powerpoint/2010/main" val="1409034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AE512A90-573E-04FD-CD1A-F747A72906EB}"/>
              </a:ext>
            </a:extLst>
          </p:cNvPr>
          <p:cNvPicPr>
            <a:picLocks noChangeAspect="1"/>
          </p:cNvPicPr>
          <p:nvPr/>
        </p:nvPicPr>
        <p:blipFill>
          <a:blip r:embed="rId7"/>
          <a:stretch>
            <a:fillRect/>
          </a:stretch>
        </p:blipFill>
        <p:spPr>
          <a:xfrm>
            <a:off x="1435751" y="1206141"/>
            <a:ext cx="15416498" cy="7874718"/>
          </a:xfrm>
          <a:prstGeom prst="rect">
            <a:avLst/>
          </a:prstGeom>
        </p:spPr>
      </p:pic>
    </p:spTree>
    <p:extLst>
      <p:ext uri="{BB962C8B-B14F-4D97-AF65-F5344CB8AC3E}">
        <p14:creationId xmlns:p14="http://schemas.microsoft.com/office/powerpoint/2010/main" val="205083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D31A794F-3445-0E7A-375D-8D05D46F9936}"/>
              </a:ext>
            </a:extLst>
          </p:cNvPr>
          <p:cNvPicPr>
            <a:picLocks noChangeAspect="1"/>
          </p:cNvPicPr>
          <p:nvPr/>
        </p:nvPicPr>
        <p:blipFill>
          <a:blip r:embed="rId7"/>
          <a:stretch>
            <a:fillRect/>
          </a:stretch>
        </p:blipFill>
        <p:spPr>
          <a:xfrm>
            <a:off x="1456090" y="1257300"/>
            <a:ext cx="14850710" cy="8077200"/>
          </a:xfrm>
          <a:prstGeom prst="rect">
            <a:avLst/>
          </a:prstGeom>
        </p:spPr>
      </p:pic>
    </p:spTree>
    <p:extLst>
      <p:ext uri="{BB962C8B-B14F-4D97-AF65-F5344CB8AC3E}">
        <p14:creationId xmlns:p14="http://schemas.microsoft.com/office/powerpoint/2010/main" val="424607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TextBox 6">
            <a:extLst>
              <a:ext uri="{FF2B5EF4-FFF2-40B4-BE49-F238E27FC236}">
                <a16:creationId xmlns:a16="http://schemas.microsoft.com/office/drawing/2014/main" id="{C8A5F784-3608-6E5F-07AD-6C244844D64D}"/>
              </a:ext>
            </a:extLst>
          </p:cNvPr>
          <p:cNvSpPr txBox="1"/>
          <p:nvPr/>
        </p:nvSpPr>
        <p:spPr>
          <a:xfrm>
            <a:off x="3886200" y="3162300"/>
            <a:ext cx="11559733" cy="3337067"/>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Phân</a:t>
            </a:r>
            <a:r>
              <a:rPr lang="en-US" sz="8000" spc="978">
                <a:solidFill>
                  <a:srgbClr val="231F20"/>
                </a:solidFill>
                <a:latin typeface="Oswald Bold"/>
              </a:rPr>
              <a:t> </a:t>
            </a:r>
            <a:r>
              <a:rPr lang="en-US" sz="8000" spc="978" err="1">
                <a:solidFill>
                  <a:srgbClr val="231F20"/>
                </a:solidFill>
                <a:latin typeface="Oswald Bold"/>
              </a:rPr>
              <a:t>tích</a:t>
            </a:r>
            <a:r>
              <a:rPr lang="en-US" sz="8000" spc="978">
                <a:solidFill>
                  <a:srgbClr val="231F20"/>
                </a:solidFill>
                <a:latin typeface="Oswald Bold"/>
              </a:rPr>
              <a:t> </a:t>
            </a:r>
            <a:r>
              <a:rPr lang="en-US" sz="8000" spc="978" err="1">
                <a:solidFill>
                  <a:srgbClr val="231F20"/>
                </a:solidFill>
                <a:latin typeface="Oswald Bold"/>
              </a:rPr>
              <a:t>tình</a:t>
            </a:r>
            <a:r>
              <a:rPr lang="en-US" sz="8000" spc="978">
                <a:solidFill>
                  <a:srgbClr val="231F20"/>
                </a:solidFill>
                <a:latin typeface="Oswald Bold"/>
              </a:rPr>
              <a:t> </a:t>
            </a:r>
            <a:r>
              <a:rPr lang="en-US" sz="8000" spc="978" err="1">
                <a:solidFill>
                  <a:srgbClr val="231F20"/>
                </a:solidFill>
                <a:latin typeface="Oswald Bold"/>
              </a:rPr>
              <a:t>hình</a:t>
            </a:r>
            <a:r>
              <a:rPr lang="en-US" sz="8000" spc="978">
                <a:solidFill>
                  <a:srgbClr val="231F20"/>
                </a:solidFill>
                <a:latin typeface="Oswald Bold"/>
              </a:rPr>
              <a:t> </a:t>
            </a:r>
            <a:r>
              <a:rPr lang="en-US" sz="8000" spc="978" err="1">
                <a:solidFill>
                  <a:srgbClr val="231F20"/>
                </a:solidFill>
                <a:latin typeface="Oswald Bold"/>
              </a:rPr>
              <a:t>chung</a:t>
            </a:r>
            <a:r>
              <a:rPr lang="en-US" sz="8000" spc="978">
                <a:solidFill>
                  <a:srgbClr val="231F20"/>
                </a:solidFill>
                <a:latin typeface="Oswald Bold"/>
              </a:rPr>
              <a:t> BĐS HCM</a:t>
            </a:r>
          </a:p>
        </p:txBody>
      </p:sp>
    </p:spTree>
    <p:extLst>
      <p:ext uri="{BB962C8B-B14F-4D97-AF65-F5344CB8AC3E}">
        <p14:creationId xmlns:p14="http://schemas.microsoft.com/office/powerpoint/2010/main" val="1886878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 name="Picture 4">
            <a:extLst>
              <a:ext uri="{FF2B5EF4-FFF2-40B4-BE49-F238E27FC236}">
                <a16:creationId xmlns:a16="http://schemas.microsoft.com/office/drawing/2014/main" id="{28D45D0F-AB67-6199-C372-F99B4E564E32}"/>
              </a:ext>
            </a:extLst>
          </p:cNvPr>
          <p:cNvPicPr>
            <a:picLocks noChangeAspect="1"/>
          </p:cNvPicPr>
          <p:nvPr/>
        </p:nvPicPr>
        <p:blipFill>
          <a:blip r:embed="rId7"/>
          <a:stretch>
            <a:fillRect/>
          </a:stretch>
        </p:blipFill>
        <p:spPr>
          <a:xfrm>
            <a:off x="19070" y="2019300"/>
            <a:ext cx="9115054" cy="6400800"/>
          </a:xfrm>
          <a:prstGeom prst="rect">
            <a:avLst/>
          </a:prstGeom>
        </p:spPr>
      </p:pic>
      <p:pic>
        <p:nvPicPr>
          <p:cNvPr id="4" name="Picture 3">
            <a:extLst>
              <a:ext uri="{FF2B5EF4-FFF2-40B4-BE49-F238E27FC236}">
                <a16:creationId xmlns:a16="http://schemas.microsoft.com/office/drawing/2014/main" id="{D178EB50-9C4C-9B7B-6A2F-94BC4DAD29FF}"/>
              </a:ext>
            </a:extLst>
          </p:cNvPr>
          <p:cNvPicPr>
            <a:picLocks noChangeAspect="1"/>
          </p:cNvPicPr>
          <p:nvPr/>
        </p:nvPicPr>
        <p:blipFill>
          <a:blip r:embed="rId8"/>
          <a:stretch>
            <a:fillRect/>
          </a:stretch>
        </p:blipFill>
        <p:spPr>
          <a:xfrm>
            <a:off x="8153400" y="1333500"/>
            <a:ext cx="10080050" cy="7544268"/>
          </a:xfrm>
          <a:prstGeom prst="rect">
            <a:avLst/>
          </a:prstGeom>
        </p:spPr>
      </p:pic>
    </p:spTree>
    <p:extLst>
      <p:ext uri="{BB962C8B-B14F-4D97-AF65-F5344CB8AC3E}">
        <p14:creationId xmlns:p14="http://schemas.microsoft.com/office/powerpoint/2010/main" val="3278600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 name="TextBox 1">
            <a:extLst>
              <a:ext uri="{FF2B5EF4-FFF2-40B4-BE49-F238E27FC236}">
                <a16:creationId xmlns:a16="http://schemas.microsoft.com/office/drawing/2014/main" id="{A4B4DDA3-4FE3-ADF1-99F1-4DA0EA4B19B7}"/>
              </a:ext>
            </a:extLst>
          </p:cNvPr>
          <p:cNvSpPr txBox="1"/>
          <p:nvPr/>
        </p:nvSpPr>
        <p:spPr>
          <a:xfrm>
            <a:off x="3352800" y="3771900"/>
            <a:ext cx="11201400" cy="1631216"/>
          </a:xfrm>
          <a:prstGeom prst="rect">
            <a:avLst/>
          </a:prstGeom>
          <a:noFill/>
        </p:spPr>
        <p:txBody>
          <a:bodyPr wrap="square" rtlCol="0">
            <a:spAutoFit/>
          </a:bodyPr>
          <a:lstStyle/>
          <a:p>
            <a:pPr algn="ctr"/>
            <a:r>
              <a:rPr lang="en-US" sz="5000" b="1" err="1"/>
              <a:t>Đề</a:t>
            </a:r>
            <a:r>
              <a:rPr lang="en-US" sz="5000" b="1"/>
              <a:t> </a:t>
            </a:r>
            <a:r>
              <a:rPr lang="en-US" sz="5000" b="1" err="1"/>
              <a:t>xuất</a:t>
            </a:r>
            <a:r>
              <a:rPr lang="en-US" sz="5000" b="1"/>
              <a:t> </a:t>
            </a:r>
            <a:r>
              <a:rPr lang="en-US" sz="5000" b="1" err="1"/>
              <a:t>một</a:t>
            </a:r>
            <a:r>
              <a:rPr lang="en-US" sz="5000" b="1"/>
              <a:t> </a:t>
            </a:r>
            <a:r>
              <a:rPr lang="en-US" sz="5000" b="1" err="1"/>
              <a:t>số</a:t>
            </a:r>
            <a:r>
              <a:rPr lang="en-US" sz="5000" b="1"/>
              <a:t> </a:t>
            </a:r>
            <a:r>
              <a:rPr lang="en-US" sz="5000" b="1" err="1"/>
              <a:t>địa</a:t>
            </a:r>
            <a:r>
              <a:rPr lang="en-US" sz="5000" b="1"/>
              <a:t> </a:t>
            </a:r>
            <a:r>
              <a:rPr lang="en-US" sz="5000" b="1" err="1"/>
              <a:t>điểm</a:t>
            </a:r>
            <a:r>
              <a:rPr lang="en-US" sz="5000" b="1"/>
              <a:t> </a:t>
            </a:r>
            <a:r>
              <a:rPr lang="en-US" sz="5000" b="1" err="1"/>
              <a:t>thuê</a:t>
            </a:r>
            <a:r>
              <a:rPr lang="en-US" sz="5000" b="1"/>
              <a:t> </a:t>
            </a:r>
            <a:r>
              <a:rPr lang="en-US" sz="5000" b="1" err="1"/>
              <a:t>trọ</a:t>
            </a:r>
            <a:r>
              <a:rPr lang="en-US" sz="5000" b="1"/>
              <a:t> </a:t>
            </a:r>
            <a:r>
              <a:rPr lang="en-US" sz="5000" b="1" err="1"/>
              <a:t>cho</a:t>
            </a:r>
            <a:r>
              <a:rPr lang="en-US" sz="5000" b="1"/>
              <a:t> HCMUS</a:t>
            </a:r>
          </a:p>
        </p:txBody>
      </p:sp>
    </p:spTree>
    <p:extLst>
      <p:ext uri="{BB962C8B-B14F-4D97-AF65-F5344CB8AC3E}">
        <p14:creationId xmlns:p14="http://schemas.microsoft.com/office/powerpoint/2010/main" val="327341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BA49E368-0E4A-FDC6-92DD-59CF498F8EBF}"/>
              </a:ext>
            </a:extLst>
          </p:cNvPr>
          <p:cNvPicPr>
            <a:picLocks noChangeAspect="1"/>
          </p:cNvPicPr>
          <p:nvPr/>
        </p:nvPicPr>
        <p:blipFill>
          <a:blip r:embed="rId5"/>
          <a:stretch>
            <a:fillRect/>
          </a:stretch>
        </p:blipFill>
        <p:spPr>
          <a:xfrm>
            <a:off x="609600" y="472440"/>
            <a:ext cx="17445669" cy="9791700"/>
          </a:xfrm>
          <a:prstGeom prst="rect">
            <a:avLst/>
          </a:prstGeom>
        </p:spPr>
      </p:pic>
    </p:spTree>
    <p:extLst>
      <p:ext uri="{BB962C8B-B14F-4D97-AF65-F5344CB8AC3E}">
        <p14:creationId xmlns:p14="http://schemas.microsoft.com/office/powerpoint/2010/main" val="3379711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6" name="Picture 5">
            <a:extLst>
              <a:ext uri="{FF2B5EF4-FFF2-40B4-BE49-F238E27FC236}">
                <a16:creationId xmlns:a16="http://schemas.microsoft.com/office/drawing/2014/main" id="{6E12CD86-84E9-47C1-CE22-67B19F2F5313}"/>
              </a:ext>
            </a:extLst>
          </p:cNvPr>
          <p:cNvPicPr>
            <a:picLocks noChangeAspect="1"/>
          </p:cNvPicPr>
          <p:nvPr/>
        </p:nvPicPr>
        <p:blipFill>
          <a:blip r:embed="rId5"/>
          <a:stretch>
            <a:fillRect/>
          </a:stretch>
        </p:blipFill>
        <p:spPr>
          <a:xfrm>
            <a:off x="1066800" y="800100"/>
            <a:ext cx="16459200" cy="9346475"/>
          </a:xfrm>
          <a:prstGeom prst="rect">
            <a:avLst/>
          </a:prstGeom>
        </p:spPr>
      </p:pic>
    </p:spTree>
    <p:extLst>
      <p:ext uri="{BB962C8B-B14F-4D97-AF65-F5344CB8AC3E}">
        <p14:creationId xmlns:p14="http://schemas.microsoft.com/office/powerpoint/2010/main" val="2341697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6" name="Picture 5">
            <a:extLst>
              <a:ext uri="{FF2B5EF4-FFF2-40B4-BE49-F238E27FC236}">
                <a16:creationId xmlns:a16="http://schemas.microsoft.com/office/drawing/2014/main" id="{19F0D3D7-3E99-F7A9-EF99-CD82FF5BDD0C}"/>
              </a:ext>
            </a:extLst>
          </p:cNvPr>
          <p:cNvPicPr>
            <a:picLocks noChangeAspect="1"/>
          </p:cNvPicPr>
          <p:nvPr/>
        </p:nvPicPr>
        <p:blipFill>
          <a:blip r:embed="rId5"/>
          <a:stretch>
            <a:fillRect/>
          </a:stretch>
        </p:blipFill>
        <p:spPr>
          <a:xfrm>
            <a:off x="457200" y="231229"/>
            <a:ext cx="17373600" cy="9824541"/>
          </a:xfrm>
          <a:prstGeom prst="rect">
            <a:avLst/>
          </a:prstGeom>
        </p:spPr>
      </p:pic>
    </p:spTree>
    <p:extLst>
      <p:ext uri="{BB962C8B-B14F-4D97-AF65-F5344CB8AC3E}">
        <p14:creationId xmlns:p14="http://schemas.microsoft.com/office/powerpoint/2010/main" val="2906284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3" name="Picture 2">
            <a:extLst>
              <a:ext uri="{FF2B5EF4-FFF2-40B4-BE49-F238E27FC236}">
                <a16:creationId xmlns:a16="http://schemas.microsoft.com/office/drawing/2014/main" id="{7CD02657-3F9B-80E7-CB53-21F36DC63794}"/>
              </a:ext>
            </a:extLst>
          </p:cNvPr>
          <p:cNvPicPr>
            <a:picLocks noChangeAspect="1"/>
          </p:cNvPicPr>
          <p:nvPr/>
        </p:nvPicPr>
        <p:blipFill>
          <a:blip r:embed="rId5"/>
          <a:stretch>
            <a:fillRect/>
          </a:stretch>
        </p:blipFill>
        <p:spPr>
          <a:xfrm>
            <a:off x="762000" y="425105"/>
            <a:ext cx="17160172" cy="9595195"/>
          </a:xfrm>
          <a:prstGeom prst="rect">
            <a:avLst/>
          </a:prstGeom>
        </p:spPr>
      </p:pic>
    </p:spTree>
    <p:extLst>
      <p:ext uri="{BB962C8B-B14F-4D97-AF65-F5344CB8AC3E}">
        <p14:creationId xmlns:p14="http://schemas.microsoft.com/office/powerpoint/2010/main" val="1680600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3505200" y="1104900"/>
            <a:ext cx="11559733" cy="1567352"/>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Nhận</a:t>
            </a:r>
            <a:r>
              <a:rPr lang="en-US" sz="8000" spc="978">
                <a:solidFill>
                  <a:srgbClr val="231F20"/>
                </a:solidFill>
                <a:latin typeface="Oswald Bold"/>
              </a:rPr>
              <a:t> </a:t>
            </a:r>
            <a:r>
              <a:rPr lang="en-US" sz="8000" spc="978" err="1">
                <a:solidFill>
                  <a:srgbClr val="231F20"/>
                </a:solidFill>
                <a:latin typeface="Oswald Bold"/>
              </a:rPr>
              <a:t>xét</a:t>
            </a:r>
            <a:endParaRPr lang="en-US" sz="8000" spc="978">
              <a:solidFill>
                <a:srgbClr val="231F20"/>
              </a:solidFill>
              <a:latin typeface="Oswald Bold"/>
            </a:endParaRPr>
          </a:p>
        </p:txBody>
      </p:sp>
      <p:sp>
        <p:nvSpPr>
          <p:cNvPr id="3" name="TextBox 2">
            <a:extLst>
              <a:ext uri="{FF2B5EF4-FFF2-40B4-BE49-F238E27FC236}">
                <a16:creationId xmlns:a16="http://schemas.microsoft.com/office/drawing/2014/main" id="{C2E6821F-2825-A7C2-9677-88ECC7D0D61A}"/>
              </a:ext>
            </a:extLst>
          </p:cNvPr>
          <p:cNvSpPr txBox="1"/>
          <p:nvPr/>
        </p:nvSpPr>
        <p:spPr>
          <a:xfrm>
            <a:off x="1746069" y="3899356"/>
            <a:ext cx="15468600" cy="477054"/>
          </a:xfrm>
          <a:prstGeom prst="rect">
            <a:avLst/>
          </a:prstGeom>
          <a:noFill/>
        </p:spPr>
        <p:txBody>
          <a:bodyPr wrap="square" rtlCol="0">
            <a:spAutoFit/>
          </a:bodyPr>
          <a:lstStyle/>
          <a:p>
            <a:r>
              <a:rPr lang="en-US" sz="2500" err="1"/>
              <a:t>Các</a:t>
            </a:r>
            <a:r>
              <a:rPr lang="en-US" sz="2500"/>
              <a:t> </a:t>
            </a:r>
            <a:r>
              <a:rPr lang="en-US" sz="2500" err="1"/>
              <a:t>khu</a:t>
            </a:r>
            <a:r>
              <a:rPr lang="en-US" sz="2500"/>
              <a:t> </a:t>
            </a:r>
            <a:r>
              <a:rPr lang="en-US" sz="2500" err="1"/>
              <a:t>vực</a:t>
            </a:r>
            <a:r>
              <a:rPr lang="en-US" sz="2500"/>
              <a:t> </a:t>
            </a:r>
            <a:r>
              <a:rPr lang="en-US" sz="2500" err="1"/>
              <a:t>như</a:t>
            </a:r>
            <a:r>
              <a:rPr lang="en-US" sz="2500"/>
              <a:t> TP </a:t>
            </a:r>
            <a:r>
              <a:rPr lang="en-US" sz="2500" err="1"/>
              <a:t>Thủ</a:t>
            </a:r>
            <a:r>
              <a:rPr lang="en-US" sz="2500"/>
              <a:t> </a:t>
            </a:r>
            <a:r>
              <a:rPr lang="en-US" sz="2500" err="1"/>
              <a:t>Đức</a:t>
            </a:r>
            <a:r>
              <a:rPr lang="en-US" sz="2500"/>
              <a:t>, </a:t>
            </a:r>
            <a:r>
              <a:rPr lang="en-US" sz="2500" err="1"/>
              <a:t>Quận</a:t>
            </a:r>
            <a:r>
              <a:rPr lang="en-US" sz="2500"/>
              <a:t> 7, Tân Bình, Bình </a:t>
            </a:r>
            <a:r>
              <a:rPr lang="en-US" sz="2500" err="1"/>
              <a:t>Thạnh</a:t>
            </a:r>
            <a:r>
              <a:rPr lang="en-US" sz="2500"/>
              <a:t> </a:t>
            </a:r>
            <a:r>
              <a:rPr lang="en-US" sz="2500" err="1"/>
              <a:t>có</a:t>
            </a:r>
            <a:r>
              <a:rPr lang="en-US" sz="2500"/>
              <a:t> </a:t>
            </a:r>
            <a:r>
              <a:rPr lang="en-US" sz="2500" err="1"/>
              <a:t>số</a:t>
            </a:r>
            <a:r>
              <a:rPr lang="en-US" sz="2500"/>
              <a:t> </a:t>
            </a:r>
            <a:r>
              <a:rPr lang="en-US" sz="2500" err="1"/>
              <a:t>lượng</a:t>
            </a:r>
            <a:r>
              <a:rPr lang="en-US" sz="2500"/>
              <a:t> </a:t>
            </a:r>
            <a:r>
              <a:rPr lang="en-US" sz="2500" err="1"/>
              <a:t>cho</a:t>
            </a:r>
            <a:r>
              <a:rPr lang="en-US" sz="2500"/>
              <a:t> </a:t>
            </a:r>
            <a:r>
              <a:rPr lang="en-US" sz="2500" err="1"/>
              <a:t>thuê</a:t>
            </a:r>
            <a:r>
              <a:rPr lang="en-US" sz="2500"/>
              <a:t> </a:t>
            </a:r>
            <a:r>
              <a:rPr lang="en-US" sz="2500" err="1"/>
              <a:t>lớn</a:t>
            </a:r>
            <a:endParaRPr lang="en-US" sz="2500"/>
          </a:p>
        </p:txBody>
      </p:sp>
      <p:sp>
        <p:nvSpPr>
          <p:cNvPr id="11" name="TextBox 10">
            <a:extLst>
              <a:ext uri="{FF2B5EF4-FFF2-40B4-BE49-F238E27FC236}">
                <a16:creationId xmlns:a16="http://schemas.microsoft.com/office/drawing/2014/main" id="{2F4CBD81-7685-EFBB-AB62-23CB6D00E0BA}"/>
              </a:ext>
            </a:extLst>
          </p:cNvPr>
          <p:cNvSpPr txBox="1"/>
          <p:nvPr/>
        </p:nvSpPr>
        <p:spPr>
          <a:xfrm>
            <a:off x="1746069" y="4806969"/>
            <a:ext cx="15468600" cy="477054"/>
          </a:xfrm>
          <a:prstGeom prst="rect">
            <a:avLst/>
          </a:prstGeom>
          <a:noFill/>
        </p:spPr>
        <p:txBody>
          <a:bodyPr wrap="square" rtlCol="0">
            <a:spAutoFit/>
          </a:bodyPr>
          <a:lstStyle/>
          <a:p>
            <a:r>
              <a:rPr lang="en-US" sz="2500" err="1"/>
              <a:t>Loại</a:t>
            </a:r>
            <a:r>
              <a:rPr lang="en-US" sz="2500"/>
              <a:t> </a:t>
            </a:r>
            <a:r>
              <a:rPr lang="en-US" sz="2500" err="1"/>
              <a:t>hình</a:t>
            </a:r>
            <a:r>
              <a:rPr lang="en-US" sz="2500"/>
              <a:t> </a:t>
            </a:r>
            <a:r>
              <a:rPr lang="en-US" sz="2500" err="1"/>
              <a:t>chung</a:t>
            </a:r>
            <a:r>
              <a:rPr lang="en-US" sz="2500"/>
              <a:t> </a:t>
            </a:r>
            <a:r>
              <a:rPr lang="en-US" sz="2500" err="1"/>
              <a:t>cư</a:t>
            </a:r>
            <a:r>
              <a:rPr lang="en-US" sz="2500"/>
              <a:t> </a:t>
            </a:r>
            <a:r>
              <a:rPr lang="en-US" sz="2500" err="1"/>
              <a:t>có</a:t>
            </a:r>
            <a:r>
              <a:rPr lang="en-US" sz="2500"/>
              <a:t> </a:t>
            </a:r>
            <a:r>
              <a:rPr lang="en-US" sz="2500" err="1"/>
              <a:t>số</a:t>
            </a:r>
            <a:r>
              <a:rPr lang="en-US" sz="2500"/>
              <a:t> </a:t>
            </a:r>
            <a:r>
              <a:rPr lang="en-US" sz="2500" err="1"/>
              <a:t>lượng</a:t>
            </a:r>
            <a:r>
              <a:rPr lang="en-US" sz="2500"/>
              <a:t> </a:t>
            </a:r>
            <a:r>
              <a:rPr lang="en-US" sz="2500" err="1"/>
              <a:t>cho</a:t>
            </a:r>
            <a:r>
              <a:rPr lang="en-US" sz="2500"/>
              <a:t> </a:t>
            </a:r>
            <a:r>
              <a:rPr lang="en-US" sz="2500" err="1"/>
              <a:t>thuê</a:t>
            </a:r>
            <a:r>
              <a:rPr lang="en-US" sz="2500"/>
              <a:t> </a:t>
            </a:r>
            <a:r>
              <a:rPr lang="en-US" sz="2500" err="1"/>
              <a:t>nhiều</a:t>
            </a:r>
            <a:r>
              <a:rPr lang="en-US" sz="2500"/>
              <a:t> </a:t>
            </a:r>
            <a:r>
              <a:rPr lang="en-US" sz="2500" err="1"/>
              <a:t>nhất</a:t>
            </a:r>
            <a:r>
              <a:rPr lang="en-US" sz="2500"/>
              <a:t>, </a:t>
            </a:r>
            <a:r>
              <a:rPr lang="en-US" sz="2500" err="1"/>
              <a:t>nhà</a:t>
            </a:r>
            <a:r>
              <a:rPr lang="en-US" sz="2500"/>
              <a:t> ở </a:t>
            </a:r>
            <a:r>
              <a:rPr lang="en-US" sz="2500" err="1"/>
              <a:t>có</a:t>
            </a:r>
            <a:r>
              <a:rPr lang="en-US" sz="2500"/>
              <a:t> </a:t>
            </a:r>
            <a:r>
              <a:rPr lang="en-US" sz="2500" err="1"/>
              <a:t>giá</a:t>
            </a:r>
            <a:r>
              <a:rPr lang="en-US" sz="2500"/>
              <a:t> </a:t>
            </a:r>
            <a:r>
              <a:rPr lang="en-US" sz="2500" err="1"/>
              <a:t>cao</a:t>
            </a:r>
            <a:r>
              <a:rPr lang="en-US" sz="2500"/>
              <a:t> </a:t>
            </a:r>
            <a:r>
              <a:rPr lang="en-US" sz="2500" err="1"/>
              <a:t>nhất</a:t>
            </a:r>
            <a:r>
              <a:rPr lang="en-US" sz="2500"/>
              <a:t> </a:t>
            </a:r>
            <a:r>
              <a:rPr lang="en-US" sz="2500" err="1"/>
              <a:t>trong</a:t>
            </a:r>
            <a:r>
              <a:rPr lang="en-US" sz="2500"/>
              <a:t> </a:t>
            </a:r>
            <a:r>
              <a:rPr lang="en-US" sz="2500" err="1"/>
              <a:t>các</a:t>
            </a:r>
            <a:r>
              <a:rPr lang="en-US" sz="2500"/>
              <a:t> </a:t>
            </a:r>
            <a:r>
              <a:rPr lang="en-US" sz="2500" err="1"/>
              <a:t>loại</a:t>
            </a:r>
            <a:r>
              <a:rPr lang="en-US" sz="2500"/>
              <a:t> </a:t>
            </a:r>
            <a:r>
              <a:rPr lang="en-US" sz="2500" err="1"/>
              <a:t>hình</a:t>
            </a:r>
            <a:r>
              <a:rPr lang="en-US" sz="2500"/>
              <a:t> </a:t>
            </a:r>
            <a:r>
              <a:rPr lang="en-US" sz="2500" err="1"/>
              <a:t>cho</a:t>
            </a:r>
            <a:r>
              <a:rPr lang="en-US" sz="2500"/>
              <a:t> </a:t>
            </a:r>
            <a:r>
              <a:rPr lang="en-US" sz="2500" err="1"/>
              <a:t>thuê</a:t>
            </a:r>
            <a:r>
              <a:rPr lang="en-US" sz="2500"/>
              <a:t> </a:t>
            </a:r>
          </a:p>
        </p:txBody>
      </p:sp>
      <p:sp>
        <p:nvSpPr>
          <p:cNvPr id="5" name="TextBox 4">
            <a:extLst>
              <a:ext uri="{FF2B5EF4-FFF2-40B4-BE49-F238E27FC236}">
                <a16:creationId xmlns:a16="http://schemas.microsoft.com/office/drawing/2014/main" id="{7318BBB3-3CC5-5C81-0113-AE32DCD574E1}"/>
              </a:ext>
            </a:extLst>
          </p:cNvPr>
          <p:cNvSpPr txBox="1"/>
          <p:nvPr/>
        </p:nvSpPr>
        <p:spPr>
          <a:xfrm>
            <a:off x="1746069" y="5971857"/>
            <a:ext cx="15468600" cy="477054"/>
          </a:xfrm>
          <a:prstGeom prst="rect">
            <a:avLst/>
          </a:prstGeom>
          <a:noFill/>
        </p:spPr>
        <p:txBody>
          <a:bodyPr wrap="square" rtlCol="0">
            <a:spAutoFit/>
          </a:bodyPr>
          <a:lstStyle/>
          <a:p>
            <a:r>
              <a:rPr lang="en-US" sz="2500"/>
              <a:t>Thành </a:t>
            </a:r>
            <a:r>
              <a:rPr lang="en-US" sz="2500" err="1"/>
              <a:t>phố</a:t>
            </a:r>
            <a:r>
              <a:rPr lang="en-US" sz="2500"/>
              <a:t> </a:t>
            </a:r>
            <a:r>
              <a:rPr lang="en-US" sz="2500" err="1"/>
              <a:t>Thủ</a:t>
            </a:r>
            <a:r>
              <a:rPr lang="en-US" sz="2500"/>
              <a:t> </a:t>
            </a:r>
            <a:r>
              <a:rPr lang="en-US" sz="2500" err="1"/>
              <a:t>Đức</a:t>
            </a:r>
            <a:r>
              <a:rPr lang="en-US" sz="2500"/>
              <a:t> </a:t>
            </a:r>
            <a:r>
              <a:rPr lang="en-US" sz="2500" err="1"/>
              <a:t>vẫn</a:t>
            </a:r>
            <a:r>
              <a:rPr lang="en-US" sz="2500"/>
              <a:t> </a:t>
            </a:r>
            <a:r>
              <a:rPr lang="en-US" sz="2500" err="1"/>
              <a:t>là</a:t>
            </a:r>
            <a:r>
              <a:rPr lang="en-US" sz="2500"/>
              <a:t> </a:t>
            </a:r>
            <a:r>
              <a:rPr lang="en-US" sz="2500" err="1"/>
              <a:t>nơi</a:t>
            </a:r>
            <a:r>
              <a:rPr lang="en-US" sz="2500"/>
              <a:t> </a:t>
            </a:r>
            <a:r>
              <a:rPr lang="en-US" sz="2500" err="1"/>
              <a:t>có</a:t>
            </a:r>
            <a:r>
              <a:rPr lang="en-US" sz="2500"/>
              <a:t> </a:t>
            </a:r>
            <a:r>
              <a:rPr lang="en-US" sz="2500" err="1"/>
              <a:t>nhiều</a:t>
            </a:r>
            <a:r>
              <a:rPr lang="en-US" sz="2500"/>
              <a:t> </a:t>
            </a:r>
            <a:r>
              <a:rPr lang="en-US" sz="2500" err="1"/>
              <a:t>loại</a:t>
            </a:r>
            <a:r>
              <a:rPr lang="en-US" sz="2500"/>
              <a:t> </a:t>
            </a:r>
            <a:r>
              <a:rPr lang="en-US" sz="2500" err="1"/>
              <a:t>hình</a:t>
            </a:r>
            <a:r>
              <a:rPr lang="en-US" sz="2500"/>
              <a:t> </a:t>
            </a:r>
            <a:r>
              <a:rPr lang="en-US" sz="2500" err="1"/>
              <a:t>cho</a:t>
            </a:r>
            <a:r>
              <a:rPr lang="en-US" sz="2500"/>
              <a:t> </a:t>
            </a:r>
            <a:r>
              <a:rPr lang="en-US" sz="2500" err="1"/>
              <a:t>thuê</a:t>
            </a:r>
            <a:r>
              <a:rPr lang="en-US" sz="2500"/>
              <a:t> </a:t>
            </a:r>
            <a:r>
              <a:rPr lang="en-US" sz="2500" err="1"/>
              <a:t>giá</a:t>
            </a:r>
            <a:r>
              <a:rPr lang="en-US" sz="2500"/>
              <a:t> </a:t>
            </a:r>
            <a:r>
              <a:rPr lang="en-US" sz="2500" err="1"/>
              <a:t>rẻ</a:t>
            </a:r>
            <a:r>
              <a:rPr lang="en-US" sz="2500"/>
              <a:t> </a:t>
            </a:r>
            <a:r>
              <a:rPr lang="en-US" sz="2500" err="1"/>
              <a:t>nhất</a:t>
            </a:r>
            <a:endParaRPr lang="en-US" sz="2500"/>
          </a:p>
        </p:txBody>
      </p:sp>
      <p:sp>
        <p:nvSpPr>
          <p:cNvPr id="2" name="TextBox 1">
            <a:extLst>
              <a:ext uri="{FF2B5EF4-FFF2-40B4-BE49-F238E27FC236}">
                <a16:creationId xmlns:a16="http://schemas.microsoft.com/office/drawing/2014/main" id="{6D096AFE-B2C9-3FF5-2394-84014E6C75D4}"/>
              </a:ext>
            </a:extLst>
          </p:cNvPr>
          <p:cNvSpPr txBox="1"/>
          <p:nvPr/>
        </p:nvSpPr>
        <p:spPr>
          <a:xfrm>
            <a:off x="1746069" y="7055286"/>
            <a:ext cx="15468600" cy="477054"/>
          </a:xfrm>
          <a:prstGeom prst="rect">
            <a:avLst/>
          </a:prstGeom>
          <a:noFill/>
        </p:spPr>
        <p:txBody>
          <a:bodyPr wrap="square" rtlCol="0">
            <a:spAutoFit/>
          </a:bodyPr>
          <a:lstStyle/>
          <a:p>
            <a:r>
              <a:rPr lang="en-US" sz="2500"/>
              <a:t>Đối với sinh viên HCMUS ó thể xem xét hai vị trí là quận 10 và quận Bình thạnh</a:t>
            </a:r>
          </a:p>
        </p:txBody>
      </p:sp>
    </p:spTree>
    <p:extLst>
      <p:ext uri="{BB962C8B-B14F-4D97-AF65-F5344CB8AC3E}">
        <p14:creationId xmlns:p14="http://schemas.microsoft.com/office/powerpoint/2010/main" val="2410084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3505200" y="3648268"/>
            <a:ext cx="11559733" cy="3337067"/>
          </a:xfrm>
          <a:prstGeom prst="rect">
            <a:avLst/>
          </a:prstGeom>
        </p:spPr>
        <p:txBody>
          <a:bodyPr wrap="square" lIns="0" tIns="0" rIns="0" bIns="0" rtlCol="0" anchor="t">
            <a:spAutoFit/>
          </a:bodyPr>
          <a:lstStyle/>
          <a:p>
            <a:pPr algn="ctr">
              <a:lnSpc>
                <a:spcPts val="13774"/>
              </a:lnSpc>
            </a:pPr>
            <a:r>
              <a:rPr lang="en-US" sz="8000" spc="978" err="1">
                <a:solidFill>
                  <a:srgbClr val="231F20"/>
                </a:solidFill>
                <a:latin typeface="Oswald Bold"/>
              </a:rPr>
              <a:t>Mô</a:t>
            </a:r>
            <a:r>
              <a:rPr lang="en-US" sz="8000" spc="978">
                <a:solidFill>
                  <a:srgbClr val="231F20"/>
                </a:solidFill>
                <a:latin typeface="Oswald Bold"/>
              </a:rPr>
              <a:t> </a:t>
            </a:r>
            <a:r>
              <a:rPr lang="en-US" sz="8000" spc="978" err="1">
                <a:solidFill>
                  <a:srgbClr val="231F20"/>
                </a:solidFill>
                <a:latin typeface="Oswald Bold"/>
              </a:rPr>
              <a:t>hình</a:t>
            </a:r>
            <a:r>
              <a:rPr lang="en-US" sz="8000" spc="978">
                <a:solidFill>
                  <a:srgbClr val="231F20"/>
                </a:solidFill>
                <a:latin typeface="Oswald Bold"/>
              </a:rPr>
              <a:t> </a:t>
            </a:r>
            <a:r>
              <a:rPr lang="en-US" sz="8000" spc="978" err="1">
                <a:solidFill>
                  <a:srgbClr val="231F20"/>
                </a:solidFill>
                <a:latin typeface="Oswald Bold"/>
              </a:rPr>
              <a:t>dự</a:t>
            </a:r>
            <a:r>
              <a:rPr lang="en-US" sz="8000" spc="978">
                <a:solidFill>
                  <a:srgbClr val="231F20"/>
                </a:solidFill>
                <a:latin typeface="Oswald Bold"/>
              </a:rPr>
              <a:t> </a:t>
            </a:r>
            <a:r>
              <a:rPr lang="en-US" sz="8000" spc="978" err="1">
                <a:solidFill>
                  <a:srgbClr val="231F20"/>
                </a:solidFill>
                <a:latin typeface="Oswald Bold"/>
              </a:rPr>
              <a:t>đoán</a:t>
            </a:r>
            <a:r>
              <a:rPr lang="en-US" sz="8000" spc="978">
                <a:solidFill>
                  <a:srgbClr val="231F20"/>
                </a:solidFill>
                <a:latin typeface="Oswald Bold"/>
              </a:rPr>
              <a:t> </a:t>
            </a:r>
            <a:r>
              <a:rPr lang="en-US" sz="8000" spc="978" err="1">
                <a:solidFill>
                  <a:srgbClr val="231F20"/>
                </a:solidFill>
                <a:latin typeface="Oswald Bold"/>
              </a:rPr>
              <a:t>giá</a:t>
            </a:r>
            <a:r>
              <a:rPr lang="en-US" sz="8000" spc="978">
                <a:solidFill>
                  <a:srgbClr val="231F20"/>
                </a:solidFill>
                <a:latin typeface="Oswald Bold"/>
              </a:rPr>
              <a:t> </a:t>
            </a:r>
            <a:r>
              <a:rPr lang="en-US" sz="8000" spc="978" err="1">
                <a:solidFill>
                  <a:srgbClr val="231F20"/>
                </a:solidFill>
                <a:latin typeface="Oswald Bold"/>
              </a:rPr>
              <a:t>nhà</a:t>
            </a:r>
            <a:endParaRPr lang="en-US" sz="8000" spc="978">
              <a:solidFill>
                <a:srgbClr val="231F20"/>
              </a:solidFill>
              <a:latin typeface="Oswald Bold"/>
            </a:endParaRPr>
          </a:p>
        </p:txBody>
      </p:sp>
    </p:spTree>
    <p:extLst>
      <p:ext uri="{BB962C8B-B14F-4D97-AF65-F5344CB8AC3E}">
        <p14:creationId xmlns:p14="http://schemas.microsoft.com/office/powerpoint/2010/main" val="2708078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D088000D-37EC-FD4B-7B89-D78759CC25E7}"/>
              </a:ext>
            </a:extLst>
          </p:cNvPr>
          <p:cNvSpPr txBox="1"/>
          <p:nvPr/>
        </p:nvSpPr>
        <p:spPr>
          <a:xfrm>
            <a:off x="838200" y="800100"/>
            <a:ext cx="5577745" cy="1569660"/>
          </a:xfrm>
          <a:prstGeom prst="rect">
            <a:avLst/>
          </a:prstGeom>
          <a:noFill/>
        </p:spPr>
        <p:txBody>
          <a:bodyPr wrap="none" rtlCol="0">
            <a:spAutoFit/>
          </a:bodyPr>
          <a:lstStyle/>
          <a:p>
            <a:r>
              <a:rPr lang="en-US" sz="4800" b="1"/>
              <a:t>Feature selection</a:t>
            </a:r>
          </a:p>
          <a:p>
            <a:r>
              <a:rPr lang="en-US" sz="4800" err="1"/>
              <a:t>Loại</a:t>
            </a:r>
            <a:r>
              <a:rPr lang="en-US" sz="4800"/>
              <a:t> </a:t>
            </a:r>
            <a:r>
              <a:rPr lang="en-US" sz="4800" err="1"/>
              <a:t>bỏ</a:t>
            </a:r>
            <a:r>
              <a:rPr lang="en-US" sz="4800"/>
              <a:t> </a:t>
            </a:r>
            <a:r>
              <a:rPr lang="en-US" sz="4800" err="1"/>
              <a:t>cột</a:t>
            </a:r>
            <a:r>
              <a:rPr lang="en-US" sz="4800"/>
              <a:t> </a:t>
            </a:r>
            <a:r>
              <a:rPr lang="en-US" sz="4800" b="1"/>
              <a:t>ID, </a:t>
            </a:r>
            <a:r>
              <a:rPr lang="en-US" sz="4800" b="1" err="1"/>
              <a:t>địa</a:t>
            </a:r>
            <a:r>
              <a:rPr lang="en-US" sz="4800" b="1"/>
              <a:t> </a:t>
            </a:r>
            <a:r>
              <a:rPr lang="en-US" sz="4800" b="1" err="1"/>
              <a:t>chỉ</a:t>
            </a:r>
            <a:endParaRPr lang="en-US" sz="4800" b="1"/>
          </a:p>
        </p:txBody>
      </p:sp>
      <p:sp>
        <p:nvSpPr>
          <p:cNvPr id="6" name="TextBox 5">
            <a:extLst>
              <a:ext uri="{FF2B5EF4-FFF2-40B4-BE49-F238E27FC236}">
                <a16:creationId xmlns:a16="http://schemas.microsoft.com/office/drawing/2014/main" id="{47B3077D-D81C-2927-C7F4-ADAE950AFECC}"/>
              </a:ext>
            </a:extLst>
          </p:cNvPr>
          <p:cNvSpPr txBox="1"/>
          <p:nvPr/>
        </p:nvSpPr>
        <p:spPr>
          <a:xfrm>
            <a:off x="4935582" y="3303880"/>
            <a:ext cx="5216435" cy="1569660"/>
          </a:xfrm>
          <a:prstGeom prst="rect">
            <a:avLst/>
          </a:prstGeom>
          <a:noFill/>
        </p:spPr>
        <p:txBody>
          <a:bodyPr wrap="square">
            <a:spAutoFit/>
          </a:bodyPr>
          <a:lstStyle/>
          <a:p>
            <a:r>
              <a:rPr lang="en-US" sz="4800" b="1"/>
              <a:t>IQR</a:t>
            </a:r>
          </a:p>
          <a:p>
            <a:r>
              <a:rPr lang="en-US" sz="4800" err="1"/>
              <a:t>Loại</a:t>
            </a:r>
            <a:r>
              <a:rPr lang="en-US" sz="4800"/>
              <a:t> </a:t>
            </a:r>
            <a:r>
              <a:rPr lang="en-US" sz="4800" err="1"/>
              <a:t>bỏ</a:t>
            </a:r>
            <a:r>
              <a:rPr lang="en-US" sz="4800"/>
              <a:t> outlier</a:t>
            </a:r>
            <a:endParaRPr lang="en-US" sz="4000"/>
          </a:p>
        </p:txBody>
      </p:sp>
      <p:sp>
        <p:nvSpPr>
          <p:cNvPr id="9" name="TextBox 8">
            <a:extLst>
              <a:ext uri="{FF2B5EF4-FFF2-40B4-BE49-F238E27FC236}">
                <a16:creationId xmlns:a16="http://schemas.microsoft.com/office/drawing/2014/main" id="{DB1777C0-361B-C9C9-7AC0-68CCB4CC75E0}"/>
              </a:ext>
            </a:extLst>
          </p:cNvPr>
          <p:cNvSpPr txBox="1"/>
          <p:nvPr/>
        </p:nvSpPr>
        <p:spPr>
          <a:xfrm>
            <a:off x="7543800" y="5753100"/>
            <a:ext cx="10440571" cy="3046988"/>
          </a:xfrm>
          <a:prstGeom prst="rect">
            <a:avLst/>
          </a:prstGeom>
          <a:noFill/>
        </p:spPr>
        <p:txBody>
          <a:bodyPr wrap="square">
            <a:spAutoFit/>
          </a:bodyPr>
          <a:lstStyle/>
          <a:p>
            <a:r>
              <a:rPr lang="en-US" sz="4800" b="1"/>
              <a:t>One-hot encoding</a:t>
            </a:r>
          </a:p>
          <a:p>
            <a:r>
              <a:rPr lang="en-US" sz="4800" err="1"/>
              <a:t>Tạo</a:t>
            </a:r>
            <a:r>
              <a:rPr lang="en-US" sz="4800"/>
              <a:t> </a:t>
            </a:r>
            <a:r>
              <a:rPr lang="en-US" sz="4800" err="1"/>
              <a:t>thành</a:t>
            </a:r>
            <a:r>
              <a:rPr lang="en-US" sz="4800"/>
              <a:t> </a:t>
            </a:r>
            <a:r>
              <a:rPr lang="en-US" sz="4800" err="1"/>
              <a:t>các</a:t>
            </a:r>
            <a:r>
              <a:rPr lang="en-US" sz="4800"/>
              <a:t> </a:t>
            </a:r>
            <a:r>
              <a:rPr lang="en-US" sz="4800" err="1"/>
              <a:t>cột</a:t>
            </a:r>
            <a:r>
              <a:rPr lang="en-US" sz="4800"/>
              <a:t> </a:t>
            </a:r>
            <a:r>
              <a:rPr lang="en-US" sz="4800" err="1"/>
              <a:t>tương</a:t>
            </a:r>
            <a:r>
              <a:rPr lang="en-US" sz="4800"/>
              <a:t> </a:t>
            </a:r>
            <a:r>
              <a:rPr lang="en-US" sz="4800" err="1"/>
              <a:t>ứng</a:t>
            </a:r>
            <a:r>
              <a:rPr lang="en-US" sz="4800"/>
              <a:t> </a:t>
            </a:r>
            <a:r>
              <a:rPr lang="en-US" sz="4800" err="1"/>
              <a:t>với</a:t>
            </a:r>
            <a:r>
              <a:rPr lang="en-US" sz="4800"/>
              <a:t> </a:t>
            </a:r>
            <a:r>
              <a:rPr lang="en-US" sz="4800" err="1"/>
              <a:t>số</a:t>
            </a:r>
            <a:r>
              <a:rPr lang="en-US" sz="4800"/>
              <a:t> </a:t>
            </a:r>
            <a:r>
              <a:rPr lang="en-US" sz="4800" err="1"/>
              <a:t>quận</a:t>
            </a:r>
            <a:endParaRPr lang="en-US" sz="4800"/>
          </a:p>
          <a:p>
            <a:r>
              <a:rPr lang="en-US" sz="4800"/>
              <a:t>VD: </a:t>
            </a:r>
            <a:r>
              <a:rPr lang="en-US" sz="4800" err="1"/>
              <a:t>quận</a:t>
            </a:r>
            <a:r>
              <a:rPr lang="en-US" sz="4800"/>
              <a:t> 1: 1, </a:t>
            </a:r>
            <a:r>
              <a:rPr lang="en-US" sz="4800" err="1"/>
              <a:t>các</a:t>
            </a:r>
            <a:r>
              <a:rPr lang="en-US" sz="4800"/>
              <a:t> </a:t>
            </a:r>
            <a:r>
              <a:rPr lang="en-US" sz="4800" err="1"/>
              <a:t>quận</a:t>
            </a:r>
            <a:r>
              <a:rPr lang="en-US" sz="4800"/>
              <a:t> </a:t>
            </a:r>
            <a:r>
              <a:rPr lang="en-US" sz="4800" err="1"/>
              <a:t>còn</a:t>
            </a:r>
            <a:r>
              <a:rPr lang="en-US" sz="4800"/>
              <a:t> </a:t>
            </a:r>
            <a:r>
              <a:rPr lang="en-US" sz="4800" err="1"/>
              <a:t>lại</a:t>
            </a:r>
            <a:r>
              <a:rPr lang="en-US" sz="4800"/>
              <a:t>: 0</a:t>
            </a:r>
          </a:p>
          <a:p>
            <a:endParaRPr lang="en-US" sz="4800"/>
          </a:p>
        </p:txBody>
      </p:sp>
    </p:spTree>
    <p:extLst>
      <p:ext uri="{BB962C8B-B14F-4D97-AF65-F5344CB8AC3E}">
        <p14:creationId xmlns:p14="http://schemas.microsoft.com/office/powerpoint/2010/main" val="2448339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1143000" y="190500"/>
            <a:ext cx="11559733" cy="1567352"/>
          </a:xfrm>
          <a:prstGeom prst="rect">
            <a:avLst/>
          </a:prstGeom>
        </p:spPr>
        <p:txBody>
          <a:bodyPr wrap="square" lIns="0" tIns="0" rIns="0" bIns="0" rtlCol="0" anchor="t">
            <a:spAutoFit/>
          </a:bodyPr>
          <a:lstStyle/>
          <a:p>
            <a:pPr>
              <a:lnSpc>
                <a:spcPts val="13774"/>
              </a:lnSpc>
            </a:pPr>
            <a:r>
              <a:rPr lang="en-US" sz="6000" spc="978">
                <a:solidFill>
                  <a:srgbClr val="231F20"/>
                </a:solidFill>
                <a:latin typeface="Oswald Bold"/>
              </a:rPr>
              <a:t>Linear Regression</a:t>
            </a:r>
          </a:p>
        </p:txBody>
      </p:sp>
      <p:sp>
        <p:nvSpPr>
          <p:cNvPr id="5" name="TextBox 4">
            <a:extLst>
              <a:ext uri="{FF2B5EF4-FFF2-40B4-BE49-F238E27FC236}">
                <a16:creationId xmlns:a16="http://schemas.microsoft.com/office/drawing/2014/main" id="{2D13FE87-2E4C-D240-C7B2-F6BAABF7A7F6}"/>
              </a:ext>
            </a:extLst>
          </p:cNvPr>
          <p:cNvSpPr txBox="1"/>
          <p:nvPr/>
        </p:nvSpPr>
        <p:spPr>
          <a:xfrm>
            <a:off x="6862355" y="3848100"/>
            <a:ext cx="11388634" cy="1599669"/>
          </a:xfrm>
          <a:prstGeom prst="rect">
            <a:avLst/>
          </a:prstGeom>
          <a:noFill/>
        </p:spPr>
        <p:txBody>
          <a:bodyPr wrap="square">
            <a:spAutoFit/>
          </a:bodyPr>
          <a:lstStyle/>
          <a:p>
            <a:pPr>
              <a:lnSpc>
                <a:spcPts val="13774"/>
              </a:lnSpc>
            </a:pPr>
            <a:r>
              <a:rPr lang="en-US" sz="6000" spc="978">
                <a:solidFill>
                  <a:srgbClr val="231F20"/>
                </a:solidFill>
                <a:latin typeface="Oswald Bold"/>
              </a:rPr>
              <a:t>Random Forest Regressor</a:t>
            </a:r>
          </a:p>
        </p:txBody>
      </p:sp>
      <p:sp>
        <p:nvSpPr>
          <p:cNvPr id="6" name="TextBox 5">
            <a:extLst>
              <a:ext uri="{FF2B5EF4-FFF2-40B4-BE49-F238E27FC236}">
                <a16:creationId xmlns:a16="http://schemas.microsoft.com/office/drawing/2014/main" id="{DCE304B1-FD8E-FEBB-9AD6-729F2FAB992E}"/>
              </a:ext>
            </a:extLst>
          </p:cNvPr>
          <p:cNvSpPr txBox="1"/>
          <p:nvPr/>
        </p:nvSpPr>
        <p:spPr>
          <a:xfrm>
            <a:off x="1143000" y="2071155"/>
            <a:ext cx="6169189" cy="646331"/>
          </a:xfrm>
          <a:prstGeom prst="rect">
            <a:avLst/>
          </a:prstGeom>
          <a:noFill/>
        </p:spPr>
        <p:txBody>
          <a:bodyPr wrap="none" rtlCol="0">
            <a:spAutoFit/>
          </a:bodyPr>
          <a:lstStyle/>
          <a:p>
            <a:r>
              <a:rPr lang="en-US" sz="3600" err="1"/>
              <a:t>Mô</a:t>
            </a:r>
            <a:r>
              <a:rPr lang="en-US" sz="3600"/>
              <a:t> </a:t>
            </a:r>
            <a:r>
              <a:rPr lang="en-US" sz="3600" err="1"/>
              <a:t>hình</a:t>
            </a:r>
            <a:r>
              <a:rPr lang="en-US" sz="3600"/>
              <a:t> </a:t>
            </a:r>
            <a:r>
              <a:rPr lang="en-US" sz="3600" err="1"/>
              <a:t>dự</a:t>
            </a:r>
            <a:r>
              <a:rPr lang="en-US" sz="3600"/>
              <a:t> </a:t>
            </a:r>
            <a:r>
              <a:rPr lang="en-US" sz="3600" err="1"/>
              <a:t>đoán</a:t>
            </a:r>
            <a:r>
              <a:rPr lang="en-US" sz="3600"/>
              <a:t> </a:t>
            </a:r>
            <a:r>
              <a:rPr lang="en-US" sz="3600" err="1"/>
              <a:t>đơn</a:t>
            </a:r>
            <a:r>
              <a:rPr lang="en-US" sz="3600"/>
              <a:t> </a:t>
            </a:r>
            <a:r>
              <a:rPr lang="en-US" sz="3600" err="1"/>
              <a:t>giản</a:t>
            </a:r>
            <a:r>
              <a:rPr lang="en-US" sz="3600"/>
              <a:t> </a:t>
            </a:r>
            <a:r>
              <a:rPr lang="en-US" sz="3600" err="1"/>
              <a:t>nhất</a:t>
            </a:r>
            <a:endParaRPr lang="en-US" sz="3600"/>
          </a:p>
        </p:txBody>
      </p:sp>
      <p:sp>
        <p:nvSpPr>
          <p:cNvPr id="8" name="TextBox 7">
            <a:extLst>
              <a:ext uri="{FF2B5EF4-FFF2-40B4-BE49-F238E27FC236}">
                <a16:creationId xmlns:a16="http://schemas.microsoft.com/office/drawing/2014/main" id="{691F6638-BDB7-14FC-E29D-6042B00B3FBA}"/>
              </a:ext>
            </a:extLst>
          </p:cNvPr>
          <p:cNvSpPr txBox="1"/>
          <p:nvPr/>
        </p:nvSpPr>
        <p:spPr>
          <a:xfrm>
            <a:off x="1149531" y="2961202"/>
            <a:ext cx="8921353" cy="646331"/>
          </a:xfrm>
          <a:prstGeom prst="rect">
            <a:avLst/>
          </a:prstGeom>
          <a:noFill/>
        </p:spPr>
        <p:txBody>
          <a:bodyPr wrap="none" rtlCol="0">
            <a:spAutoFit/>
          </a:bodyPr>
          <a:lstStyle/>
          <a:p>
            <a:r>
              <a:rPr lang="en-US" sz="3600" err="1"/>
              <a:t>Làm</a:t>
            </a:r>
            <a:r>
              <a:rPr lang="en-US" sz="3600"/>
              <a:t> base </a:t>
            </a:r>
            <a:r>
              <a:rPr lang="en-US" sz="3600" err="1"/>
              <a:t>để</a:t>
            </a:r>
            <a:r>
              <a:rPr lang="en-US" sz="3600"/>
              <a:t> </a:t>
            </a:r>
            <a:r>
              <a:rPr lang="en-US" sz="3600" err="1"/>
              <a:t>đánh</a:t>
            </a:r>
            <a:r>
              <a:rPr lang="en-US" sz="3600"/>
              <a:t> </a:t>
            </a:r>
            <a:r>
              <a:rPr lang="en-US" sz="3600" err="1"/>
              <a:t>giá</a:t>
            </a:r>
            <a:r>
              <a:rPr lang="en-US" sz="3600"/>
              <a:t> </a:t>
            </a:r>
            <a:r>
              <a:rPr lang="en-US" sz="3600" err="1"/>
              <a:t>chung</a:t>
            </a:r>
            <a:r>
              <a:rPr lang="en-US" sz="3600"/>
              <a:t> </a:t>
            </a:r>
            <a:r>
              <a:rPr lang="en-US" sz="3600" err="1"/>
              <a:t>độ</a:t>
            </a:r>
            <a:r>
              <a:rPr lang="en-US" sz="3600"/>
              <a:t> </a:t>
            </a:r>
            <a:r>
              <a:rPr lang="en-US" sz="3600" err="1"/>
              <a:t>tốt</a:t>
            </a:r>
            <a:r>
              <a:rPr lang="en-US" sz="3600"/>
              <a:t> </a:t>
            </a:r>
            <a:r>
              <a:rPr lang="en-US" sz="3600" err="1"/>
              <a:t>của</a:t>
            </a:r>
            <a:r>
              <a:rPr lang="en-US" sz="3600"/>
              <a:t> </a:t>
            </a:r>
            <a:r>
              <a:rPr lang="en-US" sz="3600" err="1"/>
              <a:t>dữ</a:t>
            </a:r>
            <a:r>
              <a:rPr lang="en-US" sz="3600"/>
              <a:t> </a:t>
            </a:r>
            <a:r>
              <a:rPr lang="en-US" sz="3600" err="1"/>
              <a:t>liệu</a:t>
            </a:r>
            <a:endParaRPr lang="en-US" sz="3600"/>
          </a:p>
        </p:txBody>
      </p:sp>
      <p:sp>
        <p:nvSpPr>
          <p:cNvPr id="9" name="TextBox 8">
            <a:extLst>
              <a:ext uri="{FF2B5EF4-FFF2-40B4-BE49-F238E27FC236}">
                <a16:creationId xmlns:a16="http://schemas.microsoft.com/office/drawing/2014/main" id="{DF8790EF-5F4B-D40B-E534-79BD30561891}"/>
              </a:ext>
            </a:extLst>
          </p:cNvPr>
          <p:cNvSpPr txBox="1"/>
          <p:nvPr/>
        </p:nvSpPr>
        <p:spPr>
          <a:xfrm>
            <a:off x="6922866" y="5998631"/>
            <a:ext cx="6304098" cy="646331"/>
          </a:xfrm>
          <a:prstGeom prst="rect">
            <a:avLst/>
          </a:prstGeom>
          <a:noFill/>
        </p:spPr>
        <p:txBody>
          <a:bodyPr wrap="none" rtlCol="0">
            <a:spAutoFit/>
          </a:bodyPr>
          <a:lstStyle/>
          <a:p>
            <a:r>
              <a:rPr lang="en-US" sz="3600" err="1"/>
              <a:t>Mô</a:t>
            </a:r>
            <a:r>
              <a:rPr lang="en-US" sz="3600"/>
              <a:t> </a:t>
            </a:r>
            <a:r>
              <a:rPr lang="en-US" sz="3600" err="1"/>
              <a:t>hình</a:t>
            </a:r>
            <a:r>
              <a:rPr lang="en-US" sz="3600"/>
              <a:t> </a:t>
            </a:r>
            <a:r>
              <a:rPr lang="en-US" sz="3600" err="1"/>
              <a:t>dự</a:t>
            </a:r>
            <a:r>
              <a:rPr lang="en-US" sz="3600"/>
              <a:t> </a:t>
            </a:r>
            <a:r>
              <a:rPr lang="en-US" sz="3600" err="1"/>
              <a:t>đoán</a:t>
            </a:r>
            <a:r>
              <a:rPr lang="en-US" sz="3600"/>
              <a:t> </a:t>
            </a:r>
            <a:r>
              <a:rPr lang="en-US" sz="3600" err="1"/>
              <a:t>phức</a:t>
            </a:r>
            <a:r>
              <a:rPr lang="en-US" sz="3600"/>
              <a:t> </a:t>
            </a:r>
            <a:r>
              <a:rPr lang="en-US" sz="3600" err="1"/>
              <a:t>tạp</a:t>
            </a:r>
            <a:r>
              <a:rPr lang="en-US" sz="3600"/>
              <a:t> </a:t>
            </a:r>
            <a:r>
              <a:rPr lang="en-US" sz="3600" err="1"/>
              <a:t>hơn</a:t>
            </a:r>
            <a:endParaRPr lang="en-US" sz="3600"/>
          </a:p>
        </p:txBody>
      </p:sp>
      <p:sp>
        <p:nvSpPr>
          <p:cNvPr id="10" name="TextBox 9">
            <a:extLst>
              <a:ext uri="{FF2B5EF4-FFF2-40B4-BE49-F238E27FC236}">
                <a16:creationId xmlns:a16="http://schemas.microsoft.com/office/drawing/2014/main" id="{FAEC1429-F47A-5D30-8B21-17BC56D83F68}"/>
              </a:ext>
            </a:extLst>
          </p:cNvPr>
          <p:cNvSpPr txBox="1"/>
          <p:nvPr/>
        </p:nvSpPr>
        <p:spPr>
          <a:xfrm>
            <a:off x="6951169" y="6891686"/>
            <a:ext cx="8288831" cy="1200329"/>
          </a:xfrm>
          <a:prstGeom prst="rect">
            <a:avLst/>
          </a:prstGeom>
          <a:noFill/>
        </p:spPr>
        <p:txBody>
          <a:bodyPr wrap="square" rtlCol="0">
            <a:spAutoFit/>
          </a:bodyPr>
          <a:lstStyle/>
          <a:p>
            <a:r>
              <a:rPr lang="en-US" sz="3600" err="1"/>
              <a:t>Sử</a:t>
            </a:r>
            <a:r>
              <a:rPr lang="en-US" sz="3600"/>
              <a:t> </a:t>
            </a:r>
            <a:r>
              <a:rPr lang="en-US" sz="3600" err="1"/>
              <a:t>dụng</a:t>
            </a:r>
            <a:r>
              <a:rPr lang="en-US" sz="3600"/>
              <a:t> </a:t>
            </a:r>
            <a:r>
              <a:rPr lang="en-US" sz="3600" err="1"/>
              <a:t>mô</a:t>
            </a:r>
            <a:r>
              <a:rPr lang="en-US" sz="3600"/>
              <a:t> </a:t>
            </a:r>
            <a:r>
              <a:rPr lang="en-US" sz="3600" err="1"/>
              <a:t>hình</a:t>
            </a:r>
            <a:r>
              <a:rPr lang="en-US" sz="3600"/>
              <a:t> ensemble </a:t>
            </a:r>
            <a:r>
              <a:rPr lang="en-US" sz="3600" err="1"/>
              <a:t>các</a:t>
            </a:r>
            <a:r>
              <a:rPr lang="en-US" sz="3600"/>
              <a:t> decision tree, </a:t>
            </a:r>
            <a:r>
              <a:rPr lang="en-US" sz="3600" err="1"/>
              <a:t>kết</a:t>
            </a:r>
            <a:r>
              <a:rPr lang="en-US" sz="3600"/>
              <a:t> </a:t>
            </a:r>
            <a:r>
              <a:rPr lang="en-US" sz="3600" err="1"/>
              <a:t>quả</a:t>
            </a:r>
            <a:r>
              <a:rPr lang="en-US" sz="3600"/>
              <a:t> </a:t>
            </a:r>
            <a:r>
              <a:rPr lang="en-US" sz="3600" err="1"/>
              <a:t>dựa</a:t>
            </a:r>
            <a:r>
              <a:rPr lang="en-US" sz="3600"/>
              <a:t> </a:t>
            </a:r>
            <a:r>
              <a:rPr lang="en-US" sz="3600" err="1"/>
              <a:t>trên</a:t>
            </a:r>
            <a:r>
              <a:rPr lang="en-US" sz="3600"/>
              <a:t> </a:t>
            </a:r>
            <a:r>
              <a:rPr lang="en-US" sz="3600" err="1"/>
              <a:t>tỷ</a:t>
            </a:r>
            <a:r>
              <a:rPr lang="en-US" sz="3600"/>
              <a:t> </a:t>
            </a:r>
            <a:r>
              <a:rPr lang="en-US" sz="3600" err="1"/>
              <a:t>lệ</a:t>
            </a:r>
            <a:r>
              <a:rPr lang="en-US" sz="3600"/>
              <a:t> </a:t>
            </a:r>
            <a:r>
              <a:rPr lang="en-US" sz="3600" err="1"/>
              <a:t>chiếm</a:t>
            </a:r>
            <a:r>
              <a:rPr lang="en-US" sz="3600"/>
              <a:t> </a:t>
            </a:r>
            <a:r>
              <a:rPr lang="en-US" sz="3600" err="1"/>
              <a:t>cao</a:t>
            </a:r>
            <a:r>
              <a:rPr lang="en-US" sz="3600"/>
              <a:t> </a:t>
            </a:r>
            <a:r>
              <a:rPr lang="en-US" sz="3600" err="1"/>
              <a:t>nhất</a:t>
            </a:r>
            <a:endParaRPr lang="en-US" sz="3600"/>
          </a:p>
        </p:txBody>
      </p:sp>
    </p:spTree>
    <p:extLst>
      <p:ext uri="{BB962C8B-B14F-4D97-AF65-F5344CB8AC3E}">
        <p14:creationId xmlns:p14="http://schemas.microsoft.com/office/powerpoint/2010/main" val="93970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TextBox 6">
            <a:extLst>
              <a:ext uri="{FF2B5EF4-FFF2-40B4-BE49-F238E27FC236}">
                <a16:creationId xmlns:a16="http://schemas.microsoft.com/office/drawing/2014/main" id="{FF1DAE44-D7AB-1DA0-0700-FE66743E287E}"/>
              </a:ext>
            </a:extLst>
          </p:cNvPr>
          <p:cNvSpPr txBox="1"/>
          <p:nvPr/>
        </p:nvSpPr>
        <p:spPr>
          <a:xfrm>
            <a:off x="3886200" y="3162300"/>
            <a:ext cx="11559733" cy="1567352"/>
          </a:xfrm>
          <a:prstGeom prst="rect">
            <a:avLst/>
          </a:prstGeom>
        </p:spPr>
        <p:txBody>
          <a:bodyPr wrap="square" lIns="0" tIns="0" rIns="0" bIns="0" rtlCol="0" anchor="t">
            <a:spAutoFit/>
          </a:bodyPr>
          <a:lstStyle/>
          <a:p>
            <a:pPr algn="ctr">
              <a:lnSpc>
                <a:spcPts val="13774"/>
              </a:lnSpc>
            </a:pPr>
            <a:r>
              <a:rPr lang="en-US" sz="8000" spc="978">
                <a:solidFill>
                  <a:srgbClr val="231F20"/>
                </a:solidFill>
                <a:latin typeface="Oswald Bold"/>
              </a:rPr>
              <a:t>Mua Bán</a:t>
            </a:r>
          </a:p>
        </p:txBody>
      </p:sp>
    </p:spTree>
    <p:extLst>
      <p:ext uri="{BB962C8B-B14F-4D97-AF65-F5344CB8AC3E}">
        <p14:creationId xmlns:p14="http://schemas.microsoft.com/office/powerpoint/2010/main" val="977056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1143000" y="190500"/>
            <a:ext cx="11559733" cy="1567352"/>
          </a:xfrm>
          <a:prstGeom prst="rect">
            <a:avLst/>
          </a:prstGeom>
        </p:spPr>
        <p:txBody>
          <a:bodyPr wrap="square" lIns="0" tIns="0" rIns="0" bIns="0" rtlCol="0" anchor="t">
            <a:spAutoFit/>
          </a:bodyPr>
          <a:lstStyle/>
          <a:p>
            <a:pPr>
              <a:lnSpc>
                <a:spcPts val="13774"/>
              </a:lnSpc>
            </a:pPr>
            <a:r>
              <a:rPr lang="en-US" sz="6000" spc="978">
                <a:solidFill>
                  <a:srgbClr val="231F20"/>
                </a:solidFill>
                <a:latin typeface="Oswald Bold"/>
              </a:rPr>
              <a:t>Linear Regression</a:t>
            </a:r>
          </a:p>
        </p:txBody>
      </p:sp>
      <p:sp>
        <p:nvSpPr>
          <p:cNvPr id="11" name="TextBox 10">
            <a:extLst>
              <a:ext uri="{FF2B5EF4-FFF2-40B4-BE49-F238E27FC236}">
                <a16:creationId xmlns:a16="http://schemas.microsoft.com/office/drawing/2014/main" id="{81F02750-1906-DAE2-1144-7315C27F34C5}"/>
              </a:ext>
            </a:extLst>
          </p:cNvPr>
          <p:cNvSpPr txBox="1"/>
          <p:nvPr/>
        </p:nvSpPr>
        <p:spPr>
          <a:xfrm>
            <a:off x="12496800" y="1333500"/>
            <a:ext cx="3165354" cy="1754326"/>
          </a:xfrm>
          <a:prstGeom prst="rect">
            <a:avLst/>
          </a:prstGeom>
          <a:noFill/>
        </p:spPr>
        <p:txBody>
          <a:bodyPr wrap="none" rtlCol="0">
            <a:spAutoFit/>
          </a:bodyPr>
          <a:lstStyle/>
          <a:p>
            <a:r>
              <a:rPr lang="en-US" sz="3600" b="1"/>
              <a:t>Training: 50%</a:t>
            </a:r>
          </a:p>
          <a:p>
            <a:r>
              <a:rPr lang="en-US" sz="3600" b="1"/>
              <a:t>Validation: 25%</a:t>
            </a:r>
          </a:p>
          <a:p>
            <a:r>
              <a:rPr lang="en-US" sz="3600" b="1"/>
              <a:t>Testing: 25%</a:t>
            </a:r>
          </a:p>
        </p:txBody>
      </p:sp>
      <p:sp>
        <p:nvSpPr>
          <p:cNvPr id="3" name="TextBox 2">
            <a:extLst>
              <a:ext uri="{FF2B5EF4-FFF2-40B4-BE49-F238E27FC236}">
                <a16:creationId xmlns:a16="http://schemas.microsoft.com/office/drawing/2014/main" id="{7871B5B2-EF3F-56AE-CAF5-D0ECE09EA444}"/>
              </a:ext>
            </a:extLst>
          </p:cNvPr>
          <p:cNvSpPr txBox="1"/>
          <p:nvPr/>
        </p:nvSpPr>
        <p:spPr>
          <a:xfrm>
            <a:off x="1143000" y="2628900"/>
            <a:ext cx="3059684" cy="1569660"/>
          </a:xfrm>
          <a:prstGeom prst="rect">
            <a:avLst/>
          </a:prstGeom>
          <a:noFill/>
        </p:spPr>
        <p:txBody>
          <a:bodyPr wrap="none" rtlCol="0">
            <a:spAutoFit/>
          </a:bodyPr>
          <a:lstStyle/>
          <a:p>
            <a:r>
              <a:rPr lang="en-US" sz="3200" b="1"/>
              <a:t>Training: 0.894</a:t>
            </a:r>
          </a:p>
          <a:p>
            <a:r>
              <a:rPr lang="en-US" sz="3200" b="1"/>
              <a:t>Validation: 0.897</a:t>
            </a:r>
          </a:p>
          <a:p>
            <a:r>
              <a:rPr lang="en-US" sz="3200" b="1"/>
              <a:t>Testing: 0.898</a:t>
            </a:r>
          </a:p>
        </p:txBody>
      </p:sp>
      <p:pic>
        <p:nvPicPr>
          <p:cNvPr id="13" name="Picture 12" descr="A graph with a red line&#10;&#10;Description automatically generated">
            <a:extLst>
              <a:ext uri="{FF2B5EF4-FFF2-40B4-BE49-F238E27FC236}">
                <a16:creationId xmlns:a16="http://schemas.microsoft.com/office/drawing/2014/main" id="{BAB98704-AA66-27AA-3932-DB04999AEE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6505" y="3549161"/>
            <a:ext cx="7877029" cy="5942080"/>
          </a:xfrm>
          <a:prstGeom prst="rect">
            <a:avLst/>
          </a:prstGeom>
        </p:spPr>
      </p:pic>
    </p:spTree>
    <p:extLst>
      <p:ext uri="{BB962C8B-B14F-4D97-AF65-F5344CB8AC3E}">
        <p14:creationId xmlns:p14="http://schemas.microsoft.com/office/powerpoint/2010/main" val="3483450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1143000" y="190500"/>
            <a:ext cx="11559733" cy="1567352"/>
          </a:xfrm>
          <a:prstGeom prst="rect">
            <a:avLst/>
          </a:prstGeom>
        </p:spPr>
        <p:txBody>
          <a:bodyPr wrap="square" lIns="0" tIns="0" rIns="0" bIns="0" rtlCol="0" anchor="t">
            <a:spAutoFit/>
          </a:bodyPr>
          <a:lstStyle/>
          <a:p>
            <a:pPr>
              <a:lnSpc>
                <a:spcPts val="13774"/>
              </a:lnSpc>
            </a:pPr>
            <a:r>
              <a:rPr lang="en-US" sz="6000" spc="978">
                <a:solidFill>
                  <a:srgbClr val="231F20"/>
                </a:solidFill>
                <a:latin typeface="Oswald Bold"/>
              </a:rPr>
              <a:t>Random Forest Regressor</a:t>
            </a:r>
          </a:p>
        </p:txBody>
      </p:sp>
      <p:sp>
        <p:nvSpPr>
          <p:cNvPr id="3" name="TextBox 2">
            <a:extLst>
              <a:ext uri="{FF2B5EF4-FFF2-40B4-BE49-F238E27FC236}">
                <a16:creationId xmlns:a16="http://schemas.microsoft.com/office/drawing/2014/main" id="{7871B5B2-EF3F-56AE-CAF5-D0ECE09EA444}"/>
              </a:ext>
            </a:extLst>
          </p:cNvPr>
          <p:cNvSpPr txBox="1"/>
          <p:nvPr/>
        </p:nvSpPr>
        <p:spPr>
          <a:xfrm>
            <a:off x="1143000" y="2628900"/>
            <a:ext cx="2823209" cy="2062103"/>
          </a:xfrm>
          <a:prstGeom prst="rect">
            <a:avLst/>
          </a:prstGeom>
          <a:noFill/>
        </p:spPr>
        <p:txBody>
          <a:bodyPr wrap="none" rtlCol="0">
            <a:spAutoFit/>
          </a:bodyPr>
          <a:lstStyle/>
          <a:p>
            <a:r>
              <a:rPr lang="en-US" sz="3200" b="1"/>
              <a:t>Model 1: </a:t>
            </a:r>
          </a:p>
          <a:p>
            <a:r>
              <a:rPr lang="en-US" sz="3200" b="1"/>
              <a:t>+ Training: 1</a:t>
            </a:r>
          </a:p>
          <a:p>
            <a:r>
              <a:rPr lang="en-US" sz="3200" b="1"/>
              <a:t>+ Testing: 0.999</a:t>
            </a:r>
          </a:p>
          <a:p>
            <a:r>
              <a:rPr lang="en-US" sz="3200" b="1"/>
              <a:t>=&gt; Overfit</a:t>
            </a:r>
          </a:p>
        </p:txBody>
      </p:sp>
      <p:sp>
        <p:nvSpPr>
          <p:cNvPr id="5" name="TextBox 4">
            <a:extLst>
              <a:ext uri="{FF2B5EF4-FFF2-40B4-BE49-F238E27FC236}">
                <a16:creationId xmlns:a16="http://schemas.microsoft.com/office/drawing/2014/main" id="{5F314ADC-1A8D-C645-B759-FE9E6D1DECFF}"/>
              </a:ext>
            </a:extLst>
          </p:cNvPr>
          <p:cNvSpPr txBox="1"/>
          <p:nvPr/>
        </p:nvSpPr>
        <p:spPr>
          <a:xfrm>
            <a:off x="4648419" y="2628900"/>
            <a:ext cx="2988703" cy="2062103"/>
          </a:xfrm>
          <a:prstGeom prst="rect">
            <a:avLst/>
          </a:prstGeom>
          <a:noFill/>
        </p:spPr>
        <p:txBody>
          <a:bodyPr wrap="none" rtlCol="0">
            <a:spAutoFit/>
          </a:bodyPr>
          <a:lstStyle/>
          <a:p>
            <a:r>
              <a:rPr lang="en-US" sz="3200" b="1"/>
              <a:t>Model 2: </a:t>
            </a:r>
          </a:p>
          <a:p>
            <a:r>
              <a:rPr lang="en-US" sz="3200" b="1"/>
              <a:t>+ Training: 0.945</a:t>
            </a:r>
          </a:p>
          <a:p>
            <a:r>
              <a:rPr lang="en-US" sz="3200" b="1"/>
              <a:t>+ Testing: 0.936</a:t>
            </a:r>
          </a:p>
          <a:p>
            <a:r>
              <a:rPr lang="en-US" sz="3200" b="1"/>
              <a:t>=&gt; </a:t>
            </a:r>
            <a:r>
              <a:rPr lang="en-US" sz="3200" b="1" err="1"/>
              <a:t>Lựa</a:t>
            </a:r>
            <a:r>
              <a:rPr lang="en-US" sz="3200" b="1"/>
              <a:t> </a:t>
            </a:r>
            <a:r>
              <a:rPr lang="en-US" sz="3200" b="1" err="1"/>
              <a:t>chọn</a:t>
            </a:r>
            <a:r>
              <a:rPr lang="en-US" sz="3200" b="1"/>
              <a:t> 1</a:t>
            </a:r>
          </a:p>
        </p:txBody>
      </p:sp>
      <p:sp>
        <p:nvSpPr>
          <p:cNvPr id="6" name="TextBox 5">
            <a:extLst>
              <a:ext uri="{FF2B5EF4-FFF2-40B4-BE49-F238E27FC236}">
                <a16:creationId xmlns:a16="http://schemas.microsoft.com/office/drawing/2014/main" id="{141EC5FC-F35B-B886-7711-A1BF83175960}"/>
              </a:ext>
            </a:extLst>
          </p:cNvPr>
          <p:cNvSpPr txBox="1"/>
          <p:nvPr/>
        </p:nvSpPr>
        <p:spPr>
          <a:xfrm>
            <a:off x="10151928" y="2136458"/>
            <a:ext cx="3357842" cy="2554545"/>
          </a:xfrm>
          <a:prstGeom prst="rect">
            <a:avLst/>
          </a:prstGeom>
          <a:noFill/>
        </p:spPr>
        <p:txBody>
          <a:bodyPr wrap="none" rtlCol="0">
            <a:spAutoFit/>
          </a:bodyPr>
          <a:lstStyle/>
          <a:p>
            <a:r>
              <a:rPr lang="en-US" sz="3200" b="1"/>
              <a:t>Model 3: </a:t>
            </a:r>
          </a:p>
          <a:p>
            <a:r>
              <a:rPr lang="en-US" sz="3200" b="1"/>
              <a:t>+ Training: 0.897</a:t>
            </a:r>
          </a:p>
          <a:p>
            <a:r>
              <a:rPr lang="en-US" sz="3200" b="1"/>
              <a:t>+ Validation: 0.892</a:t>
            </a:r>
          </a:p>
          <a:p>
            <a:r>
              <a:rPr lang="en-US" sz="3200" b="1"/>
              <a:t>+ Testing: 0.893</a:t>
            </a:r>
          </a:p>
          <a:p>
            <a:r>
              <a:rPr lang="en-US" sz="3200" b="1"/>
              <a:t>=&gt; </a:t>
            </a:r>
            <a:r>
              <a:rPr lang="en-US" sz="3200" b="1" err="1"/>
              <a:t>Lựa</a:t>
            </a:r>
            <a:r>
              <a:rPr lang="en-US" sz="3200" b="1"/>
              <a:t> </a:t>
            </a:r>
            <a:r>
              <a:rPr lang="en-US" sz="3200" b="1" err="1"/>
              <a:t>chọn</a:t>
            </a:r>
            <a:r>
              <a:rPr lang="en-US" sz="3200" b="1"/>
              <a:t> 2</a:t>
            </a:r>
          </a:p>
        </p:txBody>
      </p:sp>
      <p:pic>
        <p:nvPicPr>
          <p:cNvPr id="9" name="Picture 8" descr="A blue dotted line with a red line&#10;&#10;Description automatically generated">
            <a:extLst>
              <a:ext uri="{FF2B5EF4-FFF2-40B4-BE49-F238E27FC236}">
                <a16:creationId xmlns:a16="http://schemas.microsoft.com/office/drawing/2014/main" id="{BB01B6F9-6854-8E43-1466-EFCF014D46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3397" y="4691003"/>
            <a:ext cx="5138938" cy="3995936"/>
          </a:xfrm>
          <a:prstGeom prst="rect">
            <a:avLst/>
          </a:prstGeom>
        </p:spPr>
      </p:pic>
      <p:pic>
        <p:nvPicPr>
          <p:cNvPr id="15" name="Picture 14" descr="A blue dotted line with a red line&#10;&#10;Description automatically generated">
            <a:extLst>
              <a:ext uri="{FF2B5EF4-FFF2-40B4-BE49-F238E27FC236}">
                <a16:creationId xmlns:a16="http://schemas.microsoft.com/office/drawing/2014/main" id="{402C897D-76AA-2DC0-55FC-C13A7AF157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1928" y="4810550"/>
            <a:ext cx="5138938" cy="3950216"/>
          </a:xfrm>
          <a:prstGeom prst="rect">
            <a:avLst/>
          </a:prstGeom>
        </p:spPr>
      </p:pic>
    </p:spTree>
    <p:extLst>
      <p:ext uri="{BB962C8B-B14F-4D97-AF65-F5344CB8AC3E}">
        <p14:creationId xmlns:p14="http://schemas.microsoft.com/office/powerpoint/2010/main" val="2526716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1143000" y="190500"/>
            <a:ext cx="11559733" cy="1567352"/>
          </a:xfrm>
          <a:prstGeom prst="rect">
            <a:avLst/>
          </a:prstGeom>
        </p:spPr>
        <p:txBody>
          <a:bodyPr wrap="square" lIns="0" tIns="0" rIns="0" bIns="0" rtlCol="0" anchor="t">
            <a:spAutoFit/>
          </a:bodyPr>
          <a:lstStyle/>
          <a:p>
            <a:pPr>
              <a:lnSpc>
                <a:spcPts val="13774"/>
              </a:lnSpc>
            </a:pPr>
            <a:r>
              <a:rPr lang="en-US" sz="6000" spc="978" err="1">
                <a:solidFill>
                  <a:srgbClr val="231F20"/>
                </a:solidFill>
                <a:latin typeface="Oswald Bold"/>
              </a:rPr>
              <a:t>Đánh</a:t>
            </a:r>
            <a:r>
              <a:rPr lang="en-US" sz="6000" spc="978">
                <a:solidFill>
                  <a:srgbClr val="231F20"/>
                </a:solidFill>
                <a:latin typeface="Oswald Bold"/>
              </a:rPr>
              <a:t> </a:t>
            </a:r>
            <a:r>
              <a:rPr lang="en-US" sz="6000" spc="978" err="1">
                <a:solidFill>
                  <a:srgbClr val="231F20"/>
                </a:solidFill>
                <a:latin typeface="Oswald Bold"/>
              </a:rPr>
              <a:t>giá</a:t>
            </a:r>
            <a:r>
              <a:rPr lang="en-US" sz="6000" spc="978">
                <a:solidFill>
                  <a:srgbClr val="231F20"/>
                </a:solidFill>
                <a:latin typeface="Oswald Bold"/>
              </a:rPr>
              <a:t> </a:t>
            </a:r>
            <a:r>
              <a:rPr lang="en-US" sz="6000" spc="978" err="1">
                <a:solidFill>
                  <a:srgbClr val="231F20"/>
                </a:solidFill>
                <a:latin typeface="Oswald Bold"/>
              </a:rPr>
              <a:t>chung</a:t>
            </a:r>
            <a:endParaRPr lang="en-US" sz="6000" spc="978">
              <a:solidFill>
                <a:srgbClr val="231F20"/>
              </a:solidFill>
              <a:latin typeface="Oswald Bold"/>
            </a:endParaRPr>
          </a:p>
        </p:txBody>
      </p:sp>
      <p:sp>
        <p:nvSpPr>
          <p:cNvPr id="8" name="TextBox 7">
            <a:extLst>
              <a:ext uri="{FF2B5EF4-FFF2-40B4-BE49-F238E27FC236}">
                <a16:creationId xmlns:a16="http://schemas.microsoft.com/office/drawing/2014/main" id="{845E5EDE-B329-889E-6B27-DA03A28D0890}"/>
              </a:ext>
            </a:extLst>
          </p:cNvPr>
          <p:cNvSpPr txBox="1"/>
          <p:nvPr/>
        </p:nvSpPr>
        <p:spPr>
          <a:xfrm>
            <a:off x="1143000" y="2324100"/>
            <a:ext cx="9770175" cy="1938992"/>
          </a:xfrm>
          <a:prstGeom prst="rect">
            <a:avLst/>
          </a:prstGeom>
          <a:noFill/>
        </p:spPr>
        <p:txBody>
          <a:bodyPr wrap="none" rtlCol="0">
            <a:spAutoFit/>
          </a:bodyPr>
          <a:lstStyle/>
          <a:p>
            <a:r>
              <a:rPr lang="en-US" sz="4000" err="1"/>
              <a:t>Điểm</a:t>
            </a:r>
            <a:r>
              <a:rPr lang="en-US" sz="4000"/>
              <a:t> </a:t>
            </a:r>
            <a:r>
              <a:rPr lang="en-US" sz="4000" err="1"/>
              <a:t>cộng</a:t>
            </a:r>
            <a:r>
              <a:rPr lang="en-US" sz="4000"/>
              <a:t>:</a:t>
            </a:r>
          </a:p>
          <a:p>
            <a:r>
              <a:rPr lang="en-US" sz="4000"/>
              <a:t>+ </a:t>
            </a:r>
            <a:r>
              <a:rPr lang="en-US" sz="4000" err="1"/>
              <a:t>Áp</a:t>
            </a:r>
            <a:r>
              <a:rPr lang="en-US" sz="4000"/>
              <a:t> </a:t>
            </a:r>
            <a:r>
              <a:rPr lang="en-US" sz="4000" err="1"/>
              <a:t>dụng</a:t>
            </a:r>
            <a:r>
              <a:rPr lang="en-US" sz="4000"/>
              <a:t> </a:t>
            </a:r>
            <a:r>
              <a:rPr lang="en-US" sz="4000" err="1"/>
              <a:t>mô</a:t>
            </a:r>
            <a:r>
              <a:rPr lang="en-US" sz="4000"/>
              <a:t> </a:t>
            </a:r>
            <a:r>
              <a:rPr lang="en-US" sz="4000" err="1"/>
              <a:t>hình</a:t>
            </a:r>
            <a:r>
              <a:rPr lang="en-US" sz="4000"/>
              <a:t> </a:t>
            </a:r>
            <a:r>
              <a:rPr lang="en-US" sz="4000" err="1"/>
              <a:t>học</a:t>
            </a:r>
            <a:r>
              <a:rPr lang="en-US" sz="4000"/>
              <a:t> </a:t>
            </a:r>
            <a:r>
              <a:rPr lang="en-US" sz="4000" err="1"/>
              <a:t>máy</a:t>
            </a:r>
            <a:r>
              <a:rPr lang="en-US" sz="4000"/>
              <a:t> </a:t>
            </a:r>
            <a:r>
              <a:rPr lang="en-US" sz="4000" err="1"/>
              <a:t>để</a:t>
            </a:r>
            <a:r>
              <a:rPr lang="en-US" sz="4000"/>
              <a:t> </a:t>
            </a:r>
            <a:r>
              <a:rPr lang="en-US" sz="4000" err="1"/>
              <a:t>đánh</a:t>
            </a:r>
            <a:r>
              <a:rPr lang="en-US" sz="4000"/>
              <a:t> </a:t>
            </a:r>
            <a:r>
              <a:rPr lang="en-US" sz="4000" err="1"/>
              <a:t>giá</a:t>
            </a:r>
            <a:endParaRPr lang="en-US" sz="4000"/>
          </a:p>
          <a:p>
            <a:r>
              <a:rPr lang="en-US" sz="4000"/>
              <a:t>+ </a:t>
            </a:r>
            <a:r>
              <a:rPr lang="en-US" sz="4000" err="1"/>
              <a:t>Mô</a:t>
            </a:r>
            <a:r>
              <a:rPr lang="en-US" sz="4000"/>
              <a:t> </a:t>
            </a:r>
            <a:r>
              <a:rPr lang="en-US" sz="4000" err="1"/>
              <a:t>hình</a:t>
            </a:r>
            <a:r>
              <a:rPr lang="en-US" sz="4000"/>
              <a:t> </a:t>
            </a:r>
            <a:r>
              <a:rPr lang="en-US" sz="4000" err="1"/>
              <a:t>nói</a:t>
            </a:r>
            <a:r>
              <a:rPr lang="en-US" sz="4000"/>
              <a:t> </a:t>
            </a:r>
            <a:r>
              <a:rPr lang="en-US" sz="4000" err="1"/>
              <a:t>chung</a:t>
            </a:r>
            <a:r>
              <a:rPr lang="en-US" sz="4000"/>
              <a:t> </a:t>
            </a:r>
            <a:r>
              <a:rPr lang="en-US" sz="4000" err="1"/>
              <a:t>có</a:t>
            </a:r>
            <a:r>
              <a:rPr lang="en-US" sz="4000"/>
              <a:t> </a:t>
            </a:r>
            <a:r>
              <a:rPr lang="en-US" sz="4000" err="1"/>
              <a:t>khả</a:t>
            </a:r>
            <a:r>
              <a:rPr lang="en-US" sz="4000"/>
              <a:t> </a:t>
            </a:r>
            <a:r>
              <a:rPr lang="en-US" sz="4000" err="1"/>
              <a:t>năng</a:t>
            </a:r>
            <a:r>
              <a:rPr lang="en-US" sz="4000"/>
              <a:t> </a:t>
            </a:r>
            <a:r>
              <a:rPr lang="en-US" sz="4000" err="1"/>
              <a:t>đoán</a:t>
            </a:r>
            <a:r>
              <a:rPr lang="en-US" sz="4000"/>
              <a:t> </a:t>
            </a:r>
            <a:r>
              <a:rPr lang="en-US" sz="4000" err="1"/>
              <a:t>cơ</a:t>
            </a:r>
            <a:r>
              <a:rPr lang="en-US" sz="4000"/>
              <a:t> </a:t>
            </a:r>
            <a:r>
              <a:rPr lang="en-US" sz="4000" err="1"/>
              <a:t>bản</a:t>
            </a:r>
            <a:endParaRPr lang="en-US" sz="4000"/>
          </a:p>
        </p:txBody>
      </p:sp>
      <p:sp>
        <p:nvSpPr>
          <p:cNvPr id="10" name="TextBox 9">
            <a:extLst>
              <a:ext uri="{FF2B5EF4-FFF2-40B4-BE49-F238E27FC236}">
                <a16:creationId xmlns:a16="http://schemas.microsoft.com/office/drawing/2014/main" id="{83945D7B-84D6-F5E4-A49B-2D0DE6430E95}"/>
              </a:ext>
            </a:extLst>
          </p:cNvPr>
          <p:cNvSpPr txBox="1"/>
          <p:nvPr/>
        </p:nvSpPr>
        <p:spPr>
          <a:xfrm>
            <a:off x="6922866" y="4889211"/>
            <a:ext cx="9906000" cy="3170099"/>
          </a:xfrm>
          <a:prstGeom prst="rect">
            <a:avLst/>
          </a:prstGeom>
          <a:noFill/>
        </p:spPr>
        <p:txBody>
          <a:bodyPr wrap="square" rtlCol="0">
            <a:spAutoFit/>
          </a:bodyPr>
          <a:lstStyle/>
          <a:p>
            <a:r>
              <a:rPr lang="en-US" sz="4000" err="1"/>
              <a:t>Điểm</a:t>
            </a:r>
            <a:r>
              <a:rPr lang="en-US" sz="4000"/>
              <a:t> </a:t>
            </a:r>
            <a:r>
              <a:rPr lang="en-US" sz="4000" err="1"/>
              <a:t>trừ</a:t>
            </a:r>
            <a:r>
              <a:rPr lang="en-US" sz="4000"/>
              <a:t>:</a:t>
            </a:r>
          </a:p>
          <a:p>
            <a:r>
              <a:rPr lang="en-US" sz="4000"/>
              <a:t>- </a:t>
            </a:r>
            <a:r>
              <a:rPr lang="en-US" sz="4000" err="1"/>
              <a:t>Trường</a:t>
            </a:r>
            <a:r>
              <a:rPr lang="en-US" sz="4000"/>
              <a:t> </a:t>
            </a:r>
            <a:r>
              <a:rPr lang="en-US" sz="4000" err="1"/>
              <a:t>dữ</a:t>
            </a:r>
            <a:r>
              <a:rPr lang="en-US" sz="4000"/>
              <a:t> </a:t>
            </a:r>
            <a:r>
              <a:rPr lang="en-US" sz="4000" err="1"/>
              <a:t>liệu</a:t>
            </a:r>
            <a:r>
              <a:rPr lang="en-US" sz="4000"/>
              <a:t> </a:t>
            </a:r>
            <a:r>
              <a:rPr lang="en-US" sz="4000" err="1"/>
              <a:t>còn</a:t>
            </a:r>
            <a:r>
              <a:rPr lang="en-US" sz="4000"/>
              <a:t> </a:t>
            </a:r>
            <a:r>
              <a:rPr lang="en-US" sz="4000" err="1"/>
              <a:t>quá</a:t>
            </a:r>
            <a:r>
              <a:rPr lang="en-US" sz="4000"/>
              <a:t> </a:t>
            </a:r>
            <a:r>
              <a:rPr lang="en-US" sz="4000" err="1"/>
              <a:t>ít</a:t>
            </a:r>
            <a:endParaRPr lang="en-US" sz="4000"/>
          </a:p>
          <a:p>
            <a:r>
              <a:rPr lang="en-US" sz="4000"/>
              <a:t>- </a:t>
            </a:r>
            <a:r>
              <a:rPr lang="en-US" sz="4000" err="1"/>
              <a:t>Số</a:t>
            </a:r>
            <a:r>
              <a:rPr lang="en-US" sz="4000"/>
              <a:t> </a:t>
            </a:r>
            <a:r>
              <a:rPr lang="en-US" sz="4000" err="1"/>
              <a:t>lượng</a:t>
            </a:r>
            <a:r>
              <a:rPr lang="en-US" sz="4000"/>
              <a:t> </a:t>
            </a:r>
            <a:r>
              <a:rPr lang="en-US" sz="4000" err="1"/>
              <a:t>dữ</a:t>
            </a:r>
            <a:r>
              <a:rPr lang="en-US" sz="4000"/>
              <a:t> </a:t>
            </a:r>
            <a:r>
              <a:rPr lang="en-US" sz="4000" err="1"/>
              <a:t>liệu</a:t>
            </a:r>
            <a:r>
              <a:rPr lang="en-US" sz="4000"/>
              <a:t> </a:t>
            </a:r>
            <a:r>
              <a:rPr lang="en-US" sz="4000" err="1"/>
              <a:t>chưa</a:t>
            </a:r>
            <a:r>
              <a:rPr lang="en-US" sz="4000"/>
              <a:t> </a:t>
            </a:r>
            <a:r>
              <a:rPr lang="en-US" sz="4000" err="1"/>
              <a:t>đủ</a:t>
            </a:r>
            <a:r>
              <a:rPr lang="en-US" sz="4000"/>
              <a:t> </a:t>
            </a:r>
            <a:r>
              <a:rPr lang="en-US" sz="4000" err="1"/>
              <a:t>để</a:t>
            </a:r>
            <a:r>
              <a:rPr lang="en-US" sz="4000"/>
              <a:t> </a:t>
            </a:r>
            <a:r>
              <a:rPr lang="en-US" sz="4000" err="1"/>
              <a:t>đoán</a:t>
            </a:r>
            <a:r>
              <a:rPr lang="en-US" sz="4000"/>
              <a:t> </a:t>
            </a:r>
            <a:r>
              <a:rPr lang="en-US" sz="4000" err="1"/>
              <a:t>triệt</a:t>
            </a:r>
            <a:r>
              <a:rPr lang="en-US" sz="4000"/>
              <a:t> </a:t>
            </a:r>
            <a:r>
              <a:rPr lang="en-US" sz="4000" err="1"/>
              <a:t>để</a:t>
            </a:r>
            <a:endParaRPr lang="en-US" sz="4000"/>
          </a:p>
          <a:p>
            <a:r>
              <a:rPr lang="en-US" sz="4000"/>
              <a:t>- </a:t>
            </a:r>
            <a:r>
              <a:rPr lang="en-US" sz="4000" err="1"/>
              <a:t>Chưa</a:t>
            </a:r>
            <a:r>
              <a:rPr lang="en-US" sz="4000"/>
              <a:t> </a:t>
            </a:r>
            <a:r>
              <a:rPr lang="en-US" sz="4000" err="1"/>
              <a:t>có</a:t>
            </a:r>
            <a:r>
              <a:rPr lang="en-US" sz="4000"/>
              <a:t> </a:t>
            </a:r>
            <a:r>
              <a:rPr lang="en-US" sz="4000" err="1"/>
              <a:t>một</a:t>
            </a:r>
            <a:r>
              <a:rPr lang="en-US" sz="4000"/>
              <a:t> metric </a:t>
            </a:r>
            <a:r>
              <a:rPr lang="en-US" sz="4000" err="1"/>
              <a:t>để</a:t>
            </a:r>
            <a:r>
              <a:rPr lang="en-US" sz="4000"/>
              <a:t> </a:t>
            </a:r>
            <a:r>
              <a:rPr lang="en-US" sz="4000" err="1"/>
              <a:t>đánh</a:t>
            </a:r>
            <a:r>
              <a:rPr lang="en-US" sz="4000"/>
              <a:t> </a:t>
            </a:r>
            <a:r>
              <a:rPr lang="en-US" sz="4000" err="1"/>
              <a:t>giá</a:t>
            </a:r>
            <a:r>
              <a:rPr lang="en-US" sz="4000"/>
              <a:t> </a:t>
            </a:r>
            <a:r>
              <a:rPr lang="en-US" sz="4000" err="1"/>
              <a:t>một</a:t>
            </a:r>
            <a:r>
              <a:rPr lang="en-US" sz="4000"/>
              <a:t> </a:t>
            </a:r>
            <a:r>
              <a:rPr lang="en-US" sz="4000" err="1"/>
              <a:t>mô</a:t>
            </a:r>
            <a:r>
              <a:rPr lang="en-US" sz="4000"/>
              <a:t> </a:t>
            </a:r>
            <a:r>
              <a:rPr lang="en-US" sz="4000" err="1"/>
              <a:t>hình</a:t>
            </a:r>
            <a:r>
              <a:rPr lang="en-US" sz="4000"/>
              <a:t> </a:t>
            </a:r>
            <a:r>
              <a:rPr lang="en-US" sz="4000" err="1"/>
              <a:t>có</a:t>
            </a:r>
            <a:r>
              <a:rPr lang="en-US" sz="4000"/>
              <a:t> </a:t>
            </a:r>
            <a:r>
              <a:rPr lang="en-US" sz="4000" err="1"/>
              <a:t>tốt</a:t>
            </a:r>
            <a:r>
              <a:rPr lang="en-US" sz="4000"/>
              <a:t> hay </a:t>
            </a:r>
            <a:r>
              <a:rPr lang="en-US" sz="4000" err="1"/>
              <a:t>không</a:t>
            </a:r>
            <a:endParaRPr lang="en-US" sz="4000"/>
          </a:p>
        </p:txBody>
      </p:sp>
    </p:spTree>
    <p:extLst>
      <p:ext uri="{BB962C8B-B14F-4D97-AF65-F5344CB8AC3E}">
        <p14:creationId xmlns:p14="http://schemas.microsoft.com/office/powerpoint/2010/main" val="2535805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6">
            <a:extLst>
              <a:ext uri="{FF2B5EF4-FFF2-40B4-BE49-F238E27FC236}">
                <a16:creationId xmlns:a16="http://schemas.microsoft.com/office/drawing/2014/main" id="{63F5DD32-3ABB-C06A-A458-03FED03CF3A3}"/>
              </a:ext>
            </a:extLst>
          </p:cNvPr>
          <p:cNvSpPr txBox="1"/>
          <p:nvPr/>
        </p:nvSpPr>
        <p:spPr>
          <a:xfrm>
            <a:off x="3364133" y="3467100"/>
            <a:ext cx="11559733" cy="1567352"/>
          </a:xfrm>
          <a:prstGeom prst="rect">
            <a:avLst/>
          </a:prstGeom>
        </p:spPr>
        <p:txBody>
          <a:bodyPr wrap="square" lIns="0" tIns="0" rIns="0" bIns="0" rtlCol="0" anchor="t">
            <a:spAutoFit/>
          </a:bodyPr>
          <a:lstStyle/>
          <a:p>
            <a:pPr algn="ctr">
              <a:lnSpc>
                <a:spcPts val="13774"/>
              </a:lnSpc>
            </a:pPr>
            <a:r>
              <a:rPr lang="en-US" sz="8000" spc="978">
                <a:solidFill>
                  <a:srgbClr val="231F20"/>
                </a:solidFill>
                <a:latin typeface="Oswald Bold"/>
              </a:rPr>
              <a:t>Dashboard</a:t>
            </a:r>
          </a:p>
        </p:txBody>
      </p:sp>
    </p:spTree>
    <p:extLst>
      <p:ext uri="{BB962C8B-B14F-4D97-AF65-F5344CB8AC3E}">
        <p14:creationId xmlns:p14="http://schemas.microsoft.com/office/powerpoint/2010/main" val="1746740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429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1561733" y="2105045"/>
            <a:ext cx="8097687" cy="3241963"/>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THANK'S FOR WATCHING</a:t>
            </a:r>
          </a:p>
        </p:txBody>
      </p:sp>
      <p:sp>
        <p:nvSpPr>
          <p:cNvPr id="6" name="Freeform 6"/>
          <p:cNvSpPr/>
          <p:nvPr/>
        </p:nvSpPr>
        <p:spPr>
          <a:xfrm>
            <a:off x="15409623" y="2266970"/>
            <a:ext cx="734693" cy="755166"/>
          </a:xfrm>
          <a:custGeom>
            <a:avLst/>
            <a:gdLst/>
            <a:ahLst/>
            <a:cxnLst/>
            <a:rect l="l" t="t" r="r" b="b"/>
            <a:pathLst>
              <a:path w="734693" h="755166">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FF129BF0-2F22-46BA-287A-4A0BC50AF1B0}"/>
              </a:ext>
            </a:extLst>
          </p:cNvPr>
          <p:cNvPicPr>
            <a:picLocks noChangeAspect="1"/>
          </p:cNvPicPr>
          <p:nvPr/>
        </p:nvPicPr>
        <p:blipFill>
          <a:blip r:embed="rId7"/>
          <a:stretch>
            <a:fillRect/>
          </a:stretch>
        </p:blipFill>
        <p:spPr>
          <a:xfrm>
            <a:off x="609600" y="1257300"/>
            <a:ext cx="16701331" cy="8382000"/>
          </a:xfrm>
          <a:prstGeom prst="rect">
            <a:avLst/>
          </a:prstGeom>
        </p:spPr>
      </p:pic>
    </p:spTree>
    <p:extLst>
      <p:ext uri="{BB962C8B-B14F-4D97-AF65-F5344CB8AC3E}">
        <p14:creationId xmlns:p14="http://schemas.microsoft.com/office/powerpoint/2010/main" val="347624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4" name="Picture 3" descr="A screenshot of a graph&#10;&#10;Description automatically generated">
            <a:extLst>
              <a:ext uri="{FF2B5EF4-FFF2-40B4-BE49-F238E27FC236}">
                <a16:creationId xmlns:a16="http://schemas.microsoft.com/office/drawing/2014/main" id="{2380E308-D702-C968-F226-C2E7B530FE0F}"/>
              </a:ext>
            </a:extLst>
          </p:cNvPr>
          <p:cNvPicPr>
            <a:picLocks noChangeAspect="1"/>
          </p:cNvPicPr>
          <p:nvPr/>
        </p:nvPicPr>
        <p:blipFill>
          <a:blip r:embed="rId7"/>
          <a:stretch>
            <a:fillRect/>
          </a:stretch>
        </p:blipFill>
        <p:spPr>
          <a:xfrm>
            <a:off x="1285986" y="800100"/>
            <a:ext cx="16675189" cy="8686800"/>
          </a:xfrm>
          <a:prstGeom prst="rect">
            <a:avLst/>
          </a:prstGeom>
        </p:spPr>
      </p:pic>
    </p:spTree>
    <p:extLst>
      <p:ext uri="{BB962C8B-B14F-4D97-AF65-F5344CB8AC3E}">
        <p14:creationId xmlns:p14="http://schemas.microsoft.com/office/powerpoint/2010/main" val="221112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colorful pie chart with numbers and text&#10;&#10;Description automatically generated">
            <a:extLst>
              <a:ext uri="{FF2B5EF4-FFF2-40B4-BE49-F238E27FC236}">
                <a16:creationId xmlns:a16="http://schemas.microsoft.com/office/drawing/2014/main" id="{A2D9CC2F-322F-9798-8677-558D81A9718F}"/>
              </a:ext>
            </a:extLst>
          </p:cNvPr>
          <p:cNvPicPr>
            <a:picLocks noChangeAspect="1"/>
          </p:cNvPicPr>
          <p:nvPr/>
        </p:nvPicPr>
        <p:blipFill>
          <a:blip r:embed="rId7"/>
          <a:stretch>
            <a:fillRect/>
          </a:stretch>
        </p:blipFill>
        <p:spPr>
          <a:xfrm>
            <a:off x="1295400" y="723900"/>
            <a:ext cx="16057660" cy="8843722"/>
          </a:xfrm>
          <a:prstGeom prst="rect">
            <a:avLst/>
          </a:prstGeom>
        </p:spPr>
      </p:pic>
    </p:spTree>
    <p:extLst>
      <p:ext uri="{BB962C8B-B14F-4D97-AF65-F5344CB8AC3E}">
        <p14:creationId xmlns:p14="http://schemas.microsoft.com/office/powerpoint/2010/main" val="202964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 name="Picture 2" descr="A colorful circle with white text&#10;&#10;Description automatically generated">
            <a:extLst>
              <a:ext uri="{FF2B5EF4-FFF2-40B4-BE49-F238E27FC236}">
                <a16:creationId xmlns:a16="http://schemas.microsoft.com/office/drawing/2014/main" id="{C834A53C-85CE-444A-DE2D-A0537FED2389}"/>
              </a:ext>
            </a:extLst>
          </p:cNvPr>
          <p:cNvPicPr>
            <a:picLocks noChangeAspect="1"/>
          </p:cNvPicPr>
          <p:nvPr/>
        </p:nvPicPr>
        <p:blipFill>
          <a:blip r:embed="rId7"/>
          <a:stretch>
            <a:fillRect/>
          </a:stretch>
        </p:blipFill>
        <p:spPr>
          <a:xfrm>
            <a:off x="1143000" y="724012"/>
            <a:ext cx="15849600" cy="9056683"/>
          </a:xfrm>
          <a:prstGeom prst="rect">
            <a:avLst/>
          </a:prstGeom>
        </p:spPr>
      </p:pic>
    </p:spTree>
    <p:extLst>
      <p:ext uri="{BB962C8B-B14F-4D97-AF65-F5344CB8AC3E}">
        <p14:creationId xmlns:p14="http://schemas.microsoft.com/office/powerpoint/2010/main" val="2013069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7468</TotalTime>
  <Words>1744</Words>
  <Application>Microsoft Office PowerPoint</Application>
  <PresentationFormat>Custom</PresentationFormat>
  <Paragraphs>160</Paragraphs>
  <Slides>54</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Oswald Bold Italics</vt:lpstr>
      <vt:lpstr>Aptos</vt:lpstr>
      <vt:lpstr>Oswald Bold</vt:lpstr>
      <vt:lpstr>DM Sans</vt:lpstr>
      <vt:lpstr>Montserrat Classic Bold</vt:lpstr>
      <vt:lpstr>Consolas</vt:lpstr>
      <vt:lpstr>Arial (Body)</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Trần Bảo</dc:creator>
  <cp:lastModifiedBy>Trần Bảo</cp:lastModifiedBy>
  <cp:revision>93</cp:revision>
  <dcterms:created xsi:type="dcterms:W3CDTF">2006-08-16T00:00:00Z</dcterms:created>
  <dcterms:modified xsi:type="dcterms:W3CDTF">2024-04-15T03:05:25Z</dcterms:modified>
  <dc:identifier>DAF6bXp0IuI</dc:identifier>
</cp:coreProperties>
</file>