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Play"/>
      <p:regular r:id="rId40"/>
      <p:bold r:id="rId41"/>
    </p:embeddedFont>
    <p:embeddedFont>
      <p:font typeface="Corbel"/>
      <p:regular r:id="rId42"/>
      <p:bold r:id="rId43"/>
      <p:italic r:id="rId44"/>
      <p:boldItalic r:id="rId45"/>
    </p:embeddedFont>
    <p:embeddedFont>
      <p:font typeface="Scad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-regular.fntdata"/><Relationship Id="rId42" Type="http://schemas.openxmlformats.org/officeDocument/2006/relationships/font" Target="fonts/Corbel-regular.fntdata"/><Relationship Id="rId41" Type="http://schemas.openxmlformats.org/officeDocument/2006/relationships/font" Target="fonts/Play-bold.fntdata"/><Relationship Id="rId44" Type="http://schemas.openxmlformats.org/officeDocument/2006/relationships/font" Target="fonts/Corbel-italic.fntdata"/><Relationship Id="rId43" Type="http://schemas.openxmlformats.org/officeDocument/2006/relationships/font" Target="fonts/Corbel-bold.fntdata"/><Relationship Id="rId46" Type="http://schemas.openxmlformats.org/officeDocument/2006/relationships/font" Target="fonts/Scada-regular.fntdata"/><Relationship Id="rId45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cada-italic.fntdata"/><Relationship Id="rId47" Type="http://schemas.openxmlformats.org/officeDocument/2006/relationships/font" Target="fonts/Scada-bold.fntdata"/><Relationship Id="rId49" Type="http://schemas.openxmlformats.org/officeDocument/2006/relationships/font" Target="fonts/Scad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ad63736d_1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3dad63736d_1_15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dad63736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3dad63736d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c76d99b23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fc76d99b23_0_3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1d3cc1d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01d3cc1d45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1d3cc1d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01d3cc1d45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43c3548e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043c3548e5_0_3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043c3548e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1043c3548e5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43c3548e5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043c3548e5_0_4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043c3548e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043c3548e5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1d3cc1d4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101d3cc1d45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fc76d99b2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fc76d99b23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23b1956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023b19565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fc76d99b2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fc76d99b23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01d3cc1d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101d3cc1d45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043c3548e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1043c3548e5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043c3548e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1043c3548e5_0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023b19565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g1023b195659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fc76d99b2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fc76d99b23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fc76d99b2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gfc76d99b23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fc76d99b2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fc76d99b23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04c0eb03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g104c0eb0344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043c3548e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g1043c3548e5_0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c76d99b23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fc76d99b23_0_4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fc76d99b2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gfc76d99b23_0_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fc76d99b2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gfc76d99b23_0_3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043c3548e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g1043c3548e5_0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dad63736d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g3dad63736d_1_4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3dad63736d_1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g3dad63736d_1_4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23b19565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023b195659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23b19565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023b195659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4c0eb03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04c0eb0344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23b19565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023b195659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23b19565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023b195659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c76d99b23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fc76d99b23_0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1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its.1c.ru/db/metod8dev/content/5028/hdoc" TargetMode="External"/><Relationship Id="rId5" Type="http://schemas.openxmlformats.org/officeDocument/2006/relationships/hyperlink" Target="https://oscript.io/" TargetMode="External"/><Relationship Id="rId6" Type="http://schemas.openxmlformats.org/officeDocument/2006/relationships/hyperlink" Target="https://git-scm.com/downloads" TargetMode="External"/><Relationship Id="rId7" Type="http://schemas.openxmlformats.org/officeDocument/2006/relationships/hyperlink" Target="https://code.visualstudio.com/downloa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github.com/vanessa-opensource/add/blob/develop/doc/xdd/%D0%9F%D1%80%D0%B8%D0%BD%D1%86%D0%B8%D0%BF%D1%8B-%D0%BD%D0%B0%D0%BF%D0%B8%D1%81%D0%B0%D0%BD%D0%B8%D1%8F-%D1%82%D0%B5%D1%81%D1%82%D0%BE%D0%B2.M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hyperlink" Target="https://github.com/vanessa-opensource/add/blob/develop/doc/xdd/%D0%A1%D0%BE%D0%B7%D0%B4%D0%B0%D0%BD%D0%B8%D0%B5-%D1%84%D0%B0%D0%B9%D0%BB%D0%BE%D0%B2-%D1%82%D0%B5%D1%81%D1%82%D0%BE%D0%B2.M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https://github.com/vanessa-opensource/add/blob/develop/doc/xdd/%D0%91%D0%B0%D0%B7%D0%BE%D0%B2%D1%8B%D0%B5-%D1%83%D1%82%D0%B2%D0%B5%D1%80%D0%B6%D0%B4%D0%B5%D0%BD%D0%B8%D1%8F.MD" TargetMode="External"/><Relationship Id="rId5" Type="http://schemas.openxmlformats.org/officeDocument/2006/relationships/hyperlink" Target="https://github.com/vanessa-opensource/add/blob/develop/doc/xdd/%D0%A2%D0%B5%D0%BA%D1%83%D1%87%D0%B8%D0%B5-(fluent)-%D1%83%D1%82%D0%B2%D0%B5%D1%80%D0%B6%D0%B4%D0%B5%D0%BD%D0%B8%D1%8F.M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hmong.ru/wiki/Software_testing" TargetMode="External"/><Relationship Id="rId5" Type="http://schemas.openxmlformats.org/officeDocument/2006/relationships/hyperlink" Target="https://hmong.ru/wiki/Scenario_(computing)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hyperlink" Target="https://github.com/vanessa-opensource/add/blob/develop/tools/TextTemplate_Unit.s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hyperlink" Target="https://github.com/TQM-SYSTEMS/ed_unit_tests/blob/main/docs/%D0%97%D0%B0%D0%BF%D1%83%D1%81%D0%BA-%D0%B8-%D0%BD%D0%B0%D1%81%D1%82%D1%80%D0%BE%D0%B9%D0%BA%D0%B0-%D0%B4%D1%8B%D0%BC%D0%BE%D0%B2%D1%8B%D1%85-%D1%82%D0%B5%D1%81%D1%82%D0%BE%D0%B2-%D0%B2-%D1%80%D0%B5%D0%B6%D0%B8%D0%BC%D0%B5-%D0%BF%D1%80%D0%B5%D0%B4%D0%BF%D1%80%D0%B8%D1%8F%D1%82%D0%B8%D1%8F.md" TargetMode="External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hyperlink" Target="https://its.1c.ru/db/v8std#content:488:hdoc" TargetMode="External"/><Relationship Id="rId10" Type="http://schemas.openxmlformats.org/officeDocument/2006/relationships/hyperlink" Target="https://its.1c.ru/db/v8std/content/728/hdoc" TargetMode="External"/><Relationship Id="rId9" Type="http://schemas.openxmlformats.org/officeDocument/2006/relationships/hyperlink" Target="https://its.1c.ru/db/v8std#content:540:hdoc" TargetMode="External"/><Relationship Id="rId5" Type="http://schemas.openxmlformats.org/officeDocument/2006/relationships/hyperlink" Target="https://its.1c.ru/db/v8std/content/689/hdoc" TargetMode="External"/><Relationship Id="rId6" Type="http://schemas.openxmlformats.org/officeDocument/2006/relationships/hyperlink" Target="https://its.1c.ru/db/v8std/content/488/hdoc" TargetMode="External"/><Relationship Id="rId7" Type="http://schemas.openxmlformats.org/officeDocument/2006/relationships/hyperlink" Target="https://its.1c.ru/db/v8std/content/488/hdoc" TargetMode="External"/><Relationship Id="rId8" Type="http://schemas.openxmlformats.org/officeDocument/2006/relationships/hyperlink" Target="https://its.1c.ru/db/v8std/content/485/hdoc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hyperlink" Target="https://its.1c.ru/db/v8std/content/534/hdoc" TargetMode="External"/><Relationship Id="rId5" Type="http://schemas.openxmlformats.org/officeDocument/2006/relationships/hyperlink" Target="https://its.1c.ru/db/v8std/content/543/hdoc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hyperlink" Target="https://github.com/acsent80/erp2_xtest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mailto:sales@tqm.com.ua" TargetMode="External"/><Relationship Id="rId4" Type="http://schemas.openxmlformats.org/officeDocument/2006/relationships/hyperlink" Target="mailto:sales@tqm.com.ua" TargetMode="External"/><Relationship Id="rId9" Type="http://schemas.openxmlformats.org/officeDocument/2006/relationships/image" Target="../media/image25.png"/><Relationship Id="rId5" Type="http://schemas.openxmlformats.org/officeDocument/2006/relationships/hyperlink" Target="http://tqm.com.ua/company/contacts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leadstartup.ru/db/unit-test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hyperlink" Target="https://github.com/vanessa-opensource/add/blob/develop/tests/smoke/smoke_tests_for_v8std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041125" y="1711100"/>
            <a:ext cx="5886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rbel"/>
              <a:buNone/>
            </a:pPr>
            <a:r>
              <a:rPr b="1" lang="ru-RU" sz="36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Юнит тестирование в 1С</a:t>
            </a:r>
            <a:endParaRPr b="1" i="0" sz="3600" u="none" cap="none" strike="noStrike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3045875" y="2571750"/>
            <a:ext cx="49815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960"/>
              <a:buFont typeface="Arial"/>
              <a:buNone/>
            </a:pPr>
            <a:r>
              <a:rPr lang="ru-RU" sz="28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Как применить и не сгореть</a:t>
            </a:r>
            <a:endParaRPr i="0" sz="2800" u="none" cap="none" strike="noStrike">
              <a:solidFill>
                <a:srgbClr val="888888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>
            <a:off x="76190" y="76180"/>
            <a:ext cx="4981598" cy="1614757"/>
            <a:chOff x="76190" y="76180"/>
            <a:chExt cx="4981598" cy="1614757"/>
          </a:xfrm>
        </p:grpSpPr>
        <p:sp>
          <p:nvSpPr>
            <p:cNvPr id="87" name="Google Shape;87;p13"/>
            <p:cNvSpPr/>
            <p:nvPr/>
          </p:nvSpPr>
          <p:spPr>
            <a:xfrm>
              <a:off x="3477996" y="53166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rot="10800000">
              <a:off x="4844788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10800000">
              <a:off x="4392776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10800000">
              <a:off x="4619975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10800000">
              <a:off x="4165577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10800000">
              <a:off x="3938379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rot="10800000">
              <a:off x="3938379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rot="10800000">
              <a:off x="4165577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 rot="10800000">
              <a:off x="3713565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10800000">
              <a:off x="3488752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10800000">
              <a:off x="3488752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 rot="10800000">
              <a:off x="3713565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 rot="10800000">
              <a:off x="3251460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10800000">
              <a:off x="3024261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 rot="10800000">
              <a:off x="3024261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 rot="10800000">
              <a:off x="3251460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2799448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2799448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2341034" y="52917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 rot="10800000">
              <a:off x="2568232" y="52917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 rot="10800000">
              <a:off x="2116220" y="52917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 rot="10800000">
              <a:off x="2568232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10800000">
              <a:off x="2341034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 rot="10800000">
              <a:off x="2341034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 rot="10800000">
              <a:off x="2568232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 rot="10800000">
              <a:off x="2116220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 rot="10800000">
              <a:off x="2116220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10800000">
              <a:off x="1664214" y="52917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 rot="10800000">
              <a:off x="1891413" y="52917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10800000">
              <a:off x="1891413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rot="10800000">
              <a:off x="1664214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rot="10800000">
              <a:off x="1664214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 rot="10800000">
              <a:off x="1891413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 rot="10800000">
              <a:off x="1209816" y="52917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 rot="10800000">
              <a:off x="1437015" y="52917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10800000">
              <a:off x="985003" y="756871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985003" y="52917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10800000">
              <a:off x="1437015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 rot="10800000">
              <a:off x="1209816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 rot="10800000">
              <a:off x="1209816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 rot="10800000">
              <a:off x="1437015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10800000">
              <a:off x="985003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10800000">
              <a:off x="985003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0800000">
              <a:off x="755404" y="756871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0800000">
              <a:off x="755404" y="52917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0800000">
              <a:off x="530590" y="756871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0800000">
              <a:off x="303392" y="756871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0800000">
              <a:off x="303392" y="52917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10800000">
              <a:off x="530590" y="52917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10800000">
              <a:off x="755404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rot="10800000">
              <a:off x="755404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10800000">
              <a:off x="530590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10800000">
              <a:off x="303392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10800000">
              <a:off x="303392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rot="10800000">
              <a:off x="530590" y="7618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rot="10800000">
              <a:off x="76193" y="76196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10800000">
              <a:off x="76193" y="52917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rot="10800000">
              <a:off x="76193" y="303874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10800000">
              <a:off x="76193" y="756830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rot="10800000">
              <a:off x="305951" y="1002945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10800000">
              <a:off x="2116252" y="76605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rot="10800000">
              <a:off x="4391591" y="76201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10800000">
              <a:off x="4618783" y="76201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 rot="10800000">
              <a:off x="1209852" y="984641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 rot="10800000">
              <a:off x="1438240" y="756907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 rot="10800000">
              <a:off x="76190" y="1209871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03396" y="14767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3"/>
          <p:cNvGrpSpPr/>
          <p:nvPr/>
        </p:nvGrpSpPr>
        <p:grpSpPr>
          <a:xfrm>
            <a:off x="4941618" y="4386912"/>
            <a:ext cx="4174814" cy="693100"/>
            <a:chOff x="4941618" y="4386912"/>
            <a:chExt cx="4174814" cy="693100"/>
          </a:xfrm>
        </p:grpSpPr>
        <p:sp>
          <p:nvSpPr>
            <p:cNvPr id="155" name="Google Shape;155;p13"/>
            <p:cNvSpPr/>
            <p:nvPr/>
          </p:nvSpPr>
          <p:spPr>
            <a:xfrm>
              <a:off x="4941618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417385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5184671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5880370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647656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345798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113084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576069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7039048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806334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7504476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271762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7734747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969920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8432904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D695F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200190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8898332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8665618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7969919" y="46516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665620" y="46516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8432909" y="43869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rot="10800000">
              <a:off x="8900847" y="4438299"/>
              <a:ext cx="213000" cy="2133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7" name="Google Shape;1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366" y="146950"/>
            <a:ext cx="2863659" cy="9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22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430" name="Google Shape;430;p22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22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9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Что нам понадобится?</a:t>
            </a:r>
            <a:endParaRPr sz="3500">
              <a:latin typeface="Scada"/>
              <a:ea typeface="Scada"/>
              <a:cs typeface="Scada"/>
              <a:sym typeface="Scada"/>
            </a:endParaRPr>
          </a:p>
        </p:txBody>
      </p:sp>
      <p:sp>
        <p:nvSpPr>
          <p:cNvPr id="453" name="Google Shape;453;p22"/>
          <p:cNvSpPr txBox="1"/>
          <p:nvPr/>
        </p:nvSpPr>
        <p:spPr>
          <a:xfrm>
            <a:off x="409025" y="1054000"/>
            <a:ext cx="80049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4"/>
              </a:rPr>
              <a:t>Демонстрационная конфигурация "Управляемое приложение" версии 8.3 (включает демонстрационную конфигурацию мобильного приложения) :: Платформа, механизмы и технологии :: Методическая поддержка для разработчиков и администраторов 1С:Предприятия 8</a:t>
            </a:r>
            <a:r>
              <a:rPr lang="ru-RU" sz="1900">
                <a:latin typeface="Play"/>
                <a:ea typeface="Play"/>
                <a:cs typeface="Play"/>
                <a:sym typeface="Play"/>
              </a:rPr>
              <a:t> 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Установленная платформа 1С 8.3.10 и выше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Установленный One Script (</a:t>
            </a:r>
            <a:r>
              <a:rPr lang="ru-RU" sz="19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5"/>
              </a:rPr>
              <a:t>https://oscript.io/</a:t>
            </a:r>
            <a:r>
              <a:rPr lang="ru-RU" sz="1900">
                <a:latin typeface="Play"/>
                <a:ea typeface="Play"/>
                <a:cs typeface="Play"/>
                <a:sym typeface="Play"/>
              </a:rPr>
              <a:t> )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Play"/>
              <a:buChar char="●"/>
            </a:pPr>
            <a:r>
              <a:rPr lang="ru-RU" sz="1900">
                <a:solidFill>
                  <a:srgbClr val="212121"/>
                </a:solidFill>
                <a:latin typeface="Play"/>
                <a:ea typeface="Play"/>
                <a:cs typeface="Play"/>
                <a:sym typeface="Play"/>
              </a:rPr>
              <a:t>Установленные плагины ( vanessa runner, </a:t>
            </a:r>
            <a:r>
              <a:rPr lang="ru-RU" sz="1900">
                <a:solidFill>
                  <a:srgbClr val="212121"/>
                </a:solidFill>
                <a:latin typeface="Play"/>
                <a:ea typeface="Play"/>
                <a:cs typeface="Play"/>
                <a:sym typeface="Play"/>
              </a:rPr>
              <a:t>vanessa automation driven development</a:t>
            </a:r>
            <a:r>
              <a:rPr lang="ru-RU" sz="1900">
                <a:solidFill>
                  <a:srgbClr val="212121"/>
                </a:solidFill>
                <a:latin typeface="Play"/>
                <a:ea typeface="Play"/>
                <a:cs typeface="Play"/>
                <a:sym typeface="Play"/>
              </a:rPr>
              <a:t>) </a:t>
            </a:r>
            <a:endParaRPr sz="1900">
              <a:solidFill>
                <a:srgbClr val="21212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Git for Windows ( </a:t>
            </a:r>
            <a:r>
              <a:rPr lang="ru-RU" sz="19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6"/>
              </a:rPr>
              <a:t>https://git-scm.com/downloads</a:t>
            </a:r>
            <a:r>
              <a:rPr lang="ru-RU" sz="1900">
                <a:latin typeface="Play"/>
                <a:ea typeface="Play"/>
                <a:cs typeface="Play"/>
                <a:sym typeface="Play"/>
              </a:rPr>
              <a:t> )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Visual Studio Code (</a:t>
            </a:r>
            <a:r>
              <a:rPr lang="ru-RU" sz="19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7"/>
              </a:rPr>
              <a:t>https://code.visualstudio.com/download</a:t>
            </a:r>
            <a:r>
              <a:rPr lang="ru-RU" sz="1900">
                <a:latin typeface="Play"/>
                <a:ea typeface="Play"/>
                <a:cs typeface="Play"/>
                <a:sym typeface="Play"/>
              </a:rPr>
              <a:t> ) </a:t>
            </a:r>
            <a:endParaRPr sz="19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23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460" name="Google Shape;460;p23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3"/>
          <p:cNvSpPr txBox="1"/>
          <p:nvPr>
            <p:ph type="ctrTitle"/>
          </p:nvPr>
        </p:nvSpPr>
        <p:spPr>
          <a:xfrm>
            <a:off x="345900" y="180325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1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Установка vanessa add</a:t>
            </a:r>
            <a:endParaRPr b="1" sz="31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83" name="Google Shape;4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50" y="864750"/>
            <a:ext cx="6281750" cy="363919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3"/>
          <p:cNvSpPr txBox="1"/>
          <p:nvPr/>
        </p:nvSpPr>
        <p:spPr>
          <a:xfrm>
            <a:off x="2234375" y="4627275"/>
            <a:ext cx="258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rgbClr val="1155CC"/>
                </a:solidFill>
                <a:latin typeface="Play"/>
                <a:ea typeface="Play"/>
                <a:cs typeface="Play"/>
                <a:sym typeface="Play"/>
              </a:rPr>
              <a:t>opm i add</a:t>
            </a:r>
            <a:endParaRPr b="1" sz="1700">
              <a:solidFill>
                <a:srgbClr val="1155CC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" name="Google Shape;490;p24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491" name="Google Shape;491;p24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24"/>
          <p:cNvSpPr txBox="1"/>
          <p:nvPr>
            <p:ph type="ctrTitle"/>
          </p:nvPr>
        </p:nvSpPr>
        <p:spPr>
          <a:xfrm>
            <a:off x="342900" y="205625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1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Как это устроено?</a:t>
            </a:r>
            <a:endParaRPr b="1" sz="31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14" name="Google Shape;5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49" y="836525"/>
            <a:ext cx="5539410" cy="415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25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521" name="Google Shape;521;p25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25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Принципы написания тестов </a:t>
            </a:r>
            <a:endParaRPr b="1" sz="22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44" name="Google Shape;544;p25"/>
          <p:cNvSpPr txBox="1"/>
          <p:nvPr/>
        </p:nvSpPr>
        <p:spPr>
          <a:xfrm>
            <a:off x="452850" y="1006350"/>
            <a:ext cx="82383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Play"/>
              <a:buChar char="●"/>
            </a:pPr>
            <a:r>
              <a:rPr lang="ru-RU" sz="13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Тест считается успешным/прошедшим, если не было исключений.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Play"/>
              <a:buChar char="○"/>
            </a:pPr>
            <a:r>
              <a:rPr lang="ru-RU" sz="13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для отказа теста вызовите исключение.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Play"/>
              <a:buChar char="●"/>
            </a:pPr>
            <a:r>
              <a:rPr lang="ru-RU" sz="13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Тесты должны быть независимыми.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Play"/>
              <a:buChar char="●"/>
            </a:pPr>
            <a:r>
              <a:rPr lang="ru-RU" sz="13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Используйте утверждения для проверки теста.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Play"/>
              <a:buChar char="●"/>
            </a:pPr>
            <a:r>
              <a:rPr lang="ru-RU" sz="13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Используйте автоматизированную среду запуска тестов.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Play"/>
              <a:buChar char="●"/>
            </a:pPr>
            <a:r>
              <a:rPr lang="ru-RU" sz="13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Запускайте тесты часто.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Play"/>
              <a:buChar char="○"/>
            </a:pPr>
            <a:r>
              <a:rPr lang="ru-RU" sz="13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В результате разработка будет идти очень быстро, т.к. ошибки будут очень легко находиться из-за малого объема изменений между запусками тестов.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Play"/>
              <a:buChar char="●"/>
            </a:pPr>
            <a:r>
              <a:rPr lang="ru-RU" sz="13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Тесты должны работать быстро.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Play"/>
              <a:buChar char="●"/>
            </a:pPr>
            <a:r>
              <a:rPr lang="ru-RU" sz="13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По возможности запускайте все тесты.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Play"/>
              <a:buChar char="●"/>
            </a:pPr>
            <a:r>
              <a:rPr lang="ru-RU" sz="13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Если все тесты выполняются слишком долго, часто запускайте только ту группу тестов, которая относится к текущей решаемой задаче. Но иногда (раз в час) все равно запускайте все тесты.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Play"/>
              <a:buChar char="●"/>
            </a:pPr>
            <a:r>
              <a:rPr lang="ru-RU" sz="13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Подробные сообщения для пользователя при прохождении тестов нужны только в случае отказа тестов.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Font typeface="Play"/>
              <a:buChar char="●"/>
            </a:pPr>
            <a:r>
              <a:rPr lang="ru-RU" sz="13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Устраняйте дублирование, проводите рефакторинг тестов и кода для устранения.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45" name="Google Shape;545;p25"/>
          <p:cNvSpPr txBox="1"/>
          <p:nvPr/>
        </p:nvSpPr>
        <p:spPr>
          <a:xfrm>
            <a:off x="595950" y="4650375"/>
            <a:ext cx="29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4"/>
              </a:rPr>
              <a:t>Источник на github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26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552" name="Google Shape;552;p26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26"/>
          <p:cNvSpPr txBox="1"/>
          <p:nvPr>
            <p:ph type="ctrTitle"/>
          </p:nvPr>
        </p:nvSpPr>
        <p:spPr>
          <a:xfrm>
            <a:off x="325625" y="179675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>
                <a:solidFill>
                  <a:srgbClr val="595959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Создание файлов-тестов</a:t>
            </a:r>
            <a:endParaRPr b="1" sz="25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75" name="Google Shape;575;p26"/>
          <p:cNvSpPr txBox="1"/>
          <p:nvPr/>
        </p:nvSpPr>
        <p:spPr>
          <a:xfrm>
            <a:off x="325625" y="857275"/>
            <a:ext cx="704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7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Предопределенные свойства(переменные) и методы юнит- теста</a:t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76" name="Google Shape;5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034" y="1303675"/>
            <a:ext cx="6198400" cy="35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p27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583" name="Google Shape;583;p27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27"/>
          <p:cNvSpPr txBox="1"/>
          <p:nvPr>
            <p:ph type="ctrTitle"/>
          </p:nvPr>
        </p:nvSpPr>
        <p:spPr>
          <a:xfrm>
            <a:off x="325625" y="15375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>
                <a:solidFill>
                  <a:srgbClr val="595959"/>
                </a:solidFill>
                <a:highlight>
                  <a:schemeClr val="lt1"/>
                </a:highlight>
                <a:latin typeface="Play"/>
                <a:ea typeface="Play"/>
                <a:cs typeface="Play"/>
                <a:sym typeface="Play"/>
              </a:rPr>
              <a:t>Создание файлов-тестов</a:t>
            </a:r>
            <a:endParaRPr b="1" sz="25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06" name="Google Shape;606;p27"/>
          <p:cNvSpPr txBox="1"/>
          <p:nvPr/>
        </p:nvSpPr>
        <p:spPr>
          <a:xfrm>
            <a:off x="411350" y="857275"/>
            <a:ext cx="704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7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Базовые приемы написания тестов</a:t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411350" y="1303675"/>
            <a:ext cx="74721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Для гарантирования независимости тестов (это одно из основных требований к тестам) рекомендуется использовать механизм транзакций.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Перед запуском теста начинаем транзакцию, после выполнения теста транзакция отменяется. В итоге в базе не остается никаких следов тестирования и тесты работают независимо.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Можно использовать следующий шаблон методов теста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Процедура</a:t>
            </a:r>
            <a:r>
              <a:rPr lang="ru-RU" sz="800">
                <a:solidFill>
                  <a:srgbClr val="0000FF"/>
                </a:solidFill>
                <a:latin typeface="Play"/>
                <a:ea typeface="Play"/>
                <a:cs typeface="Play"/>
                <a:sym typeface="Play"/>
              </a:rPr>
              <a:t> ПередЗапускомТеста</a:t>
            </a: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()</a:t>
            </a:r>
            <a:r>
              <a:rPr lang="ru-RU" sz="800">
                <a:solidFill>
                  <a:srgbClr val="0000FF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Экспорт</a:t>
            </a:r>
            <a:endParaRPr sz="800">
              <a:solidFill>
                <a:srgbClr val="0000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0000FF"/>
                </a:solidFill>
                <a:latin typeface="Play"/>
                <a:ea typeface="Play"/>
                <a:cs typeface="Play"/>
                <a:sym typeface="Play"/>
              </a:rPr>
              <a:t>	НачатьТранзакцию</a:t>
            </a: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();</a:t>
            </a:r>
            <a:endParaRPr sz="800">
              <a:solidFill>
                <a:srgbClr val="0000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КонецПроцедуры</a:t>
            </a:r>
            <a:endParaRPr sz="800">
              <a:solidFill>
                <a:srgbClr val="0000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Процедура</a:t>
            </a:r>
            <a:r>
              <a:rPr lang="ru-RU" sz="800">
                <a:solidFill>
                  <a:srgbClr val="0000FF"/>
                </a:solidFill>
                <a:latin typeface="Play"/>
                <a:ea typeface="Play"/>
                <a:cs typeface="Play"/>
                <a:sym typeface="Play"/>
              </a:rPr>
              <a:t> ПослеЗапускаТеста</a:t>
            </a: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()</a:t>
            </a:r>
            <a:r>
              <a:rPr lang="ru-RU" sz="800">
                <a:solidFill>
                  <a:srgbClr val="0000FF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Экспорт</a:t>
            </a:r>
            <a:endParaRPr sz="800">
              <a:solidFill>
                <a:srgbClr val="0000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0000FF"/>
                </a:solidFill>
                <a:latin typeface="Play"/>
                <a:ea typeface="Play"/>
                <a:cs typeface="Play"/>
                <a:sym typeface="Play"/>
              </a:rPr>
              <a:t>	</a:t>
            </a: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Если</a:t>
            </a:r>
            <a:r>
              <a:rPr lang="ru-RU" sz="800">
                <a:solidFill>
                  <a:srgbClr val="0000FF"/>
                </a:solidFill>
                <a:latin typeface="Play"/>
                <a:ea typeface="Play"/>
                <a:cs typeface="Play"/>
                <a:sym typeface="Play"/>
              </a:rPr>
              <a:t> ТранзакцияАктивна</a:t>
            </a: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()</a:t>
            </a:r>
            <a:r>
              <a:rPr lang="ru-RU" sz="800">
                <a:solidFill>
                  <a:srgbClr val="0000FF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Тогда</a:t>
            </a:r>
            <a:endParaRPr sz="800">
              <a:solidFill>
                <a:srgbClr val="0000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0000FF"/>
                </a:solidFill>
                <a:latin typeface="Play"/>
                <a:ea typeface="Play"/>
                <a:cs typeface="Play"/>
                <a:sym typeface="Play"/>
              </a:rPr>
              <a:t>	    ОтменитьТранзакцию</a:t>
            </a: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();</a:t>
            </a:r>
            <a:endParaRPr sz="800">
              <a:solidFill>
                <a:srgbClr val="0000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0000FF"/>
                </a:solidFill>
                <a:latin typeface="Play"/>
                <a:ea typeface="Play"/>
                <a:cs typeface="Play"/>
                <a:sym typeface="Play"/>
              </a:rPr>
              <a:t>	</a:t>
            </a: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КонецЕсли;</a:t>
            </a:r>
            <a:endParaRPr sz="800">
              <a:solidFill>
                <a:srgbClr val="0000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КонецПроцедуры</a:t>
            </a:r>
            <a:endParaRPr sz="8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3" name="Google Shape;613;p28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614" name="Google Shape;614;p28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28"/>
          <p:cNvSpPr txBox="1"/>
          <p:nvPr>
            <p:ph type="ctrTitle"/>
          </p:nvPr>
        </p:nvSpPr>
        <p:spPr>
          <a:xfrm>
            <a:off x="325625" y="188325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>
                <a:solidFill>
                  <a:srgbClr val="595959"/>
                </a:solidFill>
                <a:highlight>
                  <a:schemeClr val="lt1"/>
                </a:highlight>
                <a:latin typeface="Play"/>
                <a:ea typeface="Play"/>
                <a:cs typeface="Play"/>
                <a:sym typeface="Play"/>
              </a:rPr>
              <a:t>Создание файлов-тестов</a:t>
            </a:r>
            <a:endParaRPr b="1" sz="25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>
            <a:off x="325625" y="857275"/>
            <a:ext cx="704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7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Базовые приемы написания тестов</a:t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38" name="Google Shape;638;p28"/>
          <p:cNvSpPr txBox="1"/>
          <p:nvPr/>
        </p:nvSpPr>
        <p:spPr>
          <a:xfrm>
            <a:off x="396975" y="1303675"/>
            <a:ext cx="84747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Процедура </a:t>
            </a:r>
            <a:r>
              <a:rPr lang="ru-RU" sz="1050">
                <a:solidFill>
                  <a:srgbClr val="1C4587"/>
                </a:solidFill>
                <a:latin typeface="Play"/>
                <a:ea typeface="Play"/>
                <a:cs typeface="Play"/>
                <a:sym typeface="Play"/>
              </a:rPr>
              <a:t>ПередЗапускомТеста</a:t>
            </a:r>
            <a:r>
              <a:rPr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() </a:t>
            </a:r>
            <a:r>
              <a:rPr lang="ru-RU" sz="105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Экспорт </a:t>
            </a:r>
            <a:r>
              <a:rPr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105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    СоздатьВспомогательныеДанные()</a:t>
            </a:r>
            <a:r>
              <a:rPr i="1"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;</a:t>
            </a:r>
            <a:endParaRPr i="1" sz="105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КонецПроцедуры</a:t>
            </a:r>
            <a:endParaRPr sz="1050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Процедура </a:t>
            </a:r>
            <a:r>
              <a:rPr lang="ru-RU" sz="1050">
                <a:solidFill>
                  <a:srgbClr val="1C4587"/>
                </a:solidFill>
                <a:latin typeface="Play"/>
                <a:ea typeface="Play"/>
                <a:cs typeface="Play"/>
                <a:sym typeface="Play"/>
              </a:rPr>
              <a:t>ПослеЗапускаТеста</a:t>
            </a:r>
            <a:r>
              <a:rPr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() </a:t>
            </a:r>
            <a:r>
              <a:rPr lang="ru-RU" sz="105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Экспорт </a:t>
            </a:r>
            <a:r>
              <a:rPr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105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    УдалитьДокументы()</a:t>
            </a:r>
            <a:r>
              <a:rPr i="1"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;</a:t>
            </a:r>
            <a:endParaRPr i="1" sz="105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    ГенераторТестовыхДанных.УдалитьСозданныеДанные(СтруктураДанных)</a:t>
            </a:r>
            <a:r>
              <a:rPr i="1"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;    </a:t>
            </a:r>
            <a:endParaRPr i="1" sz="105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КонецПроцедуры</a:t>
            </a:r>
            <a:endParaRPr sz="1050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Процедура </a:t>
            </a:r>
            <a:r>
              <a:rPr lang="ru-RU" sz="1050">
                <a:solidFill>
                  <a:srgbClr val="1C4587"/>
                </a:solidFill>
                <a:latin typeface="Play"/>
                <a:ea typeface="Play"/>
                <a:cs typeface="Play"/>
                <a:sym typeface="Play"/>
              </a:rPr>
              <a:t>СоздатьВспомогательныеДанные</a:t>
            </a:r>
            <a:r>
              <a:rPr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() </a:t>
            </a:r>
            <a:r>
              <a:rPr lang="ru-RU" sz="105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Экспорт </a:t>
            </a:r>
            <a:r>
              <a:rPr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   </a:t>
            </a:r>
            <a:endParaRPr sz="105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    СтруктураДанных = ГенераторТестовыхДанных.СоздатьДанныеПоМакетам(ЭтотОбъект, "МакетВспомогательныеДанные")</a:t>
            </a:r>
            <a:r>
              <a:rPr i="1" lang="ru-RU" sz="105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;</a:t>
            </a:r>
            <a:endParaRPr i="1" sz="105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КонецПроцедуры</a:t>
            </a:r>
            <a:endParaRPr sz="1050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4" name="Google Shape;644;p29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645" name="Google Shape;645;p29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29"/>
          <p:cNvSpPr txBox="1"/>
          <p:nvPr>
            <p:ph type="ctrTitle"/>
          </p:nvPr>
        </p:nvSpPr>
        <p:spPr>
          <a:xfrm>
            <a:off x="325625" y="15375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>
                <a:solidFill>
                  <a:srgbClr val="595959"/>
                </a:solidFill>
                <a:highlight>
                  <a:schemeClr val="lt1"/>
                </a:highlight>
                <a:latin typeface="Play"/>
                <a:ea typeface="Play"/>
                <a:cs typeface="Play"/>
                <a:sym typeface="Play"/>
              </a:rPr>
              <a:t>Создание файлов-тестов</a:t>
            </a:r>
            <a:endParaRPr b="1" sz="25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68" name="Google Shape;668;p29"/>
          <p:cNvSpPr txBox="1"/>
          <p:nvPr/>
        </p:nvSpPr>
        <p:spPr>
          <a:xfrm>
            <a:off x="325625" y="857275"/>
            <a:ext cx="704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7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Использование параметрических тестов</a:t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669" name="Google Shape;6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59" y="1237850"/>
            <a:ext cx="7028865" cy="33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29"/>
          <p:cNvSpPr txBox="1"/>
          <p:nvPr/>
        </p:nvSpPr>
        <p:spPr>
          <a:xfrm>
            <a:off x="416150" y="4728000"/>
            <a:ext cx="546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5"/>
              </a:rPr>
              <a:t>Источник на gitHub</a:t>
            </a:r>
            <a:endParaRPr sz="15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6" name="Google Shape;676;p30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677" name="Google Shape;677;p30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30"/>
          <p:cNvSpPr txBox="1"/>
          <p:nvPr>
            <p:ph type="ctrTitle"/>
          </p:nvPr>
        </p:nvSpPr>
        <p:spPr>
          <a:xfrm>
            <a:off x="351550" y="196625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>
                <a:solidFill>
                  <a:srgbClr val="595959"/>
                </a:solidFill>
                <a:highlight>
                  <a:schemeClr val="lt1"/>
                </a:highlight>
                <a:latin typeface="Play"/>
                <a:ea typeface="Play"/>
                <a:cs typeface="Play"/>
                <a:sym typeface="Play"/>
              </a:rPr>
              <a:t>Система плагинов</a:t>
            </a:r>
            <a:endParaRPr b="1" sz="2500">
              <a:solidFill>
                <a:srgbClr val="595959"/>
              </a:solidFill>
              <a:highlight>
                <a:schemeClr val="lt1"/>
              </a:highlight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00" name="Google Shape;700;p30"/>
          <p:cNvSpPr txBox="1"/>
          <p:nvPr/>
        </p:nvSpPr>
        <p:spPr>
          <a:xfrm>
            <a:off x="498150" y="949925"/>
            <a:ext cx="699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lay"/>
              <a:buChar char="●"/>
            </a:pPr>
            <a:r>
              <a:rPr b="1" lang="ru-RU" sz="1500">
                <a:latin typeface="Play"/>
                <a:ea typeface="Play"/>
                <a:cs typeface="Play"/>
                <a:sym typeface="Play"/>
              </a:rPr>
              <a:t>Базовые утверждения</a:t>
            </a:r>
            <a:r>
              <a:rPr lang="ru-RU" sz="1500">
                <a:latin typeface="Play"/>
                <a:ea typeface="Play"/>
                <a:cs typeface="Play"/>
                <a:sym typeface="Play"/>
              </a:rPr>
              <a:t> - </a:t>
            </a:r>
            <a:r>
              <a:rPr lang="ru-RU" sz="15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простые, но </a:t>
            </a:r>
            <a:r>
              <a:rPr lang="ru-RU" sz="1500" u="sng">
                <a:solidFill>
                  <a:schemeClr val="hlink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  <a:hlinkClick r:id="rId4"/>
              </a:rPr>
              <a:t>мощные утверждения</a:t>
            </a:r>
            <a:r>
              <a:rPr lang="ru-RU" sz="15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. </a:t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Play"/>
              <a:buChar char="●"/>
            </a:pPr>
            <a:r>
              <a:rPr b="1" lang="ru-RU" sz="15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Текучие (fluent) утверждения</a:t>
            </a:r>
            <a:r>
              <a:rPr lang="ru-RU" sz="15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 - </a:t>
            </a:r>
            <a:r>
              <a:rPr lang="ru-RU" sz="1500" u="sng">
                <a:solidFill>
                  <a:schemeClr val="hlink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  <a:hlinkClick r:id="rId5"/>
              </a:rPr>
              <a:t>очень красивые и довольно удобные.</a:t>
            </a:r>
            <a:r>
              <a:rPr lang="ru-RU" sz="15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 Можно выполнять несколько проверок в одной строке проверки.</a:t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Play"/>
              <a:buChar char="●"/>
            </a:pPr>
            <a:r>
              <a:rPr b="1" lang="ru-RU" sz="15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таблиц и табличных документов </a:t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01" name="Google Shape;701;p30"/>
          <p:cNvSpPr txBox="1"/>
          <p:nvPr/>
        </p:nvSpPr>
        <p:spPr>
          <a:xfrm>
            <a:off x="567675" y="2652850"/>
            <a:ext cx="625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4587"/>
                </a:solidFill>
                <a:latin typeface="Play"/>
                <a:ea typeface="Play"/>
                <a:cs typeface="Play"/>
                <a:sym typeface="Play"/>
              </a:rPr>
              <a:t>Перем КонтекстЯдра;</a:t>
            </a:r>
            <a:endParaRPr>
              <a:solidFill>
                <a:srgbClr val="1C458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4587"/>
                </a:solidFill>
                <a:latin typeface="Play"/>
                <a:ea typeface="Play"/>
                <a:cs typeface="Play"/>
                <a:sym typeface="Play"/>
              </a:rPr>
              <a:t>Перем ВременныеФайлы;</a:t>
            </a:r>
            <a:endParaRPr>
              <a:solidFill>
                <a:srgbClr val="1C458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C00000"/>
                </a:solidFill>
                <a:latin typeface="Play"/>
                <a:ea typeface="Play"/>
                <a:cs typeface="Play"/>
                <a:sym typeface="Play"/>
              </a:rPr>
              <a:t>Процедура </a:t>
            </a:r>
            <a:r>
              <a:rPr lang="ru-RU">
                <a:solidFill>
                  <a:srgbClr val="1C4587"/>
                </a:solidFill>
                <a:latin typeface="Play"/>
                <a:ea typeface="Play"/>
                <a:cs typeface="Play"/>
                <a:sym typeface="Play"/>
              </a:rPr>
              <a:t>Инициализация(КонтекстЯдраПараметр) </a:t>
            </a:r>
            <a:r>
              <a:rPr lang="ru-RU">
                <a:solidFill>
                  <a:srgbClr val="C00000"/>
                </a:solidFill>
                <a:latin typeface="Play"/>
                <a:ea typeface="Play"/>
                <a:cs typeface="Play"/>
                <a:sym typeface="Play"/>
              </a:rPr>
              <a:t>Экспорт</a:t>
            </a:r>
            <a:endParaRPr>
              <a:solidFill>
                <a:srgbClr val="C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4587"/>
                </a:solidFill>
                <a:latin typeface="Play"/>
                <a:ea typeface="Play"/>
                <a:cs typeface="Play"/>
                <a:sym typeface="Play"/>
              </a:rPr>
              <a:t>	</a:t>
            </a:r>
            <a:endParaRPr>
              <a:solidFill>
                <a:srgbClr val="1C4587"/>
              </a:solidFill>
              <a:latin typeface="Play"/>
              <a:ea typeface="Play"/>
              <a:cs typeface="Play"/>
              <a:sym typeface="Pl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4587"/>
                </a:solidFill>
                <a:latin typeface="Play"/>
                <a:ea typeface="Play"/>
                <a:cs typeface="Play"/>
                <a:sym typeface="Play"/>
              </a:rPr>
              <a:t>КонтекстЯдра = КонтекстЯдраПараметр;</a:t>
            </a:r>
            <a:endParaRPr>
              <a:solidFill>
                <a:srgbClr val="1C458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4587"/>
                </a:solidFill>
                <a:latin typeface="Play"/>
                <a:ea typeface="Play"/>
                <a:cs typeface="Play"/>
                <a:sym typeface="Play"/>
              </a:rPr>
              <a:t>	ВременныеФайлы = КонтекстЯдра.Плагин("ВременныеФайлы");</a:t>
            </a:r>
            <a:endParaRPr>
              <a:solidFill>
                <a:srgbClr val="1C458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C00000"/>
                </a:solidFill>
                <a:latin typeface="Play"/>
                <a:ea typeface="Play"/>
                <a:cs typeface="Play"/>
                <a:sym typeface="Play"/>
              </a:rPr>
              <a:t>КонецПроцедуры</a:t>
            </a:r>
            <a:endParaRPr>
              <a:solidFill>
                <a:srgbClr val="C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02" name="Google Shape;702;p30"/>
          <p:cNvSpPr txBox="1"/>
          <p:nvPr/>
        </p:nvSpPr>
        <p:spPr>
          <a:xfrm>
            <a:off x="567675" y="2252650"/>
            <a:ext cx="49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Play"/>
                <a:ea typeface="Play"/>
                <a:cs typeface="Play"/>
                <a:sym typeface="Play"/>
              </a:rPr>
              <a:t>Обращение к плагину (пример)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8" name="Google Shape;708;p31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709" name="Google Shape;709;p31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31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Программный интерфейс плагинов. Плагин “Утверждения”</a:t>
            </a:r>
            <a:endParaRPr sz="22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732" name="Google Shape;7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97" y="942350"/>
            <a:ext cx="6493482" cy="37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14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184" name="Google Shape;184;p14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4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Теория тестирования. Определения</a:t>
            </a:r>
            <a:endParaRPr b="1" sz="24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486025" y="1673800"/>
            <a:ext cx="8329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Сценарное тестирование</a:t>
            </a:r>
            <a:r>
              <a:rPr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 - это действие по </a:t>
            </a:r>
            <a:r>
              <a:rPr lang="ru-RU" u="sng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тестированию программного обеспечения,</a:t>
            </a:r>
            <a:r>
              <a:rPr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 которое использует </a:t>
            </a:r>
            <a:r>
              <a:rPr lang="ru-RU" u="sng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сценарии</a:t>
            </a:r>
            <a:r>
              <a:rPr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 : гипотетические истории, чтобы помочь тестировщику разобраться со сложной проблемой или системой тестирования. Идеальный сценарий теста - это достоверная, сложная, убедительная или мотивирующая история; результат которого легко оценить.</a:t>
            </a:r>
            <a:endParaRPr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Модульное тестирование (unit testing) </a:t>
            </a:r>
            <a:r>
              <a:rPr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— тесты, задача которых проверить каждый модуль системы по отдельности. Желательно, чтобы это были минимально делимые кусочки системы, например, модули.</a:t>
            </a:r>
            <a:endParaRPr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Регрессионное тестирование (regression testing) </a:t>
            </a:r>
            <a:r>
              <a:rPr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— тестирование, которое используется для проверки того, не влияют ли новые фичи или исправленные баги на существующий функционал приложения и не появляются ли старые баги.</a:t>
            </a:r>
            <a:endParaRPr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486025" y="975875"/>
            <a:ext cx="80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Т</a:t>
            </a:r>
            <a:r>
              <a:rPr b="1"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естирование программного обеспечения - </a:t>
            </a:r>
            <a:r>
              <a:rPr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процесс исследования ПО с целью получения информации о качестве продукта</a:t>
            </a:r>
            <a:endParaRPr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8" name="Google Shape;738;p32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739" name="Google Shape;739;p32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32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Помощник вызова методов плагинов</a:t>
            </a:r>
            <a:endParaRPr sz="22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762" name="Google Shape;7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59" y="953825"/>
            <a:ext cx="8610191" cy="2015443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32"/>
          <p:cNvSpPr txBox="1"/>
          <p:nvPr/>
        </p:nvSpPr>
        <p:spPr>
          <a:xfrm>
            <a:off x="427250" y="3191725"/>
            <a:ext cx="53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lay"/>
                <a:ea typeface="Play"/>
                <a:cs typeface="Play"/>
                <a:sym typeface="Play"/>
              </a:rPr>
              <a:t>Подключить шаблоны из репозитория, </a:t>
            </a:r>
            <a:r>
              <a:rPr lang="ru-RU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5"/>
              </a:rPr>
              <a:t>ссылка на источник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9" name="Google Shape;769;p33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770" name="Google Shape;770;p33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33"/>
          <p:cNvSpPr txBox="1"/>
          <p:nvPr>
            <p:ph type="ctrTitle"/>
          </p:nvPr>
        </p:nvSpPr>
        <p:spPr>
          <a:xfrm>
            <a:off x="279700" y="85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Запуск</a:t>
            </a:r>
            <a:r>
              <a:rPr lang="ru-RU" sz="2200">
                <a:latin typeface="Play"/>
                <a:ea typeface="Play"/>
                <a:cs typeface="Play"/>
                <a:sym typeface="Play"/>
              </a:rPr>
              <a:t> дымовых тестов в режиме Предприятие</a:t>
            </a:r>
            <a:endParaRPr sz="22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93" name="Google Shape;793;p33"/>
          <p:cNvSpPr txBox="1"/>
          <p:nvPr/>
        </p:nvSpPr>
        <p:spPr>
          <a:xfrm>
            <a:off x="325625" y="4382350"/>
            <a:ext cx="218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lay"/>
                <a:ea typeface="Play"/>
                <a:cs typeface="Play"/>
                <a:sym typeface="Play"/>
              </a:rPr>
              <a:t>Ссылка на </a:t>
            </a:r>
            <a:r>
              <a:rPr lang="ru-RU" sz="16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4"/>
              </a:rPr>
              <a:t>GitHub </a:t>
            </a:r>
            <a:endParaRPr sz="16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794" name="Google Shape;79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409" y="655325"/>
            <a:ext cx="8050893" cy="3269187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3"/>
          <p:cNvSpPr txBox="1"/>
          <p:nvPr/>
        </p:nvSpPr>
        <p:spPr>
          <a:xfrm>
            <a:off x="325625" y="3924500"/>
            <a:ext cx="86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Play"/>
                <a:ea typeface="Play"/>
                <a:cs typeface="Play"/>
                <a:sym typeface="Play"/>
              </a:rPr>
              <a:t>Загрузить - Загрузить тесты из каталога файловой системы - C:\Program Files\OneScript\lib\add\tests\smoke</a:t>
            </a:r>
            <a:endParaRPr sz="12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1" name="Google Shape;801;p34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802" name="Google Shape;802;p34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34"/>
          <p:cNvSpPr txBox="1"/>
          <p:nvPr>
            <p:ph type="ctrTitle"/>
          </p:nvPr>
        </p:nvSpPr>
        <p:spPr>
          <a:xfrm>
            <a:off x="325625" y="103775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метаданных на соответствие внутренним стандартам и стандартам разработки 1С</a:t>
            </a:r>
            <a:endParaRPr sz="14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25" name="Google Shape;825;p34"/>
          <p:cNvSpPr txBox="1"/>
          <p:nvPr/>
        </p:nvSpPr>
        <p:spPr>
          <a:xfrm>
            <a:off x="325625" y="614025"/>
            <a:ext cx="83163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lay"/>
              <a:buChar char="-"/>
            </a:pPr>
            <a:r>
              <a:rPr b="1"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стандартных ролей</a:t>
            </a: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 - </a:t>
            </a: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Тест проверяет состав основных ролей конфигурации, типовые роли и права на корень конфигурации, остальные роли и права на корень конфигурации. (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#</a:t>
            </a:r>
            <a:r>
              <a:rPr lang="ru-RU" sz="12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4"/>
              </a:rPr>
              <a:t>std488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)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-"/>
            </a:pPr>
            <a:r>
              <a:rPr b="1"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права интерактивно удаления</a:t>
            </a: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 - Тест проверяет, что у ролей кроме основных нет права на интерактивное удаление объектов базы данных (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#</a:t>
            </a:r>
            <a:r>
              <a:rPr lang="ru-RU" sz="12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5"/>
              </a:rPr>
              <a:t>std689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) 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-"/>
            </a:pPr>
            <a:r>
              <a:rPr b="1"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права интерактивно удаления помеченных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- </a:t>
            </a: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Тест проверяет, что у ролей кроме основных нет права на интерактивное удаление помеченных объектов базы данных. (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#</a:t>
            </a:r>
            <a:r>
              <a:rPr lang="ru-RU" sz="12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6"/>
              </a:rPr>
              <a:t>std488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)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1"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прав на предопределенные данные объектов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-</a:t>
            </a: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Тест проверяет, что у ролей кроме основных нет следующих прав на предопределенные данные объектов (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#</a:t>
            </a:r>
            <a:r>
              <a:rPr lang="ru-RU" sz="12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7"/>
              </a:rPr>
              <a:t>std488</a:t>
            </a: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):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Play"/>
              <a:buChar char="-"/>
            </a:pP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Интерактивное удаление предопределенных данных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Play"/>
              <a:buChar char="-"/>
            </a:pP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Интерактивная пометка удаления предопределенных данных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Play"/>
              <a:buChar char="-"/>
            </a:pP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Интерактивное снятие пометки удаления предопределенных данных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Play"/>
              <a:buChar char="-"/>
            </a:pP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Интерактивное удаление помеченных предопределенных данных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-"/>
            </a:pPr>
            <a:r>
              <a:rPr b="1"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привилегированного режима объектов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- </a:t>
            </a: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Тест проверяет, что у объектов метаданных установлен привилегированный режим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(#</a:t>
            </a:r>
            <a:r>
              <a:rPr lang="ru-RU" sz="12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8"/>
              </a:rPr>
              <a:t>std485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)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-"/>
            </a:pPr>
            <a:r>
              <a:rPr b="1"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регламентных заданий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-  Т</a:t>
            </a: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ест проверяет, что у регламентного задания не установлен признак "Использование".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(#</a:t>
            </a:r>
            <a:r>
              <a:rPr lang="ru-RU" sz="12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9"/>
              </a:rPr>
              <a:t>std540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)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-"/>
            </a:pPr>
            <a:r>
              <a:rPr b="1"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составных типов данных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- </a:t>
            </a: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Тест проверяет, что реквизиты и свойства объектов метаданных: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Play"/>
              <a:buChar char="-"/>
            </a:pP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Не используют составной тип данных "ЛюбаяСсылка", "ДокументСсылка" и т.д.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-"/>
            </a:pPr>
            <a:r>
              <a:rPr lang="ru-RU" sz="12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Не содержат примитивных и ссылочных типов. ( 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#</a:t>
            </a:r>
            <a:r>
              <a:rPr lang="ru-RU" sz="12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10"/>
              </a:rPr>
              <a:t>std728</a:t>
            </a:r>
            <a:r>
              <a:rPr lang="ru-RU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) 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1" name="Google Shape;831;p35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832" name="Google Shape;832;p35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35"/>
          <p:cNvSpPr txBox="1"/>
          <p:nvPr>
            <p:ph type="ctrTitle"/>
          </p:nvPr>
        </p:nvSpPr>
        <p:spPr>
          <a:xfrm>
            <a:off x="325625" y="103775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метаданных на соответствие внутренним стандартам и стандартам разработки 1С</a:t>
            </a:r>
            <a:endParaRPr sz="14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5" name="Google Shape;855;p35"/>
          <p:cNvSpPr txBox="1"/>
          <p:nvPr/>
        </p:nvSpPr>
        <p:spPr>
          <a:xfrm>
            <a:off x="325625" y="614025"/>
            <a:ext cx="831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b="1" lang="ru-RU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синонима устаревших объектов метаданных</a:t>
            </a:r>
            <a:r>
              <a:rPr lang="ru-RU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 - Тест проверяет, что у устаревших (с префиксом "Удалить") объектов и свойств метаданных синоним содержит префикс "(не используется)". (</a:t>
            </a:r>
            <a:r>
              <a:rPr lang="ru-RU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#</a:t>
            </a:r>
            <a:r>
              <a:rPr lang="ru-RU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4"/>
              </a:rPr>
              <a:t>std534</a:t>
            </a:r>
            <a:r>
              <a:rPr lang="ru-RU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) 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b="1" lang="ru-RU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включения объектов в командный интерфейс</a:t>
            </a:r>
            <a:r>
              <a:rPr lang="ru-RU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- </a:t>
            </a:r>
            <a:r>
              <a:rPr lang="ru-RU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Тест проверяет, что объекты конфигурации включены в командный интерфейс или в служебные подсистемы.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ru-RU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(#</a:t>
            </a:r>
            <a:r>
              <a:rPr lang="ru-RU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5"/>
              </a:rPr>
              <a:t>std543</a:t>
            </a:r>
            <a:r>
              <a:rPr lang="ru-RU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) 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6" name="Google Shape;856;p35"/>
          <p:cNvSpPr txBox="1"/>
          <p:nvPr/>
        </p:nvSpPr>
        <p:spPr>
          <a:xfrm>
            <a:off x="489150" y="2621016"/>
            <a:ext cx="816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b="1" lang="ru-RU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индексирования устаревших объектов метаданных</a:t>
            </a:r>
            <a:r>
              <a:rPr lang="ru-RU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- </a:t>
            </a:r>
            <a:r>
              <a:rPr lang="ru-RU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Тест проверяет, что у устаревших объектов метаданных отключено индексирование свойств.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Play"/>
              <a:buChar char="-"/>
            </a:pPr>
            <a:r>
              <a:rPr b="1" lang="ru-RU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авторегистрации планов обмена</a:t>
            </a:r>
            <a:r>
              <a:rPr lang="ru-RU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 - Тест проверяет, что у объектов метаданных входящих в состав планов обмена отключена авторегистрация.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Play"/>
              <a:buChar char="-"/>
            </a:pPr>
            <a:r>
              <a:rPr b="1" lang="ru-RU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Проверка периодичности нумерации документов </a:t>
            </a:r>
            <a:r>
              <a:rPr lang="ru-RU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- Тест проверяет, что у всех документов в конфигурации установлена периодическая нумерация.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7" name="Google Shape;857;p35"/>
          <p:cNvSpPr txBox="1"/>
          <p:nvPr/>
        </p:nvSpPr>
        <p:spPr>
          <a:xfrm>
            <a:off x="489150" y="2163750"/>
            <a:ext cx="8465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ru-RU" sz="145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Тесты для проверки объектов метаданных на соответствие внутренним стандартам</a:t>
            </a:r>
            <a:endParaRPr b="1" sz="1450">
              <a:solidFill>
                <a:srgbClr val="24292F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3" name="Google Shape;863;p36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864" name="Google Shape;864;p36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36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Внешние инструменты</a:t>
            </a:r>
            <a:endParaRPr sz="22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87" name="Google Shape;887;p36"/>
          <p:cNvSpPr txBox="1"/>
          <p:nvPr/>
        </p:nvSpPr>
        <p:spPr>
          <a:xfrm>
            <a:off x="695075" y="1019425"/>
            <a:ext cx="56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8" name="Google Shape;8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159" y="1019425"/>
            <a:ext cx="49625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36"/>
          <p:cNvSpPr txBox="1"/>
          <p:nvPr/>
        </p:nvSpPr>
        <p:spPr>
          <a:xfrm>
            <a:off x="471663" y="970950"/>
            <a:ext cx="3250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b="1" lang="ru-RU">
                <a:latin typeface="Play"/>
                <a:ea typeface="Play"/>
                <a:cs typeface="Play"/>
                <a:sym typeface="Play"/>
              </a:rPr>
              <a:t>Техническая информация</a:t>
            </a:r>
            <a:r>
              <a:rPr lang="ru-RU">
                <a:latin typeface="Play"/>
                <a:ea typeface="Play"/>
                <a:cs typeface="Play"/>
                <a:sym typeface="Play"/>
              </a:rPr>
              <a:t> - необходима при отправке pull request в проект на github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b="1" lang="ru-RU">
                <a:latin typeface="Play"/>
                <a:ea typeface="Play"/>
                <a:cs typeface="Play"/>
                <a:sym typeface="Play"/>
              </a:rPr>
              <a:t>Генератор макетов данных </a:t>
            </a:r>
            <a:r>
              <a:rPr lang="ru-RU">
                <a:latin typeface="Play"/>
                <a:ea typeface="Play"/>
                <a:cs typeface="Play"/>
                <a:sym typeface="Play"/>
              </a:rPr>
              <a:t>- внешняя обработка для генерации тестовых данных из уже существующих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b="1" lang="ru-RU">
                <a:latin typeface="Play"/>
                <a:ea typeface="Play"/>
                <a:cs typeface="Play"/>
                <a:sym typeface="Play"/>
              </a:rPr>
              <a:t>Управление дымовыми тестами</a:t>
            </a:r>
            <a:r>
              <a:rPr lang="ru-RU">
                <a:latin typeface="Play"/>
                <a:ea typeface="Play"/>
                <a:cs typeface="Play"/>
                <a:sym typeface="Play"/>
              </a:rPr>
              <a:t> - внешняя обработка для генерации файла smoke.json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b="1" lang="ru-RU">
                <a:latin typeface="Play"/>
                <a:ea typeface="Play"/>
                <a:cs typeface="Play"/>
                <a:sym typeface="Play"/>
              </a:rPr>
              <a:t>Показать ГУИД</a:t>
            </a:r>
            <a:r>
              <a:rPr lang="ru-RU">
                <a:latin typeface="Play"/>
                <a:ea typeface="Play"/>
                <a:cs typeface="Play"/>
                <a:sym typeface="Play"/>
              </a:rPr>
              <a:t> - показывает ГУИД любой ссылки внутри базы данных 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5" name="Google Shape;895;p37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896" name="Google Shape;896;p37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37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>
                <a:latin typeface="Play"/>
                <a:ea typeface="Play"/>
                <a:cs typeface="Play"/>
                <a:sym typeface="Play"/>
              </a:rPr>
              <a:t>Внешние инструменты. </a:t>
            </a:r>
            <a:r>
              <a:rPr lang="ru-RU" sz="2300">
                <a:latin typeface="Play"/>
                <a:ea typeface="Play"/>
                <a:cs typeface="Play"/>
                <a:sym typeface="Play"/>
              </a:rPr>
              <a:t>Генератор макетов данных</a:t>
            </a:r>
            <a:endParaRPr sz="23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19" name="Google Shape;919;p37"/>
          <p:cNvSpPr txBox="1"/>
          <p:nvPr/>
        </p:nvSpPr>
        <p:spPr>
          <a:xfrm>
            <a:off x="695075" y="1019425"/>
            <a:ext cx="56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0" name="Google Shape;9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24" y="911550"/>
            <a:ext cx="8454352" cy="3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6" name="Google Shape;926;p38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927" name="Google Shape;927;p38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38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Сохранение сгенерированных данных в макете.Табличный документ</a:t>
            </a:r>
            <a:endParaRPr sz="19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50" name="Google Shape;950;p38"/>
          <p:cNvSpPr txBox="1"/>
          <p:nvPr/>
        </p:nvSpPr>
        <p:spPr>
          <a:xfrm>
            <a:off x="695075" y="1019425"/>
            <a:ext cx="56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1" name="Google Shape;9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59" y="963525"/>
            <a:ext cx="6887133" cy="341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Google Shape;9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7" name="Google Shape;957;p39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958" name="Google Shape;958;p39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39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Реальный примеры юнит теста на демо конфигурации</a:t>
            </a:r>
            <a:endParaRPr sz="22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81" name="Google Shape;981;p39"/>
          <p:cNvSpPr txBox="1"/>
          <p:nvPr/>
        </p:nvSpPr>
        <p:spPr>
          <a:xfrm>
            <a:off x="695075" y="1019425"/>
            <a:ext cx="56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9"/>
          <p:cNvSpPr txBox="1"/>
          <p:nvPr/>
        </p:nvSpPr>
        <p:spPr>
          <a:xfrm>
            <a:off x="415800" y="918500"/>
            <a:ext cx="83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Play"/>
                <a:ea typeface="Play"/>
                <a:cs typeface="Play"/>
                <a:sym typeface="Play"/>
              </a:rPr>
              <a:t>Наличие строковых измерений в измерениях регистров накопления и регистров сведений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83" name="Google Shape;983;p39"/>
          <p:cNvSpPr txBox="1"/>
          <p:nvPr/>
        </p:nvSpPr>
        <p:spPr>
          <a:xfrm>
            <a:off x="665900" y="1297350"/>
            <a:ext cx="8088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Шаги создания юнит-теста:</a:t>
            </a:r>
            <a:endParaRPr sz="16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lay"/>
              <a:buChar char="-"/>
            </a:pPr>
            <a:r>
              <a:rPr lang="ru-RU" sz="16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Скопировать шаблон и переименовать по названию теста, например </a:t>
            </a:r>
            <a:r>
              <a:rPr b="1" lang="ru-RU" sz="16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тесты_ПроверкаСтроковыхИзмеренийВРегистрах</a:t>
            </a:r>
            <a:endParaRPr b="1" sz="16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lay"/>
              <a:buChar char="-"/>
            </a:pPr>
            <a:r>
              <a:rPr lang="ru-RU" sz="16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В модуле формы внести изменения в метод </a:t>
            </a:r>
            <a:r>
              <a:rPr b="1" lang="ru-RU" sz="1600">
                <a:solidFill>
                  <a:srgbClr val="1C4587"/>
                </a:solidFill>
                <a:latin typeface="Play"/>
                <a:ea typeface="Play"/>
                <a:cs typeface="Play"/>
                <a:sym typeface="Play"/>
              </a:rPr>
              <a:t>Настройки</a:t>
            </a:r>
            <a:r>
              <a:rPr lang="ru-RU" sz="16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endParaRPr sz="16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lay"/>
              <a:buChar char="-"/>
            </a:pPr>
            <a:r>
              <a:rPr lang="ru-RU" sz="16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ПрефиксОбъектов - если используется, описать</a:t>
            </a:r>
            <a:endParaRPr sz="16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lay"/>
              <a:buChar char="-"/>
            </a:pPr>
            <a:r>
              <a:rPr lang="ru-RU" sz="16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ОтборПоПрефиксу - Истина/Ложь</a:t>
            </a:r>
            <a:endParaRPr sz="16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lay"/>
              <a:buChar char="-"/>
            </a:pPr>
            <a:r>
              <a:rPr lang="ru-RU" sz="16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ИсключенияИзПроверок - описать метаданные, которые необходимо исключить</a:t>
            </a:r>
            <a:endParaRPr sz="16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lay"/>
              <a:buChar char="-"/>
            </a:pPr>
            <a:r>
              <a:rPr lang="ru-RU" sz="16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В методе </a:t>
            </a:r>
            <a:r>
              <a:rPr lang="ru-RU" sz="1600">
                <a:solidFill>
                  <a:srgbClr val="1C4587"/>
                </a:solidFill>
                <a:latin typeface="Play"/>
                <a:ea typeface="Play"/>
                <a:cs typeface="Play"/>
                <a:sym typeface="Play"/>
              </a:rPr>
              <a:t>ЗаполнитьНаборТестов </a:t>
            </a:r>
            <a:r>
              <a:rPr lang="ru-RU" sz="16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выполнить заполнение набора тестов:</a:t>
            </a:r>
            <a:endParaRPr sz="16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lay"/>
              <a:buChar char="-"/>
            </a:pPr>
            <a:r>
              <a:rPr lang="ru-RU" sz="16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Получить описание регистров для проверки (Метод </a:t>
            </a:r>
            <a:r>
              <a:rPr lang="ru-RU" sz="1600">
                <a:solidFill>
                  <a:srgbClr val="1C4587"/>
                </a:solidFill>
                <a:latin typeface="Play"/>
                <a:ea typeface="Play"/>
                <a:cs typeface="Play"/>
                <a:sym typeface="Play"/>
              </a:rPr>
              <a:t>Регистры</a:t>
            </a:r>
            <a:r>
              <a:rPr lang="ru-RU" sz="16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(ПрефиксОбъектов, ОтборПоПрефиксу))</a:t>
            </a:r>
            <a:endParaRPr sz="16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lay"/>
              <a:buChar char="-"/>
            </a:pPr>
            <a:r>
              <a:rPr lang="ru-RU" sz="16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Добавить параметризируемый клиентский экспортный метод теста </a:t>
            </a:r>
            <a:r>
              <a:rPr b="1" lang="ru-RU" sz="1600">
                <a:solidFill>
                  <a:srgbClr val="1C4587"/>
                </a:solidFill>
                <a:latin typeface="Play"/>
                <a:ea typeface="Play"/>
                <a:cs typeface="Play"/>
                <a:sym typeface="Play"/>
              </a:rPr>
              <a:t>ТестДолжен_ПроверитьРегистр</a:t>
            </a:r>
            <a:endParaRPr b="1" sz="1600">
              <a:solidFill>
                <a:srgbClr val="1C458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Google Shape;9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9" name="Google Shape;989;p40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990" name="Google Shape;990;p40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40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Запуск юнит-тестов из командной строки</a:t>
            </a:r>
            <a:endParaRPr sz="22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13" name="Google Shape;1013;p40"/>
          <p:cNvSpPr txBox="1"/>
          <p:nvPr/>
        </p:nvSpPr>
        <p:spPr>
          <a:xfrm>
            <a:off x="695075" y="1019425"/>
            <a:ext cx="56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4" name="Google Shape;10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48" y="973003"/>
            <a:ext cx="8414492" cy="350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" name="Google Shape;10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0" name="Google Shape;1020;p41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1021" name="Google Shape;1021;p41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3" name="Google Shape;1043;p41"/>
          <p:cNvSpPr txBox="1"/>
          <p:nvPr/>
        </p:nvSpPr>
        <p:spPr>
          <a:xfrm>
            <a:off x="695075" y="1019425"/>
            <a:ext cx="56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4" name="Google Shape;10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759" y="1062000"/>
            <a:ext cx="6047667" cy="34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41"/>
          <p:cNvSpPr txBox="1"/>
          <p:nvPr>
            <p:ph type="ctrTitle"/>
          </p:nvPr>
        </p:nvSpPr>
        <p:spPr>
          <a:xfrm>
            <a:off x="273750" y="9325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latin typeface="Play"/>
                <a:ea typeface="Play"/>
                <a:cs typeface="Play"/>
                <a:sym typeface="Play"/>
              </a:rPr>
              <a:t>Закрепить пройденный материал</a:t>
            </a:r>
            <a:endParaRPr sz="28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15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215" name="Google Shape;215;p15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5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Т</a:t>
            </a:r>
            <a:r>
              <a:rPr b="1" lang="ru-RU" sz="24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еория тестирования. Пирамида тестирования</a:t>
            </a:r>
            <a:endParaRPr b="1" sz="24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38" name="Google Shape;2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872" y="1054000"/>
            <a:ext cx="5627806" cy="37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Google Shape;10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1" name="Google Shape;1051;p42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1052" name="Google Shape;1052;p42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42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Домашнее задание.</a:t>
            </a:r>
            <a:endParaRPr sz="2200"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xUnit тест. Проверка печатной формы</a:t>
            </a:r>
            <a:endParaRPr sz="22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75" name="Google Shape;1075;p42"/>
          <p:cNvSpPr txBox="1"/>
          <p:nvPr/>
        </p:nvSpPr>
        <p:spPr>
          <a:xfrm>
            <a:off x="695075" y="1019425"/>
            <a:ext cx="56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42"/>
          <p:cNvSpPr txBox="1"/>
          <p:nvPr/>
        </p:nvSpPr>
        <p:spPr>
          <a:xfrm>
            <a:off x="714375" y="1013125"/>
            <a:ext cx="7858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lay"/>
                <a:ea typeface="Play"/>
                <a:cs typeface="Play"/>
                <a:sym typeface="Play"/>
              </a:rPr>
              <a:t>Алгоритм проверки: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-"/>
            </a:pPr>
            <a:r>
              <a:rPr lang="ru-RU" sz="2000">
                <a:latin typeface="Play"/>
                <a:ea typeface="Play"/>
                <a:cs typeface="Play"/>
                <a:sym typeface="Play"/>
              </a:rPr>
              <a:t>Сгенерировать макет эталонных данных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-"/>
            </a:pPr>
            <a:r>
              <a:rPr lang="ru-RU" sz="2000">
                <a:latin typeface="Play"/>
                <a:ea typeface="Play"/>
                <a:cs typeface="Play"/>
                <a:sym typeface="Play"/>
              </a:rPr>
              <a:t>Сохранить эталон в макеты теста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-"/>
            </a:pPr>
            <a:r>
              <a:rPr lang="ru-RU" sz="2000">
                <a:latin typeface="Play"/>
                <a:ea typeface="Play"/>
                <a:cs typeface="Play"/>
                <a:sym typeface="Play"/>
              </a:rPr>
              <a:t>Сгенерировать макет и сравнить с эталоном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lay"/>
                <a:ea typeface="Play"/>
                <a:cs typeface="Play"/>
                <a:sym typeface="Play"/>
              </a:rPr>
              <a:t>Результат проверки: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-"/>
            </a:pPr>
            <a:r>
              <a:rPr lang="ru-RU" sz="2000">
                <a:latin typeface="Play"/>
                <a:ea typeface="Play"/>
                <a:cs typeface="Play"/>
                <a:sym typeface="Play"/>
              </a:rPr>
              <a:t>Тест пройден: Макеты равны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-"/>
            </a:pPr>
            <a:r>
              <a:rPr lang="ru-RU" sz="2000">
                <a:latin typeface="Play"/>
                <a:ea typeface="Play"/>
                <a:cs typeface="Play"/>
                <a:sym typeface="Play"/>
              </a:rPr>
              <a:t>Тест не пройден: Значения в макетах различаются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Google Shape;10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2" name="Google Shape;1082;p43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1083" name="Google Shape;1083;p43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43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Домашнее </a:t>
            </a:r>
            <a:r>
              <a:rPr lang="ru-RU" sz="2200">
                <a:latin typeface="Play"/>
                <a:ea typeface="Play"/>
                <a:cs typeface="Play"/>
                <a:sym typeface="Play"/>
              </a:rPr>
              <a:t>задание.</a:t>
            </a:r>
            <a:endParaRPr sz="2200"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xUnit тест. Проверка http-сервиса</a:t>
            </a:r>
            <a:endParaRPr sz="22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06" name="Google Shape;1106;p43"/>
          <p:cNvSpPr txBox="1"/>
          <p:nvPr/>
        </p:nvSpPr>
        <p:spPr>
          <a:xfrm>
            <a:off x="695075" y="1019425"/>
            <a:ext cx="56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43"/>
          <p:cNvSpPr txBox="1"/>
          <p:nvPr/>
        </p:nvSpPr>
        <p:spPr>
          <a:xfrm>
            <a:off x="440675" y="1117025"/>
            <a:ext cx="7858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Алгоритм проверки: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-"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Вызвать метод HTTP “Товары” GET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-"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Сравнить полученный ответ с ожидаемым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Результат проверки: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-"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Тест пройден: Значения равны</a:t>
            </a:r>
            <a:endParaRPr sz="19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3" name="Google Shape;1113;p44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1114" name="Google Shape;1114;p44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4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4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4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4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4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4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6" name="Google Shape;1136;p44"/>
          <p:cNvSpPr txBox="1"/>
          <p:nvPr>
            <p:ph type="ctrTitle"/>
          </p:nvPr>
        </p:nvSpPr>
        <p:spPr>
          <a:xfrm>
            <a:off x="325625" y="300700"/>
            <a:ext cx="8640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Домашнее задание.</a:t>
            </a:r>
            <a:endParaRPr sz="2200"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Play"/>
                <a:ea typeface="Play"/>
                <a:cs typeface="Play"/>
                <a:sym typeface="Play"/>
              </a:rPr>
              <a:t>xUnit тест. Документ “Заказ покупателя”. ОбработкаЗаполнения</a:t>
            </a:r>
            <a:endParaRPr sz="22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37" name="Google Shape;1137;p44"/>
          <p:cNvSpPr txBox="1"/>
          <p:nvPr/>
        </p:nvSpPr>
        <p:spPr>
          <a:xfrm>
            <a:off x="440675" y="1117025"/>
            <a:ext cx="78582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Алгоритм проверки: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-"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Сгенерировать макет эталонных данных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-"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Создать новый документ “Заказ покупателя” вводом на основании справочника “Контрагенты”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-"/>
            </a:pPr>
            <a:r>
              <a:rPr lang="ru-RU" sz="19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Создать новый документ “Заказ покупателя” вводом на основании справочника “Товары”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-"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Сравнить полученный ответ с ожидаемым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Результат проверки:</a:t>
            </a:r>
            <a:endParaRPr sz="1900"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-"/>
            </a:pPr>
            <a:r>
              <a:rPr lang="ru-RU" sz="1900">
                <a:latin typeface="Play"/>
                <a:ea typeface="Play"/>
                <a:cs typeface="Play"/>
                <a:sym typeface="Play"/>
              </a:rPr>
              <a:t>Тест пройден: Значения равны</a:t>
            </a:r>
            <a:endParaRPr sz="19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5"/>
          <p:cNvSpPr txBox="1"/>
          <p:nvPr>
            <p:ph type="ctrTitle"/>
          </p:nvPr>
        </p:nvSpPr>
        <p:spPr>
          <a:xfrm>
            <a:off x="218100" y="277325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latin typeface="Play"/>
                <a:ea typeface="Play"/>
                <a:cs typeface="Play"/>
                <a:sym typeface="Play"/>
              </a:rPr>
              <a:t>Дополнительная информация</a:t>
            </a:r>
            <a:endParaRPr sz="30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143" name="Google Shape;11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4" name="Google Shape;1144;p45"/>
          <p:cNvCxnSpPr/>
          <p:nvPr/>
        </p:nvCxnSpPr>
        <p:spPr>
          <a:xfrm flipH="1" rot="10800000">
            <a:off x="0" y="911900"/>
            <a:ext cx="7067100" cy="26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5" name="Google Shape;1145;p45"/>
          <p:cNvGrpSpPr/>
          <p:nvPr/>
        </p:nvGrpSpPr>
        <p:grpSpPr>
          <a:xfrm>
            <a:off x="0" y="-9"/>
            <a:ext cx="6037070" cy="214200"/>
            <a:chOff x="0" y="-9"/>
            <a:chExt cx="6037070" cy="214200"/>
          </a:xfrm>
        </p:grpSpPr>
        <p:sp>
          <p:nvSpPr>
            <p:cNvPr id="1146" name="Google Shape;1146;p45"/>
            <p:cNvSpPr/>
            <p:nvPr/>
          </p:nvSpPr>
          <p:spPr>
            <a:xfrm>
              <a:off x="0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232714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462985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695699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928413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1161127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1391398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1621668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1864721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2097435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2327706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2560420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2793134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3025848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3256119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3486384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3719098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3951812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4184526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4414797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5818970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4880240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5112954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5345668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5578382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p45"/>
          <p:cNvSpPr/>
          <p:nvPr/>
        </p:nvSpPr>
        <p:spPr>
          <a:xfrm>
            <a:off x="125625" y="2637850"/>
            <a:ext cx="2327700" cy="636300"/>
          </a:xfrm>
          <a:prstGeom prst="roundRect">
            <a:avLst>
              <a:gd fmla="val 893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Репозитории и чаты</a:t>
            </a:r>
            <a:endParaRPr b="1" sz="4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">
                <a:latin typeface="Play"/>
                <a:ea typeface="Play"/>
                <a:cs typeface="Play"/>
                <a:sym typeface="Play"/>
              </a:rPr>
              <a:t> </a:t>
            </a:r>
            <a:endParaRPr sz="1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172" name="Google Shape;117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8225" y="1225287"/>
            <a:ext cx="1427250" cy="14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45"/>
          <p:cNvSpPr txBox="1"/>
          <p:nvPr/>
        </p:nvSpPr>
        <p:spPr>
          <a:xfrm>
            <a:off x="2719000" y="2637850"/>
            <a:ext cx="13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Play"/>
                <a:ea typeface="Play"/>
                <a:cs typeface="Play"/>
                <a:sym typeface="Play"/>
              </a:rPr>
              <a:t>add</a:t>
            </a:r>
            <a:endParaRPr sz="18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174" name="Google Shape;117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6394" y="1196688"/>
            <a:ext cx="1474775" cy="1469742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45"/>
          <p:cNvSpPr txBox="1"/>
          <p:nvPr/>
        </p:nvSpPr>
        <p:spPr>
          <a:xfrm>
            <a:off x="5306400" y="2637850"/>
            <a:ext cx="165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TQM Systems</a:t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176" name="Google Shape;1176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7487" y="3157475"/>
            <a:ext cx="1752025" cy="17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45"/>
          <p:cNvSpPr txBox="1"/>
          <p:nvPr/>
        </p:nvSpPr>
        <p:spPr>
          <a:xfrm>
            <a:off x="218100" y="4374425"/>
            <a:ext cx="46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u="sng">
                <a:solidFill>
                  <a:schemeClr val="hlink"/>
                </a:solidFill>
                <a:hlinkClick r:id="rId7"/>
              </a:rPr>
              <a:t>https://github.com/acsent80/erp2_xtests</a:t>
            </a: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6"/>
          <p:cNvSpPr/>
          <p:nvPr/>
        </p:nvSpPr>
        <p:spPr>
          <a:xfrm>
            <a:off x="6176100" y="2786363"/>
            <a:ext cx="508500" cy="508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6"/>
          <p:cNvSpPr/>
          <p:nvPr/>
        </p:nvSpPr>
        <p:spPr>
          <a:xfrm>
            <a:off x="493575" y="2786375"/>
            <a:ext cx="508500" cy="508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6"/>
          <p:cNvSpPr/>
          <p:nvPr/>
        </p:nvSpPr>
        <p:spPr>
          <a:xfrm>
            <a:off x="3352063" y="2786363"/>
            <a:ext cx="508500" cy="508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6"/>
          <p:cNvSpPr txBox="1"/>
          <p:nvPr>
            <p:ph type="ctrTitle"/>
          </p:nvPr>
        </p:nvSpPr>
        <p:spPr>
          <a:xfrm>
            <a:off x="1480500" y="1778675"/>
            <a:ext cx="61830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entury Gothic"/>
              <a:buNone/>
            </a:pPr>
            <a:r>
              <a:rPr lang="ru-RU" sz="4000">
                <a:solidFill>
                  <a:srgbClr val="E40000"/>
                </a:solidFill>
                <a:latin typeface="Scada"/>
                <a:ea typeface="Scada"/>
                <a:cs typeface="Scada"/>
                <a:sym typeface="Scada"/>
              </a:rPr>
              <a:t>Мы работаем для Вас!</a:t>
            </a:r>
            <a:endParaRPr i="0" sz="4000" u="none" cap="none" strike="noStrike">
              <a:solidFill>
                <a:srgbClr val="E40000"/>
              </a:solidFill>
              <a:latin typeface="Scada"/>
              <a:ea typeface="Scada"/>
              <a:cs typeface="Scada"/>
              <a:sym typeface="Scada"/>
            </a:endParaRPr>
          </a:p>
        </p:txBody>
      </p:sp>
      <p:sp>
        <p:nvSpPr>
          <p:cNvPr id="1186" name="Google Shape;1186;p46"/>
          <p:cNvSpPr txBox="1"/>
          <p:nvPr/>
        </p:nvSpPr>
        <p:spPr>
          <a:xfrm>
            <a:off x="1002075" y="2753375"/>
            <a:ext cx="21405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+38 (044) 230-87-50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+38 (095) 179-06-08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+38 (068) 380-14-25 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46"/>
          <p:cNvSpPr txBox="1"/>
          <p:nvPr/>
        </p:nvSpPr>
        <p:spPr>
          <a:xfrm>
            <a:off x="3860325" y="2753375"/>
            <a:ext cx="18270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ул. Волошская, 51/27, офис 83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Киев 04080, Украина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46"/>
          <p:cNvSpPr txBox="1"/>
          <p:nvPr/>
        </p:nvSpPr>
        <p:spPr>
          <a:xfrm>
            <a:off x="6624200" y="2753375"/>
            <a:ext cx="20730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E40000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sales@tqm.com.ua</a:t>
            </a:r>
            <a:r>
              <a:rPr lang="ru-RU" sz="1800">
                <a:solidFill>
                  <a:srgbClr val="E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E4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800">
                <a:solidFill>
                  <a:srgbClr val="E40000"/>
                </a:solidFill>
                <a:latin typeface="Calibri"/>
                <a:ea typeface="Calibri"/>
                <a:cs typeface="Calibri"/>
                <a:sym typeface="Calibri"/>
              </a:rPr>
              <a:t>mzosim</a:t>
            </a:r>
            <a:r>
              <a:rPr lang="ru-RU" sz="1800">
                <a:solidFill>
                  <a:srgbClr val="E40000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@gmail.com</a:t>
            </a:r>
            <a:endParaRPr sz="1800">
              <a:solidFill>
                <a:srgbClr val="E4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E40000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tqm.com.ua</a:t>
            </a:r>
            <a:r>
              <a:rPr b="1" lang="ru-RU" sz="2400">
                <a:solidFill>
                  <a:srgbClr val="E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rgbClr val="E4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9" name="Google Shape;118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325" y="2826125"/>
            <a:ext cx="429025" cy="4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1800" y="2826100"/>
            <a:ext cx="429025" cy="4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6525" y="2841950"/>
            <a:ext cx="387675" cy="38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2" name="Google Shape;1192;p46"/>
          <p:cNvGrpSpPr/>
          <p:nvPr/>
        </p:nvGrpSpPr>
        <p:grpSpPr>
          <a:xfrm>
            <a:off x="0" y="-9"/>
            <a:ext cx="6037070" cy="214200"/>
            <a:chOff x="0" y="-9"/>
            <a:chExt cx="6037070" cy="214200"/>
          </a:xfrm>
        </p:grpSpPr>
        <p:sp>
          <p:nvSpPr>
            <p:cNvPr id="1193" name="Google Shape;1193;p46"/>
            <p:cNvSpPr/>
            <p:nvPr/>
          </p:nvSpPr>
          <p:spPr>
            <a:xfrm>
              <a:off x="0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232714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462985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695699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928413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1161127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1391398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1621668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1864721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2097435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2327706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2560420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2793134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3025848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3256119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3486384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3719098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3951812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4184526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4414797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5818970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4880240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5112954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5345668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5578382" y="-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46"/>
          <p:cNvGrpSpPr/>
          <p:nvPr/>
        </p:nvGrpSpPr>
        <p:grpSpPr>
          <a:xfrm>
            <a:off x="3319950" y="4651612"/>
            <a:ext cx="5796482" cy="428400"/>
            <a:chOff x="3319950" y="4651612"/>
            <a:chExt cx="5796482" cy="428400"/>
          </a:xfrm>
        </p:grpSpPr>
        <p:sp>
          <p:nvSpPr>
            <p:cNvPr id="1219" name="Google Shape;1219;p46"/>
            <p:cNvSpPr/>
            <p:nvPr/>
          </p:nvSpPr>
          <p:spPr>
            <a:xfrm>
              <a:off x="3552664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3319950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4015649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3782935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4481077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4248363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D695F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4941618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4711348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5417385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5184671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5880370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5647656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6345798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6113084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6576069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7039048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6806334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7504476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7271762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7734747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7969920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8432904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D695F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8200190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8898332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8665618" y="48658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7969919" y="46516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8665620" y="465161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46"/>
          <p:cNvSpPr/>
          <p:nvPr/>
        </p:nvSpPr>
        <p:spPr>
          <a:xfrm>
            <a:off x="8432909" y="4386912"/>
            <a:ext cx="218100" cy="21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7" name="Google Shape;1247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23550" y="706150"/>
            <a:ext cx="2896900" cy="99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16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245" name="Google Shape;245;p16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6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Модульное тестирование (unit testing)</a:t>
            </a:r>
            <a:endParaRPr sz="24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544450" y="1112100"/>
            <a:ext cx="72519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Цель этого тестирования состоит в том, чтобы убедиться, что к</a:t>
            </a:r>
            <a:r>
              <a:rPr b="1"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аждая единица программного кода работает должным образом</a:t>
            </a:r>
            <a:r>
              <a:rPr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. Обычно оно проводится на этапе разработки кода приложения. Модульные тест–кейсы изолируют фрагмент кода и проверяют его правильность. </a:t>
            </a:r>
            <a:endParaRPr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Единицей может быть отдельная функция, метод, процедура, модуль или объект. Хорошее модульное тестирование предполагает, что есть возможность полной автоматизации - можно обратиться к любой работающей части.</a:t>
            </a:r>
            <a:endParaRPr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50">
                <a:solidFill>
                  <a:srgbClr val="595959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Тесты как документация</a:t>
            </a:r>
            <a:endParaRPr b="1" sz="1450">
              <a:solidFill>
                <a:srgbClr val="595959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Юнит-тесты могут служить в качестве документации к коду. Грамотный набор тестов, который покрывает возможные способы использования, ограничения и потенциальные ошибки, ничуть не хуже специально написанных примеров, и, кроме того, его можно выполнить и убедиться в корректности реализации.</a:t>
            </a:r>
            <a:endParaRPr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Источник: </a:t>
            </a:r>
            <a:r>
              <a:rPr lang="ru-RU">
                <a:solidFill>
                  <a:srgbClr val="1C4587"/>
                </a:solidFill>
                <a:uFill>
                  <a:noFill/>
                </a:uFill>
                <a:latin typeface="Play"/>
                <a:ea typeface="Play"/>
                <a:cs typeface="Play"/>
                <a:sym typeface="Pl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https://leadstartup.ru/db/unit-testing</a:t>
            </a:r>
            <a:r>
              <a:rPr lang="ru-RU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17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275" name="Google Shape;275;p17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7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Рекомендации по Юнит-тестам</a:t>
            </a:r>
            <a:endParaRPr b="1" sz="24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498150" y="1135275"/>
            <a:ext cx="7791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Char char="-"/>
            </a:pPr>
            <a:r>
              <a:rPr b="1" lang="ru-RU" sz="18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Автоматизация.</a:t>
            </a:r>
            <a:r>
              <a:rPr lang="ru-RU" sz="18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 Интегрируйте тестирование в код, чтобы оно запускалось автоматически. </a:t>
            </a:r>
            <a:endParaRPr sz="18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Font typeface="Play"/>
              <a:buChar char="-"/>
            </a:pPr>
            <a:r>
              <a:rPr b="1" lang="ru-RU" sz="18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Пишите тесты во время разработки.</a:t>
            </a:r>
            <a:endParaRPr b="1" sz="18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Font typeface="Play"/>
              <a:buChar char="-"/>
            </a:pPr>
            <a:r>
              <a:rPr b="1" lang="ru-RU" sz="18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Не распыляйтесь</a:t>
            </a:r>
            <a:r>
              <a:rPr lang="ru-RU" sz="18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. Самое важное – проверить основные и по возможности добавлять потом новые</a:t>
            </a:r>
            <a:endParaRPr sz="18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Font typeface="Play"/>
              <a:buChar char="-"/>
            </a:pPr>
            <a:r>
              <a:rPr b="1" lang="ru-RU" sz="18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Хорошее название для теста</a:t>
            </a:r>
            <a:r>
              <a:rPr lang="ru-RU" sz="18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. Название должно описывать, что тестируется, при каких условиях происходит тестирование и какой результат ожидается.</a:t>
            </a:r>
            <a:endParaRPr sz="18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Font typeface="Play"/>
              <a:buChar char="-"/>
            </a:pPr>
            <a:r>
              <a:rPr b="1" lang="ru-RU" sz="18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1 тест = 1 задача.</a:t>
            </a:r>
            <a:r>
              <a:rPr lang="ru-RU" sz="18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 В каждом тесте должна быть только одна установка, т.е. вы проверяете одно какое–то утверждение.</a:t>
            </a:r>
            <a:endParaRPr sz="18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18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305" name="Google Shape;305;p18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18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Найдите свою задачу </a:t>
            </a:r>
            <a:endParaRPr b="1" sz="24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665625" y="1028700"/>
            <a:ext cx="7572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lay"/>
              <a:buChar char="-"/>
            </a:pPr>
            <a:r>
              <a:rPr lang="ru-RU" sz="20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“Разработайте новый документ”</a:t>
            </a:r>
            <a:endParaRPr sz="20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lay"/>
              <a:buChar char="-"/>
            </a:pPr>
            <a:r>
              <a:rPr lang="ru-RU" sz="20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“Добавьте новую роль для работы с новым документом”</a:t>
            </a:r>
            <a:endParaRPr sz="20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lay"/>
              <a:buChar char="-"/>
            </a:pPr>
            <a:r>
              <a:rPr lang="ru-RU" sz="20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“Переименуйте название измерения регистра сведений, реквизита справочника и т.д”</a:t>
            </a:r>
            <a:endParaRPr sz="20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lay"/>
              <a:buChar char="-"/>
            </a:pPr>
            <a:r>
              <a:rPr lang="ru-RU" sz="20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“Сделайте новое регламентное задание импорта данных”</a:t>
            </a:r>
            <a:endParaRPr sz="20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lay"/>
              <a:buChar char="-"/>
            </a:pPr>
            <a:r>
              <a:rPr lang="ru-RU" sz="20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“Расширить Реквизит1 новым типом “Строка””</a:t>
            </a:r>
            <a:endParaRPr sz="20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lay"/>
              <a:buChar char="-"/>
            </a:pPr>
            <a:r>
              <a:rPr lang="ru-RU" sz="20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“Доработайте движения документа, но чтоб ничего не сломалось в старых”</a:t>
            </a:r>
            <a:endParaRPr sz="20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19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335" name="Google Shape;335;p19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19"/>
          <p:cNvSpPr txBox="1"/>
          <p:nvPr>
            <p:ph type="ctrTitle"/>
          </p:nvPr>
        </p:nvSpPr>
        <p:spPr>
          <a:xfrm>
            <a:off x="325625" y="30070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Что можно тестировать в 1С?</a:t>
            </a:r>
            <a:endParaRPr b="1" sz="24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451775" y="1054000"/>
            <a:ext cx="66033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Открытие форм</a:t>
            </a:r>
            <a:endParaRPr sz="19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Запись справочников</a:t>
            </a:r>
            <a:endParaRPr sz="19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Проверка макетов СКД</a:t>
            </a:r>
            <a:endParaRPr sz="19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Проверка периодичности нумерации документов</a:t>
            </a:r>
            <a:endParaRPr sz="19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Проверка интерактивного удаления</a:t>
            </a:r>
            <a:endParaRPr sz="19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Проверка прав на чтение объекта</a:t>
            </a:r>
            <a:endParaRPr sz="19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Play"/>
              <a:buChar char="●"/>
            </a:pPr>
            <a:r>
              <a:rPr lang="ru-RU" sz="19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Проверка прав на интерактивное удаление объекта</a:t>
            </a:r>
            <a:endParaRPr sz="19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Проверка регламентных заданий</a:t>
            </a:r>
            <a:endParaRPr sz="19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Проверка составных типов данных</a:t>
            </a:r>
            <a:endParaRPr sz="19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Проверка формирования печатных форм </a:t>
            </a:r>
            <a:endParaRPr sz="19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"/>
              <a:buChar char="●"/>
            </a:pPr>
            <a:r>
              <a:rPr lang="ru-RU" sz="19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и т.д…</a:t>
            </a:r>
            <a:endParaRPr sz="19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20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365" name="Google Shape;365;p20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0"/>
          <p:cNvSpPr txBox="1"/>
          <p:nvPr>
            <p:ph type="ctrTitle"/>
          </p:nvPr>
        </p:nvSpPr>
        <p:spPr>
          <a:xfrm>
            <a:off x="398850" y="26395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595959"/>
                </a:solidFill>
                <a:latin typeface="Play"/>
                <a:ea typeface="Play"/>
                <a:cs typeface="Play"/>
                <a:sym typeface="Play"/>
              </a:rPr>
              <a:t>Дымовые тесты в 1С</a:t>
            </a:r>
            <a:endParaRPr b="1" sz="24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388" name="Google Shape;3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1696"/>
            <a:ext cx="3010051" cy="30100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0"/>
          <p:cNvSpPr txBox="1"/>
          <p:nvPr/>
        </p:nvSpPr>
        <p:spPr>
          <a:xfrm>
            <a:off x="398850" y="973050"/>
            <a:ext cx="808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100">
                <a:solidFill>
                  <a:srgbClr val="A61C00"/>
                </a:solidFill>
                <a:latin typeface="Play"/>
                <a:ea typeface="Play"/>
                <a:cs typeface="Play"/>
                <a:sym typeface="Play"/>
              </a:rPr>
              <a:t>Много тестов уже реализовано сообществом!</a:t>
            </a:r>
            <a:endParaRPr b="1" sz="2100">
              <a:solidFill>
                <a:srgbClr val="A61C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398838" y="1595675"/>
            <a:ext cx="409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ru-RU" sz="1500">
                <a:solidFill>
                  <a:srgbClr val="24292F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Vanessa Automation Driven Development</a:t>
            </a:r>
            <a:endParaRPr b="1" sz="1300">
              <a:solidFill>
                <a:srgbClr val="4C1130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391" name="Google Shape;3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8650" y="2125875"/>
            <a:ext cx="1901225" cy="18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675" y="4627988"/>
            <a:ext cx="1474775" cy="444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21"/>
          <p:cNvGrpSpPr/>
          <p:nvPr/>
        </p:nvGrpSpPr>
        <p:grpSpPr>
          <a:xfrm>
            <a:off x="14809" y="22581"/>
            <a:ext cx="214200" cy="5098340"/>
            <a:chOff x="14809" y="22581"/>
            <a:chExt cx="214200" cy="5098340"/>
          </a:xfrm>
        </p:grpSpPr>
        <p:sp>
          <p:nvSpPr>
            <p:cNvPr id="398" name="Google Shape;398;p21"/>
            <p:cNvSpPr/>
            <p:nvPr/>
          </p:nvSpPr>
          <p:spPr>
            <a:xfrm rot="-5400000">
              <a:off x="12859" y="467205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 rot="-5400000">
              <a:off x="12859" y="490477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 rot="-5400000">
              <a:off x="12859" y="420907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 rot="-5400000">
              <a:off x="12859" y="444178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 rot="-5400000">
              <a:off x="12859" y="374364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 rot="-5400000">
              <a:off x="12859" y="3976358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 rot="-5400000">
              <a:off x="12859" y="328310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 rot="-5400000">
              <a:off x="12859" y="3513374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 rot="-5400000">
              <a:off x="12859" y="2807336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 rot="-5400000">
              <a:off x="12859" y="3040050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 rot="-5400000">
              <a:off x="12859" y="234435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 rot="-5400000">
              <a:off x="12859" y="257706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 rot="-5400000">
              <a:off x="12859" y="187892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 rot="-5400000">
              <a:off x="12859" y="211163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7267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 rot="-5400000">
              <a:off x="12859" y="1648652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E4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 rot="-5400000">
              <a:off x="12859" y="1185673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 rot="-5400000">
              <a:off x="12859" y="1418387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 rot="-5400000">
              <a:off x="12859" y="72024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 rot="-5400000">
              <a:off x="12859" y="952959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-5400000">
              <a:off x="12859" y="489975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 rot="-5400000">
              <a:off x="12859" y="25480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-5400000">
              <a:off x="12859" y="24531"/>
              <a:ext cx="218100" cy="21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21"/>
          <p:cNvSpPr txBox="1"/>
          <p:nvPr>
            <p:ph type="ctrTitle"/>
          </p:nvPr>
        </p:nvSpPr>
        <p:spPr>
          <a:xfrm>
            <a:off x="279050" y="76450"/>
            <a:ext cx="8088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212121"/>
                </a:solidFill>
                <a:latin typeface="Play"/>
                <a:ea typeface="Play"/>
                <a:cs typeface="Play"/>
                <a:sym typeface="Play"/>
              </a:rPr>
              <a:t>Дымовые тесты в 1С</a:t>
            </a:r>
            <a:endParaRPr b="1" sz="2400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21" name="Google Shape;4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313" y="725850"/>
            <a:ext cx="3580874" cy="40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1"/>
          <p:cNvPicPr preferRelativeResize="0"/>
          <p:nvPr/>
        </p:nvPicPr>
        <p:blipFill rotWithShape="1">
          <a:blip r:embed="rId5">
            <a:alphaModFix/>
          </a:blip>
          <a:srcRect b="20864" l="0" r="0" t="7487"/>
          <a:stretch/>
        </p:blipFill>
        <p:spPr>
          <a:xfrm>
            <a:off x="3906500" y="961150"/>
            <a:ext cx="4224376" cy="23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1"/>
          <p:cNvSpPr txBox="1"/>
          <p:nvPr/>
        </p:nvSpPr>
        <p:spPr>
          <a:xfrm>
            <a:off x="279038" y="4665825"/>
            <a:ext cx="72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sng">
                <a:solidFill>
                  <a:schemeClr val="hlink"/>
                </a:solidFill>
                <a:latin typeface="Play"/>
                <a:ea typeface="Play"/>
                <a:cs typeface="Play"/>
                <a:sym typeface="Play"/>
                <a:hlinkClick r:id="rId6"/>
              </a:rPr>
              <a:t>https://github.com/vanessa-opensource/add/blob/develop/tests/smoke/smoke_tests_for_v8std.md</a:t>
            </a:r>
            <a:r>
              <a:rPr lang="ru-RU" sz="1200">
                <a:latin typeface="Play"/>
                <a:ea typeface="Play"/>
                <a:cs typeface="Play"/>
                <a:sym typeface="Play"/>
              </a:rPr>
              <a:t> </a:t>
            </a:r>
            <a:endParaRPr sz="12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