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handoutMasterIdLst>
    <p:handoutMasterId r:id="rId78"/>
  </p:handoutMasterIdLst>
  <p:sldIdLst>
    <p:sldId id="328" r:id="rId2"/>
    <p:sldId id="389" r:id="rId3"/>
    <p:sldId id="390" r:id="rId4"/>
    <p:sldId id="391" r:id="rId5"/>
    <p:sldId id="595" r:id="rId6"/>
    <p:sldId id="392" r:id="rId7"/>
    <p:sldId id="511" r:id="rId8"/>
    <p:sldId id="512" r:id="rId9"/>
    <p:sldId id="513" r:id="rId10"/>
    <p:sldId id="515" r:id="rId11"/>
    <p:sldId id="516" r:id="rId12"/>
    <p:sldId id="517" r:id="rId13"/>
    <p:sldId id="518" r:id="rId14"/>
    <p:sldId id="519" r:id="rId15"/>
    <p:sldId id="520" r:id="rId16"/>
    <p:sldId id="521" r:id="rId17"/>
    <p:sldId id="522" r:id="rId18"/>
    <p:sldId id="523" r:id="rId19"/>
    <p:sldId id="524" r:id="rId20"/>
    <p:sldId id="525" r:id="rId21"/>
    <p:sldId id="526" r:id="rId22"/>
    <p:sldId id="527" r:id="rId23"/>
    <p:sldId id="529" r:id="rId24"/>
    <p:sldId id="530" r:id="rId25"/>
    <p:sldId id="531" r:id="rId26"/>
    <p:sldId id="532" r:id="rId27"/>
    <p:sldId id="533" r:id="rId28"/>
    <p:sldId id="534" r:id="rId29"/>
    <p:sldId id="535" r:id="rId30"/>
    <p:sldId id="536" r:id="rId31"/>
    <p:sldId id="537" r:id="rId32"/>
    <p:sldId id="538" r:id="rId33"/>
    <p:sldId id="539" r:id="rId34"/>
    <p:sldId id="578" r:id="rId35"/>
    <p:sldId id="579" r:id="rId36"/>
    <p:sldId id="580" r:id="rId37"/>
    <p:sldId id="594" r:id="rId38"/>
    <p:sldId id="581" r:id="rId39"/>
    <p:sldId id="582" r:id="rId40"/>
    <p:sldId id="583" r:id="rId41"/>
    <p:sldId id="584" r:id="rId42"/>
    <p:sldId id="585" r:id="rId43"/>
    <p:sldId id="586" r:id="rId44"/>
    <p:sldId id="587" r:id="rId45"/>
    <p:sldId id="588" r:id="rId46"/>
    <p:sldId id="589" r:id="rId47"/>
    <p:sldId id="590" r:id="rId48"/>
    <p:sldId id="591" r:id="rId49"/>
    <p:sldId id="592" r:id="rId50"/>
    <p:sldId id="413" r:id="rId51"/>
    <p:sldId id="393" r:id="rId52"/>
    <p:sldId id="380" r:id="rId53"/>
    <p:sldId id="381" r:id="rId54"/>
    <p:sldId id="383" r:id="rId55"/>
    <p:sldId id="384" r:id="rId56"/>
    <p:sldId id="385" r:id="rId57"/>
    <p:sldId id="394" r:id="rId58"/>
    <p:sldId id="386" r:id="rId59"/>
    <p:sldId id="398" r:id="rId60"/>
    <p:sldId id="399" r:id="rId61"/>
    <p:sldId id="400" r:id="rId62"/>
    <p:sldId id="401" r:id="rId63"/>
    <p:sldId id="402" r:id="rId64"/>
    <p:sldId id="397" r:id="rId65"/>
    <p:sldId id="403" r:id="rId66"/>
    <p:sldId id="404" r:id="rId67"/>
    <p:sldId id="405" r:id="rId68"/>
    <p:sldId id="406" r:id="rId69"/>
    <p:sldId id="407" r:id="rId70"/>
    <p:sldId id="395" r:id="rId71"/>
    <p:sldId id="412" r:id="rId72"/>
    <p:sldId id="396" r:id="rId73"/>
    <p:sldId id="593" r:id="rId74"/>
    <p:sldId id="368" r:id="rId75"/>
    <p:sldId id="388" r:id="rId76"/>
  </p:sldIdLst>
  <p:sldSz cx="12192000" cy="6858000"/>
  <p:notesSz cx="9601200" cy="7315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66FF"/>
    <a:srgbClr val="FF0000"/>
    <a:srgbClr val="978C28"/>
    <a:srgbClr val="D3C337"/>
    <a:srgbClr val="000099"/>
    <a:srgbClr val="FF9933"/>
    <a:srgbClr val="FF6600"/>
    <a:srgbClr val="66FF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47" autoAdjust="0"/>
    <p:restoredTop sz="91022" autoAdjust="0"/>
  </p:normalViewPr>
  <p:slideViewPr>
    <p:cSldViewPr>
      <p:cViewPr varScale="1">
        <p:scale>
          <a:sx n="97" d="100"/>
          <a:sy n="97" d="100"/>
        </p:scale>
        <p:origin x="1160" y="18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49E2CB30-4184-4C1B-912F-A6AED0718E53}" type="slidenum">
              <a:rPr lang="en-US"/>
              <a:pPr>
                <a:defRPr/>
              </a:pPr>
              <a:t>‹#›</a:t>
            </a:fld>
            <a:endParaRPr lang="en-US"/>
          </a:p>
        </p:txBody>
      </p:sp>
    </p:spTree>
    <p:extLst>
      <p:ext uri="{BB962C8B-B14F-4D97-AF65-F5344CB8AC3E}">
        <p14:creationId xmlns:p14="http://schemas.microsoft.com/office/powerpoint/2010/main" val="134848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5123" name="Rectangle 3"/>
          <p:cNvSpPr>
            <a:spLocks noGrp="1" noChangeArrowheads="1"/>
          </p:cNvSpPr>
          <p:nvPr>
            <p:ph type="dt"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2362200" y="549275"/>
            <a:ext cx="48768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60120" y="3474720"/>
            <a:ext cx="7680960" cy="32918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95859DDC-9015-4B39-98F8-9F9A698DFEA6}" type="slidenum">
              <a:rPr lang="en-US"/>
              <a:pPr>
                <a:defRPr/>
              </a:pPr>
              <a:t>‹#›</a:t>
            </a:fld>
            <a:endParaRPr lang="en-US"/>
          </a:p>
        </p:txBody>
      </p:sp>
    </p:spTree>
    <p:extLst>
      <p:ext uri="{BB962C8B-B14F-4D97-AF65-F5344CB8AC3E}">
        <p14:creationId xmlns:p14="http://schemas.microsoft.com/office/powerpoint/2010/main" val="3990862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5859DDC-9015-4B39-98F8-9F9A698DFEA6}" type="slidenum">
              <a:rPr lang="en-US" smtClean="0"/>
              <a:pPr>
                <a:defRPr/>
              </a:pPr>
              <a:t>1</a:t>
            </a:fld>
            <a:endParaRPr lang="en-US"/>
          </a:p>
        </p:txBody>
      </p:sp>
    </p:spTree>
    <p:extLst>
      <p:ext uri="{BB962C8B-B14F-4D97-AF65-F5344CB8AC3E}">
        <p14:creationId xmlns:p14="http://schemas.microsoft.com/office/powerpoint/2010/main" val="1606131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3DEBF628-A856-A04E-B4AE-FA1D1EE52F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fld id="{9DFE3B78-E173-AD46-9DA4-DC8CB79EF348}" type="slidenum">
              <a:rPr lang="en-US" altLang="vi-VN" sz="1200" smtClean="0">
                <a:latin typeface="Arial" panose="020B0604020202020204" pitchFamily="34" charset="0"/>
              </a:rPr>
              <a:pPr/>
              <a:t>17</a:t>
            </a:fld>
            <a:endParaRPr lang="en-US" altLang="vi-VN" sz="1200">
              <a:latin typeface="Arial" panose="020B0604020202020204" pitchFamily="34" charset="0"/>
            </a:endParaRPr>
          </a:p>
        </p:txBody>
      </p:sp>
      <p:sp>
        <p:nvSpPr>
          <p:cNvPr id="37890" name="Rectangle 2">
            <a:extLst>
              <a:ext uri="{FF2B5EF4-FFF2-40B4-BE49-F238E27FC236}">
                <a16:creationId xmlns:a16="http://schemas.microsoft.com/office/drawing/2014/main" id="{33C90A3A-2C48-BE4B-B72C-CA5EF8F8F5D1}"/>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B259967E-ACA1-D84B-B5DA-B1528A5599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vi-VN">
              <a:latin typeface="Arial" panose="020B0604020202020204" pitchFamily="34" charset="0"/>
            </a:endParaRPr>
          </a:p>
        </p:txBody>
      </p:sp>
    </p:spTree>
    <p:extLst>
      <p:ext uri="{BB962C8B-B14F-4D97-AF65-F5344CB8AC3E}">
        <p14:creationId xmlns:p14="http://schemas.microsoft.com/office/powerpoint/2010/main" val="3690139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52AFE37B-518F-6341-94D3-78CC3D3022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fld id="{8026BEE9-445B-974F-A968-54F2AC072793}" type="slidenum">
              <a:rPr lang="en-US" altLang="vi-VN" sz="1200" smtClean="0">
                <a:latin typeface="Arial" panose="020B0604020202020204" pitchFamily="34" charset="0"/>
              </a:rPr>
              <a:pPr/>
              <a:t>18</a:t>
            </a:fld>
            <a:endParaRPr lang="en-US" altLang="vi-VN" sz="1200">
              <a:latin typeface="Arial" panose="020B0604020202020204" pitchFamily="34" charset="0"/>
            </a:endParaRPr>
          </a:p>
        </p:txBody>
      </p:sp>
      <p:sp>
        <p:nvSpPr>
          <p:cNvPr id="39938" name="Rectangle 2">
            <a:extLst>
              <a:ext uri="{FF2B5EF4-FFF2-40B4-BE49-F238E27FC236}">
                <a16:creationId xmlns:a16="http://schemas.microsoft.com/office/drawing/2014/main" id="{8FDAA3DA-D7B0-0F4D-9392-B776CBC7ADE9}"/>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886FA904-0B65-BE46-B252-0F04F18207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vi-VN">
              <a:latin typeface="Arial" panose="020B0604020202020204" pitchFamily="34" charset="0"/>
            </a:endParaRPr>
          </a:p>
        </p:txBody>
      </p:sp>
    </p:spTree>
    <p:extLst>
      <p:ext uri="{BB962C8B-B14F-4D97-AF65-F5344CB8AC3E}">
        <p14:creationId xmlns:p14="http://schemas.microsoft.com/office/powerpoint/2010/main" val="3383238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2FAE4BF5-554A-3046-91F5-CF3AC80186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fld id="{20635784-E2C3-414F-997E-FD24EF1A318F}" type="slidenum">
              <a:rPr lang="en-US" altLang="vi-VN" sz="1200" smtClean="0">
                <a:latin typeface="Arial" panose="020B0604020202020204" pitchFamily="34" charset="0"/>
              </a:rPr>
              <a:pPr/>
              <a:t>19</a:t>
            </a:fld>
            <a:endParaRPr lang="en-US" altLang="vi-VN" sz="1200">
              <a:latin typeface="Arial" panose="020B0604020202020204" pitchFamily="34" charset="0"/>
            </a:endParaRPr>
          </a:p>
        </p:txBody>
      </p:sp>
      <p:sp>
        <p:nvSpPr>
          <p:cNvPr id="41986" name="Rectangle 2">
            <a:extLst>
              <a:ext uri="{FF2B5EF4-FFF2-40B4-BE49-F238E27FC236}">
                <a16:creationId xmlns:a16="http://schemas.microsoft.com/office/drawing/2014/main" id="{98D2CB8C-4AF7-2548-828F-D9D4484ED580}"/>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0E13A8F2-DD64-6A4F-B82C-84C13ADE62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vi-VN">
              <a:latin typeface="Arial" panose="020B0604020202020204" pitchFamily="34" charset="0"/>
            </a:endParaRPr>
          </a:p>
        </p:txBody>
      </p:sp>
    </p:spTree>
    <p:extLst>
      <p:ext uri="{BB962C8B-B14F-4D97-AF65-F5344CB8AC3E}">
        <p14:creationId xmlns:p14="http://schemas.microsoft.com/office/powerpoint/2010/main" val="1395607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F229D6CA-3B77-9645-AF67-B7C973DCD2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fld id="{4488DCCA-B7F0-D047-A500-4A5612C08367}" type="slidenum">
              <a:rPr lang="en-US" altLang="vi-VN" sz="1200" smtClean="0">
                <a:latin typeface="Arial" panose="020B0604020202020204" pitchFamily="34" charset="0"/>
              </a:rPr>
              <a:pPr/>
              <a:t>23</a:t>
            </a:fld>
            <a:endParaRPr lang="en-US" altLang="vi-VN" sz="1200">
              <a:latin typeface="Arial" panose="020B0604020202020204" pitchFamily="34" charset="0"/>
            </a:endParaRPr>
          </a:p>
        </p:txBody>
      </p:sp>
      <p:sp>
        <p:nvSpPr>
          <p:cNvPr id="47106" name="Rectangle 2">
            <a:extLst>
              <a:ext uri="{FF2B5EF4-FFF2-40B4-BE49-F238E27FC236}">
                <a16:creationId xmlns:a16="http://schemas.microsoft.com/office/drawing/2014/main" id="{40C5BEC9-C3A9-AA49-A64B-4C3E20AB2DF8}"/>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2EA24C10-FE9D-C74C-A55B-5E23452120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vi-VN">
              <a:latin typeface="Arial" panose="020B0604020202020204" pitchFamily="34" charset="0"/>
            </a:endParaRPr>
          </a:p>
        </p:txBody>
      </p:sp>
    </p:spTree>
    <p:extLst>
      <p:ext uri="{BB962C8B-B14F-4D97-AF65-F5344CB8AC3E}">
        <p14:creationId xmlns:p14="http://schemas.microsoft.com/office/powerpoint/2010/main" val="3498526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B51A6B51-0198-3542-98B6-2B3E5BF16F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fld id="{E4432CD9-DBB8-5A4D-8C5A-4628107AA442}" type="slidenum">
              <a:rPr lang="en-US" altLang="vi-VN" sz="1200" smtClean="0">
                <a:latin typeface="Arial" panose="020B0604020202020204" pitchFamily="34" charset="0"/>
              </a:rPr>
              <a:pPr/>
              <a:t>24</a:t>
            </a:fld>
            <a:endParaRPr lang="en-US" altLang="vi-VN" sz="1200">
              <a:latin typeface="Arial" panose="020B0604020202020204" pitchFamily="34" charset="0"/>
            </a:endParaRPr>
          </a:p>
        </p:txBody>
      </p:sp>
      <p:sp>
        <p:nvSpPr>
          <p:cNvPr id="49154" name="Rectangle 2">
            <a:extLst>
              <a:ext uri="{FF2B5EF4-FFF2-40B4-BE49-F238E27FC236}">
                <a16:creationId xmlns:a16="http://schemas.microsoft.com/office/drawing/2014/main" id="{3FDF2495-B299-D54E-B160-70C5F08022F3}"/>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035156DE-19EA-A641-9150-10663C007B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vi-VN">
              <a:latin typeface="Arial" panose="020B0604020202020204" pitchFamily="34" charset="0"/>
            </a:endParaRPr>
          </a:p>
        </p:txBody>
      </p:sp>
    </p:spTree>
    <p:extLst>
      <p:ext uri="{BB962C8B-B14F-4D97-AF65-F5344CB8AC3E}">
        <p14:creationId xmlns:p14="http://schemas.microsoft.com/office/powerpoint/2010/main" val="1175768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90DE085C-C661-8542-99BD-77721B7B8B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fld id="{9ED0DEC1-7E1C-6749-AA2C-556BDCA904A6}" type="slidenum">
              <a:rPr lang="en-US" altLang="vi-VN" sz="1200" smtClean="0">
                <a:latin typeface="Arial" panose="020B0604020202020204" pitchFamily="34" charset="0"/>
              </a:rPr>
              <a:pPr/>
              <a:t>25</a:t>
            </a:fld>
            <a:endParaRPr lang="en-US" altLang="vi-VN" sz="1200">
              <a:latin typeface="Arial" panose="020B0604020202020204" pitchFamily="34" charset="0"/>
            </a:endParaRPr>
          </a:p>
        </p:txBody>
      </p:sp>
      <p:sp>
        <p:nvSpPr>
          <p:cNvPr id="51202" name="Rectangle 2">
            <a:extLst>
              <a:ext uri="{FF2B5EF4-FFF2-40B4-BE49-F238E27FC236}">
                <a16:creationId xmlns:a16="http://schemas.microsoft.com/office/drawing/2014/main" id="{D13B325E-AF6A-4F44-93F5-3B847C43E15B}"/>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8F53DFEB-AAB7-3149-9E81-D3743698B1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vi-VN">
              <a:latin typeface="Arial" panose="020B0604020202020204" pitchFamily="34" charset="0"/>
            </a:endParaRPr>
          </a:p>
        </p:txBody>
      </p:sp>
    </p:spTree>
    <p:extLst>
      <p:ext uri="{BB962C8B-B14F-4D97-AF65-F5344CB8AC3E}">
        <p14:creationId xmlns:p14="http://schemas.microsoft.com/office/powerpoint/2010/main" val="3501918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514892A3-3E7D-374F-A416-45E63B1F92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fld id="{64F67A50-3BAF-C346-B82A-D4316973AA45}" type="slidenum">
              <a:rPr lang="en-US" altLang="vi-VN" sz="1200" smtClean="0">
                <a:latin typeface="Arial" panose="020B0604020202020204" pitchFamily="34" charset="0"/>
              </a:rPr>
              <a:pPr/>
              <a:t>26</a:t>
            </a:fld>
            <a:endParaRPr lang="en-US" altLang="vi-VN" sz="1200">
              <a:latin typeface="Arial" panose="020B0604020202020204" pitchFamily="34" charset="0"/>
            </a:endParaRPr>
          </a:p>
        </p:txBody>
      </p:sp>
      <p:sp>
        <p:nvSpPr>
          <p:cNvPr id="53250" name="Rectangle 2">
            <a:extLst>
              <a:ext uri="{FF2B5EF4-FFF2-40B4-BE49-F238E27FC236}">
                <a16:creationId xmlns:a16="http://schemas.microsoft.com/office/drawing/2014/main" id="{7A3ADB4E-48E9-CB40-AE00-77366D700D11}"/>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4C784AD7-8421-254D-B9C7-3DB9F864034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vi-VN">
              <a:latin typeface="Arial" panose="020B0604020202020204" pitchFamily="34" charset="0"/>
            </a:endParaRPr>
          </a:p>
        </p:txBody>
      </p:sp>
    </p:spTree>
    <p:extLst>
      <p:ext uri="{BB962C8B-B14F-4D97-AF65-F5344CB8AC3E}">
        <p14:creationId xmlns:p14="http://schemas.microsoft.com/office/powerpoint/2010/main" val="2586584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06228A5-DE51-45EB-A51E-AC7C60465EA1}" type="datetime1">
              <a:rPr lang="en-US" smtClean="0"/>
              <a:t>3/23/22</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0561574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5FA6EDE-9D0A-48DF-8DB7-E6E7C6725AE9}" type="datetime1">
              <a:rPr lang="en-US" smtClean="0"/>
              <a:t>3/23/22</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7690330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0735CB54-6AB1-4B04-9998-2469A6BA0B58}" type="datetime1">
              <a:rPr lang="en-US" smtClean="0"/>
              <a:t>3/23/22</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9918823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D9D2B26-C4DE-45F6-A82F-4DCF9E9E95FB}" type="datetime1">
              <a:rPr lang="en-US" smtClean="0"/>
              <a:t>3/23/22</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85348029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249C8-BF7A-4990-B3B9-274312BE8A3E}"/>
              </a:ext>
            </a:extLst>
          </p:cNvPr>
          <p:cNvSpPr>
            <a:spLocks noGrp="1"/>
          </p:cNvSpPr>
          <p:nvPr>
            <p:ph idx="1"/>
          </p:nvPr>
        </p:nvSpPr>
        <p:spPr>
          <a:xfrm>
            <a:off x="609600" y="228601"/>
            <a:ext cx="10972800" cy="5897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1122116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lvl1pPr>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F7459F9-7608-4E7E-AF0C-31D775524873}" type="datetime1">
              <a:rPr lang="en-US" smtClean="0"/>
              <a:t>3/23/22</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7655369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3352799"/>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3"/>
          </p:nvPr>
        </p:nvSpPr>
        <p:spPr>
          <a:xfrm>
            <a:off x="609600" y="5105401"/>
            <a:ext cx="10972800" cy="990599"/>
          </a:xfrm>
        </p:spPr>
        <p:txBody>
          <a:bodyPr/>
          <a:lstStyle>
            <a:lvl1pPr>
              <a:buFont typeface="Arial" pitchFamily="34" charset="0"/>
              <a:buChar char="­"/>
              <a:defRPr sz="2800"/>
            </a:lvl1pPr>
            <a:lvl2pPr>
              <a:defRPr sz="2800"/>
            </a:lvl2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3/23/22</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4957049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10B3D5E-27DF-4C36-B508-84F53F5E9CA0}" type="datetime1">
              <a:rPr lang="en-US" smtClean="0"/>
              <a:t>3/23/22</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70127187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3/23/22</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56259912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3/23/22</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1322879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C4F9C9E2-06BB-41C5-A984-A694C29A16A3}" type="datetime1">
              <a:rPr lang="en-US" smtClean="0"/>
              <a:t>3/23/22</a:t>
            </a:fld>
            <a:endParaRPr lang="en-US"/>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1127196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3CC2845-9148-4B5B-9562-D246E4219F47}" type="datetime1">
              <a:rPr lang="en-US" smtClean="0"/>
              <a:t>3/23/22</a:t>
            </a:fld>
            <a:endParaRPr lang="en-US"/>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56685482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8A4F83F0-61E2-46D0-B6E3-3CB47DF90001}" type="datetime1">
              <a:rPr lang="en-US" smtClean="0"/>
              <a:t>3/23/22</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27000721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 name="Rectangle 5"/>
          <p:cNvSpPr/>
          <p:nvPr userDrawn="1"/>
        </p:nvSpPr>
        <p:spPr>
          <a:xfrm>
            <a:off x="0" y="6172200"/>
            <a:ext cx="12192000" cy="685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0" y="6248400"/>
            <a:ext cx="12192000" cy="253916"/>
          </a:xfrm>
          <a:prstGeom prst="rect">
            <a:avLst/>
          </a:prstGeom>
          <a:noFill/>
        </p:spPr>
        <p:txBody>
          <a:bodyPr wrap="square" rtlCol="0">
            <a:spAutoFit/>
          </a:bodyPr>
          <a:lstStyle/>
          <a:p>
            <a:pPr algn="ctr"/>
            <a:r>
              <a:rPr lang="en-US" sz="1050" b="1">
                <a:solidFill>
                  <a:schemeClr val="bg1"/>
                </a:solidFill>
              </a:rPr>
              <a:t>TRƯỜNG</a:t>
            </a:r>
            <a:r>
              <a:rPr lang="en-US" sz="1050" b="1" baseline="0">
                <a:solidFill>
                  <a:schemeClr val="bg1"/>
                </a:solidFill>
              </a:rPr>
              <a:t> ĐẠI HỌC CÔNG NGHỆ THÔNG TIN, </a:t>
            </a:r>
            <a:r>
              <a:rPr lang="en-US" sz="1050" b="1">
                <a:solidFill>
                  <a:schemeClr val="bg1"/>
                </a:solidFill>
              </a:rPr>
              <a:t>KHU</a:t>
            </a:r>
            <a:r>
              <a:rPr lang="en-US" sz="1050" b="1" baseline="0">
                <a:solidFill>
                  <a:schemeClr val="bg1"/>
                </a:solidFill>
              </a:rPr>
              <a:t> PHỐ 6, PHƯỜNG LINH TRUNG, QUẬN THỦ ĐỨC, TP. HỒ CHÍ MINH</a:t>
            </a:r>
            <a:endParaRPr lang="en-US" sz="1050" b="1">
              <a:solidFill>
                <a:schemeClr val="bg1"/>
              </a:solidFill>
            </a:endParaRPr>
          </a:p>
        </p:txBody>
      </p:sp>
      <p:sp>
        <p:nvSpPr>
          <p:cNvPr id="8" name="TextBox 7"/>
          <p:cNvSpPr txBox="1"/>
          <p:nvPr userDrawn="1"/>
        </p:nvSpPr>
        <p:spPr>
          <a:xfrm>
            <a:off x="1422400" y="6520190"/>
            <a:ext cx="9347200" cy="261610"/>
          </a:xfrm>
          <a:prstGeom prst="rect">
            <a:avLst/>
          </a:prstGeom>
          <a:noFill/>
        </p:spPr>
        <p:txBody>
          <a:bodyPr wrap="square" rtlCol="0">
            <a:spAutoFit/>
          </a:bodyPr>
          <a:lstStyle/>
          <a:p>
            <a:pPr algn="ctr"/>
            <a:r>
              <a:rPr lang="de-DE" sz="1100" b="1">
                <a:solidFill>
                  <a:schemeClr val="bg1"/>
                </a:solidFill>
              </a:rPr>
              <a:t>[T] 028 3725 2002 101     |     [F] 028 3725 2148     |</a:t>
            </a:r>
            <a:r>
              <a:rPr lang="de-DE" sz="1100" b="1" baseline="0">
                <a:solidFill>
                  <a:schemeClr val="bg1"/>
                </a:solidFill>
              </a:rPr>
              <a:t>    </a:t>
            </a:r>
            <a:r>
              <a:rPr lang="de-DE" sz="1100" b="1">
                <a:solidFill>
                  <a:schemeClr val="bg1"/>
                </a:solidFill>
              </a:rPr>
              <a:t> [W] www.uit.edu.vn     |     [E] info@uit.edu.vn</a:t>
            </a:r>
            <a:endParaRPr lang="en-US" sz="1100" b="1">
              <a:solidFill>
                <a:schemeClr val="bg1"/>
              </a:solidFill>
            </a:endParaRPr>
          </a:p>
        </p:txBody>
      </p:sp>
      <p:sp>
        <p:nvSpPr>
          <p:cNvPr id="9" name="TextBox 8"/>
          <p:cNvSpPr txBox="1"/>
          <p:nvPr userDrawn="1"/>
        </p:nvSpPr>
        <p:spPr>
          <a:xfrm>
            <a:off x="11379200" y="6324600"/>
            <a:ext cx="812800" cy="369332"/>
          </a:xfrm>
          <a:prstGeom prst="rect">
            <a:avLst/>
          </a:prstGeom>
          <a:noFill/>
        </p:spPr>
        <p:txBody>
          <a:bodyPr wrap="square" rtlCol="0">
            <a:spAutoFit/>
          </a:bodyPr>
          <a:lstStyle/>
          <a:p>
            <a:pPr algn="ctr"/>
            <a:fld id="{4A916C17-A3B0-4CE4-88CA-9129F443D2C0}" type="slidenum">
              <a:rPr lang="en-US" smtClean="0"/>
              <a:pPr algn="ct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hf sldNum="0" hdr="0" ftr="0" dt="0"/>
  <p:txStyles>
    <p:titleStyle>
      <a:lvl1pPr algn="ctr" rtl="0" eaLnBrk="0" fontAlgn="base" hangingPunct="0">
        <a:spcBef>
          <a:spcPct val="0"/>
        </a:spcBef>
        <a:spcAft>
          <a:spcPct val="0"/>
        </a:spcAft>
        <a:defRPr sz="4400" b="1">
          <a:solidFill>
            <a:srgbClr val="FF0000"/>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rgbClr val="0066FF"/>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rgbClr val="0066FF"/>
          </a:solidFill>
          <a:latin typeface="+mn-lt"/>
        </a:defRPr>
      </a:lvl2pPr>
      <a:lvl3pPr marL="1143000" indent="-228600" algn="l" rtl="0" eaLnBrk="0" fontAlgn="base" hangingPunct="0">
        <a:spcBef>
          <a:spcPct val="20000"/>
        </a:spcBef>
        <a:spcAft>
          <a:spcPct val="0"/>
        </a:spcAft>
        <a:buChar char="•"/>
        <a:defRPr sz="2400">
          <a:solidFill>
            <a:srgbClr val="0066FF"/>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SQL"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14400" y="2130426"/>
            <a:ext cx="10668000" cy="1470025"/>
          </a:xfrm>
        </p:spPr>
        <p:txBody>
          <a:bodyPr/>
          <a:lstStyle/>
          <a:p>
            <a:r>
              <a:rPr lang="en-US" b="1"/>
              <a:t>CHƯƠNG 3:</a:t>
            </a:r>
            <a:br>
              <a:rPr lang="en-US" b="1"/>
            </a:br>
            <a:r>
              <a:rPr lang="en-US">
                <a:solidFill>
                  <a:srgbClr val="0066FF"/>
                </a:solidFill>
              </a:rPr>
              <a:t>XỬ LÝ THÔNG TIN TRÊN MÁY TÍNH:</a:t>
            </a:r>
            <a:br>
              <a:rPr lang="en-US" b="1">
                <a:solidFill>
                  <a:srgbClr val="0066FF"/>
                </a:solidFill>
              </a:rPr>
            </a:br>
            <a:r>
              <a:rPr lang="en-US" b="1">
                <a:solidFill>
                  <a:srgbClr val="0066FF"/>
                </a:solidFill>
              </a:rPr>
              <a:t>TRUY VẤN DỮ LIỆU</a:t>
            </a:r>
          </a:p>
        </p:txBody>
      </p:sp>
      <p:sp>
        <p:nvSpPr>
          <p:cNvPr id="6" name="Subtitle 3">
            <a:extLst>
              <a:ext uri="{FF2B5EF4-FFF2-40B4-BE49-F238E27FC236}">
                <a16:creationId xmlns:a16="http://schemas.microsoft.com/office/drawing/2014/main" id="{0FA64EDF-8F8A-4AF6-A64B-C1F830B757F2}"/>
              </a:ext>
            </a:extLst>
          </p:cNvPr>
          <p:cNvSpPr>
            <a:spLocks noGrp="1"/>
          </p:cNvSpPr>
          <p:nvPr>
            <p:ph type="subTitle" idx="1"/>
          </p:nvPr>
        </p:nvSpPr>
        <p:spPr/>
        <p:txBody>
          <a:bodyPr/>
          <a:lstStyle/>
          <a:p>
            <a:pPr defTabSz="-13871574">
              <a:spcBef>
                <a:spcPts val="0"/>
              </a:spcBef>
              <a:spcAft>
                <a:spcPts val="0"/>
              </a:spcAft>
              <a:defRPr/>
            </a:pPr>
            <a:r>
              <a:rPr lang="en-US" sz="2800">
                <a:solidFill>
                  <a:srgbClr val="008000"/>
                </a:solidFill>
              </a:rPr>
              <a:t>Khoa Khoa học và kỹ thuật thông tin</a:t>
            </a:r>
          </a:p>
          <a:p>
            <a:pPr defTabSz="-13871574">
              <a:spcBef>
                <a:spcPts val="0"/>
              </a:spcBef>
              <a:spcAft>
                <a:spcPts val="0"/>
              </a:spcAft>
              <a:defRPr/>
            </a:pPr>
            <a:r>
              <a:rPr lang="en-US" sz="2800">
                <a:solidFill>
                  <a:srgbClr val="008000"/>
                </a:solidFill>
              </a:rPr>
              <a:t>Bộ môn Thiết bị di động và Công nghệ Web</a:t>
            </a:r>
          </a:p>
          <a:p>
            <a:pPr defTabSz="-13871574">
              <a:spcBef>
                <a:spcPts val="0"/>
              </a:spcBef>
              <a:spcAft>
                <a:spcPts val="0"/>
              </a:spcAft>
              <a:defRPr/>
            </a:pPr>
            <a:endParaRPr lang="en-US" sz="2800"/>
          </a:p>
        </p:txBody>
      </p:sp>
    </p:spTree>
    <p:extLst>
      <p:ext uri="{BB962C8B-B14F-4D97-AF65-F5344CB8AC3E}">
        <p14:creationId xmlns:p14="http://schemas.microsoft.com/office/powerpoint/2010/main" val="341438040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4">
            <a:extLst>
              <a:ext uri="{FF2B5EF4-FFF2-40B4-BE49-F238E27FC236}">
                <a16:creationId xmlns:a16="http://schemas.microsoft.com/office/drawing/2014/main" id="{6CD33426-351B-2D4C-A5E3-19C155DC72C9}"/>
              </a:ext>
            </a:extLst>
          </p:cNvPr>
          <p:cNvSpPr>
            <a:spLocks noGrp="1" noChangeArrowheads="1"/>
          </p:cNvSpPr>
          <p:nvPr>
            <p:ph type="title"/>
          </p:nvPr>
        </p:nvSpPr>
        <p:spPr/>
        <p:txBody>
          <a:bodyPr/>
          <a:lstStyle/>
          <a:p>
            <a:r>
              <a:rPr lang="en-US" altLang="vi-VN"/>
              <a:t>TRUY VẤN LỒNG</a:t>
            </a:r>
          </a:p>
        </p:txBody>
      </p:sp>
      <p:sp>
        <p:nvSpPr>
          <p:cNvPr id="29698" name="Content Placeholder 5">
            <a:extLst>
              <a:ext uri="{FF2B5EF4-FFF2-40B4-BE49-F238E27FC236}">
                <a16:creationId xmlns:a16="http://schemas.microsoft.com/office/drawing/2014/main" id="{7F2584D4-3672-E845-8962-89C228C4D723}"/>
              </a:ext>
            </a:extLst>
          </p:cNvPr>
          <p:cNvSpPr>
            <a:spLocks noGrp="1" noChangeArrowheads="1"/>
          </p:cNvSpPr>
          <p:nvPr>
            <p:ph idx="1"/>
          </p:nvPr>
        </p:nvSpPr>
        <p:spPr/>
        <p:txBody>
          <a:bodyPr/>
          <a:lstStyle/>
          <a:p>
            <a:pPr eaLnBrk="1" hangingPunct="1">
              <a:lnSpc>
                <a:spcPct val="150000"/>
              </a:lnSpc>
            </a:pPr>
            <a:r>
              <a:rPr lang="en-US" altLang="vi-VN"/>
              <a:t>Các câu lệnh SELECT có thể lồng nhau ở nhiều mức.</a:t>
            </a:r>
          </a:p>
          <a:p>
            <a:pPr eaLnBrk="1" hangingPunct="1">
              <a:lnSpc>
                <a:spcPct val="150000"/>
              </a:lnSpc>
            </a:pPr>
            <a:r>
              <a:rPr lang="en-US" altLang="vi-VN">
                <a:solidFill>
                  <a:srgbClr val="FF0000"/>
                </a:solidFill>
              </a:rPr>
              <a:t>Các câu truy vấn con thường trả về một tập các giá trị.</a:t>
            </a:r>
          </a:p>
          <a:p>
            <a:pPr eaLnBrk="1" hangingPunct="1">
              <a:lnSpc>
                <a:spcPct val="150000"/>
              </a:lnSpc>
            </a:pPr>
            <a:r>
              <a:rPr lang="en-US" altLang="vi-VN"/>
              <a:t>Các câu truy vấn con được kết hợp bằng phép nối logic với câu truy vấn cha.</a:t>
            </a:r>
          </a:p>
          <a:p>
            <a:pPr>
              <a:lnSpc>
                <a:spcPct val="150000"/>
              </a:lnSpc>
            </a:pPr>
            <a:endParaRPr lang="en-US" altLang="vi-VN"/>
          </a:p>
        </p:txBody>
      </p:sp>
      <p:sp>
        <p:nvSpPr>
          <p:cNvPr id="29699" name="Slide Number Placeholder 3">
            <a:extLst>
              <a:ext uri="{FF2B5EF4-FFF2-40B4-BE49-F238E27FC236}">
                <a16:creationId xmlns:a16="http://schemas.microsoft.com/office/drawing/2014/main" id="{D2DEB118-B53E-1647-9F72-0A9FC6D7A1F6}"/>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10</a:t>
            </a:fld>
            <a:endParaRPr lang="en-US" altLang="vi-VN" sz="1200"/>
          </a:p>
        </p:txBody>
      </p:sp>
    </p:spTree>
    <p:extLst>
      <p:ext uri="{BB962C8B-B14F-4D97-AF65-F5344CB8AC3E}">
        <p14:creationId xmlns:p14="http://schemas.microsoft.com/office/powerpoint/2010/main" val="405123402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4">
            <a:extLst>
              <a:ext uri="{FF2B5EF4-FFF2-40B4-BE49-F238E27FC236}">
                <a16:creationId xmlns:a16="http://schemas.microsoft.com/office/drawing/2014/main" id="{D4448C1D-78B9-DE4A-B365-390FD4166685}"/>
              </a:ext>
            </a:extLst>
          </p:cNvPr>
          <p:cNvSpPr>
            <a:spLocks noGrp="1" noChangeArrowheads="1"/>
          </p:cNvSpPr>
          <p:nvPr>
            <p:ph type="title"/>
          </p:nvPr>
        </p:nvSpPr>
        <p:spPr/>
        <p:txBody>
          <a:bodyPr/>
          <a:lstStyle/>
          <a:p>
            <a:r>
              <a:rPr lang="en-US" altLang="vi-VN"/>
              <a:t>In và Not In</a:t>
            </a:r>
          </a:p>
        </p:txBody>
      </p:sp>
      <p:sp>
        <p:nvSpPr>
          <p:cNvPr id="13315" name="Content Placeholder 5">
            <a:extLst>
              <a:ext uri="{FF2B5EF4-FFF2-40B4-BE49-F238E27FC236}">
                <a16:creationId xmlns:a16="http://schemas.microsoft.com/office/drawing/2014/main" id="{E1F192C9-D4AA-3E4F-8188-3A720A5C6A05}"/>
              </a:ext>
            </a:extLst>
          </p:cNvPr>
          <p:cNvSpPr>
            <a:spLocks noGrp="1"/>
          </p:cNvSpPr>
          <p:nvPr>
            <p:ph idx="1"/>
          </p:nvPr>
        </p:nvSpPr>
        <p:spPr/>
        <p:txBody>
          <a:bodyPr/>
          <a:lstStyle/>
          <a:p>
            <a:pPr lvl="1" eaLnBrk="1" hangingPunct="1">
              <a:defRPr/>
            </a:pPr>
            <a:r>
              <a:rPr lang="en-US" dirty="0" err="1"/>
              <a:t>Cú</a:t>
            </a:r>
            <a:r>
              <a:rPr lang="en-US" dirty="0"/>
              <a:t> </a:t>
            </a:r>
            <a:r>
              <a:rPr lang="en-US" dirty="0" err="1"/>
              <a:t>pháp</a:t>
            </a:r>
            <a:r>
              <a:rPr lang="en-US" dirty="0"/>
              <a:t>:</a:t>
            </a:r>
          </a:p>
          <a:p>
            <a:pPr eaLnBrk="1" hangingPunct="1">
              <a:buFont typeface="Wingdings" pitchFamily="2" charset="2"/>
              <a:buNone/>
              <a:defRPr/>
            </a:pPr>
            <a:r>
              <a:rPr lang="en-US" sz="2400" b="1" dirty="0"/>
              <a:t>      &lt;</a:t>
            </a:r>
            <a:r>
              <a:rPr lang="en-US" sz="2400" b="1" dirty="0" err="1"/>
              <a:t>thuộc</a:t>
            </a:r>
            <a:r>
              <a:rPr lang="en-US" sz="2400" b="1" dirty="0"/>
              <a:t> </a:t>
            </a:r>
            <a:r>
              <a:rPr lang="en-US" sz="2400" b="1" dirty="0" err="1"/>
              <a:t>tính</a:t>
            </a:r>
            <a:r>
              <a:rPr lang="en-US" sz="2400" b="1" dirty="0"/>
              <a:t>&gt; (NOT) IN (&lt;</a:t>
            </a:r>
            <a:r>
              <a:rPr lang="en-US" sz="2400" b="1" dirty="0" err="1"/>
              <a:t>truy</a:t>
            </a:r>
            <a:r>
              <a:rPr lang="en-US" sz="2400" b="1" dirty="0"/>
              <a:t> </a:t>
            </a:r>
            <a:r>
              <a:rPr lang="en-US" sz="2400" b="1" dirty="0" err="1"/>
              <a:t>vấn</a:t>
            </a:r>
            <a:r>
              <a:rPr lang="en-US" sz="2400" b="1" dirty="0"/>
              <a:t> con&gt;)</a:t>
            </a:r>
          </a:p>
          <a:p>
            <a:pPr lvl="1" eaLnBrk="1" hangingPunct="1">
              <a:defRPr/>
            </a:pPr>
            <a:r>
              <a:rPr lang="en-US" dirty="0" err="1"/>
              <a:t>Lưu</a:t>
            </a:r>
            <a:r>
              <a:rPr lang="en-US" dirty="0"/>
              <a:t> ý:</a:t>
            </a:r>
          </a:p>
          <a:p>
            <a:pPr lvl="2" eaLnBrk="1" hangingPunct="1">
              <a:defRPr/>
            </a:pPr>
            <a:r>
              <a:rPr lang="en-US" sz="2000" dirty="0" err="1"/>
              <a:t>Thuộc</a:t>
            </a:r>
            <a:r>
              <a:rPr lang="en-US" sz="2000" dirty="0"/>
              <a:t> </a:t>
            </a:r>
            <a:r>
              <a:rPr lang="en-US" sz="2000" dirty="0" err="1"/>
              <a:t>tính</a:t>
            </a:r>
            <a:r>
              <a:rPr lang="en-US" sz="2000" dirty="0"/>
              <a:t> ở </a:t>
            </a:r>
            <a:r>
              <a:rPr lang="en-US" sz="2000" dirty="0" err="1"/>
              <a:t>mệnh</a:t>
            </a:r>
            <a:r>
              <a:rPr lang="en-US" sz="2000" dirty="0"/>
              <a:t> </a:t>
            </a:r>
            <a:r>
              <a:rPr lang="en-US" sz="2000" dirty="0" err="1"/>
              <a:t>đề</a:t>
            </a:r>
            <a:r>
              <a:rPr lang="en-US" sz="2000" dirty="0"/>
              <a:t> SELECT </a:t>
            </a:r>
            <a:r>
              <a:rPr lang="en-US" sz="2000" dirty="0" err="1"/>
              <a:t>của</a:t>
            </a:r>
            <a:r>
              <a:rPr lang="en-US" sz="2000" dirty="0"/>
              <a:t> </a:t>
            </a:r>
            <a:r>
              <a:rPr lang="en-US" sz="2000" dirty="0" err="1"/>
              <a:t>truy</a:t>
            </a:r>
            <a:r>
              <a:rPr lang="en-US" sz="2000" dirty="0"/>
              <a:t> </a:t>
            </a:r>
            <a:r>
              <a:rPr lang="en-US" sz="2000" dirty="0" err="1"/>
              <a:t>vấn</a:t>
            </a:r>
            <a:r>
              <a:rPr lang="en-US" sz="2000" dirty="0"/>
              <a:t> con </a:t>
            </a:r>
            <a:r>
              <a:rPr lang="en-US" sz="2000" dirty="0" err="1"/>
              <a:t>phải</a:t>
            </a:r>
            <a:r>
              <a:rPr lang="en-US" sz="2000" dirty="0"/>
              <a:t> </a:t>
            </a:r>
            <a:r>
              <a:rPr lang="en-US" sz="2000" dirty="0" err="1"/>
              <a:t>có</a:t>
            </a:r>
            <a:r>
              <a:rPr lang="en-US" sz="2000" dirty="0"/>
              <a:t> </a:t>
            </a:r>
            <a:r>
              <a:rPr lang="en-US" sz="2000" dirty="0" err="1"/>
              <a:t>cùng</a:t>
            </a:r>
            <a:r>
              <a:rPr lang="en-US" sz="2000" dirty="0"/>
              <a:t> </a:t>
            </a:r>
            <a:r>
              <a:rPr lang="en-US" sz="2000" dirty="0" err="1"/>
              <a:t>kiểu</a:t>
            </a:r>
            <a:r>
              <a:rPr lang="en-US" sz="2000" dirty="0"/>
              <a:t> </a:t>
            </a:r>
            <a:r>
              <a:rPr lang="en-US" sz="2000" dirty="0" err="1"/>
              <a:t>dữ</a:t>
            </a:r>
            <a:r>
              <a:rPr lang="en-US" sz="2000" dirty="0"/>
              <a:t> </a:t>
            </a:r>
            <a:r>
              <a:rPr lang="en-US" sz="2000" dirty="0" err="1"/>
              <a:t>liệu</a:t>
            </a:r>
            <a:r>
              <a:rPr lang="en-US" sz="2000" dirty="0"/>
              <a:t> </a:t>
            </a:r>
            <a:r>
              <a:rPr lang="en-US" sz="2000" dirty="0" err="1"/>
              <a:t>với</a:t>
            </a:r>
            <a:r>
              <a:rPr lang="en-US" sz="2000" dirty="0"/>
              <a:t> </a:t>
            </a:r>
            <a:r>
              <a:rPr lang="en-US" sz="2000" dirty="0" err="1"/>
              <a:t>thuộc</a:t>
            </a:r>
            <a:r>
              <a:rPr lang="en-US" sz="2000" dirty="0"/>
              <a:t> </a:t>
            </a:r>
            <a:r>
              <a:rPr lang="en-US" sz="2000" dirty="0" err="1"/>
              <a:t>tính</a:t>
            </a:r>
            <a:r>
              <a:rPr lang="en-US" sz="2000" dirty="0"/>
              <a:t> ở </a:t>
            </a:r>
            <a:r>
              <a:rPr lang="en-US" sz="2000" dirty="0" err="1"/>
              <a:t>mệnh</a:t>
            </a:r>
            <a:r>
              <a:rPr lang="en-US" sz="2000" dirty="0"/>
              <a:t> </a:t>
            </a:r>
            <a:r>
              <a:rPr lang="en-US" sz="2000" dirty="0" err="1"/>
              <a:t>đề</a:t>
            </a:r>
            <a:r>
              <a:rPr lang="en-US" sz="2000" dirty="0"/>
              <a:t> WHERE </a:t>
            </a:r>
            <a:r>
              <a:rPr lang="en-US" sz="2000" dirty="0" err="1"/>
              <a:t>của</a:t>
            </a:r>
            <a:r>
              <a:rPr lang="en-US" sz="2000" dirty="0"/>
              <a:t> </a:t>
            </a:r>
            <a:r>
              <a:rPr lang="en-US" sz="2000" dirty="0" err="1"/>
              <a:t>truy</a:t>
            </a:r>
            <a:r>
              <a:rPr lang="en-US" sz="2000" dirty="0"/>
              <a:t> </a:t>
            </a:r>
            <a:r>
              <a:rPr lang="en-US" sz="2000" dirty="0" err="1"/>
              <a:t>vấn</a:t>
            </a:r>
            <a:r>
              <a:rPr lang="en-US" sz="2000" dirty="0"/>
              <a:t> cha</a:t>
            </a:r>
          </a:p>
          <a:p>
            <a:pPr marL="531812" indent="-457200" eaLnBrk="1" hangingPunct="1">
              <a:buNone/>
              <a:defRPr/>
            </a:pPr>
            <a:r>
              <a:rPr lang="en-US" sz="2000" u="sng" dirty="0" err="1"/>
              <a:t>Ví</a:t>
            </a:r>
            <a:r>
              <a:rPr lang="en-US" sz="2000" u="sng" dirty="0"/>
              <a:t> </a:t>
            </a:r>
            <a:r>
              <a:rPr lang="en-US" sz="2000" u="sng" dirty="0" err="1"/>
              <a:t>dụ</a:t>
            </a:r>
            <a:r>
              <a:rPr lang="en-US" sz="2000" u="sng" dirty="0"/>
              <a:t>:</a:t>
            </a:r>
          </a:p>
          <a:p>
            <a:pPr marL="531812" indent="-457200" eaLnBrk="1" hangingPunct="1">
              <a:buNone/>
              <a:defRPr/>
            </a:pPr>
            <a:r>
              <a:rPr lang="en-US" sz="2000" i="1" dirty="0"/>
              <a:t>      </a:t>
            </a:r>
            <a:r>
              <a:rPr lang="en-US" sz="1800" i="1" dirty="0"/>
              <a:t>3. </a:t>
            </a:r>
            <a:r>
              <a:rPr lang="en-US" sz="1800" i="1" dirty="0" err="1"/>
              <a:t>Tìm</a:t>
            </a:r>
            <a:r>
              <a:rPr lang="en-US" sz="1800" i="1" dirty="0"/>
              <a:t> </a:t>
            </a:r>
            <a:r>
              <a:rPr lang="en-US" sz="1800" i="1" dirty="0" err="1"/>
              <a:t>nhân</a:t>
            </a:r>
            <a:r>
              <a:rPr lang="en-US" sz="1800" i="1" dirty="0"/>
              <a:t> </a:t>
            </a:r>
            <a:r>
              <a:rPr lang="en-US" sz="1800" i="1" dirty="0" err="1"/>
              <a:t>viên</a:t>
            </a:r>
            <a:r>
              <a:rPr lang="en-US" sz="1800" i="1" dirty="0"/>
              <a:t> </a:t>
            </a:r>
            <a:r>
              <a:rPr lang="en-US" sz="1800" i="1" dirty="0" err="1"/>
              <a:t>chưa</a:t>
            </a:r>
            <a:r>
              <a:rPr lang="en-US" sz="1800" i="1" dirty="0"/>
              <a:t> </a:t>
            </a:r>
            <a:r>
              <a:rPr lang="en-US" sz="1800" i="1" dirty="0" err="1"/>
              <a:t>được</a:t>
            </a:r>
            <a:r>
              <a:rPr lang="en-US" sz="1800" i="1" dirty="0"/>
              <a:t> </a:t>
            </a:r>
            <a:r>
              <a:rPr lang="en-US" sz="1800" i="1" dirty="0" err="1"/>
              <a:t>phân</a:t>
            </a:r>
            <a:r>
              <a:rPr lang="en-US" sz="1800" i="1" dirty="0"/>
              <a:t> </a:t>
            </a:r>
            <a:r>
              <a:rPr lang="en-US" sz="1800" i="1" dirty="0" err="1"/>
              <a:t>công</a:t>
            </a:r>
            <a:r>
              <a:rPr lang="en-US" sz="1800" i="1" dirty="0"/>
              <a:t> </a:t>
            </a:r>
            <a:r>
              <a:rPr lang="en-US" sz="1800" i="1" dirty="0" err="1"/>
              <a:t>thực</a:t>
            </a:r>
            <a:r>
              <a:rPr lang="en-US" sz="1800" i="1" dirty="0"/>
              <a:t> </a:t>
            </a:r>
            <a:r>
              <a:rPr lang="en-US" sz="1800" i="1" dirty="0" err="1"/>
              <a:t>hiện</a:t>
            </a:r>
            <a:r>
              <a:rPr lang="en-US" sz="1800" i="1" dirty="0"/>
              <a:t> </a:t>
            </a:r>
            <a:r>
              <a:rPr lang="en-US" sz="1800" i="1" dirty="0" err="1"/>
              <a:t>đề</a:t>
            </a:r>
            <a:r>
              <a:rPr lang="en-US" sz="1800" i="1" dirty="0"/>
              <a:t> </a:t>
            </a:r>
            <a:r>
              <a:rPr lang="en-US" sz="1800" i="1" dirty="0" err="1"/>
              <a:t>án</a:t>
            </a:r>
            <a:r>
              <a:rPr lang="en-US" sz="1800" i="1" dirty="0"/>
              <a:t> </a:t>
            </a:r>
            <a:r>
              <a:rPr lang="en-US" sz="1800" i="1" dirty="0" err="1"/>
              <a:t>nào</a:t>
            </a:r>
            <a:endParaRPr lang="en-US" sz="1800" i="1" dirty="0"/>
          </a:p>
          <a:p>
            <a:pPr>
              <a:defRPr/>
            </a:pPr>
            <a:endParaRPr lang="en-US" dirty="0"/>
          </a:p>
        </p:txBody>
      </p:sp>
      <p:sp>
        <p:nvSpPr>
          <p:cNvPr id="30723" name="Slide Number Placeholder 3">
            <a:extLst>
              <a:ext uri="{FF2B5EF4-FFF2-40B4-BE49-F238E27FC236}">
                <a16:creationId xmlns:a16="http://schemas.microsoft.com/office/drawing/2014/main" id="{5F1ADEE0-DA24-7745-BC3E-0FF4607CEE6D}"/>
              </a:ext>
            </a:extLst>
          </p:cNvPr>
          <p:cNvSpPr>
            <a:spLocks noGrp="1"/>
          </p:cNvSpPr>
          <p:nvPr>
            <p:ph type="sldNum" sz="quarter" idx="4294967295"/>
          </p:nvPr>
        </p:nvSpPr>
        <p:spPr bwMode="auto">
          <a:xfrm>
            <a:off x="102108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11</a:t>
            </a:fld>
            <a:endParaRPr lang="en-US" altLang="vi-VN" sz="1200"/>
          </a:p>
        </p:txBody>
      </p:sp>
      <p:sp>
        <p:nvSpPr>
          <p:cNvPr id="30724" name="Rectangle 4">
            <a:extLst>
              <a:ext uri="{FF2B5EF4-FFF2-40B4-BE49-F238E27FC236}">
                <a16:creationId xmlns:a16="http://schemas.microsoft.com/office/drawing/2014/main" id="{A7AEB5AC-F808-0340-8F72-471F49539A49}"/>
              </a:ext>
            </a:extLst>
          </p:cNvPr>
          <p:cNvSpPr>
            <a:spLocks noChangeArrowheads="1"/>
          </p:cNvSpPr>
          <p:nvPr/>
        </p:nvSpPr>
        <p:spPr bwMode="auto">
          <a:xfrm>
            <a:off x="3048000" y="4876800"/>
            <a:ext cx="6705600" cy="12255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manv, honv+’ ‘+tenlot+’ ‘+tennv as hoten</a:t>
            </a:r>
          </a:p>
          <a:p>
            <a:pPr>
              <a:buFont typeface="Wingdings" pitchFamily="2" charset="2"/>
              <a:buNone/>
            </a:pPr>
            <a:r>
              <a:rPr lang="en-US" altLang="vi-VN" sz="1600"/>
              <a:t>FROM Nhanvien</a:t>
            </a:r>
          </a:p>
          <a:p>
            <a:pPr>
              <a:buFont typeface="Wingdings" pitchFamily="2" charset="2"/>
              <a:buNone/>
            </a:pPr>
            <a:r>
              <a:rPr lang="en-US" altLang="vi-VN" sz="1600"/>
              <a:t>Where manv </a:t>
            </a:r>
            <a:r>
              <a:rPr lang="en-US" altLang="vi-VN" sz="1600" b="1"/>
              <a:t>NOT IN</a:t>
            </a:r>
          </a:p>
          <a:p>
            <a:pPr>
              <a:buFont typeface="Wingdings" pitchFamily="2" charset="2"/>
              <a:buNone/>
            </a:pPr>
            <a:r>
              <a:rPr lang="en-US" altLang="vi-VN" sz="1600"/>
              <a:t>                       (SELECT distinct ma_nvien FROM Phan cong)</a:t>
            </a:r>
          </a:p>
        </p:txBody>
      </p:sp>
    </p:spTree>
    <p:extLst>
      <p:ext uri="{BB962C8B-B14F-4D97-AF65-F5344CB8AC3E}">
        <p14:creationId xmlns:p14="http://schemas.microsoft.com/office/powerpoint/2010/main" val="370297078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4">
            <a:extLst>
              <a:ext uri="{FF2B5EF4-FFF2-40B4-BE49-F238E27FC236}">
                <a16:creationId xmlns:a16="http://schemas.microsoft.com/office/drawing/2014/main" id="{51D146BE-B2DE-6541-B78E-FF3DE331075D}"/>
              </a:ext>
            </a:extLst>
          </p:cNvPr>
          <p:cNvSpPr>
            <a:spLocks noGrp="1" noChangeArrowheads="1"/>
          </p:cNvSpPr>
          <p:nvPr>
            <p:ph type="title"/>
          </p:nvPr>
        </p:nvSpPr>
        <p:spPr/>
        <p:txBody>
          <a:bodyPr/>
          <a:lstStyle/>
          <a:p>
            <a:r>
              <a:rPr lang="en-US" altLang="vi-VN"/>
              <a:t>Any/Some và All</a:t>
            </a:r>
          </a:p>
        </p:txBody>
      </p:sp>
      <p:sp>
        <p:nvSpPr>
          <p:cNvPr id="31746" name="Content Placeholder 5">
            <a:extLst>
              <a:ext uri="{FF2B5EF4-FFF2-40B4-BE49-F238E27FC236}">
                <a16:creationId xmlns:a16="http://schemas.microsoft.com/office/drawing/2014/main" id="{CAF777A4-1D7A-6A44-96D4-F1E517FF2437}"/>
              </a:ext>
            </a:extLst>
          </p:cNvPr>
          <p:cNvSpPr>
            <a:spLocks noGrp="1" noChangeArrowheads="1"/>
          </p:cNvSpPr>
          <p:nvPr>
            <p:ph idx="1"/>
          </p:nvPr>
        </p:nvSpPr>
        <p:spPr/>
        <p:txBody>
          <a:bodyPr/>
          <a:lstStyle/>
          <a:p>
            <a:pPr eaLnBrk="1" hangingPunct="1">
              <a:lnSpc>
                <a:spcPct val="90000"/>
              </a:lnSpc>
            </a:pPr>
            <a:r>
              <a:rPr lang="en-US" altLang="vi-VN"/>
              <a:t>Cú pháp:</a:t>
            </a:r>
          </a:p>
          <a:p>
            <a:pPr marL="469900" lvl="3" indent="-469900" algn="ctr" eaLnBrk="1" hangingPunct="1">
              <a:lnSpc>
                <a:spcPct val="90000"/>
              </a:lnSpc>
              <a:buNone/>
            </a:pPr>
            <a:r>
              <a:rPr lang="en-US" altLang="vi-VN" sz="1800" b="1"/>
              <a:t>  </a:t>
            </a:r>
            <a:r>
              <a:rPr lang="en-US" altLang="vi-VN" sz="2400" b="1">
                <a:solidFill>
                  <a:srgbClr val="0066FF"/>
                </a:solidFill>
                <a:ea typeface="+mn-ea"/>
                <a:cs typeface="+mn-cs"/>
              </a:rPr>
              <a:t>&lt;thuộc tính&gt; &lt;phép so sánh&gt; Any/Some/All (&lt;truy vấn con&gt;)</a:t>
            </a:r>
          </a:p>
          <a:p>
            <a:pPr eaLnBrk="1" hangingPunct="1">
              <a:lnSpc>
                <a:spcPct val="90000"/>
              </a:lnSpc>
            </a:pPr>
            <a:r>
              <a:rPr lang="en-US" altLang="vi-VN"/>
              <a:t>Lưu ý:</a:t>
            </a:r>
          </a:p>
          <a:p>
            <a:pPr lvl="1" eaLnBrk="1" hangingPunct="1">
              <a:lnSpc>
                <a:spcPct val="90000"/>
              </a:lnSpc>
            </a:pPr>
            <a:r>
              <a:rPr lang="en-US" altLang="vi-VN"/>
              <a:t>Thuộc tính ở mệnh đề SELECT của truy vấn con phải có cùng kiểu dữ liệu với thuộc tính ở mệnh đề WHERE của truy vấn cha</a:t>
            </a:r>
          </a:p>
          <a:p>
            <a:pPr lvl="1" eaLnBrk="1" hangingPunct="1">
              <a:lnSpc>
                <a:spcPct val="90000"/>
              </a:lnSpc>
            </a:pPr>
            <a:r>
              <a:rPr lang="en-US" altLang="vi-VN"/>
              <a:t>Any/Some: so sánh với bất kỳ giá trị nào đó trong tập hợp.</a:t>
            </a:r>
          </a:p>
          <a:p>
            <a:pPr lvl="1" eaLnBrk="1" hangingPunct="1">
              <a:lnSpc>
                <a:spcPct val="90000"/>
              </a:lnSpc>
            </a:pPr>
            <a:r>
              <a:rPr lang="en-US" altLang="vi-VN"/>
              <a:t>All: so sánh với tất cả các giá trị trong tập hợp.</a:t>
            </a:r>
          </a:p>
        </p:txBody>
      </p:sp>
      <p:sp>
        <p:nvSpPr>
          <p:cNvPr id="31747" name="Slide Number Placeholder 3">
            <a:extLst>
              <a:ext uri="{FF2B5EF4-FFF2-40B4-BE49-F238E27FC236}">
                <a16:creationId xmlns:a16="http://schemas.microsoft.com/office/drawing/2014/main" id="{6B745FB1-BDAF-1A42-BC81-55FE0275E864}"/>
              </a:ext>
            </a:extLst>
          </p:cNvPr>
          <p:cNvSpPr>
            <a:spLocks noGrp="1"/>
          </p:cNvSpPr>
          <p:nvPr>
            <p:ph type="sldNum" sz="quarter" idx="4294967295"/>
          </p:nvPr>
        </p:nvSpPr>
        <p:spPr bwMode="auto">
          <a:xfrm>
            <a:off x="102108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12</a:t>
            </a:fld>
            <a:endParaRPr lang="en-US" altLang="vi-VN" sz="1200"/>
          </a:p>
        </p:txBody>
      </p:sp>
    </p:spTree>
    <p:extLst>
      <p:ext uri="{BB962C8B-B14F-4D97-AF65-F5344CB8AC3E}">
        <p14:creationId xmlns:p14="http://schemas.microsoft.com/office/powerpoint/2010/main" val="78218686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4">
            <a:extLst>
              <a:ext uri="{FF2B5EF4-FFF2-40B4-BE49-F238E27FC236}">
                <a16:creationId xmlns:a16="http://schemas.microsoft.com/office/drawing/2014/main" id="{3AC24568-0A21-5F4B-B41F-E25A03691D88}"/>
              </a:ext>
            </a:extLst>
          </p:cNvPr>
          <p:cNvSpPr>
            <a:spLocks noGrp="1" noChangeArrowheads="1"/>
          </p:cNvSpPr>
          <p:nvPr>
            <p:ph type="title"/>
          </p:nvPr>
        </p:nvSpPr>
        <p:spPr/>
        <p:txBody>
          <a:bodyPr/>
          <a:lstStyle/>
          <a:p>
            <a:r>
              <a:rPr lang="vi-VN" altLang="vi-VN"/>
              <a:t>VÍ DỤ</a:t>
            </a:r>
          </a:p>
        </p:txBody>
      </p:sp>
      <p:sp>
        <p:nvSpPr>
          <p:cNvPr id="32770" name="Slide Number Placeholder 3">
            <a:extLst>
              <a:ext uri="{FF2B5EF4-FFF2-40B4-BE49-F238E27FC236}">
                <a16:creationId xmlns:a16="http://schemas.microsoft.com/office/drawing/2014/main" id="{27722E18-844E-5848-83B4-C88C00153DDC}"/>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13</a:t>
            </a:fld>
            <a:endParaRPr lang="en-US" altLang="vi-VN" sz="1200"/>
          </a:p>
        </p:txBody>
      </p:sp>
      <p:sp>
        <p:nvSpPr>
          <p:cNvPr id="32771" name="Rectangle 4">
            <a:extLst>
              <a:ext uri="{FF2B5EF4-FFF2-40B4-BE49-F238E27FC236}">
                <a16:creationId xmlns:a16="http://schemas.microsoft.com/office/drawing/2014/main" id="{6A188083-35E6-7941-9A23-905AA6BCA95B}"/>
              </a:ext>
            </a:extLst>
          </p:cNvPr>
          <p:cNvSpPr>
            <a:spLocks noChangeArrowheads="1"/>
          </p:cNvSpPr>
          <p:nvPr/>
        </p:nvSpPr>
        <p:spPr bwMode="auto">
          <a:xfrm>
            <a:off x="2362200" y="3352800"/>
            <a:ext cx="7620000" cy="12255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manv, honv+’ ‘+tenlot+’ ‘+tennv as hoten</a:t>
            </a:r>
          </a:p>
          <a:p>
            <a:pPr>
              <a:buFont typeface="Wingdings" pitchFamily="2" charset="2"/>
              <a:buNone/>
            </a:pPr>
            <a:r>
              <a:rPr lang="en-US" altLang="vi-VN" sz="1600"/>
              <a:t>FROM Nhanvien</a:t>
            </a:r>
          </a:p>
          <a:p>
            <a:pPr>
              <a:buFont typeface="Wingdings" pitchFamily="2" charset="2"/>
              <a:buNone/>
            </a:pPr>
            <a:r>
              <a:rPr lang="en-US" altLang="vi-VN" sz="1600"/>
              <a:t>Where phai= ‘Nu’ AND luong </a:t>
            </a:r>
            <a:r>
              <a:rPr lang="en-US" altLang="vi-VN" sz="1600" b="1"/>
              <a:t>&gt;ANY</a:t>
            </a:r>
          </a:p>
          <a:p>
            <a:pPr>
              <a:buFont typeface="Wingdings" pitchFamily="2" charset="2"/>
              <a:buNone/>
            </a:pPr>
            <a:r>
              <a:rPr lang="en-US" altLang="vi-VN" sz="1600"/>
              <a:t>                       (SELECT luong FROM Nhanvien Where phai=‘Nam’)</a:t>
            </a:r>
          </a:p>
        </p:txBody>
      </p:sp>
      <p:sp>
        <p:nvSpPr>
          <p:cNvPr id="32772" name="Rectangle 4">
            <a:extLst>
              <a:ext uri="{FF2B5EF4-FFF2-40B4-BE49-F238E27FC236}">
                <a16:creationId xmlns:a16="http://schemas.microsoft.com/office/drawing/2014/main" id="{556BDB6C-3C39-3F42-BCDC-5FEFD96247E7}"/>
              </a:ext>
            </a:extLst>
          </p:cNvPr>
          <p:cNvSpPr>
            <a:spLocks noChangeArrowheads="1"/>
          </p:cNvSpPr>
          <p:nvPr/>
        </p:nvSpPr>
        <p:spPr bwMode="auto">
          <a:xfrm>
            <a:off x="2362200" y="4937126"/>
            <a:ext cx="7620000" cy="93027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nv1.manv, nv1.honv+’ ‘+nv1.tenlot+’ ‘+nv1.tennv as hoten</a:t>
            </a:r>
          </a:p>
          <a:p>
            <a:pPr>
              <a:buFont typeface="Wingdings" pitchFamily="2" charset="2"/>
              <a:buNone/>
            </a:pPr>
            <a:r>
              <a:rPr lang="en-US" altLang="vi-VN" sz="1600"/>
              <a:t>FROM Nhanvien nv1, Nhanvien nv2</a:t>
            </a:r>
          </a:p>
          <a:p>
            <a:pPr>
              <a:buFont typeface="Wingdings" pitchFamily="2" charset="2"/>
              <a:buNone/>
            </a:pPr>
            <a:r>
              <a:rPr lang="en-US" altLang="vi-VN" sz="1600"/>
              <a:t>Wheres nv1.phai=‘Nu’ AND nv1.luong&gt;nv2.luong AND nv2.phai=‘Nam’</a:t>
            </a:r>
          </a:p>
        </p:txBody>
      </p:sp>
      <p:sp>
        <p:nvSpPr>
          <p:cNvPr id="32773" name="Rectangle 4">
            <a:extLst>
              <a:ext uri="{FF2B5EF4-FFF2-40B4-BE49-F238E27FC236}">
                <a16:creationId xmlns:a16="http://schemas.microsoft.com/office/drawing/2014/main" id="{FE16FC82-0158-3D41-BC90-56E060DC36E9}"/>
              </a:ext>
            </a:extLst>
          </p:cNvPr>
          <p:cNvSpPr>
            <a:spLocks noChangeArrowheads="1"/>
          </p:cNvSpPr>
          <p:nvPr/>
        </p:nvSpPr>
        <p:spPr bwMode="auto">
          <a:xfrm>
            <a:off x="2362200" y="1828800"/>
            <a:ext cx="7620000" cy="12255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manv, honv+’ ‘+tenlot+’ ‘+tennv as hoten</a:t>
            </a:r>
          </a:p>
          <a:p>
            <a:pPr>
              <a:buFont typeface="Wingdings" pitchFamily="2" charset="2"/>
              <a:buNone/>
            </a:pPr>
            <a:r>
              <a:rPr lang="en-US" altLang="vi-VN" sz="1600"/>
              <a:t>FROM Nhanvien</a:t>
            </a:r>
          </a:p>
          <a:p>
            <a:pPr>
              <a:buFont typeface="Wingdings" pitchFamily="2" charset="2"/>
              <a:buNone/>
            </a:pPr>
            <a:r>
              <a:rPr lang="en-US" altLang="vi-VN" sz="1600"/>
              <a:t>Where luong  </a:t>
            </a:r>
            <a:r>
              <a:rPr lang="en-US" altLang="vi-VN" sz="1600" b="1"/>
              <a:t>&gt;= ALL</a:t>
            </a:r>
          </a:p>
          <a:p>
            <a:pPr>
              <a:buFont typeface="Wingdings" pitchFamily="2" charset="2"/>
              <a:buNone/>
            </a:pPr>
            <a:r>
              <a:rPr lang="en-US" altLang="vi-VN" sz="1600"/>
              <a:t>                        (SELECT luong FROM Nhanvien)</a:t>
            </a:r>
          </a:p>
        </p:txBody>
      </p:sp>
      <p:sp>
        <p:nvSpPr>
          <p:cNvPr id="32774" name="Curved Left Arrow 8">
            <a:extLst>
              <a:ext uri="{FF2B5EF4-FFF2-40B4-BE49-F238E27FC236}">
                <a16:creationId xmlns:a16="http://schemas.microsoft.com/office/drawing/2014/main" id="{404C9EAF-3E04-E949-90DD-C4BEA9FDB720}"/>
              </a:ext>
            </a:extLst>
          </p:cNvPr>
          <p:cNvSpPr>
            <a:spLocks noChangeArrowheads="1"/>
          </p:cNvSpPr>
          <p:nvPr/>
        </p:nvSpPr>
        <p:spPr bwMode="auto">
          <a:xfrm>
            <a:off x="9982200" y="4038600"/>
            <a:ext cx="533400" cy="1295400"/>
          </a:xfrm>
          <a:prstGeom prst="curvedLeftArrow">
            <a:avLst>
              <a:gd name="adj1" fmla="val 24994"/>
              <a:gd name="adj2" fmla="val 49999"/>
              <a:gd name="adj3" fmla="val 25000"/>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spcBef>
                <a:spcPct val="0"/>
              </a:spcBef>
              <a:buClrTx/>
              <a:buFontTx/>
              <a:buNone/>
            </a:pPr>
            <a:endParaRPr lang="vi-VN" altLang="vi-VN" sz="1800"/>
          </a:p>
        </p:txBody>
      </p:sp>
      <p:sp>
        <p:nvSpPr>
          <p:cNvPr id="32775" name="TextBox 7">
            <a:extLst>
              <a:ext uri="{FF2B5EF4-FFF2-40B4-BE49-F238E27FC236}">
                <a16:creationId xmlns:a16="http://schemas.microsoft.com/office/drawing/2014/main" id="{D8A5F285-5A58-2347-B0EB-07B9FCC93FFA}"/>
              </a:ext>
            </a:extLst>
          </p:cNvPr>
          <p:cNvSpPr txBox="1">
            <a:spLocks noChangeArrowheads="1"/>
          </p:cNvSpPr>
          <p:nvPr/>
        </p:nvSpPr>
        <p:spPr bwMode="auto">
          <a:xfrm>
            <a:off x="1676400" y="2286000"/>
            <a:ext cx="655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4</a:t>
            </a:r>
          </a:p>
        </p:txBody>
      </p:sp>
      <p:sp>
        <p:nvSpPr>
          <p:cNvPr id="32776" name="TextBox 8">
            <a:extLst>
              <a:ext uri="{FF2B5EF4-FFF2-40B4-BE49-F238E27FC236}">
                <a16:creationId xmlns:a16="http://schemas.microsoft.com/office/drawing/2014/main" id="{D880D0AB-DF55-654B-A84C-B650F0640286}"/>
              </a:ext>
            </a:extLst>
          </p:cNvPr>
          <p:cNvSpPr txBox="1">
            <a:spLocks noChangeArrowheads="1"/>
          </p:cNvSpPr>
          <p:nvPr/>
        </p:nvSpPr>
        <p:spPr bwMode="auto">
          <a:xfrm>
            <a:off x="1706564" y="3733800"/>
            <a:ext cx="6556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5</a:t>
            </a:r>
          </a:p>
        </p:txBody>
      </p:sp>
      <p:sp>
        <p:nvSpPr>
          <p:cNvPr id="32777" name="TextBox 9">
            <a:extLst>
              <a:ext uri="{FF2B5EF4-FFF2-40B4-BE49-F238E27FC236}">
                <a16:creationId xmlns:a16="http://schemas.microsoft.com/office/drawing/2014/main" id="{319DA79F-A83E-FA4A-834B-E4E67D2D66D2}"/>
              </a:ext>
            </a:extLst>
          </p:cNvPr>
          <p:cNvSpPr txBox="1">
            <a:spLocks noChangeArrowheads="1"/>
          </p:cNvSpPr>
          <p:nvPr/>
        </p:nvSpPr>
        <p:spPr bwMode="auto">
          <a:xfrm>
            <a:off x="1706564" y="5181600"/>
            <a:ext cx="6556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6</a:t>
            </a:r>
          </a:p>
        </p:txBody>
      </p:sp>
    </p:spTree>
    <p:extLst>
      <p:ext uri="{BB962C8B-B14F-4D97-AF65-F5344CB8AC3E}">
        <p14:creationId xmlns:p14="http://schemas.microsoft.com/office/powerpoint/2010/main" val="371703134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4">
            <a:extLst>
              <a:ext uri="{FF2B5EF4-FFF2-40B4-BE49-F238E27FC236}">
                <a16:creationId xmlns:a16="http://schemas.microsoft.com/office/drawing/2014/main" id="{F0899AD1-971E-0140-9BAB-63F0D6702247}"/>
              </a:ext>
            </a:extLst>
          </p:cNvPr>
          <p:cNvSpPr>
            <a:spLocks noGrp="1" noChangeArrowheads="1"/>
          </p:cNvSpPr>
          <p:nvPr>
            <p:ph type="title"/>
          </p:nvPr>
        </p:nvSpPr>
        <p:spPr/>
        <p:txBody>
          <a:bodyPr/>
          <a:lstStyle/>
          <a:p>
            <a:r>
              <a:rPr lang="en-US" altLang="vi-VN"/>
              <a:t>Exists và Not Exists</a:t>
            </a:r>
          </a:p>
        </p:txBody>
      </p:sp>
      <p:sp>
        <p:nvSpPr>
          <p:cNvPr id="33794" name="Content Placeholder 5">
            <a:extLst>
              <a:ext uri="{FF2B5EF4-FFF2-40B4-BE49-F238E27FC236}">
                <a16:creationId xmlns:a16="http://schemas.microsoft.com/office/drawing/2014/main" id="{309987A5-2CF2-0741-ACE0-2B7A9280F515}"/>
              </a:ext>
            </a:extLst>
          </p:cNvPr>
          <p:cNvSpPr>
            <a:spLocks noGrp="1" noChangeArrowheads="1"/>
          </p:cNvSpPr>
          <p:nvPr>
            <p:ph idx="1"/>
          </p:nvPr>
        </p:nvSpPr>
        <p:spPr/>
        <p:txBody>
          <a:bodyPr/>
          <a:lstStyle/>
          <a:p>
            <a:pPr eaLnBrk="1" hangingPunct="1"/>
            <a:r>
              <a:rPr lang="en-US" altLang="vi-VN"/>
              <a:t>Cú pháp:</a:t>
            </a:r>
          </a:p>
          <a:p>
            <a:pPr lvl="3" eaLnBrk="1" hangingPunct="1">
              <a:buFont typeface="Wingdings" pitchFamily="2" charset="2"/>
              <a:buNone/>
            </a:pPr>
            <a:r>
              <a:rPr lang="en-US" altLang="vi-VN" sz="2400" b="1"/>
              <a:t>(NOT) EXISTS (&lt;câu truy vấn con&gt;)</a:t>
            </a:r>
          </a:p>
          <a:p>
            <a:pPr eaLnBrk="1" hangingPunct="1"/>
            <a:r>
              <a:rPr lang="en-US" altLang="vi-VN"/>
              <a:t>Lưu ý:</a:t>
            </a:r>
          </a:p>
          <a:p>
            <a:pPr lvl="1" eaLnBrk="1" hangingPunct="1"/>
            <a:r>
              <a:rPr lang="en-US" altLang="vi-VN"/>
              <a:t>Không cần có thuộc tính, hằng số hay biểu thức nào khác đứng trước</a:t>
            </a:r>
          </a:p>
          <a:p>
            <a:pPr lvl="1" eaLnBrk="1" hangingPunct="1"/>
            <a:r>
              <a:rPr lang="en-US" altLang="vi-VN"/>
              <a:t>Không nhất thiết liệt kê tên thuộc tính ở mệnh đề SELECT của truy vấn con</a:t>
            </a:r>
          </a:p>
          <a:p>
            <a:pPr lvl="1" eaLnBrk="1" hangingPunct="1"/>
            <a:r>
              <a:rPr lang="en-US" altLang="vi-VN"/>
              <a:t>Những câu truy vấn có điều kiện “= ANY” hay “IN” đều có thể chuyển thành câu truy vấn có EXISTS</a:t>
            </a:r>
          </a:p>
          <a:p>
            <a:endParaRPr lang="en-US" altLang="vi-VN"/>
          </a:p>
        </p:txBody>
      </p:sp>
      <p:sp>
        <p:nvSpPr>
          <p:cNvPr id="33795" name="Slide Number Placeholder 3">
            <a:extLst>
              <a:ext uri="{FF2B5EF4-FFF2-40B4-BE49-F238E27FC236}">
                <a16:creationId xmlns:a16="http://schemas.microsoft.com/office/drawing/2014/main" id="{2F3FEEC9-912A-5F46-82C9-D4EA38EBA8A2}"/>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14</a:t>
            </a:fld>
            <a:endParaRPr lang="en-US" altLang="vi-VN" sz="1200"/>
          </a:p>
        </p:txBody>
      </p:sp>
    </p:spTree>
    <p:extLst>
      <p:ext uri="{BB962C8B-B14F-4D97-AF65-F5344CB8AC3E}">
        <p14:creationId xmlns:p14="http://schemas.microsoft.com/office/powerpoint/2010/main" val="100652866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4">
            <a:extLst>
              <a:ext uri="{FF2B5EF4-FFF2-40B4-BE49-F238E27FC236}">
                <a16:creationId xmlns:a16="http://schemas.microsoft.com/office/drawing/2014/main" id="{1D40403A-A614-D94A-ABA4-BF68F6FB0E2D}"/>
              </a:ext>
            </a:extLst>
          </p:cNvPr>
          <p:cNvSpPr>
            <a:spLocks noGrp="1" noChangeArrowheads="1"/>
          </p:cNvSpPr>
          <p:nvPr>
            <p:ph type="title"/>
          </p:nvPr>
        </p:nvSpPr>
        <p:spPr/>
        <p:txBody>
          <a:bodyPr/>
          <a:lstStyle/>
          <a:p>
            <a:r>
              <a:rPr lang="vi-VN" altLang="vi-VN"/>
              <a:t>VÍ DỤ</a:t>
            </a:r>
          </a:p>
        </p:txBody>
      </p:sp>
      <p:sp>
        <p:nvSpPr>
          <p:cNvPr id="34818" name="Slide Number Placeholder 3">
            <a:extLst>
              <a:ext uri="{FF2B5EF4-FFF2-40B4-BE49-F238E27FC236}">
                <a16:creationId xmlns:a16="http://schemas.microsoft.com/office/drawing/2014/main" id="{E6B5DFBC-222E-3044-9AF7-A2769C6B90B1}"/>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15</a:t>
            </a:fld>
            <a:endParaRPr lang="en-US" altLang="vi-VN" sz="1200"/>
          </a:p>
        </p:txBody>
      </p:sp>
      <p:sp>
        <p:nvSpPr>
          <p:cNvPr id="34819" name="Rectangle 4">
            <a:extLst>
              <a:ext uri="{FF2B5EF4-FFF2-40B4-BE49-F238E27FC236}">
                <a16:creationId xmlns:a16="http://schemas.microsoft.com/office/drawing/2014/main" id="{2F80F1CA-AD6A-634F-AEC1-11D1E8AE6D39}"/>
              </a:ext>
            </a:extLst>
          </p:cNvPr>
          <p:cNvSpPr>
            <a:spLocks noChangeArrowheads="1"/>
          </p:cNvSpPr>
          <p:nvPr/>
        </p:nvSpPr>
        <p:spPr bwMode="auto">
          <a:xfrm>
            <a:off x="2362200" y="1905000"/>
            <a:ext cx="7620000" cy="12255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manv, honv+’ ‘+tenlot+’ ‘+tennv as hoten</a:t>
            </a:r>
          </a:p>
          <a:p>
            <a:pPr>
              <a:buFont typeface="Wingdings" pitchFamily="2" charset="2"/>
              <a:buNone/>
            </a:pPr>
            <a:r>
              <a:rPr lang="en-US" altLang="vi-VN" sz="1600"/>
              <a:t>FROM Nhanvien</a:t>
            </a:r>
          </a:p>
          <a:p>
            <a:pPr>
              <a:buFont typeface="Wingdings" pitchFamily="2" charset="2"/>
              <a:buNone/>
            </a:pPr>
            <a:r>
              <a:rPr lang="en-US" altLang="vi-VN" sz="1600"/>
              <a:t>Where manv </a:t>
            </a:r>
            <a:r>
              <a:rPr lang="en-US" altLang="vi-VN" sz="1600" b="1"/>
              <a:t>NOT IN</a:t>
            </a:r>
          </a:p>
          <a:p>
            <a:pPr>
              <a:buFont typeface="Wingdings" pitchFamily="2" charset="2"/>
              <a:buNone/>
            </a:pPr>
            <a:r>
              <a:rPr lang="en-US" altLang="vi-VN" sz="1600"/>
              <a:t>                       (SELECT distinct ma_nvien FROM Phancong)</a:t>
            </a:r>
          </a:p>
        </p:txBody>
      </p:sp>
      <p:sp>
        <p:nvSpPr>
          <p:cNvPr id="34820" name="Rectangle 4">
            <a:extLst>
              <a:ext uri="{FF2B5EF4-FFF2-40B4-BE49-F238E27FC236}">
                <a16:creationId xmlns:a16="http://schemas.microsoft.com/office/drawing/2014/main" id="{BA729D5D-05C5-E448-8817-09C8769CF2F5}"/>
              </a:ext>
            </a:extLst>
          </p:cNvPr>
          <p:cNvSpPr>
            <a:spLocks noChangeArrowheads="1"/>
          </p:cNvSpPr>
          <p:nvPr/>
        </p:nvSpPr>
        <p:spPr bwMode="auto">
          <a:xfrm>
            <a:off x="2362200" y="4724400"/>
            <a:ext cx="7620000" cy="12255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manv, honv+’ ‘+tenlot+’ ‘+tennv as hoten</a:t>
            </a:r>
          </a:p>
          <a:p>
            <a:pPr>
              <a:buFont typeface="Wingdings" pitchFamily="2" charset="2"/>
              <a:buNone/>
            </a:pPr>
            <a:r>
              <a:rPr lang="en-US" altLang="vi-VN" sz="1600"/>
              <a:t>FROM Nhanvien</a:t>
            </a:r>
          </a:p>
          <a:p>
            <a:pPr>
              <a:buFont typeface="Wingdings" pitchFamily="2" charset="2"/>
              <a:buNone/>
            </a:pPr>
            <a:r>
              <a:rPr lang="en-US" altLang="vi-VN" sz="1600"/>
              <a:t>Where  </a:t>
            </a:r>
            <a:r>
              <a:rPr lang="en-US" altLang="vi-VN" sz="1600" b="1"/>
              <a:t>NOT EXISTS</a:t>
            </a:r>
          </a:p>
          <a:p>
            <a:pPr>
              <a:buFont typeface="Wingdings" pitchFamily="2" charset="2"/>
              <a:buNone/>
            </a:pPr>
            <a:r>
              <a:rPr lang="en-US" altLang="vi-VN" sz="1600"/>
              <a:t>                       (SELECT </a:t>
            </a:r>
            <a:r>
              <a:rPr lang="en-US" altLang="vi-VN" sz="1600" b="1"/>
              <a:t>*</a:t>
            </a:r>
            <a:r>
              <a:rPr lang="en-US" altLang="vi-VN" sz="1600"/>
              <a:t> FROM Phancong WHERE </a:t>
            </a:r>
            <a:r>
              <a:rPr lang="en-US" altLang="vi-VN" sz="1600" b="1" i="1"/>
              <a:t>manv=ma_nvien</a:t>
            </a:r>
            <a:r>
              <a:rPr lang="en-US" altLang="vi-VN" sz="1600"/>
              <a:t> )</a:t>
            </a:r>
          </a:p>
        </p:txBody>
      </p:sp>
      <p:sp>
        <p:nvSpPr>
          <p:cNvPr id="34821" name="Rectangle 4">
            <a:extLst>
              <a:ext uri="{FF2B5EF4-FFF2-40B4-BE49-F238E27FC236}">
                <a16:creationId xmlns:a16="http://schemas.microsoft.com/office/drawing/2014/main" id="{3859F357-D135-D942-99B4-FE28058ADD17}"/>
              </a:ext>
            </a:extLst>
          </p:cNvPr>
          <p:cNvSpPr>
            <a:spLocks noChangeArrowheads="1"/>
          </p:cNvSpPr>
          <p:nvPr/>
        </p:nvSpPr>
        <p:spPr bwMode="auto">
          <a:xfrm>
            <a:off x="2362200" y="3276600"/>
            <a:ext cx="7620000" cy="12255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manv, honv+’ ‘+tenlot+’ ‘+tennv as hoten</a:t>
            </a:r>
          </a:p>
          <a:p>
            <a:pPr>
              <a:buFont typeface="Wingdings" pitchFamily="2" charset="2"/>
              <a:buNone/>
            </a:pPr>
            <a:r>
              <a:rPr lang="en-US" altLang="vi-VN" sz="1600"/>
              <a:t>FROM Nhanvien</a:t>
            </a:r>
          </a:p>
          <a:p>
            <a:pPr>
              <a:buFont typeface="Wingdings" pitchFamily="2" charset="2"/>
              <a:buNone/>
            </a:pPr>
            <a:r>
              <a:rPr lang="en-US" altLang="vi-VN" sz="1600"/>
              <a:t>Where manv  </a:t>
            </a:r>
            <a:r>
              <a:rPr lang="en-US" altLang="vi-VN" sz="1600" b="1"/>
              <a:t>&lt;&gt; ALL</a:t>
            </a:r>
          </a:p>
          <a:p>
            <a:pPr>
              <a:buFont typeface="Wingdings" pitchFamily="2" charset="2"/>
              <a:buNone/>
            </a:pPr>
            <a:r>
              <a:rPr lang="en-US" altLang="vi-VN" sz="1600"/>
              <a:t>                        (SELECT distinct ma_nvien FROM Phancong)</a:t>
            </a:r>
          </a:p>
        </p:txBody>
      </p:sp>
      <p:sp>
        <p:nvSpPr>
          <p:cNvPr id="34822" name="TextBox 6">
            <a:extLst>
              <a:ext uri="{FF2B5EF4-FFF2-40B4-BE49-F238E27FC236}">
                <a16:creationId xmlns:a16="http://schemas.microsoft.com/office/drawing/2014/main" id="{FACD4F6A-382E-BE41-BD92-493D6C1541CB}"/>
              </a:ext>
            </a:extLst>
          </p:cNvPr>
          <p:cNvSpPr txBox="1">
            <a:spLocks noChangeArrowheads="1"/>
          </p:cNvSpPr>
          <p:nvPr/>
        </p:nvSpPr>
        <p:spPr bwMode="auto">
          <a:xfrm>
            <a:off x="1706564" y="2362200"/>
            <a:ext cx="6556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7</a:t>
            </a:r>
          </a:p>
        </p:txBody>
      </p:sp>
      <p:sp>
        <p:nvSpPr>
          <p:cNvPr id="34823" name="TextBox 7">
            <a:extLst>
              <a:ext uri="{FF2B5EF4-FFF2-40B4-BE49-F238E27FC236}">
                <a16:creationId xmlns:a16="http://schemas.microsoft.com/office/drawing/2014/main" id="{5F037114-3EB4-D64A-828B-93D757A05A0F}"/>
              </a:ext>
            </a:extLst>
          </p:cNvPr>
          <p:cNvSpPr txBox="1">
            <a:spLocks noChangeArrowheads="1"/>
          </p:cNvSpPr>
          <p:nvPr/>
        </p:nvSpPr>
        <p:spPr bwMode="auto">
          <a:xfrm>
            <a:off x="1706564" y="3700464"/>
            <a:ext cx="6556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8</a:t>
            </a:r>
          </a:p>
        </p:txBody>
      </p:sp>
      <p:sp>
        <p:nvSpPr>
          <p:cNvPr id="34824" name="TextBox 8">
            <a:extLst>
              <a:ext uri="{FF2B5EF4-FFF2-40B4-BE49-F238E27FC236}">
                <a16:creationId xmlns:a16="http://schemas.microsoft.com/office/drawing/2014/main" id="{3AC1CEEC-ADD3-864C-BE56-66A485CF39D2}"/>
              </a:ext>
            </a:extLst>
          </p:cNvPr>
          <p:cNvSpPr txBox="1">
            <a:spLocks noChangeArrowheads="1"/>
          </p:cNvSpPr>
          <p:nvPr/>
        </p:nvSpPr>
        <p:spPr bwMode="auto">
          <a:xfrm>
            <a:off x="1706564" y="5181600"/>
            <a:ext cx="6556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9</a:t>
            </a:r>
          </a:p>
        </p:txBody>
      </p:sp>
    </p:spTree>
    <p:extLst>
      <p:ext uri="{BB962C8B-B14F-4D97-AF65-F5344CB8AC3E}">
        <p14:creationId xmlns:p14="http://schemas.microsoft.com/office/powerpoint/2010/main" val="194787087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4">
            <a:extLst>
              <a:ext uri="{FF2B5EF4-FFF2-40B4-BE49-F238E27FC236}">
                <a16:creationId xmlns:a16="http://schemas.microsoft.com/office/drawing/2014/main" id="{B1B5529E-51C0-0347-AA75-CD9B0ED58417}"/>
              </a:ext>
            </a:extLst>
          </p:cNvPr>
          <p:cNvSpPr>
            <a:spLocks noGrp="1" noChangeArrowheads="1"/>
          </p:cNvSpPr>
          <p:nvPr>
            <p:ph type="title"/>
          </p:nvPr>
        </p:nvSpPr>
        <p:spPr/>
        <p:txBody>
          <a:bodyPr/>
          <a:lstStyle/>
          <a:p>
            <a:r>
              <a:rPr lang="en-US" altLang="vi-VN"/>
              <a:t>Phân loại TRUY VẤN LỒNG</a:t>
            </a:r>
          </a:p>
        </p:txBody>
      </p:sp>
      <p:sp>
        <p:nvSpPr>
          <p:cNvPr id="35842" name="Content Placeholder 5">
            <a:extLst>
              <a:ext uri="{FF2B5EF4-FFF2-40B4-BE49-F238E27FC236}">
                <a16:creationId xmlns:a16="http://schemas.microsoft.com/office/drawing/2014/main" id="{7D21F8A6-02DC-C241-B8B6-961BE2EFCB4F}"/>
              </a:ext>
            </a:extLst>
          </p:cNvPr>
          <p:cNvSpPr>
            <a:spLocks noGrp="1" noChangeArrowheads="1"/>
          </p:cNvSpPr>
          <p:nvPr>
            <p:ph idx="1"/>
          </p:nvPr>
        </p:nvSpPr>
        <p:spPr/>
        <p:txBody>
          <a:bodyPr/>
          <a:lstStyle/>
          <a:p>
            <a:pPr eaLnBrk="1" hangingPunct="1"/>
            <a:r>
              <a:rPr lang="en-US" altLang="vi-VN">
                <a:solidFill>
                  <a:srgbClr val="FF0000"/>
                </a:solidFill>
              </a:rPr>
              <a:t>Lồng phân cấp:</a:t>
            </a:r>
          </a:p>
          <a:p>
            <a:pPr lvl="1" eaLnBrk="1" hangingPunct="1"/>
            <a:r>
              <a:rPr lang="en-US" altLang="vi-VN" sz="2400"/>
              <a:t>Mệnh đề WHERE của truy vấn con </a:t>
            </a:r>
            <a:r>
              <a:rPr lang="en-US" altLang="vi-VN" sz="2400" b="1"/>
              <a:t>không tham chiếu </a:t>
            </a:r>
            <a:r>
              <a:rPr lang="en-US" altLang="vi-VN" sz="2400"/>
              <a:t>đến thuộc tính của các quan hệ trong mệnh đề FROM ở truy vấn cha</a:t>
            </a:r>
          </a:p>
          <a:p>
            <a:pPr lvl="1" eaLnBrk="1" hangingPunct="1"/>
            <a:r>
              <a:rPr lang="en-US" altLang="vi-VN" sz="2400"/>
              <a:t>Khi thực hiện, câu truy vấn con sẽ được thực hiện trước</a:t>
            </a:r>
          </a:p>
          <a:p>
            <a:pPr eaLnBrk="1" hangingPunct="1"/>
            <a:r>
              <a:rPr lang="en-US" altLang="vi-VN">
                <a:solidFill>
                  <a:srgbClr val="FF0000"/>
                </a:solidFill>
              </a:rPr>
              <a:t>Lồng tương quan:</a:t>
            </a:r>
          </a:p>
          <a:p>
            <a:pPr lvl="1" eaLnBrk="1" hangingPunct="1"/>
            <a:r>
              <a:rPr lang="en-US" altLang="vi-VN" sz="2400"/>
              <a:t>Mệnh đề WHERE của truy vấn con </a:t>
            </a:r>
            <a:r>
              <a:rPr lang="en-US" altLang="vi-VN" sz="2400" b="1"/>
              <a:t>tham chiếu ít nhất một thuộc tính </a:t>
            </a:r>
            <a:r>
              <a:rPr lang="en-US" altLang="vi-VN" sz="2400"/>
              <a:t>của các quan hệ trong mệnh đề FROM ở truy vấn cha</a:t>
            </a:r>
          </a:p>
          <a:p>
            <a:pPr lvl="1" eaLnBrk="1" hangingPunct="1"/>
            <a:r>
              <a:rPr lang="en-US" altLang="vi-VN" sz="2400"/>
              <a:t>Khi thực hiện, câu truy vấn con sẽ được thực hiện nhiều lần, mỗi lần tương ứng với một bộ của truy vấn cha</a:t>
            </a:r>
          </a:p>
          <a:p>
            <a:pPr>
              <a:buFont typeface="Wingdings" pitchFamily="2" charset="2"/>
              <a:buNone/>
            </a:pPr>
            <a:endParaRPr lang="en-US" altLang="vi-VN" sz="3200"/>
          </a:p>
        </p:txBody>
      </p:sp>
      <p:sp>
        <p:nvSpPr>
          <p:cNvPr id="35843" name="Slide Number Placeholder 3">
            <a:extLst>
              <a:ext uri="{FF2B5EF4-FFF2-40B4-BE49-F238E27FC236}">
                <a16:creationId xmlns:a16="http://schemas.microsoft.com/office/drawing/2014/main" id="{BF9BE39D-3263-6942-A111-3B91BB3A5AA7}"/>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16</a:t>
            </a:fld>
            <a:endParaRPr lang="en-US" altLang="vi-VN" sz="1200"/>
          </a:p>
        </p:txBody>
      </p:sp>
    </p:spTree>
    <p:extLst>
      <p:ext uri="{BB962C8B-B14F-4D97-AF65-F5344CB8AC3E}">
        <p14:creationId xmlns:p14="http://schemas.microsoft.com/office/powerpoint/2010/main" val="393988443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6">
            <a:extLst>
              <a:ext uri="{FF2B5EF4-FFF2-40B4-BE49-F238E27FC236}">
                <a16:creationId xmlns:a16="http://schemas.microsoft.com/office/drawing/2014/main" id="{18DE6388-2098-9245-853D-7EC07224F56E}"/>
              </a:ext>
            </a:extLst>
          </p:cNvPr>
          <p:cNvSpPr>
            <a:spLocks noGrp="1" noChangeArrowheads="1"/>
          </p:cNvSpPr>
          <p:nvPr>
            <p:ph type="title"/>
          </p:nvPr>
        </p:nvSpPr>
        <p:spPr/>
        <p:txBody>
          <a:bodyPr/>
          <a:lstStyle/>
          <a:p>
            <a:r>
              <a:rPr lang="en-US" altLang="vi-VN"/>
              <a:t>Lồng phân cấp</a:t>
            </a:r>
          </a:p>
        </p:txBody>
      </p:sp>
      <p:sp>
        <p:nvSpPr>
          <p:cNvPr id="36866" name="Slide Number Placeholder 5">
            <a:extLst>
              <a:ext uri="{FF2B5EF4-FFF2-40B4-BE49-F238E27FC236}">
                <a16:creationId xmlns:a16="http://schemas.microsoft.com/office/drawing/2014/main" id="{1D3C8AC0-212F-6E47-A9F5-A45DBE45A248}"/>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17</a:t>
            </a:fld>
            <a:endParaRPr lang="en-US" altLang="en-US" sz="1200"/>
          </a:p>
        </p:txBody>
      </p:sp>
      <p:sp>
        <p:nvSpPr>
          <p:cNvPr id="36867" name="Rectangle 4">
            <a:extLst>
              <a:ext uri="{FF2B5EF4-FFF2-40B4-BE49-F238E27FC236}">
                <a16:creationId xmlns:a16="http://schemas.microsoft.com/office/drawing/2014/main" id="{5FDC26E4-7301-8C4E-82CA-AC0645B6B93B}"/>
              </a:ext>
            </a:extLst>
          </p:cNvPr>
          <p:cNvSpPr>
            <a:spLocks noChangeArrowheads="1"/>
          </p:cNvSpPr>
          <p:nvPr/>
        </p:nvSpPr>
        <p:spPr bwMode="auto">
          <a:xfrm>
            <a:off x="2362200" y="2346326"/>
            <a:ext cx="7620000" cy="93027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manv, honv+’ ‘+tenlot+’ ‘+tennv as hoten</a:t>
            </a:r>
          </a:p>
          <a:p>
            <a:pPr>
              <a:buFont typeface="Wingdings" pitchFamily="2" charset="2"/>
              <a:buNone/>
            </a:pPr>
            <a:r>
              <a:rPr lang="en-US" altLang="vi-VN" sz="1600"/>
              <a:t>FROM Nhanvien, Thannhan</a:t>
            </a:r>
          </a:p>
          <a:p>
            <a:pPr>
              <a:buFont typeface="Wingdings" pitchFamily="2" charset="2"/>
              <a:buNone/>
            </a:pPr>
            <a:r>
              <a:rPr lang="en-US" altLang="vi-VN" sz="1600"/>
              <a:t>Where manv=ma_nvien AND quanhe=‘Con trai’</a:t>
            </a:r>
          </a:p>
        </p:txBody>
      </p:sp>
      <p:sp>
        <p:nvSpPr>
          <p:cNvPr id="36868" name="Rectangle 4">
            <a:extLst>
              <a:ext uri="{FF2B5EF4-FFF2-40B4-BE49-F238E27FC236}">
                <a16:creationId xmlns:a16="http://schemas.microsoft.com/office/drawing/2014/main" id="{DBFEC8E8-84C9-504C-AEE7-F0A348D23A6C}"/>
              </a:ext>
            </a:extLst>
          </p:cNvPr>
          <p:cNvSpPr>
            <a:spLocks noChangeArrowheads="1"/>
          </p:cNvSpPr>
          <p:nvPr/>
        </p:nvSpPr>
        <p:spPr bwMode="auto">
          <a:xfrm>
            <a:off x="2362200" y="3962400"/>
            <a:ext cx="7620000" cy="12255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manv, honv+’ ‘+tenlot+’ ‘+tennv as hoten</a:t>
            </a:r>
          </a:p>
          <a:p>
            <a:pPr>
              <a:buFont typeface="Wingdings" pitchFamily="2" charset="2"/>
              <a:buNone/>
            </a:pPr>
            <a:r>
              <a:rPr lang="en-US" altLang="vi-VN" sz="1600"/>
              <a:t>FROM Nhanvien</a:t>
            </a:r>
          </a:p>
          <a:p>
            <a:pPr>
              <a:buFont typeface="Wingdings" pitchFamily="2" charset="2"/>
              <a:buNone/>
            </a:pPr>
            <a:r>
              <a:rPr lang="en-US" altLang="vi-VN" sz="1600"/>
              <a:t>Where manv  </a:t>
            </a:r>
            <a:r>
              <a:rPr lang="en-US" altLang="vi-VN" sz="1600" b="1"/>
              <a:t>IN</a:t>
            </a:r>
          </a:p>
          <a:p>
            <a:pPr>
              <a:buFont typeface="Wingdings" pitchFamily="2" charset="2"/>
              <a:buNone/>
            </a:pPr>
            <a:r>
              <a:rPr lang="en-US" altLang="vi-VN" sz="1600"/>
              <a:t>              (SELECT ma_nvien FROM Thannhan Where quanhe=‘Con trai’)</a:t>
            </a:r>
          </a:p>
        </p:txBody>
      </p:sp>
      <p:sp>
        <p:nvSpPr>
          <p:cNvPr id="36869" name="TextBox 5">
            <a:extLst>
              <a:ext uri="{FF2B5EF4-FFF2-40B4-BE49-F238E27FC236}">
                <a16:creationId xmlns:a16="http://schemas.microsoft.com/office/drawing/2014/main" id="{269AE624-83BB-2149-9521-E1DAE21C073E}"/>
              </a:ext>
            </a:extLst>
          </p:cNvPr>
          <p:cNvSpPr txBox="1">
            <a:spLocks noChangeArrowheads="1"/>
          </p:cNvSpPr>
          <p:nvPr/>
        </p:nvSpPr>
        <p:spPr bwMode="auto">
          <a:xfrm>
            <a:off x="5638801" y="2024064"/>
            <a:ext cx="7858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10</a:t>
            </a:r>
          </a:p>
        </p:txBody>
      </p:sp>
      <p:sp>
        <p:nvSpPr>
          <p:cNvPr id="36870" name="TextBox 6">
            <a:extLst>
              <a:ext uri="{FF2B5EF4-FFF2-40B4-BE49-F238E27FC236}">
                <a16:creationId xmlns:a16="http://schemas.microsoft.com/office/drawing/2014/main" id="{EA9203CB-CC49-124A-9332-CB272E379B58}"/>
              </a:ext>
            </a:extLst>
          </p:cNvPr>
          <p:cNvSpPr txBox="1">
            <a:spLocks noChangeArrowheads="1"/>
          </p:cNvSpPr>
          <p:nvPr/>
        </p:nvSpPr>
        <p:spPr bwMode="auto">
          <a:xfrm>
            <a:off x="5638801" y="5224464"/>
            <a:ext cx="7858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11</a:t>
            </a:r>
          </a:p>
        </p:txBody>
      </p:sp>
    </p:spTree>
    <p:extLst>
      <p:ext uri="{BB962C8B-B14F-4D97-AF65-F5344CB8AC3E}">
        <p14:creationId xmlns:p14="http://schemas.microsoft.com/office/powerpoint/2010/main" val="274989006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6">
            <a:extLst>
              <a:ext uri="{FF2B5EF4-FFF2-40B4-BE49-F238E27FC236}">
                <a16:creationId xmlns:a16="http://schemas.microsoft.com/office/drawing/2014/main" id="{0ECE0F78-8251-1A45-A49A-E009596C86CA}"/>
              </a:ext>
            </a:extLst>
          </p:cNvPr>
          <p:cNvSpPr>
            <a:spLocks noGrp="1" noChangeArrowheads="1"/>
          </p:cNvSpPr>
          <p:nvPr>
            <p:ph type="title"/>
          </p:nvPr>
        </p:nvSpPr>
        <p:spPr/>
        <p:txBody>
          <a:bodyPr/>
          <a:lstStyle/>
          <a:p>
            <a:r>
              <a:rPr lang="en-US" altLang="vi-VN"/>
              <a:t>Lồng tương quan</a:t>
            </a:r>
          </a:p>
        </p:txBody>
      </p:sp>
      <p:sp>
        <p:nvSpPr>
          <p:cNvPr id="38914" name="Slide Number Placeholder 5">
            <a:extLst>
              <a:ext uri="{FF2B5EF4-FFF2-40B4-BE49-F238E27FC236}">
                <a16:creationId xmlns:a16="http://schemas.microsoft.com/office/drawing/2014/main" id="{44DE0CF2-3273-A148-AD35-A13A846BFA7A}"/>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18</a:t>
            </a:fld>
            <a:endParaRPr lang="en-US" altLang="en-US" sz="1200"/>
          </a:p>
        </p:txBody>
      </p:sp>
      <p:sp>
        <p:nvSpPr>
          <p:cNvPr id="38915" name="Rectangle 4">
            <a:extLst>
              <a:ext uri="{FF2B5EF4-FFF2-40B4-BE49-F238E27FC236}">
                <a16:creationId xmlns:a16="http://schemas.microsoft.com/office/drawing/2014/main" id="{6E5BA9FD-B21F-1E49-8F46-D210C83A642C}"/>
              </a:ext>
            </a:extLst>
          </p:cNvPr>
          <p:cNvSpPr>
            <a:spLocks noChangeArrowheads="1"/>
          </p:cNvSpPr>
          <p:nvPr/>
        </p:nvSpPr>
        <p:spPr bwMode="auto">
          <a:xfrm>
            <a:off x="2362200" y="2346326"/>
            <a:ext cx="7620000" cy="93027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manv, honv+’ ‘+tenlot+’ ‘+tennv as hoten</a:t>
            </a:r>
          </a:p>
          <a:p>
            <a:pPr>
              <a:buFont typeface="Wingdings" pitchFamily="2" charset="2"/>
              <a:buNone/>
            </a:pPr>
            <a:r>
              <a:rPr lang="en-US" altLang="vi-VN" sz="1600"/>
              <a:t>FROM Nhanvien, Thannhan</a:t>
            </a:r>
          </a:p>
          <a:p>
            <a:pPr>
              <a:buFont typeface="Wingdings" pitchFamily="2" charset="2"/>
              <a:buNone/>
            </a:pPr>
            <a:r>
              <a:rPr lang="en-US" altLang="vi-VN" sz="1600"/>
              <a:t>Where manv=ma_nvien AND quanhe=‘Con trai’</a:t>
            </a:r>
          </a:p>
        </p:txBody>
      </p:sp>
      <p:sp>
        <p:nvSpPr>
          <p:cNvPr id="38916" name="Rectangle 4">
            <a:extLst>
              <a:ext uri="{FF2B5EF4-FFF2-40B4-BE49-F238E27FC236}">
                <a16:creationId xmlns:a16="http://schemas.microsoft.com/office/drawing/2014/main" id="{D5EBBFA8-8FC5-E845-9326-7748F84E512E}"/>
              </a:ext>
            </a:extLst>
          </p:cNvPr>
          <p:cNvSpPr>
            <a:spLocks noChangeArrowheads="1"/>
          </p:cNvSpPr>
          <p:nvPr/>
        </p:nvSpPr>
        <p:spPr bwMode="auto">
          <a:xfrm>
            <a:off x="2362200" y="3814764"/>
            <a:ext cx="7620000" cy="152082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manv, honv+’ ‘+tenlot+’ ‘+tennv as hoten</a:t>
            </a:r>
          </a:p>
          <a:p>
            <a:pPr>
              <a:buFont typeface="Wingdings" pitchFamily="2" charset="2"/>
              <a:buNone/>
            </a:pPr>
            <a:r>
              <a:rPr lang="en-US" altLang="vi-VN" sz="1600"/>
              <a:t>FROM Nhanvien</a:t>
            </a:r>
          </a:p>
          <a:p>
            <a:pPr>
              <a:buFont typeface="Wingdings" pitchFamily="2" charset="2"/>
              <a:buNone/>
            </a:pPr>
            <a:r>
              <a:rPr lang="en-US" altLang="vi-VN" sz="1600"/>
              <a:t>Where  EXISTS</a:t>
            </a:r>
            <a:endParaRPr lang="en-US" altLang="vi-VN" sz="1600" b="1"/>
          </a:p>
          <a:p>
            <a:pPr>
              <a:buFont typeface="Wingdings" pitchFamily="2" charset="2"/>
              <a:buNone/>
            </a:pPr>
            <a:r>
              <a:rPr lang="en-US" altLang="vi-VN" sz="1600"/>
              <a:t>              (SELECT * FROM Thannhan Where </a:t>
            </a:r>
            <a:r>
              <a:rPr lang="en-US" altLang="vi-VN" sz="1600" b="1"/>
              <a:t>manv=ma_nvien</a:t>
            </a:r>
            <a:r>
              <a:rPr lang="en-US" altLang="vi-VN" sz="1600"/>
              <a:t> AND   </a:t>
            </a:r>
          </a:p>
          <a:p>
            <a:pPr>
              <a:buFont typeface="Wingdings" pitchFamily="2" charset="2"/>
              <a:buNone/>
            </a:pPr>
            <a:r>
              <a:rPr lang="en-US" altLang="vi-VN" sz="1600"/>
              <a:t>                                                                 quanhe=‘Con trai’)</a:t>
            </a:r>
          </a:p>
        </p:txBody>
      </p:sp>
      <p:sp>
        <p:nvSpPr>
          <p:cNvPr id="38917" name="TextBox 5">
            <a:extLst>
              <a:ext uri="{FF2B5EF4-FFF2-40B4-BE49-F238E27FC236}">
                <a16:creationId xmlns:a16="http://schemas.microsoft.com/office/drawing/2014/main" id="{49E2A054-B128-D848-9B00-A8F155DE7C92}"/>
              </a:ext>
            </a:extLst>
          </p:cNvPr>
          <p:cNvSpPr txBox="1">
            <a:spLocks noChangeArrowheads="1"/>
          </p:cNvSpPr>
          <p:nvPr/>
        </p:nvSpPr>
        <p:spPr bwMode="auto">
          <a:xfrm>
            <a:off x="5715001" y="198120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12</a:t>
            </a:r>
          </a:p>
        </p:txBody>
      </p:sp>
      <p:sp>
        <p:nvSpPr>
          <p:cNvPr id="38918" name="TextBox 6">
            <a:extLst>
              <a:ext uri="{FF2B5EF4-FFF2-40B4-BE49-F238E27FC236}">
                <a16:creationId xmlns:a16="http://schemas.microsoft.com/office/drawing/2014/main" id="{20D55E3A-83E0-DB49-BF61-6F282E074BE1}"/>
              </a:ext>
            </a:extLst>
          </p:cNvPr>
          <p:cNvSpPr txBox="1">
            <a:spLocks noChangeArrowheads="1"/>
          </p:cNvSpPr>
          <p:nvPr/>
        </p:nvSpPr>
        <p:spPr bwMode="auto">
          <a:xfrm>
            <a:off x="5715001" y="541020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13</a:t>
            </a:r>
          </a:p>
        </p:txBody>
      </p:sp>
    </p:spTree>
    <p:extLst>
      <p:ext uri="{BB962C8B-B14F-4D97-AF65-F5344CB8AC3E}">
        <p14:creationId xmlns:p14="http://schemas.microsoft.com/office/powerpoint/2010/main" val="404290714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6">
            <a:extLst>
              <a:ext uri="{FF2B5EF4-FFF2-40B4-BE49-F238E27FC236}">
                <a16:creationId xmlns:a16="http://schemas.microsoft.com/office/drawing/2014/main" id="{6C946A88-5DFC-FB4F-B02F-99EC5770C6CF}"/>
              </a:ext>
            </a:extLst>
          </p:cNvPr>
          <p:cNvSpPr>
            <a:spLocks noGrp="1" noChangeArrowheads="1"/>
          </p:cNvSpPr>
          <p:nvPr>
            <p:ph type="title"/>
          </p:nvPr>
        </p:nvSpPr>
        <p:spPr/>
        <p:txBody>
          <a:bodyPr/>
          <a:lstStyle/>
          <a:p>
            <a:r>
              <a:rPr lang="en-US" altLang="vi-VN"/>
              <a:t>Lồng tương quan</a:t>
            </a:r>
            <a:endParaRPr lang="vi-VN" altLang="vi-VN"/>
          </a:p>
        </p:txBody>
      </p:sp>
      <p:sp>
        <p:nvSpPr>
          <p:cNvPr id="40962" name="Slide Number Placeholder 5">
            <a:extLst>
              <a:ext uri="{FF2B5EF4-FFF2-40B4-BE49-F238E27FC236}">
                <a16:creationId xmlns:a16="http://schemas.microsoft.com/office/drawing/2014/main" id="{B60D4821-D898-0A40-8C31-E932DFE3C844}"/>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19</a:t>
            </a:fld>
            <a:endParaRPr lang="en-US" altLang="en-US" sz="1200"/>
          </a:p>
        </p:txBody>
      </p:sp>
      <p:sp>
        <p:nvSpPr>
          <p:cNvPr id="40963" name="Rectangle 4">
            <a:extLst>
              <a:ext uri="{FF2B5EF4-FFF2-40B4-BE49-F238E27FC236}">
                <a16:creationId xmlns:a16="http://schemas.microsoft.com/office/drawing/2014/main" id="{AAC9EB56-8B5A-904E-8C9C-A4ECD956FB00}"/>
              </a:ext>
            </a:extLst>
          </p:cNvPr>
          <p:cNvSpPr>
            <a:spLocks noChangeArrowheads="1"/>
          </p:cNvSpPr>
          <p:nvPr/>
        </p:nvSpPr>
        <p:spPr bwMode="auto">
          <a:xfrm>
            <a:off x="2362200" y="2198688"/>
            <a:ext cx="7620000" cy="12255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manv, honv+’ ‘+tenlot+’ ‘+tennv as hoten</a:t>
            </a:r>
          </a:p>
          <a:p>
            <a:pPr>
              <a:buFont typeface="Wingdings" pitchFamily="2" charset="2"/>
              <a:buNone/>
            </a:pPr>
            <a:r>
              <a:rPr lang="en-US" altLang="vi-VN" sz="1600"/>
              <a:t>FROM Nhanvien</a:t>
            </a:r>
          </a:p>
          <a:p>
            <a:pPr>
              <a:buFont typeface="Wingdings" pitchFamily="2" charset="2"/>
              <a:buNone/>
            </a:pPr>
            <a:r>
              <a:rPr lang="en-US" altLang="vi-VN" sz="1600"/>
              <a:t>Where manv NOT IN </a:t>
            </a:r>
          </a:p>
          <a:p>
            <a:pPr>
              <a:buFont typeface="Wingdings" pitchFamily="2" charset="2"/>
              <a:buNone/>
            </a:pPr>
            <a:r>
              <a:rPr lang="en-US" altLang="vi-VN" sz="1600"/>
              <a:t>                               (SELECT distinct ma_nvien FROM PHANCONG)</a:t>
            </a:r>
          </a:p>
        </p:txBody>
      </p:sp>
      <p:sp>
        <p:nvSpPr>
          <p:cNvPr id="40964" name="Rectangle 4">
            <a:extLst>
              <a:ext uri="{FF2B5EF4-FFF2-40B4-BE49-F238E27FC236}">
                <a16:creationId xmlns:a16="http://schemas.microsoft.com/office/drawing/2014/main" id="{4B29F697-E90C-F646-8D2B-44BE8F4761F0}"/>
              </a:ext>
            </a:extLst>
          </p:cNvPr>
          <p:cNvSpPr>
            <a:spLocks noChangeArrowheads="1"/>
          </p:cNvSpPr>
          <p:nvPr/>
        </p:nvSpPr>
        <p:spPr bwMode="auto">
          <a:xfrm>
            <a:off x="2362200" y="3962400"/>
            <a:ext cx="7620000" cy="12255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manv, honv+’ ‘+tenlot+’ ‘+tennv as hoten</a:t>
            </a:r>
          </a:p>
          <a:p>
            <a:pPr>
              <a:buFont typeface="Wingdings" pitchFamily="2" charset="2"/>
              <a:buNone/>
            </a:pPr>
            <a:r>
              <a:rPr lang="en-US" altLang="vi-VN" sz="1600"/>
              <a:t>FROM Nhanvien</a:t>
            </a:r>
          </a:p>
          <a:p>
            <a:pPr>
              <a:buFont typeface="Wingdings" pitchFamily="2" charset="2"/>
              <a:buNone/>
            </a:pPr>
            <a:r>
              <a:rPr lang="en-US" altLang="vi-VN" sz="1600"/>
              <a:t>Where NOT EXISTS</a:t>
            </a:r>
            <a:endParaRPr lang="en-US" altLang="vi-VN" sz="1600" b="1"/>
          </a:p>
          <a:p>
            <a:pPr>
              <a:buFont typeface="Wingdings" pitchFamily="2" charset="2"/>
              <a:buNone/>
            </a:pPr>
            <a:r>
              <a:rPr lang="en-US" altLang="vi-VN" sz="1600"/>
              <a:t>              (SELECT * FROM Phancong Where </a:t>
            </a:r>
            <a:r>
              <a:rPr lang="en-US" altLang="vi-VN" sz="1600" b="1"/>
              <a:t>manv=ma_nvien</a:t>
            </a:r>
            <a:r>
              <a:rPr lang="en-US" altLang="vi-VN" sz="1600"/>
              <a:t>)</a:t>
            </a:r>
          </a:p>
        </p:txBody>
      </p:sp>
      <p:sp>
        <p:nvSpPr>
          <p:cNvPr id="40965" name="TextBox 5">
            <a:extLst>
              <a:ext uri="{FF2B5EF4-FFF2-40B4-BE49-F238E27FC236}">
                <a16:creationId xmlns:a16="http://schemas.microsoft.com/office/drawing/2014/main" id="{78B1A78B-4B77-E94F-9032-B140A68FF6DD}"/>
              </a:ext>
            </a:extLst>
          </p:cNvPr>
          <p:cNvSpPr txBox="1">
            <a:spLocks noChangeArrowheads="1"/>
          </p:cNvSpPr>
          <p:nvPr/>
        </p:nvSpPr>
        <p:spPr bwMode="auto">
          <a:xfrm>
            <a:off x="5410201" y="182880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14</a:t>
            </a:r>
          </a:p>
        </p:txBody>
      </p:sp>
      <p:sp>
        <p:nvSpPr>
          <p:cNvPr id="40966" name="TextBox 6">
            <a:extLst>
              <a:ext uri="{FF2B5EF4-FFF2-40B4-BE49-F238E27FC236}">
                <a16:creationId xmlns:a16="http://schemas.microsoft.com/office/drawing/2014/main" id="{FD96DED7-B312-0647-A8DF-46771636A2B6}"/>
              </a:ext>
            </a:extLst>
          </p:cNvPr>
          <p:cNvSpPr txBox="1">
            <a:spLocks noChangeArrowheads="1"/>
          </p:cNvSpPr>
          <p:nvPr/>
        </p:nvSpPr>
        <p:spPr bwMode="auto">
          <a:xfrm>
            <a:off x="5562601" y="525780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15</a:t>
            </a:r>
          </a:p>
        </p:txBody>
      </p:sp>
    </p:spTree>
    <p:extLst>
      <p:ext uri="{BB962C8B-B14F-4D97-AF65-F5344CB8AC3E}">
        <p14:creationId xmlns:p14="http://schemas.microsoft.com/office/powerpoint/2010/main" val="274893766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A874B-F14D-2B40-857B-6738BBE88314}"/>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98C11D0E-136C-854C-B36E-D04717FDCB68}"/>
              </a:ext>
            </a:extLst>
          </p:cNvPr>
          <p:cNvSpPr>
            <a:spLocks noGrp="1"/>
          </p:cNvSpPr>
          <p:nvPr>
            <p:ph idx="1"/>
          </p:nvPr>
        </p:nvSpPr>
        <p:spPr/>
        <p:txBody>
          <a:bodyPr/>
          <a:lstStyle/>
          <a:p>
            <a:pPr marL="514350" indent="-514350">
              <a:lnSpc>
                <a:spcPct val="150000"/>
              </a:lnSpc>
              <a:buFont typeface="+mj-lt"/>
              <a:buAutoNum type="arabicPeriod"/>
            </a:pPr>
            <a:r>
              <a:rPr lang="en-US"/>
              <a:t>Truy vấn SQL.</a:t>
            </a:r>
          </a:p>
          <a:p>
            <a:pPr marL="514350" indent="-514350">
              <a:lnSpc>
                <a:spcPct val="150000"/>
              </a:lnSpc>
              <a:buFont typeface="+mj-lt"/>
              <a:buAutoNum type="arabicPeriod"/>
            </a:pPr>
            <a:r>
              <a:rPr lang="en-US">
                <a:solidFill>
                  <a:srgbClr val="FF0000"/>
                </a:solidFill>
              </a:rPr>
              <a:t>Xpath/Xquerry.</a:t>
            </a:r>
          </a:p>
          <a:p>
            <a:pPr marL="514350" indent="-514350">
              <a:lnSpc>
                <a:spcPct val="150000"/>
              </a:lnSpc>
              <a:buFont typeface="+mj-lt"/>
              <a:buAutoNum type="arabicPeriod"/>
            </a:pPr>
            <a:r>
              <a:rPr lang="en-US"/>
              <a:t>Các dạng truy vấn select thường gặp.</a:t>
            </a:r>
          </a:p>
        </p:txBody>
      </p:sp>
    </p:spTree>
    <p:extLst>
      <p:ext uri="{BB962C8B-B14F-4D97-AF65-F5344CB8AC3E}">
        <p14:creationId xmlns:p14="http://schemas.microsoft.com/office/powerpoint/2010/main" val="335565483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4">
            <a:extLst>
              <a:ext uri="{FF2B5EF4-FFF2-40B4-BE49-F238E27FC236}">
                <a16:creationId xmlns:a16="http://schemas.microsoft.com/office/drawing/2014/main" id="{7B5DA5D4-8CDD-4E44-8179-CED24A3B871F}"/>
              </a:ext>
            </a:extLst>
          </p:cNvPr>
          <p:cNvSpPr>
            <a:spLocks noGrp="1" noChangeArrowheads="1"/>
          </p:cNvSpPr>
          <p:nvPr>
            <p:ph type="title"/>
          </p:nvPr>
        </p:nvSpPr>
        <p:spPr/>
        <p:txBody>
          <a:bodyPr/>
          <a:lstStyle/>
          <a:p>
            <a:r>
              <a:rPr lang="en-US" altLang="vi-VN"/>
              <a:t>Một số dạng truy vấn khác</a:t>
            </a:r>
          </a:p>
        </p:txBody>
      </p:sp>
      <p:sp>
        <p:nvSpPr>
          <p:cNvPr id="43010" name="Content Placeholder 5">
            <a:extLst>
              <a:ext uri="{FF2B5EF4-FFF2-40B4-BE49-F238E27FC236}">
                <a16:creationId xmlns:a16="http://schemas.microsoft.com/office/drawing/2014/main" id="{0C8255C4-32E4-F94B-B521-A51407FA48FF}"/>
              </a:ext>
            </a:extLst>
          </p:cNvPr>
          <p:cNvSpPr>
            <a:spLocks noGrp="1" noChangeArrowheads="1"/>
          </p:cNvSpPr>
          <p:nvPr>
            <p:ph idx="1"/>
          </p:nvPr>
        </p:nvSpPr>
        <p:spPr/>
        <p:txBody>
          <a:bodyPr/>
          <a:lstStyle/>
          <a:p>
            <a:r>
              <a:rPr lang="en-US" altLang="vi-VN"/>
              <a:t>Câu truy vấn con không chỉ xuất hiện ở mệnh đề WHERE mà có thể xuất hiện ở những nơi khác (SELECT, FROM, HAVING,…)</a:t>
            </a:r>
          </a:p>
          <a:p>
            <a:pPr eaLnBrk="1" hangingPunct="1"/>
            <a:r>
              <a:rPr lang="en-US" altLang="vi-VN"/>
              <a:t>Kết quả trả về của câu truy vấn con</a:t>
            </a:r>
            <a:endParaRPr lang="en-US" altLang="vi-VN" u="sng"/>
          </a:p>
          <a:p>
            <a:pPr lvl="1" eaLnBrk="1" hangingPunct="1"/>
            <a:r>
              <a:rPr lang="en-US" altLang="vi-VN"/>
              <a:t>Là một bảng trung gian trong quá trình truy vấn</a:t>
            </a:r>
          </a:p>
          <a:p>
            <a:pPr lvl="1" eaLnBrk="1" hangingPunct="1"/>
            <a:r>
              <a:rPr lang="en-US" altLang="vi-VN"/>
              <a:t>Bảng này không có lưu trữ thật sự</a:t>
            </a:r>
          </a:p>
        </p:txBody>
      </p:sp>
      <p:sp>
        <p:nvSpPr>
          <p:cNvPr id="43011" name="Slide Number Placeholder 3">
            <a:extLst>
              <a:ext uri="{FF2B5EF4-FFF2-40B4-BE49-F238E27FC236}">
                <a16:creationId xmlns:a16="http://schemas.microsoft.com/office/drawing/2014/main" id="{65950C62-B13D-594B-A9C9-0F3A89886FB9}"/>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20</a:t>
            </a:fld>
            <a:endParaRPr lang="en-US" altLang="vi-VN" sz="1200"/>
          </a:p>
        </p:txBody>
      </p:sp>
    </p:spTree>
    <p:extLst>
      <p:ext uri="{BB962C8B-B14F-4D97-AF65-F5344CB8AC3E}">
        <p14:creationId xmlns:p14="http://schemas.microsoft.com/office/powerpoint/2010/main" val="322789730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112E9-D1CD-D74A-A759-C604C3BCD552}"/>
              </a:ext>
            </a:extLst>
          </p:cNvPr>
          <p:cNvSpPr>
            <a:spLocks noGrp="1"/>
          </p:cNvSpPr>
          <p:nvPr>
            <p:ph type="title"/>
          </p:nvPr>
        </p:nvSpPr>
        <p:spPr/>
        <p:txBody>
          <a:bodyPr/>
          <a:lstStyle/>
          <a:p>
            <a:r>
              <a:rPr lang="en-US"/>
              <a:t>VÍ DỤ</a:t>
            </a:r>
          </a:p>
        </p:txBody>
      </p:sp>
      <p:sp>
        <p:nvSpPr>
          <p:cNvPr id="3" name="Content Placeholder 2">
            <a:extLst>
              <a:ext uri="{FF2B5EF4-FFF2-40B4-BE49-F238E27FC236}">
                <a16:creationId xmlns:a16="http://schemas.microsoft.com/office/drawing/2014/main" id="{BDE2DC0D-643B-E54A-8D55-59BF7D3455CB}"/>
              </a:ext>
            </a:extLst>
          </p:cNvPr>
          <p:cNvSpPr>
            <a:spLocks noGrp="1"/>
          </p:cNvSpPr>
          <p:nvPr>
            <p:ph idx="1"/>
          </p:nvPr>
        </p:nvSpPr>
        <p:spPr/>
        <p:txBody>
          <a:bodyPr/>
          <a:lstStyle/>
          <a:p>
            <a:r>
              <a:rPr lang="en-US" altLang="vi-VN"/>
              <a:t>Vd: Cho biết số lượng nhân viên Nam (phai=‘Nam’), nhân viên Nữ (phai=‘Nu’) trong từng phòng ban.</a:t>
            </a:r>
            <a:endParaRPr lang="en-US"/>
          </a:p>
        </p:txBody>
      </p:sp>
      <p:sp>
        <p:nvSpPr>
          <p:cNvPr id="44034" name="Slide Number Placeholder 3">
            <a:extLst>
              <a:ext uri="{FF2B5EF4-FFF2-40B4-BE49-F238E27FC236}">
                <a16:creationId xmlns:a16="http://schemas.microsoft.com/office/drawing/2014/main" id="{169F55DB-89C9-294F-8C79-F670ED78894A}"/>
              </a:ext>
            </a:extLst>
          </p:cNvPr>
          <p:cNvSpPr>
            <a:spLocks noGrp="1"/>
          </p:cNvSpPr>
          <p:nvPr>
            <p:ph type="sldNum" sz="quarter" idx="4294967295"/>
          </p:nvPr>
        </p:nvSpPr>
        <p:spPr bwMode="auto">
          <a:xfrm>
            <a:off x="102108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E02AF993-A579-0E46-B257-F754A2E33422}" type="slidenum">
              <a:rPr lang="en-US" altLang="vi-VN"/>
              <a:pPr>
                <a:spcBef>
                  <a:spcPct val="0"/>
                </a:spcBef>
                <a:buClrTx/>
                <a:buFontTx/>
                <a:buNone/>
                <a:defRPr/>
              </a:pPr>
              <a:t>21</a:t>
            </a:fld>
            <a:endParaRPr lang="en-US" altLang="vi-VN" sz="1200"/>
          </a:p>
        </p:txBody>
      </p:sp>
      <p:sp>
        <p:nvSpPr>
          <p:cNvPr id="5" name="Text Box 6">
            <a:extLst>
              <a:ext uri="{FF2B5EF4-FFF2-40B4-BE49-F238E27FC236}">
                <a16:creationId xmlns:a16="http://schemas.microsoft.com/office/drawing/2014/main" id="{78E76B6D-2FF2-0F47-9684-B5F2A3931035}"/>
              </a:ext>
            </a:extLst>
          </p:cNvPr>
          <p:cNvSpPr txBox="1">
            <a:spLocks noChangeArrowheads="1"/>
          </p:cNvSpPr>
          <p:nvPr/>
        </p:nvSpPr>
        <p:spPr bwMode="auto">
          <a:xfrm>
            <a:off x="2755107" y="2515394"/>
            <a:ext cx="7162800" cy="329247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solidFill>
                  <a:srgbClr val="0000CC"/>
                </a:solidFill>
              </a:rPr>
              <a:t>SELECT</a:t>
            </a:r>
            <a:r>
              <a:rPr lang="en-US" altLang="vi-VN" sz="1600"/>
              <a:t> MAPHG, TENPHG, NAM.SLNV, NU.SLNV</a:t>
            </a:r>
          </a:p>
          <a:p>
            <a:pPr>
              <a:buFont typeface="Wingdings" pitchFamily="2" charset="2"/>
              <a:buNone/>
            </a:pPr>
            <a:r>
              <a:rPr lang="en-US" altLang="vi-VN" sz="1600">
                <a:solidFill>
                  <a:srgbClr val="0000CC"/>
                </a:solidFill>
              </a:rPr>
              <a:t>FROM</a:t>
            </a:r>
            <a:r>
              <a:rPr lang="en-US" altLang="vi-VN" sz="1600"/>
              <a:t> PHONGBAN, </a:t>
            </a:r>
          </a:p>
          <a:p>
            <a:pPr>
              <a:buFont typeface="Wingdings" pitchFamily="2" charset="2"/>
              <a:buNone/>
            </a:pPr>
            <a:r>
              <a:rPr lang="en-US" altLang="vi-VN" sz="1600"/>
              <a:t>               (</a:t>
            </a:r>
            <a:r>
              <a:rPr lang="en-US" altLang="vi-VN" sz="1600">
                <a:solidFill>
                  <a:srgbClr val="0000CC"/>
                </a:solidFill>
              </a:rPr>
              <a:t>SELECT</a:t>
            </a:r>
            <a:r>
              <a:rPr lang="en-US" altLang="vi-VN" sz="1600"/>
              <a:t> PHG, </a:t>
            </a:r>
            <a:r>
              <a:rPr lang="en-US" altLang="vi-VN" sz="1600">
                <a:solidFill>
                  <a:srgbClr val="FF3399"/>
                </a:solidFill>
              </a:rPr>
              <a:t>COUNT</a:t>
            </a:r>
            <a:r>
              <a:rPr lang="en-US" altLang="vi-VN" sz="1600"/>
              <a:t>(*) </a:t>
            </a:r>
            <a:r>
              <a:rPr lang="en-US" altLang="vi-VN" sz="1600">
                <a:solidFill>
                  <a:srgbClr val="0000CC"/>
                </a:solidFill>
              </a:rPr>
              <a:t>AS</a:t>
            </a:r>
            <a:r>
              <a:rPr lang="en-US" altLang="vi-VN" sz="1600"/>
              <a:t> SLNV</a:t>
            </a:r>
          </a:p>
          <a:p>
            <a:pPr>
              <a:buFont typeface="Wingdings" pitchFamily="2" charset="2"/>
              <a:buNone/>
            </a:pPr>
            <a:r>
              <a:rPr lang="en-US" altLang="vi-VN" sz="1600"/>
              <a:t>		   </a:t>
            </a:r>
            <a:r>
              <a:rPr lang="en-US" altLang="vi-VN" sz="1600">
                <a:solidFill>
                  <a:srgbClr val="0000CC"/>
                </a:solidFill>
              </a:rPr>
              <a:t>FROM</a:t>
            </a:r>
            <a:r>
              <a:rPr lang="en-US" altLang="vi-VN" sz="1600"/>
              <a:t> NHANVIEN</a:t>
            </a:r>
          </a:p>
          <a:p>
            <a:pPr>
              <a:buFont typeface="Wingdings" pitchFamily="2" charset="2"/>
              <a:buNone/>
            </a:pPr>
            <a:r>
              <a:rPr lang="en-US" altLang="vi-VN" sz="1600"/>
              <a:t>		  </a:t>
            </a:r>
            <a:r>
              <a:rPr lang="en-US" altLang="vi-VN" sz="1600">
                <a:solidFill>
                  <a:srgbClr val="0000CC"/>
                </a:solidFill>
              </a:rPr>
              <a:t> WHERE</a:t>
            </a:r>
            <a:r>
              <a:rPr lang="en-US" altLang="vi-VN" sz="1600"/>
              <a:t> PHAI=‘</a:t>
            </a:r>
            <a:r>
              <a:rPr lang="en-US" altLang="vi-VN" sz="1600">
                <a:solidFill>
                  <a:srgbClr val="FF3399"/>
                </a:solidFill>
              </a:rPr>
              <a:t>Nam</a:t>
            </a:r>
            <a:r>
              <a:rPr lang="en-US" altLang="vi-VN" sz="1600"/>
              <a:t>’ </a:t>
            </a:r>
          </a:p>
          <a:p>
            <a:pPr>
              <a:buFont typeface="Wingdings" pitchFamily="2" charset="2"/>
              <a:buNone/>
            </a:pPr>
            <a:r>
              <a:rPr lang="en-US" altLang="vi-VN" sz="1600"/>
              <a:t>		   </a:t>
            </a:r>
            <a:r>
              <a:rPr lang="en-US" altLang="vi-VN" sz="1600">
                <a:solidFill>
                  <a:srgbClr val="0000CC"/>
                </a:solidFill>
              </a:rPr>
              <a:t>GROUP BY </a:t>
            </a:r>
            <a:r>
              <a:rPr lang="en-US" altLang="vi-VN" sz="1600"/>
              <a:t>PHG) </a:t>
            </a:r>
            <a:r>
              <a:rPr lang="en-US" altLang="vi-VN" sz="1600">
                <a:solidFill>
                  <a:srgbClr val="0000CC"/>
                </a:solidFill>
              </a:rPr>
              <a:t>AS</a:t>
            </a:r>
            <a:r>
              <a:rPr lang="en-US" altLang="vi-VN" sz="1600"/>
              <a:t> NAM, </a:t>
            </a:r>
          </a:p>
          <a:p>
            <a:pPr>
              <a:buFont typeface="Wingdings" pitchFamily="2" charset="2"/>
              <a:buNone/>
            </a:pPr>
            <a:r>
              <a:rPr lang="en-US" altLang="vi-VN" sz="1600"/>
              <a:t>               (</a:t>
            </a:r>
            <a:r>
              <a:rPr lang="en-US" altLang="vi-VN" sz="1600">
                <a:solidFill>
                  <a:srgbClr val="0000CC"/>
                </a:solidFill>
              </a:rPr>
              <a:t>SELECT</a:t>
            </a:r>
            <a:r>
              <a:rPr lang="en-US" altLang="vi-VN" sz="1600"/>
              <a:t> PHG, </a:t>
            </a:r>
            <a:r>
              <a:rPr lang="en-US" altLang="vi-VN" sz="1600">
                <a:solidFill>
                  <a:srgbClr val="FF3399"/>
                </a:solidFill>
              </a:rPr>
              <a:t>COUNT</a:t>
            </a:r>
            <a:r>
              <a:rPr lang="en-US" altLang="vi-VN" sz="1600"/>
              <a:t>(*) </a:t>
            </a:r>
            <a:r>
              <a:rPr lang="en-US" altLang="vi-VN" sz="1600">
                <a:solidFill>
                  <a:srgbClr val="0000CC"/>
                </a:solidFill>
              </a:rPr>
              <a:t>AS</a:t>
            </a:r>
            <a:r>
              <a:rPr lang="en-US" altLang="vi-VN" sz="1600"/>
              <a:t> SLNV</a:t>
            </a:r>
          </a:p>
          <a:p>
            <a:pPr>
              <a:buFont typeface="Wingdings" pitchFamily="2" charset="2"/>
              <a:buNone/>
            </a:pPr>
            <a:r>
              <a:rPr lang="en-US" altLang="vi-VN" sz="1600"/>
              <a:t>		   </a:t>
            </a:r>
            <a:r>
              <a:rPr lang="en-US" altLang="vi-VN" sz="1600">
                <a:solidFill>
                  <a:srgbClr val="0000CC"/>
                </a:solidFill>
              </a:rPr>
              <a:t>FROM</a:t>
            </a:r>
            <a:r>
              <a:rPr lang="en-US" altLang="vi-VN" sz="1600"/>
              <a:t> NHANVIEN</a:t>
            </a:r>
          </a:p>
          <a:p>
            <a:pPr>
              <a:buFont typeface="Wingdings" pitchFamily="2" charset="2"/>
              <a:buNone/>
            </a:pPr>
            <a:r>
              <a:rPr lang="en-US" altLang="vi-VN" sz="1600"/>
              <a:t>		  </a:t>
            </a:r>
            <a:r>
              <a:rPr lang="en-US" altLang="vi-VN" sz="1600">
                <a:solidFill>
                  <a:srgbClr val="0000CC"/>
                </a:solidFill>
              </a:rPr>
              <a:t> WHERE</a:t>
            </a:r>
            <a:r>
              <a:rPr lang="en-US" altLang="vi-VN" sz="1600"/>
              <a:t> PHAI=‘</a:t>
            </a:r>
            <a:r>
              <a:rPr lang="en-US" altLang="vi-VN" sz="1600">
                <a:solidFill>
                  <a:srgbClr val="FF3399"/>
                </a:solidFill>
              </a:rPr>
              <a:t>Nu</a:t>
            </a:r>
            <a:r>
              <a:rPr lang="en-US" altLang="vi-VN" sz="1600"/>
              <a:t>’ </a:t>
            </a:r>
          </a:p>
          <a:p>
            <a:pPr>
              <a:buFont typeface="Wingdings" pitchFamily="2" charset="2"/>
              <a:buNone/>
            </a:pPr>
            <a:r>
              <a:rPr lang="en-US" altLang="vi-VN" sz="1600"/>
              <a:t>		   </a:t>
            </a:r>
            <a:r>
              <a:rPr lang="en-US" altLang="vi-VN" sz="1600">
                <a:solidFill>
                  <a:srgbClr val="0000CC"/>
                </a:solidFill>
              </a:rPr>
              <a:t>GROUP BY </a:t>
            </a:r>
            <a:r>
              <a:rPr lang="en-US" altLang="vi-VN" sz="1600"/>
              <a:t>PHG) </a:t>
            </a:r>
            <a:r>
              <a:rPr lang="en-US" altLang="vi-VN" sz="1600">
                <a:solidFill>
                  <a:srgbClr val="0000CC"/>
                </a:solidFill>
              </a:rPr>
              <a:t>AS</a:t>
            </a:r>
            <a:r>
              <a:rPr lang="en-US" altLang="vi-VN" sz="1600"/>
              <a:t> NU</a:t>
            </a:r>
          </a:p>
          <a:p>
            <a:pPr>
              <a:buFont typeface="Wingdings" pitchFamily="2" charset="2"/>
              <a:buNone/>
            </a:pPr>
            <a:r>
              <a:rPr lang="en-US" altLang="vi-VN" sz="1600">
                <a:solidFill>
                  <a:srgbClr val="0000CC"/>
                </a:solidFill>
              </a:rPr>
              <a:t>WHERE</a:t>
            </a:r>
            <a:r>
              <a:rPr lang="en-US" altLang="vi-VN" sz="1600"/>
              <a:t> MAPHG=NAM.PHG </a:t>
            </a:r>
            <a:r>
              <a:rPr lang="en-US" altLang="vi-VN" sz="1600">
                <a:solidFill>
                  <a:srgbClr val="0000CC"/>
                </a:solidFill>
              </a:rPr>
              <a:t> AND </a:t>
            </a:r>
            <a:r>
              <a:rPr lang="en-US" altLang="vi-VN" sz="1600"/>
              <a:t> MAPHG=NU.PHG</a:t>
            </a:r>
          </a:p>
        </p:txBody>
      </p:sp>
      <p:sp>
        <p:nvSpPr>
          <p:cNvPr id="44036" name="TextBox 5">
            <a:extLst>
              <a:ext uri="{FF2B5EF4-FFF2-40B4-BE49-F238E27FC236}">
                <a16:creationId xmlns:a16="http://schemas.microsoft.com/office/drawing/2014/main" id="{824320B8-F132-D34D-A010-221B6F40B5F3}"/>
              </a:ext>
            </a:extLst>
          </p:cNvPr>
          <p:cNvSpPr txBox="1">
            <a:spLocks noChangeArrowheads="1"/>
          </p:cNvSpPr>
          <p:nvPr/>
        </p:nvSpPr>
        <p:spPr bwMode="auto">
          <a:xfrm>
            <a:off x="5867400" y="579398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16</a:t>
            </a:r>
          </a:p>
        </p:txBody>
      </p:sp>
    </p:spTree>
    <p:extLst>
      <p:ext uri="{BB962C8B-B14F-4D97-AF65-F5344CB8AC3E}">
        <p14:creationId xmlns:p14="http://schemas.microsoft.com/office/powerpoint/2010/main" val="29523012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a:extLst>
              <a:ext uri="{FF2B5EF4-FFF2-40B4-BE49-F238E27FC236}">
                <a16:creationId xmlns:a16="http://schemas.microsoft.com/office/drawing/2014/main" id="{A2841FA4-27CB-4445-81AC-9CEEDB525F0B}"/>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A5B2B92C-9FF1-5A48-B441-5D65E05F2842}" type="slidenum">
              <a:rPr lang="en-US" altLang="vi-VN"/>
              <a:pPr>
                <a:spcBef>
                  <a:spcPct val="0"/>
                </a:spcBef>
                <a:buClrTx/>
                <a:buFontTx/>
                <a:buNone/>
                <a:defRPr/>
              </a:pPr>
              <a:t>22</a:t>
            </a:fld>
            <a:endParaRPr lang="en-US" altLang="vi-VN" sz="1200"/>
          </a:p>
        </p:txBody>
      </p:sp>
      <p:sp>
        <p:nvSpPr>
          <p:cNvPr id="3" name="Text Box 6">
            <a:extLst>
              <a:ext uri="{FF2B5EF4-FFF2-40B4-BE49-F238E27FC236}">
                <a16:creationId xmlns:a16="http://schemas.microsoft.com/office/drawing/2014/main" id="{A1D256C0-09A1-B043-82E8-8F85B6BD2999}"/>
              </a:ext>
            </a:extLst>
          </p:cNvPr>
          <p:cNvSpPr txBox="1">
            <a:spLocks noChangeArrowheads="1"/>
          </p:cNvSpPr>
          <p:nvPr/>
        </p:nvSpPr>
        <p:spPr bwMode="auto">
          <a:xfrm>
            <a:off x="2286000" y="2209801"/>
            <a:ext cx="7696200" cy="270192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solidFill>
                  <a:srgbClr val="0000CC"/>
                </a:solidFill>
              </a:rPr>
              <a:t>SELECT</a:t>
            </a:r>
            <a:r>
              <a:rPr lang="en-US" altLang="vi-VN" sz="1600"/>
              <a:t> MAPHG, TENPHG, </a:t>
            </a:r>
          </a:p>
          <a:p>
            <a:pPr>
              <a:buFont typeface="Wingdings" pitchFamily="2" charset="2"/>
              <a:buNone/>
            </a:pPr>
            <a:r>
              <a:rPr lang="en-US" altLang="vi-VN" sz="1600"/>
              <a:t> </a:t>
            </a:r>
          </a:p>
          <a:p>
            <a:pPr>
              <a:buFont typeface="Wingdings" pitchFamily="2" charset="2"/>
              <a:buNone/>
            </a:pPr>
            <a:r>
              <a:rPr lang="en-US" altLang="vi-VN" sz="1600"/>
              <a:t>                   (</a:t>
            </a:r>
            <a:r>
              <a:rPr lang="en-US" altLang="vi-VN" sz="1600">
                <a:solidFill>
                  <a:srgbClr val="0000CC"/>
                </a:solidFill>
              </a:rPr>
              <a:t>SELECT</a:t>
            </a:r>
            <a:r>
              <a:rPr lang="en-US" altLang="vi-VN" sz="1600"/>
              <a:t> </a:t>
            </a:r>
            <a:r>
              <a:rPr lang="en-US" altLang="vi-VN" sz="1600">
                <a:solidFill>
                  <a:srgbClr val="FF3399"/>
                </a:solidFill>
              </a:rPr>
              <a:t>COUNT</a:t>
            </a:r>
            <a:r>
              <a:rPr lang="en-US" altLang="vi-VN" sz="1600"/>
              <a:t>(*) </a:t>
            </a:r>
            <a:r>
              <a:rPr lang="en-US" altLang="vi-VN" sz="1600">
                <a:solidFill>
                  <a:srgbClr val="0000CC"/>
                </a:solidFill>
              </a:rPr>
              <a:t>FROM</a:t>
            </a:r>
            <a:r>
              <a:rPr lang="en-US" altLang="vi-VN" sz="1600"/>
              <a:t> NHANVIEN</a:t>
            </a:r>
          </a:p>
          <a:p>
            <a:pPr>
              <a:buFont typeface="Wingdings" pitchFamily="2" charset="2"/>
              <a:buNone/>
            </a:pPr>
            <a:r>
              <a:rPr lang="en-US" altLang="vi-VN" sz="1600"/>
              <a:t>	         </a:t>
            </a:r>
            <a:r>
              <a:rPr lang="en-US" altLang="vi-VN" sz="1600">
                <a:solidFill>
                  <a:srgbClr val="0000CC"/>
                </a:solidFill>
              </a:rPr>
              <a:t>WHERE</a:t>
            </a:r>
            <a:r>
              <a:rPr lang="en-US" altLang="vi-VN" sz="1600"/>
              <a:t> PHAI=‘</a:t>
            </a:r>
            <a:r>
              <a:rPr lang="en-US" altLang="vi-VN" sz="1600">
                <a:solidFill>
                  <a:srgbClr val="FF3399"/>
                </a:solidFill>
              </a:rPr>
              <a:t>Nam</a:t>
            </a:r>
            <a:r>
              <a:rPr lang="en-US" altLang="vi-VN" sz="1600"/>
              <a:t>’ </a:t>
            </a:r>
            <a:r>
              <a:rPr lang="en-US" altLang="vi-VN" sz="1600">
                <a:solidFill>
                  <a:srgbClr val="0000CC"/>
                </a:solidFill>
              </a:rPr>
              <a:t>AND </a:t>
            </a:r>
            <a:r>
              <a:rPr lang="en-US" altLang="vi-VN" sz="1600"/>
              <a:t>PHG=MAPHG) </a:t>
            </a:r>
            <a:r>
              <a:rPr lang="en-US" altLang="vi-VN" sz="1600">
                <a:solidFill>
                  <a:srgbClr val="0000CC"/>
                </a:solidFill>
              </a:rPr>
              <a:t>AS</a:t>
            </a:r>
            <a:r>
              <a:rPr lang="en-US" altLang="vi-VN" sz="1600"/>
              <a:t> SLNAM, </a:t>
            </a:r>
          </a:p>
          <a:p>
            <a:pPr>
              <a:buFont typeface="Wingdings" pitchFamily="2" charset="2"/>
              <a:buNone/>
            </a:pPr>
            <a:endParaRPr lang="en-US" altLang="vi-VN" sz="1600"/>
          </a:p>
          <a:p>
            <a:pPr>
              <a:buFont typeface="Wingdings" pitchFamily="2" charset="2"/>
              <a:buNone/>
            </a:pPr>
            <a:r>
              <a:rPr lang="en-US" altLang="vi-VN" sz="1600"/>
              <a:t>                    (</a:t>
            </a:r>
            <a:r>
              <a:rPr lang="en-US" altLang="vi-VN" sz="1600">
                <a:solidFill>
                  <a:srgbClr val="0000CC"/>
                </a:solidFill>
              </a:rPr>
              <a:t>SELECT</a:t>
            </a:r>
            <a:r>
              <a:rPr lang="en-US" altLang="vi-VN" sz="1600"/>
              <a:t> </a:t>
            </a:r>
            <a:r>
              <a:rPr lang="en-US" altLang="vi-VN" sz="1600">
                <a:solidFill>
                  <a:srgbClr val="FF3399"/>
                </a:solidFill>
              </a:rPr>
              <a:t>COUNT</a:t>
            </a:r>
            <a:r>
              <a:rPr lang="en-US" altLang="vi-VN" sz="1600"/>
              <a:t>(*) </a:t>
            </a:r>
            <a:r>
              <a:rPr lang="en-US" altLang="vi-VN" sz="1600">
                <a:solidFill>
                  <a:srgbClr val="0000CC"/>
                </a:solidFill>
              </a:rPr>
              <a:t>FROM</a:t>
            </a:r>
            <a:r>
              <a:rPr lang="en-US" altLang="vi-VN" sz="1600"/>
              <a:t> NHANVIEN</a:t>
            </a:r>
          </a:p>
          <a:p>
            <a:pPr>
              <a:buFont typeface="Wingdings" pitchFamily="2" charset="2"/>
              <a:buNone/>
            </a:pPr>
            <a:r>
              <a:rPr lang="en-US" altLang="vi-VN" sz="1600"/>
              <a:t>		  </a:t>
            </a:r>
            <a:r>
              <a:rPr lang="en-US" altLang="vi-VN" sz="1600">
                <a:solidFill>
                  <a:srgbClr val="0000CC"/>
                </a:solidFill>
              </a:rPr>
              <a:t> WHERE</a:t>
            </a:r>
            <a:r>
              <a:rPr lang="en-US" altLang="vi-VN" sz="1600"/>
              <a:t> PHAI=‘</a:t>
            </a:r>
            <a:r>
              <a:rPr lang="en-US" altLang="vi-VN" sz="1600">
                <a:solidFill>
                  <a:srgbClr val="FF3399"/>
                </a:solidFill>
              </a:rPr>
              <a:t>Nu</a:t>
            </a:r>
            <a:r>
              <a:rPr lang="en-US" altLang="vi-VN" sz="1600"/>
              <a:t>’ </a:t>
            </a:r>
            <a:r>
              <a:rPr lang="en-US" altLang="vi-VN" sz="1600">
                <a:solidFill>
                  <a:srgbClr val="0000CC"/>
                </a:solidFill>
              </a:rPr>
              <a:t>AND </a:t>
            </a:r>
            <a:r>
              <a:rPr lang="en-US" altLang="vi-VN" sz="1600"/>
              <a:t>PHG=MAPHG) </a:t>
            </a:r>
            <a:r>
              <a:rPr lang="en-US" altLang="vi-VN" sz="1600">
                <a:solidFill>
                  <a:srgbClr val="0000CC"/>
                </a:solidFill>
              </a:rPr>
              <a:t>AS</a:t>
            </a:r>
            <a:r>
              <a:rPr lang="en-US" altLang="vi-VN" sz="1600"/>
              <a:t> SLNU</a:t>
            </a:r>
          </a:p>
          <a:p>
            <a:pPr>
              <a:buFont typeface="Wingdings" pitchFamily="2" charset="2"/>
              <a:buNone/>
            </a:pPr>
            <a:endParaRPr lang="en-US" altLang="vi-VN" sz="1600">
              <a:solidFill>
                <a:srgbClr val="0000CC"/>
              </a:solidFill>
            </a:endParaRPr>
          </a:p>
          <a:p>
            <a:pPr>
              <a:buFont typeface="Wingdings" pitchFamily="2" charset="2"/>
              <a:buNone/>
            </a:pPr>
            <a:r>
              <a:rPr lang="en-US" altLang="vi-VN" sz="1600">
                <a:solidFill>
                  <a:srgbClr val="0000CC"/>
                </a:solidFill>
              </a:rPr>
              <a:t>FROM</a:t>
            </a:r>
            <a:r>
              <a:rPr lang="en-US" altLang="vi-VN" sz="1600"/>
              <a:t> PHONGBAN</a:t>
            </a:r>
          </a:p>
        </p:txBody>
      </p:sp>
      <p:sp>
        <p:nvSpPr>
          <p:cNvPr id="45059" name="TextBox 3">
            <a:extLst>
              <a:ext uri="{FF2B5EF4-FFF2-40B4-BE49-F238E27FC236}">
                <a16:creationId xmlns:a16="http://schemas.microsoft.com/office/drawing/2014/main" id="{5BDCEAB7-7483-3441-9B73-B03582CC3767}"/>
              </a:ext>
            </a:extLst>
          </p:cNvPr>
          <p:cNvSpPr txBox="1">
            <a:spLocks noChangeArrowheads="1"/>
          </p:cNvSpPr>
          <p:nvPr/>
        </p:nvSpPr>
        <p:spPr bwMode="auto">
          <a:xfrm>
            <a:off x="5715001" y="525780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17</a:t>
            </a:r>
          </a:p>
        </p:txBody>
      </p:sp>
    </p:spTree>
    <p:extLst>
      <p:ext uri="{BB962C8B-B14F-4D97-AF65-F5344CB8AC3E}">
        <p14:creationId xmlns:p14="http://schemas.microsoft.com/office/powerpoint/2010/main" val="14142408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6">
            <a:extLst>
              <a:ext uri="{FF2B5EF4-FFF2-40B4-BE49-F238E27FC236}">
                <a16:creationId xmlns:a16="http://schemas.microsoft.com/office/drawing/2014/main" id="{2A99A1BA-BB9C-C940-80DA-75ACA11135B3}"/>
              </a:ext>
            </a:extLst>
          </p:cNvPr>
          <p:cNvSpPr>
            <a:spLocks noGrp="1" noChangeArrowheads="1"/>
          </p:cNvSpPr>
          <p:nvPr>
            <p:ph type="title"/>
          </p:nvPr>
        </p:nvSpPr>
        <p:spPr/>
        <p:txBody>
          <a:bodyPr/>
          <a:lstStyle/>
          <a:p>
            <a:r>
              <a:rPr lang="en-US" altLang="vi-VN"/>
              <a:t>Các phép toán trên tập hợp</a:t>
            </a:r>
          </a:p>
        </p:txBody>
      </p:sp>
      <p:sp>
        <p:nvSpPr>
          <p:cNvPr id="46082" name="Content Placeholder 8">
            <a:extLst>
              <a:ext uri="{FF2B5EF4-FFF2-40B4-BE49-F238E27FC236}">
                <a16:creationId xmlns:a16="http://schemas.microsoft.com/office/drawing/2014/main" id="{B74FAD94-D3A8-BC41-8092-75946653AE15}"/>
              </a:ext>
            </a:extLst>
          </p:cNvPr>
          <p:cNvSpPr>
            <a:spLocks noGrp="1" noChangeArrowheads="1"/>
          </p:cNvSpPr>
          <p:nvPr>
            <p:ph idx="1"/>
          </p:nvPr>
        </p:nvSpPr>
        <p:spPr/>
        <p:txBody>
          <a:bodyPr/>
          <a:lstStyle/>
          <a:p>
            <a:pPr eaLnBrk="1" hangingPunct="1"/>
            <a:r>
              <a:rPr lang="en-US" altLang="vi-VN"/>
              <a:t>SQL có cài đặt các phép toán</a:t>
            </a:r>
          </a:p>
          <a:p>
            <a:pPr lvl="1" eaLnBrk="1" hangingPunct="1"/>
            <a:r>
              <a:rPr lang="en-US" altLang="vi-VN" sz="2400">
                <a:solidFill>
                  <a:srgbClr val="FF0000"/>
                </a:solidFill>
              </a:rPr>
              <a:t>Hội (UNION).</a:t>
            </a:r>
          </a:p>
          <a:p>
            <a:pPr lvl="1" eaLnBrk="1" hangingPunct="1"/>
            <a:r>
              <a:rPr lang="en-US" altLang="vi-VN" sz="2400"/>
              <a:t>Giao (INTERSECT).</a:t>
            </a:r>
          </a:p>
          <a:p>
            <a:pPr lvl="1" eaLnBrk="1" hangingPunct="1"/>
            <a:r>
              <a:rPr lang="en-US" altLang="vi-VN" sz="2400">
                <a:solidFill>
                  <a:srgbClr val="FF0000"/>
                </a:solidFill>
              </a:rPr>
              <a:t>Trừ (EXCEPT).</a:t>
            </a:r>
          </a:p>
          <a:p>
            <a:pPr eaLnBrk="1" hangingPunct="1"/>
            <a:r>
              <a:rPr lang="en-US" altLang="vi-VN"/>
              <a:t>Kết quả trả về là tập hợp</a:t>
            </a:r>
          </a:p>
          <a:p>
            <a:pPr lvl="1" eaLnBrk="1" hangingPunct="1"/>
            <a:r>
              <a:rPr lang="en-US" altLang="vi-VN" sz="2400">
                <a:solidFill>
                  <a:srgbClr val="FF0000"/>
                </a:solidFill>
              </a:rPr>
              <a:t>Loại bỏ các bộ trùng nhau.</a:t>
            </a:r>
          </a:p>
          <a:p>
            <a:pPr lvl="1" eaLnBrk="1" hangingPunct="1"/>
            <a:r>
              <a:rPr lang="en-US" altLang="vi-VN" sz="2400"/>
              <a:t>Để giữ lại các bộ trùng nhau:</a:t>
            </a:r>
          </a:p>
          <a:p>
            <a:pPr lvl="2" eaLnBrk="1" hangingPunct="1"/>
            <a:r>
              <a:rPr lang="en-US" altLang="vi-VN" sz="2000"/>
              <a:t>UNION ALL</a:t>
            </a:r>
          </a:p>
          <a:p>
            <a:pPr lvl="2" eaLnBrk="1" hangingPunct="1"/>
            <a:r>
              <a:rPr lang="en-US" altLang="vi-VN" sz="2000"/>
              <a:t>INTERSECT ALL</a:t>
            </a:r>
          </a:p>
          <a:p>
            <a:pPr lvl="2" eaLnBrk="1" hangingPunct="1"/>
            <a:r>
              <a:rPr lang="en-US" altLang="vi-VN" sz="2000"/>
              <a:t>EXCEPT ALL</a:t>
            </a:r>
          </a:p>
          <a:p>
            <a:endParaRPr lang="en-US" altLang="vi-VN"/>
          </a:p>
        </p:txBody>
      </p:sp>
      <p:sp>
        <p:nvSpPr>
          <p:cNvPr id="46083" name="Slide Number Placeholder 5">
            <a:extLst>
              <a:ext uri="{FF2B5EF4-FFF2-40B4-BE49-F238E27FC236}">
                <a16:creationId xmlns:a16="http://schemas.microsoft.com/office/drawing/2014/main" id="{D6707E86-2891-3747-B3DB-4AC9340C372D}"/>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23</a:t>
            </a:fld>
            <a:endParaRPr lang="en-US" altLang="en-US" sz="1200"/>
          </a:p>
        </p:txBody>
      </p:sp>
    </p:spTree>
    <p:extLst>
      <p:ext uri="{BB962C8B-B14F-4D97-AF65-F5344CB8AC3E}">
        <p14:creationId xmlns:p14="http://schemas.microsoft.com/office/powerpoint/2010/main" val="4737397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9">
            <a:extLst>
              <a:ext uri="{FF2B5EF4-FFF2-40B4-BE49-F238E27FC236}">
                <a16:creationId xmlns:a16="http://schemas.microsoft.com/office/drawing/2014/main" id="{539715D8-9B98-CC44-BCB3-F46CBBA44673}"/>
              </a:ext>
            </a:extLst>
          </p:cNvPr>
          <p:cNvSpPr>
            <a:spLocks noGrp="1" noChangeArrowheads="1"/>
          </p:cNvSpPr>
          <p:nvPr>
            <p:ph type="title"/>
          </p:nvPr>
        </p:nvSpPr>
        <p:spPr/>
        <p:txBody>
          <a:bodyPr/>
          <a:lstStyle/>
          <a:p>
            <a:r>
              <a:rPr lang="en-US" altLang="vi-VN"/>
              <a:t>Các phép toán trên tập hợp</a:t>
            </a:r>
          </a:p>
        </p:txBody>
      </p:sp>
      <p:sp>
        <p:nvSpPr>
          <p:cNvPr id="48130" name="Content Placeholder 11">
            <a:extLst>
              <a:ext uri="{FF2B5EF4-FFF2-40B4-BE49-F238E27FC236}">
                <a16:creationId xmlns:a16="http://schemas.microsoft.com/office/drawing/2014/main" id="{9C5F47F4-E969-8C42-B84A-6B3C826D1770}"/>
              </a:ext>
            </a:extLst>
          </p:cNvPr>
          <p:cNvSpPr>
            <a:spLocks noGrp="1" noChangeArrowheads="1"/>
          </p:cNvSpPr>
          <p:nvPr>
            <p:ph idx="1"/>
          </p:nvPr>
        </p:nvSpPr>
        <p:spPr/>
        <p:txBody>
          <a:bodyPr/>
          <a:lstStyle/>
          <a:p>
            <a:r>
              <a:rPr lang="en-US" altLang="vi-VN"/>
              <a:t>Cú pháp:</a:t>
            </a:r>
          </a:p>
        </p:txBody>
      </p:sp>
      <p:sp>
        <p:nvSpPr>
          <p:cNvPr id="48131" name="Slide Number Placeholder 5">
            <a:extLst>
              <a:ext uri="{FF2B5EF4-FFF2-40B4-BE49-F238E27FC236}">
                <a16:creationId xmlns:a16="http://schemas.microsoft.com/office/drawing/2014/main" id="{44A44D71-5A6E-5645-AA40-FC58B4141B1E}"/>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24</a:t>
            </a:fld>
            <a:endParaRPr lang="en-US" altLang="en-US" sz="1200"/>
          </a:p>
        </p:txBody>
      </p:sp>
      <p:sp>
        <p:nvSpPr>
          <p:cNvPr id="48132" name="Rectangle 4">
            <a:extLst>
              <a:ext uri="{FF2B5EF4-FFF2-40B4-BE49-F238E27FC236}">
                <a16:creationId xmlns:a16="http://schemas.microsoft.com/office/drawing/2014/main" id="{2A346724-170C-FF45-8445-BFA6ADA208D2}"/>
              </a:ext>
            </a:extLst>
          </p:cNvPr>
          <p:cNvSpPr>
            <a:spLocks noChangeArrowheads="1"/>
          </p:cNvSpPr>
          <p:nvPr/>
        </p:nvSpPr>
        <p:spPr bwMode="auto">
          <a:xfrm>
            <a:off x="2590800" y="2514601"/>
            <a:ext cx="7467600" cy="93027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&lt;các thuộc tính&gt; FROM &lt;các bảng&gt; WHERE &lt;các điều kiện&gt;</a:t>
            </a:r>
          </a:p>
          <a:p>
            <a:pPr>
              <a:buFont typeface="Wingdings" pitchFamily="2" charset="2"/>
              <a:buNone/>
            </a:pPr>
            <a:r>
              <a:rPr lang="en-US" altLang="vi-VN" sz="1600" b="1"/>
              <a:t>UNION [ALL]</a:t>
            </a:r>
          </a:p>
          <a:p>
            <a:pPr>
              <a:buFont typeface="Wingdings" pitchFamily="2" charset="2"/>
              <a:buNone/>
            </a:pPr>
            <a:r>
              <a:rPr lang="en-US" altLang="vi-VN" sz="1600"/>
              <a:t>SELECT &lt;các thuộc tính&gt; FROM &lt;các bảng&gt; WHERE &lt;các điều kiện&gt;</a:t>
            </a:r>
          </a:p>
        </p:txBody>
      </p:sp>
      <p:sp>
        <p:nvSpPr>
          <p:cNvPr id="48133" name="Rectangle 5">
            <a:extLst>
              <a:ext uri="{FF2B5EF4-FFF2-40B4-BE49-F238E27FC236}">
                <a16:creationId xmlns:a16="http://schemas.microsoft.com/office/drawing/2014/main" id="{248C74DD-C32B-3546-A996-DD046099B6D1}"/>
              </a:ext>
            </a:extLst>
          </p:cNvPr>
          <p:cNvSpPr>
            <a:spLocks noChangeArrowheads="1"/>
          </p:cNvSpPr>
          <p:nvPr/>
        </p:nvSpPr>
        <p:spPr bwMode="auto">
          <a:xfrm>
            <a:off x="2590800" y="3810001"/>
            <a:ext cx="7467600" cy="93027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&lt; các thuộc tính&gt; FROM &lt;các bảng&gt; WHERE &lt;các điều kiện&gt;</a:t>
            </a:r>
          </a:p>
          <a:p>
            <a:pPr>
              <a:buFont typeface="Wingdings" pitchFamily="2" charset="2"/>
              <a:buNone/>
            </a:pPr>
            <a:r>
              <a:rPr lang="en-US" altLang="vi-VN" sz="1600" b="1"/>
              <a:t>INTERSECT [ALL]</a:t>
            </a:r>
          </a:p>
          <a:p>
            <a:pPr>
              <a:buFont typeface="Wingdings" pitchFamily="2" charset="2"/>
              <a:buNone/>
            </a:pPr>
            <a:r>
              <a:rPr lang="en-US" altLang="vi-VN" sz="1600"/>
              <a:t>SELECT &lt;các thuộc tính&gt; FROM &lt;các bảng&gt; WHERE &lt;các điều kiện&gt;</a:t>
            </a:r>
          </a:p>
        </p:txBody>
      </p:sp>
      <p:sp>
        <p:nvSpPr>
          <p:cNvPr id="48134" name="Rectangle 6">
            <a:extLst>
              <a:ext uri="{FF2B5EF4-FFF2-40B4-BE49-F238E27FC236}">
                <a16:creationId xmlns:a16="http://schemas.microsoft.com/office/drawing/2014/main" id="{7AF3E0D4-938D-4342-AF27-3C68CAB8419C}"/>
              </a:ext>
            </a:extLst>
          </p:cNvPr>
          <p:cNvSpPr>
            <a:spLocks noChangeArrowheads="1"/>
          </p:cNvSpPr>
          <p:nvPr/>
        </p:nvSpPr>
        <p:spPr bwMode="auto">
          <a:xfrm>
            <a:off x="2590800" y="5105401"/>
            <a:ext cx="7467600" cy="93027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&lt;các thuộc tính&gt; FROM &lt;các bảng&gt; WHERE &lt;các điều kiện&gt;</a:t>
            </a:r>
          </a:p>
          <a:p>
            <a:pPr>
              <a:buFont typeface="Wingdings" pitchFamily="2" charset="2"/>
              <a:buNone/>
            </a:pPr>
            <a:r>
              <a:rPr lang="en-US" altLang="vi-VN" sz="1600" b="1"/>
              <a:t>EXCEPT [ALL]</a:t>
            </a:r>
          </a:p>
          <a:p>
            <a:pPr>
              <a:buFont typeface="Wingdings" pitchFamily="2" charset="2"/>
              <a:buNone/>
            </a:pPr>
            <a:r>
              <a:rPr lang="en-US" altLang="vi-VN" sz="1600"/>
              <a:t>SELECT &lt;các thuộc tính&gt; FROM &lt;các bảng&gt; WHERE &lt;các điều kiện&gt;</a:t>
            </a:r>
          </a:p>
        </p:txBody>
      </p:sp>
    </p:spTree>
    <p:extLst>
      <p:ext uri="{BB962C8B-B14F-4D97-AF65-F5344CB8AC3E}">
        <p14:creationId xmlns:p14="http://schemas.microsoft.com/office/powerpoint/2010/main" val="22754894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6">
            <a:extLst>
              <a:ext uri="{FF2B5EF4-FFF2-40B4-BE49-F238E27FC236}">
                <a16:creationId xmlns:a16="http://schemas.microsoft.com/office/drawing/2014/main" id="{7608B59D-C539-DA44-845E-A62A88358126}"/>
              </a:ext>
            </a:extLst>
          </p:cNvPr>
          <p:cNvSpPr>
            <a:spLocks noGrp="1" noChangeArrowheads="1"/>
          </p:cNvSpPr>
          <p:nvPr>
            <p:ph type="title"/>
          </p:nvPr>
        </p:nvSpPr>
        <p:spPr/>
        <p:txBody>
          <a:bodyPr/>
          <a:lstStyle/>
          <a:p>
            <a:r>
              <a:rPr lang="en-US" altLang="vi-VN"/>
              <a:t>Các phép toán trên tập hợp</a:t>
            </a:r>
          </a:p>
        </p:txBody>
      </p:sp>
      <p:sp>
        <p:nvSpPr>
          <p:cNvPr id="50178" name="Content Placeholder 8">
            <a:extLst>
              <a:ext uri="{FF2B5EF4-FFF2-40B4-BE49-F238E27FC236}">
                <a16:creationId xmlns:a16="http://schemas.microsoft.com/office/drawing/2014/main" id="{3B5A51C5-9A99-B147-8DFB-F67F340F1026}"/>
              </a:ext>
            </a:extLst>
          </p:cNvPr>
          <p:cNvSpPr>
            <a:spLocks noGrp="1" noChangeArrowheads="1"/>
          </p:cNvSpPr>
          <p:nvPr>
            <p:ph idx="1"/>
          </p:nvPr>
        </p:nvSpPr>
        <p:spPr/>
        <p:txBody>
          <a:bodyPr/>
          <a:lstStyle/>
          <a:p>
            <a:pPr eaLnBrk="1" hangingPunct="1"/>
            <a:r>
              <a:rPr lang="en-US" altLang="vi-VN"/>
              <a:t>Tuy nhiên, chúng ta có thể sử dụng </a:t>
            </a:r>
            <a:r>
              <a:rPr lang="en-US" altLang="vi-VN" b="1"/>
              <a:t>IN</a:t>
            </a:r>
            <a:r>
              <a:rPr lang="en-US" altLang="vi-VN"/>
              <a:t>, </a:t>
            </a:r>
            <a:r>
              <a:rPr lang="en-US" altLang="vi-VN" b="1"/>
              <a:t>NOT IN</a:t>
            </a:r>
            <a:r>
              <a:rPr lang="en-US" altLang="vi-VN"/>
              <a:t>, </a:t>
            </a:r>
            <a:r>
              <a:rPr lang="en-US" altLang="vi-VN" b="1"/>
              <a:t>EXISTS</a:t>
            </a:r>
            <a:r>
              <a:rPr lang="en-US" altLang="vi-VN"/>
              <a:t>, </a:t>
            </a:r>
            <a:r>
              <a:rPr lang="en-US" altLang="vi-VN" b="1"/>
              <a:t>NOT EXISTS</a:t>
            </a:r>
            <a:r>
              <a:rPr lang="en-US" altLang="vi-VN"/>
              <a:t>, … để thực hiện các phép toán hội, giao trừ trên tập hợp.</a:t>
            </a:r>
          </a:p>
          <a:p>
            <a:pPr eaLnBrk="1" hangingPunct="1"/>
            <a:r>
              <a:rPr lang="en-US" altLang="vi-VN"/>
              <a:t>Đối với phép chia: sử dụng </a:t>
            </a:r>
            <a:r>
              <a:rPr lang="en-US" altLang="vi-VN" b="1"/>
              <a:t>NOT EXISTS</a:t>
            </a:r>
            <a:r>
              <a:rPr lang="en-US" altLang="vi-VN"/>
              <a:t>.</a:t>
            </a:r>
          </a:p>
          <a:p>
            <a:pPr eaLnBrk="1" hangingPunct="1"/>
            <a:r>
              <a:rPr lang="en-US" altLang="vi-VN" u="sng"/>
              <a:t>Ví dụ:</a:t>
            </a:r>
          </a:p>
          <a:p>
            <a:pPr marL="927100" lvl="1" indent="-457200">
              <a:buFont typeface="Verdana" panose="020B0604030504040204" pitchFamily="34" charset="0"/>
              <a:buAutoNum type="arabicPeriod"/>
            </a:pPr>
            <a:r>
              <a:rPr lang="en-US" altLang="vi-VN" sz="2400"/>
              <a:t>Tìm họ tên nhân viên được phân công thực hiện tất cả các đề án.</a:t>
            </a:r>
          </a:p>
          <a:p>
            <a:pPr marL="927100" lvl="1" indent="-457200">
              <a:buFont typeface="Verdana" panose="020B0604030504040204" pitchFamily="34" charset="0"/>
              <a:buAutoNum type="arabicPeriod"/>
            </a:pPr>
            <a:r>
              <a:rPr lang="en-US" altLang="vi-VN" sz="2400"/>
              <a:t>Tìm tên các đề án được phân công cho tất cả các nhân viên thuộc phòng số 5 thực hiện</a:t>
            </a:r>
          </a:p>
        </p:txBody>
      </p:sp>
      <p:sp>
        <p:nvSpPr>
          <p:cNvPr id="50179" name="Slide Number Placeholder 5">
            <a:extLst>
              <a:ext uri="{FF2B5EF4-FFF2-40B4-BE49-F238E27FC236}">
                <a16:creationId xmlns:a16="http://schemas.microsoft.com/office/drawing/2014/main" id="{6244D7D5-1326-2045-AA27-7D775551A1B8}"/>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25</a:t>
            </a:fld>
            <a:endParaRPr lang="en-US" altLang="en-US" sz="1200"/>
          </a:p>
        </p:txBody>
      </p:sp>
    </p:spTree>
    <p:extLst>
      <p:ext uri="{BB962C8B-B14F-4D97-AF65-F5344CB8AC3E}">
        <p14:creationId xmlns:p14="http://schemas.microsoft.com/office/powerpoint/2010/main" val="271815866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9">
            <a:extLst>
              <a:ext uri="{FF2B5EF4-FFF2-40B4-BE49-F238E27FC236}">
                <a16:creationId xmlns:a16="http://schemas.microsoft.com/office/drawing/2014/main" id="{3EDF7CBB-FB0B-7949-8C78-2AB3B07BF0D0}"/>
              </a:ext>
            </a:extLst>
          </p:cNvPr>
          <p:cNvSpPr>
            <a:spLocks noGrp="1" noChangeArrowheads="1"/>
          </p:cNvSpPr>
          <p:nvPr>
            <p:ph type="title"/>
          </p:nvPr>
        </p:nvSpPr>
        <p:spPr/>
        <p:txBody>
          <a:bodyPr/>
          <a:lstStyle/>
          <a:p>
            <a:r>
              <a:rPr lang="en-US" altLang="vi-VN"/>
              <a:t>Các phép toán trên tập hợp</a:t>
            </a:r>
          </a:p>
        </p:txBody>
      </p:sp>
      <p:sp>
        <p:nvSpPr>
          <p:cNvPr id="52226" name="Slide Number Placeholder 5">
            <a:extLst>
              <a:ext uri="{FF2B5EF4-FFF2-40B4-BE49-F238E27FC236}">
                <a16:creationId xmlns:a16="http://schemas.microsoft.com/office/drawing/2014/main" id="{E78AD857-BB7A-6747-8736-CB80122C10F0}"/>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26</a:t>
            </a:fld>
            <a:endParaRPr lang="en-US" altLang="en-US" sz="1200"/>
          </a:p>
        </p:txBody>
      </p:sp>
      <p:sp>
        <p:nvSpPr>
          <p:cNvPr id="52227" name="Rectangle 4">
            <a:extLst>
              <a:ext uri="{FF2B5EF4-FFF2-40B4-BE49-F238E27FC236}">
                <a16:creationId xmlns:a16="http://schemas.microsoft.com/office/drawing/2014/main" id="{9C7CC720-13CF-1843-A8A0-7908A1756216}"/>
              </a:ext>
            </a:extLst>
          </p:cNvPr>
          <p:cNvSpPr>
            <a:spLocks noChangeArrowheads="1"/>
          </p:cNvSpPr>
          <p:nvPr/>
        </p:nvSpPr>
        <p:spPr bwMode="auto">
          <a:xfrm>
            <a:off x="2209800" y="1835150"/>
            <a:ext cx="7848600" cy="18161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manv, honv, tenlot, tennv</a:t>
            </a:r>
          </a:p>
          <a:p>
            <a:pPr>
              <a:buFont typeface="Wingdings" pitchFamily="2" charset="2"/>
              <a:buNone/>
            </a:pPr>
            <a:r>
              <a:rPr lang="en-US" altLang="vi-VN" sz="1600"/>
              <a:t>FROM Nhanvien</a:t>
            </a:r>
          </a:p>
          <a:p>
            <a:pPr>
              <a:buFont typeface="Wingdings" pitchFamily="2" charset="2"/>
              <a:buNone/>
            </a:pPr>
            <a:r>
              <a:rPr lang="en-US" altLang="vi-VN" sz="1600"/>
              <a:t>Where NOT EXISTS </a:t>
            </a:r>
          </a:p>
          <a:p>
            <a:pPr>
              <a:buFont typeface="Wingdings" pitchFamily="2" charset="2"/>
              <a:buNone/>
            </a:pPr>
            <a:r>
              <a:rPr lang="en-US" altLang="vi-VN" sz="1600"/>
              <a:t>              (SELECT * FROM Dean WHERE NOT EXISTS               </a:t>
            </a:r>
          </a:p>
          <a:p>
            <a:pPr>
              <a:buFont typeface="Wingdings" pitchFamily="2" charset="2"/>
              <a:buNone/>
            </a:pPr>
            <a:r>
              <a:rPr lang="en-US" altLang="vi-VN" sz="1600"/>
              <a:t>                             (SELECT * FROM Phancong  WHERE manv=ma_nvien </a:t>
            </a:r>
          </a:p>
          <a:p>
            <a:pPr>
              <a:buFont typeface="Wingdings" pitchFamily="2" charset="2"/>
              <a:buNone/>
            </a:pPr>
            <a:r>
              <a:rPr lang="en-US" altLang="vi-VN" sz="1600"/>
              <a:t>                                                                                AND mada=soda))</a:t>
            </a:r>
          </a:p>
        </p:txBody>
      </p:sp>
      <p:sp>
        <p:nvSpPr>
          <p:cNvPr id="52228" name="Rectangle 4">
            <a:extLst>
              <a:ext uri="{FF2B5EF4-FFF2-40B4-BE49-F238E27FC236}">
                <a16:creationId xmlns:a16="http://schemas.microsoft.com/office/drawing/2014/main" id="{E4E20FCD-2BC3-2C49-9BEC-B2B627450FCD}"/>
              </a:ext>
            </a:extLst>
          </p:cNvPr>
          <p:cNvSpPr>
            <a:spLocks noChangeArrowheads="1"/>
          </p:cNvSpPr>
          <p:nvPr/>
        </p:nvSpPr>
        <p:spPr bwMode="auto">
          <a:xfrm>
            <a:off x="2209800" y="3962400"/>
            <a:ext cx="7848600" cy="18161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tenda</a:t>
            </a:r>
          </a:p>
          <a:p>
            <a:pPr>
              <a:buFont typeface="Wingdings" pitchFamily="2" charset="2"/>
              <a:buNone/>
            </a:pPr>
            <a:r>
              <a:rPr lang="en-US" altLang="vi-VN" sz="1600"/>
              <a:t>FROM Dean</a:t>
            </a:r>
          </a:p>
          <a:p>
            <a:pPr>
              <a:buFont typeface="Wingdings" pitchFamily="2" charset="2"/>
              <a:buNone/>
            </a:pPr>
            <a:r>
              <a:rPr lang="en-US" altLang="vi-VN" sz="1600"/>
              <a:t>Where NOT EXISTS </a:t>
            </a:r>
          </a:p>
          <a:p>
            <a:pPr>
              <a:buFont typeface="Wingdings" pitchFamily="2" charset="2"/>
              <a:buNone/>
            </a:pPr>
            <a:r>
              <a:rPr lang="en-US" altLang="vi-VN" sz="1600"/>
              <a:t>              (SELECT * FROM Nhanvien WHERE phg=5 AND NOT EXISTS               </a:t>
            </a:r>
          </a:p>
          <a:p>
            <a:pPr>
              <a:buFont typeface="Wingdings" pitchFamily="2" charset="2"/>
              <a:buNone/>
            </a:pPr>
            <a:r>
              <a:rPr lang="en-US" altLang="vi-VN" sz="1600"/>
              <a:t>                             (SELECT * FROM Phancong  WHERE manv=ma_nvien </a:t>
            </a:r>
          </a:p>
          <a:p>
            <a:pPr>
              <a:buFont typeface="Wingdings" pitchFamily="2" charset="2"/>
              <a:buNone/>
            </a:pPr>
            <a:r>
              <a:rPr lang="en-US" altLang="vi-VN" sz="1600"/>
              <a:t>                                                                                AND mada=soda))</a:t>
            </a:r>
          </a:p>
        </p:txBody>
      </p:sp>
      <p:sp>
        <p:nvSpPr>
          <p:cNvPr id="52229" name="TextBox 5">
            <a:extLst>
              <a:ext uri="{FF2B5EF4-FFF2-40B4-BE49-F238E27FC236}">
                <a16:creationId xmlns:a16="http://schemas.microsoft.com/office/drawing/2014/main" id="{051C30C2-E941-814C-84E5-943D3C90B57F}"/>
              </a:ext>
            </a:extLst>
          </p:cNvPr>
          <p:cNvSpPr txBox="1">
            <a:spLocks noChangeArrowheads="1"/>
          </p:cNvSpPr>
          <p:nvPr/>
        </p:nvSpPr>
        <p:spPr bwMode="auto">
          <a:xfrm>
            <a:off x="8534401" y="152400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18</a:t>
            </a:r>
          </a:p>
        </p:txBody>
      </p:sp>
      <p:sp>
        <p:nvSpPr>
          <p:cNvPr id="52230" name="TextBox 6">
            <a:extLst>
              <a:ext uri="{FF2B5EF4-FFF2-40B4-BE49-F238E27FC236}">
                <a16:creationId xmlns:a16="http://schemas.microsoft.com/office/drawing/2014/main" id="{624E1B5F-70E1-BE4D-96E4-2FE4757DFE81}"/>
              </a:ext>
            </a:extLst>
          </p:cNvPr>
          <p:cNvSpPr txBox="1">
            <a:spLocks noChangeArrowheads="1"/>
          </p:cNvSpPr>
          <p:nvPr/>
        </p:nvSpPr>
        <p:spPr bwMode="auto">
          <a:xfrm>
            <a:off x="8610601" y="579120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19</a:t>
            </a:r>
          </a:p>
        </p:txBody>
      </p:sp>
    </p:spTree>
    <p:extLst>
      <p:ext uri="{BB962C8B-B14F-4D97-AF65-F5344CB8AC3E}">
        <p14:creationId xmlns:p14="http://schemas.microsoft.com/office/powerpoint/2010/main" val="257797039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4">
            <a:extLst>
              <a:ext uri="{FF2B5EF4-FFF2-40B4-BE49-F238E27FC236}">
                <a16:creationId xmlns:a16="http://schemas.microsoft.com/office/drawing/2014/main" id="{33A6BADA-0725-4F4E-85FC-935606C82423}"/>
              </a:ext>
            </a:extLst>
          </p:cNvPr>
          <p:cNvSpPr>
            <a:spLocks noGrp="1" noChangeArrowheads="1"/>
          </p:cNvSpPr>
          <p:nvPr>
            <p:ph type="title"/>
          </p:nvPr>
        </p:nvSpPr>
        <p:spPr/>
        <p:txBody>
          <a:bodyPr/>
          <a:lstStyle/>
          <a:p>
            <a:r>
              <a:rPr lang="en-US" altLang="vi-VN"/>
              <a:t>Hàm kết hợp, gom nhóm</a:t>
            </a:r>
          </a:p>
        </p:txBody>
      </p:sp>
      <p:sp>
        <p:nvSpPr>
          <p:cNvPr id="54274" name="Content Placeholder 5">
            <a:extLst>
              <a:ext uri="{FF2B5EF4-FFF2-40B4-BE49-F238E27FC236}">
                <a16:creationId xmlns:a16="http://schemas.microsoft.com/office/drawing/2014/main" id="{DB044B3B-40B2-2E49-969A-38EB0C284016}"/>
              </a:ext>
            </a:extLst>
          </p:cNvPr>
          <p:cNvSpPr>
            <a:spLocks noGrp="1" noChangeArrowheads="1"/>
          </p:cNvSpPr>
          <p:nvPr>
            <p:ph idx="1"/>
          </p:nvPr>
        </p:nvSpPr>
        <p:spPr/>
        <p:txBody>
          <a:bodyPr/>
          <a:lstStyle/>
          <a:p>
            <a:pPr>
              <a:lnSpc>
                <a:spcPct val="150000"/>
              </a:lnSpc>
            </a:pPr>
            <a:r>
              <a:rPr lang="en-US" altLang="vi-VN"/>
              <a:t>Hàm kết hợp</a:t>
            </a:r>
          </a:p>
          <a:p>
            <a:pPr>
              <a:lnSpc>
                <a:spcPct val="150000"/>
              </a:lnSpc>
            </a:pPr>
            <a:r>
              <a:rPr lang="en-US" altLang="vi-VN"/>
              <a:t>Top N</a:t>
            </a:r>
          </a:p>
          <a:p>
            <a:pPr>
              <a:lnSpc>
                <a:spcPct val="150000"/>
              </a:lnSpc>
            </a:pPr>
            <a:r>
              <a:rPr lang="en-US" altLang="vi-VN"/>
              <a:t>Gom nhóm</a:t>
            </a:r>
          </a:p>
        </p:txBody>
      </p:sp>
      <p:sp>
        <p:nvSpPr>
          <p:cNvPr id="54275" name="Slide Number Placeholder 3">
            <a:extLst>
              <a:ext uri="{FF2B5EF4-FFF2-40B4-BE49-F238E27FC236}">
                <a16:creationId xmlns:a16="http://schemas.microsoft.com/office/drawing/2014/main" id="{482CA104-001B-8145-A6A2-8238C4315744}"/>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27</a:t>
            </a:fld>
            <a:endParaRPr lang="en-US" altLang="vi-VN" sz="1200"/>
          </a:p>
        </p:txBody>
      </p:sp>
    </p:spTree>
    <p:extLst>
      <p:ext uri="{BB962C8B-B14F-4D97-AF65-F5344CB8AC3E}">
        <p14:creationId xmlns:p14="http://schemas.microsoft.com/office/powerpoint/2010/main" val="35511653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4">
            <a:extLst>
              <a:ext uri="{FF2B5EF4-FFF2-40B4-BE49-F238E27FC236}">
                <a16:creationId xmlns:a16="http://schemas.microsoft.com/office/drawing/2014/main" id="{D42D9BF2-7682-414E-8777-2C1FF005AF32}"/>
              </a:ext>
            </a:extLst>
          </p:cNvPr>
          <p:cNvSpPr>
            <a:spLocks noGrp="1" noChangeArrowheads="1"/>
          </p:cNvSpPr>
          <p:nvPr>
            <p:ph type="title"/>
          </p:nvPr>
        </p:nvSpPr>
        <p:spPr/>
        <p:txBody>
          <a:bodyPr/>
          <a:lstStyle/>
          <a:p>
            <a:r>
              <a:rPr lang="en-US" altLang="vi-VN"/>
              <a:t>Hàm kết hợp</a:t>
            </a:r>
          </a:p>
        </p:txBody>
      </p:sp>
      <p:sp>
        <p:nvSpPr>
          <p:cNvPr id="55298" name="Content Placeholder 5">
            <a:extLst>
              <a:ext uri="{FF2B5EF4-FFF2-40B4-BE49-F238E27FC236}">
                <a16:creationId xmlns:a16="http://schemas.microsoft.com/office/drawing/2014/main" id="{3439B6AA-CD7B-9944-87F8-25DF58993092}"/>
              </a:ext>
            </a:extLst>
          </p:cNvPr>
          <p:cNvSpPr>
            <a:spLocks noGrp="1" noChangeArrowheads="1"/>
          </p:cNvSpPr>
          <p:nvPr>
            <p:ph idx="1"/>
          </p:nvPr>
        </p:nvSpPr>
        <p:spPr/>
        <p:txBody>
          <a:bodyPr/>
          <a:lstStyle/>
          <a:p>
            <a:pPr eaLnBrk="1" hangingPunct="1">
              <a:lnSpc>
                <a:spcPct val="90000"/>
              </a:lnSpc>
            </a:pPr>
            <a:r>
              <a:rPr lang="en-US" altLang="vi-VN"/>
              <a:t>MIN, MAX, SUM, AVG:</a:t>
            </a:r>
          </a:p>
          <a:p>
            <a:pPr lvl="1" eaLnBrk="1" hangingPunct="1">
              <a:lnSpc>
                <a:spcPct val="90000"/>
              </a:lnSpc>
              <a:buFont typeface="Wingdings" pitchFamily="2" charset="2"/>
              <a:buNone/>
            </a:pPr>
            <a:r>
              <a:rPr lang="en-US" altLang="vi-VN" sz="2400"/>
              <a:t>			</a:t>
            </a:r>
            <a:r>
              <a:rPr lang="en-US" altLang="vi-VN" sz="2400" b="1">
                <a:solidFill>
                  <a:srgbClr val="FF0000"/>
                </a:solidFill>
              </a:rPr>
              <a:t>TÊN HÀM(&lt;tên thuộc tính&gt;)</a:t>
            </a:r>
          </a:p>
          <a:p>
            <a:pPr eaLnBrk="1" hangingPunct="1">
              <a:lnSpc>
                <a:spcPct val="90000"/>
              </a:lnSpc>
            </a:pPr>
            <a:r>
              <a:rPr lang="en-US" altLang="vi-VN"/>
              <a:t>COUNT</a:t>
            </a:r>
          </a:p>
          <a:p>
            <a:pPr lvl="1" eaLnBrk="1" hangingPunct="1">
              <a:lnSpc>
                <a:spcPct val="90000"/>
              </a:lnSpc>
              <a:buFont typeface="Wingdings" pitchFamily="2" charset="2"/>
              <a:buChar char="ü"/>
            </a:pPr>
            <a:r>
              <a:rPr lang="en-US" altLang="vi-VN" sz="2400"/>
              <a:t>COUNT(*)  đếm số dòng</a:t>
            </a:r>
          </a:p>
          <a:p>
            <a:pPr lvl="1" eaLnBrk="1" hangingPunct="1">
              <a:lnSpc>
                <a:spcPct val="90000"/>
              </a:lnSpc>
              <a:buFont typeface="Wingdings" pitchFamily="2" charset="2"/>
              <a:buChar char="ü"/>
            </a:pPr>
            <a:r>
              <a:rPr lang="en-US" altLang="vi-VN" sz="2400"/>
              <a:t>COUNT(&lt;tên thuộc tính&gt;) đếm số dòng thuộc tính có giá trị khác NULL</a:t>
            </a:r>
          </a:p>
          <a:p>
            <a:pPr lvl="1" eaLnBrk="1" hangingPunct="1">
              <a:lnSpc>
                <a:spcPct val="90000"/>
              </a:lnSpc>
              <a:buFont typeface="Wingdings" pitchFamily="2" charset="2"/>
              <a:buChar char="ü"/>
            </a:pPr>
            <a:r>
              <a:rPr lang="en-US" altLang="vi-VN" sz="2400"/>
              <a:t>COUNT(DISTINCT &lt;tên thuộc tính&gt;) đếm số dòng thuộc tính có giá trị khác nhau và khác NULL</a:t>
            </a:r>
          </a:p>
        </p:txBody>
      </p:sp>
      <p:sp>
        <p:nvSpPr>
          <p:cNvPr id="55299" name="Slide Number Placeholder 3">
            <a:extLst>
              <a:ext uri="{FF2B5EF4-FFF2-40B4-BE49-F238E27FC236}">
                <a16:creationId xmlns:a16="http://schemas.microsoft.com/office/drawing/2014/main" id="{7C8BC08F-DD22-EC44-A87F-155D724DE057}"/>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28</a:t>
            </a:fld>
            <a:endParaRPr lang="en-US" altLang="vi-VN" sz="1200"/>
          </a:p>
        </p:txBody>
      </p:sp>
    </p:spTree>
    <p:extLst>
      <p:ext uri="{BB962C8B-B14F-4D97-AF65-F5344CB8AC3E}">
        <p14:creationId xmlns:p14="http://schemas.microsoft.com/office/powerpoint/2010/main" val="183097612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4">
            <a:extLst>
              <a:ext uri="{FF2B5EF4-FFF2-40B4-BE49-F238E27FC236}">
                <a16:creationId xmlns:a16="http://schemas.microsoft.com/office/drawing/2014/main" id="{C00F5030-C6FE-DF47-8432-CA4D108B3379}"/>
              </a:ext>
            </a:extLst>
          </p:cNvPr>
          <p:cNvSpPr>
            <a:spLocks noGrp="1" noChangeArrowheads="1"/>
          </p:cNvSpPr>
          <p:nvPr>
            <p:ph type="title"/>
          </p:nvPr>
        </p:nvSpPr>
        <p:spPr/>
        <p:txBody>
          <a:bodyPr/>
          <a:lstStyle/>
          <a:p>
            <a:r>
              <a:rPr lang="en-US" altLang="vi-VN"/>
              <a:t>Ví dụ</a:t>
            </a:r>
          </a:p>
        </p:txBody>
      </p:sp>
      <p:sp>
        <p:nvSpPr>
          <p:cNvPr id="27651" name="Content Placeholder 5">
            <a:extLst>
              <a:ext uri="{FF2B5EF4-FFF2-40B4-BE49-F238E27FC236}">
                <a16:creationId xmlns:a16="http://schemas.microsoft.com/office/drawing/2014/main" id="{5246BA6C-EE56-7149-9AE4-57BF2F3B6EE6}"/>
              </a:ext>
            </a:extLst>
          </p:cNvPr>
          <p:cNvSpPr>
            <a:spLocks noGrp="1"/>
          </p:cNvSpPr>
          <p:nvPr>
            <p:ph idx="1"/>
          </p:nvPr>
        </p:nvSpPr>
        <p:spPr/>
        <p:txBody>
          <a:bodyPr/>
          <a:lstStyle/>
          <a:p>
            <a:pPr marL="514350" indent="-514350" eaLnBrk="1" hangingPunct="1">
              <a:buFont typeface="+mj-lt"/>
              <a:buAutoNum type="arabicPeriod" startAt="20"/>
              <a:defRPr/>
            </a:pPr>
            <a:r>
              <a:rPr lang="en-US" dirty="0" err="1"/>
              <a:t>Tính</a:t>
            </a:r>
            <a:r>
              <a:rPr lang="en-US" dirty="0"/>
              <a:t> </a:t>
            </a:r>
            <a:r>
              <a:rPr lang="en-US" dirty="0" err="1"/>
              <a:t>lương</a:t>
            </a:r>
            <a:r>
              <a:rPr lang="en-US" dirty="0"/>
              <a:t> </a:t>
            </a:r>
            <a:r>
              <a:rPr lang="en-US" dirty="0" err="1"/>
              <a:t>thấp</a:t>
            </a:r>
            <a:r>
              <a:rPr lang="en-US" dirty="0"/>
              <a:t> </a:t>
            </a:r>
            <a:r>
              <a:rPr lang="en-US" dirty="0" err="1"/>
              <a:t>nhất</a:t>
            </a:r>
            <a:r>
              <a:rPr lang="en-US" dirty="0"/>
              <a:t>, </a:t>
            </a:r>
            <a:r>
              <a:rPr lang="en-US" dirty="0" err="1"/>
              <a:t>cao</a:t>
            </a:r>
            <a:r>
              <a:rPr lang="en-US" dirty="0"/>
              <a:t> </a:t>
            </a:r>
            <a:r>
              <a:rPr lang="en-US" dirty="0" err="1"/>
              <a:t>nhất</a:t>
            </a:r>
            <a:r>
              <a:rPr lang="en-US" dirty="0"/>
              <a:t>, </a:t>
            </a:r>
            <a:r>
              <a:rPr lang="en-US" dirty="0" err="1"/>
              <a:t>trung</a:t>
            </a:r>
            <a:r>
              <a:rPr lang="en-US" dirty="0"/>
              <a:t> </a:t>
            </a:r>
            <a:r>
              <a:rPr lang="en-US" dirty="0" err="1"/>
              <a:t>bình</a:t>
            </a:r>
            <a:r>
              <a:rPr lang="en-US" dirty="0"/>
              <a:t> </a:t>
            </a:r>
            <a:r>
              <a:rPr lang="en-US" dirty="0" err="1"/>
              <a:t>và</a:t>
            </a:r>
            <a:r>
              <a:rPr lang="en-US" dirty="0"/>
              <a:t> </a:t>
            </a:r>
            <a:r>
              <a:rPr lang="en-US" dirty="0" err="1"/>
              <a:t>tổng</a:t>
            </a:r>
            <a:r>
              <a:rPr lang="en-US" dirty="0"/>
              <a:t> </a:t>
            </a:r>
            <a:r>
              <a:rPr lang="en-US" dirty="0" err="1"/>
              <a:t>lương</a:t>
            </a:r>
            <a:r>
              <a:rPr lang="en-US" dirty="0"/>
              <a:t> </a:t>
            </a:r>
            <a:r>
              <a:rPr lang="en-US" dirty="0" err="1"/>
              <a:t>của</a:t>
            </a:r>
            <a:r>
              <a:rPr lang="en-US" dirty="0"/>
              <a:t> </a:t>
            </a:r>
            <a:r>
              <a:rPr lang="en-US" dirty="0" err="1"/>
              <a:t>nhân</a:t>
            </a:r>
            <a:r>
              <a:rPr lang="en-US" dirty="0"/>
              <a:t> </a:t>
            </a:r>
            <a:r>
              <a:rPr lang="en-US" dirty="0" err="1"/>
              <a:t>viên</a:t>
            </a:r>
            <a:endParaRPr lang="en-US" dirty="0"/>
          </a:p>
          <a:p>
            <a:pPr marL="514350" indent="-514350" eaLnBrk="1" hangingPunct="1">
              <a:buFont typeface="+mj-lt"/>
              <a:buAutoNum type="arabicPeriod" startAt="20"/>
              <a:defRPr/>
            </a:pPr>
            <a:r>
              <a:rPr lang="en-US" dirty="0" err="1"/>
              <a:t>Có</a:t>
            </a:r>
            <a:r>
              <a:rPr lang="en-US" dirty="0"/>
              <a:t> </a:t>
            </a:r>
            <a:r>
              <a:rPr lang="en-US" dirty="0" err="1"/>
              <a:t>tất</a:t>
            </a:r>
            <a:r>
              <a:rPr lang="en-US" dirty="0"/>
              <a:t> </a:t>
            </a:r>
            <a:r>
              <a:rPr lang="en-US" dirty="0" err="1"/>
              <a:t>cả</a:t>
            </a:r>
            <a:r>
              <a:rPr lang="en-US" dirty="0"/>
              <a:t> </a:t>
            </a:r>
            <a:r>
              <a:rPr lang="en-US" dirty="0" err="1"/>
              <a:t>bao</a:t>
            </a:r>
            <a:r>
              <a:rPr lang="en-US" dirty="0"/>
              <a:t> </a:t>
            </a:r>
            <a:r>
              <a:rPr lang="en-US" dirty="0" err="1"/>
              <a:t>nhiêu</a:t>
            </a:r>
            <a:r>
              <a:rPr lang="en-US" dirty="0"/>
              <a:t> </a:t>
            </a:r>
            <a:r>
              <a:rPr lang="en-US" dirty="0" err="1"/>
              <a:t>nhân</a:t>
            </a:r>
            <a:r>
              <a:rPr lang="en-US" dirty="0"/>
              <a:t> </a:t>
            </a:r>
            <a:r>
              <a:rPr lang="en-US" dirty="0" err="1"/>
              <a:t>viên</a:t>
            </a:r>
            <a:endParaRPr lang="en-US" dirty="0"/>
          </a:p>
          <a:p>
            <a:pPr marL="514350" indent="-514350" eaLnBrk="1" hangingPunct="1">
              <a:buFont typeface="+mj-lt"/>
              <a:buAutoNum type="arabicPeriod" startAt="20"/>
              <a:defRPr/>
            </a:pPr>
            <a:r>
              <a:rPr lang="en-US" dirty="0" err="1"/>
              <a:t>Có</a:t>
            </a:r>
            <a:r>
              <a:rPr lang="en-US" dirty="0"/>
              <a:t> </a:t>
            </a:r>
            <a:r>
              <a:rPr lang="en-US" dirty="0" err="1"/>
              <a:t>bao</a:t>
            </a:r>
            <a:r>
              <a:rPr lang="en-US" dirty="0"/>
              <a:t> </a:t>
            </a:r>
            <a:r>
              <a:rPr lang="en-US" dirty="0" err="1"/>
              <a:t>nhiêu</a:t>
            </a:r>
            <a:r>
              <a:rPr lang="en-US" dirty="0"/>
              <a:t> </a:t>
            </a:r>
            <a:r>
              <a:rPr lang="en-US" dirty="0" err="1"/>
              <a:t>nhân</a:t>
            </a:r>
            <a:r>
              <a:rPr lang="en-US" dirty="0"/>
              <a:t> </a:t>
            </a:r>
            <a:r>
              <a:rPr lang="en-US" dirty="0" err="1"/>
              <a:t>viên</a:t>
            </a:r>
            <a:r>
              <a:rPr lang="en-US" dirty="0"/>
              <a:t> </a:t>
            </a:r>
            <a:r>
              <a:rPr lang="en-US" dirty="0" err="1"/>
              <a:t>được</a:t>
            </a:r>
            <a:r>
              <a:rPr lang="en-US" dirty="0"/>
              <a:t> </a:t>
            </a:r>
            <a:r>
              <a:rPr lang="en-US" dirty="0" err="1"/>
              <a:t>quản</a:t>
            </a:r>
            <a:r>
              <a:rPr lang="en-US" dirty="0"/>
              <a:t> </a:t>
            </a:r>
            <a:r>
              <a:rPr lang="en-US" dirty="0" err="1"/>
              <a:t>lý</a:t>
            </a:r>
            <a:r>
              <a:rPr lang="en-US" dirty="0"/>
              <a:t> </a:t>
            </a:r>
            <a:r>
              <a:rPr lang="en-US" dirty="0" err="1"/>
              <a:t>trực</a:t>
            </a:r>
            <a:r>
              <a:rPr lang="en-US" dirty="0"/>
              <a:t> </a:t>
            </a:r>
            <a:r>
              <a:rPr lang="en-US" dirty="0" err="1"/>
              <a:t>tiếp</a:t>
            </a:r>
            <a:r>
              <a:rPr lang="en-US" dirty="0"/>
              <a:t> </a:t>
            </a:r>
            <a:r>
              <a:rPr lang="en-US" dirty="0" err="1"/>
              <a:t>bởi</a:t>
            </a:r>
            <a:r>
              <a:rPr lang="en-US" dirty="0"/>
              <a:t> </a:t>
            </a:r>
            <a:r>
              <a:rPr lang="en-US" dirty="0" err="1"/>
              <a:t>người</a:t>
            </a:r>
            <a:r>
              <a:rPr lang="en-US" dirty="0"/>
              <a:t> </a:t>
            </a:r>
            <a:r>
              <a:rPr lang="en-US" dirty="0" err="1"/>
              <a:t>khác</a:t>
            </a:r>
            <a:endParaRPr lang="en-US" dirty="0"/>
          </a:p>
          <a:p>
            <a:pPr marL="514350" indent="-514350" eaLnBrk="1" hangingPunct="1">
              <a:buFont typeface="+mj-lt"/>
              <a:buAutoNum type="arabicPeriod" startAt="20"/>
              <a:defRPr/>
            </a:pPr>
            <a:r>
              <a:rPr lang="en-US" dirty="0" err="1"/>
              <a:t>Có</a:t>
            </a:r>
            <a:r>
              <a:rPr lang="en-US" dirty="0"/>
              <a:t> </a:t>
            </a:r>
            <a:r>
              <a:rPr lang="en-US" dirty="0" err="1"/>
              <a:t>tất</a:t>
            </a:r>
            <a:r>
              <a:rPr lang="en-US" dirty="0"/>
              <a:t> </a:t>
            </a:r>
            <a:r>
              <a:rPr lang="en-US" dirty="0" err="1"/>
              <a:t>cả</a:t>
            </a:r>
            <a:r>
              <a:rPr lang="en-US" dirty="0"/>
              <a:t> </a:t>
            </a:r>
            <a:r>
              <a:rPr lang="en-US" dirty="0" err="1"/>
              <a:t>bao</a:t>
            </a:r>
            <a:r>
              <a:rPr lang="en-US" dirty="0"/>
              <a:t> </a:t>
            </a:r>
            <a:r>
              <a:rPr lang="en-US" dirty="0" err="1"/>
              <a:t>nhiêu</a:t>
            </a:r>
            <a:r>
              <a:rPr lang="en-US" dirty="0"/>
              <a:t> </a:t>
            </a:r>
            <a:r>
              <a:rPr lang="en-US" dirty="0" err="1"/>
              <a:t>người</a:t>
            </a:r>
            <a:r>
              <a:rPr lang="en-US" dirty="0"/>
              <a:t> </a:t>
            </a:r>
            <a:r>
              <a:rPr lang="en-US" dirty="0" err="1"/>
              <a:t>quản</a:t>
            </a:r>
            <a:r>
              <a:rPr lang="en-US" dirty="0"/>
              <a:t> </a:t>
            </a:r>
            <a:r>
              <a:rPr lang="en-US" dirty="0" err="1"/>
              <a:t>lý</a:t>
            </a:r>
            <a:endParaRPr lang="en-US" dirty="0"/>
          </a:p>
          <a:p>
            <a:pPr marL="514350" indent="-514350" eaLnBrk="1" hangingPunct="1">
              <a:buFont typeface="+mj-lt"/>
              <a:buAutoNum type="arabicPeriod" startAt="20"/>
              <a:defRPr/>
            </a:pPr>
            <a:r>
              <a:rPr lang="en-US" dirty="0" err="1"/>
              <a:t>Có</a:t>
            </a:r>
            <a:r>
              <a:rPr lang="en-US" dirty="0"/>
              <a:t> </a:t>
            </a:r>
            <a:r>
              <a:rPr lang="en-US" dirty="0" err="1"/>
              <a:t>bao</a:t>
            </a:r>
            <a:r>
              <a:rPr lang="en-US" dirty="0"/>
              <a:t> </a:t>
            </a:r>
            <a:r>
              <a:rPr lang="en-US" dirty="0" err="1"/>
              <a:t>nhiêu</a:t>
            </a:r>
            <a:r>
              <a:rPr lang="en-US" dirty="0"/>
              <a:t> </a:t>
            </a:r>
            <a:r>
              <a:rPr lang="en-US" dirty="0" err="1"/>
              <a:t>nhân</a:t>
            </a:r>
            <a:r>
              <a:rPr lang="en-US" dirty="0"/>
              <a:t> </a:t>
            </a:r>
            <a:r>
              <a:rPr lang="en-US" dirty="0" err="1"/>
              <a:t>viên</a:t>
            </a:r>
            <a:r>
              <a:rPr lang="en-US" dirty="0"/>
              <a:t> </a:t>
            </a:r>
            <a:r>
              <a:rPr lang="en-US" dirty="0" err="1"/>
              <a:t>không</a:t>
            </a:r>
            <a:r>
              <a:rPr lang="en-US" dirty="0"/>
              <a:t> </a:t>
            </a:r>
            <a:r>
              <a:rPr lang="en-US" dirty="0" err="1"/>
              <a:t>có</a:t>
            </a:r>
            <a:r>
              <a:rPr lang="en-US" dirty="0"/>
              <a:t> </a:t>
            </a:r>
            <a:r>
              <a:rPr lang="en-US" dirty="0" err="1"/>
              <a:t>người</a:t>
            </a:r>
            <a:r>
              <a:rPr lang="en-US" dirty="0"/>
              <a:t> </a:t>
            </a:r>
            <a:r>
              <a:rPr lang="en-US" dirty="0" err="1"/>
              <a:t>quản</a:t>
            </a:r>
            <a:r>
              <a:rPr lang="en-US" dirty="0"/>
              <a:t> </a:t>
            </a:r>
            <a:r>
              <a:rPr lang="en-US" dirty="0" err="1"/>
              <a:t>lý</a:t>
            </a:r>
            <a:r>
              <a:rPr lang="en-US" dirty="0"/>
              <a:t> </a:t>
            </a:r>
            <a:r>
              <a:rPr lang="en-US" dirty="0" err="1"/>
              <a:t>trực</a:t>
            </a:r>
            <a:r>
              <a:rPr lang="en-US" dirty="0"/>
              <a:t> </a:t>
            </a:r>
            <a:r>
              <a:rPr lang="en-US" dirty="0" err="1"/>
              <a:t>tiếp</a:t>
            </a:r>
            <a:endParaRPr lang="en-US" dirty="0"/>
          </a:p>
          <a:p>
            <a:pPr eaLnBrk="1" hangingPunct="1">
              <a:defRPr/>
            </a:pPr>
            <a:endParaRPr lang="en-US" dirty="0"/>
          </a:p>
          <a:p>
            <a:pPr>
              <a:defRPr/>
            </a:pPr>
            <a:endParaRPr lang="en-US" dirty="0"/>
          </a:p>
        </p:txBody>
      </p:sp>
      <p:sp>
        <p:nvSpPr>
          <p:cNvPr id="56323" name="Slide Number Placeholder 3">
            <a:extLst>
              <a:ext uri="{FF2B5EF4-FFF2-40B4-BE49-F238E27FC236}">
                <a16:creationId xmlns:a16="http://schemas.microsoft.com/office/drawing/2014/main" id="{1BDB28E7-848A-CE40-9608-0E758159E67B}"/>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29</a:t>
            </a:fld>
            <a:endParaRPr lang="en-US" altLang="vi-VN" sz="1200"/>
          </a:p>
        </p:txBody>
      </p:sp>
    </p:spTree>
    <p:extLst>
      <p:ext uri="{BB962C8B-B14F-4D97-AF65-F5344CB8AC3E}">
        <p14:creationId xmlns:p14="http://schemas.microsoft.com/office/powerpoint/2010/main" val="401502347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9A888-7521-1947-8762-9C0395608D0C}"/>
              </a:ext>
            </a:extLst>
          </p:cNvPr>
          <p:cNvSpPr>
            <a:spLocks noGrp="1"/>
          </p:cNvSpPr>
          <p:nvPr>
            <p:ph type="title"/>
          </p:nvPr>
        </p:nvSpPr>
        <p:spPr>
          <a:xfrm>
            <a:off x="762000" y="3276600"/>
            <a:ext cx="10972800" cy="1143000"/>
          </a:xfrm>
        </p:spPr>
        <p:txBody>
          <a:bodyPr/>
          <a:lstStyle/>
          <a:p>
            <a:pPr algn="l"/>
            <a:r>
              <a:rPr lang="en-US"/>
              <a:t>SQL – truy vấn SQL</a:t>
            </a:r>
          </a:p>
        </p:txBody>
      </p:sp>
    </p:spTree>
    <p:extLst>
      <p:ext uri="{BB962C8B-B14F-4D97-AF65-F5344CB8AC3E}">
        <p14:creationId xmlns:p14="http://schemas.microsoft.com/office/powerpoint/2010/main" val="73336662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Number Placeholder 3">
            <a:extLst>
              <a:ext uri="{FF2B5EF4-FFF2-40B4-BE49-F238E27FC236}">
                <a16:creationId xmlns:a16="http://schemas.microsoft.com/office/drawing/2014/main" id="{F2A0A3DF-E7C3-AA44-A802-532D96AFAF7A}"/>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A5B2B92C-9FF1-5A48-B441-5D65E05F2842}" type="slidenum">
              <a:rPr lang="en-US" altLang="vi-VN"/>
              <a:pPr>
                <a:spcBef>
                  <a:spcPct val="0"/>
                </a:spcBef>
                <a:buClrTx/>
                <a:buFontTx/>
                <a:buNone/>
                <a:defRPr/>
              </a:pPr>
              <a:t>30</a:t>
            </a:fld>
            <a:endParaRPr lang="en-US" altLang="vi-VN" sz="1200"/>
          </a:p>
        </p:txBody>
      </p:sp>
      <p:sp>
        <p:nvSpPr>
          <p:cNvPr id="57346" name="Rectangle 4">
            <a:extLst>
              <a:ext uri="{FF2B5EF4-FFF2-40B4-BE49-F238E27FC236}">
                <a16:creationId xmlns:a16="http://schemas.microsoft.com/office/drawing/2014/main" id="{1C0AFF4D-DE36-5544-B318-36C4BD6E3337}"/>
              </a:ext>
            </a:extLst>
          </p:cNvPr>
          <p:cNvSpPr>
            <a:spLocks noChangeArrowheads="1"/>
          </p:cNvSpPr>
          <p:nvPr/>
        </p:nvSpPr>
        <p:spPr bwMode="auto">
          <a:xfrm>
            <a:off x="2667000" y="508001"/>
            <a:ext cx="7010400" cy="93027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min(luong) as CN, max(luong) as TN, avg(luong) as TB,</a:t>
            </a:r>
          </a:p>
          <a:p>
            <a:pPr>
              <a:buFont typeface="Wingdings" pitchFamily="2" charset="2"/>
              <a:buNone/>
            </a:pPr>
            <a:r>
              <a:rPr lang="en-US" altLang="vi-VN" sz="1600"/>
              <a:t>            sum(luong) as TONG</a:t>
            </a:r>
          </a:p>
          <a:p>
            <a:pPr>
              <a:buFont typeface="Wingdings" pitchFamily="2" charset="2"/>
              <a:buNone/>
            </a:pPr>
            <a:r>
              <a:rPr lang="en-US" altLang="vi-VN" sz="1600"/>
              <a:t>FROM Nhanvien</a:t>
            </a:r>
          </a:p>
        </p:txBody>
      </p:sp>
      <p:sp>
        <p:nvSpPr>
          <p:cNvPr id="57347" name="Rectangle 5">
            <a:extLst>
              <a:ext uri="{FF2B5EF4-FFF2-40B4-BE49-F238E27FC236}">
                <a16:creationId xmlns:a16="http://schemas.microsoft.com/office/drawing/2014/main" id="{DF6FA785-9AEA-2F47-B734-31BA12084847}"/>
              </a:ext>
            </a:extLst>
          </p:cNvPr>
          <p:cNvSpPr>
            <a:spLocks noChangeArrowheads="1"/>
          </p:cNvSpPr>
          <p:nvPr/>
        </p:nvSpPr>
        <p:spPr bwMode="auto">
          <a:xfrm>
            <a:off x="2667000" y="1728788"/>
            <a:ext cx="7010400" cy="633412"/>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count(*) as SLNV</a:t>
            </a:r>
          </a:p>
          <a:p>
            <a:pPr>
              <a:buFont typeface="Wingdings" pitchFamily="2" charset="2"/>
              <a:buNone/>
            </a:pPr>
            <a:r>
              <a:rPr lang="en-US" altLang="vi-VN" sz="1600"/>
              <a:t>FROM Nhanvien</a:t>
            </a:r>
          </a:p>
        </p:txBody>
      </p:sp>
      <p:sp>
        <p:nvSpPr>
          <p:cNvPr id="57348" name="Rectangle 6">
            <a:extLst>
              <a:ext uri="{FF2B5EF4-FFF2-40B4-BE49-F238E27FC236}">
                <a16:creationId xmlns:a16="http://schemas.microsoft.com/office/drawing/2014/main" id="{9FBFA3DB-2B1D-7845-AD73-E927A35AC643}"/>
              </a:ext>
            </a:extLst>
          </p:cNvPr>
          <p:cNvSpPr>
            <a:spLocks noChangeArrowheads="1"/>
          </p:cNvSpPr>
          <p:nvPr/>
        </p:nvSpPr>
        <p:spPr bwMode="auto">
          <a:xfrm>
            <a:off x="2667000" y="2514601"/>
            <a:ext cx="7010400" cy="633413"/>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count(ma_nql) as SLNV</a:t>
            </a:r>
          </a:p>
          <a:p>
            <a:pPr>
              <a:buFont typeface="Wingdings" pitchFamily="2" charset="2"/>
              <a:buNone/>
            </a:pPr>
            <a:r>
              <a:rPr lang="en-US" altLang="vi-VN" sz="1600"/>
              <a:t>FROM Nhanvien</a:t>
            </a:r>
          </a:p>
        </p:txBody>
      </p:sp>
      <p:sp>
        <p:nvSpPr>
          <p:cNvPr id="57349" name="Rectangle 7">
            <a:extLst>
              <a:ext uri="{FF2B5EF4-FFF2-40B4-BE49-F238E27FC236}">
                <a16:creationId xmlns:a16="http://schemas.microsoft.com/office/drawing/2014/main" id="{BA8B6A50-F211-9B48-8386-6B05D7885A66}"/>
              </a:ext>
            </a:extLst>
          </p:cNvPr>
          <p:cNvSpPr>
            <a:spLocks noChangeArrowheads="1"/>
          </p:cNvSpPr>
          <p:nvPr/>
        </p:nvSpPr>
        <p:spPr bwMode="auto">
          <a:xfrm>
            <a:off x="2667000" y="4343401"/>
            <a:ext cx="7010400" cy="633413"/>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count(DISTINCT ma_nql) as SLNQL</a:t>
            </a:r>
          </a:p>
          <a:p>
            <a:pPr>
              <a:buFont typeface="Wingdings" pitchFamily="2" charset="2"/>
              <a:buNone/>
            </a:pPr>
            <a:r>
              <a:rPr lang="en-US" altLang="vi-VN" sz="1600"/>
              <a:t>FROM Nhanvien</a:t>
            </a:r>
          </a:p>
        </p:txBody>
      </p:sp>
      <p:sp>
        <p:nvSpPr>
          <p:cNvPr id="57350" name="Rectangle 8">
            <a:extLst>
              <a:ext uri="{FF2B5EF4-FFF2-40B4-BE49-F238E27FC236}">
                <a16:creationId xmlns:a16="http://schemas.microsoft.com/office/drawing/2014/main" id="{BF2E4555-2FA5-4F41-8A66-DEF89BC4A9CB}"/>
              </a:ext>
            </a:extLst>
          </p:cNvPr>
          <p:cNvSpPr>
            <a:spLocks noChangeArrowheads="1"/>
          </p:cNvSpPr>
          <p:nvPr/>
        </p:nvSpPr>
        <p:spPr bwMode="auto">
          <a:xfrm>
            <a:off x="2667000" y="5105401"/>
            <a:ext cx="7010400" cy="93027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count(*) as SLNV</a:t>
            </a:r>
          </a:p>
          <a:p>
            <a:pPr>
              <a:buFont typeface="Wingdings" pitchFamily="2" charset="2"/>
              <a:buNone/>
            </a:pPr>
            <a:r>
              <a:rPr lang="en-US" altLang="vi-VN" sz="1600"/>
              <a:t>FROM Nhanvien</a:t>
            </a:r>
          </a:p>
          <a:p>
            <a:pPr>
              <a:buFont typeface="Wingdings" pitchFamily="2" charset="2"/>
              <a:buNone/>
            </a:pPr>
            <a:r>
              <a:rPr lang="en-US" altLang="vi-VN" sz="1600"/>
              <a:t>WHERE ma_nql IS NULL</a:t>
            </a:r>
          </a:p>
        </p:txBody>
      </p:sp>
      <p:sp>
        <p:nvSpPr>
          <p:cNvPr id="57351" name="Rectangle 9">
            <a:extLst>
              <a:ext uri="{FF2B5EF4-FFF2-40B4-BE49-F238E27FC236}">
                <a16:creationId xmlns:a16="http://schemas.microsoft.com/office/drawing/2014/main" id="{AAFCA2A8-D044-E34B-8A16-3E1B0D4EA21E}"/>
              </a:ext>
            </a:extLst>
          </p:cNvPr>
          <p:cNvSpPr>
            <a:spLocks noChangeArrowheads="1"/>
          </p:cNvSpPr>
          <p:nvPr/>
        </p:nvSpPr>
        <p:spPr bwMode="auto">
          <a:xfrm>
            <a:off x="2667000" y="3276601"/>
            <a:ext cx="7010400" cy="93027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count(*) as SLNV</a:t>
            </a:r>
          </a:p>
          <a:p>
            <a:pPr>
              <a:buFont typeface="Wingdings" pitchFamily="2" charset="2"/>
              <a:buNone/>
            </a:pPr>
            <a:r>
              <a:rPr lang="en-US" altLang="vi-VN" sz="1600"/>
              <a:t>FROM Nhanvien</a:t>
            </a:r>
          </a:p>
          <a:p>
            <a:pPr>
              <a:buFont typeface="Wingdings" pitchFamily="2" charset="2"/>
              <a:buNone/>
            </a:pPr>
            <a:r>
              <a:rPr lang="en-US" altLang="vi-VN" sz="1600"/>
              <a:t>WHERE ma_nql IS NOT NULL</a:t>
            </a:r>
          </a:p>
        </p:txBody>
      </p:sp>
      <p:sp>
        <p:nvSpPr>
          <p:cNvPr id="57352" name="TextBox 10">
            <a:extLst>
              <a:ext uri="{FF2B5EF4-FFF2-40B4-BE49-F238E27FC236}">
                <a16:creationId xmlns:a16="http://schemas.microsoft.com/office/drawing/2014/main" id="{E21D0A2B-B3FC-5946-86AF-22CAD007B88A}"/>
              </a:ext>
            </a:extLst>
          </p:cNvPr>
          <p:cNvSpPr txBox="1">
            <a:spLocks noChangeArrowheads="1"/>
          </p:cNvSpPr>
          <p:nvPr/>
        </p:nvSpPr>
        <p:spPr bwMode="auto">
          <a:xfrm>
            <a:off x="1828801" y="804864"/>
            <a:ext cx="7858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20</a:t>
            </a:r>
          </a:p>
        </p:txBody>
      </p:sp>
      <p:sp>
        <p:nvSpPr>
          <p:cNvPr id="57353" name="TextBox 11">
            <a:extLst>
              <a:ext uri="{FF2B5EF4-FFF2-40B4-BE49-F238E27FC236}">
                <a16:creationId xmlns:a16="http://schemas.microsoft.com/office/drawing/2014/main" id="{DDFC7D5F-BB53-C14B-A14C-4AC140A280C2}"/>
              </a:ext>
            </a:extLst>
          </p:cNvPr>
          <p:cNvSpPr txBox="1">
            <a:spLocks noChangeArrowheads="1"/>
          </p:cNvSpPr>
          <p:nvPr/>
        </p:nvSpPr>
        <p:spPr bwMode="auto">
          <a:xfrm>
            <a:off x="1828801" y="182880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21</a:t>
            </a:r>
          </a:p>
        </p:txBody>
      </p:sp>
      <p:sp>
        <p:nvSpPr>
          <p:cNvPr id="57354" name="TextBox 12">
            <a:extLst>
              <a:ext uri="{FF2B5EF4-FFF2-40B4-BE49-F238E27FC236}">
                <a16:creationId xmlns:a16="http://schemas.microsoft.com/office/drawing/2014/main" id="{98EEC283-3271-C741-B2A3-C6686E82D0E6}"/>
              </a:ext>
            </a:extLst>
          </p:cNvPr>
          <p:cNvSpPr txBox="1">
            <a:spLocks noChangeArrowheads="1"/>
          </p:cNvSpPr>
          <p:nvPr/>
        </p:nvSpPr>
        <p:spPr bwMode="auto">
          <a:xfrm>
            <a:off x="1828801" y="304800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22</a:t>
            </a:r>
          </a:p>
        </p:txBody>
      </p:sp>
      <p:sp>
        <p:nvSpPr>
          <p:cNvPr id="57355" name="TextBox 13">
            <a:extLst>
              <a:ext uri="{FF2B5EF4-FFF2-40B4-BE49-F238E27FC236}">
                <a16:creationId xmlns:a16="http://schemas.microsoft.com/office/drawing/2014/main" id="{5D816349-259A-CD42-82E2-3CE689449B65}"/>
              </a:ext>
            </a:extLst>
          </p:cNvPr>
          <p:cNvSpPr txBox="1">
            <a:spLocks noChangeArrowheads="1"/>
          </p:cNvSpPr>
          <p:nvPr/>
        </p:nvSpPr>
        <p:spPr bwMode="auto">
          <a:xfrm>
            <a:off x="1828801" y="449580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23</a:t>
            </a:r>
          </a:p>
        </p:txBody>
      </p:sp>
      <p:sp>
        <p:nvSpPr>
          <p:cNvPr id="57356" name="TextBox 14">
            <a:extLst>
              <a:ext uri="{FF2B5EF4-FFF2-40B4-BE49-F238E27FC236}">
                <a16:creationId xmlns:a16="http://schemas.microsoft.com/office/drawing/2014/main" id="{24BD0874-2998-ED4D-B4E5-B92DE842C877}"/>
              </a:ext>
            </a:extLst>
          </p:cNvPr>
          <p:cNvSpPr txBox="1">
            <a:spLocks noChangeArrowheads="1"/>
          </p:cNvSpPr>
          <p:nvPr/>
        </p:nvSpPr>
        <p:spPr bwMode="auto">
          <a:xfrm>
            <a:off x="1828801" y="541020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24</a:t>
            </a:r>
          </a:p>
        </p:txBody>
      </p:sp>
      <p:sp>
        <p:nvSpPr>
          <p:cNvPr id="57357" name="Right Brace 15">
            <a:extLst>
              <a:ext uri="{FF2B5EF4-FFF2-40B4-BE49-F238E27FC236}">
                <a16:creationId xmlns:a16="http://schemas.microsoft.com/office/drawing/2014/main" id="{58E08596-1168-9747-A373-E8D903FA7A75}"/>
              </a:ext>
            </a:extLst>
          </p:cNvPr>
          <p:cNvSpPr>
            <a:spLocks/>
          </p:cNvSpPr>
          <p:nvPr/>
        </p:nvSpPr>
        <p:spPr bwMode="auto">
          <a:xfrm>
            <a:off x="9677400" y="2743200"/>
            <a:ext cx="457200" cy="1066800"/>
          </a:xfrm>
          <a:prstGeom prst="rightBrace">
            <a:avLst>
              <a:gd name="adj1" fmla="val 8329"/>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spcBef>
                <a:spcPct val="0"/>
              </a:spcBef>
              <a:buClrTx/>
              <a:buFontTx/>
              <a:buNone/>
            </a:pPr>
            <a:endParaRPr lang="vi-VN" altLang="vi-VN" sz="1800"/>
          </a:p>
        </p:txBody>
      </p:sp>
    </p:spTree>
    <p:extLst>
      <p:ext uri="{BB962C8B-B14F-4D97-AF65-F5344CB8AC3E}">
        <p14:creationId xmlns:p14="http://schemas.microsoft.com/office/powerpoint/2010/main" val="85279193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4">
            <a:extLst>
              <a:ext uri="{FF2B5EF4-FFF2-40B4-BE49-F238E27FC236}">
                <a16:creationId xmlns:a16="http://schemas.microsoft.com/office/drawing/2014/main" id="{995B2B39-44A6-0D46-9925-DF3464B0B476}"/>
              </a:ext>
            </a:extLst>
          </p:cNvPr>
          <p:cNvSpPr>
            <a:spLocks noGrp="1" noChangeArrowheads="1"/>
          </p:cNvSpPr>
          <p:nvPr>
            <p:ph type="title"/>
          </p:nvPr>
        </p:nvSpPr>
        <p:spPr/>
        <p:txBody>
          <a:bodyPr/>
          <a:lstStyle/>
          <a:p>
            <a:r>
              <a:rPr lang="en-US" altLang="vi-VN"/>
              <a:t>Top N</a:t>
            </a:r>
          </a:p>
        </p:txBody>
      </p:sp>
      <p:sp>
        <p:nvSpPr>
          <p:cNvPr id="58370" name="Content Placeholder 5">
            <a:extLst>
              <a:ext uri="{FF2B5EF4-FFF2-40B4-BE49-F238E27FC236}">
                <a16:creationId xmlns:a16="http://schemas.microsoft.com/office/drawing/2014/main" id="{9728B7A8-B5F4-EB4C-86A1-41A5FA1A2FFE}"/>
              </a:ext>
            </a:extLst>
          </p:cNvPr>
          <p:cNvSpPr>
            <a:spLocks noGrp="1" noChangeArrowheads="1"/>
          </p:cNvSpPr>
          <p:nvPr>
            <p:ph idx="1"/>
          </p:nvPr>
        </p:nvSpPr>
        <p:spPr/>
        <p:txBody>
          <a:bodyPr/>
          <a:lstStyle/>
          <a:p>
            <a:pPr eaLnBrk="1" hangingPunct="1"/>
            <a:r>
              <a:rPr lang="en-US" altLang="vi-VN"/>
              <a:t>Trả về N dòng kết quả đầu tiên của câu truy vấn</a:t>
            </a:r>
          </a:p>
          <a:p>
            <a:pPr eaLnBrk="1" hangingPunct="1"/>
            <a:r>
              <a:rPr lang="en-US" altLang="vi-VN"/>
              <a:t>Cú pháp: </a:t>
            </a:r>
            <a:r>
              <a:rPr lang="en-US" altLang="vi-VN" b="1"/>
              <a:t>     TOP N</a:t>
            </a:r>
          </a:p>
          <a:p>
            <a:pPr eaLnBrk="1" hangingPunct="1">
              <a:buFont typeface="Wingdings" pitchFamily="2" charset="2"/>
              <a:buNone/>
            </a:pPr>
            <a:r>
              <a:rPr lang="en-US" altLang="vi-VN" i="1"/>
              <a:t>          với N là số nguyên dương</a:t>
            </a:r>
          </a:p>
          <a:p>
            <a:pPr eaLnBrk="1" hangingPunct="1"/>
            <a:r>
              <a:rPr lang="en-US" altLang="vi-VN"/>
              <a:t>Nên sử dụng ORDER BY để sắp xếp kết quả</a:t>
            </a:r>
          </a:p>
          <a:p>
            <a:endParaRPr lang="en-US" altLang="vi-VN"/>
          </a:p>
        </p:txBody>
      </p:sp>
      <p:sp>
        <p:nvSpPr>
          <p:cNvPr id="58371" name="Slide Number Placeholder 3">
            <a:extLst>
              <a:ext uri="{FF2B5EF4-FFF2-40B4-BE49-F238E27FC236}">
                <a16:creationId xmlns:a16="http://schemas.microsoft.com/office/drawing/2014/main" id="{76FBE469-BC8D-3641-8EA1-3DBA51EB28B3}"/>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31</a:t>
            </a:fld>
            <a:endParaRPr lang="en-US" altLang="vi-VN" sz="1200"/>
          </a:p>
        </p:txBody>
      </p:sp>
      <p:sp>
        <p:nvSpPr>
          <p:cNvPr id="58372" name="Rectangle 4">
            <a:extLst>
              <a:ext uri="{FF2B5EF4-FFF2-40B4-BE49-F238E27FC236}">
                <a16:creationId xmlns:a16="http://schemas.microsoft.com/office/drawing/2014/main" id="{79788E91-9B40-F84C-92E2-44021B44539A}"/>
              </a:ext>
            </a:extLst>
          </p:cNvPr>
          <p:cNvSpPr>
            <a:spLocks noChangeArrowheads="1"/>
          </p:cNvSpPr>
          <p:nvPr/>
        </p:nvSpPr>
        <p:spPr bwMode="auto">
          <a:xfrm>
            <a:off x="4038600" y="4648200"/>
            <a:ext cx="5334000" cy="1138238"/>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2000"/>
              <a:t>SELECT   TOP 1 luong as CN</a:t>
            </a:r>
          </a:p>
          <a:p>
            <a:pPr>
              <a:buFont typeface="Wingdings" pitchFamily="2" charset="2"/>
              <a:buNone/>
            </a:pPr>
            <a:r>
              <a:rPr lang="en-US" altLang="vi-VN" sz="2000"/>
              <a:t>FROM Nhanvien</a:t>
            </a:r>
          </a:p>
          <a:p>
            <a:pPr>
              <a:buFont typeface="Wingdings" pitchFamily="2" charset="2"/>
              <a:buNone/>
            </a:pPr>
            <a:r>
              <a:rPr lang="en-US" altLang="vi-VN" sz="2000"/>
              <a:t>ORDER BY luong DESC</a:t>
            </a:r>
          </a:p>
        </p:txBody>
      </p:sp>
      <p:sp>
        <p:nvSpPr>
          <p:cNvPr id="58373" name="TextBox 5">
            <a:extLst>
              <a:ext uri="{FF2B5EF4-FFF2-40B4-BE49-F238E27FC236}">
                <a16:creationId xmlns:a16="http://schemas.microsoft.com/office/drawing/2014/main" id="{470A449B-D202-B548-95C1-EDE5ED7C0592}"/>
              </a:ext>
            </a:extLst>
          </p:cNvPr>
          <p:cNvSpPr txBox="1">
            <a:spLocks noChangeArrowheads="1"/>
          </p:cNvSpPr>
          <p:nvPr/>
        </p:nvSpPr>
        <p:spPr bwMode="auto">
          <a:xfrm>
            <a:off x="3200401" y="518160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25</a:t>
            </a:r>
          </a:p>
        </p:txBody>
      </p:sp>
    </p:spTree>
    <p:extLst>
      <p:ext uri="{BB962C8B-B14F-4D97-AF65-F5344CB8AC3E}">
        <p14:creationId xmlns:p14="http://schemas.microsoft.com/office/powerpoint/2010/main" val="277635515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4">
            <a:extLst>
              <a:ext uri="{FF2B5EF4-FFF2-40B4-BE49-F238E27FC236}">
                <a16:creationId xmlns:a16="http://schemas.microsoft.com/office/drawing/2014/main" id="{4A94CBF2-2AC6-A94D-ABCC-41B3B2075E8F}"/>
              </a:ext>
            </a:extLst>
          </p:cNvPr>
          <p:cNvSpPr>
            <a:spLocks noGrp="1" noChangeArrowheads="1"/>
          </p:cNvSpPr>
          <p:nvPr>
            <p:ph type="title"/>
          </p:nvPr>
        </p:nvSpPr>
        <p:spPr/>
        <p:txBody>
          <a:bodyPr/>
          <a:lstStyle/>
          <a:p>
            <a:r>
              <a:rPr lang="en-US" altLang="vi-VN"/>
              <a:t>Gom nhóm</a:t>
            </a:r>
          </a:p>
        </p:txBody>
      </p:sp>
      <p:sp>
        <p:nvSpPr>
          <p:cNvPr id="59394" name="Content Placeholder 5">
            <a:extLst>
              <a:ext uri="{FF2B5EF4-FFF2-40B4-BE49-F238E27FC236}">
                <a16:creationId xmlns:a16="http://schemas.microsoft.com/office/drawing/2014/main" id="{81D9A4ED-AD4F-4F4D-8183-D76EB12D9202}"/>
              </a:ext>
            </a:extLst>
          </p:cNvPr>
          <p:cNvSpPr>
            <a:spLocks noGrp="1" noChangeArrowheads="1"/>
          </p:cNvSpPr>
          <p:nvPr>
            <p:ph idx="1"/>
          </p:nvPr>
        </p:nvSpPr>
        <p:spPr>
          <a:xfrm>
            <a:off x="2090738" y="1657350"/>
            <a:ext cx="8272462" cy="4267200"/>
          </a:xfrm>
        </p:spPr>
        <p:txBody>
          <a:bodyPr/>
          <a:lstStyle/>
          <a:p>
            <a:pPr eaLnBrk="1" hangingPunct="1"/>
            <a:r>
              <a:rPr lang="en-US" altLang="vi-VN"/>
              <a:t>Cú pháp:</a:t>
            </a:r>
          </a:p>
          <a:p>
            <a:pPr eaLnBrk="1" hangingPunct="1"/>
            <a:endParaRPr lang="en-US" altLang="vi-VN"/>
          </a:p>
          <a:p>
            <a:pPr eaLnBrk="1" hangingPunct="1"/>
            <a:endParaRPr lang="en-US" altLang="vi-VN"/>
          </a:p>
          <a:p>
            <a:pPr eaLnBrk="1" hangingPunct="1">
              <a:buFont typeface="Wingdings" pitchFamily="2" charset="2"/>
              <a:buNone/>
            </a:pPr>
            <a:endParaRPr lang="en-US" altLang="vi-VN"/>
          </a:p>
          <a:p>
            <a:pPr eaLnBrk="1" hangingPunct="1"/>
            <a:r>
              <a:rPr lang="en-US" altLang="vi-VN"/>
              <a:t>Trong đó:</a:t>
            </a:r>
          </a:p>
          <a:p>
            <a:pPr lvl="1" eaLnBrk="1" hangingPunct="1">
              <a:buFont typeface="Wingdings" pitchFamily="2" charset="2"/>
              <a:buChar char="Ø"/>
            </a:pPr>
            <a:r>
              <a:rPr lang="en-US" altLang="vi-VN" sz="2200"/>
              <a:t>Điều kiện ở WHERE thực hiện </a:t>
            </a:r>
            <a:r>
              <a:rPr lang="en-US" altLang="vi-VN" sz="2200" b="1"/>
              <a:t>trước</a:t>
            </a:r>
            <a:r>
              <a:rPr lang="en-US" altLang="vi-VN" sz="2200"/>
              <a:t> khi gom nhóm</a:t>
            </a:r>
          </a:p>
          <a:p>
            <a:pPr lvl="1" eaLnBrk="1" hangingPunct="1">
              <a:buFont typeface="Wingdings" pitchFamily="2" charset="2"/>
              <a:buChar char="Ø"/>
            </a:pPr>
            <a:r>
              <a:rPr lang="en-US" altLang="vi-VN" sz="2200"/>
              <a:t>Điều kiện ở HAVING thực hiệu </a:t>
            </a:r>
            <a:r>
              <a:rPr lang="en-US" altLang="vi-VN" sz="2200" b="1"/>
              <a:t>sau</a:t>
            </a:r>
            <a:r>
              <a:rPr lang="en-US" altLang="vi-VN" sz="2200"/>
              <a:t> khi gom nhóm</a:t>
            </a:r>
          </a:p>
          <a:p>
            <a:pPr lvl="1" eaLnBrk="1" hangingPunct="1">
              <a:buFont typeface="Wingdings" pitchFamily="2" charset="2"/>
              <a:buChar char="Ø"/>
            </a:pPr>
            <a:r>
              <a:rPr lang="en-US" altLang="vi-VN" sz="2200"/>
              <a:t>Các thuộc tính sau GROUP BY dùng để gom nhóm và phải có đầy đủ các thuộc tính sau SELECT (trừ những thuộc tính trong những hàm kết hợp)</a:t>
            </a:r>
            <a:endParaRPr lang="en-US" altLang="vi-VN"/>
          </a:p>
        </p:txBody>
      </p:sp>
      <p:sp>
        <p:nvSpPr>
          <p:cNvPr id="59395" name="Slide Number Placeholder 3">
            <a:extLst>
              <a:ext uri="{FF2B5EF4-FFF2-40B4-BE49-F238E27FC236}">
                <a16:creationId xmlns:a16="http://schemas.microsoft.com/office/drawing/2014/main" id="{D2B6BBBD-D66F-D14B-85F1-432C120D64C3}"/>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32</a:t>
            </a:fld>
            <a:endParaRPr lang="en-US" altLang="vi-VN" sz="1200"/>
          </a:p>
        </p:txBody>
      </p:sp>
      <p:sp>
        <p:nvSpPr>
          <p:cNvPr id="59396" name="Rectangle 4">
            <a:extLst>
              <a:ext uri="{FF2B5EF4-FFF2-40B4-BE49-F238E27FC236}">
                <a16:creationId xmlns:a16="http://schemas.microsoft.com/office/drawing/2014/main" id="{A19B4B22-5FEE-114F-9E33-F55414F606C8}"/>
              </a:ext>
            </a:extLst>
          </p:cNvPr>
          <p:cNvSpPr>
            <a:spLocks noChangeArrowheads="1"/>
          </p:cNvSpPr>
          <p:nvPr/>
        </p:nvSpPr>
        <p:spPr bwMode="auto">
          <a:xfrm>
            <a:off x="4572000" y="2209801"/>
            <a:ext cx="4953000" cy="152082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b="1"/>
              <a:t>SELECT</a:t>
            </a:r>
            <a:r>
              <a:rPr lang="en-US" altLang="vi-VN" sz="1600"/>
              <a:t> &lt;các thuộc tính&gt;</a:t>
            </a:r>
          </a:p>
          <a:p>
            <a:pPr>
              <a:buFont typeface="Wingdings" pitchFamily="2" charset="2"/>
              <a:buNone/>
            </a:pPr>
            <a:r>
              <a:rPr lang="en-US" altLang="vi-VN" sz="1600" b="1"/>
              <a:t>FROM</a:t>
            </a:r>
            <a:r>
              <a:rPr lang="en-US" altLang="vi-VN" sz="1600"/>
              <a:t> &lt;các bảng&gt;</a:t>
            </a:r>
          </a:p>
          <a:p>
            <a:pPr>
              <a:buFont typeface="Wingdings" pitchFamily="2" charset="2"/>
              <a:buNone/>
            </a:pPr>
            <a:r>
              <a:rPr lang="en-US" altLang="vi-VN" sz="1600" b="1"/>
              <a:t>[WHERE</a:t>
            </a:r>
            <a:r>
              <a:rPr lang="en-US" altLang="vi-VN" sz="1600"/>
              <a:t> &lt;các điều kiện&gt;]</a:t>
            </a:r>
          </a:p>
          <a:p>
            <a:pPr>
              <a:buFont typeface="Wingdings" pitchFamily="2" charset="2"/>
              <a:buNone/>
            </a:pPr>
            <a:r>
              <a:rPr lang="en-US" altLang="vi-VN" sz="1600" b="1"/>
              <a:t>GROUP BY</a:t>
            </a:r>
            <a:r>
              <a:rPr lang="en-US" altLang="vi-VN" sz="1600"/>
              <a:t> &lt;các thuộc tính gom nhóm&gt;</a:t>
            </a:r>
          </a:p>
          <a:p>
            <a:pPr>
              <a:buFont typeface="Wingdings" pitchFamily="2" charset="2"/>
              <a:buNone/>
            </a:pPr>
            <a:r>
              <a:rPr lang="en-US" altLang="vi-VN" sz="1600" b="1"/>
              <a:t>[HAVING</a:t>
            </a:r>
            <a:r>
              <a:rPr lang="en-US" altLang="vi-VN" sz="1600"/>
              <a:t> &lt;các điều kiện&gt;]</a:t>
            </a:r>
          </a:p>
        </p:txBody>
      </p:sp>
    </p:spTree>
    <p:extLst>
      <p:ext uri="{BB962C8B-B14F-4D97-AF65-F5344CB8AC3E}">
        <p14:creationId xmlns:p14="http://schemas.microsoft.com/office/powerpoint/2010/main" val="398959184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4">
            <a:extLst>
              <a:ext uri="{FF2B5EF4-FFF2-40B4-BE49-F238E27FC236}">
                <a16:creationId xmlns:a16="http://schemas.microsoft.com/office/drawing/2014/main" id="{AB36A6B2-051A-5148-995C-75D5BA17FD8C}"/>
              </a:ext>
            </a:extLst>
          </p:cNvPr>
          <p:cNvSpPr>
            <a:spLocks noGrp="1" noChangeArrowheads="1"/>
          </p:cNvSpPr>
          <p:nvPr>
            <p:ph type="title"/>
          </p:nvPr>
        </p:nvSpPr>
        <p:spPr/>
        <p:txBody>
          <a:bodyPr/>
          <a:lstStyle/>
          <a:p>
            <a:r>
              <a:rPr lang="en-US" altLang="vi-VN"/>
              <a:t>Ví dụ</a:t>
            </a:r>
          </a:p>
        </p:txBody>
      </p:sp>
      <p:sp>
        <p:nvSpPr>
          <p:cNvPr id="27651" name="Content Placeholder 5">
            <a:extLst>
              <a:ext uri="{FF2B5EF4-FFF2-40B4-BE49-F238E27FC236}">
                <a16:creationId xmlns:a16="http://schemas.microsoft.com/office/drawing/2014/main" id="{077905E8-8682-DD4D-9949-9DE782E9F9CE}"/>
              </a:ext>
            </a:extLst>
          </p:cNvPr>
          <p:cNvSpPr>
            <a:spLocks noGrp="1"/>
          </p:cNvSpPr>
          <p:nvPr>
            <p:ph idx="1"/>
          </p:nvPr>
        </p:nvSpPr>
        <p:spPr/>
        <p:txBody>
          <a:bodyPr/>
          <a:lstStyle/>
          <a:p>
            <a:pPr marL="514350" indent="-514350" eaLnBrk="1" hangingPunct="1">
              <a:buFont typeface="+mj-lt"/>
              <a:buAutoNum type="arabicPeriod" startAt="26"/>
              <a:defRPr/>
            </a:pPr>
            <a:r>
              <a:rPr lang="en-US" dirty="0" err="1"/>
              <a:t>Tìm</a:t>
            </a:r>
            <a:r>
              <a:rPr lang="en-US" dirty="0"/>
              <a:t> </a:t>
            </a:r>
            <a:r>
              <a:rPr lang="en-US" dirty="0" err="1"/>
              <a:t>số</a:t>
            </a:r>
            <a:r>
              <a:rPr lang="en-US" dirty="0"/>
              <a:t> </a:t>
            </a:r>
            <a:r>
              <a:rPr lang="en-US" dirty="0" err="1"/>
              <a:t>lượng</a:t>
            </a:r>
            <a:r>
              <a:rPr lang="en-US" dirty="0"/>
              <a:t> </a:t>
            </a:r>
            <a:r>
              <a:rPr lang="en-US" dirty="0" err="1"/>
              <a:t>nhân</a:t>
            </a:r>
            <a:r>
              <a:rPr lang="en-US" dirty="0"/>
              <a:t> </a:t>
            </a:r>
            <a:r>
              <a:rPr lang="en-US" dirty="0" err="1"/>
              <a:t>viên</a:t>
            </a:r>
            <a:r>
              <a:rPr lang="en-US" dirty="0"/>
              <a:t> </a:t>
            </a:r>
            <a:r>
              <a:rPr lang="en-US" dirty="0" err="1"/>
              <a:t>của</a:t>
            </a:r>
            <a:r>
              <a:rPr lang="en-US" dirty="0"/>
              <a:t> </a:t>
            </a:r>
            <a:r>
              <a:rPr lang="en-US" dirty="0" err="1"/>
              <a:t>từng</a:t>
            </a:r>
            <a:r>
              <a:rPr lang="en-US" dirty="0"/>
              <a:t> </a:t>
            </a:r>
            <a:r>
              <a:rPr lang="en-US" dirty="0" err="1"/>
              <a:t>phòng</a:t>
            </a:r>
            <a:r>
              <a:rPr lang="en-US" dirty="0"/>
              <a:t> ban</a:t>
            </a:r>
          </a:p>
          <a:p>
            <a:pPr marL="514350" indent="-514350" eaLnBrk="1" hangingPunct="1">
              <a:buFont typeface="+mj-lt"/>
              <a:buAutoNum type="arabicPeriod" startAt="26"/>
              <a:defRPr/>
            </a:pPr>
            <a:r>
              <a:rPr lang="en-US" dirty="0" err="1"/>
              <a:t>Tìm</a:t>
            </a:r>
            <a:r>
              <a:rPr lang="en-US" dirty="0"/>
              <a:t> </a:t>
            </a:r>
            <a:r>
              <a:rPr lang="en-US" dirty="0" err="1"/>
              <a:t>số</a:t>
            </a:r>
            <a:r>
              <a:rPr lang="en-US" dirty="0"/>
              <a:t> </a:t>
            </a:r>
            <a:r>
              <a:rPr lang="en-US" dirty="0" err="1"/>
              <a:t>lượng</a:t>
            </a:r>
            <a:r>
              <a:rPr lang="en-US" dirty="0"/>
              <a:t> </a:t>
            </a:r>
            <a:r>
              <a:rPr lang="en-US" dirty="0" err="1"/>
              <a:t>nhân</a:t>
            </a:r>
            <a:r>
              <a:rPr lang="en-US" dirty="0"/>
              <a:t> </a:t>
            </a:r>
            <a:r>
              <a:rPr lang="en-US" dirty="0" err="1"/>
              <a:t>viên</a:t>
            </a:r>
            <a:r>
              <a:rPr lang="en-US" dirty="0"/>
              <a:t> Nam (</a:t>
            </a:r>
            <a:r>
              <a:rPr lang="en-US" dirty="0" err="1"/>
              <a:t>phai</a:t>
            </a:r>
            <a:r>
              <a:rPr lang="en-US" dirty="0"/>
              <a:t>=‘Nam’) </a:t>
            </a:r>
            <a:r>
              <a:rPr lang="en-US" dirty="0" err="1"/>
              <a:t>của</a:t>
            </a:r>
            <a:r>
              <a:rPr lang="en-US" dirty="0"/>
              <a:t> </a:t>
            </a:r>
            <a:r>
              <a:rPr lang="en-US" dirty="0" err="1"/>
              <a:t>từng</a:t>
            </a:r>
            <a:r>
              <a:rPr lang="en-US" dirty="0"/>
              <a:t> </a:t>
            </a:r>
            <a:r>
              <a:rPr lang="en-US" dirty="0" err="1"/>
              <a:t>phòng</a:t>
            </a:r>
            <a:r>
              <a:rPr lang="en-US" dirty="0"/>
              <a:t> ban</a:t>
            </a:r>
          </a:p>
          <a:p>
            <a:pPr marL="514350" indent="-514350" eaLnBrk="1" hangingPunct="1">
              <a:buFont typeface="+mj-lt"/>
              <a:buAutoNum type="arabicPeriod" startAt="26"/>
              <a:defRPr/>
            </a:pPr>
            <a:r>
              <a:rPr lang="en-US" dirty="0" err="1"/>
              <a:t>Tìm</a:t>
            </a:r>
            <a:r>
              <a:rPr lang="en-US" dirty="0"/>
              <a:t> </a:t>
            </a:r>
            <a:r>
              <a:rPr lang="en-US" dirty="0" err="1"/>
              <a:t>phòng</a:t>
            </a:r>
            <a:r>
              <a:rPr lang="en-US" dirty="0"/>
              <a:t> ban </a:t>
            </a:r>
            <a:r>
              <a:rPr lang="en-US" dirty="0" err="1"/>
              <a:t>có</a:t>
            </a:r>
            <a:r>
              <a:rPr lang="en-US" dirty="0"/>
              <a:t> </a:t>
            </a:r>
            <a:r>
              <a:rPr lang="en-US" dirty="0" err="1"/>
              <a:t>từ</a:t>
            </a:r>
            <a:r>
              <a:rPr lang="en-US" dirty="0"/>
              <a:t> 2 </a:t>
            </a:r>
            <a:r>
              <a:rPr lang="en-US" dirty="0" err="1"/>
              <a:t>nhân</a:t>
            </a:r>
            <a:r>
              <a:rPr lang="en-US" dirty="0"/>
              <a:t> </a:t>
            </a:r>
            <a:r>
              <a:rPr lang="en-US" dirty="0" err="1"/>
              <a:t>viên</a:t>
            </a:r>
            <a:r>
              <a:rPr lang="en-US" dirty="0"/>
              <a:t> Nam (</a:t>
            </a:r>
            <a:r>
              <a:rPr lang="en-US" dirty="0" err="1"/>
              <a:t>phai</a:t>
            </a:r>
            <a:r>
              <a:rPr lang="en-US" dirty="0"/>
              <a:t>=‘Nam’) </a:t>
            </a:r>
            <a:r>
              <a:rPr lang="en-US" dirty="0" err="1"/>
              <a:t>trở</a:t>
            </a:r>
            <a:r>
              <a:rPr lang="en-US" dirty="0"/>
              <a:t> </a:t>
            </a:r>
            <a:r>
              <a:rPr lang="en-US" dirty="0" err="1"/>
              <a:t>lên</a:t>
            </a:r>
            <a:endParaRPr lang="en-US" dirty="0"/>
          </a:p>
          <a:p>
            <a:pPr marL="514350" indent="-514350" eaLnBrk="1" hangingPunct="1">
              <a:buFont typeface="+mj-lt"/>
              <a:buAutoNum type="arabicPeriod" startAt="26"/>
              <a:defRPr/>
            </a:pPr>
            <a:r>
              <a:rPr lang="en-US" dirty="0" err="1"/>
              <a:t>Tìm</a:t>
            </a:r>
            <a:r>
              <a:rPr lang="en-US" dirty="0"/>
              <a:t> </a:t>
            </a:r>
            <a:r>
              <a:rPr lang="en-US" dirty="0" err="1"/>
              <a:t>phòng</a:t>
            </a:r>
            <a:r>
              <a:rPr lang="en-US" dirty="0"/>
              <a:t> ban </a:t>
            </a:r>
            <a:r>
              <a:rPr lang="en-US" dirty="0" err="1"/>
              <a:t>có</a:t>
            </a:r>
            <a:r>
              <a:rPr lang="en-US" dirty="0"/>
              <a:t> </a:t>
            </a:r>
            <a:r>
              <a:rPr lang="en-US" dirty="0" err="1"/>
              <a:t>đông</a:t>
            </a:r>
            <a:r>
              <a:rPr lang="en-US" dirty="0"/>
              <a:t> </a:t>
            </a:r>
            <a:r>
              <a:rPr lang="en-US" dirty="0" err="1"/>
              <a:t>nhân</a:t>
            </a:r>
            <a:r>
              <a:rPr lang="en-US" dirty="0"/>
              <a:t> </a:t>
            </a:r>
            <a:r>
              <a:rPr lang="en-US" dirty="0" err="1"/>
              <a:t>viên</a:t>
            </a:r>
            <a:r>
              <a:rPr lang="en-US" dirty="0"/>
              <a:t> </a:t>
            </a:r>
            <a:r>
              <a:rPr lang="en-US" dirty="0" err="1"/>
              <a:t>nhất</a:t>
            </a:r>
            <a:endParaRPr lang="en-US" dirty="0"/>
          </a:p>
          <a:p>
            <a:pPr marL="514350" indent="-514350" eaLnBrk="1" hangingPunct="1">
              <a:buFont typeface="+mj-lt"/>
              <a:buAutoNum type="arabicPeriod" startAt="26"/>
              <a:defRPr/>
            </a:pPr>
            <a:r>
              <a:rPr lang="en-US" dirty="0" err="1"/>
              <a:t>Tìm</a:t>
            </a:r>
            <a:r>
              <a:rPr lang="en-US" dirty="0"/>
              <a:t> </a:t>
            </a:r>
            <a:r>
              <a:rPr lang="en-US" dirty="0" err="1"/>
              <a:t>đề</a:t>
            </a:r>
            <a:r>
              <a:rPr lang="en-US" dirty="0"/>
              <a:t> </a:t>
            </a:r>
            <a:r>
              <a:rPr lang="en-US" dirty="0" err="1"/>
              <a:t>án</a:t>
            </a:r>
            <a:r>
              <a:rPr lang="en-US" dirty="0"/>
              <a:t> </a:t>
            </a:r>
            <a:r>
              <a:rPr lang="en-US" dirty="0" err="1"/>
              <a:t>có</a:t>
            </a:r>
            <a:r>
              <a:rPr lang="en-US" dirty="0"/>
              <a:t> </a:t>
            </a:r>
            <a:r>
              <a:rPr lang="en-US" dirty="0" err="1"/>
              <a:t>ít</a:t>
            </a:r>
            <a:r>
              <a:rPr lang="en-US" dirty="0"/>
              <a:t> </a:t>
            </a:r>
            <a:r>
              <a:rPr lang="en-US" dirty="0" err="1"/>
              <a:t>nhân</a:t>
            </a:r>
            <a:r>
              <a:rPr lang="en-US" dirty="0"/>
              <a:t> </a:t>
            </a:r>
            <a:r>
              <a:rPr lang="en-US" dirty="0" err="1"/>
              <a:t>viên</a:t>
            </a:r>
            <a:r>
              <a:rPr lang="en-US" dirty="0"/>
              <a:t> </a:t>
            </a:r>
            <a:r>
              <a:rPr lang="en-US" dirty="0" err="1"/>
              <a:t>Nữ</a:t>
            </a:r>
            <a:r>
              <a:rPr lang="en-US" dirty="0"/>
              <a:t> (</a:t>
            </a:r>
            <a:r>
              <a:rPr lang="en-US" dirty="0" err="1"/>
              <a:t>phai</a:t>
            </a:r>
            <a:r>
              <a:rPr lang="en-US" dirty="0"/>
              <a:t>=‘Nu’) </a:t>
            </a:r>
            <a:r>
              <a:rPr lang="en-US" dirty="0" err="1"/>
              <a:t>tham</a:t>
            </a:r>
            <a:r>
              <a:rPr lang="en-US" dirty="0"/>
              <a:t> </a:t>
            </a:r>
            <a:r>
              <a:rPr lang="en-US" dirty="0" err="1"/>
              <a:t>gia</a:t>
            </a:r>
            <a:r>
              <a:rPr lang="en-US" dirty="0"/>
              <a:t> </a:t>
            </a:r>
            <a:r>
              <a:rPr lang="en-US" dirty="0" err="1"/>
              <a:t>nhất</a:t>
            </a:r>
            <a:endParaRPr lang="en-US" dirty="0"/>
          </a:p>
          <a:p>
            <a:pPr marL="514350" indent="-514350" eaLnBrk="1" hangingPunct="1">
              <a:buFont typeface="+mj-lt"/>
              <a:buAutoNum type="arabicPeriod" startAt="26"/>
              <a:defRPr/>
            </a:pPr>
            <a:r>
              <a:rPr lang="en-US" dirty="0" err="1"/>
              <a:t>Tìm</a:t>
            </a:r>
            <a:r>
              <a:rPr lang="en-US" dirty="0"/>
              <a:t> 3 </a:t>
            </a:r>
            <a:r>
              <a:rPr lang="en-US" dirty="0" err="1"/>
              <a:t>nhân</a:t>
            </a:r>
            <a:r>
              <a:rPr lang="en-US" dirty="0"/>
              <a:t> </a:t>
            </a:r>
            <a:r>
              <a:rPr lang="en-US" dirty="0" err="1"/>
              <a:t>viên</a:t>
            </a:r>
            <a:r>
              <a:rPr lang="en-US" dirty="0"/>
              <a:t> </a:t>
            </a:r>
            <a:r>
              <a:rPr lang="en-US" dirty="0" err="1"/>
              <a:t>thuộc</a:t>
            </a:r>
            <a:r>
              <a:rPr lang="en-US" dirty="0"/>
              <a:t> </a:t>
            </a:r>
            <a:r>
              <a:rPr lang="en-US" dirty="0" err="1"/>
              <a:t>phòng</a:t>
            </a:r>
            <a:r>
              <a:rPr lang="en-US" dirty="0"/>
              <a:t> </a:t>
            </a:r>
            <a:r>
              <a:rPr lang="en-US" dirty="0" err="1"/>
              <a:t>số</a:t>
            </a:r>
            <a:r>
              <a:rPr lang="en-US" dirty="0"/>
              <a:t> 4 (</a:t>
            </a:r>
            <a:r>
              <a:rPr lang="en-US" dirty="0" err="1"/>
              <a:t>phg</a:t>
            </a:r>
            <a:r>
              <a:rPr lang="en-US" dirty="0"/>
              <a:t>=4) </a:t>
            </a:r>
            <a:r>
              <a:rPr lang="en-US" dirty="0" err="1"/>
              <a:t>có</a:t>
            </a:r>
            <a:r>
              <a:rPr lang="en-US" dirty="0"/>
              <a:t> </a:t>
            </a:r>
            <a:r>
              <a:rPr lang="en-US" dirty="0" err="1"/>
              <a:t>lương</a:t>
            </a:r>
            <a:r>
              <a:rPr lang="en-US" dirty="0"/>
              <a:t> </a:t>
            </a:r>
            <a:r>
              <a:rPr lang="en-US" dirty="0" err="1"/>
              <a:t>thấp</a:t>
            </a:r>
            <a:r>
              <a:rPr lang="en-US" dirty="0"/>
              <a:t> </a:t>
            </a:r>
            <a:r>
              <a:rPr lang="en-US" dirty="0" err="1"/>
              <a:t>nhất</a:t>
            </a:r>
            <a:endParaRPr lang="en-US" dirty="0"/>
          </a:p>
          <a:p>
            <a:pPr eaLnBrk="1" hangingPunct="1">
              <a:defRPr/>
            </a:pPr>
            <a:endParaRPr lang="en-US" sz="3200" dirty="0"/>
          </a:p>
          <a:p>
            <a:pPr>
              <a:defRPr/>
            </a:pPr>
            <a:endParaRPr lang="en-US" sz="3200" dirty="0"/>
          </a:p>
        </p:txBody>
      </p:sp>
      <p:sp>
        <p:nvSpPr>
          <p:cNvPr id="60419" name="Slide Number Placeholder 3">
            <a:extLst>
              <a:ext uri="{FF2B5EF4-FFF2-40B4-BE49-F238E27FC236}">
                <a16:creationId xmlns:a16="http://schemas.microsoft.com/office/drawing/2014/main" id="{D2AED200-D9E4-CE4F-AE2F-5587521DC348}"/>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33</a:t>
            </a:fld>
            <a:endParaRPr lang="en-US" altLang="vi-VN" sz="1200"/>
          </a:p>
        </p:txBody>
      </p:sp>
    </p:spTree>
    <p:extLst>
      <p:ext uri="{BB962C8B-B14F-4D97-AF65-F5344CB8AC3E}">
        <p14:creationId xmlns:p14="http://schemas.microsoft.com/office/powerpoint/2010/main" val="21002221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9A888-7521-1947-8762-9C0395608D0C}"/>
              </a:ext>
            </a:extLst>
          </p:cNvPr>
          <p:cNvSpPr>
            <a:spLocks noGrp="1"/>
          </p:cNvSpPr>
          <p:nvPr>
            <p:ph type="title"/>
          </p:nvPr>
        </p:nvSpPr>
        <p:spPr>
          <a:xfrm>
            <a:off x="762000" y="3276600"/>
            <a:ext cx="10972800" cy="1143000"/>
          </a:xfrm>
        </p:spPr>
        <p:txBody>
          <a:bodyPr/>
          <a:lstStyle/>
          <a:p>
            <a:pPr algn="l"/>
            <a:r>
              <a:rPr lang="en-US"/>
              <a:t>Xpath/Xquery</a:t>
            </a:r>
          </a:p>
        </p:txBody>
      </p:sp>
    </p:spTree>
    <p:extLst>
      <p:ext uri="{BB962C8B-B14F-4D97-AF65-F5344CB8AC3E}">
        <p14:creationId xmlns:p14="http://schemas.microsoft.com/office/powerpoint/2010/main" val="216785099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426E-2087-1440-ADFC-7806B5A6F05F}"/>
              </a:ext>
            </a:extLst>
          </p:cNvPr>
          <p:cNvSpPr>
            <a:spLocks noGrp="1"/>
          </p:cNvSpPr>
          <p:nvPr>
            <p:ph type="title"/>
          </p:nvPr>
        </p:nvSpPr>
        <p:spPr/>
        <p:txBody>
          <a:bodyPr/>
          <a:lstStyle/>
          <a:p>
            <a:r>
              <a:rPr lang="en-US"/>
              <a:t>Giới thiệu</a:t>
            </a:r>
          </a:p>
        </p:txBody>
      </p:sp>
      <p:sp>
        <p:nvSpPr>
          <p:cNvPr id="3" name="Content Placeholder 2">
            <a:extLst>
              <a:ext uri="{FF2B5EF4-FFF2-40B4-BE49-F238E27FC236}">
                <a16:creationId xmlns:a16="http://schemas.microsoft.com/office/drawing/2014/main" id="{4FB45CE4-15F7-6B4E-8CA5-E44F53BD1444}"/>
              </a:ext>
            </a:extLst>
          </p:cNvPr>
          <p:cNvSpPr>
            <a:spLocks noGrp="1"/>
          </p:cNvSpPr>
          <p:nvPr>
            <p:ph idx="1"/>
          </p:nvPr>
        </p:nvSpPr>
        <p:spPr/>
        <p:txBody>
          <a:bodyPr/>
          <a:lstStyle/>
          <a:p>
            <a:r>
              <a:rPr lang="en-US" altLang="vi-VN"/>
              <a:t>Xpath và Xquery:</a:t>
            </a:r>
          </a:p>
          <a:p>
            <a:pPr lvl="1"/>
            <a:r>
              <a:rPr lang="en-US" altLang="vi-VN"/>
              <a:t>Là hai ngôn ngữ có rất nhiều mặt giống nhau, hỗ trợ </a:t>
            </a:r>
            <a:r>
              <a:rPr lang="en-US" altLang="vi-VN">
                <a:solidFill>
                  <a:srgbClr val="FF0000"/>
                </a:solidFill>
              </a:rPr>
              <a:t>tìm kiếm thông tin trong tài liệu XML</a:t>
            </a:r>
            <a:r>
              <a:rPr lang="en-US" altLang="vi-VN"/>
              <a:t>.</a:t>
            </a:r>
          </a:p>
          <a:p>
            <a:pPr lvl="1"/>
            <a:r>
              <a:rPr lang="en-US" altLang="vi-VN"/>
              <a:t>Có thể xem </a:t>
            </a:r>
            <a:r>
              <a:rPr lang="en-US" altLang="vi-VN">
                <a:solidFill>
                  <a:srgbClr val="FF0000"/>
                </a:solidFill>
              </a:rPr>
              <a:t>Xpath là tập hợp con </a:t>
            </a:r>
            <a:r>
              <a:rPr lang="en-US" altLang="vi-VN"/>
              <a:t>của Xquery.</a:t>
            </a:r>
          </a:p>
          <a:p>
            <a:pPr lvl="1"/>
            <a:r>
              <a:rPr lang="en-US" altLang="vi-VN"/>
              <a:t>Xquery </a:t>
            </a:r>
            <a:r>
              <a:rPr lang="en-US" altLang="vi-VN">
                <a:solidFill>
                  <a:srgbClr val="FF0000"/>
                </a:solidFill>
              </a:rPr>
              <a:t>sử dụng Xpath như là một ngôn ngữ chính </a:t>
            </a:r>
            <a:r>
              <a:rPr lang="en-US" altLang="vi-VN"/>
              <a:t>để </a:t>
            </a:r>
            <a:r>
              <a:rPr lang="en-US" altLang="vi-VN">
                <a:solidFill>
                  <a:srgbClr val="FF0000"/>
                </a:solidFill>
              </a:rPr>
              <a:t>định hướng tìm kiếm</a:t>
            </a:r>
            <a:r>
              <a:rPr lang="en-US" altLang="vi-VN"/>
              <a:t> thay vì dùng đệ qui để duyệt cây.</a:t>
            </a:r>
          </a:p>
          <a:p>
            <a:endParaRPr lang="en-US"/>
          </a:p>
        </p:txBody>
      </p:sp>
    </p:spTree>
    <p:extLst>
      <p:ext uri="{BB962C8B-B14F-4D97-AF65-F5344CB8AC3E}">
        <p14:creationId xmlns:p14="http://schemas.microsoft.com/office/powerpoint/2010/main" val="408132087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C3507-EA2F-C847-B3FA-FC65E3A0BDEF}"/>
              </a:ext>
            </a:extLst>
          </p:cNvPr>
          <p:cNvSpPr>
            <a:spLocks noGrp="1"/>
          </p:cNvSpPr>
          <p:nvPr>
            <p:ph type="title"/>
          </p:nvPr>
        </p:nvSpPr>
        <p:spPr/>
        <p:txBody>
          <a:bodyPr/>
          <a:lstStyle/>
          <a:p>
            <a:r>
              <a:rPr lang="en-US"/>
              <a:t>Xpath</a:t>
            </a:r>
          </a:p>
        </p:txBody>
      </p:sp>
      <p:sp>
        <p:nvSpPr>
          <p:cNvPr id="3" name="Content Placeholder 2">
            <a:extLst>
              <a:ext uri="{FF2B5EF4-FFF2-40B4-BE49-F238E27FC236}">
                <a16:creationId xmlns:a16="http://schemas.microsoft.com/office/drawing/2014/main" id="{9BBB0C5F-1738-AC45-8A59-DABA0EBE5808}"/>
              </a:ext>
            </a:extLst>
          </p:cNvPr>
          <p:cNvSpPr>
            <a:spLocks noGrp="1"/>
          </p:cNvSpPr>
          <p:nvPr>
            <p:ph idx="1"/>
          </p:nvPr>
        </p:nvSpPr>
        <p:spPr/>
        <p:txBody>
          <a:bodyPr/>
          <a:lstStyle/>
          <a:p>
            <a:r>
              <a:rPr lang="en-US" altLang="vi-VN">
                <a:solidFill>
                  <a:srgbClr val="FF0000"/>
                </a:solidFill>
              </a:rPr>
              <a:t>XML Path language </a:t>
            </a:r>
            <a:r>
              <a:rPr lang="en-US" altLang="vi-VN"/>
              <a:t>(gọi tắt là Xpath) là một chuẩn để </a:t>
            </a:r>
            <a:r>
              <a:rPr lang="en-US" altLang="vi-VN">
                <a:solidFill>
                  <a:srgbClr val="FF0000"/>
                </a:solidFill>
              </a:rPr>
              <a:t>xử lý tài liệu XML</a:t>
            </a:r>
            <a:r>
              <a:rPr lang="en-US" altLang="vi-VN"/>
              <a:t> (cũng như SQL là một chuẩn để làm việc với csdl).</a:t>
            </a:r>
          </a:p>
          <a:p>
            <a:r>
              <a:rPr lang="en-US" altLang="vi-VN"/>
              <a:t>Dùng để xử lý nhiều kiểu truy vấn trong tài liệu XML và các biến thể của nó (như HTML).</a:t>
            </a:r>
          </a:p>
          <a:p>
            <a:r>
              <a:rPr lang="en-US" altLang="vi-VN"/>
              <a:t>Là ngôn ngữ rất phổ biến.</a:t>
            </a:r>
          </a:p>
          <a:p>
            <a:r>
              <a:rPr lang="en-US" altLang="vi-VN">
                <a:solidFill>
                  <a:srgbClr val="FF0000"/>
                </a:solidFill>
              </a:rPr>
              <a:t>Tiết kiệm thời gian trích xuất dữ liệu.</a:t>
            </a:r>
          </a:p>
          <a:p>
            <a:endParaRPr lang="en-US"/>
          </a:p>
        </p:txBody>
      </p:sp>
    </p:spTree>
    <p:extLst>
      <p:ext uri="{BB962C8B-B14F-4D97-AF65-F5344CB8AC3E}">
        <p14:creationId xmlns:p14="http://schemas.microsoft.com/office/powerpoint/2010/main" val="1999145650"/>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5889E-EAD5-B349-ADF4-0D01EEEF4D51}"/>
              </a:ext>
            </a:extLst>
          </p:cNvPr>
          <p:cNvSpPr>
            <a:spLocks noGrp="1"/>
          </p:cNvSpPr>
          <p:nvPr>
            <p:ph type="title"/>
          </p:nvPr>
        </p:nvSpPr>
        <p:spPr/>
        <p:txBody>
          <a:bodyPr/>
          <a:lstStyle/>
          <a:p>
            <a:r>
              <a:rPr lang="en-US" dirty="0" err="1"/>
              <a:t>Các</a:t>
            </a:r>
            <a:r>
              <a:rPr lang="en-US" dirty="0"/>
              <a:t> </a:t>
            </a:r>
            <a:r>
              <a:rPr lang="en-US" dirty="0" err="1"/>
              <a:t>cú</a:t>
            </a:r>
            <a:r>
              <a:rPr lang="en-US" dirty="0"/>
              <a:t> </a:t>
            </a:r>
            <a:r>
              <a:rPr lang="en-US" dirty="0" err="1"/>
              <a:t>pháp</a:t>
            </a:r>
            <a:r>
              <a:rPr lang="en-US" dirty="0"/>
              <a:t> </a:t>
            </a:r>
            <a:r>
              <a:rPr lang="en-US" dirty="0" err="1"/>
              <a:t>truy</a:t>
            </a:r>
            <a:r>
              <a:rPr lang="en-US" dirty="0"/>
              <a:t> </a:t>
            </a:r>
            <a:r>
              <a:rPr lang="en-US" dirty="0" err="1"/>
              <a:t>vấn</a:t>
            </a:r>
            <a:r>
              <a:rPr lang="en-US" dirty="0"/>
              <a:t> </a:t>
            </a:r>
            <a:r>
              <a:rPr lang="en-US" dirty="0" err="1"/>
              <a:t>với</a:t>
            </a:r>
            <a:r>
              <a:rPr lang="en-US" dirty="0"/>
              <a:t> XPath</a:t>
            </a:r>
          </a:p>
        </p:txBody>
      </p:sp>
      <p:graphicFrame>
        <p:nvGraphicFramePr>
          <p:cNvPr id="4" name="Table 3">
            <a:extLst>
              <a:ext uri="{FF2B5EF4-FFF2-40B4-BE49-F238E27FC236}">
                <a16:creationId xmlns:a16="http://schemas.microsoft.com/office/drawing/2014/main" id="{87EE4920-578E-C04E-8A3B-056246640825}"/>
              </a:ext>
            </a:extLst>
          </p:cNvPr>
          <p:cNvGraphicFramePr>
            <a:graphicFrameLocks noGrp="1"/>
          </p:cNvGraphicFramePr>
          <p:nvPr>
            <p:extLst>
              <p:ext uri="{D42A27DB-BD31-4B8C-83A1-F6EECF244321}">
                <p14:modId xmlns:p14="http://schemas.microsoft.com/office/powerpoint/2010/main" val="2472442885"/>
              </p:ext>
            </p:extLst>
          </p:nvPr>
        </p:nvGraphicFramePr>
        <p:xfrm>
          <a:off x="1066800" y="1417638"/>
          <a:ext cx="10058400" cy="4464626"/>
        </p:xfrm>
        <a:graphic>
          <a:graphicData uri="http://schemas.openxmlformats.org/drawingml/2006/table">
            <a:tbl>
              <a:tblPr firstRow="1" firstCol="1" bandRow="1">
                <a:tableStyleId>{2D5ABB26-0587-4C30-8999-92F81FD0307C}</a:tableStyleId>
              </a:tblPr>
              <a:tblGrid>
                <a:gridCol w="2590800">
                  <a:extLst>
                    <a:ext uri="{9D8B030D-6E8A-4147-A177-3AD203B41FA5}">
                      <a16:colId xmlns:a16="http://schemas.microsoft.com/office/drawing/2014/main" val="763822430"/>
                    </a:ext>
                  </a:extLst>
                </a:gridCol>
                <a:gridCol w="7467600">
                  <a:extLst>
                    <a:ext uri="{9D8B030D-6E8A-4147-A177-3AD203B41FA5}">
                      <a16:colId xmlns:a16="http://schemas.microsoft.com/office/drawing/2014/main" val="2766042997"/>
                    </a:ext>
                  </a:extLst>
                </a:gridCol>
              </a:tblGrid>
              <a:tr h="0">
                <a:tc>
                  <a:txBody>
                    <a:bodyPr/>
                    <a:lstStyle/>
                    <a:p>
                      <a:pPr marL="0" marR="0" algn="just">
                        <a:lnSpc>
                          <a:spcPct val="150000"/>
                        </a:lnSpc>
                        <a:spcBef>
                          <a:spcPts val="0"/>
                        </a:spcBef>
                        <a:spcAft>
                          <a:spcPts val="0"/>
                        </a:spcAft>
                      </a:pPr>
                      <a:r>
                        <a:rPr lang="en-US" sz="2000" b="1">
                          <a:solidFill>
                            <a:srgbClr val="008000"/>
                          </a:solidFill>
                          <a:effectLst/>
                        </a:rPr>
                        <a:t>nodename</a:t>
                      </a:r>
                      <a:endParaRPr lang="en-US" sz="2000" b="1">
                        <a:solidFill>
                          <a:srgbClr val="008000"/>
                        </a:solidFill>
                        <a:effectLst/>
                        <a:latin typeface="+mn-lt"/>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50000"/>
                        </a:lnSpc>
                        <a:spcBef>
                          <a:spcPts val="0"/>
                        </a:spcBef>
                        <a:spcAft>
                          <a:spcPts val="0"/>
                        </a:spcAft>
                      </a:pPr>
                      <a:r>
                        <a:rPr lang="vi-VN" sz="2000" b="0" dirty="0">
                          <a:solidFill>
                            <a:srgbClr val="0066FF"/>
                          </a:solidFill>
                          <a:effectLst/>
                        </a:rPr>
                        <a:t>Chọn tất cả các nút có tên là nodename</a:t>
                      </a:r>
                      <a:r>
                        <a:rPr lang="en-US" sz="2000" b="0" dirty="0">
                          <a:solidFill>
                            <a:srgbClr val="0066FF"/>
                          </a:solidFill>
                          <a:effectLst/>
                        </a:rPr>
                        <a:t>.</a:t>
                      </a:r>
                      <a:endParaRPr lang="en-US" sz="2000" b="0" dirty="0">
                        <a:solidFill>
                          <a:srgbClr val="0066FF"/>
                        </a:solidFill>
                        <a:effectLst/>
                        <a:latin typeface="+mn-lt"/>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7968139"/>
                  </a:ext>
                </a:extLst>
              </a:tr>
              <a:tr h="0">
                <a:tc>
                  <a:txBody>
                    <a:bodyPr/>
                    <a:lstStyle/>
                    <a:p>
                      <a:pPr marL="0" marR="0" algn="just">
                        <a:lnSpc>
                          <a:spcPct val="150000"/>
                        </a:lnSpc>
                        <a:spcBef>
                          <a:spcPts val="0"/>
                        </a:spcBef>
                        <a:spcAft>
                          <a:spcPts val="0"/>
                        </a:spcAft>
                      </a:pPr>
                      <a:r>
                        <a:rPr lang="vi-VN" sz="2000" b="1">
                          <a:solidFill>
                            <a:srgbClr val="008000"/>
                          </a:solidFill>
                          <a:effectLst/>
                        </a:rPr>
                        <a:t>/</a:t>
                      </a:r>
                      <a:endParaRPr lang="en-US" sz="2000" b="1">
                        <a:solidFill>
                          <a:srgbClr val="008000"/>
                        </a:solidFill>
                        <a:effectLst/>
                        <a:latin typeface="+mn-lt"/>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50000"/>
                        </a:lnSpc>
                        <a:spcBef>
                          <a:spcPts val="0"/>
                        </a:spcBef>
                        <a:spcAft>
                          <a:spcPts val="0"/>
                        </a:spcAft>
                      </a:pPr>
                      <a:r>
                        <a:rPr lang="vi-VN" sz="2000" b="0">
                          <a:solidFill>
                            <a:srgbClr val="0066FF"/>
                          </a:solidFill>
                          <a:effectLst/>
                        </a:rPr>
                        <a:t>Truy vấn từ nút gốc (root node)</a:t>
                      </a:r>
                      <a:r>
                        <a:rPr lang="en-US" sz="2000" b="0">
                          <a:solidFill>
                            <a:srgbClr val="0066FF"/>
                          </a:solidFill>
                          <a:effectLst/>
                        </a:rPr>
                        <a:t>.</a:t>
                      </a:r>
                      <a:endParaRPr lang="en-US" sz="2000" b="0">
                        <a:solidFill>
                          <a:srgbClr val="0066FF"/>
                        </a:solidFill>
                        <a:effectLst/>
                        <a:latin typeface="+mn-lt"/>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1343474"/>
                  </a:ext>
                </a:extLst>
              </a:tr>
              <a:tr h="0">
                <a:tc>
                  <a:txBody>
                    <a:bodyPr/>
                    <a:lstStyle/>
                    <a:p>
                      <a:pPr marL="0" marR="0" algn="just">
                        <a:lnSpc>
                          <a:spcPct val="150000"/>
                        </a:lnSpc>
                        <a:spcBef>
                          <a:spcPts val="0"/>
                        </a:spcBef>
                        <a:spcAft>
                          <a:spcPts val="0"/>
                        </a:spcAft>
                      </a:pPr>
                      <a:r>
                        <a:rPr lang="vi-VN" sz="2000" b="1">
                          <a:solidFill>
                            <a:srgbClr val="008000"/>
                          </a:solidFill>
                          <a:effectLst/>
                        </a:rPr>
                        <a:t>//</a:t>
                      </a:r>
                      <a:endParaRPr lang="en-US" sz="2000" b="1">
                        <a:solidFill>
                          <a:srgbClr val="008000"/>
                        </a:solidFill>
                        <a:effectLst/>
                        <a:latin typeface="+mn-lt"/>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50000"/>
                        </a:lnSpc>
                        <a:spcBef>
                          <a:spcPts val="0"/>
                        </a:spcBef>
                        <a:spcAft>
                          <a:spcPts val="0"/>
                        </a:spcAft>
                      </a:pPr>
                      <a:r>
                        <a:rPr lang="vi-VN" sz="2000" b="0" dirty="0">
                          <a:solidFill>
                            <a:srgbClr val="0066FF"/>
                          </a:solidFill>
                          <a:effectLst/>
                        </a:rPr>
                        <a:t>Truy vấn từ ngay nút hiện tại, nếu như nút có tồn tại trong tài liệu XML. Có thể truy vấn từ bất kỳ vị trí nào trong tài liệu.</a:t>
                      </a:r>
                      <a:endParaRPr lang="en-US" sz="2000" b="0" dirty="0">
                        <a:solidFill>
                          <a:srgbClr val="0066FF"/>
                        </a:solidFill>
                        <a:effectLst/>
                        <a:latin typeface="+mn-lt"/>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6610909"/>
                  </a:ext>
                </a:extLst>
              </a:tr>
              <a:tr h="0">
                <a:tc>
                  <a:txBody>
                    <a:bodyPr/>
                    <a:lstStyle/>
                    <a:p>
                      <a:pPr marL="0" marR="0" algn="just">
                        <a:lnSpc>
                          <a:spcPct val="150000"/>
                        </a:lnSpc>
                        <a:spcBef>
                          <a:spcPts val="0"/>
                        </a:spcBef>
                        <a:spcAft>
                          <a:spcPts val="0"/>
                        </a:spcAft>
                      </a:pPr>
                      <a:r>
                        <a:rPr lang="vi-VN" sz="2000" b="1">
                          <a:solidFill>
                            <a:srgbClr val="008000"/>
                          </a:solidFill>
                          <a:effectLst/>
                        </a:rPr>
                        <a:t>.</a:t>
                      </a:r>
                      <a:endParaRPr lang="en-US" sz="2000" b="1">
                        <a:solidFill>
                          <a:srgbClr val="008000"/>
                        </a:solidFill>
                        <a:effectLst/>
                        <a:latin typeface="+mn-lt"/>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50000"/>
                        </a:lnSpc>
                        <a:spcBef>
                          <a:spcPts val="0"/>
                        </a:spcBef>
                        <a:spcAft>
                          <a:spcPts val="0"/>
                        </a:spcAft>
                      </a:pPr>
                      <a:r>
                        <a:rPr lang="vi-VN" sz="2000" b="0" dirty="0">
                          <a:solidFill>
                            <a:srgbClr val="0066FF"/>
                          </a:solidFill>
                          <a:effectLst/>
                        </a:rPr>
                        <a:t>Chọn nút hiện tại</a:t>
                      </a:r>
                      <a:r>
                        <a:rPr lang="en-US" sz="2000" b="0" dirty="0">
                          <a:solidFill>
                            <a:srgbClr val="0066FF"/>
                          </a:solidFill>
                          <a:effectLst/>
                        </a:rPr>
                        <a:t>.</a:t>
                      </a:r>
                      <a:endParaRPr lang="en-US" sz="2000" b="0" dirty="0">
                        <a:solidFill>
                          <a:srgbClr val="0066FF"/>
                        </a:solidFill>
                        <a:effectLst/>
                        <a:latin typeface="+mn-lt"/>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7680151"/>
                  </a:ext>
                </a:extLst>
              </a:tr>
              <a:tr h="0">
                <a:tc>
                  <a:txBody>
                    <a:bodyPr/>
                    <a:lstStyle/>
                    <a:p>
                      <a:pPr marL="0" marR="0" algn="just">
                        <a:lnSpc>
                          <a:spcPct val="150000"/>
                        </a:lnSpc>
                        <a:spcBef>
                          <a:spcPts val="0"/>
                        </a:spcBef>
                        <a:spcAft>
                          <a:spcPts val="0"/>
                        </a:spcAft>
                      </a:pPr>
                      <a:r>
                        <a:rPr lang="vi-VN" sz="2000" b="1">
                          <a:solidFill>
                            <a:srgbClr val="008000"/>
                          </a:solidFill>
                          <a:effectLst/>
                        </a:rPr>
                        <a:t>@</a:t>
                      </a:r>
                      <a:endParaRPr lang="en-US" sz="2000" b="1">
                        <a:solidFill>
                          <a:srgbClr val="008000"/>
                        </a:solidFill>
                        <a:effectLst/>
                        <a:latin typeface="+mn-lt"/>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50000"/>
                        </a:lnSpc>
                        <a:spcBef>
                          <a:spcPts val="0"/>
                        </a:spcBef>
                        <a:spcAft>
                          <a:spcPts val="0"/>
                        </a:spcAft>
                      </a:pPr>
                      <a:r>
                        <a:rPr lang="vi-VN" sz="2000" b="0">
                          <a:solidFill>
                            <a:srgbClr val="0066FF"/>
                          </a:solidFill>
                          <a:effectLst/>
                        </a:rPr>
                        <a:t>Chọn thuộc tính</a:t>
                      </a:r>
                      <a:r>
                        <a:rPr lang="en-US" sz="2000" b="0">
                          <a:solidFill>
                            <a:srgbClr val="0066FF"/>
                          </a:solidFill>
                          <a:effectLst/>
                        </a:rPr>
                        <a:t>.</a:t>
                      </a:r>
                      <a:endParaRPr lang="en-US" sz="2000" b="0">
                        <a:solidFill>
                          <a:srgbClr val="0066FF"/>
                        </a:solidFill>
                        <a:effectLst/>
                        <a:latin typeface="+mn-lt"/>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6070998"/>
                  </a:ext>
                </a:extLst>
              </a:tr>
              <a:tr h="0">
                <a:tc>
                  <a:txBody>
                    <a:bodyPr/>
                    <a:lstStyle/>
                    <a:p>
                      <a:pPr marL="0" marR="0" algn="just">
                        <a:lnSpc>
                          <a:spcPct val="150000"/>
                        </a:lnSpc>
                        <a:spcBef>
                          <a:spcPts val="0"/>
                        </a:spcBef>
                        <a:spcAft>
                          <a:spcPts val="0"/>
                        </a:spcAft>
                      </a:pPr>
                      <a:r>
                        <a:rPr lang="vi-VN" sz="2000" b="1">
                          <a:solidFill>
                            <a:srgbClr val="008000"/>
                          </a:solidFill>
                          <a:effectLst/>
                        </a:rPr>
                        <a:t>/a/b[1]</a:t>
                      </a:r>
                      <a:endParaRPr lang="en-US" sz="2000" b="1">
                        <a:solidFill>
                          <a:srgbClr val="008000"/>
                        </a:solidFill>
                        <a:effectLst/>
                        <a:latin typeface="+mn-lt"/>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50000"/>
                        </a:lnSpc>
                        <a:spcBef>
                          <a:spcPts val="0"/>
                        </a:spcBef>
                        <a:spcAft>
                          <a:spcPts val="0"/>
                        </a:spcAft>
                      </a:pPr>
                      <a:r>
                        <a:rPr lang="vi-VN" sz="2000" b="0">
                          <a:solidFill>
                            <a:srgbClr val="0066FF"/>
                          </a:solidFill>
                          <a:effectLst/>
                        </a:rPr>
                        <a:t>Chọn ra nút b đầu tiên (trong trường hợp có nhiều nút b).</a:t>
                      </a:r>
                      <a:endParaRPr lang="en-US" sz="2000" b="0">
                        <a:solidFill>
                          <a:srgbClr val="0066FF"/>
                        </a:solidFill>
                        <a:effectLst/>
                        <a:latin typeface="+mn-lt"/>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3491887"/>
                  </a:ext>
                </a:extLst>
              </a:tr>
              <a:tr h="0">
                <a:tc>
                  <a:txBody>
                    <a:bodyPr/>
                    <a:lstStyle/>
                    <a:p>
                      <a:pPr marL="0" marR="0" algn="just">
                        <a:lnSpc>
                          <a:spcPct val="150000"/>
                        </a:lnSpc>
                        <a:spcBef>
                          <a:spcPts val="0"/>
                        </a:spcBef>
                        <a:spcAft>
                          <a:spcPts val="0"/>
                        </a:spcAft>
                      </a:pPr>
                      <a:r>
                        <a:rPr lang="vi-VN" sz="2000" b="1">
                          <a:solidFill>
                            <a:srgbClr val="008000"/>
                          </a:solidFill>
                          <a:effectLst/>
                        </a:rPr>
                        <a:t>/a/b[last()]</a:t>
                      </a:r>
                      <a:endParaRPr lang="en-US" sz="2000" b="1">
                        <a:solidFill>
                          <a:srgbClr val="008000"/>
                        </a:solidFill>
                        <a:effectLst/>
                        <a:latin typeface="+mn-lt"/>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50000"/>
                        </a:lnSpc>
                        <a:spcBef>
                          <a:spcPts val="0"/>
                        </a:spcBef>
                        <a:spcAft>
                          <a:spcPts val="0"/>
                        </a:spcAft>
                      </a:pPr>
                      <a:r>
                        <a:rPr lang="vi-VN" sz="2000" b="0">
                          <a:solidFill>
                            <a:srgbClr val="0066FF"/>
                          </a:solidFill>
                          <a:effectLst/>
                        </a:rPr>
                        <a:t>Chọn ra nút b cuối cùng (trong trường hợp có nhiều nút b).</a:t>
                      </a:r>
                      <a:endParaRPr lang="en-US" sz="2000" b="0">
                        <a:solidFill>
                          <a:srgbClr val="0066FF"/>
                        </a:solidFill>
                        <a:effectLst/>
                        <a:latin typeface="+mn-lt"/>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0332062"/>
                  </a:ext>
                </a:extLst>
              </a:tr>
              <a:tr h="0">
                <a:tc>
                  <a:txBody>
                    <a:bodyPr/>
                    <a:lstStyle/>
                    <a:p>
                      <a:pPr marL="0" marR="0" algn="just">
                        <a:lnSpc>
                          <a:spcPct val="150000"/>
                        </a:lnSpc>
                        <a:spcBef>
                          <a:spcPts val="0"/>
                        </a:spcBef>
                        <a:spcAft>
                          <a:spcPts val="0"/>
                        </a:spcAft>
                      </a:pPr>
                      <a:r>
                        <a:rPr lang="vi-VN" sz="2000" b="1">
                          <a:solidFill>
                            <a:srgbClr val="008000"/>
                          </a:solidFill>
                          <a:effectLst/>
                        </a:rPr>
                        <a:t>/a[@att]</a:t>
                      </a:r>
                      <a:endParaRPr lang="en-US" sz="2000" b="1">
                        <a:solidFill>
                          <a:srgbClr val="008000"/>
                        </a:solidFill>
                        <a:effectLst/>
                        <a:latin typeface="+mn-lt"/>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50000"/>
                        </a:lnSpc>
                        <a:spcBef>
                          <a:spcPts val="0"/>
                        </a:spcBef>
                        <a:spcAft>
                          <a:spcPts val="0"/>
                        </a:spcAft>
                      </a:pPr>
                      <a:r>
                        <a:rPr lang="vi-VN" sz="2000" b="0" dirty="0">
                          <a:solidFill>
                            <a:srgbClr val="0066FF"/>
                          </a:solidFill>
                          <a:effectLst/>
                        </a:rPr>
                        <a:t>Chọn ra tất cả các nút a nào có thuộc tính là att.</a:t>
                      </a:r>
                      <a:endParaRPr lang="en-US" sz="2000" b="0" dirty="0">
                        <a:solidFill>
                          <a:srgbClr val="0066FF"/>
                        </a:solidFill>
                        <a:effectLst/>
                        <a:latin typeface="+mn-lt"/>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9582009"/>
                  </a:ext>
                </a:extLst>
              </a:tr>
              <a:tr h="0">
                <a:tc>
                  <a:txBody>
                    <a:bodyPr/>
                    <a:lstStyle/>
                    <a:p>
                      <a:pPr marL="0" marR="0" algn="just">
                        <a:lnSpc>
                          <a:spcPct val="150000"/>
                        </a:lnSpc>
                        <a:spcBef>
                          <a:spcPts val="0"/>
                        </a:spcBef>
                        <a:spcAft>
                          <a:spcPts val="0"/>
                        </a:spcAft>
                      </a:pPr>
                      <a:r>
                        <a:rPr lang="vi-VN" sz="2000" b="1">
                          <a:solidFill>
                            <a:srgbClr val="008000"/>
                          </a:solidFill>
                          <a:effectLst/>
                        </a:rPr>
                        <a:t>/a[@att='val']</a:t>
                      </a:r>
                      <a:endParaRPr lang="en-US" sz="2000" b="1">
                        <a:solidFill>
                          <a:srgbClr val="008000"/>
                        </a:solidFill>
                        <a:effectLst/>
                        <a:latin typeface="+mn-lt"/>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50000"/>
                        </a:lnSpc>
                        <a:spcBef>
                          <a:spcPts val="0"/>
                        </a:spcBef>
                        <a:spcAft>
                          <a:spcPts val="0"/>
                        </a:spcAft>
                      </a:pPr>
                      <a:r>
                        <a:rPr lang="vi-VN" sz="2000" b="0" dirty="0">
                          <a:solidFill>
                            <a:srgbClr val="0066FF"/>
                          </a:solidFill>
                          <a:effectLst/>
                        </a:rPr>
                        <a:t>Chọn ra tất cả các nút a nào có thuộc tính att là 'val'.</a:t>
                      </a:r>
                      <a:endParaRPr lang="en-US" sz="2000" b="0" dirty="0">
                        <a:solidFill>
                          <a:srgbClr val="0066FF"/>
                        </a:solidFill>
                        <a:effectLst/>
                        <a:latin typeface="+mn-lt"/>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837663"/>
                  </a:ext>
                </a:extLst>
              </a:tr>
              <a:tr h="0">
                <a:tc>
                  <a:txBody>
                    <a:bodyPr/>
                    <a:lstStyle/>
                    <a:p>
                      <a:pPr marL="0" marR="0" algn="just">
                        <a:lnSpc>
                          <a:spcPct val="150000"/>
                        </a:lnSpc>
                        <a:spcBef>
                          <a:spcPts val="0"/>
                        </a:spcBef>
                        <a:spcAft>
                          <a:spcPts val="0"/>
                        </a:spcAft>
                      </a:pPr>
                      <a:r>
                        <a:rPr lang="vi-VN" sz="2000" b="1" dirty="0">
                          <a:solidFill>
                            <a:srgbClr val="008000"/>
                          </a:solidFill>
                          <a:effectLst/>
                        </a:rPr>
                        <a:t>/a/*</a:t>
                      </a:r>
                      <a:endParaRPr lang="en-US" sz="2000" b="1" dirty="0">
                        <a:solidFill>
                          <a:srgbClr val="008000"/>
                        </a:solidFill>
                        <a:effectLst/>
                        <a:latin typeface="+mn-lt"/>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50000"/>
                        </a:lnSpc>
                        <a:spcBef>
                          <a:spcPts val="0"/>
                        </a:spcBef>
                        <a:spcAft>
                          <a:spcPts val="0"/>
                        </a:spcAft>
                      </a:pPr>
                      <a:r>
                        <a:rPr lang="vi-VN" sz="2000" b="0" dirty="0">
                          <a:solidFill>
                            <a:srgbClr val="0066FF"/>
                          </a:solidFill>
                          <a:effectLst/>
                        </a:rPr>
                        <a:t>Chọn tất cả các nút con từ nút a.</a:t>
                      </a:r>
                      <a:endParaRPr lang="en-US" sz="2000" b="0" dirty="0">
                        <a:solidFill>
                          <a:srgbClr val="0066FF"/>
                        </a:solidFill>
                        <a:effectLst/>
                        <a:latin typeface="+mn-lt"/>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2324481"/>
                  </a:ext>
                </a:extLst>
              </a:tr>
            </a:tbl>
          </a:graphicData>
        </a:graphic>
      </p:graphicFrame>
    </p:spTree>
    <p:extLst>
      <p:ext uri="{BB962C8B-B14F-4D97-AF65-F5344CB8AC3E}">
        <p14:creationId xmlns:p14="http://schemas.microsoft.com/office/powerpoint/2010/main" val="3176241773"/>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6FFB3-D080-5444-A7F2-207175319197}"/>
              </a:ext>
            </a:extLst>
          </p:cNvPr>
          <p:cNvSpPr>
            <a:spLocks noGrp="1"/>
          </p:cNvSpPr>
          <p:nvPr>
            <p:ph type="title"/>
          </p:nvPr>
        </p:nvSpPr>
        <p:spPr/>
        <p:txBody>
          <a:bodyPr/>
          <a:lstStyle/>
          <a:p>
            <a:r>
              <a:rPr lang="en-US"/>
              <a:t>Ví dụ 36: CSDL XML</a:t>
            </a:r>
          </a:p>
        </p:txBody>
      </p:sp>
      <p:sp>
        <p:nvSpPr>
          <p:cNvPr id="6" name="TextBox 3">
            <a:extLst>
              <a:ext uri="{FF2B5EF4-FFF2-40B4-BE49-F238E27FC236}">
                <a16:creationId xmlns:a16="http://schemas.microsoft.com/office/drawing/2014/main" id="{475B85A7-DC70-0842-8897-E88FD7CD0306}"/>
              </a:ext>
            </a:extLst>
          </p:cNvPr>
          <p:cNvSpPr txBox="1">
            <a:spLocks noGrp="1" noChangeArrowheads="1"/>
          </p:cNvSpPr>
          <p:nvPr>
            <p:ph sz="half" idx="1"/>
          </p:nvPr>
        </p:nvSpPr>
        <p:spPr bwMode="auto">
          <a:xfrm>
            <a:off x="609600" y="1600201"/>
            <a:ext cx="5384800" cy="366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Verdana" panose="020B0604030504040204" pitchFamily="34" charset="0"/>
              <a:buAutoNum type="arabicPeriod"/>
            </a:pPr>
            <a:r>
              <a:rPr lang="en-US" altLang="vi-VN" sz="1400">
                <a:solidFill>
                  <a:srgbClr val="0066FF"/>
                </a:solidFill>
              </a:rPr>
              <a:t> &lt;users&gt;</a:t>
            </a:r>
          </a:p>
          <a:p>
            <a:pPr>
              <a:buFont typeface="Verdana" panose="020B0604030504040204" pitchFamily="34" charset="0"/>
              <a:buAutoNum type="arabicPeriod"/>
            </a:pPr>
            <a:r>
              <a:rPr lang="en-US" altLang="vi-VN" sz="1400">
                <a:solidFill>
                  <a:srgbClr val="0066FF"/>
                </a:solidFill>
              </a:rPr>
              <a:t>    &lt;user&gt;</a:t>
            </a:r>
          </a:p>
          <a:p>
            <a:pPr>
              <a:buFont typeface="Verdana" panose="020B0604030504040204" pitchFamily="34" charset="0"/>
              <a:buAutoNum type="arabicPeriod"/>
            </a:pPr>
            <a:r>
              <a:rPr lang="en-US" altLang="vi-VN" sz="1400">
                <a:solidFill>
                  <a:srgbClr val="0066FF"/>
                </a:solidFill>
              </a:rPr>
              <a:t>      &lt;name&gt;</a:t>
            </a:r>
          </a:p>
          <a:p>
            <a:pPr>
              <a:buFont typeface="Verdana" panose="020B0604030504040204" pitchFamily="34" charset="0"/>
              <a:buAutoNum type="arabicPeriod"/>
            </a:pPr>
            <a:r>
              <a:rPr lang="en-US" altLang="vi-VN" sz="1400">
                <a:solidFill>
                  <a:srgbClr val="0066FF"/>
                </a:solidFill>
              </a:rPr>
              <a:t>        &lt;first&gt;Lola&lt;/first&gt;</a:t>
            </a:r>
          </a:p>
          <a:p>
            <a:pPr>
              <a:buFont typeface="Verdana" panose="020B0604030504040204" pitchFamily="34" charset="0"/>
              <a:buAutoNum type="arabicPeriod"/>
            </a:pPr>
            <a:r>
              <a:rPr lang="en-US" altLang="vi-VN" sz="1400">
                <a:solidFill>
                  <a:srgbClr val="0066FF"/>
                </a:solidFill>
              </a:rPr>
              <a:t>        &lt;last&gt;Solis&lt;/last&gt;</a:t>
            </a:r>
          </a:p>
          <a:p>
            <a:pPr>
              <a:buFont typeface="Verdana" panose="020B0604030504040204" pitchFamily="34" charset="0"/>
              <a:buAutoNum type="arabicPeriod"/>
            </a:pPr>
            <a:r>
              <a:rPr lang="en-US" altLang="vi-VN" sz="1400">
                <a:solidFill>
                  <a:srgbClr val="0066FF"/>
                </a:solidFill>
              </a:rPr>
              <a:t>      &lt;/name&gt;</a:t>
            </a:r>
          </a:p>
          <a:p>
            <a:pPr>
              <a:buFont typeface="Verdana" panose="020B0604030504040204" pitchFamily="34" charset="0"/>
              <a:buAutoNum type="arabicPeriod"/>
            </a:pPr>
            <a:r>
              <a:rPr lang="en-US" altLang="vi-VN" sz="1400">
                <a:solidFill>
                  <a:srgbClr val="0066FF"/>
                </a:solidFill>
              </a:rPr>
              <a:t>      &lt;age&gt;2&lt;/age&gt;</a:t>
            </a:r>
          </a:p>
          <a:p>
            <a:pPr>
              <a:buFont typeface="Verdana" panose="020B0604030504040204" pitchFamily="34" charset="0"/>
              <a:buAutoNum type="arabicPeriod"/>
            </a:pPr>
            <a:r>
              <a:rPr lang="en-US" altLang="vi-VN" sz="1400">
                <a:solidFill>
                  <a:srgbClr val="0066FF"/>
                </a:solidFill>
              </a:rPr>
              <a:t>    &lt;/user&gt;</a:t>
            </a:r>
          </a:p>
          <a:p>
            <a:pPr>
              <a:buFont typeface="Verdana" panose="020B0604030504040204" pitchFamily="34" charset="0"/>
              <a:buAutoNum type="arabicPeriod"/>
            </a:pPr>
            <a:r>
              <a:rPr lang="en-US" altLang="vi-VN" sz="1400">
                <a:solidFill>
                  <a:srgbClr val="0066FF"/>
                </a:solidFill>
              </a:rPr>
              <a:t>    &lt;user&gt;</a:t>
            </a:r>
          </a:p>
          <a:p>
            <a:pPr>
              <a:buFont typeface="Verdana" panose="020B0604030504040204" pitchFamily="34" charset="0"/>
              <a:buAutoNum type="arabicPeriod"/>
            </a:pPr>
            <a:r>
              <a:rPr lang="en-US" altLang="vi-VN" sz="1400">
                <a:solidFill>
                  <a:srgbClr val="0066FF"/>
                </a:solidFill>
              </a:rPr>
              <a:t>      &lt;name&gt;</a:t>
            </a:r>
          </a:p>
          <a:p>
            <a:pPr>
              <a:buFont typeface="Verdana" panose="020B0604030504040204" pitchFamily="34" charset="0"/>
              <a:buAutoNum type="arabicPeriod"/>
            </a:pPr>
            <a:r>
              <a:rPr lang="en-US" altLang="vi-VN" sz="1400">
                <a:solidFill>
                  <a:srgbClr val="0066FF"/>
                </a:solidFill>
              </a:rPr>
              <a:t>        &lt;first&gt;Nina&lt;/first&gt;</a:t>
            </a:r>
          </a:p>
          <a:p>
            <a:pPr>
              <a:buFont typeface="Verdana" panose="020B0604030504040204" pitchFamily="34" charset="0"/>
              <a:buAutoNum type="arabicPeriod"/>
            </a:pPr>
            <a:r>
              <a:rPr lang="en-US" altLang="vi-VN" sz="1400">
                <a:solidFill>
                  <a:srgbClr val="0066FF"/>
                </a:solidFill>
              </a:rPr>
              <a:t>        &lt;last&gt;Serafina&lt;/last&gt;</a:t>
            </a:r>
          </a:p>
          <a:p>
            <a:pPr>
              <a:buFont typeface="Verdana" panose="020B0604030504040204" pitchFamily="34" charset="0"/>
              <a:buAutoNum type="arabicPeriod"/>
            </a:pPr>
            <a:r>
              <a:rPr lang="en-US" altLang="vi-VN" sz="1400">
                <a:solidFill>
                  <a:srgbClr val="0066FF"/>
                </a:solidFill>
              </a:rPr>
              <a:t>      &lt;/name&gt;</a:t>
            </a:r>
          </a:p>
          <a:p>
            <a:pPr>
              <a:buFont typeface="Verdana" panose="020B0604030504040204" pitchFamily="34" charset="0"/>
              <a:buAutoNum type="arabicPeriod"/>
            </a:pPr>
            <a:r>
              <a:rPr lang="en-US" altLang="vi-VN" sz="1400">
                <a:solidFill>
                  <a:srgbClr val="0066FF"/>
                </a:solidFill>
              </a:rPr>
              <a:t>      &lt;age&gt;4&lt;/age&gt;</a:t>
            </a:r>
          </a:p>
        </p:txBody>
      </p:sp>
      <p:sp>
        <p:nvSpPr>
          <p:cNvPr id="7" name="TextBox 4">
            <a:extLst>
              <a:ext uri="{FF2B5EF4-FFF2-40B4-BE49-F238E27FC236}">
                <a16:creationId xmlns:a16="http://schemas.microsoft.com/office/drawing/2014/main" id="{84F8B728-BF66-764D-87FB-9A2357D138FE}"/>
              </a:ext>
            </a:extLst>
          </p:cNvPr>
          <p:cNvSpPr txBox="1">
            <a:spLocks noGrp="1" noChangeArrowheads="1"/>
          </p:cNvSpPr>
          <p:nvPr>
            <p:ph sz="half" idx="2"/>
          </p:nvPr>
        </p:nvSpPr>
        <p:spPr bwMode="auto">
          <a:xfrm>
            <a:off x="6197600" y="1600201"/>
            <a:ext cx="5384800" cy="344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Verdana" panose="020B0604030504040204" pitchFamily="34" charset="0"/>
              <a:buAutoNum type="arabicPeriod" startAt="15"/>
            </a:pPr>
            <a:r>
              <a:rPr lang="en-US" altLang="vi-VN" sz="1600">
                <a:solidFill>
                  <a:srgbClr val="008000"/>
                </a:solidFill>
              </a:rPr>
              <a:t> </a:t>
            </a:r>
            <a:r>
              <a:rPr lang="en-US" altLang="vi-VN" sz="1400">
                <a:solidFill>
                  <a:srgbClr val="008000"/>
                </a:solidFill>
              </a:rPr>
              <a:t>&lt;visits&gt;</a:t>
            </a:r>
          </a:p>
          <a:p>
            <a:pPr>
              <a:buFont typeface="Verdana" panose="020B0604030504040204" pitchFamily="34" charset="0"/>
              <a:buAutoNum type="arabicPeriod" startAt="15"/>
            </a:pPr>
            <a:r>
              <a:rPr lang="en-US" altLang="vi-VN" sz="1400">
                <a:solidFill>
                  <a:srgbClr val="008000"/>
                </a:solidFill>
              </a:rPr>
              <a:t>        &lt;first&gt;2008-01-15&lt;/first&gt;</a:t>
            </a:r>
          </a:p>
          <a:p>
            <a:pPr>
              <a:buFont typeface="Verdana" panose="020B0604030504040204" pitchFamily="34" charset="0"/>
              <a:buAutoNum type="arabicPeriod" startAt="15"/>
            </a:pPr>
            <a:r>
              <a:rPr lang="en-US" altLang="vi-VN" sz="1400">
                <a:solidFill>
                  <a:srgbClr val="008000"/>
                </a:solidFill>
              </a:rPr>
              <a:t>        &lt;last&gt;2008-02-15&lt;/last&gt;</a:t>
            </a:r>
          </a:p>
          <a:p>
            <a:pPr>
              <a:buFont typeface="Verdana" panose="020B0604030504040204" pitchFamily="34" charset="0"/>
              <a:buAutoNum type="arabicPeriod" startAt="15"/>
            </a:pPr>
            <a:r>
              <a:rPr lang="en-US" altLang="vi-VN" sz="1400">
                <a:solidFill>
                  <a:srgbClr val="008000"/>
                </a:solidFill>
              </a:rPr>
              <a:t>      &lt;/visits&gt;</a:t>
            </a:r>
          </a:p>
          <a:p>
            <a:pPr>
              <a:buFont typeface="Verdana" panose="020B0604030504040204" pitchFamily="34" charset="0"/>
              <a:buAutoNum type="arabicPeriod" startAt="15"/>
            </a:pPr>
            <a:r>
              <a:rPr lang="en-US" altLang="vi-VN" sz="1400">
                <a:solidFill>
                  <a:srgbClr val="008000"/>
                </a:solidFill>
              </a:rPr>
              <a:t>    &lt;/user&gt;</a:t>
            </a:r>
          </a:p>
          <a:p>
            <a:pPr>
              <a:buFont typeface="Verdana" panose="020B0604030504040204" pitchFamily="34" charset="0"/>
              <a:buAutoNum type="arabicPeriod" startAt="15"/>
            </a:pPr>
            <a:r>
              <a:rPr lang="en-US" altLang="vi-VN" sz="1400">
                <a:solidFill>
                  <a:srgbClr val="008000"/>
                </a:solidFill>
              </a:rPr>
              <a:t>    &lt;user&gt;</a:t>
            </a:r>
          </a:p>
          <a:p>
            <a:pPr>
              <a:buFont typeface="Verdana" panose="020B0604030504040204" pitchFamily="34" charset="0"/>
              <a:buAutoNum type="arabicPeriod" startAt="15"/>
            </a:pPr>
            <a:r>
              <a:rPr lang="en-US" altLang="vi-VN" sz="1400">
                <a:solidFill>
                  <a:srgbClr val="008000"/>
                </a:solidFill>
              </a:rPr>
              <a:t>      &lt;name&gt;</a:t>
            </a:r>
          </a:p>
          <a:p>
            <a:pPr>
              <a:buFont typeface="Verdana" panose="020B0604030504040204" pitchFamily="34" charset="0"/>
              <a:buAutoNum type="arabicPeriod" startAt="15"/>
            </a:pPr>
            <a:r>
              <a:rPr lang="en-US" altLang="vi-VN" sz="1400">
                <a:solidFill>
                  <a:srgbClr val="008000"/>
                </a:solidFill>
              </a:rPr>
              <a:t>        &lt;first&gt;Tracy&lt;/first&gt;</a:t>
            </a:r>
          </a:p>
          <a:p>
            <a:pPr>
              <a:buFont typeface="Verdana" panose="020B0604030504040204" pitchFamily="34" charset="0"/>
              <a:buAutoNum type="arabicPeriod" startAt="15"/>
            </a:pPr>
            <a:r>
              <a:rPr lang="en-US" altLang="vi-VN" sz="1400">
                <a:solidFill>
                  <a:srgbClr val="008000"/>
                </a:solidFill>
              </a:rPr>
              <a:t>        &lt;last&gt;Keller&lt;/last&gt;</a:t>
            </a:r>
          </a:p>
          <a:p>
            <a:pPr>
              <a:buFont typeface="Verdana" panose="020B0604030504040204" pitchFamily="34" charset="0"/>
              <a:buAutoNum type="arabicPeriod" startAt="15"/>
            </a:pPr>
            <a:r>
              <a:rPr lang="en-US" altLang="vi-VN" sz="1400">
                <a:solidFill>
                  <a:srgbClr val="008000"/>
                </a:solidFill>
              </a:rPr>
              <a:t>      &lt;/name&gt;</a:t>
            </a:r>
          </a:p>
          <a:p>
            <a:pPr>
              <a:buFont typeface="Verdana" panose="020B0604030504040204" pitchFamily="34" charset="0"/>
              <a:buAutoNum type="arabicPeriod" startAt="15"/>
            </a:pPr>
            <a:r>
              <a:rPr lang="en-US" altLang="vi-VN" sz="1400">
                <a:solidFill>
                  <a:srgbClr val="008000"/>
                </a:solidFill>
              </a:rPr>
              <a:t>      &lt;age&gt;35&lt;/age&gt;</a:t>
            </a:r>
          </a:p>
          <a:p>
            <a:pPr>
              <a:buFont typeface="Verdana" panose="020B0604030504040204" pitchFamily="34" charset="0"/>
              <a:buAutoNum type="arabicPeriod" startAt="15"/>
            </a:pPr>
            <a:r>
              <a:rPr lang="en-US" altLang="vi-VN" sz="1400">
                <a:solidFill>
                  <a:srgbClr val="008000"/>
                </a:solidFill>
              </a:rPr>
              <a:t>    &lt;/user&gt;</a:t>
            </a:r>
          </a:p>
          <a:p>
            <a:pPr>
              <a:buFont typeface="Verdana" panose="020B0604030504040204" pitchFamily="34" charset="0"/>
              <a:buAutoNum type="arabicPeriod" startAt="15"/>
            </a:pPr>
            <a:r>
              <a:rPr lang="en-US" altLang="vi-VN" sz="1400">
                <a:solidFill>
                  <a:srgbClr val="008000"/>
                </a:solidFill>
              </a:rPr>
              <a:t>  &lt;/users&gt;</a:t>
            </a:r>
          </a:p>
        </p:txBody>
      </p:sp>
    </p:spTree>
    <p:extLst>
      <p:ext uri="{BB962C8B-B14F-4D97-AF65-F5344CB8AC3E}">
        <p14:creationId xmlns:p14="http://schemas.microsoft.com/office/powerpoint/2010/main" val="2395898342"/>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0072F4B-7703-8940-8106-F44D34304FEF}"/>
              </a:ext>
            </a:extLst>
          </p:cNvPr>
          <p:cNvSpPr>
            <a:spLocks noGrp="1"/>
          </p:cNvSpPr>
          <p:nvPr>
            <p:ph type="title"/>
          </p:nvPr>
        </p:nvSpPr>
        <p:spPr/>
        <p:txBody>
          <a:bodyPr/>
          <a:lstStyle/>
          <a:p>
            <a:r>
              <a:rPr lang="en-US"/>
              <a:t>Ví dụ</a:t>
            </a:r>
          </a:p>
        </p:txBody>
      </p:sp>
      <p:sp>
        <p:nvSpPr>
          <p:cNvPr id="6" name="Content Placeholder 5">
            <a:extLst>
              <a:ext uri="{FF2B5EF4-FFF2-40B4-BE49-F238E27FC236}">
                <a16:creationId xmlns:a16="http://schemas.microsoft.com/office/drawing/2014/main" id="{4CFAEA39-1EAE-134B-85C4-87218986A67B}"/>
              </a:ext>
            </a:extLst>
          </p:cNvPr>
          <p:cNvSpPr>
            <a:spLocks noGrp="1"/>
          </p:cNvSpPr>
          <p:nvPr>
            <p:ph idx="1"/>
          </p:nvPr>
        </p:nvSpPr>
        <p:spPr/>
        <p:txBody>
          <a:bodyPr/>
          <a:lstStyle/>
          <a:p>
            <a:r>
              <a:rPr lang="en-US" altLang="vi-VN"/>
              <a:t>Đoạn Xpath sau: </a:t>
            </a:r>
            <a:r>
              <a:rPr lang="en-US" altLang="vi-VN">
                <a:solidFill>
                  <a:srgbClr val="FF0000"/>
                </a:solidFill>
              </a:rPr>
              <a:t>tìm tên của người dùng dưới 18 tuổi</a:t>
            </a:r>
          </a:p>
          <a:p>
            <a:endParaRPr lang="en-US" altLang="vi-VN">
              <a:solidFill>
                <a:srgbClr val="FF0000"/>
              </a:solidFill>
            </a:endParaRPr>
          </a:p>
          <a:p>
            <a:endParaRPr lang="en-US" altLang="vi-VN">
              <a:solidFill>
                <a:srgbClr val="FF0000"/>
              </a:solidFill>
            </a:endParaRPr>
          </a:p>
          <a:p>
            <a:endParaRPr lang="en-US" altLang="vi-VN">
              <a:solidFill>
                <a:srgbClr val="FF0000"/>
              </a:solidFill>
            </a:endParaRPr>
          </a:p>
          <a:p>
            <a:endParaRPr lang="en-US" altLang="vi-VN">
              <a:solidFill>
                <a:srgbClr val="FF0000"/>
              </a:solidFill>
            </a:endParaRPr>
          </a:p>
          <a:p>
            <a:endParaRPr lang="en-US" altLang="vi-VN"/>
          </a:p>
          <a:p>
            <a:r>
              <a:rPr lang="en-US" altLang="vi-VN"/>
              <a:t>Nếu không dùng Xpath sẽ gặp chút khó khăn khi xử lý việc loại bỏ giá trị trong node visits.</a:t>
            </a:r>
          </a:p>
          <a:p>
            <a:endParaRPr lang="en-US" altLang="vi-VN"/>
          </a:p>
          <a:p>
            <a:endParaRPr lang="en-US"/>
          </a:p>
        </p:txBody>
      </p:sp>
      <p:sp>
        <p:nvSpPr>
          <p:cNvPr id="7" name="TextBox 6">
            <a:extLst>
              <a:ext uri="{FF2B5EF4-FFF2-40B4-BE49-F238E27FC236}">
                <a16:creationId xmlns:a16="http://schemas.microsoft.com/office/drawing/2014/main" id="{AA55F856-0988-8B47-931E-24B92255D47E}"/>
              </a:ext>
            </a:extLst>
          </p:cNvPr>
          <p:cNvSpPr txBox="1">
            <a:spLocks noChangeArrowheads="1"/>
          </p:cNvSpPr>
          <p:nvPr/>
        </p:nvSpPr>
        <p:spPr bwMode="auto">
          <a:xfrm>
            <a:off x="3581400" y="2209800"/>
            <a:ext cx="4656138"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Verdana" panose="020B0604030504040204" pitchFamily="34" charset="0"/>
              <a:buAutoNum type="arabicPeriod"/>
            </a:pPr>
            <a:r>
              <a:rPr lang="en-US" altLang="vi-VN" sz="1600" b="1">
                <a:solidFill>
                  <a:srgbClr val="008000"/>
                </a:solidFill>
              </a:rPr>
              <a:t> /user[age lt 18]/name/last/text()</a:t>
            </a:r>
          </a:p>
          <a:p>
            <a:pPr>
              <a:buFont typeface="Verdana" panose="020B0604030504040204" pitchFamily="34" charset="0"/>
              <a:buAutoNum type="arabicPeriod"/>
            </a:pPr>
            <a:r>
              <a:rPr lang="en-US" altLang="vi-VN" sz="1600">
                <a:solidFill>
                  <a:srgbClr val="008000"/>
                </a:solidFill>
              </a:rPr>
              <a:t> </a:t>
            </a:r>
          </a:p>
          <a:p>
            <a:pPr>
              <a:buFont typeface="Verdana" panose="020B0604030504040204" pitchFamily="34" charset="0"/>
              <a:buAutoNum type="arabicPeriod"/>
            </a:pPr>
            <a:r>
              <a:rPr lang="en-US" altLang="vi-VN" sz="1600">
                <a:solidFill>
                  <a:srgbClr val="008000"/>
                </a:solidFill>
              </a:rPr>
              <a:t>  (: Result</a:t>
            </a:r>
          </a:p>
          <a:p>
            <a:pPr>
              <a:buFont typeface="Verdana" panose="020B0604030504040204" pitchFamily="34" charset="0"/>
              <a:buAutoNum type="arabicPeriod"/>
            </a:pPr>
            <a:r>
              <a:rPr lang="en-US" altLang="vi-VN" sz="1600">
                <a:solidFill>
                  <a:srgbClr val="008000"/>
                </a:solidFill>
              </a:rPr>
              <a:t>       Solis</a:t>
            </a:r>
          </a:p>
          <a:p>
            <a:pPr>
              <a:buFont typeface="Verdana" panose="020B0604030504040204" pitchFamily="34" charset="0"/>
              <a:buAutoNum type="arabicPeriod"/>
            </a:pPr>
            <a:r>
              <a:rPr lang="en-US" altLang="vi-VN" sz="1600">
                <a:solidFill>
                  <a:srgbClr val="008000"/>
                </a:solidFill>
              </a:rPr>
              <a:t>       Serafina</a:t>
            </a:r>
          </a:p>
          <a:p>
            <a:pPr>
              <a:buFont typeface="Verdana" panose="020B0604030504040204" pitchFamily="34" charset="0"/>
              <a:buAutoNum type="arabicPeriod"/>
            </a:pPr>
            <a:r>
              <a:rPr lang="en-US" altLang="vi-VN" sz="1600">
                <a:solidFill>
                  <a:srgbClr val="008000"/>
                </a:solidFill>
              </a:rPr>
              <a:t>  :)</a:t>
            </a:r>
          </a:p>
        </p:txBody>
      </p:sp>
    </p:spTree>
    <p:extLst>
      <p:ext uri="{BB962C8B-B14F-4D97-AF65-F5344CB8AC3E}">
        <p14:creationId xmlns:p14="http://schemas.microsoft.com/office/powerpoint/2010/main" val="85151244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6D4FC-2B8C-0D42-AEBD-C21CC9BAF72D}"/>
              </a:ext>
            </a:extLst>
          </p:cNvPr>
          <p:cNvSpPr>
            <a:spLocks noGrp="1"/>
          </p:cNvSpPr>
          <p:nvPr>
            <p:ph type="title"/>
          </p:nvPr>
        </p:nvSpPr>
        <p:spPr/>
        <p:txBody>
          <a:bodyPr/>
          <a:lstStyle/>
          <a:p>
            <a:r>
              <a:rPr lang="en-US"/>
              <a:t>Giới thiệu</a:t>
            </a:r>
          </a:p>
        </p:txBody>
      </p:sp>
      <p:sp>
        <p:nvSpPr>
          <p:cNvPr id="3" name="Content Placeholder 2">
            <a:extLst>
              <a:ext uri="{FF2B5EF4-FFF2-40B4-BE49-F238E27FC236}">
                <a16:creationId xmlns:a16="http://schemas.microsoft.com/office/drawing/2014/main" id="{05C4FFA4-B995-7B40-AD98-20C05BA33F67}"/>
              </a:ext>
            </a:extLst>
          </p:cNvPr>
          <p:cNvSpPr>
            <a:spLocks noGrp="1"/>
          </p:cNvSpPr>
          <p:nvPr>
            <p:ph idx="1"/>
          </p:nvPr>
        </p:nvSpPr>
        <p:spPr>
          <a:xfrm>
            <a:off x="609600" y="1166018"/>
            <a:ext cx="11353800" cy="4853782"/>
          </a:xfrm>
        </p:spPr>
        <p:txBody>
          <a:bodyPr/>
          <a:lstStyle/>
          <a:p>
            <a:pPr eaLnBrk="1" hangingPunct="1"/>
            <a:r>
              <a:rPr lang="en-US" altLang="vi-VN"/>
              <a:t>SQL (Structured Query Language):</a:t>
            </a:r>
          </a:p>
          <a:p>
            <a:pPr lvl="1" eaLnBrk="1" hangingPunct="1"/>
            <a:r>
              <a:rPr lang="en-US" altLang="vi-VN">
                <a:solidFill>
                  <a:srgbClr val="FF0000"/>
                </a:solidFill>
              </a:rPr>
              <a:t>Là ngôn ngữ cấp cao.</a:t>
            </a:r>
          </a:p>
          <a:p>
            <a:pPr lvl="1" eaLnBrk="1" hangingPunct="1"/>
            <a:r>
              <a:rPr lang="en-US" altLang="vi-VN"/>
              <a:t>Dùng để truy vấn dữ liệu trong CSDL quan hệ.</a:t>
            </a:r>
          </a:p>
          <a:p>
            <a:pPr lvl="1" eaLnBrk="1" hangingPunct="1"/>
            <a:r>
              <a:rPr lang="en-US" altLang="vi-VN">
                <a:solidFill>
                  <a:srgbClr val="FF0000"/>
                </a:solidFill>
              </a:rPr>
              <a:t>Được IBM phát triển (1970s).</a:t>
            </a:r>
          </a:p>
          <a:p>
            <a:pPr lvl="1" eaLnBrk="1" hangingPunct="1"/>
            <a:r>
              <a:rPr lang="en-US" altLang="vi-VN"/>
              <a:t>Được gọi là SEQUEL.</a:t>
            </a:r>
          </a:p>
          <a:p>
            <a:pPr lvl="1" eaLnBrk="1" hangingPunct="1"/>
            <a:r>
              <a:rPr lang="en-US" altLang="vi-VN">
                <a:solidFill>
                  <a:srgbClr val="FF0000"/>
                </a:solidFill>
              </a:rPr>
              <a:t>Được ANSI công nhận và phát triển thành chuẩn SQL-86, SQL-92, SQL-99.</a:t>
            </a:r>
          </a:p>
          <a:p>
            <a:r>
              <a:rPr lang="en-US"/>
              <a:t>Đây là ngôn ngữ chuẩn dùng để truy vấn trong các CSDL quan hệ. Các CSDL quan hệ dù khác nhau về nền tảng và hãng sản xuất nhưng luôn có điểm chung là dùng SQL làm ngôn ngữ truy vấn.</a:t>
            </a:r>
          </a:p>
        </p:txBody>
      </p:sp>
    </p:spTree>
    <p:extLst>
      <p:ext uri="{BB962C8B-B14F-4D97-AF65-F5344CB8AC3E}">
        <p14:creationId xmlns:p14="http://schemas.microsoft.com/office/powerpoint/2010/main" val="24918472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4DC10-93AC-524B-B44F-B3C3F0A9DCD0}"/>
              </a:ext>
            </a:extLst>
          </p:cNvPr>
          <p:cNvSpPr>
            <a:spLocks noGrp="1"/>
          </p:cNvSpPr>
          <p:nvPr>
            <p:ph type="title"/>
          </p:nvPr>
        </p:nvSpPr>
        <p:spPr/>
        <p:txBody>
          <a:bodyPr/>
          <a:lstStyle/>
          <a:p>
            <a:r>
              <a:rPr lang="en-US"/>
              <a:t>Nhận xét về Xpath</a:t>
            </a:r>
          </a:p>
        </p:txBody>
      </p:sp>
      <p:sp>
        <p:nvSpPr>
          <p:cNvPr id="3" name="Content Placeholder 2">
            <a:extLst>
              <a:ext uri="{FF2B5EF4-FFF2-40B4-BE49-F238E27FC236}">
                <a16:creationId xmlns:a16="http://schemas.microsoft.com/office/drawing/2014/main" id="{00A28704-0EC7-5143-90E6-1D4DF5B924E5}"/>
              </a:ext>
            </a:extLst>
          </p:cNvPr>
          <p:cNvSpPr>
            <a:spLocks noGrp="1"/>
          </p:cNvSpPr>
          <p:nvPr>
            <p:ph idx="1"/>
          </p:nvPr>
        </p:nvSpPr>
        <p:spPr/>
        <p:txBody>
          <a:bodyPr/>
          <a:lstStyle/>
          <a:p>
            <a:r>
              <a:rPr lang="en-US" altLang="vi-VN"/>
              <a:t>Biểu thức Xpath </a:t>
            </a:r>
            <a:r>
              <a:rPr lang="en-US" altLang="vi-VN">
                <a:solidFill>
                  <a:srgbClr val="FF0000"/>
                </a:solidFill>
              </a:rPr>
              <a:t>ngắn gọn, rõ ràng</a:t>
            </a:r>
            <a:r>
              <a:rPr lang="en-US" altLang="vi-VN"/>
              <a:t>.</a:t>
            </a:r>
          </a:p>
          <a:p>
            <a:r>
              <a:rPr lang="en-US" altLang="vi-VN">
                <a:solidFill>
                  <a:srgbClr val="FF0000"/>
                </a:solidFill>
              </a:rPr>
              <a:t>Hiểu được các node phức tạp trong tài liệu XML </a:t>
            </a:r>
            <a:r>
              <a:rPr lang="en-US" altLang="vi-VN"/>
              <a:t>và biết các mối quan hệ giữa chúng.</a:t>
            </a:r>
          </a:p>
          <a:p>
            <a:r>
              <a:rPr lang="en-US" altLang="vi-VN"/>
              <a:t>Một hạn chế của Xpath là </a:t>
            </a:r>
            <a:r>
              <a:rPr lang="en-US" altLang="vi-VN" i="1">
                <a:solidFill>
                  <a:srgbClr val="FF0000"/>
                </a:solidFill>
              </a:rPr>
              <a:t>không cung cấp cách chuyển đổi tập kết quả trả về</a:t>
            </a:r>
            <a:r>
              <a:rPr lang="en-US" altLang="vi-VN"/>
              <a:t>. </a:t>
            </a:r>
          </a:p>
          <a:p>
            <a:pPr lvl="1"/>
            <a:r>
              <a:rPr lang="en-US" altLang="vi-VN"/>
              <a:t>Ở ví dụ trên không thể sắp kết quả hiện thị tăng dần theo tên.</a:t>
            </a:r>
          </a:p>
          <a:p>
            <a:endParaRPr lang="en-US"/>
          </a:p>
        </p:txBody>
      </p:sp>
    </p:spTree>
    <p:extLst>
      <p:ext uri="{BB962C8B-B14F-4D97-AF65-F5344CB8AC3E}">
        <p14:creationId xmlns:p14="http://schemas.microsoft.com/office/powerpoint/2010/main" val="277527699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DA686-6F10-EB46-AB47-68657D8A80B3}"/>
              </a:ext>
            </a:extLst>
          </p:cNvPr>
          <p:cNvSpPr>
            <a:spLocks noGrp="1"/>
          </p:cNvSpPr>
          <p:nvPr>
            <p:ph type="title"/>
          </p:nvPr>
        </p:nvSpPr>
        <p:spPr/>
        <p:txBody>
          <a:bodyPr/>
          <a:lstStyle/>
          <a:p>
            <a:r>
              <a:rPr lang="en-US"/>
              <a:t>XQuery</a:t>
            </a:r>
          </a:p>
        </p:txBody>
      </p:sp>
      <p:sp>
        <p:nvSpPr>
          <p:cNvPr id="3" name="Content Placeholder 2">
            <a:extLst>
              <a:ext uri="{FF2B5EF4-FFF2-40B4-BE49-F238E27FC236}">
                <a16:creationId xmlns:a16="http://schemas.microsoft.com/office/drawing/2014/main" id="{E09DAB98-D3C0-E340-A3B0-42646CD2FDA2}"/>
              </a:ext>
            </a:extLst>
          </p:cNvPr>
          <p:cNvSpPr>
            <a:spLocks noGrp="1"/>
          </p:cNvSpPr>
          <p:nvPr>
            <p:ph idx="1"/>
          </p:nvPr>
        </p:nvSpPr>
        <p:spPr/>
        <p:txBody>
          <a:bodyPr/>
          <a:lstStyle/>
          <a:p>
            <a:r>
              <a:rPr lang="en-US" altLang="vi-VN"/>
              <a:t>Phức tạp hơn so với Xpath.</a:t>
            </a:r>
          </a:p>
          <a:p>
            <a:r>
              <a:rPr lang="en-US" altLang="vi-VN">
                <a:solidFill>
                  <a:srgbClr val="FF0000"/>
                </a:solidFill>
              </a:rPr>
              <a:t>Sử dụng cú pháp pha trộn XML và Xpath.</a:t>
            </a:r>
          </a:p>
          <a:p>
            <a:r>
              <a:rPr lang="en-US" altLang="vi-VN"/>
              <a:t>Khắc phục được nhược điểm của Xpath:</a:t>
            </a:r>
          </a:p>
          <a:p>
            <a:pPr lvl="1"/>
            <a:r>
              <a:rPr lang="en-US" altLang="vi-VN" sz="2400">
                <a:solidFill>
                  <a:srgbClr val="FF0000"/>
                </a:solidFill>
              </a:rPr>
              <a:t>Sắp xếp kết quả của câu truy vấn hoặc chuyển chúng thành HTML, CSV, SQL, XML …</a:t>
            </a:r>
          </a:p>
          <a:p>
            <a:pPr lvl="1"/>
            <a:r>
              <a:rPr lang="en-US" altLang="vi-VN" sz="2400"/>
              <a:t>Cung cấp tính năng biểu thức FLWOR.</a:t>
            </a:r>
          </a:p>
          <a:p>
            <a:pPr lvl="1"/>
            <a:r>
              <a:rPr lang="en-US" altLang="vi-VN" sz="2400">
                <a:solidFill>
                  <a:srgbClr val="FF0000"/>
                </a:solidFill>
              </a:rPr>
              <a:t>Sử dụng hàm và đệ quy.</a:t>
            </a:r>
          </a:p>
          <a:p>
            <a:pPr lvl="1"/>
            <a:r>
              <a:rPr lang="en-US" altLang="vi-VN" sz="2400"/>
              <a:t>Diễn tả các phép nối.</a:t>
            </a:r>
          </a:p>
          <a:p>
            <a:endParaRPr lang="en-US"/>
          </a:p>
        </p:txBody>
      </p:sp>
    </p:spTree>
    <p:extLst>
      <p:ext uri="{BB962C8B-B14F-4D97-AF65-F5344CB8AC3E}">
        <p14:creationId xmlns:p14="http://schemas.microsoft.com/office/powerpoint/2010/main" val="2539923967"/>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70B3D-B331-A54E-84BA-E4D50D24CB74}"/>
              </a:ext>
            </a:extLst>
          </p:cNvPr>
          <p:cNvSpPr>
            <a:spLocks noGrp="1"/>
          </p:cNvSpPr>
          <p:nvPr>
            <p:ph type="title"/>
          </p:nvPr>
        </p:nvSpPr>
        <p:spPr/>
        <p:txBody>
          <a:bodyPr/>
          <a:lstStyle/>
          <a:p>
            <a:r>
              <a:rPr lang="en-US"/>
              <a:t>Biểu thức FLOWR</a:t>
            </a:r>
          </a:p>
        </p:txBody>
      </p:sp>
      <p:sp>
        <p:nvSpPr>
          <p:cNvPr id="3" name="Content Placeholder 2">
            <a:extLst>
              <a:ext uri="{FF2B5EF4-FFF2-40B4-BE49-F238E27FC236}">
                <a16:creationId xmlns:a16="http://schemas.microsoft.com/office/drawing/2014/main" id="{BD289DC9-EDE5-854C-9C91-4CA0CC030D37}"/>
              </a:ext>
            </a:extLst>
          </p:cNvPr>
          <p:cNvSpPr>
            <a:spLocks noGrp="1"/>
          </p:cNvSpPr>
          <p:nvPr>
            <p:ph idx="1"/>
          </p:nvPr>
        </p:nvSpPr>
        <p:spPr/>
        <p:txBody>
          <a:bodyPr/>
          <a:lstStyle/>
          <a:p>
            <a:r>
              <a:rPr lang="en-US" altLang="vi-VN"/>
              <a:t>Biểu thức FLWOR dùng để liên kết các tiêu chí rút trích dữ liệu và chuyển đổi tập kết quả trả về của câu truy vấn. </a:t>
            </a:r>
          </a:p>
          <a:p>
            <a:r>
              <a:rPr lang="en-US" altLang="vi-VN"/>
              <a:t>FLWOR là viết tắt của các từ </a:t>
            </a:r>
            <a:r>
              <a:rPr lang="en-US" altLang="vi-VN" b="1">
                <a:solidFill>
                  <a:srgbClr val="FF0000"/>
                </a:solidFill>
              </a:rPr>
              <a:t>f</a:t>
            </a:r>
            <a:r>
              <a:rPr lang="en-US" altLang="vi-VN">
                <a:solidFill>
                  <a:srgbClr val="FF0000"/>
                </a:solidFill>
              </a:rPr>
              <a:t>or, </a:t>
            </a:r>
            <a:r>
              <a:rPr lang="en-US" altLang="vi-VN" b="1">
                <a:solidFill>
                  <a:srgbClr val="FF0000"/>
                </a:solidFill>
              </a:rPr>
              <a:t>l</a:t>
            </a:r>
            <a:r>
              <a:rPr lang="en-US" altLang="vi-VN">
                <a:solidFill>
                  <a:srgbClr val="FF0000"/>
                </a:solidFill>
              </a:rPr>
              <a:t>et, </a:t>
            </a:r>
            <a:r>
              <a:rPr lang="en-US" altLang="vi-VN" b="1">
                <a:solidFill>
                  <a:srgbClr val="FF0000"/>
                </a:solidFill>
              </a:rPr>
              <a:t>w</a:t>
            </a:r>
            <a:r>
              <a:rPr lang="en-US" altLang="vi-VN">
                <a:solidFill>
                  <a:srgbClr val="FF0000"/>
                </a:solidFill>
              </a:rPr>
              <a:t>here, </a:t>
            </a:r>
            <a:r>
              <a:rPr lang="en-US" altLang="vi-VN" b="1">
                <a:solidFill>
                  <a:srgbClr val="FF0000"/>
                </a:solidFill>
              </a:rPr>
              <a:t>o</a:t>
            </a:r>
            <a:r>
              <a:rPr lang="en-US" altLang="vi-VN">
                <a:solidFill>
                  <a:srgbClr val="FF0000"/>
                </a:solidFill>
              </a:rPr>
              <a:t>rder</a:t>
            </a:r>
            <a:r>
              <a:rPr lang="en-US" altLang="vi-VN"/>
              <a:t> by và </a:t>
            </a:r>
            <a:r>
              <a:rPr lang="en-US" altLang="vi-VN" b="1">
                <a:solidFill>
                  <a:srgbClr val="FF0000"/>
                </a:solidFill>
              </a:rPr>
              <a:t>r</a:t>
            </a:r>
            <a:r>
              <a:rPr lang="en-US" altLang="vi-VN">
                <a:solidFill>
                  <a:srgbClr val="FF0000"/>
                </a:solidFill>
              </a:rPr>
              <a:t>eturn.</a:t>
            </a:r>
          </a:p>
          <a:p>
            <a:r>
              <a:rPr lang="en-US" altLang="vi-VN"/>
              <a:t>Bắt đầu bằng một biểu thức </a:t>
            </a:r>
            <a:r>
              <a:rPr lang="en-US" altLang="vi-VN" i="1">
                <a:solidFill>
                  <a:srgbClr val="FF0000"/>
                </a:solidFill>
              </a:rPr>
              <a:t>for</a:t>
            </a:r>
            <a:r>
              <a:rPr lang="en-US" altLang="vi-VN"/>
              <a:t> hoặc </a:t>
            </a:r>
            <a:r>
              <a:rPr lang="en-US" altLang="vi-VN" i="1">
                <a:solidFill>
                  <a:srgbClr val="FF0000"/>
                </a:solidFill>
              </a:rPr>
              <a:t>let</a:t>
            </a:r>
            <a:r>
              <a:rPr lang="en-US" altLang="vi-VN"/>
              <a:t> và kết thúc bằng một biểu thức </a:t>
            </a:r>
            <a:r>
              <a:rPr lang="en-US" altLang="vi-VN" i="1">
                <a:solidFill>
                  <a:srgbClr val="FF0000"/>
                </a:solidFill>
              </a:rPr>
              <a:t>return</a:t>
            </a:r>
            <a:r>
              <a:rPr lang="en-US" altLang="vi-VN" i="1"/>
              <a:t>.</a:t>
            </a:r>
          </a:p>
          <a:p>
            <a:endParaRPr lang="en-US"/>
          </a:p>
        </p:txBody>
      </p:sp>
    </p:spTree>
    <p:extLst>
      <p:ext uri="{BB962C8B-B14F-4D97-AF65-F5344CB8AC3E}">
        <p14:creationId xmlns:p14="http://schemas.microsoft.com/office/powerpoint/2010/main" val="3269304984"/>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AD54-5970-8D47-BB3E-E567192DBFAE}"/>
              </a:ext>
            </a:extLst>
          </p:cNvPr>
          <p:cNvSpPr>
            <a:spLocks noGrp="1"/>
          </p:cNvSpPr>
          <p:nvPr>
            <p:ph type="title"/>
          </p:nvPr>
        </p:nvSpPr>
        <p:spPr/>
        <p:txBody>
          <a:bodyPr/>
          <a:lstStyle/>
          <a:p>
            <a:r>
              <a:rPr lang="en-US"/>
              <a:t>Ví dụ 1</a:t>
            </a:r>
          </a:p>
        </p:txBody>
      </p:sp>
      <p:sp>
        <p:nvSpPr>
          <p:cNvPr id="3" name="Content Placeholder 2">
            <a:extLst>
              <a:ext uri="{FF2B5EF4-FFF2-40B4-BE49-F238E27FC236}">
                <a16:creationId xmlns:a16="http://schemas.microsoft.com/office/drawing/2014/main" id="{BE065FDF-7606-DB42-BE3E-FD25FEA02373}"/>
              </a:ext>
            </a:extLst>
          </p:cNvPr>
          <p:cNvSpPr>
            <a:spLocks noGrp="1"/>
          </p:cNvSpPr>
          <p:nvPr>
            <p:ph idx="1"/>
          </p:nvPr>
        </p:nvSpPr>
        <p:spPr/>
        <p:txBody>
          <a:bodyPr/>
          <a:lstStyle/>
          <a:p>
            <a:r>
              <a:rPr lang="en-US" altLang="vi-VN"/>
              <a:t>Tìm tên của người dùng dưới 18 tuổi, có </a:t>
            </a:r>
            <a:r>
              <a:rPr lang="en-US" altLang="vi-VN">
                <a:solidFill>
                  <a:srgbClr val="FF0000"/>
                </a:solidFill>
              </a:rPr>
              <a:t>sắp xếp kết quả tăng dần</a:t>
            </a:r>
            <a:r>
              <a:rPr lang="en-US" altLang="vi-VN"/>
              <a:t>.</a:t>
            </a:r>
          </a:p>
          <a:p>
            <a:endParaRPr lang="en-US"/>
          </a:p>
          <a:p>
            <a:endParaRPr lang="en-US"/>
          </a:p>
          <a:p>
            <a:endParaRPr lang="en-US"/>
          </a:p>
          <a:p>
            <a:endParaRPr lang="en-US"/>
          </a:p>
          <a:p>
            <a:endParaRPr lang="en-US"/>
          </a:p>
          <a:p>
            <a:endParaRPr lang="en-US"/>
          </a:p>
        </p:txBody>
      </p:sp>
      <p:sp>
        <p:nvSpPr>
          <p:cNvPr id="4" name="TextBox 6">
            <a:extLst>
              <a:ext uri="{FF2B5EF4-FFF2-40B4-BE49-F238E27FC236}">
                <a16:creationId xmlns:a16="http://schemas.microsoft.com/office/drawing/2014/main" id="{177A5FFE-95BE-FF42-9C4B-715BB80634BF}"/>
              </a:ext>
            </a:extLst>
          </p:cNvPr>
          <p:cNvSpPr txBox="1">
            <a:spLocks noChangeArrowheads="1"/>
          </p:cNvSpPr>
          <p:nvPr/>
        </p:nvSpPr>
        <p:spPr bwMode="auto">
          <a:xfrm>
            <a:off x="3733800" y="2438400"/>
            <a:ext cx="4108450" cy="270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Verdana" panose="020B0604030504040204" pitchFamily="34" charset="0"/>
              <a:buAutoNum type="arabicPeriod"/>
            </a:pPr>
            <a:r>
              <a:rPr lang="en-US" altLang="vi-VN" sz="1600">
                <a:solidFill>
                  <a:srgbClr val="008000"/>
                </a:solidFill>
              </a:rPr>
              <a:t>let $xml:= _XML from </a:t>
            </a:r>
            <a:r>
              <a:rPr lang="en-US" altLang="vi-VN" sz="1600" b="1">
                <a:solidFill>
                  <a:srgbClr val="008000"/>
                </a:solidFill>
              </a:rPr>
              <a:t>Vidu36</a:t>
            </a:r>
            <a:r>
              <a:rPr lang="en-US" altLang="vi-VN" sz="1600">
                <a:solidFill>
                  <a:srgbClr val="008000"/>
                </a:solidFill>
              </a:rPr>
              <a:t> </a:t>
            </a:r>
          </a:p>
          <a:p>
            <a:pPr>
              <a:buFont typeface="Verdana" panose="020B0604030504040204" pitchFamily="34" charset="0"/>
              <a:buAutoNum type="arabicPeriod"/>
            </a:pPr>
            <a:r>
              <a:rPr lang="en-US" altLang="vi-VN" sz="1600">
                <a:solidFill>
                  <a:srgbClr val="008000"/>
                </a:solidFill>
              </a:rPr>
              <a:t>for $user in $xml//user[age lt 18] </a:t>
            </a:r>
          </a:p>
          <a:p>
            <a:pPr>
              <a:buFont typeface="Verdana" panose="020B0604030504040204" pitchFamily="34" charset="0"/>
              <a:buAutoNum type="arabicPeriod"/>
            </a:pPr>
            <a:r>
              <a:rPr lang="en-US" altLang="vi-VN" sz="1600">
                <a:solidFill>
                  <a:srgbClr val="008000"/>
                </a:solidFill>
              </a:rPr>
              <a:t>order by $user/name/last</a:t>
            </a:r>
          </a:p>
          <a:p>
            <a:pPr>
              <a:buFont typeface="Verdana" panose="020B0604030504040204" pitchFamily="34" charset="0"/>
              <a:buAutoNum type="arabicPeriod"/>
            </a:pPr>
            <a:r>
              <a:rPr lang="en-US" altLang="vi-VN" sz="1600">
                <a:solidFill>
                  <a:srgbClr val="008000"/>
                </a:solidFill>
              </a:rPr>
              <a:t>return $user/name/last/text() </a:t>
            </a:r>
          </a:p>
          <a:p>
            <a:pPr>
              <a:buFont typeface="Verdana" panose="020B0604030504040204" pitchFamily="34" charset="0"/>
              <a:buAutoNum type="arabicPeriod"/>
            </a:pPr>
            <a:endParaRPr lang="en-US" altLang="vi-VN" sz="1600">
              <a:solidFill>
                <a:srgbClr val="008000"/>
              </a:solidFill>
            </a:endParaRPr>
          </a:p>
          <a:p>
            <a:pPr>
              <a:buFont typeface="Verdana" panose="020B0604030504040204" pitchFamily="34" charset="0"/>
              <a:buAutoNum type="arabicPeriod"/>
            </a:pPr>
            <a:r>
              <a:rPr lang="en-US" altLang="vi-VN" sz="1600">
                <a:solidFill>
                  <a:srgbClr val="008000"/>
                </a:solidFill>
              </a:rPr>
              <a:t>(: Result </a:t>
            </a:r>
          </a:p>
          <a:p>
            <a:pPr>
              <a:buFont typeface="Verdana" panose="020B0604030504040204" pitchFamily="34" charset="0"/>
              <a:buAutoNum type="arabicPeriod"/>
            </a:pPr>
            <a:r>
              <a:rPr lang="en-US" altLang="vi-VN" sz="1600">
                <a:solidFill>
                  <a:srgbClr val="008000"/>
                </a:solidFill>
              </a:rPr>
              <a:t>             Serafina </a:t>
            </a:r>
          </a:p>
          <a:p>
            <a:pPr>
              <a:buFont typeface="Verdana" panose="020B0604030504040204" pitchFamily="34" charset="0"/>
              <a:buAutoNum type="arabicPeriod"/>
            </a:pPr>
            <a:r>
              <a:rPr lang="en-US" altLang="vi-VN" sz="1600">
                <a:solidFill>
                  <a:srgbClr val="008000"/>
                </a:solidFill>
              </a:rPr>
              <a:t>             Solis </a:t>
            </a:r>
          </a:p>
          <a:p>
            <a:pPr>
              <a:buFont typeface="Verdana" panose="020B0604030504040204" pitchFamily="34" charset="0"/>
              <a:buAutoNum type="arabicPeriod"/>
            </a:pPr>
            <a:r>
              <a:rPr lang="en-US" altLang="vi-VN" sz="1600">
                <a:solidFill>
                  <a:srgbClr val="008000"/>
                </a:solidFill>
              </a:rPr>
              <a:t>:)</a:t>
            </a:r>
          </a:p>
        </p:txBody>
      </p:sp>
    </p:spTree>
    <p:extLst>
      <p:ext uri="{BB962C8B-B14F-4D97-AF65-F5344CB8AC3E}">
        <p14:creationId xmlns:p14="http://schemas.microsoft.com/office/powerpoint/2010/main" val="3439541141"/>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E3E2E-8321-6648-8BE3-5D476F748AEA}"/>
              </a:ext>
            </a:extLst>
          </p:cNvPr>
          <p:cNvSpPr>
            <a:spLocks noGrp="1"/>
          </p:cNvSpPr>
          <p:nvPr>
            <p:ph type="title"/>
          </p:nvPr>
        </p:nvSpPr>
        <p:spPr/>
        <p:txBody>
          <a:bodyPr/>
          <a:lstStyle/>
          <a:p>
            <a:r>
              <a:rPr lang="en-US"/>
              <a:t>Ví dụ 2</a:t>
            </a:r>
          </a:p>
        </p:txBody>
      </p:sp>
      <p:sp>
        <p:nvSpPr>
          <p:cNvPr id="3" name="Content Placeholder 2">
            <a:extLst>
              <a:ext uri="{FF2B5EF4-FFF2-40B4-BE49-F238E27FC236}">
                <a16:creationId xmlns:a16="http://schemas.microsoft.com/office/drawing/2014/main" id="{78F4AA79-823B-3B4B-8A4A-024220C2C105}"/>
              </a:ext>
            </a:extLst>
          </p:cNvPr>
          <p:cNvSpPr>
            <a:spLocks noGrp="1"/>
          </p:cNvSpPr>
          <p:nvPr>
            <p:ph idx="1"/>
          </p:nvPr>
        </p:nvSpPr>
        <p:spPr/>
        <p:txBody>
          <a:bodyPr/>
          <a:lstStyle/>
          <a:p>
            <a:r>
              <a:rPr lang="en-US" altLang="vi-VN"/>
              <a:t>Kết quả truy vấn trả về 1 đoạn HTML, danh sách có đánh số thứ tự.</a:t>
            </a:r>
          </a:p>
        </p:txBody>
      </p:sp>
      <p:sp>
        <p:nvSpPr>
          <p:cNvPr id="4" name="TextBox 6">
            <a:extLst>
              <a:ext uri="{FF2B5EF4-FFF2-40B4-BE49-F238E27FC236}">
                <a16:creationId xmlns:a16="http://schemas.microsoft.com/office/drawing/2014/main" id="{83245A9C-2364-D043-AD7D-9CDFD2A05F7F}"/>
              </a:ext>
            </a:extLst>
          </p:cNvPr>
          <p:cNvSpPr txBox="1">
            <a:spLocks noChangeArrowheads="1"/>
          </p:cNvSpPr>
          <p:nvPr/>
        </p:nvSpPr>
        <p:spPr bwMode="auto">
          <a:xfrm>
            <a:off x="3048000" y="2590800"/>
            <a:ext cx="6453187" cy="299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Verdana" panose="020B0604030504040204" pitchFamily="34" charset="0"/>
              <a:buAutoNum type="arabicPeriod"/>
            </a:pPr>
            <a:r>
              <a:rPr lang="en-US" altLang="vi-VN" sz="1600">
                <a:solidFill>
                  <a:srgbClr val="008000"/>
                </a:solidFill>
              </a:rPr>
              <a:t>let $xml:= _XML from </a:t>
            </a:r>
            <a:r>
              <a:rPr lang="en-US" altLang="vi-VN" sz="1600" b="1">
                <a:solidFill>
                  <a:srgbClr val="008000"/>
                </a:solidFill>
              </a:rPr>
              <a:t>Vidu36</a:t>
            </a:r>
            <a:r>
              <a:rPr lang="en-US" altLang="vi-VN" sz="1600">
                <a:solidFill>
                  <a:srgbClr val="008000"/>
                </a:solidFill>
              </a:rPr>
              <a:t> </a:t>
            </a:r>
          </a:p>
          <a:p>
            <a:pPr>
              <a:buFont typeface="Verdana" panose="020B0604030504040204" pitchFamily="34" charset="0"/>
              <a:buAutoNum type="arabicPeriod"/>
            </a:pPr>
            <a:r>
              <a:rPr lang="en-US" altLang="vi-VN" sz="1600">
                <a:solidFill>
                  <a:srgbClr val="008000"/>
                </a:solidFill>
              </a:rPr>
              <a:t>return </a:t>
            </a:r>
          </a:p>
          <a:p>
            <a:pPr>
              <a:buFont typeface="Verdana" panose="020B0604030504040204" pitchFamily="34" charset="0"/>
              <a:buAutoNum type="arabicPeriod"/>
            </a:pPr>
            <a:r>
              <a:rPr lang="en-US" altLang="vi-VN" sz="1600">
                <a:solidFill>
                  <a:srgbClr val="008000"/>
                </a:solidFill>
              </a:rPr>
              <a:t> 	&lt;ol&gt;{ </a:t>
            </a:r>
          </a:p>
          <a:p>
            <a:pPr>
              <a:buFont typeface="Verdana" panose="020B0604030504040204" pitchFamily="34" charset="0"/>
              <a:buAutoNum type="arabicPeriod"/>
            </a:pPr>
            <a:r>
              <a:rPr lang="en-US" altLang="vi-VN" sz="1600">
                <a:solidFill>
                  <a:srgbClr val="008000"/>
                </a:solidFill>
              </a:rPr>
              <a:t> 		for $user in $xml//user[age lt 18] </a:t>
            </a:r>
          </a:p>
          <a:p>
            <a:pPr>
              <a:buFont typeface="Verdana" panose="020B0604030504040204" pitchFamily="34" charset="0"/>
              <a:buAutoNum type="arabicPeriod"/>
            </a:pPr>
            <a:r>
              <a:rPr lang="en-US" altLang="vi-VN" sz="1600">
                <a:solidFill>
                  <a:srgbClr val="008000"/>
                </a:solidFill>
              </a:rPr>
              <a:t> 		order by $user/name/last </a:t>
            </a:r>
          </a:p>
          <a:p>
            <a:pPr>
              <a:buFont typeface="Verdana" panose="020B0604030504040204" pitchFamily="34" charset="0"/>
              <a:buAutoNum type="arabicPeriod"/>
            </a:pPr>
            <a:r>
              <a:rPr lang="en-US" altLang="vi-VN" sz="1600">
                <a:solidFill>
                  <a:srgbClr val="008000"/>
                </a:solidFill>
              </a:rPr>
              <a:t> 		return &lt;li&gt;{$user/name/last/text()}&lt;/li&gt; </a:t>
            </a:r>
          </a:p>
          <a:p>
            <a:pPr>
              <a:buFont typeface="Verdana" panose="020B0604030504040204" pitchFamily="34" charset="0"/>
              <a:buAutoNum type="arabicPeriod"/>
            </a:pPr>
            <a:r>
              <a:rPr lang="en-US" altLang="vi-VN" sz="1600">
                <a:solidFill>
                  <a:srgbClr val="008000"/>
                </a:solidFill>
              </a:rPr>
              <a:t> 	}&lt;/ol&gt; </a:t>
            </a:r>
          </a:p>
          <a:p>
            <a:pPr>
              <a:buFont typeface="Verdana" panose="020B0604030504040204" pitchFamily="34" charset="0"/>
              <a:buAutoNum type="arabicPeriod"/>
            </a:pPr>
            <a:r>
              <a:rPr lang="en-US" altLang="vi-VN" sz="1600">
                <a:solidFill>
                  <a:srgbClr val="008000"/>
                </a:solidFill>
              </a:rPr>
              <a:t>(: Result </a:t>
            </a:r>
          </a:p>
          <a:p>
            <a:pPr>
              <a:buFont typeface="Verdana" panose="020B0604030504040204" pitchFamily="34" charset="0"/>
              <a:buAutoNum type="arabicPeriod"/>
            </a:pPr>
            <a:r>
              <a:rPr lang="en-US" altLang="vi-VN" sz="1600">
                <a:solidFill>
                  <a:srgbClr val="008000"/>
                </a:solidFill>
              </a:rPr>
              <a:t> 	&lt;ol&gt;&lt;li&gt;Serafina&lt;/li&gt;&lt;li&gt;Solis&lt;/li&gt;&lt;/ol&gt; </a:t>
            </a:r>
          </a:p>
          <a:p>
            <a:pPr>
              <a:buFont typeface="Verdana" panose="020B0604030504040204" pitchFamily="34" charset="0"/>
              <a:buAutoNum type="arabicPeriod"/>
            </a:pPr>
            <a:r>
              <a:rPr lang="en-US" altLang="vi-VN" sz="1600">
                <a:solidFill>
                  <a:srgbClr val="008000"/>
                </a:solidFill>
              </a:rPr>
              <a:t>:)</a:t>
            </a:r>
          </a:p>
        </p:txBody>
      </p:sp>
    </p:spTree>
    <p:extLst>
      <p:ext uri="{BB962C8B-B14F-4D97-AF65-F5344CB8AC3E}">
        <p14:creationId xmlns:p14="http://schemas.microsoft.com/office/powerpoint/2010/main" val="772131834"/>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E0F07-8805-EE4C-84B7-5E33C6657C33}"/>
              </a:ext>
            </a:extLst>
          </p:cNvPr>
          <p:cNvSpPr>
            <a:spLocks noGrp="1"/>
          </p:cNvSpPr>
          <p:nvPr>
            <p:ph type="title"/>
          </p:nvPr>
        </p:nvSpPr>
        <p:spPr/>
        <p:txBody>
          <a:bodyPr/>
          <a:lstStyle/>
          <a:p>
            <a:r>
              <a:rPr lang="en-US"/>
              <a:t>Sử dụng hàm và đệ quy</a:t>
            </a:r>
          </a:p>
        </p:txBody>
      </p:sp>
      <p:sp>
        <p:nvSpPr>
          <p:cNvPr id="3" name="Content Placeholder 2">
            <a:extLst>
              <a:ext uri="{FF2B5EF4-FFF2-40B4-BE49-F238E27FC236}">
                <a16:creationId xmlns:a16="http://schemas.microsoft.com/office/drawing/2014/main" id="{15B3B8CF-B9A9-FD49-96A8-A782C6C5C951}"/>
              </a:ext>
            </a:extLst>
          </p:cNvPr>
          <p:cNvSpPr>
            <a:spLocks noGrp="1"/>
          </p:cNvSpPr>
          <p:nvPr>
            <p:ph idx="1"/>
          </p:nvPr>
        </p:nvSpPr>
        <p:spPr/>
        <p:txBody>
          <a:bodyPr/>
          <a:lstStyle/>
          <a:p>
            <a:r>
              <a:rPr lang="vi-VN"/>
              <a:t>Xquery cung cấp </a:t>
            </a:r>
            <a:r>
              <a:rPr lang="vi-VN">
                <a:solidFill>
                  <a:srgbClr val="FF0000"/>
                </a:solidFill>
              </a:rPr>
              <a:t>các hàm, các phép toán</a:t>
            </a:r>
            <a:r>
              <a:rPr lang="vi-VN"/>
              <a:t> được xây dựng sẳn và cho phép định nghĩa các hàm riêng.</a:t>
            </a:r>
          </a:p>
          <a:p>
            <a:r>
              <a:rPr lang="vi-VN"/>
              <a:t>Xquery cũng </a:t>
            </a:r>
            <a:r>
              <a:rPr lang="vi-VN">
                <a:solidFill>
                  <a:srgbClr val="FF0000"/>
                </a:solidFill>
              </a:rPr>
              <a:t>hỗ trợ đệ quy</a:t>
            </a:r>
            <a:r>
              <a:rPr lang="vi-VN"/>
              <a:t>: tiện lợi khi làm việc với XML (có thể chứa các node lồng nhau tùy ý).</a:t>
            </a:r>
          </a:p>
          <a:p>
            <a:endParaRPr lang="en-US"/>
          </a:p>
        </p:txBody>
      </p:sp>
    </p:spTree>
    <p:extLst>
      <p:ext uri="{BB962C8B-B14F-4D97-AF65-F5344CB8AC3E}">
        <p14:creationId xmlns:p14="http://schemas.microsoft.com/office/powerpoint/2010/main" val="275852902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1D98C-BBAE-FB41-84F6-4213A28BCC01}"/>
              </a:ext>
            </a:extLst>
          </p:cNvPr>
          <p:cNvSpPr>
            <a:spLocks noGrp="1"/>
          </p:cNvSpPr>
          <p:nvPr>
            <p:ph type="title"/>
          </p:nvPr>
        </p:nvSpPr>
        <p:spPr/>
        <p:txBody>
          <a:bodyPr/>
          <a:lstStyle/>
          <a:p>
            <a:r>
              <a:rPr lang="en-US"/>
              <a:t>Ví dụ 4</a:t>
            </a:r>
          </a:p>
        </p:txBody>
      </p:sp>
      <p:sp>
        <p:nvSpPr>
          <p:cNvPr id="3" name="Content Placeholder 2">
            <a:extLst>
              <a:ext uri="{FF2B5EF4-FFF2-40B4-BE49-F238E27FC236}">
                <a16:creationId xmlns:a16="http://schemas.microsoft.com/office/drawing/2014/main" id="{22CABCD9-3981-074F-A8BA-FDE693036A0A}"/>
              </a:ext>
            </a:extLst>
          </p:cNvPr>
          <p:cNvSpPr>
            <a:spLocks noGrp="1"/>
          </p:cNvSpPr>
          <p:nvPr>
            <p:ph idx="1"/>
          </p:nvPr>
        </p:nvSpPr>
        <p:spPr/>
        <p:txBody>
          <a:bodyPr/>
          <a:lstStyle/>
          <a:p>
            <a:r>
              <a:rPr lang="en-US" altLang="vi-VN"/>
              <a:t>Định nghĩa hàm transform-names dùng để thay đổi tên các node trong bất kỳ tài liệu XML nào.</a:t>
            </a:r>
          </a:p>
          <a:p>
            <a:endParaRPr lang="en-US"/>
          </a:p>
        </p:txBody>
      </p:sp>
    </p:spTree>
    <p:extLst>
      <p:ext uri="{BB962C8B-B14F-4D97-AF65-F5344CB8AC3E}">
        <p14:creationId xmlns:p14="http://schemas.microsoft.com/office/powerpoint/2010/main" val="3733306609"/>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4D102C-236B-1243-AAEF-99E275E7C5D2}"/>
              </a:ext>
            </a:extLst>
          </p:cNvPr>
          <p:cNvSpPr txBox="1">
            <a:spLocks noChangeArrowheads="1"/>
          </p:cNvSpPr>
          <p:nvPr/>
        </p:nvSpPr>
        <p:spPr bwMode="auto">
          <a:xfrm>
            <a:off x="1600200" y="2286000"/>
            <a:ext cx="8610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Verdana" panose="020B0604030504040204" pitchFamily="34" charset="0"/>
              <a:buAutoNum type="arabicPeriod"/>
            </a:pPr>
            <a:r>
              <a:rPr lang="en-US" altLang="vi-VN" sz="1400">
                <a:solidFill>
                  <a:srgbClr val="008000"/>
                </a:solidFill>
              </a:rPr>
              <a:t>(: Part 1 :)</a:t>
            </a:r>
          </a:p>
          <a:p>
            <a:pPr>
              <a:buFont typeface="Verdana" panose="020B0604030504040204" pitchFamily="34" charset="0"/>
              <a:buAutoNum type="arabicPeriod"/>
            </a:pPr>
            <a:r>
              <a:rPr lang="en-US" altLang="vi-VN" sz="1400" b="1">
                <a:solidFill>
                  <a:srgbClr val="008000"/>
                </a:solidFill>
              </a:rPr>
              <a:t>define function transform-names($node as node()) as node() {</a:t>
            </a:r>
          </a:p>
          <a:p>
            <a:pPr>
              <a:buFont typeface="Verdana" panose="020B0604030504040204" pitchFamily="34" charset="0"/>
              <a:buAutoNum type="arabicPeriod"/>
            </a:pPr>
            <a:r>
              <a:rPr lang="en-US" altLang="vi-VN" sz="1400" b="1">
                <a:solidFill>
                  <a:srgbClr val="008000"/>
                </a:solidFill>
              </a:rPr>
              <a:t>  element{replace(name($node), "_", "-")} {</a:t>
            </a:r>
          </a:p>
          <a:p>
            <a:pPr>
              <a:buFont typeface="Verdana" panose="020B0604030504040204" pitchFamily="34" charset="0"/>
              <a:buAutoNum type="arabicPeriod"/>
            </a:pPr>
            <a:r>
              <a:rPr lang="en-US" altLang="vi-VN" sz="1400" b="1">
                <a:solidFill>
                  <a:srgbClr val="008000"/>
                </a:solidFill>
              </a:rPr>
              <a:t>    $node/text(), for $subnode in $node/* return transform-names($subnode)</a:t>
            </a:r>
          </a:p>
          <a:p>
            <a:pPr>
              <a:buFont typeface="Verdana" panose="020B0604030504040204" pitchFamily="34" charset="0"/>
              <a:buAutoNum type="arabicPeriod"/>
            </a:pPr>
            <a:r>
              <a:rPr lang="en-US" altLang="vi-VN" sz="1400">
                <a:solidFill>
                  <a:srgbClr val="008000"/>
                </a:solidFill>
              </a:rPr>
              <a:t>  }</a:t>
            </a:r>
          </a:p>
          <a:p>
            <a:pPr>
              <a:buFont typeface="Verdana" panose="020B0604030504040204" pitchFamily="34" charset="0"/>
              <a:buAutoNum type="arabicPeriod"/>
            </a:pPr>
            <a:r>
              <a:rPr lang="en-US" altLang="vi-VN" sz="1400">
                <a:solidFill>
                  <a:srgbClr val="008000"/>
                </a:solidFill>
              </a:rPr>
              <a:t>}</a:t>
            </a:r>
          </a:p>
        </p:txBody>
      </p:sp>
      <p:sp>
        <p:nvSpPr>
          <p:cNvPr id="5" name="Title 4">
            <a:extLst>
              <a:ext uri="{FF2B5EF4-FFF2-40B4-BE49-F238E27FC236}">
                <a16:creationId xmlns:a16="http://schemas.microsoft.com/office/drawing/2014/main" id="{530033BF-0522-294F-83B6-F37E58705004}"/>
              </a:ext>
            </a:extLst>
          </p:cNvPr>
          <p:cNvSpPr>
            <a:spLocks noGrp="1"/>
          </p:cNvSpPr>
          <p:nvPr>
            <p:ph type="title"/>
          </p:nvPr>
        </p:nvSpPr>
        <p:spPr/>
        <p:txBody>
          <a:bodyPr/>
          <a:lstStyle/>
          <a:p>
            <a:r>
              <a:rPr lang="en-US"/>
              <a:t>Ví dụ 4 – xquery (1)</a:t>
            </a:r>
          </a:p>
        </p:txBody>
      </p:sp>
    </p:spTree>
    <p:extLst>
      <p:ext uri="{BB962C8B-B14F-4D97-AF65-F5344CB8AC3E}">
        <p14:creationId xmlns:p14="http://schemas.microsoft.com/office/powerpoint/2010/main" val="1925052556"/>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0033BF-0522-294F-83B6-F37E58705004}"/>
              </a:ext>
            </a:extLst>
          </p:cNvPr>
          <p:cNvSpPr>
            <a:spLocks noGrp="1"/>
          </p:cNvSpPr>
          <p:nvPr>
            <p:ph type="title"/>
          </p:nvPr>
        </p:nvSpPr>
        <p:spPr>
          <a:xfrm>
            <a:off x="6743700" y="533400"/>
            <a:ext cx="5422900" cy="990600"/>
          </a:xfrm>
        </p:spPr>
        <p:txBody>
          <a:bodyPr/>
          <a:lstStyle/>
          <a:p>
            <a:r>
              <a:rPr lang="en-US"/>
              <a:t>Ví dụ 4 – xquery (2)</a:t>
            </a:r>
          </a:p>
        </p:txBody>
      </p:sp>
      <p:sp>
        <p:nvSpPr>
          <p:cNvPr id="6" name="TextBox 6">
            <a:extLst>
              <a:ext uri="{FF2B5EF4-FFF2-40B4-BE49-F238E27FC236}">
                <a16:creationId xmlns:a16="http://schemas.microsoft.com/office/drawing/2014/main" id="{F76EA090-7FDC-084C-BE35-2684364D12C4}"/>
              </a:ext>
            </a:extLst>
          </p:cNvPr>
          <p:cNvSpPr txBox="1">
            <a:spLocks noChangeArrowheads="1"/>
          </p:cNvSpPr>
          <p:nvPr/>
        </p:nvSpPr>
        <p:spPr bwMode="auto">
          <a:xfrm>
            <a:off x="1676400" y="1219200"/>
            <a:ext cx="64770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Verdana" panose="020B0604030504040204" pitchFamily="34" charset="0"/>
              <a:buAutoNum type="arabicPeriod" startAt="7"/>
            </a:pPr>
            <a:r>
              <a:rPr lang="en-US" altLang="vi-VN" sz="1200">
                <a:solidFill>
                  <a:srgbClr val="008000"/>
                </a:solidFill>
              </a:rPr>
              <a:t>(: Part 2 :)</a:t>
            </a:r>
          </a:p>
          <a:p>
            <a:pPr>
              <a:buFont typeface="Verdana" panose="020B0604030504040204" pitchFamily="34" charset="0"/>
              <a:buAutoNum type="arabicPeriod" startAt="7"/>
            </a:pPr>
            <a:r>
              <a:rPr lang="en-US" altLang="vi-VN" sz="1200">
                <a:solidFill>
                  <a:srgbClr val="008000"/>
                </a:solidFill>
              </a:rPr>
              <a:t>let $xml:=</a:t>
            </a:r>
          </a:p>
          <a:p>
            <a:pPr>
              <a:buFont typeface="Verdana" panose="020B0604030504040204" pitchFamily="34" charset="0"/>
              <a:buAutoNum type="arabicPeriod" startAt="7"/>
            </a:pPr>
            <a:r>
              <a:rPr lang="en-US" altLang="vi-VN" sz="1200">
                <a:solidFill>
                  <a:srgbClr val="008000"/>
                </a:solidFill>
              </a:rPr>
              <a:t>&lt;item&gt;</a:t>
            </a:r>
          </a:p>
          <a:p>
            <a:pPr>
              <a:buFont typeface="Verdana" panose="020B0604030504040204" pitchFamily="34" charset="0"/>
              <a:buAutoNum type="arabicPeriod" startAt="7"/>
            </a:pPr>
            <a:r>
              <a:rPr lang="en-US" altLang="vi-VN" sz="1200">
                <a:solidFill>
                  <a:srgbClr val="008000"/>
                </a:solidFill>
              </a:rPr>
              <a:t>  &lt;item_type&gt;book&lt;/item_type&gt;</a:t>
            </a:r>
          </a:p>
          <a:p>
            <a:pPr>
              <a:buFont typeface="Verdana" panose="020B0604030504040204" pitchFamily="34" charset="0"/>
              <a:buAutoNum type="arabicPeriod" startAt="7"/>
            </a:pPr>
            <a:r>
              <a:rPr lang="en-US" altLang="vi-VN" sz="1200">
                <a:solidFill>
                  <a:srgbClr val="008000"/>
                </a:solidFill>
              </a:rPr>
              <a:t>  &lt;contributors&gt;</a:t>
            </a:r>
          </a:p>
          <a:p>
            <a:pPr>
              <a:buFont typeface="Verdana" panose="020B0604030504040204" pitchFamily="34" charset="0"/>
              <a:buAutoNum type="arabicPeriod" startAt="7"/>
            </a:pPr>
            <a:r>
              <a:rPr lang="en-US" altLang="vi-VN" sz="1200">
                <a:solidFill>
                  <a:srgbClr val="008000"/>
                </a:solidFill>
              </a:rPr>
              <a:t>    &lt;author&gt;</a:t>
            </a:r>
          </a:p>
          <a:p>
            <a:pPr>
              <a:buFont typeface="Verdana" panose="020B0604030504040204" pitchFamily="34" charset="0"/>
              <a:buAutoNum type="arabicPeriod" startAt="7"/>
            </a:pPr>
            <a:r>
              <a:rPr lang="en-US" altLang="vi-VN" sz="1200">
                <a:solidFill>
                  <a:srgbClr val="008000"/>
                </a:solidFill>
              </a:rPr>
              <a:t>      &lt;first_name&gt;Charles&lt;/first_name&gt;</a:t>
            </a:r>
          </a:p>
          <a:p>
            <a:pPr>
              <a:buFont typeface="Verdana" panose="020B0604030504040204" pitchFamily="34" charset="0"/>
              <a:buAutoNum type="arabicPeriod" startAt="7"/>
            </a:pPr>
            <a:r>
              <a:rPr lang="en-US" altLang="vi-VN" sz="1200">
                <a:solidFill>
                  <a:srgbClr val="008000"/>
                </a:solidFill>
              </a:rPr>
              <a:t>      &lt;last_name&gt;Edward&lt;/last_name&gt;</a:t>
            </a:r>
          </a:p>
          <a:p>
            <a:pPr>
              <a:buFont typeface="Verdana" panose="020B0604030504040204" pitchFamily="34" charset="0"/>
              <a:buAutoNum type="arabicPeriod" startAt="7"/>
            </a:pPr>
            <a:r>
              <a:rPr lang="en-US" altLang="vi-VN" sz="1200">
                <a:solidFill>
                  <a:srgbClr val="008000"/>
                </a:solidFill>
              </a:rPr>
              <a:t>      &lt;home_address&gt;</a:t>
            </a:r>
          </a:p>
          <a:p>
            <a:pPr>
              <a:buFont typeface="Verdana" panose="020B0604030504040204" pitchFamily="34" charset="0"/>
              <a:buAutoNum type="arabicPeriod" startAt="7"/>
            </a:pPr>
            <a:r>
              <a:rPr lang="en-US" altLang="vi-VN" sz="1200">
                <a:solidFill>
                  <a:srgbClr val="008000"/>
                </a:solidFill>
              </a:rPr>
              <a:t>        &lt;home_street&gt;206 S. Solomon St.&lt;/home_street&gt;</a:t>
            </a:r>
          </a:p>
          <a:p>
            <a:pPr>
              <a:buFont typeface="Verdana" panose="020B0604030504040204" pitchFamily="34" charset="0"/>
              <a:buAutoNum type="arabicPeriod" startAt="7"/>
            </a:pPr>
            <a:r>
              <a:rPr lang="en-US" altLang="vi-VN" sz="1200">
                <a:solidFill>
                  <a:srgbClr val="008000"/>
                </a:solidFill>
              </a:rPr>
              <a:t>        &lt;home_city&gt;New Orleans&lt;/home_city&gt;</a:t>
            </a:r>
          </a:p>
          <a:p>
            <a:pPr>
              <a:buFont typeface="Verdana" panose="020B0604030504040204" pitchFamily="34" charset="0"/>
              <a:buAutoNum type="arabicPeriod" startAt="7"/>
            </a:pPr>
            <a:r>
              <a:rPr lang="en-US" altLang="vi-VN" sz="1200">
                <a:solidFill>
                  <a:srgbClr val="008000"/>
                </a:solidFill>
              </a:rPr>
              <a:t>        &lt;home_state&gt;LA&lt;/home_state&gt;</a:t>
            </a:r>
          </a:p>
          <a:p>
            <a:pPr>
              <a:buFont typeface="Verdana" panose="020B0604030504040204" pitchFamily="34" charset="0"/>
              <a:buAutoNum type="arabicPeriod" startAt="7"/>
            </a:pPr>
            <a:r>
              <a:rPr lang="en-US" altLang="vi-VN" sz="1200">
                <a:solidFill>
                  <a:srgbClr val="008000"/>
                </a:solidFill>
              </a:rPr>
              <a:t>        &lt;home_zip&gt;70119&lt;/home_zip&gt;</a:t>
            </a:r>
          </a:p>
          <a:p>
            <a:pPr>
              <a:buFont typeface="Verdana" panose="020B0604030504040204" pitchFamily="34" charset="0"/>
              <a:buAutoNum type="arabicPeriod" startAt="7"/>
            </a:pPr>
            <a:r>
              <a:rPr lang="en-US" altLang="vi-VN" sz="1200">
                <a:solidFill>
                  <a:srgbClr val="008000"/>
                </a:solidFill>
              </a:rPr>
              <a:t>      &lt;/home_address&gt;</a:t>
            </a:r>
          </a:p>
          <a:p>
            <a:pPr>
              <a:buFont typeface="Verdana" panose="020B0604030504040204" pitchFamily="34" charset="0"/>
              <a:buAutoNum type="arabicPeriod" startAt="7"/>
            </a:pPr>
            <a:r>
              <a:rPr lang="en-US" altLang="vi-VN" sz="1200">
                <a:solidFill>
                  <a:srgbClr val="008000"/>
                </a:solidFill>
              </a:rPr>
              <a:t>    &lt;/author&gt;</a:t>
            </a:r>
          </a:p>
          <a:p>
            <a:pPr>
              <a:buFont typeface="Verdana" panose="020B0604030504040204" pitchFamily="34" charset="0"/>
              <a:buAutoNum type="arabicPeriod" startAt="7"/>
            </a:pPr>
            <a:r>
              <a:rPr lang="en-US" altLang="vi-VN" sz="1200">
                <a:solidFill>
                  <a:srgbClr val="008000"/>
                </a:solidFill>
              </a:rPr>
              <a:t>    &lt;artist&gt;</a:t>
            </a:r>
          </a:p>
          <a:p>
            <a:pPr>
              <a:buFont typeface="Verdana" panose="020B0604030504040204" pitchFamily="34" charset="0"/>
              <a:buAutoNum type="arabicPeriod" startAt="7"/>
            </a:pPr>
            <a:r>
              <a:rPr lang="en-US" altLang="vi-VN" sz="1200">
                <a:solidFill>
                  <a:srgbClr val="008000"/>
                </a:solidFill>
              </a:rPr>
              <a:t>      &lt;last_name&gt;Salinas&lt;/last_name&gt;</a:t>
            </a:r>
          </a:p>
          <a:p>
            <a:pPr>
              <a:buFont typeface="Verdana" panose="020B0604030504040204" pitchFamily="34" charset="0"/>
              <a:buAutoNum type="arabicPeriod" startAt="7"/>
            </a:pPr>
            <a:r>
              <a:rPr lang="en-US" altLang="vi-VN" sz="1200">
                <a:solidFill>
                  <a:srgbClr val="008000"/>
                </a:solidFill>
              </a:rPr>
              <a:t>    &lt;/artist&gt;</a:t>
            </a:r>
          </a:p>
          <a:p>
            <a:pPr>
              <a:buFont typeface="Verdana" panose="020B0604030504040204" pitchFamily="34" charset="0"/>
              <a:buAutoNum type="arabicPeriod" startAt="7"/>
            </a:pPr>
            <a:r>
              <a:rPr lang="en-US" altLang="vi-VN" sz="1200">
                <a:solidFill>
                  <a:srgbClr val="008000"/>
                </a:solidFill>
              </a:rPr>
              <a:t>  &lt;/contributors&gt;</a:t>
            </a:r>
          </a:p>
          <a:p>
            <a:pPr>
              <a:buFont typeface="Verdana" panose="020B0604030504040204" pitchFamily="34" charset="0"/>
              <a:buAutoNum type="arabicPeriod" startAt="7"/>
            </a:pPr>
            <a:r>
              <a:rPr lang="en-US" altLang="vi-VN" sz="1200">
                <a:solidFill>
                  <a:srgbClr val="008000"/>
                </a:solidFill>
              </a:rPr>
              <a:t>&lt;/item&gt;</a:t>
            </a:r>
          </a:p>
          <a:p>
            <a:pPr>
              <a:buFont typeface="Verdana" panose="020B0604030504040204" pitchFamily="34" charset="0"/>
              <a:buAutoNum type="arabicPeriod" startAt="7"/>
            </a:pPr>
            <a:r>
              <a:rPr lang="en-US" altLang="vi-VN" sz="1200">
                <a:solidFill>
                  <a:srgbClr val="008000"/>
                </a:solidFill>
              </a:rPr>
              <a:t>return transform-names($xml)</a:t>
            </a:r>
          </a:p>
        </p:txBody>
      </p:sp>
    </p:spTree>
    <p:extLst>
      <p:ext uri="{BB962C8B-B14F-4D97-AF65-F5344CB8AC3E}">
        <p14:creationId xmlns:p14="http://schemas.microsoft.com/office/powerpoint/2010/main" val="2983311857"/>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0033BF-0522-294F-83B6-F37E58705004}"/>
              </a:ext>
            </a:extLst>
          </p:cNvPr>
          <p:cNvSpPr>
            <a:spLocks noGrp="1"/>
          </p:cNvSpPr>
          <p:nvPr>
            <p:ph type="title"/>
          </p:nvPr>
        </p:nvSpPr>
        <p:spPr>
          <a:xfrm>
            <a:off x="6743700" y="533400"/>
            <a:ext cx="5422900" cy="990600"/>
          </a:xfrm>
        </p:spPr>
        <p:txBody>
          <a:bodyPr/>
          <a:lstStyle/>
          <a:p>
            <a:r>
              <a:rPr lang="en-US"/>
              <a:t>Ví dụ 4 – xquery (3)</a:t>
            </a:r>
          </a:p>
        </p:txBody>
      </p:sp>
      <p:sp>
        <p:nvSpPr>
          <p:cNvPr id="4" name="TextBox 6">
            <a:extLst>
              <a:ext uri="{FF2B5EF4-FFF2-40B4-BE49-F238E27FC236}">
                <a16:creationId xmlns:a16="http://schemas.microsoft.com/office/drawing/2014/main" id="{7A328816-E4A5-584A-A340-4E735CB12BF8}"/>
              </a:ext>
            </a:extLst>
          </p:cNvPr>
          <p:cNvSpPr txBox="1">
            <a:spLocks noChangeArrowheads="1"/>
          </p:cNvSpPr>
          <p:nvPr/>
        </p:nvSpPr>
        <p:spPr bwMode="auto">
          <a:xfrm>
            <a:off x="1066800" y="1371600"/>
            <a:ext cx="70866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mj-lt"/>
              <a:buAutoNum type="arabicPeriod" startAt="28"/>
            </a:pPr>
            <a:r>
              <a:rPr lang="en-US" altLang="vi-VN" sz="1200">
                <a:solidFill>
                  <a:srgbClr val="008000"/>
                </a:solidFill>
              </a:rPr>
              <a:t>(: Result</a:t>
            </a:r>
          </a:p>
          <a:p>
            <a:pPr>
              <a:buFont typeface="+mj-lt"/>
              <a:buAutoNum type="arabicPeriod" startAt="28"/>
            </a:pPr>
            <a:r>
              <a:rPr lang="en-US" altLang="vi-VN" sz="1200">
                <a:solidFill>
                  <a:srgbClr val="008000"/>
                </a:solidFill>
              </a:rPr>
              <a:t>    &lt;item&gt;</a:t>
            </a:r>
          </a:p>
          <a:p>
            <a:pPr>
              <a:buFont typeface="+mj-lt"/>
              <a:buAutoNum type="arabicPeriod" startAt="28"/>
            </a:pPr>
            <a:r>
              <a:rPr lang="en-US" altLang="vi-VN" sz="1200">
                <a:solidFill>
                  <a:srgbClr val="008000"/>
                </a:solidFill>
              </a:rPr>
              <a:t>      &lt;item-type&gt;book&lt;/item-type&gt;</a:t>
            </a:r>
          </a:p>
          <a:p>
            <a:pPr>
              <a:buFont typeface="+mj-lt"/>
              <a:buAutoNum type="arabicPeriod" startAt="28"/>
            </a:pPr>
            <a:r>
              <a:rPr lang="en-US" altLang="vi-VN" sz="1200">
                <a:solidFill>
                  <a:srgbClr val="008000"/>
                </a:solidFill>
              </a:rPr>
              <a:t>      &lt;contributors&gt;</a:t>
            </a:r>
          </a:p>
          <a:p>
            <a:pPr>
              <a:buFont typeface="+mj-lt"/>
              <a:buAutoNum type="arabicPeriod" startAt="28"/>
            </a:pPr>
            <a:endParaRPr lang="en-US" altLang="vi-VN" sz="1200">
              <a:solidFill>
                <a:srgbClr val="008000"/>
              </a:solidFill>
            </a:endParaRPr>
          </a:p>
          <a:p>
            <a:pPr>
              <a:buFont typeface="+mj-lt"/>
              <a:buAutoNum type="arabicPeriod" startAt="28"/>
            </a:pPr>
            <a:r>
              <a:rPr lang="en-US" altLang="vi-VN" sz="1200">
                <a:solidFill>
                  <a:srgbClr val="008000"/>
                </a:solidFill>
              </a:rPr>
              <a:t>        &lt;author&gt;</a:t>
            </a:r>
          </a:p>
          <a:p>
            <a:pPr>
              <a:buFont typeface="+mj-lt"/>
              <a:buAutoNum type="arabicPeriod" startAt="28"/>
            </a:pPr>
            <a:r>
              <a:rPr lang="en-US" altLang="vi-VN" sz="1200">
                <a:solidFill>
                  <a:srgbClr val="008000"/>
                </a:solidFill>
              </a:rPr>
              <a:t>          &lt;first-name&gt;Charles&lt;/first-name&gt;</a:t>
            </a:r>
          </a:p>
          <a:p>
            <a:pPr>
              <a:buFont typeface="+mj-lt"/>
              <a:buAutoNum type="arabicPeriod" startAt="28"/>
            </a:pPr>
            <a:r>
              <a:rPr lang="en-US" altLang="vi-VN" sz="1200">
                <a:solidFill>
                  <a:srgbClr val="008000"/>
                </a:solidFill>
              </a:rPr>
              <a:t>          &lt;last-name&gt;Edward&lt;/last-name&gt;</a:t>
            </a:r>
          </a:p>
          <a:p>
            <a:pPr>
              <a:buFont typeface="+mj-lt"/>
              <a:buAutoNum type="arabicPeriod" startAt="28"/>
            </a:pPr>
            <a:r>
              <a:rPr lang="en-US" altLang="vi-VN" sz="1200">
                <a:solidFill>
                  <a:srgbClr val="008000"/>
                </a:solidFill>
              </a:rPr>
              <a:t>          &lt;home-address&gt;</a:t>
            </a:r>
          </a:p>
          <a:p>
            <a:pPr>
              <a:buFont typeface="+mj-lt"/>
              <a:buAutoNum type="arabicPeriod" startAt="28"/>
            </a:pPr>
            <a:r>
              <a:rPr lang="en-US" altLang="vi-VN" sz="1200">
                <a:solidFill>
                  <a:srgbClr val="008000"/>
                </a:solidFill>
              </a:rPr>
              <a:t>            &lt;home-street&gt;206 S. Solomon St.&lt;/home-street&gt;</a:t>
            </a:r>
          </a:p>
          <a:p>
            <a:pPr>
              <a:buFont typeface="+mj-lt"/>
              <a:buAutoNum type="arabicPeriod" startAt="28"/>
            </a:pPr>
            <a:r>
              <a:rPr lang="en-US" altLang="vi-VN" sz="1200">
                <a:solidFill>
                  <a:srgbClr val="008000"/>
                </a:solidFill>
              </a:rPr>
              <a:t>            &lt;home-city&gt;New Orleans&lt;/home-city&gt;</a:t>
            </a:r>
          </a:p>
          <a:p>
            <a:pPr>
              <a:buFont typeface="+mj-lt"/>
              <a:buAutoNum type="arabicPeriod" startAt="28"/>
            </a:pPr>
            <a:r>
              <a:rPr lang="en-US" altLang="vi-VN" sz="1200">
                <a:solidFill>
                  <a:srgbClr val="008000"/>
                </a:solidFill>
              </a:rPr>
              <a:t>            &lt;home-state&gt;LA&lt;/home-state&gt;</a:t>
            </a:r>
          </a:p>
          <a:p>
            <a:pPr>
              <a:buFont typeface="+mj-lt"/>
              <a:buAutoNum type="arabicPeriod" startAt="28"/>
            </a:pPr>
            <a:r>
              <a:rPr lang="en-US" altLang="vi-VN" sz="1200">
                <a:solidFill>
                  <a:srgbClr val="008000"/>
                </a:solidFill>
              </a:rPr>
              <a:t>            &lt;home-zip&gt;70119&lt;/home-zip&gt;</a:t>
            </a:r>
          </a:p>
          <a:p>
            <a:pPr>
              <a:buFont typeface="+mj-lt"/>
              <a:buAutoNum type="arabicPeriod" startAt="28"/>
            </a:pPr>
            <a:r>
              <a:rPr lang="en-US" altLang="vi-VN" sz="1200">
                <a:solidFill>
                  <a:srgbClr val="008000"/>
                </a:solidFill>
              </a:rPr>
              <a:t>          &lt;/home-address&gt;</a:t>
            </a:r>
          </a:p>
          <a:p>
            <a:pPr>
              <a:buFont typeface="+mj-lt"/>
              <a:buAutoNum type="arabicPeriod" startAt="28"/>
            </a:pPr>
            <a:r>
              <a:rPr lang="en-US" altLang="vi-VN" sz="1200">
                <a:solidFill>
                  <a:srgbClr val="008000"/>
                </a:solidFill>
              </a:rPr>
              <a:t>        &lt;/author&gt;</a:t>
            </a:r>
          </a:p>
          <a:p>
            <a:pPr>
              <a:buFont typeface="+mj-lt"/>
              <a:buAutoNum type="arabicPeriod" startAt="28"/>
            </a:pPr>
            <a:r>
              <a:rPr lang="en-US" altLang="vi-VN" sz="1200">
                <a:solidFill>
                  <a:srgbClr val="008000"/>
                </a:solidFill>
              </a:rPr>
              <a:t>        &lt;artist&gt;</a:t>
            </a:r>
          </a:p>
          <a:p>
            <a:pPr>
              <a:buFont typeface="+mj-lt"/>
              <a:buAutoNum type="arabicPeriod" startAt="28"/>
            </a:pPr>
            <a:r>
              <a:rPr lang="en-US" altLang="vi-VN" sz="1200">
                <a:solidFill>
                  <a:srgbClr val="008000"/>
                </a:solidFill>
              </a:rPr>
              <a:t>          &lt;last-name&gt;Salinas&lt;/last-name&gt;</a:t>
            </a:r>
          </a:p>
          <a:p>
            <a:pPr>
              <a:buFont typeface="+mj-lt"/>
              <a:buAutoNum type="arabicPeriod" startAt="28"/>
            </a:pPr>
            <a:r>
              <a:rPr lang="en-US" altLang="vi-VN" sz="1200">
                <a:solidFill>
                  <a:srgbClr val="008000"/>
                </a:solidFill>
              </a:rPr>
              <a:t>        &lt;/artist&gt;</a:t>
            </a:r>
          </a:p>
          <a:p>
            <a:pPr>
              <a:buFont typeface="+mj-lt"/>
              <a:buAutoNum type="arabicPeriod" startAt="28"/>
            </a:pPr>
            <a:r>
              <a:rPr lang="en-US" altLang="vi-VN" sz="1200">
                <a:solidFill>
                  <a:srgbClr val="008000"/>
                </a:solidFill>
              </a:rPr>
              <a:t>      &lt;/contributors&gt;</a:t>
            </a:r>
          </a:p>
          <a:p>
            <a:pPr>
              <a:buFont typeface="+mj-lt"/>
              <a:buAutoNum type="arabicPeriod" startAt="28"/>
            </a:pPr>
            <a:r>
              <a:rPr lang="en-US" altLang="vi-VN" sz="1200">
                <a:solidFill>
                  <a:srgbClr val="008000"/>
                </a:solidFill>
              </a:rPr>
              <a:t>    &lt;/item&gt;</a:t>
            </a:r>
          </a:p>
          <a:p>
            <a:pPr>
              <a:buFont typeface="+mj-lt"/>
              <a:buAutoNum type="arabicPeriod" startAt="28"/>
            </a:pPr>
            <a:r>
              <a:rPr lang="en-US" altLang="vi-VN" sz="1200">
                <a:solidFill>
                  <a:srgbClr val="008000"/>
                </a:solidFill>
              </a:rPr>
              <a:t>:)</a:t>
            </a:r>
          </a:p>
        </p:txBody>
      </p:sp>
    </p:spTree>
    <p:extLst>
      <p:ext uri="{BB962C8B-B14F-4D97-AF65-F5344CB8AC3E}">
        <p14:creationId xmlns:p14="http://schemas.microsoft.com/office/powerpoint/2010/main" val="174465941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98879-4400-C94A-991C-BB45CDC9F9EB}"/>
              </a:ext>
            </a:extLst>
          </p:cNvPr>
          <p:cNvSpPr>
            <a:spLocks noGrp="1"/>
          </p:cNvSpPr>
          <p:nvPr>
            <p:ph type="title"/>
          </p:nvPr>
        </p:nvSpPr>
        <p:spPr/>
        <p:txBody>
          <a:bodyPr/>
          <a:lstStyle/>
          <a:p>
            <a:r>
              <a:rPr lang="en-US" dirty="0" err="1"/>
              <a:t>Các</a:t>
            </a:r>
            <a:r>
              <a:rPr lang="en-US" dirty="0"/>
              <a:t> </a:t>
            </a:r>
            <a:r>
              <a:rPr lang="en-US" dirty="0" err="1"/>
              <a:t>phiên</a:t>
            </a:r>
            <a:r>
              <a:rPr lang="en-US" dirty="0"/>
              <a:t> </a:t>
            </a:r>
            <a:r>
              <a:rPr lang="en-US" dirty="0" err="1"/>
              <a:t>bản</a:t>
            </a:r>
            <a:r>
              <a:rPr lang="en-US" dirty="0"/>
              <a:t> SQL</a:t>
            </a:r>
          </a:p>
        </p:txBody>
      </p:sp>
      <p:pic>
        <p:nvPicPr>
          <p:cNvPr id="5" name="Picture 4" descr="Graphical user interface, text, application, email&#10;&#10;Description automatically generated">
            <a:extLst>
              <a:ext uri="{FF2B5EF4-FFF2-40B4-BE49-F238E27FC236}">
                <a16:creationId xmlns:a16="http://schemas.microsoft.com/office/drawing/2014/main" id="{2FF511C6-B28F-044C-A19D-006C867A9C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03095"/>
            <a:ext cx="12192000" cy="4651810"/>
          </a:xfrm>
          <a:prstGeom prst="rect">
            <a:avLst/>
          </a:prstGeom>
        </p:spPr>
      </p:pic>
      <p:sp>
        <p:nvSpPr>
          <p:cNvPr id="7" name="TextBox 6">
            <a:extLst>
              <a:ext uri="{FF2B5EF4-FFF2-40B4-BE49-F238E27FC236}">
                <a16:creationId xmlns:a16="http://schemas.microsoft.com/office/drawing/2014/main" id="{0DA5968E-12B1-2740-8DD7-801D398D6E36}"/>
              </a:ext>
            </a:extLst>
          </p:cNvPr>
          <p:cNvSpPr txBox="1"/>
          <p:nvPr/>
        </p:nvSpPr>
        <p:spPr>
          <a:xfrm>
            <a:off x="228600" y="5754905"/>
            <a:ext cx="6096000" cy="338554"/>
          </a:xfrm>
          <a:prstGeom prst="rect">
            <a:avLst/>
          </a:prstGeom>
          <a:noFill/>
        </p:spPr>
        <p:txBody>
          <a:bodyPr wrap="square">
            <a:spAutoFit/>
          </a:bodyPr>
          <a:lstStyle/>
          <a:p>
            <a:r>
              <a:rPr lang="en-US" sz="1600" dirty="0">
                <a:hlinkClick r:id="rId3"/>
              </a:rPr>
              <a:t>https://en.wikipedia.org/wiki/SQL</a:t>
            </a:r>
            <a:endParaRPr lang="en-US" sz="1600" dirty="0"/>
          </a:p>
        </p:txBody>
      </p:sp>
    </p:spTree>
    <p:extLst>
      <p:ext uri="{BB962C8B-B14F-4D97-AF65-F5344CB8AC3E}">
        <p14:creationId xmlns:p14="http://schemas.microsoft.com/office/powerpoint/2010/main" val="1356036382"/>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9A888-7521-1947-8762-9C0395608D0C}"/>
              </a:ext>
            </a:extLst>
          </p:cNvPr>
          <p:cNvSpPr>
            <a:spLocks noGrp="1"/>
          </p:cNvSpPr>
          <p:nvPr>
            <p:ph type="title"/>
          </p:nvPr>
        </p:nvSpPr>
        <p:spPr>
          <a:xfrm>
            <a:off x="762000" y="3276600"/>
            <a:ext cx="10972800" cy="1143000"/>
          </a:xfrm>
        </p:spPr>
        <p:txBody>
          <a:bodyPr/>
          <a:lstStyle/>
          <a:p>
            <a:pPr algn="l"/>
            <a:r>
              <a:rPr lang="en-US"/>
              <a:t>MỘT SỐ DẠNG TRUY VẤN SELECT THƯỜNG GẶP</a:t>
            </a:r>
          </a:p>
        </p:txBody>
      </p:sp>
    </p:spTree>
    <p:extLst>
      <p:ext uri="{BB962C8B-B14F-4D97-AF65-F5344CB8AC3E}">
        <p14:creationId xmlns:p14="http://schemas.microsoft.com/office/powerpoint/2010/main" val="60533265"/>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CFA26-3F87-F445-B7D4-CC9064A68F55}"/>
              </a:ext>
            </a:extLst>
          </p:cNvPr>
          <p:cNvSpPr>
            <a:spLocks noGrp="1"/>
          </p:cNvSpPr>
          <p:nvPr>
            <p:ph type="title"/>
          </p:nvPr>
        </p:nvSpPr>
        <p:spPr/>
        <p:txBody>
          <a:bodyPr/>
          <a:lstStyle/>
          <a:p>
            <a:r>
              <a:rPr lang="en-US"/>
              <a:t>CSDL QUẢN LÝ BÁN HÀNG</a:t>
            </a:r>
          </a:p>
        </p:txBody>
      </p:sp>
      <p:sp>
        <p:nvSpPr>
          <p:cNvPr id="3" name="Content Placeholder 2">
            <a:extLst>
              <a:ext uri="{FF2B5EF4-FFF2-40B4-BE49-F238E27FC236}">
                <a16:creationId xmlns:a16="http://schemas.microsoft.com/office/drawing/2014/main" id="{10C0915F-29AC-2248-9495-F1EECDD8A4DA}"/>
              </a:ext>
            </a:extLst>
          </p:cNvPr>
          <p:cNvSpPr>
            <a:spLocks noGrp="1"/>
          </p:cNvSpPr>
          <p:nvPr>
            <p:ph idx="1"/>
          </p:nvPr>
        </p:nvSpPr>
        <p:spPr>
          <a:xfrm>
            <a:off x="533400" y="1600201"/>
            <a:ext cx="11277600" cy="4525963"/>
          </a:xfrm>
        </p:spPr>
        <p:txBody>
          <a:bodyPr/>
          <a:lstStyle/>
          <a:p>
            <a:pPr marL="0" indent="0">
              <a:lnSpc>
                <a:spcPct val="150000"/>
              </a:lnSpc>
              <a:buNone/>
            </a:pPr>
            <a:r>
              <a:rPr lang="en-US" sz="2400" b="1"/>
              <a:t>KHACHHANG </a:t>
            </a:r>
            <a:r>
              <a:rPr lang="en-US" sz="2400"/>
              <a:t>(</a:t>
            </a:r>
            <a:r>
              <a:rPr lang="en-US" sz="2400" u="sng"/>
              <a:t>MAKH</a:t>
            </a:r>
            <a:r>
              <a:rPr lang="en-US" sz="2400"/>
              <a:t>, HOTEN, DCHI, SODT, NGSINH, DOANHSO, NGDK)</a:t>
            </a:r>
            <a:br>
              <a:rPr lang="en-US" sz="2400"/>
            </a:br>
            <a:r>
              <a:rPr lang="en-US" sz="2400" b="1"/>
              <a:t>NHANVIEN </a:t>
            </a:r>
            <a:r>
              <a:rPr lang="en-US" sz="2400"/>
              <a:t>(</a:t>
            </a:r>
            <a:r>
              <a:rPr lang="en-US" sz="2400" u="sng"/>
              <a:t>MANV</a:t>
            </a:r>
            <a:r>
              <a:rPr lang="en-US" sz="2400"/>
              <a:t>,HOTEN, NGVL, SODT)</a:t>
            </a:r>
            <a:br>
              <a:rPr lang="en-US" sz="2400"/>
            </a:br>
            <a:r>
              <a:rPr lang="en-US" sz="2400" b="1"/>
              <a:t>SANPHAM </a:t>
            </a:r>
            <a:r>
              <a:rPr lang="en-US" sz="2400"/>
              <a:t>(</a:t>
            </a:r>
            <a:r>
              <a:rPr lang="en-US" sz="2400" u="sng"/>
              <a:t>MASP</a:t>
            </a:r>
            <a:r>
              <a:rPr lang="en-US" sz="2400"/>
              <a:t>,TENSP, DVT, NUOCSX, GIA)</a:t>
            </a:r>
            <a:br>
              <a:rPr lang="en-US" sz="2400"/>
            </a:br>
            <a:r>
              <a:rPr lang="en-US" sz="2400" b="1"/>
              <a:t>HOADON </a:t>
            </a:r>
            <a:r>
              <a:rPr lang="en-US" sz="2400"/>
              <a:t>(</a:t>
            </a:r>
            <a:r>
              <a:rPr lang="en-US" sz="2400" u="sng"/>
              <a:t>SOHD</a:t>
            </a:r>
            <a:r>
              <a:rPr lang="en-US" sz="2400"/>
              <a:t>, NGHD, MAKH, MANV, TRIGIA)</a:t>
            </a:r>
            <a:br>
              <a:rPr lang="en-US" sz="2400"/>
            </a:br>
            <a:r>
              <a:rPr lang="en-US" sz="2400" b="1"/>
              <a:t>CTHD </a:t>
            </a:r>
            <a:r>
              <a:rPr lang="en-US" sz="2400"/>
              <a:t>(</a:t>
            </a:r>
            <a:r>
              <a:rPr lang="en-US" sz="2400" u="sng"/>
              <a:t>SOHD,MASP</a:t>
            </a:r>
            <a:r>
              <a:rPr lang="en-US" sz="2400"/>
              <a:t>,SL)</a:t>
            </a:r>
            <a:br>
              <a:rPr lang="en-US" sz="2400"/>
            </a:br>
            <a:endParaRPr lang="en-US" sz="2400"/>
          </a:p>
        </p:txBody>
      </p:sp>
    </p:spTree>
    <p:extLst>
      <p:ext uri="{BB962C8B-B14F-4D97-AF65-F5344CB8AC3E}">
        <p14:creationId xmlns:p14="http://schemas.microsoft.com/office/powerpoint/2010/main" val="1019558800"/>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5044E-6B82-8F46-9096-AB2EE9C0150F}"/>
              </a:ext>
            </a:extLst>
          </p:cNvPr>
          <p:cNvSpPr>
            <a:spLocks noGrp="1"/>
          </p:cNvSpPr>
          <p:nvPr>
            <p:ph type="title"/>
          </p:nvPr>
        </p:nvSpPr>
        <p:spPr/>
        <p:txBody>
          <a:bodyPr/>
          <a:lstStyle/>
          <a:p>
            <a:r>
              <a:rPr lang="en-US">
                <a:solidFill>
                  <a:srgbClr val="FF0000"/>
                </a:solidFill>
              </a:rPr>
              <a:t>TRUY VẤN SELECT</a:t>
            </a:r>
            <a:endParaRPr lang="en-US"/>
          </a:p>
        </p:txBody>
      </p:sp>
      <p:sp>
        <p:nvSpPr>
          <p:cNvPr id="3" name="Content Placeholder 2">
            <a:extLst>
              <a:ext uri="{FF2B5EF4-FFF2-40B4-BE49-F238E27FC236}">
                <a16:creationId xmlns:a16="http://schemas.microsoft.com/office/drawing/2014/main" id="{4CCE3C6B-29FB-2045-86D5-F8229A91E7B5}"/>
              </a:ext>
            </a:extLst>
          </p:cNvPr>
          <p:cNvSpPr>
            <a:spLocks noGrp="1"/>
          </p:cNvSpPr>
          <p:nvPr>
            <p:ph idx="1"/>
          </p:nvPr>
        </p:nvSpPr>
        <p:spPr>
          <a:xfrm>
            <a:off x="609600" y="1066800"/>
            <a:ext cx="10972800" cy="5105400"/>
          </a:xfrm>
        </p:spPr>
        <p:txBody>
          <a:bodyPr/>
          <a:lstStyle/>
          <a:p>
            <a:r>
              <a:rPr lang="en-US" sz="2800">
                <a:solidFill>
                  <a:srgbClr val="0066FF"/>
                </a:solidFill>
              </a:rPr>
              <a:t>Cú pháp câu truy vấn </a:t>
            </a:r>
            <a:r>
              <a:rPr lang="en-US" sz="2800" i="1">
                <a:solidFill>
                  <a:srgbClr val="FF0000"/>
                </a:solidFill>
              </a:rPr>
              <a:t>SELECT</a:t>
            </a:r>
            <a:r>
              <a:rPr lang="en-US" sz="2800">
                <a:solidFill>
                  <a:srgbClr val="0066FF"/>
                </a:solidFill>
              </a:rPr>
              <a:t>:</a:t>
            </a:r>
          </a:p>
          <a:p>
            <a:pPr marL="0" indent="0">
              <a:buNone/>
            </a:pPr>
            <a:r>
              <a:rPr lang="en-US" sz="2800">
                <a:solidFill>
                  <a:srgbClr val="FF0000"/>
                </a:solidFill>
                <a:latin typeface="Courier New" panose="02070309020205020404" pitchFamily="49" charset="0"/>
                <a:cs typeface="Courier New" panose="02070309020205020404" pitchFamily="49" charset="0"/>
              </a:rPr>
              <a:t>SELECT</a:t>
            </a:r>
            <a:r>
              <a:rPr lang="en-US" sz="2800">
                <a:solidFill>
                  <a:srgbClr val="0066FF"/>
                </a:solidFill>
                <a:latin typeface="Courier New" panose="02070309020205020404" pitchFamily="49" charset="0"/>
                <a:cs typeface="Courier New" panose="02070309020205020404" pitchFamily="49" charset="0"/>
              </a:rPr>
              <a:t> </a:t>
            </a:r>
            <a:r>
              <a:rPr lang="en-US" sz="2800" i="1">
                <a:solidFill>
                  <a:srgbClr val="008000"/>
                </a:solidFill>
                <a:latin typeface="Courier New" panose="02070309020205020404" pitchFamily="49" charset="0"/>
                <a:cs typeface="Courier New" panose="02070309020205020404" pitchFamily="49" charset="0"/>
              </a:rPr>
              <a:t>&lt;cột 1&gt;, &lt;cột 2&gt;, ....</a:t>
            </a:r>
          </a:p>
          <a:p>
            <a:pPr marL="0" indent="0">
              <a:buNone/>
            </a:pPr>
            <a:r>
              <a:rPr lang="en-US" sz="2800">
                <a:solidFill>
                  <a:srgbClr val="FF0000"/>
                </a:solidFill>
                <a:latin typeface="Courier New" panose="02070309020205020404" pitchFamily="49" charset="0"/>
                <a:cs typeface="Courier New" panose="02070309020205020404" pitchFamily="49" charset="0"/>
              </a:rPr>
              <a:t>FROM</a:t>
            </a:r>
            <a:r>
              <a:rPr lang="en-US" sz="2800">
                <a:solidFill>
                  <a:srgbClr val="0066FF"/>
                </a:solidFill>
                <a:latin typeface="Courier New" panose="02070309020205020404" pitchFamily="49" charset="0"/>
                <a:cs typeface="Courier New" panose="02070309020205020404" pitchFamily="49" charset="0"/>
              </a:rPr>
              <a:t> </a:t>
            </a:r>
            <a:r>
              <a:rPr lang="en-US" sz="2800" i="1">
                <a:solidFill>
                  <a:srgbClr val="000099"/>
                </a:solidFill>
                <a:latin typeface="Courier New" panose="02070309020205020404" pitchFamily="49" charset="0"/>
                <a:cs typeface="Courier New" panose="02070309020205020404" pitchFamily="49" charset="0"/>
              </a:rPr>
              <a:t>&lt;tên bảng&gt;</a:t>
            </a:r>
          </a:p>
          <a:p>
            <a:pPr marL="0" indent="0">
              <a:buNone/>
            </a:pPr>
            <a:r>
              <a:rPr lang="en-US" sz="2800">
                <a:solidFill>
                  <a:srgbClr val="FF0000"/>
                </a:solidFill>
                <a:latin typeface="Courier New" panose="02070309020205020404" pitchFamily="49" charset="0"/>
                <a:cs typeface="Courier New" panose="02070309020205020404" pitchFamily="49" charset="0"/>
              </a:rPr>
              <a:t>WHERE</a:t>
            </a:r>
            <a:r>
              <a:rPr lang="en-US" sz="2800">
                <a:solidFill>
                  <a:srgbClr val="0066FF"/>
                </a:solidFill>
                <a:latin typeface="Courier New" panose="02070309020205020404" pitchFamily="49" charset="0"/>
                <a:cs typeface="Courier New" panose="02070309020205020404" pitchFamily="49" charset="0"/>
              </a:rPr>
              <a:t> </a:t>
            </a:r>
            <a:r>
              <a:rPr lang="en-US" sz="2800" i="1">
                <a:solidFill>
                  <a:srgbClr val="008000"/>
                </a:solidFill>
                <a:latin typeface="Courier New" panose="02070309020205020404" pitchFamily="49" charset="0"/>
                <a:cs typeface="Courier New" panose="02070309020205020404" pitchFamily="49" charset="0"/>
              </a:rPr>
              <a:t>&lt;điều kiện&gt;</a:t>
            </a:r>
          </a:p>
          <a:p>
            <a:pPr marL="0" indent="0">
              <a:buNone/>
            </a:pPr>
            <a:r>
              <a:rPr lang="en-US" sz="2800">
                <a:solidFill>
                  <a:srgbClr val="FF0000"/>
                </a:solidFill>
                <a:latin typeface="Courier New" panose="02070309020205020404" pitchFamily="49" charset="0"/>
                <a:cs typeface="Courier New" panose="02070309020205020404" pitchFamily="49" charset="0"/>
              </a:rPr>
              <a:t>ORDER BY </a:t>
            </a:r>
            <a:r>
              <a:rPr lang="en-US" sz="2800" i="1">
                <a:solidFill>
                  <a:srgbClr val="000099"/>
                </a:solidFill>
                <a:latin typeface="Courier New" panose="02070309020205020404" pitchFamily="49" charset="0"/>
                <a:cs typeface="Courier New" panose="02070309020205020404" pitchFamily="49" charset="0"/>
              </a:rPr>
              <a:t>&lt;tên cột&gt; </a:t>
            </a:r>
            <a:r>
              <a:rPr lang="en-US" sz="2800">
                <a:solidFill>
                  <a:srgbClr val="FF6600"/>
                </a:solidFill>
                <a:latin typeface="Courier New" panose="02070309020205020404" pitchFamily="49" charset="0"/>
                <a:cs typeface="Courier New" panose="02070309020205020404" pitchFamily="49" charset="0"/>
              </a:rPr>
              <a:t>ASC | DESC</a:t>
            </a:r>
          </a:p>
          <a:p>
            <a:pPr marL="0" indent="0">
              <a:buNone/>
            </a:pPr>
            <a:r>
              <a:rPr lang="en-US" sz="2800">
                <a:solidFill>
                  <a:srgbClr val="FF0000"/>
                </a:solidFill>
                <a:latin typeface="Courier New" panose="02070309020205020404" pitchFamily="49" charset="0"/>
                <a:cs typeface="Courier New" panose="02070309020205020404" pitchFamily="49" charset="0"/>
              </a:rPr>
              <a:t>GROUP BY </a:t>
            </a:r>
            <a:r>
              <a:rPr lang="en-US" sz="2800" i="1">
                <a:solidFill>
                  <a:srgbClr val="008000"/>
                </a:solidFill>
                <a:latin typeface="Courier New" panose="02070309020205020404" pitchFamily="49" charset="0"/>
                <a:cs typeface="Courier New" panose="02070309020205020404" pitchFamily="49" charset="0"/>
              </a:rPr>
              <a:t>&lt;tên cột 1&gt;, &lt;tên cột 2&gt;, ....</a:t>
            </a:r>
          </a:p>
          <a:p>
            <a:pPr marL="0" indent="0">
              <a:buNone/>
            </a:pPr>
            <a:r>
              <a:rPr lang="en-US" sz="2800">
                <a:solidFill>
                  <a:srgbClr val="FF0000"/>
                </a:solidFill>
                <a:latin typeface="Courier New" panose="02070309020205020404" pitchFamily="49" charset="0"/>
                <a:cs typeface="Courier New" panose="02070309020205020404" pitchFamily="49" charset="0"/>
              </a:rPr>
              <a:t>HAVING </a:t>
            </a:r>
            <a:r>
              <a:rPr lang="en-US" sz="2800" i="1">
                <a:solidFill>
                  <a:srgbClr val="000099"/>
                </a:solidFill>
                <a:latin typeface="Courier New" panose="02070309020205020404" pitchFamily="49" charset="0"/>
                <a:cs typeface="Courier New" panose="02070309020205020404" pitchFamily="49" charset="0"/>
              </a:rPr>
              <a:t>&lt;điều kiện&gt;</a:t>
            </a:r>
          </a:p>
          <a:p>
            <a:r>
              <a:rPr lang="en-US" sz="2800">
                <a:solidFill>
                  <a:srgbClr val="0066FF"/>
                </a:solidFill>
              </a:rPr>
              <a:t>Lưu ý:</a:t>
            </a:r>
          </a:p>
          <a:p>
            <a:pPr lvl="1"/>
            <a:r>
              <a:rPr lang="en-US" sz="2800">
                <a:solidFill>
                  <a:srgbClr val="0066FF"/>
                </a:solidFill>
              </a:rPr>
              <a:t>Mệnh đề HAVING sử dụng cho các </a:t>
            </a:r>
            <a:r>
              <a:rPr lang="en-US" sz="2800" b="1">
                <a:solidFill>
                  <a:srgbClr val="0066FF"/>
                </a:solidFill>
              </a:rPr>
              <a:t>hàm gom nhóm</a:t>
            </a:r>
            <a:r>
              <a:rPr lang="en-US" sz="2800">
                <a:solidFill>
                  <a:srgbClr val="0066FF"/>
                </a:solidFill>
              </a:rPr>
              <a:t>.</a:t>
            </a:r>
          </a:p>
          <a:p>
            <a:pPr lvl="1"/>
            <a:r>
              <a:rPr lang="en-US" sz="2800">
                <a:solidFill>
                  <a:srgbClr val="FF0000"/>
                </a:solidFill>
              </a:rPr>
              <a:t>ASC – sắp xếp tăng dần; DESC – sắp xếp giảm dần.</a:t>
            </a:r>
          </a:p>
        </p:txBody>
      </p:sp>
    </p:spTree>
    <p:extLst>
      <p:ext uri="{BB962C8B-B14F-4D97-AF65-F5344CB8AC3E}">
        <p14:creationId xmlns:p14="http://schemas.microsoft.com/office/powerpoint/2010/main" val="1844329193"/>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45B08-E7B5-F84C-BD3C-A5C61FBFD9B5}"/>
              </a:ext>
            </a:extLst>
          </p:cNvPr>
          <p:cNvSpPr>
            <a:spLocks noGrp="1"/>
          </p:cNvSpPr>
          <p:nvPr>
            <p:ph type="title"/>
          </p:nvPr>
        </p:nvSpPr>
        <p:spPr/>
        <p:txBody>
          <a:bodyPr/>
          <a:lstStyle/>
          <a:p>
            <a:r>
              <a:rPr lang="en-US">
                <a:solidFill>
                  <a:srgbClr val="FF0000"/>
                </a:solidFill>
              </a:rPr>
              <a:t>TRUY VẤN SELECT – DẠNG 1</a:t>
            </a:r>
          </a:p>
        </p:txBody>
      </p:sp>
      <p:sp>
        <p:nvSpPr>
          <p:cNvPr id="3" name="Content Placeholder 2">
            <a:extLst>
              <a:ext uri="{FF2B5EF4-FFF2-40B4-BE49-F238E27FC236}">
                <a16:creationId xmlns:a16="http://schemas.microsoft.com/office/drawing/2014/main" id="{FBCFFF81-8A7E-C24E-BB9A-C46002EEA15D}"/>
              </a:ext>
            </a:extLst>
          </p:cNvPr>
          <p:cNvSpPr>
            <a:spLocks noGrp="1"/>
          </p:cNvSpPr>
          <p:nvPr>
            <p:ph idx="1"/>
          </p:nvPr>
        </p:nvSpPr>
        <p:spPr/>
        <p:txBody>
          <a:bodyPr/>
          <a:lstStyle/>
          <a:p>
            <a:r>
              <a:rPr lang="en-US" sz="2800">
                <a:solidFill>
                  <a:srgbClr val="FF0000"/>
                </a:solidFill>
              </a:rPr>
              <a:t>Dạng 1:</a:t>
            </a:r>
            <a:r>
              <a:rPr lang="en-US" sz="2800">
                <a:solidFill>
                  <a:srgbClr val="0066FF"/>
                </a:solidFill>
              </a:rPr>
              <a:t> Truy vấn lấy dữ liệu tất cả.</a:t>
            </a:r>
          </a:p>
          <a:p>
            <a:pPr marL="0" indent="0">
              <a:buNone/>
            </a:pPr>
            <a:r>
              <a:rPr lang="en-US" sz="2800">
                <a:solidFill>
                  <a:srgbClr val="008000"/>
                </a:solidFill>
                <a:latin typeface="Courier New" panose="02070309020205020404" pitchFamily="49" charset="0"/>
                <a:cs typeface="Courier New" panose="02070309020205020404" pitchFamily="49" charset="0"/>
              </a:rPr>
              <a:t>SELECT * FROM &lt;tên bảng&gt;</a:t>
            </a:r>
          </a:p>
          <a:p>
            <a:pPr marL="0" indent="0">
              <a:buNone/>
            </a:pPr>
            <a:r>
              <a:rPr lang="en-US" sz="2800">
                <a:solidFill>
                  <a:srgbClr val="008000"/>
                </a:solidFill>
                <a:latin typeface="Courier New" panose="02070309020205020404" pitchFamily="49" charset="0"/>
                <a:cs typeface="Courier New" panose="02070309020205020404" pitchFamily="49" charset="0"/>
              </a:rPr>
              <a:t>hoặc</a:t>
            </a:r>
          </a:p>
          <a:p>
            <a:pPr marL="0" indent="0">
              <a:buNone/>
            </a:pPr>
            <a:r>
              <a:rPr lang="en-US" sz="2800">
                <a:solidFill>
                  <a:srgbClr val="008000"/>
                </a:solidFill>
                <a:latin typeface="Courier New" panose="02070309020205020404" pitchFamily="49" charset="0"/>
                <a:cs typeface="Courier New" panose="02070309020205020404" pitchFamily="49" charset="0"/>
              </a:rPr>
              <a:t>SELECT &lt;danh sách cột&gt; FROM &lt;tên bảng&gt;</a:t>
            </a:r>
          </a:p>
          <a:p>
            <a:pPr marL="0" indent="0">
              <a:buNone/>
            </a:pPr>
            <a:endParaRPr lang="en-US" sz="2800">
              <a:solidFill>
                <a:srgbClr val="0066FF"/>
              </a:solidFill>
            </a:endParaRPr>
          </a:p>
          <a:p>
            <a:pPr marL="0" indent="0">
              <a:buNone/>
            </a:pPr>
            <a:r>
              <a:rPr lang="en-US" sz="2800">
                <a:solidFill>
                  <a:srgbClr val="0066FF"/>
                </a:solidFill>
              </a:rPr>
              <a:t>VD: </a:t>
            </a:r>
          </a:p>
          <a:p>
            <a:pPr marL="0" indent="0">
              <a:buNone/>
            </a:pPr>
            <a:r>
              <a:rPr lang="en-US" sz="2800">
                <a:solidFill>
                  <a:srgbClr val="008000"/>
                </a:solidFill>
                <a:latin typeface="Courier New" panose="02070309020205020404" pitchFamily="49" charset="0"/>
                <a:cs typeface="Courier New" panose="02070309020205020404" pitchFamily="49" charset="0"/>
              </a:rPr>
              <a:t>SELECT * FROM KHACHHANG</a:t>
            </a:r>
          </a:p>
          <a:p>
            <a:pPr marL="0" indent="0">
              <a:buNone/>
            </a:pPr>
            <a:r>
              <a:rPr lang="en-US" sz="2800">
                <a:solidFill>
                  <a:srgbClr val="008000"/>
                </a:solidFill>
                <a:latin typeface="Courier New" panose="02070309020205020404" pitchFamily="49" charset="0"/>
                <a:cs typeface="Courier New" panose="02070309020205020404" pitchFamily="49" charset="0"/>
              </a:rPr>
              <a:t>SELECT MAKH, HOTEN, DCHI FROM KHACHHANG</a:t>
            </a:r>
          </a:p>
        </p:txBody>
      </p:sp>
    </p:spTree>
    <p:extLst>
      <p:ext uri="{BB962C8B-B14F-4D97-AF65-F5344CB8AC3E}">
        <p14:creationId xmlns:p14="http://schemas.microsoft.com/office/powerpoint/2010/main" val="1984426025"/>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0E6A-ABCE-8D48-834C-08D825D82574}"/>
              </a:ext>
            </a:extLst>
          </p:cNvPr>
          <p:cNvSpPr>
            <a:spLocks noGrp="1"/>
          </p:cNvSpPr>
          <p:nvPr>
            <p:ph type="title"/>
          </p:nvPr>
        </p:nvSpPr>
        <p:spPr/>
        <p:txBody>
          <a:bodyPr/>
          <a:lstStyle/>
          <a:p>
            <a:r>
              <a:rPr lang="en-US"/>
              <a:t>TRUY VẤN SELECT – DẠNG 2</a:t>
            </a:r>
          </a:p>
        </p:txBody>
      </p:sp>
      <p:sp>
        <p:nvSpPr>
          <p:cNvPr id="3" name="Content Placeholder 2">
            <a:extLst>
              <a:ext uri="{FF2B5EF4-FFF2-40B4-BE49-F238E27FC236}">
                <a16:creationId xmlns:a16="http://schemas.microsoft.com/office/drawing/2014/main" id="{32448D95-8FEC-E544-B0DF-AE820DCB76D1}"/>
              </a:ext>
            </a:extLst>
          </p:cNvPr>
          <p:cNvSpPr>
            <a:spLocks noGrp="1"/>
          </p:cNvSpPr>
          <p:nvPr>
            <p:ph idx="1"/>
          </p:nvPr>
        </p:nvSpPr>
        <p:spPr/>
        <p:txBody>
          <a:bodyPr/>
          <a:lstStyle/>
          <a:p>
            <a:r>
              <a:rPr lang="en-US" sz="2800">
                <a:solidFill>
                  <a:srgbClr val="FF0000"/>
                </a:solidFill>
              </a:rPr>
              <a:t>Dạng 2:</a:t>
            </a:r>
            <a:r>
              <a:rPr lang="en-US" sz="2800">
                <a:solidFill>
                  <a:srgbClr val="0066FF"/>
                </a:solidFill>
              </a:rPr>
              <a:t> Truy vấn dữ liệu có điều kiện:</a:t>
            </a:r>
          </a:p>
          <a:p>
            <a:pPr marL="0" indent="0">
              <a:buNone/>
            </a:pPr>
            <a:r>
              <a:rPr lang="en-US" sz="2800">
                <a:solidFill>
                  <a:srgbClr val="008000"/>
                </a:solidFill>
                <a:latin typeface="Courier New" panose="02070309020205020404" pitchFamily="49" charset="0"/>
                <a:cs typeface="Courier New" panose="02070309020205020404" pitchFamily="49" charset="0"/>
              </a:rPr>
              <a:t>SELECT &lt;danh sách cột&gt; FROM &lt;tên bảng&gt;</a:t>
            </a:r>
          </a:p>
          <a:p>
            <a:pPr marL="0" indent="0">
              <a:buNone/>
            </a:pPr>
            <a:r>
              <a:rPr lang="en-US" sz="2800">
                <a:solidFill>
                  <a:srgbClr val="008000"/>
                </a:solidFill>
                <a:latin typeface="Courier New" panose="02070309020205020404" pitchFamily="49" charset="0"/>
                <a:cs typeface="Courier New" panose="02070309020205020404" pitchFamily="49" charset="0"/>
              </a:rPr>
              <a:t>WHERE &lt;điều kiện&gt;</a:t>
            </a:r>
          </a:p>
          <a:p>
            <a:pPr marL="0" indent="0">
              <a:buNone/>
            </a:pPr>
            <a:endParaRPr lang="en-US" sz="2800">
              <a:solidFill>
                <a:srgbClr val="0066FF"/>
              </a:solidFill>
            </a:endParaRPr>
          </a:p>
          <a:p>
            <a:pPr marL="0" indent="0">
              <a:buNone/>
            </a:pPr>
            <a:r>
              <a:rPr lang="en-US" sz="2800">
                <a:solidFill>
                  <a:srgbClr val="0066FF"/>
                </a:solidFill>
              </a:rPr>
              <a:t>VD: Lấy thông tin MAKH, HOTEN DCHI của khách hàng có doanh số trên 1000</a:t>
            </a:r>
          </a:p>
          <a:p>
            <a:pPr marL="0" indent="0">
              <a:buNone/>
            </a:pPr>
            <a:r>
              <a:rPr lang="en-US" sz="2800">
                <a:solidFill>
                  <a:srgbClr val="008000"/>
                </a:solidFill>
                <a:latin typeface="Courier New" panose="02070309020205020404" pitchFamily="49" charset="0"/>
                <a:cs typeface="Courier New" panose="02070309020205020404" pitchFamily="49" charset="0"/>
              </a:rPr>
              <a:t>SELECT MAKH, HOTEN, DCHI FROM KHACHHANG</a:t>
            </a:r>
          </a:p>
          <a:p>
            <a:pPr marL="0" indent="0">
              <a:buNone/>
            </a:pPr>
            <a:r>
              <a:rPr lang="en-US" sz="2800">
                <a:solidFill>
                  <a:srgbClr val="008000"/>
                </a:solidFill>
                <a:latin typeface="Courier New" panose="02070309020205020404" pitchFamily="49" charset="0"/>
                <a:cs typeface="Courier New" panose="02070309020205020404" pitchFamily="49" charset="0"/>
              </a:rPr>
              <a:t>WHERE DOANHSO &gt; 10000</a:t>
            </a:r>
          </a:p>
        </p:txBody>
      </p:sp>
    </p:spTree>
    <p:extLst>
      <p:ext uri="{BB962C8B-B14F-4D97-AF65-F5344CB8AC3E}">
        <p14:creationId xmlns:p14="http://schemas.microsoft.com/office/powerpoint/2010/main" val="2131038685"/>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9CCA-0F83-9D47-ADFB-33CAB96DA115}"/>
              </a:ext>
            </a:extLst>
          </p:cNvPr>
          <p:cNvSpPr>
            <a:spLocks noGrp="1"/>
          </p:cNvSpPr>
          <p:nvPr>
            <p:ph type="title"/>
          </p:nvPr>
        </p:nvSpPr>
        <p:spPr/>
        <p:txBody>
          <a:bodyPr/>
          <a:lstStyle/>
          <a:p>
            <a:r>
              <a:rPr lang="en-US"/>
              <a:t>TRUY VẤN SELECT – DẠNG 3</a:t>
            </a:r>
          </a:p>
        </p:txBody>
      </p:sp>
      <p:sp>
        <p:nvSpPr>
          <p:cNvPr id="3" name="Content Placeholder 2">
            <a:extLst>
              <a:ext uri="{FF2B5EF4-FFF2-40B4-BE49-F238E27FC236}">
                <a16:creationId xmlns:a16="http://schemas.microsoft.com/office/drawing/2014/main" id="{01433714-EB3A-5648-B9AE-81B0505C421C}"/>
              </a:ext>
            </a:extLst>
          </p:cNvPr>
          <p:cNvSpPr>
            <a:spLocks noGrp="1"/>
          </p:cNvSpPr>
          <p:nvPr>
            <p:ph idx="1"/>
          </p:nvPr>
        </p:nvSpPr>
        <p:spPr/>
        <p:txBody>
          <a:bodyPr/>
          <a:lstStyle/>
          <a:p>
            <a:r>
              <a:rPr lang="en-US" sz="2800">
                <a:solidFill>
                  <a:srgbClr val="FF0000"/>
                </a:solidFill>
              </a:rPr>
              <a:t>Dạng 3:</a:t>
            </a:r>
            <a:r>
              <a:rPr lang="en-US" sz="2800">
                <a:solidFill>
                  <a:srgbClr val="0066FF"/>
                </a:solidFill>
              </a:rPr>
              <a:t> Truy vấn dữ liệu có kết bảng.</a:t>
            </a:r>
          </a:p>
          <a:p>
            <a:pPr marL="0" indent="0">
              <a:buNone/>
            </a:pPr>
            <a:r>
              <a:rPr lang="en-US" sz="2800">
                <a:solidFill>
                  <a:srgbClr val="FF0000"/>
                </a:solidFill>
                <a:latin typeface="Courier New" panose="02070309020205020404" pitchFamily="49" charset="0"/>
                <a:cs typeface="Courier New" panose="02070309020205020404" pitchFamily="49" charset="0"/>
              </a:rPr>
              <a:t>SELECT</a:t>
            </a:r>
            <a:r>
              <a:rPr lang="en-US" sz="2800">
                <a:solidFill>
                  <a:srgbClr val="0066FF"/>
                </a:solidFill>
                <a:latin typeface="Courier New" panose="02070309020205020404" pitchFamily="49" charset="0"/>
                <a:cs typeface="Courier New" panose="02070309020205020404" pitchFamily="49" charset="0"/>
              </a:rPr>
              <a:t> &lt;danh sách cột&gt; </a:t>
            </a:r>
            <a:r>
              <a:rPr lang="en-US" sz="2800">
                <a:solidFill>
                  <a:srgbClr val="FF0000"/>
                </a:solidFill>
                <a:latin typeface="Courier New" panose="02070309020205020404" pitchFamily="49" charset="0"/>
                <a:cs typeface="Courier New" panose="02070309020205020404" pitchFamily="49" charset="0"/>
              </a:rPr>
              <a:t>FROM</a:t>
            </a:r>
            <a:r>
              <a:rPr lang="en-US" sz="2800">
                <a:solidFill>
                  <a:srgbClr val="0066FF"/>
                </a:solidFill>
                <a:latin typeface="Courier New" panose="02070309020205020404" pitchFamily="49" charset="0"/>
                <a:cs typeface="Courier New" panose="02070309020205020404" pitchFamily="49" charset="0"/>
              </a:rPr>
              <a:t> &lt;tên bảng 1&gt; </a:t>
            </a:r>
          </a:p>
          <a:p>
            <a:pPr marL="0" indent="0">
              <a:buNone/>
            </a:pPr>
            <a:r>
              <a:rPr lang="en-US" sz="2800">
                <a:solidFill>
                  <a:srgbClr val="FF0000"/>
                </a:solidFill>
                <a:latin typeface="Courier New" panose="02070309020205020404" pitchFamily="49" charset="0"/>
                <a:cs typeface="Courier New" panose="02070309020205020404" pitchFamily="49" charset="0"/>
              </a:rPr>
              <a:t>INNER JOIN </a:t>
            </a:r>
            <a:r>
              <a:rPr lang="en-US" sz="2800">
                <a:solidFill>
                  <a:srgbClr val="0066FF"/>
                </a:solidFill>
                <a:latin typeface="Courier New" panose="02070309020205020404" pitchFamily="49" charset="0"/>
                <a:cs typeface="Courier New" panose="02070309020205020404" pitchFamily="49" charset="0"/>
              </a:rPr>
              <a:t>&lt;tên bảng 2&gt; ON &lt;tên bảng 1&gt;.&lt;mã khoá ngoại&gt; = &lt;tên bảng 2&gt;.&lt;mã khoá chính&gt;</a:t>
            </a:r>
          </a:p>
          <a:p>
            <a:pPr marL="0" indent="0">
              <a:buNone/>
            </a:pPr>
            <a:r>
              <a:rPr lang="en-US" sz="2800">
                <a:solidFill>
                  <a:srgbClr val="0066FF"/>
                </a:solidFill>
                <a:latin typeface="Courier New" panose="02070309020205020404" pitchFamily="49" charset="0"/>
                <a:cs typeface="Courier New" panose="02070309020205020404" pitchFamily="49" charset="0"/>
              </a:rPr>
              <a:t>[</a:t>
            </a:r>
            <a:r>
              <a:rPr lang="en-US" sz="2800">
                <a:solidFill>
                  <a:srgbClr val="FF0000"/>
                </a:solidFill>
                <a:latin typeface="Courier New" panose="02070309020205020404" pitchFamily="49" charset="0"/>
                <a:cs typeface="Courier New" panose="02070309020205020404" pitchFamily="49" charset="0"/>
              </a:rPr>
              <a:t>WHERE</a:t>
            </a:r>
            <a:r>
              <a:rPr lang="en-US" sz="2800">
                <a:solidFill>
                  <a:srgbClr val="0066FF"/>
                </a:solidFill>
                <a:latin typeface="Courier New" panose="02070309020205020404" pitchFamily="49" charset="0"/>
                <a:cs typeface="Courier New" panose="02070309020205020404" pitchFamily="49" charset="0"/>
              </a:rPr>
              <a:t> &lt;điều kiện&gt;]</a:t>
            </a:r>
          </a:p>
          <a:p>
            <a:r>
              <a:rPr lang="en-US" sz="2800">
                <a:solidFill>
                  <a:srgbClr val="0066FF"/>
                </a:solidFill>
              </a:rPr>
              <a:t>Các phép kết:</a:t>
            </a:r>
          </a:p>
          <a:p>
            <a:pPr lvl="1"/>
            <a:r>
              <a:rPr lang="en-US" sz="2800" i="1">
                <a:solidFill>
                  <a:srgbClr val="FF0000"/>
                </a:solidFill>
              </a:rPr>
              <a:t>INNER JOIN</a:t>
            </a:r>
            <a:r>
              <a:rPr lang="en-US" sz="2800">
                <a:solidFill>
                  <a:srgbClr val="0066FF"/>
                </a:solidFill>
              </a:rPr>
              <a:t>: kết bằng.</a:t>
            </a:r>
          </a:p>
          <a:p>
            <a:pPr lvl="1"/>
            <a:r>
              <a:rPr lang="en-US" sz="2800" i="1">
                <a:solidFill>
                  <a:srgbClr val="FF0000"/>
                </a:solidFill>
              </a:rPr>
              <a:t>LEFT OUTER JOIN</a:t>
            </a:r>
            <a:r>
              <a:rPr lang="en-US" sz="2800">
                <a:solidFill>
                  <a:srgbClr val="0066FF"/>
                </a:solidFill>
              </a:rPr>
              <a:t>: kết mở rộng về bên trái.</a:t>
            </a:r>
          </a:p>
          <a:p>
            <a:pPr lvl="1"/>
            <a:r>
              <a:rPr lang="en-US" sz="2800" i="1">
                <a:solidFill>
                  <a:srgbClr val="FF0000"/>
                </a:solidFill>
              </a:rPr>
              <a:t>RIGHT OUTER JOIN</a:t>
            </a:r>
            <a:r>
              <a:rPr lang="en-US" sz="2800">
                <a:solidFill>
                  <a:srgbClr val="0066FF"/>
                </a:solidFill>
              </a:rPr>
              <a:t>: kết mở rộng về bên phải.</a:t>
            </a:r>
          </a:p>
        </p:txBody>
      </p:sp>
    </p:spTree>
    <p:extLst>
      <p:ext uri="{BB962C8B-B14F-4D97-AF65-F5344CB8AC3E}">
        <p14:creationId xmlns:p14="http://schemas.microsoft.com/office/powerpoint/2010/main" val="3686561829"/>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14378-74AB-EB44-B130-D698A2F5757E}"/>
              </a:ext>
            </a:extLst>
          </p:cNvPr>
          <p:cNvSpPr>
            <a:spLocks noGrp="1"/>
          </p:cNvSpPr>
          <p:nvPr>
            <p:ph type="title"/>
          </p:nvPr>
        </p:nvSpPr>
        <p:spPr/>
        <p:txBody>
          <a:bodyPr/>
          <a:lstStyle/>
          <a:p>
            <a:r>
              <a:rPr lang="en-US">
                <a:solidFill>
                  <a:srgbClr val="FF0000"/>
                </a:solidFill>
              </a:rPr>
              <a:t>VD</a:t>
            </a:r>
            <a:endParaRPr lang="en-US"/>
          </a:p>
        </p:txBody>
      </p:sp>
      <p:sp>
        <p:nvSpPr>
          <p:cNvPr id="3" name="Content Placeholder 2">
            <a:extLst>
              <a:ext uri="{FF2B5EF4-FFF2-40B4-BE49-F238E27FC236}">
                <a16:creationId xmlns:a16="http://schemas.microsoft.com/office/drawing/2014/main" id="{5EFCFBAB-8675-2C4C-BC92-5F51E1600762}"/>
              </a:ext>
            </a:extLst>
          </p:cNvPr>
          <p:cNvSpPr>
            <a:spLocks noGrp="1"/>
          </p:cNvSpPr>
          <p:nvPr>
            <p:ph idx="1"/>
          </p:nvPr>
        </p:nvSpPr>
        <p:spPr/>
        <p:txBody>
          <a:bodyPr/>
          <a:lstStyle/>
          <a:p>
            <a:pPr marL="0" indent="0">
              <a:buNone/>
            </a:pPr>
            <a:r>
              <a:rPr lang="en-US" sz="2800">
                <a:solidFill>
                  <a:srgbClr val="0066FF"/>
                </a:solidFill>
                <a:latin typeface="Courier New" panose="02070309020205020404" pitchFamily="49" charset="0"/>
                <a:cs typeface="Courier New" panose="02070309020205020404" pitchFamily="49" charset="0"/>
              </a:rPr>
              <a:t>VD: </a:t>
            </a:r>
          </a:p>
          <a:p>
            <a:pPr marL="0" indent="0">
              <a:buNone/>
            </a:pPr>
            <a:r>
              <a:rPr lang="en-US" sz="2800">
                <a:solidFill>
                  <a:srgbClr val="FF0000"/>
                </a:solidFill>
                <a:latin typeface="Courier New" panose="02070309020205020404" pitchFamily="49" charset="0"/>
                <a:cs typeface="Courier New" panose="02070309020205020404" pitchFamily="49" charset="0"/>
              </a:rPr>
              <a:t>SELECT</a:t>
            </a:r>
            <a:r>
              <a:rPr lang="en-US" sz="2800">
                <a:solidFill>
                  <a:srgbClr val="0066FF"/>
                </a:solidFill>
                <a:latin typeface="Courier New" panose="02070309020205020404" pitchFamily="49" charset="0"/>
                <a:cs typeface="Courier New" panose="02070309020205020404" pitchFamily="49" charset="0"/>
              </a:rPr>
              <a:t> MAKH, HOTEN </a:t>
            </a:r>
          </a:p>
          <a:p>
            <a:pPr marL="0" indent="0">
              <a:buNone/>
            </a:pPr>
            <a:r>
              <a:rPr lang="en-US" sz="2800">
                <a:solidFill>
                  <a:srgbClr val="0066FF"/>
                </a:solidFill>
                <a:latin typeface="Courier New" panose="02070309020205020404" pitchFamily="49" charset="0"/>
                <a:cs typeface="Courier New" panose="02070309020205020404" pitchFamily="49" charset="0"/>
              </a:rPr>
              <a:t>FROM HOADON </a:t>
            </a:r>
            <a:r>
              <a:rPr lang="en-US" sz="2800">
                <a:solidFill>
                  <a:srgbClr val="FF0000"/>
                </a:solidFill>
                <a:latin typeface="Courier New" panose="02070309020205020404" pitchFamily="49" charset="0"/>
                <a:cs typeface="Courier New" panose="02070309020205020404" pitchFamily="49" charset="0"/>
              </a:rPr>
              <a:t>INNER JOIN</a:t>
            </a:r>
            <a:r>
              <a:rPr lang="en-US" sz="2800">
                <a:solidFill>
                  <a:srgbClr val="0066FF"/>
                </a:solidFill>
                <a:latin typeface="Courier New" panose="02070309020205020404" pitchFamily="49" charset="0"/>
                <a:cs typeface="Courier New" panose="02070309020205020404" pitchFamily="49" charset="0"/>
              </a:rPr>
              <a:t> KHACHHANG ON KHACHHANG.MAKH = HOADON.MAKH</a:t>
            </a:r>
          </a:p>
          <a:p>
            <a:pPr marL="0" indent="0">
              <a:buNone/>
            </a:pPr>
            <a:r>
              <a:rPr lang="en-US" sz="2800">
                <a:solidFill>
                  <a:srgbClr val="FF0000"/>
                </a:solidFill>
                <a:latin typeface="Courier New" panose="02070309020205020404" pitchFamily="49" charset="0"/>
                <a:cs typeface="Courier New" panose="02070309020205020404" pitchFamily="49" charset="0"/>
              </a:rPr>
              <a:t>WHERE</a:t>
            </a:r>
            <a:r>
              <a:rPr lang="en-US" sz="2800">
                <a:solidFill>
                  <a:srgbClr val="0066FF"/>
                </a:solidFill>
                <a:latin typeface="Courier New" panose="02070309020205020404" pitchFamily="49" charset="0"/>
                <a:cs typeface="Courier New" panose="02070309020205020404" pitchFamily="49" charset="0"/>
              </a:rPr>
              <a:t> NGHD = ‘16/7/2019’</a:t>
            </a:r>
          </a:p>
        </p:txBody>
      </p:sp>
    </p:spTree>
    <p:extLst>
      <p:ext uri="{BB962C8B-B14F-4D97-AF65-F5344CB8AC3E}">
        <p14:creationId xmlns:p14="http://schemas.microsoft.com/office/powerpoint/2010/main" val="3806746039"/>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3FF35-4624-0B40-844B-0171BDD7D773}"/>
              </a:ext>
            </a:extLst>
          </p:cNvPr>
          <p:cNvSpPr>
            <a:spLocks noGrp="1"/>
          </p:cNvSpPr>
          <p:nvPr>
            <p:ph type="title"/>
          </p:nvPr>
        </p:nvSpPr>
        <p:spPr/>
        <p:txBody>
          <a:bodyPr/>
          <a:lstStyle/>
          <a:p>
            <a:r>
              <a:rPr lang="en-US"/>
              <a:t>TRUY VẤN SELECT – DẠNG 4</a:t>
            </a:r>
          </a:p>
        </p:txBody>
      </p:sp>
      <p:sp>
        <p:nvSpPr>
          <p:cNvPr id="3" name="Content Placeholder 2">
            <a:extLst>
              <a:ext uri="{FF2B5EF4-FFF2-40B4-BE49-F238E27FC236}">
                <a16:creationId xmlns:a16="http://schemas.microsoft.com/office/drawing/2014/main" id="{4CCF2EBD-0D05-0D4B-B1FB-0640F899DEE7}"/>
              </a:ext>
            </a:extLst>
          </p:cNvPr>
          <p:cNvSpPr>
            <a:spLocks noGrp="1"/>
          </p:cNvSpPr>
          <p:nvPr>
            <p:ph idx="1"/>
          </p:nvPr>
        </p:nvSpPr>
        <p:spPr/>
        <p:txBody>
          <a:bodyPr/>
          <a:lstStyle/>
          <a:p>
            <a:r>
              <a:rPr lang="en-US" sz="2800">
                <a:solidFill>
                  <a:srgbClr val="FF0000"/>
                </a:solidFill>
              </a:rPr>
              <a:t>Dạng 4</a:t>
            </a:r>
            <a:r>
              <a:rPr lang="en-US" sz="2800">
                <a:solidFill>
                  <a:srgbClr val="0066FF"/>
                </a:solidFill>
              </a:rPr>
              <a:t>: Truy vấn dữ liệu có sắp xếp</a:t>
            </a:r>
          </a:p>
          <a:p>
            <a:pPr marL="0" indent="0">
              <a:buNone/>
            </a:pPr>
            <a:r>
              <a:rPr lang="en-US" sz="2800">
                <a:solidFill>
                  <a:srgbClr val="008000"/>
                </a:solidFill>
                <a:latin typeface="Courier New" panose="02070309020205020404" pitchFamily="49" charset="0"/>
                <a:cs typeface="Courier New" panose="02070309020205020404" pitchFamily="49" charset="0"/>
              </a:rPr>
              <a:t>SELECT &lt;danh sách tên cột&gt; FROM &lt;tên bảng&gt;</a:t>
            </a:r>
          </a:p>
          <a:p>
            <a:pPr marL="0" indent="0">
              <a:buNone/>
            </a:pPr>
            <a:r>
              <a:rPr lang="en-US" sz="2800">
                <a:solidFill>
                  <a:srgbClr val="008000"/>
                </a:solidFill>
                <a:latin typeface="Courier New" panose="02070309020205020404" pitchFamily="49" charset="0"/>
                <a:cs typeface="Courier New" panose="02070309020205020404" pitchFamily="49" charset="0"/>
              </a:rPr>
              <a:t>[WHERE &lt;điều kiện&gt;]</a:t>
            </a:r>
          </a:p>
          <a:p>
            <a:pPr marL="0" indent="0">
              <a:buNone/>
            </a:pPr>
            <a:r>
              <a:rPr lang="en-US" sz="2800">
                <a:solidFill>
                  <a:srgbClr val="FF0000"/>
                </a:solidFill>
                <a:latin typeface="Courier New" panose="02070309020205020404" pitchFamily="49" charset="0"/>
                <a:cs typeface="Courier New" panose="02070309020205020404" pitchFamily="49" charset="0"/>
              </a:rPr>
              <a:t>ORDER BY </a:t>
            </a:r>
            <a:r>
              <a:rPr lang="en-US" sz="2800">
                <a:solidFill>
                  <a:srgbClr val="008000"/>
                </a:solidFill>
                <a:latin typeface="Courier New" panose="02070309020205020404" pitchFamily="49" charset="0"/>
                <a:cs typeface="Courier New" panose="02070309020205020404" pitchFamily="49" charset="0"/>
              </a:rPr>
              <a:t>&lt;danh sách cột cần sắp xếp&gt; ASC hoặc DESC</a:t>
            </a:r>
          </a:p>
          <a:p>
            <a:pPr marL="0" indent="0">
              <a:buNone/>
            </a:pPr>
            <a:endParaRPr lang="en-US" sz="2800">
              <a:solidFill>
                <a:srgbClr val="0066FF"/>
              </a:solidFill>
            </a:endParaRPr>
          </a:p>
          <a:p>
            <a:pPr marL="0" indent="0">
              <a:buNone/>
            </a:pPr>
            <a:r>
              <a:rPr lang="en-US" sz="2800">
                <a:solidFill>
                  <a:srgbClr val="0066FF"/>
                </a:solidFill>
              </a:rPr>
              <a:t>VD: Sắp xếp khách hàng theo ngày sinh giảm dần</a:t>
            </a:r>
          </a:p>
          <a:p>
            <a:pPr marL="0" indent="0">
              <a:buNone/>
            </a:pPr>
            <a:r>
              <a:rPr lang="en-US" sz="2800">
                <a:solidFill>
                  <a:srgbClr val="0066FF"/>
                </a:solidFill>
                <a:latin typeface="Courier New" panose="02070309020205020404" pitchFamily="49" charset="0"/>
                <a:cs typeface="Courier New" panose="02070309020205020404" pitchFamily="49" charset="0"/>
              </a:rPr>
              <a:t>SELECT MAKH, HOTEN, NGSINH FROM KHACHHANG</a:t>
            </a:r>
          </a:p>
          <a:p>
            <a:pPr marL="0" indent="0">
              <a:buNone/>
            </a:pPr>
            <a:r>
              <a:rPr lang="en-US" sz="2800">
                <a:solidFill>
                  <a:srgbClr val="FF0000"/>
                </a:solidFill>
                <a:latin typeface="Courier New" panose="02070309020205020404" pitchFamily="49" charset="0"/>
                <a:cs typeface="Courier New" panose="02070309020205020404" pitchFamily="49" charset="0"/>
              </a:rPr>
              <a:t>ORDER BY </a:t>
            </a:r>
            <a:r>
              <a:rPr lang="en-US" sz="2800">
                <a:solidFill>
                  <a:srgbClr val="0066FF"/>
                </a:solidFill>
                <a:latin typeface="Courier New" panose="02070309020205020404" pitchFamily="49" charset="0"/>
                <a:cs typeface="Courier New" panose="02070309020205020404" pitchFamily="49" charset="0"/>
              </a:rPr>
              <a:t>NGSINH </a:t>
            </a:r>
            <a:r>
              <a:rPr lang="en-US" sz="2800">
                <a:solidFill>
                  <a:srgbClr val="FF0000"/>
                </a:solidFill>
                <a:latin typeface="Courier New" panose="02070309020205020404" pitchFamily="49" charset="0"/>
                <a:cs typeface="Courier New" panose="02070309020205020404" pitchFamily="49" charset="0"/>
              </a:rPr>
              <a:t>DESC</a:t>
            </a:r>
          </a:p>
        </p:txBody>
      </p:sp>
    </p:spTree>
    <p:extLst>
      <p:ext uri="{BB962C8B-B14F-4D97-AF65-F5344CB8AC3E}">
        <p14:creationId xmlns:p14="http://schemas.microsoft.com/office/powerpoint/2010/main" val="1023239599"/>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28F1A-A949-8542-ADA2-2F5D4E3F06ED}"/>
              </a:ext>
            </a:extLst>
          </p:cNvPr>
          <p:cNvSpPr>
            <a:spLocks noGrp="1"/>
          </p:cNvSpPr>
          <p:nvPr>
            <p:ph type="title"/>
          </p:nvPr>
        </p:nvSpPr>
        <p:spPr/>
        <p:txBody>
          <a:bodyPr/>
          <a:lstStyle/>
          <a:p>
            <a:r>
              <a:rPr lang="en-US"/>
              <a:t>TRUY VẤN SELECT – DẠNG 5</a:t>
            </a:r>
          </a:p>
        </p:txBody>
      </p:sp>
      <p:sp>
        <p:nvSpPr>
          <p:cNvPr id="3" name="Content Placeholder 2">
            <a:extLst>
              <a:ext uri="{FF2B5EF4-FFF2-40B4-BE49-F238E27FC236}">
                <a16:creationId xmlns:a16="http://schemas.microsoft.com/office/drawing/2014/main" id="{B2E7988C-4698-3E4B-8213-B13F98FC1702}"/>
              </a:ext>
            </a:extLst>
          </p:cNvPr>
          <p:cNvSpPr>
            <a:spLocks noGrp="1"/>
          </p:cNvSpPr>
          <p:nvPr>
            <p:ph idx="1"/>
          </p:nvPr>
        </p:nvSpPr>
        <p:spPr>
          <a:xfrm>
            <a:off x="609600" y="1600201"/>
            <a:ext cx="11201400" cy="4525963"/>
          </a:xfrm>
        </p:spPr>
        <p:txBody>
          <a:bodyPr/>
          <a:lstStyle/>
          <a:p>
            <a:r>
              <a:rPr lang="en-US" sz="2800">
                <a:solidFill>
                  <a:srgbClr val="FF0000"/>
                </a:solidFill>
              </a:rPr>
              <a:t>Dạng 5</a:t>
            </a:r>
            <a:r>
              <a:rPr lang="en-US" sz="2800">
                <a:solidFill>
                  <a:srgbClr val="0066FF"/>
                </a:solidFill>
              </a:rPr>
              <a:t>: Truy vấn sử dụng các hàm gom nhóm</a:t>
            </a:r>
          </a:p>
          <a:p>
            <a:pPr marL="0" indent="0">
              <a:buNone/>
            </a:pPr>
            <a:r>
              <a:rPr lang="en-US" sz="2800">
                <a:solidFill>
                  <a:srgbClr val="FF0000"/>
                </a:solidFill>
                <a:latin typeface="Courier New" panose="02070309020205020404" pitchFamily="49" charset="0"/>
                <a:cs typeface="Courier New" panose="02070309020205020404" pitchFamily="49" charset="0"/>
              </a:rPr>
              <a:t>SELECT</a:t>
            </a:r>
            <a:r>
              <a:rPr lang="en-US" sz="2800">
                <a:solidFill>
                  <a:srgbClr val="0066FF"/>
                </a:solidFill>
                <a:latin typeface="Courier New" panose="02070309020205020404" pitchFamily="49" charset="0"/>
                <a:cs typeface="Courier New" panose="02070309020205020404" pitchFamily="49" charset="0"/>
              </a:rPr>
              <a:t> &lt;các hàm gom nhóm&gt; FROM &lt;tên bảng&gt;</a:t>
            </a:r>
          </a:p>
          <a:p>
            <a:pPr marL="0" indent="0">
              <a:buNone/>
            </a:pPr>
            <a:r>
              <a:rPr lang="en-US" sz="2800">
                <a:solidFill>
                  <a:srgbClr val="0066FF"/>
                </a:solidFill>
                <a:latin typeface="Courier New" panose="02070309020205020404" pitchFamily="49" charset="0"/>
                <a:cs typeface="Courier New" panose="02070309020205020404" pitchFamily="49" charset="0"/>
              </a:rPr>
              <a:t>[</a:t>
            </a:r>
            <a:r>
              <a:rPr lang="en-US" sz="2800">
                <a:solidFill>
                  <a:srgbClr val="FF0000"/>
                </a:solidFill>
                <a:latin typeface="Courier New" panose="02070309020205020404" pitchFamily="49" charset="0"/>
                <a:cs typeface="Courier New" panose="02070309020205020404" pitchFamily="49" charset="0"/>
              </a:rPr>
              <a:t>WHERE</a:t>
            </a:r>
            <a:r>
              <a:rPr lang="en-US" sz="2800">
                <a:solidFill>
                  <a:srgbClr val="0066FF"/>
                </a:solidFill>
                <a:latin typeface="Courier New" panose="02070309020205020404" pitchFamily="49" charset="0"/>
                <a:cs typeface="Courier New" panose="02070309020205020404" pitchFamily="49" charset="0"/>
              </a:rPr>
              <a:t> &lt;điều kiện&gt;]</a:t>
            </a:r>
          </a:p>
          <a:p>
            <a:pPr marL="0" indent="0">
              <a:buNone/>
            </a:pPr>
            <a:r>
              <a:rPr lang="en-US" sz="2800">
                <a:solidFill>
                  <a:srgbClr val="FF0000"/>
                </a:solidFill>
                <a:latin typeface="Courier New" panose="02070309020205020404" pitchFamily="49" charset="0"/>
                <a:cs typeface="Courier New" panose="02070309020205020404" pitchFamily="49" charset="0"/>
              </a:rPr>
              <a:t>GROUP BY </a:t>
            </a:r>
            <a:r>
              <a:rPr lang="en-US" sz="2800">
                <a:solidFill>
                  <a:srgbClr val="0066FF"/>
                </a:solidFill>
                <a:latin typeface="Courier New" panose="02070309020205020404" pitchFamily="49" charset="0"/>
                <a:cs typeface="Courier New" panose="02070309020205020404" pitchFamily="49" charset="0"/>
              </a:rPr>
              <a:t>&lt;tên cột 1&gt;, &lt;tên cột 2&gt;, ... </a:t>
            </a:r>
            <a:endParaRPr lang="en-US" sz="2800">
              <a:solidFill>
                <a:srgbClr val="0066FF"/>
              </a:solidFill>
            </a:endParaRPr>
          </a:p>
          <a:p>
            <a:r>
              <a:rPr lang="en-US" sz="2800">
                <a:solidFill>
                  <a:srgbClr val="0066FF"/>
                </a:solidFill>
              </a:rPr>
              <a:t>Các hàm gom nhóm: </a:t>
            </a:r>
            <a:r>
              <a:rPr lang="en-US" sz="2800" i="1">
                <a:solidFill>
                  <a:srgbClr val="0066FF"/>
                </a:solidFill>
              </a:rPr>
              <a:t>COUNT(), AVG(), MAX(), MIN(), SUM().</a:t>
            </a:r>
          </a:p>
          <a:p>
            <a:r>
              <a:rPr lang="en-US" sz="2800">
                <a:solidFill>
                  <a:srgbClr val="FF0000"/>
                </a:solidFill>
              </a:rPr>
              <a:t>Lưu ý</a:t>
            </a:r>
            <a:r>
              <a:rPr lang="en-US" sz="2800">
                <a:solidFill>
                  <a:srgbClr val="0066FF"/>
                </a:solidFill>
              </a:rPr>
              <a:t>: Các thuộc tính trong mệnh đề SELECT (trừ các hàm kết hợp), phải xuất hiện trong mệnh đề </a:t>
            </a:r>
            <a:r>
              <a:rPr lang="en-US" sz="2800">
                <a:solidFill>
                  <a:srgbClr val="FF0000"/>
                </a:solidFill>
              </a:rPr>
              <a:t>GROUP BY</a:t>
            </a:r>
            <a:r>
              <a:rPr lang="en-US" sz="2800">
                <a:solidFill>
                  <a:srgbClr val="0066FF"/>
                </a:solidFill>
              </a:rPr>
              <a:t>.</a:t>
            </a:r>
          </a:p>
          <a:p>
            <a:endParaRPr lang="en-US" sz="2800">
              <a:solidFill>
                <a:srgbClr val="0066FF"/>
              </a:solidFill>
            </a:endParaRPr>
          </a:p>
        </p:txBody>
      </p:sp>
    </p:spTree>
    <p:extLst>
      <p:ext uri="{BB962C8B-B14F-4D97-AF65-F5344CB8AC3E}">
        <p14:creationId xmlns:p14="http://schemas.microsoft.com/office/powerpoint/2010/main" val="3216619327"/>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ECADD-2C9C-844E-8829-A9AC7D40929E}"/>
              </a:ext>
            </a:extLst>
          </p:cNvPr>
          <p:cNvSpPr>
            <a:spLocks noGrp="1"/>
          </p:cNvSpPr>
          <p:nvPr>
            <p:ph type="title"/>
          </p:nvPr>
        </p:nvSpPr>
        <p:spPr/>
        <p:txBody>
          <a:bodyPr/>
          <a:lstStyle/>
          <a:p>
            <a:r>
              <a:rPr lang="en-US">
                <a:solidFill>
                  <a:srgbClr val="FF0000"/>
                </a:solidFill>
              </a:rPr>
              <a:t>VD</a:t>
            </a:r>
            <a:endParaRPr lang="en-US"/>
          </a:p>
        </p:txBody>
      </p:sp>
      <p:sp>
        <p:nvSpPr>
          <p:cNvPr id="3" name="Content Placeholder 2">
            <a:extLst>
              <a:ext uri="{FF2B5EF4-FFF2-40B4-BE49-F238E27FC236}">
                <a16:creationId xmlns:a16="http://schemas.microsoft.com/office/drawing/2014/main" id="{CCA5FD76-8050-A447-BEAF-0E20C79F5A25}"/>
              </a:ext>
            </a:extLst>
          </p:cNvPr>
          <p:cNvSpPr>
            <a:spLocks noGrp="1"/>
          </p:cNvSpPr>
          <p:nvPr>
            <p:ph idx="1"/>
          </p:nvPr>
        </p:nvSpPr>
        <p:spPr/>
        <p:txBody>
          <a:bodyPr/>
          <a:lstStyle/>
          <a:p>
            <a:pPr marL="0" indent="0">
              <a:buNone/>
            </a:pPr>
            <a:r>
              <a:rPr lang="en-US" sz="2800">
                <a:solidFill>
                  <a:srgbClr val="0066FF"/>
                </a:solidFill>
                <a:latin typeface="Courier New" panose="02070309020205020404" pitchFamily="49" charset="0"/>
                <a:cs typeface="Courier New" panose="02070309020205020404" pitchFamily="49" charset="0"/>
              </a:rPr>
              <a:t>VD: Tính giá trị trung bình doanh số theo từng MAKH đối với khách hàng có doanh số trên 10000</a:t>
            </a:r>
          </a:p>
          <a:p>
            <a:pPr marL="0" indent="0">
              <a:buNone/>
            </a:pPr>
            <a:endParaRPr lang="en-US" sz="2800">
              <a:solidFill>
                <a:srgbClr val="0066FF"/>
              </a:solidFill>
              <a:latin typeface="Courier New" panose="02070309020205020404" pitchFamily="49" charset="0"/>
              <a:cs typeface="Courier New" panose="02070309020205020404" pitchFamily="49" charset="0"/>
            </a:endParaRPr>
          </a:p>
          <a:p>
            <a:pPr marL="0" indent="0">
              <a:buNone/>
            </a:pPr>
            <a:r>
              <a:rPr lang="en-US" sz="2800" i="1">
                <a:solidFill>
                  <a:srgbClr val="008000"/>
                </a:solidFill>
                <a:latin typeface="Courier New" panose="02070309020205020404" pitchFamily="49" charset="0"/>
                <a:cs typeface="Courier New" panose="02070309020205020404" pitchFamily="49" charset="0"/>
              </a:rPr>
              <a:t>SELECT MAKH, AVG(DOANHSO) FROM KHACHHANG</a:t>
            </a:r>
          </a:p>
          <a:p>
            <a:pPr marL="0" indent="0">
              <a:buNone/>
            </a:pPr>
            <a:r>
              <a:rPr lang="en-US" sz="2800" i="1">
                <a:solidFill>
                  <a:srgbClr val="008000"/>
                </a:solidFill>
                <a:latin typeface="Courier New" panose="02070309020205020404" pitchFamily="49" charset="0"/>
                <a:cs typeface="Courier New" panose="02070309020205020404" pitchFamily="49" charset="0"/>
              </a:rPr>
              <a:t>WHERE DOANHSO &gt; 10000</a:t>
            </a:r>
          </a:p>
          <a:p>
            <a:pPr marL="0" indent="0">
              <a:buNone/>
            </a:pPr>
            <a:r>
              <a:rPr lang="en-US" sz="2800" i="1">
                <a:solidFill>
                  <a:srgbClr val="FF0000"/>
                </a:solidFill>
                <a:latin typeface="Courier New" panose="02070309020205020404" pitchFamily="49" charset="0"/>
                <a:cs typeface="Courier New" panose="02070309020205020404" pitchFamily="49" charset="0"/>
              </a:rPr>
              <a:t>GROUP BY </a:t>
            </a:r>
            <a:r>
              <a:rPr lang="en-US" sz="2800" i="1">
                <a:solidFill>
                  <a:srgbClr val="008000"/>
                </a:solidFill>
                <a:latin typeface="Courier New" panose="02070309020205020404" pitchFamily="49" charset="0"/>
                <a:cs typeface="Courier New" panose="02070309020205020404" pitchFamily="49" charset="0"/>
              </a:rPr>
              <a:t>MAKH </a:t>
            </a:r>
          </a:p>
          <a:p>
            <a:endParaRPr lang="en-US"/>
          </a:p>
        </p:txBody>
      </p:sp>
    </p:spTree>
    <p:extLst>
      <p:ext uri="{BB962C8B-B14F-4D97-AF65-F5344CB8AC3E}">
        <p14:creationId xmlns:p14="http://schemas.microsoft.com/office/powerpoint/2010/main" val="204463519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752E4-0582-7F43-81C1-6B328B3A75E4}"/>
              </a:ext>
            </a:extLst>
          </p:cNvPr>
          <p:cNvSpPr>
            <a:spLocks noGrp="1"/>
          </p:cNvSpPr>
          <p:nvPr>
            <p:ph type="title"/>
          </p:nvPr>
        </p:nvSpPr>
        <p:spPr/>
        <p:txBody>
          <a:bodyPr/>
          <a:lstStyle/>
          <a:p>
            <a:r>
              <a:rPr lang="en-US"/>
              <a:t>Các nhóm lệnh</a:t>
            </a:r>
          </a:p>
        </p:txBody>
      </p:sp>
      <p:sp>
        <p:nvSpPr>
          <p:cNvPr id="3" name="Content Placeholder 2">
            <a:extLst>
              <a:ext uri="{FF2B5EF4-FFF2-40B4-BE49-F238E27FC236}">
                <a16:creationId xmlns:a16="http://schemas.microsoft.com/office/drawing/2014/main" id="{15F56F93-608D-5E43-B459-E591EDEDE04E}"/>
              </a:ext>
            </a:extLst>
          </p:cNvPr>
          <p:cNvSpPr>
            <a:spLocks noGrp="1"/>
          </p:cNvSpPr>
          <p:nvPr>
            <p:ph idx="1"/>
          </p:nvPr>
        </p:nvSpPr>
        <p:spPr>
          <a:xfrm>
            <a:off x="381000" y="1404938"/>
            <a:ext cx="11430000" cy="4525963"/>
          </a:xfrm>
        </p:spPr>
        <p:txBody>
          <a:bodyPr/>
          <a:lstStyle/>
          <a:p>
            <a:pPr eaLnBrk="1" hangingPunct="1"/>
            <a:r>
              <a:rPr lang="en-US" altLang="vi-VN">
                <a:solidFill>
                  <a:srgbClr val="FF0000"/>
                </a:solidFill>
              </a:rPr>
              <a:t>Nhóm định nghĩa dữ liệu (DDL):</a:t>
            </a:r>
          </a:p>
          <a:p>
            <a:pPr lvl="1" eaLnBrk="1" hangingPunct="1"/>
            <a:r>
              <a:rPr lang="en-US" altLang="vi-VN"/>
              <a:t>Gồm các lệnh tạo, thay đổi cấu trúc các bảng dữ liệu (</a:t>
            </a:r>
            <a:r>
              <a:rPr lang="en-US" altLang="vi-VN" i="1"/>
              <a:t>Create, Drop, Alter</a:t>
            </a:r>
            <a:r>
              <a:rPr lang="en-US" altLang="vi-VN"/>
              <a:t>)</a:t>
            </a:r>
          </a:p>
          <a:p>
            <a:pPr eaLnBrk="1" hangingPunct="1"/>
            <a:r>
              <a:rPr lang="en-US" altLang="vi-VN">
                <a:solidFill>
                  <a:srgbClr val="FF0000"/>
                </a:solidFill>
              </a:rPr>
              <a:t>Nhóm thao tác dữ liệu (DML):</a:t>
            </a:r>
          </a:p>
          <a:p>
            <a:pPr lvl="1" eaLnBrk="1" hangingPunct="1"/>
            <a:r>
              <a:rPr lang="en-US" altLang="vi-VN"/>
              <a:t>Gồm các lệnh làm thay đổi dữ liệu lưu trong bảng (</a:t>
            </a:r>
            <a:r>
              <a:rPr lang="en-US" altLang="vi-VN" i="1"/>
              <a:t>Insert, Delete, Update, Select</a:t>
            </a:r>
            <a:r>
              <a:rPr lang="en-US" altLang="vi-VN"/>
              <a:t>)</a:t>
            </a:r>
          </a:p>
          <a:p>
            <a:pPr eaLnBrk="1" hangingPunct="1"/>
            <a:r>
              <a:rPr lang="en-US" altLang="vi-VN">
                <a:solidFill>
                  <a:srgbClr val="FF0000"/>
                </a:solidFill>
              </a:rPr>
              <a:t>Nhóm điều khiển dữ liệu (DCL):</a:t>
            </a:r>
          </a:p>
          <a:p>
            <a:pPr lvl="1" eaLnBrk="1" hangingPunct="1"/>
            <a:r>
              <a:rPr lang="en-US" altLang="vi-VN"/>
              <a:t>Gồm các lệnh quản lý quyền truy cập vào dữ liệu và các bảng (</a:t>
            </a:r>
            <a:r>
              <a:rPr lang="en-US" altLang="vi-VN" i="1"/>
              <a:t>Grant, Revoke, Deny</a:t>
            </a:r>
            <a:r>
              <a:rPr lang="en-US" altLang="vi-VN"/>
              <a:t>)</a:t>
            </a:r>
          </a:p>
          <a:p>
            <a:endParaRPr lang="en-US"/>
          </a:p>
        </p:txBody>
      </p:sp>
    </p:spTree>
    <p:extLst>
      <p:ext uri="{BB962C8B-B14F-4D97-AF65-F5344CB8AC3E}">
        <p14:creationId xmlns:p14="http://schemas.microsoft.com/office/powerpoint/2010/main" val="35502595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84770-819A-3A41-BA8F-0B0DE1F1AC70}"/>
              </a:ext>
            </a:extLst>
          </p:cNvPr>
          <p:cNvSpPr>
            <a:spLocks noGrp="1"/>
          </p:cNvSpPr>
          <p:nvPr>
            <p:ph type="title"/>
          </p:nvPr>
        </p:nvSpPr>
        <p:spPr/>
        <p:txBody>
          <a:bodyPr/>
          <a:lstStyle/>
          <a:p>
            <a:r>
              <a:rPr lang="en-US"/>
              <a:t>TRUY VẤN SELECT – DẠNG 6</a:t>
            </a:r>
          </a:p>
        </p:txBody>
      </p:sp>
      <p:sp>
        <p:nvSpPr>
          <p:cNvPr id="3" name="Content Placeholder 2">
            <a:extLst>
              <a:ext uri="{FF2B5EF4-FFF2-40B4-BE49-F238E27FC236}">
                <a16:creationId xmlns:a16="http://schemas.microsoft.com/office/drawing/2014/main" id="{2AF53340-40DE-E640-8532-C1175C24E6A6}"/>
              </a:ext>
            </a:extLst>
          </p:cNvPr>
          <p:cNvSpPr>
            <a:spLocks noGrp="1"/>
          </p:cNvSpPr>
          <p:nvPr>
            <p:ph idx="1"/>
          </p:nvPr>
        </p:nvSpPr>
        <p:spPr>
          <a:xfrm>
            <a:off x="609600" y="1600201"/>
            <a:ext cx="11201400" cy="4525963"/>
          </a:xfrm>
        </p:spPr>
        <p:txBody>
          <a:bodyPr/>
          <a:lstStyle/>
          <a:p>
            <a:r>
              <a:rPr lang="en-US" sz="2800">
                <a:solidFill>
                  <a:srgbClr val="FF0000"/>
                </a:solidFill>
              </a:rPr>
              <a:t>Dạng 6</a:t>
            </a:r>
            <a:r>
              <a:rPr lang="en-US" sz="2800">
                <a:solidFill>
                  <a:srgbClr val="0066FF"/>
                </a:solidFill>
              </a:rPr>
              <a:t>: Truy vấn sử dụng hội - giao - trừ</a:t>
            </a:r>
          </a:p>
          <a:p>
            <a:pPr marL="0" indent="0">
              <a:buNone/>
            </a:pPr>
            <a:r>
              <a:rPr lang="en-US" sz="2800">
                <a:solidFill>
                  <a:srgbClr val="008000"/>
                </a:solidFill>
                <a:latin typeface="Courier New" panose="02070309020205020404" pitchFamily="49" charset="0"/>
                <a:cs typeface="Courier New" panose="02070309020205020404" pitchFamily="49" charset="0"/>
              </a:rPr>
              <a:t>SELECT &lt;danh sách cột 1&gt; FROM &lt;tên bảng&gt;</a:t>
            </a:r>
          </a:p>
          <a:p>
            <a:pPr marL="0" indent="0">
              <a:buNone/>
            </a:pPr>
            <a:r>
              <a:rPr lang="en-US" sz="2800">
                <a:solidFill>
                  <a:srgbClr val="008000"/>
                </a:solidFill>
                <a:latin typeface="Courier New" panose="02070309020205020404" pitchFamily="49" charset="0"/>
                <a:cs typeface="Courier New" panose="02070309020205020404" pitchFamily="49" charset="0"/>
              </a:rPr>
              <a:t>[WHERE &lt;điều kiện 1&gt;]</a:t>
            </a:r>
          </a:p>
          <a:p>
            <a:pPr marL="0" indent="0">
              <a:buNone/>
            </a:pPr>
            <a:r>
              <a:rPr lang="en-US" sz="2800">
                <a:solidFill>
                  <a:srgbClr val="FF0000"/>
                </a:solidFill>
                <a:latin typeface="Courier New" panose="02070309020205020404" pitchFamily="49" charset="0"/>
                <a:cs typeface="Courier New" panose="02070309020205020404" pitchFamily="49" charset="0"/>
              </a:rPr>
              <a:t>UNION</a:t>
            </a:r>
            <a:r>
              <a:rPr lang="en-US" sz="2800">
                <a:solidFill>
                  <a:srgbClr val="008000"/>
                </a:solidFill>
                <a:latin typeface="Courier New" panose="02070309020205020404" pitchFamily="49" charset="0"/>
                <a:cs typeface="Courier New" panose="02070309020205020404" pitchFamily="49" charset="0"/>
              </a:rPr>
              <a:t> (hội) | </a:t>
            </a:r>
            <a:r>
              <a:rPr lang="en-US" sz="2800">
                <a:solidFill>
                  <a:srgbClr val="FF0000"/>
                </a:solidFill>
                <a:latin typeface="Courier New" panose="02070309020205020404" pitchFamily="49" charset="0"/>
                <a:cs typeface="Courier New" panose="02070309020205020404" pitchFamily="49" charset="0"/>
              </a:rPr>
              <a:t>INTERSECT</a:t>
            </a:r>
            <a:r>
              <a:rPr lang="en-US" sz="2800">
                <a:solidFill>
                  <a:srgbClr val="008000"/>
                </a:solidFill>
                <a:latin typeface="Courier New" panose="02070309020205020404" pitchFamily="49" charset="0"/>
                <a:cs typeface="Courier New" panose="02070309020205020404" pitchFamily="49" charset="0"/>
              </a:rPr>
              <a:t> (giao) | </a:t>
            </a:r>
            <a:r>
              <a:rPr lang="en-US" sz="2800">
                <a:solidFill>
                  <a:srgbClr val="FF0000"/>
                </a:solidFill>
                <a:latin typeface="Courier New" panose="02070309020205020404" pitchFamily="49" charset="0"/>
                <a:cs typeface="Courier New" panose="02070309020205020404" pitchFamily="49" charset="0"/>
              </a:rPr>
              <a:t>EXCEPT</a:t>
            </a:r>
            <a:r>
              <a:rPr lang="en-US" sz="2800">
                <a:solidFill>
                  <a:srgbClr val="008000"/>
                </a:solidFill>
                <a:latin typeface="Courier New" panose="02070309020205020404" pitchFamily="49" charset="0"/>
                <a:cs typeface="Courier New" panose="02070309020205020404" pitchFamily="49" charset="0"/>
              </a:rPr>
              <a:t> (trừ)</a:t>
            </a:r>
          </a:p>
          <a:p>
            <a:pPr marL="0" indent="0">
              <a:buNone/>
            </a:pPr>
            <a:r>
              <a:rPr lang="en-US" sz="2800">
                <a:solidFill>
                  <a:srgbClr val="000099"/>
                </a:solidFill>
                <a:latin typeface="Courier New" panose="02070309020205020404" pitchFamily="49" charset="0"/>
                <a:cs typeface="Courier New" panose="02070309020205020404" pitchFamily="49" charset="0"/>
              </a:rPr>
              <a:t>SELECT &lt;danh sách cột 2&gt; FROM &lt;tên bảng&gt;</a:t>
            </a:r>
          </a:p>
          <a:p>
            <a:pPr marL="0" indent="0">
              <a:buNone/>
            </a:pPr>
            <a:r>
              <a:rPr lang="en-US" sz="2800">
                <a:solidFill>
                  <a:srgbClr val="000099"/>
                </a:solidFill>
                <a:latin typeface="Courier New" panose="02070309020205020404" pitchFamily="49" charset="0"/>
                <a:cs typeface="Courier New" panose="02070309020205020404" pitchFamily="49" charset="0"/>
              </a:rPr>
              <a:t>[WHERE &lt;điều kiện 2&gt;]</a:t>
            </a:r>
          </a:p>
          <a:p>
            <a:pPr marL="0" indent="0">
              <a:buNone/>
            </a:pPr>
            <a:endParaRPr lang="en-US" sz="2800">
              <a:solidFill>
                <a:srgbClr val="0066FF"/>
              </a:solidFill>
            </a:endParaRPr>
          </a:p>
          <a:p>
            <a:pPr marL="0" indent="0">
              <a:buNone/>
            </a:pPr>
            <a:r>
              <a:rPr lang="en-US" sz="2800">
                <a:solidFill>
                  <a:srgbClr val="FF0000"/>
                </a:solidFill>
              </a:rPr>
              <a:t>Lưu ý</a:t>
            </a:r>
            <a:r>
              <a:rPr lang="en-US" sz="2800">
                <a:solidFill>
                  <a:srgbClr val="0066FF"/>
                </a:solidFill>
              </a:rPr>
              <a:t>: Để sử dụng các phép hội giao trừ thì 2 quan hệ phải </a:t>
            </a:r>
            <a:r>
              <a:rPr lang="en-US" sz="2800">
                <a:solidFill>
                  <a:srgbClr val="FF0000"/>
                </a:solidFill>
              </a:rPr>
              <a:t>khả hợp</a:t>
            </a:r>
            <a:r>
              <a:rPr lang="en-US" sz="2800">
                <a:solidFill>
                  <a:srgbClr val="0066FF"/>
                </a:solidFill>
              </a:rPr>
              <a:t>, tức </a:t>
            </a:r>
            <a:r>
              <a:rPr lang="en-US" sz="2800" i="1">
                <a:solidFill>
                  <a:srgbClr val="008000"/>
                </a:solidFill>
                <a:latin typeface="Courier New" panose="02070309020205020404" pitchFamily="49" charset="0"/>
                <a:cs typeface="Courier New" panose="02070309020205020404" pitchFamily="49" charset="0"/>
              </a:rPr>
              <a:t>&lt;danh sách cột 1&gt;</a:t>
            </a:r>
            <a:r>
              <a:rPr lang="en-US" sz="2800" i="1">
                <a:solidFill>
                  <a:srgbClr val="0066FF"/>
                </a:solidFill>
                <a:latin typeface="Courier New" panose="02070309020205020404" pitchFamily="49" charset="0"/>
                <a:cs typeface="Courier New" panose="02070309020205020404" pitchFamily="49" charset="0"/>
              </a:rPr>
              <a:t> = </a:t>
            </a:r>
            <a:r>
              <a:rPr lang="en-US" sz="2800" i="1">
                <a:solidFill>
                  <a:srgbClr val="FF0000"/>
                </a:solidFill>
                <a:latin typeface="Courier New" panose="02070309020205020404" pitchFamily="49" charset="0"/>
                <a:cs typeface="Courier New" panose="02070309020205020404" pitchFamily="49" charset="0"/>
              </a:rPr>
              <a:t>&lt;danh sách cột 2&gt;</a:t>
            </a:r>
          </a:p>
        </p:txBody>
      </p:sp>
    </p:spTree>
    <p:extLst>
      <p:ext uri="{BB962C8B-B14F-4D97-AF65-F5344CB8AC3E}">
        <p14:creationId xmlns:p14="http://schemas.microsoft.com/office/powerpoint/2010/main" val="4136196611"/>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146C0-F1CB-7847-B402-C18CD28B0C25}"/>
              </a:ext>
            </a:extLst>
          </p:cNvPr>
          <p:cNvSpPr>
            <a:spLocks noGrp="1"/>
          </p:cNvSpPr>
          <p:nvPr>
            <p:ph type="title"/>
          </p:nvPr>
        </p:nvSpPr>
        <p:spPr/>
        <p:txBody>
          <a:bodyPr/>
          <a:lstStyle/>
          <a:p>
            <a:r>
              <a:rPr lang="en-US">
                <a:solidFill>
                  <a:srgbClr val="FF0000"/>
                </a:solidFill>
              </a:rPr>
              <a:t>VD</a:t>
            </a:r>
            <a:endParaRPr lang="en-US"/>
          </a:p>
        </p:txBody>
      </p:sp>
      <p:sp>
        <p:nvSpPr>
          <p:cNvPr id="3" name="Content Placeholder 2">
            <a:extLst>
              <a:ext uri="{FF2B5EF4-FFF2-40B4-BE49-F238E27FC236}">
                <a16:creationId xmlns:a16="http://schemas.microsoft.com/office/drawing/2014/main" id="{F579473B-5009-8B42-9887-47B2D3B10E31}"/>
              </a:ext>
            </a:extLst>
          </p:cNvPr>
          <p:cNvSpPr>
            <a:spLocks noGrp="1"/>
          </p:cNvSpPr>
          <p:nvPr>
            <p:ph idx="1"/>
          </p:nvPr>
        </p:nvSpPr>
        <p:spPr/>
        <p:txBody>
          <a:bodyPr/>
          <a:lstStyle/>
          <a:p>
            <a:pPr marL="0" indent="0">
              <a:buNone/>
            </a:pPr>
            <a:r>
              <a:rPr lang="en-US" sz="2800">
                <a:solidFill>
                  <a:srgbClr val="0066FF"/>
                </a:solidFill>
                <a:latin typeface="Courier New" panose="02070309020205020404" pitchFamily="49" charset="0"/>
                <a:cs typeface="Courier New" panose="02070309020205020404" pitchFamily="49" charset="0"/>
              </a:rPr>
              <a:t>VD1: Tìm khách hàng mua </a:t>
            </a:r>
            <a:r>
              <a:rPr lang="en-US" sz="2800">
                <a:solidFill>
                  <a:srgbClr val="FF0000"/>
                </a:solidFill>
                <a:latin typeface="Courier New" panose="02070309020205020404" pitchFamily="49" charset="0"/>
                <a:cs typeface="Courier New" panose="02070309020205020404" pitchFamily="49" charset="0"/>
              </a:rPr>
              <a:t>hoá đơn HD01 hoặc HD02</a:t>
            </a:r>
          </a:p>
          <a:p>
            <a:pPr marL="0" indent="0">
              <a:buNone/>
            </a:pPr>
            <a:r>
              <a:rPr lang="en-US" sz="2800">
                <a:solidFill>
                  <a:srgbClr val="008000"/>
                </a:solidFill>
                <a:latin typeface="Courier New" panose="02070309020205020404" pitchFamily="49" charset="0"/>
                <a:cs typeface="Courier New" panose="02070309020205020404" pitchFamily="49" charset="0"/>
              </a:rPr>
              <a:t>SELECT MAKH, HOTEN FROM KHACHHANG INNER JOIN HOADON ON KHACHHANG.MAKH = HOADON.MAKH</a:t>
            </a:r>
          </a:p>
          <a:p>
            <a:pPr marL="0" indent="0">
              <a:buNone/>
            </a:pPr>
            <a:r>
              <a:rPr lang="en-US" sz="2800">
                <a:solidFill>
                  <a:srgbClr val="008000"/>
                </a:solidFill>
                <a:latin typeface="Courier New" panose="02070309020205020404" pitchFamily="49" charset="0"/>
                <a:cs typeface="Courier New" panose="02070309020205020404" pitchFamily="49" charset="0"/>
              </a:rPr>
              <a:t>WHERE MAHD = ‘</a:t>
            </a:r>
            <a:r>
              <a:rPr lang="en-US" sz="2800">
                <a:solidFill>
                  <a:srgbClr val="FF0000"/>
                </a:solidFill>
                <a:latin typeface="Courier New" panose="02070309020205020404" pitchFamily="49" charset="0"/>
                <a:cs typeface="Courier New" panose="02070309020205020404" pitchFamily="49" charset="0"/>
              </a:rPr>
              <a:t>HD01</a:t>
            </a:r>
            <a:r>
              <a:rPr lang="en-US" sz="2800">
                <a:solidFill>
                  <a:srgbClr val="008000"/>
                </a:solidFill>
                <a:latin typeface="Courier New" panose="02070309020205020404" pitchFamily="49" charset="0"/>
                <a:cs typeface="Courier New" panose="02070309020205020404" pitchFamily="49" charset="0"/>
              </a:rPr>
              <a:t>’</a:t>
            </a:r>
          </a:p>
          <a:p>
            <a:pPr marL="0" indent="0">
              <a:buNone/>
            </a:pPr>
            <a:r>
              <a:rPr lang="en-US" sz="2800">
                <a:solidFill>
                  <a:srgbClr val="FF0000"/>
                </a:solidFill>
                <a:latin typeface="Courier New" panose="02070309020205020404" pitchFamily="49" charset="0"/>
                <a:cs typeface="Courier New" panose="02070309020205020404" pitchFamily="49" charset="0"/>
              </a:rPr>
              <a:t>UNION</a:t>
            </a:r>
          </a:p>
          <a:p>
            <a:pPr marL="0" indent="0">
              <a:buNone/>
            </a:pPr>
            <a:r>
              <a:rPr lang="en-US" sz="2800">
                <a:solidFill>
                  <a:srgbClr val="000099"/>
                </a:solidFill>
                <a:latin typeface="Courier New" panose="02070309020205020404" pitchFamily="49" charset="0"/>
                <a:cs typeface="Courier New" panose="02070309020205020404" pitchFamily="49" charset="0"/>
              </a:rPr>
              <a:t>SELECT MAKH, HOTEN FROM KHACHHANG INNER JOIN HOADON ON KHACHHANG.MAKH = HOADON.MAKH</a:t>
            </a:r>
          </a:p>
          <a:p>
            <a:pPr marL="0" indent="0">
              <a:buNone/>
            </a:pPr>
            <a:r>
              <a:rPr lang="en-US" sz="2800">
                <a:solidFill>
                  <a:srgbClr val="000099"/>
                </a:solidFill>
                <a:latin typeface="Courier New" panose="02070309020205020404" pitchFamily="49" charset="0"/>
                <a:cs typeface="Courier New" panose="02070309020205020404" pitchFamily="49" charset="0"/>
              </a:rPr>
              <a:t>WHERE MAHD = ‘</a:t>
            </a:r>
            <a:r>
              <a:rPr lang="en-US" sz="2800">
                <a:solidFill>
                  <a:srgbClr val="FF0000"/>
                </a:solidFill>
                <a:latin typeface="Courier New" panose="02070309020205020404" pitchFamily="49" charset="0"/>
                <a:cs typeface="Courier New" panose="02070309020205020404" pitchFamily="49" charset="0"/>
              </a:rPr>
              <a:t>HD02</a:t>
            </a:r>
            <a:r>
              <a:rPr lang="en-US" sz="2800">
                <a:solidFill>
                  <a:srgbClr val="000099"/>
                </a:solidFill>
                <a:latin typeface="Courier New" panose="02070309020205020404" pitchFamily="49" charset="0"/>
                <a:cs typeface="Courier New" panose="02070309020205020404" pitchFamily="49" charset="0"/>
              </a:rPr>
              <a:t>’</a:t>
            </a:r>
          </a:p>
          <a:p>
            <a:pPr marL="0" indent="0">
              <a:buNone/>
            </a:pPr>
            <a:endParaRPr lang="en-US" sz="2800">
              <a:solidFill>
                <a:srgbClr val="0066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81333442"/>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146C0-F1CB-7847-B402-C18CD28B0C25}"/>
              </a:ext>
            </a:extLst>
          </p:cNvPr>
          <p:cNvSpPr>
            <a:spLocks noGrp="1"/>
          </p:cNvSpPr>
          <p:nvPr>
            <p:ph type="title"/>
          </p:nvPr>
        </p:nvSpPr>
        <p:spPr/>
        <p:txBody>
          <a:bodyPr/>
          <a:lstStyle/>
          <a:p>
            <a:r>
              <a:rPr lang="en-US"/>
              <a:t>VD</a:t>
            </a:r>
          </a:p>
        </p:txBody>
      </p:sp>
      <p:sp>
        <p:nvSpPr>
          <p:cNvPr id="3" name="Content Placeholder 2">
            <a:extLst>
              <a:ext uri="{FF2B5EF4-FFF2-40B4-BE49-F238E27FC236}">
                <a16:creationId xmlns:a16="http://schemas.microsoft.com/office/drawing/2014/main" id="{F579473B-5009-8B42-9887-47B2D3B10E31}"/>
              </a:ext>
            </a:extLst>
          </p:cNvPr>
          <p:cNvSpPr>
            <a:spLocks noGrp="1"/>
          </p:cNvSpPr>
          <p:nvPr>
            <p:ph idx="1"/>
          </p:nvPr>
        </p:nvSpPr>
        <p:spPr/>
        <p:txBody>
          <a:bodyPr/>
          <a:lstStyle/>
          <a:p>
            <a:pPr marL="0" indent="0">
              <a:buNone/>
            </a:pPr>
            <a:r>
              <a:rPr lang="en-US" sz="2800">
                <a:solidFill>
                  <a:srgbClr val="0066FF"/>
                </a:solidFill>
                <a:latin typeface="Courier New" panose="02070309020205020404" pitchFamily="49" charset="0"/>
                <a:cs typeface="Courier New" panose="02070309020205020404" pitchFamily="49" charset="0"/>
              </a:rPr>
              <a:t>VD2: Tìm khách hàng mua </a:t>
            </a:r>
            <a:r>
              <a:rPr lang="en-US" sz="2800">
                <a:solidFill>
                  <a:srgbClr val="FF0000"/>
                </a:solidFill>
                <a:latin typeface="Courier New" panose="02070309020205020404" pitchFamily="49" charset="0"/>
                <a:cs typeface="Courier New" panose="02070309020205020404" pitchFamily="49" charset="0"/>
              </a:rPr>
              <a:t>cùng lúc hoá đơn HD01 và HD02</a:t>
            </a:r>
          </a:p>
          <a:p>
            <a:pPr marL="0" indent="0">
              <a:buNone/>
            </a:pPr>
            <a:r>
              <a:rPr lang="en-US" sz="2800">
                <a:solidFill>
                  <a:srgbClr val="008000"/>
                </a:solidFill>
                <a:latin typeface="Courier New" panose="02070309020205020404" pitchFamily="49" charset="0"/>
                <a:cs typeface="Courier New" panose="02070309020205020404" pitchFamily="49" charset="0"/>
              </a:rPr>
              <a:t>SELECT MAKH, HOTEN FROM KHACHHANG INNER JOIN HOADON ON KHACHHANG.MAKH = HOADON.MAKH</a:t>
            </a:r>
          </a:p>
          <a:p>
            <a:pPr marL="0" indent="0">
              <a:buNone/>
            </a:pPr>
            <a:r>
              <a:rPr lang="en-US" sz="2800">
                <a:solidFill>
                  <a:srgbClr val="008000"/>
                </a:solidFill>
                <a:latin typeface="Courier New" panose="02070309020205020404" pitchFamily="49" charset="0"/>
                <a:cs typeface="Courier New" panose="02070309020205020404" pitchFamily="49" charset="0"/>
              </a:rPr>
              <a:t>WHERE MAHD = ‘</a:t>
            </a:r>
            <a:r>
              <a:rPr lang="en-US" sz="2800">
                <a:solidFill>
                  <a:srgbClr val="FF0000"/>
                </a:solidFill>
                <a:latin typeface="Courier New" panose="02070309020205020404" pitchFamily="49" charset="0"/>
                <a:cs typeface="Courier New" panose="02070309020205020404" pitchFamily="49" charset="0"/>
              </a:rPr>
              <a:t>HD01</a:t>
            </a:r>
            <a:r>
              <a:rPr lang="en-US" sz="2800">
                <a:solidFill>
                  <a:srgbClr val="008000"/>
                </a:solidFill>
                <a:latin typeface="Courier New" panose="02070309020205020404" pitchFamily="49" charset="0"/>
                <a:cs typeface="Courier New" panose="02070309020205020404" pitchFamily="49" charset="0"/>
              </a:rPr>
              <a:t>’</a:t>
            </a:r>
          </a:p>
          <a:p>
            <a:pPr marL="0" indent="0">
              <a:buNone/>
            </a:pPr>
            <a:r>
              <a:rPr lang="en-US" sz="2800">
                <a:solidFill>
                  <a:srgbClr val="FF0000"/>
                </a:solidFill>
                <a:latin typeface="Courier New" panose="02070309020205020404" pitchFamily="49" charset="0"/>
                <a:cs typeface="Courier New" panose="02070309020205020404" pitchFamily="49" charset="0"/>
              </a:rPr>
              <a:t>INTERSECT</a:t>
            </a:r>
          </a:p>
          <a:p>
            <a:pPr marL="0" indent="0">
              <a:buNone/>
            </a:pPr>
            <a:r>
              <a:rPr lang="en-US" sz="2800">
                <a:solidFill>
                  <a:srgbClr val="000099"/>
                </a:solidFill>
                <a:latin typeface="Courier New" panose="02070309020205020404" pitchFamily="49" charset="0"/>
                <a:cs typeface="Courier New" panose="02070309020205020404" pitchFamily="49" charset="0"/>
              </a:rPr>
              <a:t>SELECT MAKH, HOTEN FROM KHACHHANG INNER JOIN HOADON ON KHACHHANG.MAKH = HOADON.MAKH</a:t>
            </a:r>
          </a:p>
          <a:p>
            <a:pPr marL="0" indent="0">
              <a:buNone/>
            </a:pPr>
            <a:r>
              <a:rPr lang="en-US" sz="2800">
                <a:solidFill>
                  <a:srgbClr val="000099"/>
                </a:solidFill>
                <a:latin typeface="Courier New" panose="02070309020205020404" pitchFamily="49" charset="0"/>
                <a:cs typeface="Courier New" panose="02070309020205020404" pitchFamily="49" charset="0"/>
              </a:rPr>
              <a:t>WHERE MAHD = ‘</a:t>
            </a:r>
            <a:r>
              <a:rPr lang="en-US" sz="2800">
                <a:solidFill>
                  <a:srgbClr val="FF0000"/>
                </a:solidFill>
                <a:latin typeface="Courier New" panose="02070309020205020404" pitchFamily="49" charset="0"/>
                <a:cs typeface="Courier New" panose="02070309020205020404" pitchFamily="49" charset="0"/>
              </a:rPr>
              <a:t>HD02</a:t>
            </a:r>
            <a:r>
              <a:rPr lang="en-US" sz="2800">
                <a:solidFill>
                  <a:srgbClr val="000099"/>
                </a:solidFill>
                <a:latin typeface="Courier New" panose="02070309020205020404" pitchFamily="49" charset="0"/>
                <a:cs typeface="Courier New" panose="02070309020205020404" pitchFamily="49" charset="0"/>
              </a:rPr>
              <a:t>’</a:t>
            </a:r>
          </a:p>
          <a:p>
            <a:pPr marL="0" indent="0">
              <a:buNone/>
            </a:pPr>
            <a:endParaRPr lang="en-US" sz="2800">
              <a:solidFill>
                <a:srgbClr val="0066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32734929"/>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146C0-F1CB-7847-B402-C18CD28B0C25}"/>
              </a:ext>
            </a:extLst>
          </p:cNvPr>
          <p:cNvSpPr>
            <a:spLocks noGrp="1"/>
          </p:cNvSpPr>
          <p:nvPr>
            <p:ph type="title"/>
          </p:nvPr>
        </p:nvSpPr>
        <p:spPr/>
        <p:txBody>
          <a:bodyPr/>
          <a:lstStyle/>
          <a:p>
            <a:r>
              <a:rPr lang="en-US">
                <a:solidFill>
                  <a:srgbClr val="FF0000"/>
                </a:solidFill>
              </a:rPr>
              <a:t>VD</a:t>
            </a:r>
            <a:endParaRPr lang="en-US"/>
          </a:p>
        </p:txBody>
      </p:sp>
      <p:sp>
        <p:nvSpPr>
          <p:cNvPr id="3" name="Content Placeholder 2">
            <a:extLst>
              <a:ext uri="{FF2B5EF4-FFF2-40B4-BE49-F238E27FC236}">
                <a16:creationId xmlns:a16="http://schemas.microsoft.com/office/drawing/2014/main" id="{F579473B-5009-8B42-9887-47B2D3B10E31}"/>
              </a:ext>
            </a:extLst>
          </p:cNvPr>
          <p:cNvSpPr>
            <a:spLocks noGrp="1"/>
          </p:cNvSpPr>
          <p:nvPr>
            <p:ph idx="1"/>
          </p:nvPr>
        </p:nvSpPr>
        <p:spPr/>
        <p:txBody>
          <a:bodyPr/>
          <a:lstStyle/>
          <a:p>
            <a:pPr marL="0" indent="0">
              <a:buNone/>
            </a:pPr>
            <a:r>
              <a:rPr lang="en-US" sz="2800">
                <a:solidFill>
                  <a:srgbClr val="0066FF"/>
                </a:solidFill>
                <a:latin typeface="Courier New" panose="02070309020205020404" pitchFamily="49" charset="0"/>
                <a:cs typeface="Courier New" panose="02070309020205020404" pitchFamily="49" charset="0"/>
              </a:rPr>
              <a:t>VD3: Tìm khách hàng </a:t>
            </a:r>
            <a:r>
              <a:rPr lang="en-US" sz="2800">
                <a:solidFill>
                  <a:srgbClr val="FF0000"/>
                </a:solidFill>
                <a:latin typeface="Courier New" panose="02070309020205020404" pitchFamily="49" charset="0"/>
                <a:cs typeface="Courier New" panose="02070309020205020404" pitchFamily="49" charset="0"/>
              </a:rPr>
              <a:t>không mua hoá đơn nào</a:t>
            </a:r>
          </a:p>
          <a:p>
            <a:pPr marL="0" indent="0">
              <a:buNone/>
            </a:pPr>
            <a:endParaRPr lang="en-US" sz="2800">
              <a:solidFill>
                <a:srgbClr val="FF0000"/>
              </a:solidFill>
              <a:latin typeface="Courier New" panose="02070309020205020404" pitchFamily="49" charset="0"/>
              <a:cs typeface="Courier New" panose="02070309020205020404" pitchFamily="49" charset="0"/>
            </a:endParaRPr>
          </a:p>
          <a:p>
            <a:pPr marL="0" indent="0">
              <a:buNone/>
            </a:pPr>
            <a:r>
              <a:rPr lang="en-US" sz="2800">
                <a:solidFill>
                  <a:srgbClr val="008000"/>
                </a:solidFill>
                <a:latin typeface="Courier New" panose="02070309020205020404" pitchFamily="49" charset="0"/>
                <a:cs typeface="Courier New" panose="02070309020205020404" pitchFamily="49" charset="0"/>
              </a:rPr>
              <a:t>SELECT MAKH, HOTEN FROM KHACHHANG </a:t>
            </a:r>
          </a:p>
          <a:p>
            <a:pPr marL="0" indent="0">
              <a:buNone/>
            </a:pPr>
            <a:r>
              <a:rPr lang="en-US" sz="2800">
                <a:solidFill>
                  <a:srgbClr val="FF0000"/>
                </a:solidFill>
                <a:latin typeface="Courier New" panose="02070309020205020404" pitchFamily="49" charset="0"/>
                <a:cs typeface="Courier New" panose="02070309020205020404" pitchFamily="49" charset="0"/>
              </a:rPr>
              <a:t>EXCEPT</a:t>
            </a:r>
          </a:p>
          <a:p>
            <a:pPr marL="0" indent="0">
              <a:buNone/>
            </a:pPr>
            <a:r>
              <a:rPr lang="en-US" sz="2800">
                <a:solidFill>
                  <a:srgbClr val="000099"/>
                </a:solidFill>
                <a:latin typeface="Courier New" panose="02070309020205020404" pitchFamily="49" charset="0"/>
                <a:cs typeface="Courier New" panose="02070309020205020404" pitchFamily="49" charset="0"/>
              </a:rPr>
              <a:t>SELECT MAKH, HOTEN FROM KHACHHANG INNER JOIN HOADON ON KHACHHANG.MAKH = HOADON.MAKH</a:t>
            </a:r>
          </a:p>
        </p:txBody>
      </p:sp>
    </p:spTree>
    <p:extLst>
      <p:ext uri="{BB962C8B-B14F-4D97-AF65-F5344CB8AC3E}">
        <p14:creationId xmlns:p14="http://schemas.microsoft.com/office/powerpoint/2010/main" val="4209265575"/>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A7303-AF22-E54C-BC0F-77E97632B09E}"/>
              </a:ext>
            </a:extLst>
          </p:cNvPr>
          <p:cNvSpPr>
            <a:spLocks noGrp="1"/>
          </p:cNvSpPr>
          <p:nvPr>
            <p:ph type="title"/>
          </p:nvPr>
        </p:nvSpPr>
        <p:spPr/>
        <p:txBody>
          <a:bodyPr/>
          <a:lstStyle/>
          <a:p>
            <a:r>
              <a:rPr lang="en-US"/>
              <a:t>TRUY VẤN SELECT – DẠNG 7</a:t>
            </a:r>
          </a:p>
        </p:txBody>
      </p:sp>
      <p:sp>
        <p:nvSpPr>
          <p:cNvPr id="3" name="Content Placeholder 2">
            <a:extLst>
              <a:ext uri="{FF2B5EF4-FFF2-40B4-BE49-F238E27FC236}">
                <a16:creationId xmlns:a16="http://schemas.microsoft.com/office/drawing/2014/main" id="{D398276F-2FD8-B64B-9FAB-396BBB817B2D}"/>
              </a:ext>
            </a:extLst>
          </p:cNvPr>
          <p:cNvSpPr>
            <a:spLocks noGrp="1"/>
          </p:cNvSpPr>
          <p:nvPr>
            <p:ph idx="1"/>
          </p:nvPr>
        </p:nvSpPr>
        <p:spPr/>
        <p:txBody>
          <a:bodyPr/>
          <a:lstStyle/>
          <a:p>
            <a:r>
              <a:rPr lang="en-US" sz="2800">
                <a:solidFill>
                  <a:srgbClr val="FF0000"/>
                </a:solidFill>
              </a:rPr>
              <a:t>Dạng 7</a:t>
            </a:r>
            <a:r>
              <a:rPr lang="en-US" sz="2800">
                <a:solidFill>
                  <a:srgbClr val="0066FF"/>
                </a:solidFill>
              </a:rPr>
              <a:t>: Truy vấn lồng:</a:t>
            </a:r>
          </a:p>
          <a:p>
            <a:pPr marL="0" indent="0">
              <a:buNone/>
            </a:pPr>
            <a:r>
              <a:rPr lang="en-US" sz="2800">
                <a:solidFill>
                  <a:srgbClr val="0066FF"/>
                </a:solidFill>
                <a:latin typeface="Courier New" panose="02070309020205020404" pitchFamily="49" charset="0"/>
                <a:cs typeface="Courier New" panose="02070309020205020404" pitchFamily="49" charset="0"/>
              </a:rPr>
              <a:t>SELECT &lt;danh sách cột&gt; FROM &lt;tên bảng&gt; </a:t>
            </a:r>
          </a:p>
          <a:p>
            <a:pPr marL="0" indent="0">
              <a:buNone/>
            </a:pPr>
            <a:r>
              <a:rPr lang="en-US" sz="2800">
                <a:solidFill>
                  <a:srgbClr val="0066FF"/>
                </a:solidFill>
                <a:latin typeface="Courier New" panose="02070309020205020404" pitchFamily="49" charset="0"/>
                <a:cs typeface="Courier New" panose="02070309020205020404" pitchFamily="49" charset="0"/>
              </a:rPr>
              <a:t>WHERE </a:t>
            </a:r>
            <a:r>
              <a:rPr lang="en-US" sz="2800">
                <a:solidFill>
                  <a:srgbClr val="FF0000"/>
                </a:solidFill>
                <a:latin typeface="Courier New" panose="02070309020205020404" pitchFamily="49" charset="0"/>
                <a:cs typeface="Courier New" panose="02070309020205020404" pitchFamily="49" charset="0"/>
              </a:rPr>
              <a:t>&lt;so sánh tập hợp&gt;</a:t>
            </a:r>
            <a:r>
              <a:rPr lang="en-US" sz="2800">
                <a:solidFill>
                  <a:srgbClr val="0066FF"/>
                </a:solidFill>
                <a:latin typeface="Courier New" panose="02070309020205020404" pitchFamily="49" charset="0"/>
                <a:cs typeface="Courier New" panose="02070309020205020404" pitchFamily="49" charset="0"/>
              </a:rPr>
              <a:t> (</a:t>
            </a:r>
          </a:p>
          <a:p>
            <a:pPr marL="0" indent="0">
              <a:buNone/>
            </a:pPr>
            <a:r>
              <a:rPr lang="en-US" sz="2800">
                <a:solidFill>
                  <a:srgbClr val="0066FF"/>
                </a:solidFill>
                <a:latin typeface="Courier New" panose="02070309020205020404" pitchFamily="49" charset="0"/>
                <a:cs typeface="Courier New" panose="02070309020205020404" pitchFamily="49" charset="0"/>
              </a:rPr>
              <a:t>	 SELECT &lt;danh sách cột&gt; FROM &lt;tên bảng&gt; </a:t>
            </a:r>
          </a:p>
          <a:p>
            <a:pPr marL="0" indent="0">
              <a:buNone/>
            </a:pPr>
            <a:r>
              <a:rPr lang="en-US" sz="2800">
                <a:solidFill>
                  <a:srgbClr val="0066FF"/>
                </a:solidFill>
                <a:latin typeface="Courier New" panose="02070309020205020404" pitchFamily="49" charset="0"/>
                <a:cs typeface="Courier New" panose="02070309020205020404" pitchFamily="49" charset="0"/>
              </a:rPr>
              <a:t>	 WHERE &lt;điều kiện&gt; </a:t>
            </a:r>
          </a:p>
          <a:p>
            <a:pPr marL="0" indent="0">
              <a:buNone/>
            </a:pPr>
            <a:r>
              <a:rPr lang="en-US" sz="2800">
                <a:solidFill>
                  <a:srgbClr val="0066FF"/>
                </a:solidFill>
                <a:latin typeface="Courier New" panose="02070309020205020404" pitchFamily="49" charset="0"/>
                <a:cs typeface="Courier New" panose="02070309020205020404" pitchFamily="49" charset="0"/>
              </a:rPr>
              <a:t>)</a:t>
            </a:r>
          </a:p>
          <a:p>
            <a:pPr marL="0" indent="0">
              <a:buNone/>
            </a:pPr>
            <a:r>
              <a:rPr lang="en-US" sz="2800">
                <a:solidFill>
                  <a:srgbClr val="FF0000"/>
                </a:solidFill>
                <a:latin typeface="Courier New" panose="02070309020205020404" pitchFamily="49" charset="0"/>
                <a:cs typeface="Courier New" panose="02070309020205020404" pitchFamily="49" charset="0"/>
              </a:rPr>
              <a:t>&lt;so sánh tập hợp&gt;</a:t>
            </a:r>
            <a:r>
              <a:rPr lang="en-US" sz="2800">
                <a:solidFill>
                  <a:srgbClr val="0066FF"/>
                </a:solidFill>
                <a:latin typeface="Courier New" panose="02070309020205020404" pitchFamily="49" charset="0"/>
                <a:cs typeface="Courier New" panose="02070309020205020404" pitchFamily="49" charset="0"/>
              </a:rPr>
              <a:t>: </a:t>
            </a:r>
            <a:r>
              <a:rPr lang="en-US" sz="2800" i="1">
                <a:solidFill>
                  <a:srgbClr val="008000"/>
                </a:solidFill>
                <a:latin typeface="Courier New" panose="02070309020205020404" pitchFamily="49" charset="0"/>
                <a:cs typeface="Courier New" panose="02070309020205020404" pitchFamily="49" charset="0"/>
              </a:rPr>
              <a:t>ALL, IN, NOT IN, ALL, ANY, EXISTS, NOT EXISTS</a:t>
            </a:r>
            <a:r>
              <a:rPr lang="en-US" sz="2800">
                <a:solidFill>
                  <a:srgbClr val="0066FF"/>
                </a:solidFill>
                <a:latin typeface="Courier New" panose="02070309020205020404" pitchFamily="49" charset="0"/>
                <a:cs typeface="Courier New" panose="02070309020205020404" pitchFamily="49" charset="0"/>
              </a:rPr>
              <a:t>.</a:t>
            </a:r>
          </a:p>
          <a:p>
            <a:pPr marL="0" indent="0">
              <a:buNone/>
            </a:pPr>
            <a:endParaRPr lang="en-US" sz="2800">
              <a:solidFill>
                <a:srgbClr val="0066FF"/>
              </a:solidFill>
            </a:endParaRPr>
          </a:p>
        </p:txBody>
      </p:sp>
    </p:spTree>
    <p:extLst>
      <p:ext uri="{BB962C8B-B14F-4D97-AF65-F5344CB8AC3E}">
        <p14:creationId xmlns:p14="http://schemas.microsoft.com/office/powerpoint/2010/main" val="3831284511"/>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4A59E-EE1C-F048-AA1F-3A9E81117E8C}"/>
              </a:ext>
            </a:extLst>
          </p:cNvPr>
          <p:cNvSpPr>
            <a:spLocks noGrp="1"/>
          </p:cNvSpPr>
          <p:nvPr>
            <p:ph type="title"/>
          </p:nvPr>
        </p:nvSpPr>
        <p:spPr/>
        <p:txBody>
          <a:bodyPr/>
          <a:lstStyle/>
          <a:p>
            <a:r>
              <a:rPr lang="en-US">
                <a:solidFill>
                  <a:srgbClr val="FF0000"/>
                </a:solidFill>
              </a:rPr>
              <a:t>VD</a:t>
            </a:r>
            <a:endParaRPr lang="en-US"/>
          </a:p>
        </p:txBody>
      </p:sp>
      <p:sp>
        <p:nvSpPr>
          <p:cNvPr id="3" name="Content Placeholder 2">
            <a:extLst>
              <a:ext uri="{FF2B5EF4-FFF2-40B4-BE49-F238E27FC236}">
                <a16:creationId xmlns:a16="http://schemas.microsoft.com/office/drawing/2014/main" id="{9D805DF8-21C2-9748-9C24-C04F3907AF5D}"/>
              </a:ext>
            </a:extLst>
          </p:cNvPr>
          <p:cNvSpPr>
            <a:spLocks noGrp="1"/>
          </p:cNvSpPr>
          <p:nvPr>
            <p:ph idx="1"/>
          </p:nvPr>
        </p:nvSpPr>
        <p:spPr>
          <a:xfrm>
            <a:off x="609600" y="1600201"/>
            <a:ext cx="11125200" cy="4525963"/>
          </a:xfrm>
        </p:spPr>
        <p:txBody>
          <a:bodyPr/>
          <a:lstStyle/>
          <a:p>
            <a:pPr marL="0" indent="0">
              <a:buNone/>
            </a:pPr>
            <a:r>
              <a:rPr lang="en-US" sz="2800">
                <a:solidFill>
                  <a:srgbClr val="0066FF"/>
                </a:solidFill>
                <a:latin typeface="Courier New" panose="02070309020205020404" pitchFamily="49" charset="0"/>
                <a:cs typeface="Courier New" panose="02070309020205020404" pitchFamily="49" charset="0"/>
              </a:rPr>
              <a:t>VD: Tìm thông tin mã hoá đơn có trị giá cao nhất</a:t>
            </a:r>
          </a:p>
          <a:p>
            <a:pPr marL="0" indent="0">
              <a:buNone/>
            </a:pPr>
            <a:r>
              <a:rPr lang="en-US" sz="2800">
                <a:solidFill>
                  <a:srgbClr val="FF0000"/>
                </a:solidFill>
                <a:latin typeface="Courier New" panose="02070309020205020404" pitchFamily="49" charset="0"/>
                <a:cs typeface="Courier New" panose="02070309020205020404" pitchFamily="49" charset="0"/>
              </a:rPr>
              <a:t>SELECT SOHD FROM HOADON</a:t>
            </a:r>
          </a:p>
          <a:p>
            <a:pPr marL="0" indent="0">
              <a:buNone/>
            </a:pPr>
            <a:r>
              <a:rPr lang="en-US" sz="2800">
                <a:solidFill>
                  <a:srgbClr val="FF0000"/>
                </a:solidFill>
                <a:latin typeface="Courier New" panose="02070309020205020404" pitchFamily="49" charset="0"/>
                <a:cs typeface="Courier New" panose="02070309020205020404" pitchFamily="49" charset="0"/>
              </a:rPr>
              <a:t>WHERE TRIGIA </a:t>
            </a:r>
            <a:r>
              <a:rPr lang="en-US" sz="2800">
                <a:solidFill>
                  <a:srgbClr val="0066FF"/>
                </a:solidFill>
                <a:latin typeface="Courier New" panose="02070309020205020404" pitchFamily="49" charset="0"/>
                <a:cs typeface="Courier New" panose="02070309020205020404" pitchFamily="49" charset="0"/>
              </a:rPr>
              <a:t>= (</a:t>
            </a:r>
          </a:p>
          <a:p>
            <a:pPr marL="0" indent="0">
              <a:buNone/>
            </a:pPr>
            <a:r>
              <a:rPr lang="en-US" sz="2800">
                <a:solidFill>
                  <a:srgbClr val="0066FF"/>
                </a:solidFill>
                <a:latin typeface="Courier New" panose="02070309020205020404" pitchFamily="49" charset="0"/>
                <a:cs typeface="Courier New" panose="02070309020205020404" pitchFamily="49" charset="0"/>
              </a:rPr>
              <a:t>	</a:t>
            </a:r>
            <a:r>
              <a:rPr lang="en-US" sz="2800">
                <a:solidFill>
                  <a:srgbClr val="008000"/>
                </a:solidFill>
                <a:latin typeface="Courier New" panose="02070309020205020404" pitchFamily="49" charset="0"/>
                <a:cs typeface="Courier New" panose="02070309020205020404" pitchFamily="49" charset="0"/>
              </a:rPr>
              <a:t>SELECT MAX(TRIGIA) FROM HOADON</a:t>
            </a:r>
          </a:p>
          <a:p>
            <a:pPr marL="0" indent="0">
              <a:buNone/>
            </a:pPr>
            <a:r>
              <a:rPr lang="en-US" sz="2800">
                <a:solidFill>
                  <a:srgbClr val="008000"/>
                </a:solidFill>
                <a:latin typeface="Courier New" panose="02070309020205020404" pitchFamily="49" charset="0"/>
                <a:cs typeface="Courier New" panose="02070309020205020404" pitchFamily="49" charset="0"/>
              </a:rPr>
              <a:t>	GROUP BY SOHD</a:t>
            </a:r>
          </a:p>
          <a:p>
            <a:pPr marL="0" indent="0">
              <a:buNone/>
            </a:pPr>
            <a:r>
              <a:rPr lang="en-US" sz="2800">
                <a:solidFill>
                  <a:srgbClr val="0066F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15462348"/>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A7303-AF22-E54C-BC0F-77E97632B09E}"/>
              </a:ext>
            </a:extLst>
          </p:cNvPr>
          <p:cNvSpPr>
            <a:spLocks noGrp="1"/>
          </p:cNvSpPr>
          <p:nvPr>
            <p:ph type="title"/>
          </p:nvPr>
        </p:nvSpPr>
        <p:spPr/>
        <p:txBody>
          <a:bodyPr/>
          <a:lstStyle/>
          <a:p>
            <a:r>
              <a:rPr lang="en-US"/>
              <a:t>TRUY VẤN SELECT – DẠNG 8</a:t>
            </a:r>
          </a:p>
        </p:txBody>
      </p:sp>
      <p:sp>
        <p:nvSpPr>
          <p:cNvPr id="3" name="Content Placeholder 2">
            <a:extLst>
              <a:ext uri="{FF2B5EF4-FFF2-40B4-BE49-F238E27FC236}">
                <a16:creationId xmlns:a16="http://schemas.microsoft.com/office/drawing/2014/main" id="{D398276F-2FD8-B64B-9FAB-396BBB817B2D}"/>
              </a:ext>
            </a:extLst>
          </p:cNvPr>
          <p:cNvSpPr>
            <a:spLocks noGrp="1"/>
          </p:cNvSpPr>
          <p:nvPr>
            <p:ph idx="1"/>
          </p:nvPr>
        </p:nvSpPr>
        <p:spPr/>
        <p:txBody>
          <a:bodyPr/>
          <a:lstStyle/>
          <a:p>
            <a:r>
              <a:rPr lang="en-US" sz="2800">
                <a:solidFill>
                  <a:srgbClr val="FF0000"/>
                </a:solidFill>
              </a:rPr>
              <a:t>Dạng 8</a:t>
            </a:r>
            <a:r>
              <a:rPr lang="en-US" sz="2800">
                <a:solidFill>
                  <a:srgbClr val="0066FF"/>
                </a:solidFill>
              </a:rPr>
              <a:t>: Truy vấn lồng tương quan</a:t>
            </a:r>
          </a:p>
          <a:p>
            <a:pPr marL="0" indent="0">
              <a:buNone/>
            </a:pPr>
            <a:r>
              <a:rPr lang="en-US" sz="2800">
                <a:solidFill>
                  <a:srgbClr val="0066FF"/>
                </a:solidFill>
                <a:latin typeface="Courier New" panose="02070309020205020404" pitchFamily="49" charset="0"/>
                <a:cs typeface="Courier New" panose="02070309020205020404" pitchFamily="49" charset="0"/>
              </a:rPr>
              <a:t>SELECT &lt;danh sách cột&gt; FROM &lt;tên bảng&gt; AS OB1</a:t>
            </a:r>
          </a:p>
          <a:p>
            <a:pPr marL="0" indent="0">
              <a:buNone/>
            </a:pPr>
            <a:r>
              <a:rPr lang="en-US" sz="2800">
                <a:solidFill>
                  <a:srgbClr val="0066FF"/>
                </a:solidFill>
                <a:latin typeface="Courier New" panose="02070309020205020404" pitchFamily="49" charset="0"/>
                <a:cs typeface="Courier New" panose="02070309020205020404" pitchFamily="49" charset="0"/>
              </a:rPr>
              <a:t>WHERE </a:t>
            </a:r>
            <a:r>
              <a:rPr lang="en-US" sz="2800">
                <a:solidFill>
                  <a:srgbClr val="FF0000"/>
                </a:solidFill>
                <a:latin typeface="Courier New" panose="02070309020205020404" pitchFamily="49" charset="0"/>
                <a:cs typeface="Courier New" panose="02070309020205020404" pitchFamily="49" charset="0"/>
              </a:rPr>
              <a:t>&lt;so sánh tập hợp&gt;</a:t>
            </a:r>
            <a:r>
              <a:rPr lang="en-US" sz="2800">
                <a:solidFill>
                  <a:srgbClr val="0066FF"/>
                </a:solidFill>
                <a:latin typeface="Courier New" panose="02070309020205020404" pitchFamily="49" charset="0"/>
                <a:cs typeface="Courier New" panose="02070309020205020404" pitchFamily="49" charset="0"/>
              </a:rPr>
              <a:t> (</a:t>
            </a:r>
          </a:p>
          <a:p>
            <a:pPr marL="0" indent="0">
              <a:buNone/>
            </a:pPr>
            <a:r>
              <a:rPr lang="en-US" sz="2800">
                <a:solidFill>
                  <a:srgbClr val="0066FF"/>
                </a:solidFill>
                <a:latin typeface="Courier New" panose="02070309020205020404" pitchFamily="49" charset="0"/>
                <a:cs typeface="Courier New" panose="02070309020205020404" pitchFamily="49" charset="0"/>
              </a:rPr>
              <a:t>	 SELECT &lt;danh sách cột&gt; FROM &lt;tên bảng&gt; AS OB2</a:t>
            </a:r>
          </a:p>
          <a:p>
            <a:pPr marL="0" indent="0">
              <a:buNone/>
            </a:pPr>
            <a:r>
              <a:rPr lang="en-US" sz="2800">
                <a:solidFill>
                  <a:srgbClr val="0066FF"/>
                </a:solidFill>
                <a:latin typeface="Courier New" panose="02070309020205020404" pitchFamily="49" charset="0"/>
                <a:cs typeface="Courier New" panose="02070309020205020404" pitchFamily="49" charset="0"/>
              </a:rPr>
              <a:t>	 WHERE </a:t>
            </a:r>
            <a:r>
              <a:rPr lang="en-US" sz="2800" b="1">
                <a:solidFill>
                  <a:srgbClr val="FF0000"/>
                </a:solidFill>
                <a:latin typeface="Courier New" panose="02070309020205020404" pitchFamily="49" charset="0"/>
                <a:cs typeface="Courier New" panose="02070309020205020404" pitchFamily="49" charset="0"/>
              </a:rPr>
              <a:t>OB1.&lt;tên cột&gt; = OB2.&lt;tên cột&gt;</a:t>
            </a:r>
            <a:r>
              <a:rPr lang="en-US" sz="2800">
                <a:solidFill>
                  <a:srgbClr val="0066FF"/>
                </a:solidFill>
                <a:latin typeface="Courier New" panose="02070309020205020404" pitchFamily="49" charset="0"/>
                <a:cs typeface="Courier New" panose="02070309020205020404" pitchFamily="49" charset="0"/>
              </a:rPr>
              <a:t>  </a:t>
            </a:r>
          </a:p>
          <a:p>
            <a:pPr marL="0" indent="0">
              <a:buNone/>
            </a:pPr>
            <a:r>
              <a:rPr lang="en-US" sz="2800">
                <a:solidFill>
                  <a:srgbClr val="0066FF"/>
                </a:solidFill>
                <a:latin typeface="Courier New" panose="02070309020205020404" pitchFamily="49" charset="0"/>
                <a:cs typeface="Courier New" panose="02070309020205020404" pitchFamily="49" charset="0"/>
              </a:rPr>
              <a:t>)</a:t>
            </a:r>
          </a:p>
          <a:p>
            <a:pPr marL="0" indent="0">
              <a:buNone/>
            </a:pPr>
            <a:r>
              <a:rPr lang="en-US" sz="2800">
                <a:solidFill>
                  <a:srgbClr val="FF0000"/>
                </a:solidFill>
                <a:latin typeface="Courier New" panose="02070309020205020404" pitchFamily="49" charset="0"/>
                <a:cs typeface="Courier New" panose="02070309020205020404" pitchFamily="49" charset="0"/>
              </a:rPr>
              <a:t>&lt;so sánh tập hợp&gt;</a:t>
            </a:r>
            <a:r>
              <a:rPr lang="en-US" sz="2800">
                <a:solidFill>
                  <a:srgbClr val="0066FF"/>
                </a:solidFill>
                <a:latin typeface="Courier New" panose="02070309020205020404" pitchFamily="49" charset="0"/>
                <a:cs typeface="Courier New" panose="02070309020205020404" pitchFamily="49" charset="0"/>
              </a:rPr>
              <a:t>: </a:t>
            </a:r>
            <a:r>
              <a:rPr lang="en-US" sz="2800" i="1">
                <a:solidFill>
                  <a:srgbClr val="008000"/>
                </a:solidFill>
                <a:latin typeface="Courier New" panose="02070309020205020404" pitchFamily="49" charset="0"/>
                <a:cs typeface="Courier New" panose="02070309020205020404" pitchFamily="49" charset="0"/>
              </a:rPr>
              <a:t>ALL, IN, NOT IN, ALL, ANY, EXISTS, NOT EXISTS</a:t>
            </a:r>
            <a:r>
              <a:rPr lang="en-US" sz="2800">
                <a:solidFill>
                  <a:srgbClr val="0066FF"/>
                </a:solidFill>
                <a:latin typeface="Courier New" panose="02070309020205020404" pitchFamily="49" charset="0"/>
                <a:cs typeface="Courier New" panose="02070309020205020404" pitchFamily="49" charset="0"/>
              </a:rPr>
              <a:t>.</a:t>
            </a:r>
          </a:p>
          <a:p>
            <a:pPr marL="0" indent="0">
              <a:buNone/>
            </a:pPr>
            <a:endParaRPr lang="en-US" sz="2800">
              <a:solidFill>
                <a:srgbClr val="0066FF"/>
              </a:solidFill>
            </a:endParaRPr>
          </a:p>
        </p:txBody>
      </p:sp>
    </p:spTree>
    <p:extLst>
      <p:ext uri="{BB962C8B-B14F-4D97-AF65-F5344CB8AC3E}">
        <p14:creationId xmlns:p14="http://schemas.microsoft.com/office/powerpoint/2010/main" val="1152592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87E55-BC1A-A64E-A2EB-36B3852D071E}"/>
              </a:ext>
            </a:extLst>
          </p:cNvPr>
          <p:cNvSpPr>
            <a:spLocks noGrp="1"/>
          </p:cNvSpPr>
          <p:nvPr>
            <p:ph type="title"/>
          </p:nvPr>
        </p:nvSpPr>
        <p:spPr/>
        <p:txBody>
          <a:bodyPr/>
          <a:lstStyle/>
          <a:p>
            <a:r>
              <a:rPr lang="en-US"/>
              <a:t>VD</a:t>
            </a:r>
          </a:p>
        </p:txBody>
      </p:sp>
      <p:sp>
        <p:nvSpPr>
          <p:cNvPr id="3" name="Content Placeholder 2">
            <a:extLst>
              <a:ext uri="{FF2B5EF4-FFF2-40B4-BE49-F238E27FC236}">
                <a16:creationId xmlns:a16="http://schemas.microsoft.com/office/drawing/2014/main" id="{BC283CCB-DDC0-5A47-BD17-846C01CC7301}"/>
              </a:ext>
            </a:extLst>
          </p:cNvPr>
          <p:cNvSpPr>
            <a:spLocks noGrp="1"/>
          </p:cNvSpPr>
          <p:nvPr>
            <p:ph idx="1"/>
          </p:nvPr>
        </p:nvSpPr>
        <p:spPr/>
        <p:txBody>
          <a:bodyPr/>
          <a:lstStyle/>
          <a:p>
            <a:pPr marL="0" indent="0">
              <a:buNone/>
            </a:pPr>
            <a:r>
              <a:rPr lang="en-US" sz="2800">
                <a:solidFill>
                  <a:srgbClr val="0066FF"/>
                </a:solidFill>
                <a:latin typeface="Courier New" panose="02070309020205020404" pitchFamily="49" charset="0"/>
                <a:cs typeface="Courier New" panose="02070309020205020404" pitchFamily="49" charset="0"/>
              </a:rPr>
              <a:t>VD: Tìm sản phẩm có giá cao nhất theo từng nước sản xuất.</a:t>
            </a:r>
          </a:p>
          <a:p>
            <a:pPr marL="0" indent="0">
              <a:buNone/>
            </a:pPr>
            <a:r>
              <a:rPr lang="en-US" sz="2800">
                <a:solidFill>
                  <a:srgbClr val="0066FF"/>
                </a:solidFill>
                <a:latin typeface="Courier New" panose="02070309020205020404" pitchFamily="49" charset="0"/>
                <a:cs typeface="Courier New" panose="02070309020205020404" pitchFamily="49" charset="0"/>
              </a:rPr>
              <a:t>SELECT NUOCSX FROM SANPHAM AS </a:t>
            </a:r>
            <a:r>
              <a:rPr lang="en-US" sz="2800" b="1">
                <a:solidFill>
                  <a:srgbClr val="FF0000"/>
                </a:solidFill>
                <a:latin typeface="Courier New" panose="02070309020205020404" pitchFamily="49" charset="0"/>
                <a:cs typeface="Courier New" panose="02070309020205020404" pitchFamily="49" charset="0"/>
              </a:rPr>
              <a:t>SP1</a:t>
            </a:r>
          </a:p>
          <a:p>
            <a:pPr marL="0" indent="0">
              <a:buNone/>
            </a:pPr>
            <a:r>
              <a:rPr lang="en-US" sz="2800">
                <a:solidFill>
                  <a:srgbClr val="0066FF"/>
                </a:solidFill>
                <a:latin typeface="Courier New" panose="02070309020205020404" pitchFamily="49" charset="0"/>
                <a:cs typeface="Courier New" panose="02070309020205020404" pitchFamily="49" charset="0"/>
              </a:rPr>
              <a:t>WHERE GIA = (</a:t>
            </a:r>
          </a:p>
          <a:p>
            <a:pPr marL="0" indent="0">
              <a:buNone/>
            </a:pPr>
            <a:r>
              <a:rPr lang="en-US" sz="2800">
                <a:solidFill>
                  <a:srgbClr val="0066FF"/>
                </a:solidFill>
                <a:latin typeface="Courier New" panose="02070309020205020404" pitchFamily="49" charset="0"/>
                <a:cs typeface="Courier New" panose="02070309020205020404" pitchFamily="49" charset="0"/>
              </a:rPr>
              <a:t>	SELECT MAX(GIA) FROM SANPHAM AS </a:t>
            </a:r>
            <a:r>
              <a:rPr lang="en-US" sz="2800" b="1">
                <a:solidFill>
                  <a:srgbClr val="FF0000"/>
                </a:solidFill>
                <a:latin typeface="Courier New" panose="02070309020205020404" pitchFamily="49" charset="0"/>
                <a:cs typeface="Courier New" panose="02070309020205020404" pitchFamily="49" charset="0"/>
              </a:rPr>
              <a:t>SP2</a:t>
            </a:r>
          </a:p>
          <a:p>
            <a:pPr marL="0" indent="0">
              <a:buNone/>
            </a:pPr>
            <a:r>
              <a:rPr lang="en-US" sz="2800">
                <a:solidFill>
                  <a:srgbClr val="0066FF"/>
                </a:solidFill>
                <a:latin typeface="Courier New" panose="02070309020205020404" pitchFamily="49" charset="0"/>
                <a:cs typeface="Courier New" panose="02070309020205020404" pitchFamily="49" charset="0"/>
              </a:rPr>
              <a:t>	WHERE </a:t>
            </a:r>
            <a:r>
              <a:rPr lang="en-US" sz="2800">
                <a:solidFill>
                  <a:srgbClr val="FF0000"/>
                </a:solidFill>
                <a:latin typeface="Courier New" panose="02070309020205020404" pitchFamily="49" charset="0"/>
                <a:cs typeface="Courier New" panose="02070309020205020404" pitchFamily="49" charset="0"/>
              </a:rPr>
              <a:t>SP1.MASP = SP2.MASP</a:t>
            </a:r>
          </a:p>
          <a:p>
            <a:pPr marL="0" indent="0">
              <a:buNone/>
            </a:pPr>
            <a:r>
              <a:rPr lang="en-US" sz="2800">
                <a:solidFill>
                  <a:srgbClr val="0066F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91610228"/>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ADF66-3F96-7E43-AD19-D0150E76813C}"/>
              </a:ext>
            </a:extLst>
          </p:cNvPr>
          <p:cNvSpPr>
            <a:spLocks noGrp="1"/>
          </p:cNvSpPr>
          <p:nvPr>
            <p:ph type="title"/>
          </p:nvPr>
        </p:nvSpPr>
        <p:spPr/>
        <p:txBody>
          <a:bodyPr/>
          <a:lstStyle/>
          <a:p>
            <a:r>
              <a:rPr lang="en-US"/>
              <a:t>TRUY VẤN SELECT – DẠNG 9</a:t>
            </a:r>
          </a:p>
        </p:txBody>
      </p:sp>
      <p:sp>
        <p:nvSpPr>
          <p:cNvPr id="3" name="Content Placeholder 2">
            <a:extLst>
              <a:ext uri="{FF2B5EF4-FFF2-40B4-BE49-F238E27FC236}">
                <a16:creationId xmlns:a16="http://schemas.microsoft.com/office/drawing/2014/main" id="{7445EBE1-3D89-9343-8CCA-D8CCD560FB3E}"/>
              </a:ext>
            </a:extLst>
          </p:cNvPr>
          <p:cNvSpPr>
            <a:spLocks noGrp="1"/>
          </p:cNvSpPr>
          <p:nvPr>
            <p:ph idx="1"/>
          </p:nvPr>
        </p:nvSpPr>
        <p:spPr>
          <a:xfrm>
            <a:off x="609600" y="1600201"/>
            <a:ext cx="11277600" cy="4525963"/>
          </a:xfrm>
        </p:spPr>
        <p:txBody>
          <a:bodyPr/>
          <a:lstStyle/>
          <a:p>
            <a:r>
              <a:rPr lang="en-US" sz="2800">
                <a:solidFill>
                  <a:srgbClr val="FF0000"/>
                </a:solidFill>
              </a:rPr>
              <a:t>Dạng 9</a:t>
            </a:r>
            <a:r>
              <a:rPr lang="en-US" sz="2800">
                <a:solidFill>
                  <a:srgbClr val="0066FF"/>
                </a:solidFill>
              </a:rPr>
              <a:t>: Truy vấn dùng bảng “con” (</a:t>
            </a:r>
            <a:r>
              <a:rPr lang="en-US" sz="2800">
                <a:solidFill>
                  <a:srgbClr val="FF0000"/>
                </a:solidFill>
              </a:rPr>
              <a:t>inner aggregate</a:t>
            </a:r>
            <a:r>
              <a:rPr lang="en-US" sz="2800">
                <a:solidFill>
                  <a:srgbClr val="0066FF"/>
                </a:solidFill>
              </a:rPr>
              <a:t>). </a:t>
            </a:r>
          </a:p>
          <a:p>
            <a:pPr marL="0" indent="0">
              <a:buNone/>
            </a:pPr>
            <a:r>
              <a:rPr lang="en-US" sz="2800">
                <a:solidFill>
                  <a:srgbClr val="0066FF"/>
                </a:solidFill>
                <a:latin typeface="Courier New" panose="02070309020205020404" pitchFamily="49" charset="0"/>
                <a:cs typeface="Courier New" panose="02070309020205020404" pitchFamily="49" charset="0"/>
              </a:rPr>
              <a:t>SELECT </a:t>
            </a:r>
            <a:r>
              <a:rPr lang="en-US" sz="2800" i="1">
                <a:solidFill>
                  <a:srgbClr val="FF0000"/>
                </a:solidFill>
                <a:latin typeface="Courier New" panose="02070309020205020404" pitchFamily="49" charset="0"/>
                <a:cs typeface="Courier New" panose="02070309020205020404" pitchFamily="49" charset="0"/>
              </a:rPr>
              <a:t>&lt;danh sách cột 1&gt; </a:t>
            </a:r>
            <a:r>
              <a:rPr lang="en-US" sz="2800">
                <a:solidFill>
                  <a:srgbClr val="0066FF"/>
                </a:solidFill>
                <a:latin typeface="Courier New" panose="02070309020205020404" pitchFamily="49" charset="0"/>
                <a:cs typeface="Courier New" panose="02070309020205020404" pitchFamily="49" charset="0"/>
              </a:rPr>
              <a:t>FROM (</a:t>
            </a:r>
          </a:p>
          <a:p>
            <a:pPr marL="0" indent="0">
              <a:buNone/>
            </a:pPr>
            <a:r>
              <a:rPr lang="en-US" sz="2800">
                <a:solidFill>
                  <a:srgbClr val="0066FF"/>
                </a:solidFill>
                <a:latin typeface="Courier New" panose="02070309020205020404" pitchFamily="49" charset="0"/>
                <a:cs typeface="Courier New" panose="02070309020205020404" pitchFamily="49" charset="0"/>
              </a:rPr>
              <a:t>	</a:t>
            </a:r>
            <a:r>
              <a:rPr lang="en-US" sz="2800">
                <a:solidFill>
                  <a:srgbClr val="FF0000"/>
                </a:solidFill>
                <a:latin typeface="Courier New" panose="02070309020205020404" pitchFamily="49" charset="0"/>
                <a:cs typeface="Courier New" panose="02070309020205020404" pitchFamily="49" charset="0"/>
              </a:rPr>
              <a:t>SELECT </a:t>
            </a:r>
            <a:r>
              <a:rPr lang="en-US" sz="2800" i="1">
                <a:solidFill>
                  <a:srgbClr val="008000"/>
                </a:solidFill>
                <a:latin typeface="Courier New" panose="02070309020205020404" pitchFamily="49" charset="0"/>
                <a:cs typeface="Courier New" panose="02070309020205020404" pitchFamily="49" charset="0"/>
              </a:rPr>
              <a:t>&lt;danh sách cột 2&gt; </a:t>
            </a:r>
            <a:r>
              <a:rPr lang="en-US" sz="2800">
                <a:solidFill>
                  <a:srgbClr val="FF0000"/>
                </a:solidFill>
                <a:latin typeface="Courier New" panose="02070309020205020404" pitchFamily="49" charset="0"/>
                <a:cs typeface="Courier New" panose="02070309020205020404" pitchFamily="49" charset="0"/>
              </a:rPr>
              <a:t>FROM &lt;tên bảng&gt;</a:t>
            </a:r>
          </a:p>
          <a:p>
            <a:pPr marL="0" indent="0">
              <a:buNone/>
            </a:pPr>
            <a:r>
              <a:rPr lang="en-US" sz="2800">
                <a:solidFill>
                  <a:srgbClr val="FF0000"/>
                </a:solidFill>
                <a:latin typeface="Courier New" panose="02070309020205020404" pitchFamily="49" charset="0"/>
                <a:cs typeface="Courier New" panose="02070309020205020404" pitchFamily="49" charset="0"/>
              </a:rPr>
              <a:t>	WHERE &lt;điều kiện&gt;</a:t>
            </a:r>
          </a:p>
          <a:p>
            <a:pPr marL="0" indent="0">
              <a:buNone/>
            </a:pPr>
            <a:r>
              <a:rPr lang="en-US" sz="2800">
                <a:solidFill>
                  <a:srgbClr val="0066FF"/>
                </a:solidFill>
                <a:latin typeface="Courier New" panose="02070309020205020404" pitchFamily="49" charset="0"/>
                <a:cs typeface="Courier New" panose="02070309020205020404" pitchFamily="49" charset="0"/>
              </a:rPr>
              <a:t>)AS &lt;tên bảng con&gt;</a:t>
            </a:r>
          </a:p>
          <a:p>
            <a:pPr marL="0" indent="0">
              <a:buNone/>
            </a:pPr>
            <a:endParaRPr lang="en-US" sz="2800">
              <a:solidFill>
                <a:srgbClr val="0066FF"/>
              </a:solidFill>
              <a:latin typeface="Courier New" panose="02070309020205020404" pitchFamily="49" charset="0"/>
              <a:cs typeface="Courier New" panose="02070309020205020404" pitchFamily="49" charset="0"/>
            </a:endParaRPr>
          </a:p>
          <a:p>
            <a:pPr marL="0" indent="0">
              <a:buNone/>
            </a:pPr>
            <a:r>
              <a:rPr lang="en-US" sz="2800">
                <a:solidFill>
                  <a:srgbClr val="0066FF"/>
                </a:solidFill>
              </a:rPr>
              <a:t>Lưu ý: </a:t>
            </a:r>
            <a:r>
              <a:rPr lang="en-US" sz="2800" i="1">
                <a:solidFill>
                  <a:srgbClr val="FF0000"/>
                </a:solidFill>
                <a:latin typeface="Courier New" panose="02070309020205020404" pitchFamily="49" charset="0"/>
                <a:cs typeface="Courier New" panose="02070309020205020404" pitchFamily="49" charset="0"/>
              </a:rPr>
              <a:t>&lt;danh sách cột 1&gt; </a:t>
            </a:r>
            <a:r>
              <a:rPr lang="en-US" sz="2800">
                <a:solidFill>
                  <a:srgbClr val="0066FF"/>
                </a:solidFill>
              </a:rPr>
              <a:t>phụ thuộc vào </a:t>
            </a:r>
            <a:r>
              <a:rPr lang="en-US" sz="2800" i="1">
                <a:solidFill>
                  <a:srgbClr val="008000"/>
                </a:solidFill>
                <a:latin typeface="Courier New" panose="02070309020205020404" pitchFamily="49" charset="0"/>
                <a:cs typeface="Courier New" panose="02070309020205020404" pitchFamily="49" charset="0"/>
              </a:rPr>
              <a:t>&lt;danh sách cột 2&gt;</a:t>
            </a:r>
            <a:r>
              <a:rPr lang="en-US" sz="2800" i="1">
                <a:solidFill>
                  <a:srgbClr val="008000"/>
                </a:solidFill>
              </a:rPr>
              <a:t> </a:t>
            </a:r>
            <a:r>
              <a:rPr lang="en-US" sz="2800">
                <a:solidFill>
                  <a:srgbClr val="0066FF"/>
                </a:solidFill>
              </a:rPr>
              <a:t>trả về từ câu truy vấn con (subquery).</a:t>
            </a:r>
          </a:p>
        </p:txBody>
      </p:sp>
    </p:spTree>
    <p:extLst>
      <p:ext uri="{BB962C8B-B14F-4D97-AF65-F5344CB8AC3E}">
        <p14:creationId xmlns:p14="http://schemas.microsoft.com/office/powerpoint/2010/main" val="2280675370"/>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318DC-D09F-574C-A607-245BCFD62C03}"/>
              </a:ext>
            </a:extLst>
          </p:cNvPr>
          <p:cNvSpPr>
            <a:spLocks noGrp="1"/>
          </p:cNvSpPr>
          <p:nvPr>
            <p:ph type="title"/>
          </p:nvPr>
        </p:nvSpPr>
        <p:spPr>
          <a:xfrm>
            <a:off x="609600" y="76200"/>
            <a:ext cx="10972800" cy="1143000"/>
          </a:xfrm>
        </p:spPr>
        <p:txBody>
          <a:bodyPr/>
          <a:lstStyle/>
          <a:p>
            <a:r>
              <a:rPr lang="en-US">
                <a:solidFill>
                  <a:srgbClr val="FF0000"/>
                </a:solidFill>
              </a:rPr>
              <a:t>VD</a:t>
            </a:r>
            <a:endParaRPr lang="en-US"/>
          </a:p>
        </p:txBody>
      </p:sp>
      <p:sp>
        <p:nvSpPr>
          <p:cNvPr id="3" name="Content Placeholder 2">
            <a:extLst>
              <a:ext uri="{FF2B5EF4-FFF2-40B4-BE49-F238E27FC236}">
                <a16:creationId xmlns:a16="http://schemas.microsoft.com/office/drawing/2014/main" id="{9AF93FCC-7A32-314F-990C-EDEE0682AE0F}"/>
              </a:ext>
            </a:extLst>
          </p:cNvPr>
          <p:cNvSpPr>
            <a:spLocks noGrp="1"/>
          </p:cNvSpPr>
          <p:nvPr>
            <p:ph idx="1"/>
          </p:nvPr>
        </p:nvSpPr>
        <p:spPr>
          <a:xfrm>
            <a:off x="228600" y="990600"/>
            <a:ext cx="11658600" cy="5105400"/>
          </a:xfrm>
        </p:spPr>
        <p:txBody>
          <a:bodyPr/>
          <a:lstStyle/>
          <a:p>
            <a:pPr marL="0" indent="0">
              <a:buNone/>
            </a:pPr>
            <a:r>
              <a:rPr lang="en-US" sz="2800">
                <a:solidFill>
                  <a:srgbClr val="0066FF"/>
                </a:solidFill>
              </a:rPr>
              <a:t>VD: Tìm khách hàng có </a:t>
            </a:r>
            <a:r>
              <a:rPr lang="en-US" sz="2800">
                <a:solidFill>
                  <a:srgbClr val="FF0000"/>
                </a:solidFill>
              </a:rPr>
              <a:t>số lần mua hàng nhiều nhất</a:t>
            </a:r>
            <a:r>
              <a:rPr lang="en-US" sz="2800">
                <a:solidFill>
                  <a:srgbClr val="0066FF"/>
                </a:solidFill>
              </a:rPr>
              <a:t>.</a:t>
            </a:r>
          </a:p>
          <a:p>
            <a:pPr marL="0" indent="0">
              <a:buNone/>
            </a:pPr>
            <a:r>
              <a:rPr lang="en-US" sz="2800">
                <a:solidFill>
                  <a:srgbClr val="FF0000"/>
                </a:solidFill>
                <a:latin typeface="Courier New" panose="02070309020205020404" pitchFamily="49" charset="0"/>
                <a:cs typeface="Courier New" panose="02070309020205020404" pitchFamily="49" charset="0"/>
              </a:rPr>
              <a:t>SELECT</a:t>
            </a:r>
            <a:r>
              <a:rPr lang="en-US" sz="2800">
                <a:solidFill>
                  <a:srgbClr val="0066FF"/>
                </a:solidFill>
                <a:latin typeface="Courier New" panose="02070309020205020404" pitchFamily="49" charset="0"/>
                <a:cs typeface="Courier New" panose="02070309020205020404" pitchFamily="49" charset="0"/>
              </a:rPr>
              <a:t> MAKH FROM HOADON</a:t>
            </a:r>
          </a:p>
          <a:p>
            <a:pPr marL="0" indent="0">
              <a:buNone/>
            </a:pPr>
            <a:r>
              <a:rPr lang="en-US" sz="2800">
                <a:solidFill>
                  <a:srgbClr val="0066FF"/>
                </a:solidFill>
                <a:latin typeface="Courier New" panose="02070309020205020404" pitchFamily="49" charset="0"/>
                <a:cs typeface="Courier New" panose="02070309020205020404" pitchFamily="49" charset="0"/>
              </a:rPr>
              <a:t>GROUP BY MAKH</a:t>
            </a:r>
          </a:p>
          <a:p>
            <a:pPr marL="0" indent="0">
              <a:buNone/>
            </a:pPr>
            <a:r>
              <a:rPr lang="en-US" sz="2800">
                <a:solidFill>
                  <a:srgbClr val="0066FF"/>
                </a:solidFill>
                <a:latin typeface="Courier New" panose="02070309020205020404" pitchFamily="49" charset="0"/>
                <a:cs typeface="Courier New" panose="02070309020205020404" pitchFamily="49" charset="0"/>
              </a:rPr>
              <a:t>HAVING COUNT(SOHD) = (	</a:t>
            </a:r>
          </a:p>
          <a:p>
            <a:pPr marL="0" indent="0">
              <a:buNone/>
            </a:pPr>
            <a:r>
              <a:rPr lang="en-US" sz="2800">
                <a:solidFill>
                  <a:srgbClr val="0066FF"/>
                </a:solidFill>
                <a:latin typeface="Courier New" panose="02070309020205020404" pitchFamily="49" charset="0"/>
                <a:cs typeface="Courier New" panose="02070309020205020404" pitchFamily="49" charset="0"/>
              </a:rPr>
              <a:t>	SELECT MAX(</a:t>
            </a:r>
            <a:r>
              <a:rPr lang="en-US" sz="2800" b="1">
                <a:solidFill>
                  <a:srgbClr val="FF0000"/>
                </a:solidFill>
                <a:latin typeface="Courier New" panose="02070309020205020404" pitchFamily="49" charset="0"/>
                <a:cs typeface="Courier New" panose="02070309020205020404" pitchFamily="49" charset="0"/>
              </a:rPr>
              <a:t>SL_HD) </a:t>
            </a:r>
            <a:r>
              <a:rPr lang="en-US" sz="2800">
                <a:solidFill>
                  <a:srgbClr val="0066FF"/>
                </a:solidFill>
                <a:latin typeface="Courier New" panose="02070309020205020404" pitchFamily="49" charset="0"/>
                <a:cs typeface="Courier New" panose="02070309020205020404" pitchFamily="49" charset="0"/>
              </a:rPr>
              <a:t>FROM (</a:t>
            </a:r>
          </a:p>
          <a:p>
            <a:pPr marL="0" indent="0">
              <a:buNone/>
            </a:pPr>
            <a:r>
              <a:rPr lang="en-US" sz="2800">
                <a:solidFill>
                  <a:srgbClr val="0066FF"/>
                </a:solidFill>
                <a:latin typeface="Courier New" panose="02070309020205020404" pitchFamily="49" charset="0"/>
                <a:cs typeface="Courier New" panose="02070309020205020404" pitchFamily="49" charset="0"/>
              </a:rPr>
              <a:t>		</a:t>
            </a:r>
            <a:r>
              <a:rPr lang="en-US" sz="2800">
                <a:solidFill>
                  <a:srgbClr val="008000"/>
                </a:solidFill>
                <a:latin typeface="Courier New" panose="02070309020205020404" pitchFamily="49" charset="0"/>
                <a:cs typeface="Courier New" panose="02070309020205020404" pitchFamily="49" charset="0"/>
              </a:rPr>
              <a:t>SELECT MAKH, COUNT(SOHD) AS </a:t>
            </a:r>
            <a:r>
              <a:rPr lang="en-US" sz="2800" b="1">
                <a:solidFill>
                  <a:srgbClr val="FF0000"/>
                </a:solidFill>
                <a:latin typeface="Courier New" panose="02070309020205020404" pitchFamily="49" charset="0"/>
                <a:cs typeface="Courier New" panose="02070309020205020404" pitchFamily="49" charset="0"/>
              </a:rPr>
              <a:t>SL_HD </a:t>
            </a:r>
          </a:p>
          <a:p>
            <a:pPr marL="0" indent="0">
              <a:buNone/>
            </a:pPr>
            <a:r>
              <a:rPr lang="en-US" sz="2800">
                <a:solidFill>
                  <a:srgbClr val="008000"/>
                </a:solidFill>
                <a:latin typeface="Courier New" panose="02070309020205020404" pitchFamily="49" charset="0"/>
                <a:cs typeface="Courier New" panose="02070309020205020404" pitchFamily="49" charset="0"/>
              </a:rPr>
              <a:t>		FROM HOADON 			</a:t>
            </a:r>
          </a:p>
          <a:p>
            <a:pPr marL="0" indent="0">
              <a:buNone/>
            </a:pPr>
            <a:r>
              <a:rPr lang="en-US" sz="2800">
                <a:solidFill>
                  <a:srgbClr val="008000"/>
                </a:solidFill>
                <a:latin typeface="Courier New" panose="02070309020205020404" pitchFamily="49" charset="0"/>
                <a:cs typeface="Courier New" panose="02070309020205020404" pitchFamily="49" charset="0"/>
              </a:rPr>
              <a:t>		GROUP BY MAKH</a:t>
            </a:r>
            <a:r>
              <a:rPr lang="en-US" sz="2800">
                <a:solidFill>
                  <a:srgbClr val="0066FF"/>
                </a:solidFill>
                <a:latin typeface="Courier New" panose="02070309020205020404" pitchFamily="49" charset="0"/>
                <a:cs typeface="Courier New" panose="02070309020205020404" pitchFamily="49" charset="0"/>
              </a:rPr>
              <a:t>)</a:t>
            </a:r>
            <a:r>
              <a:rPr lang="en-US" sz="2800">
                <a:solidFill>
                  <a:srgbClr val="FF0000"/>
                </a:solidFill>
                <a:latin typeface="Courier New" panose="02070309020205020404" pitchFamily="49" charset="0"/>
                <a:cs typeface="Courier New" panose="02070309020205020404" pitchFamily="49" charset="0"/>
              </a:rPr>
              <a:t>AS T</a:t>
            </a:r>
          </a:p>
          <a:p>
            <a:pPr marL="0" indent="0">
              <a:buNone/>
            </a:pPr>
            <a:r>
              <a:rPr lang="en-US" sz="2800">
                <a:solidFill>
                  <a:srgbClr val="0066FF"/>
                </a:solidFill>
                <a:latin typeface="Courier New" panose="02070309020205020404" pitchFamily="49" charset="0"/>
                <a:cs typeface="Courier New" panose="02070309020205020404" pitchFamily="49" charset="0"/>
              </a:rPr>
              <a:t>)</a:t>
            </a:r>
          </a:p>
          <a:p>
            <a:pPr marL="0" indent="0">
              <a:buNone/>
            </a:pPr>
            <a:r>
              <a:rPr lang="en-US" sz="2800">
                <a:solidFill>
                  <a:srgbClr val="FF0000"/>
                </a:solidFill>
              </a:rPr>
              <a:t>Lưu ý</a:t>
            </a:r>
            <a:r>
              <a:rPr lang="en-US" sz="2800">
                <a:solidFill>
                  <a:srgbClr val="0066FF"/>
                </a:solidFill>
              </a:rPr>
              <a:t>: Không thể sử dụng dạng </a:t>
            </a:r>
            <a:r>
              <a:rPr lang="en-US" sz="2800" i="1">
                <a:solidFill>
                  <a:srgbClr val="008000"/>
                </a:solidFill>
                <a:latin typeface="Courier New" panose="02070309020205020404" pitchFamily="49" charset="0"/>
                <a:cs typeface="Courier New" panose="02070309020205020404" pitchFamily="49" charset="0"/>
              </a:rPr>
              <a:t>COUNT(MAX(SOHD))</a:t>
            </a:r>
            <a:r>
              <a:rPr lang="en-US" sz="2800">
                <a:solidFill>
                  <a:srgbClr val="0066FF"/>
                </a:solidFill>
              </a:rPr>
              <a:t>trong SQL Server</a:t>
            </a:r>
          </a:p>
          <a:p>
            <a:pPr marL="0" indent="0">
              <a:buNone/>
            </a:pPr>
            <a:endParaRPr lang="en-US" sz="2800">
              <a:solidFill>
                <a:srgbClr val="0066FF"/>
              </a:solidFill>
            </a:endParaRPr>
          </a:p>
        </p:txBody>
      </p:sp>
    </p:spTree>
    <p:extLst>
      <p:ext uri="{BB962C8B-B14F-4D97-AF65-F5344CB8AC3E}">
        <p14:creationId xmlns:p14="http://schemas.microsoft.com/office/powerpoint/2010/main" val="80692848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4">
            <a:extLst>
              <a:ext uri="{FF2B5EF4-FFF2-40B4-BE49-F238E27FC236}">
                <a16:creationId xmlns:a16="http://schemas.microsoft.com/office/drawing/2014/main" id="{865E9CE3-6CF7-A74F-BD64-2BEDA5D3E8AC}"/>
              </a:ext>
            </a:extLst>
          </p:cNvPr>
          <p:cNvSpPr>
            <a:spLocks noGrp="1" noChangeArrowheads="1"/>
          </p:cNvSpPr>
          <p:nvPr>
            <p:ph type="title"/>
          </p:nvPr>
        </p:nvSpPr>
        <p:spPr/>
        <p:txBody>
          <a:bodyPr/>
          <a:lstStyle/>
          <a:p>
            <a:r>
              <a:rPr lang="en-US" altLang="vi-VN"/>
              <a:t>Phép kết trên nhiều bảng</a:t>
            </a:r>
          </a:p>
        </p:txBody>
      </p:sp>
      <p:sp>
        <p:nvSpPr>
          <p:cNvPr id="25602" name="Content Placeholder 5">
            <a:extLst>
              <a:ext uri="{FF2B5EF4-FFF2-40B4-BE49-F238E27FC236}">
                <a16:creationId xmlns:a16="http://schemas.microsoft.com/office/drawing/2014/main" id="{F4B5019F-9BFE-EB44-BED7-7C9A934700C2}"/>
              </a:ext>
            </a:extLst>
          </p:cNvPr>
          <p:cNvSpPr>
            <a:spLocks noGrp="1" noChangeArrowheads="1"/>
          </p:cNvSpPr>
          <p:nvPr>
            <p:ph idx="1"/>
          </p:nvPr>
        </p:nvSpPr>
        <p:spPr/>
        <p:txBody>
          <a:bodyPr/>
          <a:lstStyle/>
          <a:p>
            <a:r>
              <a:rPr lang="en-US" altLang="vi-VN"/>
              <a:t>Phép </a:t>
            </a:r>
            <a:r>
              <a:rPr lang="en-US" altLang="vi-VN">
                <a:sym typeface="Symbol" pitchFamily="2" charset="2"/>
              </a:rPr>
              <a:t></a:t>
            </a:r>
            <a:r>
              <a:rPr lang="en-US" altLang="vi-VN"/>
              <a:t> kết, kết tự nhiên</a:t>
            </a:r>
          </a:p>
          <a:p>
            <a:pPr lvl="1"/>
            <a:r>
              <a:rPr lang="en-US" altLang="vi-VN"/>
              <a:t>Mệnh đề WHERE chỉ ra điều kiện kết giữa các thuộc tính của các bảng</a:t>
            </a:r>
          </a:p>
          <a:p>
            <a:pPr lvl="1"/>
            <a:r>
              <a:rPr lang="en-US" altLang="vi-VN">
                <a:solidFill>
                  <a:srgbClr val="FF0000"/>
                </a:solidFill>
              </a:rPr>
              <a:t>Hoặc dùng từ khóa </a:t>
            </a:r>
            <a:r>
              <a:rPr lang="en-US" altLang="vi-VN" b="1">
                <a:solidFill>
                  <a:srgbClr val="FF0000"/>
                </a:solidFill>
              </a:rPr>
              <a:t>Inner Join </a:t>
            </a:r>
            <a:r>
              <a:rPr lang="en-US" altLang="vi-VN">
                <a:solidFill>
                  <a:srgbClr val="FF0000"/>
                </a:solidFill>
              </a:rPr>
              <a:t>(hoặc Join) trong mệnh đề FROM.</a:t>
            </a:r>
          </a:p>
          <a:p>
            <a:r>
              <a:rPr lang="en-US" altLang="vi-VN"/>
              <a:t>Phép kết trái, phải, ngoài</a:t>
            </a:r>
          </a:p>
          <a:p>
            <a:pPr lvl="1"/>
            <a:r>
              <a:rPr lang="en-US" altLang="vi-VN"/>
              <a:t>Dùng Half Outer Join (</a:t>
            </a:r>
            <a:r>
              <a:rPr lang="en-US" altLang="vi-VN" b="1"/>
              <a:t>Left join</a:t>
            </a:r>
            <a:r>
              <a:rPr lang="en-US" altLang="vi-VN"/>
              <a:t>, </a:t>
            </a:r>
            <a:r>
              <a:rPr lang="en-US" altLang="vi-VN" b="1"/>
              <a:t>Right Join</a:t>
            </a:r>
            <a:r>
              <a:rPr lang="en-US" altLang="vi-VN"/>
              <a:t>), </a:t>
            </a:r>
            <a:r>
              <a:rPr lang="en-US" altLang="vi-VN" b="1"/>
              <a:t>Full Outer Join </a:t>
            </a:r>
            <a:r>
              <a:rPr lang="en-US" altLang="vi-VN"/>
              <a:t>trong mệnh đề FROM</a:t>
            </a:r>
          </a:p>
        </p:txBody>
      </p:sp>
      <p:sp>
        <p:nvSpPr>
          <p:cNvPr id="25603" name="Slide Number Placeholder 3">
            <a:extLst>
              <a:ext uri="{FF2B5EF4-FFF2-40B4-BE49-F238E27FC236}">
                <a16:creationId xmlns:a16="http://schemas.microsoft.com/office/drawing/2014/main" id="{CCF6EDA1-9E06-6A43-8885-C684EE07358D}"/>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7</a:t>
            </a:fld>
            <a:endParaRPr lang="en-US" altLang="vi-VN" sz="1200"/>
          </a:p>
        </p:txBody>
      </p:sp>
    </p:spTree>
    <p:extLst>
      <p:ext uri="{BB962C8B-B14F-4D97-AF65-F5344CB8AC3E}">
        <p14:creationId xmlns:p14="http://schemas.microsoft.com/office/powerpoint/2010/main" val="2380166293"/>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F5E36-6479-1B4A-821B-2161F9A1D918}"/>
              </a:ext>
            </a:extLst>
          </p:cNvPr>
          <p:cNvSpPr>
            <a:spLocks noGrp="1"/>
          </p:cNvSpPr>
          <p:nvPr>
            <p:ph type="title"/>
          </p:nvPr>
        </p:nvSpPr>
        <p:spPr/>
        <p:txBody>
          <a:bodyPr/>
          <a:lstStyle/>
          <a:p>
            <a:r>
              <a:rPr lang="en-US"/>
              <a:t>TRUY VẤN SELECT – DẠNG 10</a:t>
            </a:r>
          </a:p>
        </p:txBody>
      </p:sp>
      <p:sp>
        <p:nvSpPr>
          <p:cNvPr id="3" name="Content Placeholder 2">
            <a:extLst>
              <a:ext uri="{FF2B5EF4-FFF2-40B4-BE49-F238E27FC236}">
                <a16:creationId xmlns:a16="http://schemas.microsoft.com/office/drawing/2014/main" id="{6B4DB512-649D-6940-844F-71DBA8BDB279}"/>
              </a:ext>
            </a:extLst>
          </p:cNvPr>
          <p:cNvSpPr>
            <a:spLocks noGrp="1"/>
          </p:cNvSpPr>
          <p:nvPr>
            <p:ph idx="1"/>
          </p:nvPr>
        </p:nvSpPr>
        <p:spPr/>
        <p:txBody>
          <a:bodyPr/>
          <a:lstStyle/>
          <a:p>
            <a:r>
              <a:rPr lang="en-US" sz="2800">
                <a:solidFill>
                  <a:srgbClr val="FF0000"/>
                </a:solidFill>
              </a:rPr>
              <a:t>Dạng 10:</a:t>
            </a:r>
            <a:r>
              <a:rPr lang="en-US" sz="2800">
                <a:solidFill>
                  <a:srgbClr val="0066FF"/>
                </a:solidFill>
              </a:rPr>
              <a:t> Phép chia</a:t>
            </a:r>
          </a:p>
          <a:p>
            <a:pPr marL="0" indent="0">
              <a:buNone/>
            </a:pPr>
            <a:r>
              <a:rPr lang="en-US" sz="2800">
                <a:solidFill>
                  <a:srgbClr val="0066FF"/>
                </a:solidFill>
              </a:rPr>
              <a:t>Tìm </a:t>
            </a:r>
            <a:r>
              <a:rPr lang="en-US" sz="2800" i="1">
                <a:solidFill>
                  <a:srgbClr val="FF0000"/>
                </a:solidFill>
              </a:rPr>
              <a:t>&lt;đối tượng 1&gt;</a:t>
            </a:r>
            <a:r>
              <a:rPr lang="en-US" sz="2800">
                <a:solidFill>
                  <a:srgbClr val="0066FF"/>
                </a:solidFill>
              </a:rPr>
              <a:t> đã ... tất cả </a:t>
            </a:r>
            <a:r>
              <a:rPr lang="en-US" sz="2800" i="1">
                <a:solidFill>
                  <a:srgbClr val="FF0000"/>
                </a:solidFill>
              </a:rPr>
              <a:t>&lt;đối tượng 2&gt;</a:t>
            </a:r>
          </a:p>
          <a:p>
            <a:pPr marL="0" indent="0">
              <a:buNone/>
            </a:pPr>
            <a:endParaRPr lang="en-US" sz="2800">
              <a:solidFill>
                <a:srgbClr val="0066FF"/>
              </a:solidFill>
            </a:endParaRPr>
          </a:p>
          <a:p>
            <a:pPr marL="0" indent="0">
              <a:buNone/>
            </a:pPr>
            <a:r>
              <a:rPr lang="en-US" sz="2800">
                <a:solidFill>
                  <a:srgbClr val="0066FF"/>
                </a:solidFill>
              </a:rPr>
              <a:t>Cần xác định: </a:t>
            </a:r>
          </a:p>
          <a:p>
            <a:pPr marL="0" indent="0">
              <a:buNone/>
            </a:pPr>
            <a:r>
              <a:rPr lang="en-US" sz="2800">
                <a:solidFill>
                  <a:srgbClr val="FF0000"/>
                </a:solidFill>
              </a:rPr>
              <a:t>Đối tượng 1</a:t>
            </a:r>
            <a:r>
              <a:rPr lang="en-US" sz="2800">
                <a:solidFill>
                  <a:srgbClr val="0066FF"/>
                </a:solidFill>
              </a:rPr>
              <a:t> (</a:t>
            </a:r>
            <a:r>
              <a:rPr lang="en-US" sz="2800" u="sng">
                <a:solidFill>
                  <a:srgbClr val="0066FF"/>
                </a:solidFill>
              </a:rPr>
              <a:t>MaDT1</a:t>
            </a:r>
            <a:r>
              <a:rPr lang="en-US" sz="2800">
                <a:solidFill>
                  <a:srgbClr val="0066FF"/>
                </a:solidFill>
              </a:rPr>
              <a:t>, ....).</a:t>
            </a:r>
          </a:p>
          <a:p>
            <a:pPr marL="0" indent="0">
              <a:buNone/>
            </a:pPr>
            <a:r>
              <a:rPr lang="en-US" sz="2800">
                <a:solidFill>
                  <a:srgbClr val="FF0000"/>
                </a:solidFill>
              </a:rPr>
              <a:t>Đối tượng 2 </a:t>
            </a:r>
            <a:r>
              <a:rPr lang="en-US" sz="2800">
                <a:solidFill>
                  <a:srgbClr val="0066FF"/>
                </a:solidFill>
              </a:rPr>
              <a:t>(</a:t>
            </a:r>
            <a:r>
              <a:rPr lang="en-US" sz="2800" u="sng">
                <a:solidFill>
                  <a:srgbClr val="0066FF"/>
                </a:solidFill>
              </a:rPr>
              <a:t>MaDT2</a:t>
            </a:r>
            <a:r>
              <a:rPr lang="en-US" sz="2800">
                <a:solidFill>
                  <a:srgbClr val="0066FF"/>
                </a:solidFill>
              </a:rPr>
              <a:t>, ....).</a:t>
            </a:r>
          </a:p>
          <a:p>
            <a:pPr marL="0" indent="0">
              <a:buNone/>
            </a:pPr>
            <a:r>
              <a:rPr lang="en-US" sz="2800">
                <a:solidFill>
                  <a:srgbClr val="FF0000"/>
                </a:solidFill>
              </a:rPr>
              <a:t>Quan hệ Đối tượng 1 và đối tượng 2 </a:t>
            </a:r>
            <a:r>
              <a:rPr lang="en-US" sz="2800">
                <a:solidFill>
                  <a:srgbClr val="0066FF"/>
                </a:solidFill>
              </a:rPr>
              <a:t>(</a:t>
            </a:r>
            <a:r>
              <a:rPr lang="en-US" sz="2800" i="1">
                <a:solidFill>
                  <a:srgbClr val="0066FF"/>
                </a:solidFill>
              </a:rPr>
              <a:t>MaDT1</a:t>
            </a:r>
            <a:r>
              <a:rPr lang="en-US" sz="2800">
                <a:solidFill>
                  <a:srgbClr val="0066FF"/>
                </a:solidFill>
              </a:rPr>
              <a:t>, </a:t>
            </a:r>
            <a:r>
              <a:rPr lang="en-US" sz="2800" i="1">
                <a:solidFill>
                  <a:srgbClr val="0066FF"/>
                </a:solidFill>
              </a:rPr>
              <a:t>MaDT2, ....</a:t>
            </a:r>
            <a:r>
              <a:rPr lang="en-US" sz="2800">
                <a:solidFill>
                  <a:srgbClr val="0066FF"/>
                </a:solidFill>
              </a:rPr>
              <a:t>).</a:t>
            </a:r>
          </a:p>
        </p:txBody>
      </p:sp>
    </p:spTree>
    <p:extLst>
      <p:ext uri="{BB962C8B-B14F-4D97-AF65-F5344CB8AC3E}">
        <p14:creationId xmlns:p14="http://schemas.microsoft.com/office/powerpoint/2010/main" val="3722786866"/>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FA99E2-3FF7-4C4E-80D3-62E69B7B932F}"/>
              </a:ext>
            </a:extLst>
          </p:cNvPr>
          <p:cNvSpPr>
            <a:spLocks noGrp="1"/>
          </p:cNvSpPr>
          <p:nvPr>
            <p:ph type="title"/>
          </p:nvPr>
        </p:nvSpPr>
        <p:spPr/>
        <p:txBody>
          <a:bodyPr/>
          <a:lstStyle/>
          <a:p>
            <a:r>
              <a:rPr lang="en-US">
                <a:solidFill>
                  <a:srgbClr val="FF0000"/>
                </a:solidFill>
              </a:rPr>
              <a:t>VD</a:t>
            </a:r>
            <a:endParaRPr lang="en-US"/>
          </a:p>
        </p:txBody>
      </p:sp>
      <p:sp>
        <p:nvSpPr>
          <p:cNvPr id="3" name="Content Placeholder 2">
            <a:extLst>
              <a:ext uri="{FF2B5EF4-FFF2-40B4-BE49-F238E27FC236}">
                <a16:creationId xmlns:a16="http://schemas.microsoft.com/office/drawing/2014/main" id="{0AB31155-E353-C44A-9871-B9AF953F4ED6}"/>
              </a:ext>
            </a:extLst>
          </p:cNvPr>
          <p:cNvSpPr>
            <a:spLocks noGrp="1"/>
          </p:cNvSpPr>
          <p:nvPr>
            <p:ph idx="1"/>
          </p:nvPr>
        </p:nvSpPr>
        <p:spPr/>
        <p:txBody>
          <a:bodyPr/>
          <a:lstStyle/>
          <a:p>
            <a:pPr marL="0" indent="0">
              <a:buNone/>
            </a:pPr>
            <a:r>
              <a:rPr lang="en-US" sz="2800">
                <a:solidFill>
                  <a:srgbClr val="FF0000"/>
                </a:solidFill>
                <a:latin typeface="Courier New" panose="02070309020205020404" pitchFamily="49" charset="0"/>
                <a:cs typeface="Courier New" panose="02070309020205020404" pitchFamily="49" charset="0"/>
              </a:rPr>
              <a:t>SELECT</a:t>
            </a:r>
            <a:r>
              <a:rPr lang="en-US" sz="2800">
                <a:solidFill>
                  <a:srgbClr val="0066FF"/>
                </a:solidFill>
                <a:latin typeface="Courier New" panose="02070309020205020404" pitchFamily="49" charset="0"/>
                <a:cs typeface="Courier New" panose="02070309020205020404" pitchFamily="49" charset="0"/>
              </a:rPr>
              <a:t> &lt;danh sách cột&gt; FROM </a:t>
            </a:r>
            <a:r>
              <a:rPr lang="en-US" sz="2800">
                <a:solidFill>
                  <a:srgbClr val="FF0000"/>
                </a:solidFill>
                <a:latin typeface="Courier New" panose="02070309020205020404" pitchFamily="49" charset="0"/>
                <a:cs typeface="Courier New" panose="02070309020205020404" pitchFamily="49" charset="0"/>
              </a:rPr>
              <a:t>&lt;tên bảng đối tượng 1&gt;</a:t>
            </a:r>
            <a:r>
              <a:rPr lang="en-US" sz="2800">
                <a:solidFill>
                  <a:srgbClr val="0066FF"/>
                </a:solidFill>
                <a:latin typeface="Courier New" panose="02070309020205020404" pitchFamily="49" charset="0"/>
                <a:cs typeface="Courier New" panose="02070309020205020404" pitchFamily="49" charset="0"/>
              </a:rPr>
              <a:t> AS </a:t>
            </a:r>
            <a:r>
              <a:rPr lang="en-US" sz="2800" b="1">
                <a:solidFill>
                  <a:srgbClr val="008000"/>
                </a:solidFill>
                <a:latin typeface="Courier New" panose="02070309020205020404" pitchFamily="49" charset="0"/>
                <a:cs typeface="Courier New" panose="02070309020205020404" pitchFamily="49" charset="0"/>
              </a:rPr>
              <a:t>OB1</a:t>
            </a:r>
            <a:r>
              <a:rPr lang="en-US" sz="2800">
                <a:solidFill>
                  <a:srgbClr val="0066FF"/>
                </a:solidFill>
                <a:latin typeface="Courier New" panose="02070309020205020404" pitchFamily="49" charset="0"/>
                <a:cs typeface="Courier New" panose="02070309020205020404" pitchFamily="49" charset="0"/>
              </a:rPr>
              <a:t> WHERE </a:t>
            </a:r>
            <a:r>
              <a:rPr lang="en-US" sz="2800">
                <a:solidFill>
                  <a:srgbClr val="FF0000"/>
                </a:solidFill>
                <a:latin typeface="Courier New" panose="02070309020205020404" pitchFamily="49" charset="0"/>
                <a:cs typeface="Courier New" panose="02070309020205020404" pitchFamily="49" charset="0"/>
              </a:rPr>
              <a:t>NOT EXISTS </a:t>
            </a:r>
            <a:r>
              <a:rPr lang="en-US" sz="2800">
                <a:solidFill>
                  <a:srgbClr val="0066FF"/>
                </a:solidFill>
                <a:latin typeface="Courier New" panose="02070309020205020404" pitchFamily="49" charset="0"/>
                <a:cs typeface="Courier New" panose="02070309020205020404" pitchFamily="49" charset="0"/>
              </a:rPr>
              <a:t>(</a:t>
            </a:r>
          </a:p>
          <a:p>
            <a:pPr marL="0" indent="0">
              <a:buNone/>
            </a:pPr>
            <a:r>
              <a:rPr lang="en-US" sz="2800">
                <a:solidFill>
                  <a:srgbClr val="0066FF"/>
                </a:solidFill>
                <a:latin typeface="Courier New" panose="02070309020205020404" pitchFamily="49" charset="0"/>
                <a:cs typeface="Courier New" panose="02070309020205020404" pitchFamily="49" charset="0"/>
              </a:rPr>
              <a:t>	SELECT &lt;danh sách cột&gt; FROM </a:t>
            </a:r>
            <a:r>
              <a:rPr lang="en-US" sz="2800">
                <a:solidFill>
                  <a:srgbClr val="FF0000"/>
                </a:solidFill>
                <a:latin typeface="Courier New" panose="02070309020205020404" pitchFamily="49" charset="0"/>
                <a:cs typeface="Courier New" panose="02070309020205020404" pitchFamily="49" charset="0"/>
              </a:rPr>
              <a:t>&lt;tên bảng đối tượng 2&gt;</a:t>
            </a:r>
            <a:r>
              <a:rPr lang="en-US" sz="2800">
                <a:solidFill>
                  <a:srgbClr val="0066FF"/>
                </a:solidFill>
                <a:latin typeface="Courier New" panose="02070309020205020404" pitchFamily="49" charset="0"/>
                <a:cs typeface="Courier New" panose="02070309020205020404" pitchFamily="49" charset="0"/>
              </a:rPr>
              <a:t> AS </a:t>
            </a:r>
            <a:r>
              <a:rPr lang="en-US" sz="2800" b="1">
                <a:solidFill>
                  <a:srgbClr val="008000"/>
                </a:solidFill>
                <a:latin typeface="Courier New" panose="02070309020205020404" pitchFamily="49" charset="0"/>
                <a:cs typeface="Courier New" panose="02070309020205020404" pitchFamily="49" charset="0"/>
              </a:rPr>
              <a:t>OB2</a:t>
            </a:r>
            <a:r>
              <a:rPr lang="en-US" sz="2800">
                <a:solidFill>
                  <a:srgbClr val="0066FF"/>
                </a:solidFill>
                <a:latin typeface="Courier New" panose="02070309020205020404" pitchFamily="49" charset="0"/>
                <a:cs typeface="Courier New" panose="02070309020205020404" pitchFamily="49" charset="0"/>
              </a:rPr>
              <a:t> WHERE AND </a:t>
            </a:r>
            <a:r>
              <a:rPr lang="en-US" sz="2800">
                <a:solidFill>
                  <a:srgbClr val="FF0000"/>
                </a:solidFill>
                <a:latin typeface="Courier New" panose="02070309020205020404" pitchFamily="49" charset="0"/>
                <a:cs typeface="Courier New" panose="02070309020205020404" pitchFamily="49" charset="0"/>
              </a:rPr>
              <a:t>NOT EXISTS </a:t>
            </a:r>
            <a:r>
              <a:rPr lang="en-US" sz="2800">
                <a:solidFill>
                  <a:srgbClr val="0066FF"/>
                </a:solidFill>
                <a:latin typeface="Courier New" panose="02070309020205020404" pitchFamily="49" charset="0"/>
                <a:cs typeface="Courier New" panose="02070309020205020404" pitchFamily="49" charset="0"/>
              </a:rPr>
              <a:t>(</a:t>
            </a:r>
          </a:p>
          <a:p>
            <a:pPr marL="0" indent="0">
              <a:buNone/>
            </a:pPr>
            <a:r>
              <a:rPr lang="en-US" sz="2800">
                <a:solidFill>
                  <a:srgbClr val="0066FF"/>
                </a:solidFill>
                <a:latin typeface="Courier New" panose="02070309020205020404" pitchFamily="49" charset="0"/>
                <a:cs typeface="Courier New" panose="02070309020205020404" pitchFamily="49" charset="0"/>
              </a:rPr>
              <a:t>		SELECT * FROM </a:t>
            </a:r>
            <a:r>
              <a:rPr lang="en-US" sz="2800">
                <a:solidFill>
                  <a:srgbClr val="FF0000"/>
                </a:solidFill>
                <a:latin typeface="Courier New" panose="02070309020205020404" pitchFamily="49" charset="0"/>
                <a:cs typeface="Courier New" panose="02070309020205020404" pitchFamily="49" charset="0"/>
              </a:rPr>
              <a:t>&lt;tên bảng quan hệ đối tượng 1 và 2&gt;</a:t>
            </a:r>
            <a:r>
              <a:rPr lang="en-US" sz="2800">
                <a:solidFill>
                  <a:srgbClr val="0066FF"/>
                </a:solidFill>
                <a:latin typeface="Courier New" panose="02070309020205020404" pitchFamily="49" charset="0"/>
                <a:cs typeface="Courier New" panose="02070309020205020404" pitchFamily="49" charset="0"/>
              </a:rPr>
              <a:t> as </a:t>
            </a:r>
            <a:r>
              <a:rPr lang="en-US" sz="2800" b="1">
                <a:solidFill>
                  <a:srgbClr val="008000"/>
                </a:solidFill>
                <a:latin typeface="Courier New" panose="02070309020205020404" pitchFamily="49" charset="0"/>
                <a:cs typeface="Courier New" panose="02070309020205020404" pitchFamily="49" charset="0"/>
              </a:rPr>
              <a:t>OB3</a:t>
            </a:r>
            <a:r>
              <a:rPr lang="en-US" sz="2800">
                <a:solidFill>
                  <a:srgbClr val="0066FF"/>
                </a:solidFill>
                <a:latin typeface="Courier New" panose="02070309020205020404" pitchFamily="49" charset="0"/>
                <a:cs typeface="Courier New" panose="02070309020205020404" pitchFamily="49" charset="0"/>
              </a:rPr>
              <a:t> WHERE </a:t>
            </a:r>
            <a:r>
              <a:rPr lang="en-US" sz="2800" b="1">
                <a:solidFill>
                  <a:srgbClr val="008000"/>
                </a:solidFill>
                <a:latin typeface="Courier New" panose="02070309020205020404" pitchFamily="49" charset="0"/>
                <a:cs typeface="Courier New" panose="02070309020205020404" pitchFamily="49" charset="0"/>
              </a:rPr>
              <a:t>OB2</a:t>
            </a:r>
            <a:r>
              <a:rPr lang="en-US" sz="2800">
                <a:solidFill>
                  <a:srgbClr val="0066FF"/>
                </a:solidFill>
                <a:latin typeface="Courier New" panose="02070309020205020404" pitchFamily="49" charset="0"/>
                <a:cs typeface="Courier New" panose="02070309020205020404" pitchFamily="49" charset="0"/>
              </a:rPr>
              <a:t>.&lt;khoá chính&gt; = </a:t>
            </a:r>
            <a:r>
              <a:rPr lang="en-US" sz="2800" b="1">
                <a:solidFill>
                  <a:srgbClr val="008000"/>
                </a:solidFill>
                <a:latin typeface="Courier New" panose="02070309020205020404" pitchFamily="49" charset="0"/>
                <a:cs typeface="Courier New" panose="02070309020205020404" pitchFamily="49" charset="0"/>
              </a:rPr>
              <a:t>OB3</a:t>
            </a:r>
            <a:r>
              <a:rPr lang="en-US" sz="2800">
                <a:solidFill>
                  <a:srgbClr val="0066FF"/>
                </a:solidFill>
                <a:latin typeface="Courier New" panose="02070309020205020404" pitchFamily="49" charset="0"/>
                <a:cs typeface="Courier New" panose="02070309020205020404" pitchFamily="49" charset="0"/>
              </a:rPr>
              <a:t>.&lt;khoá ngoại&gt; and </a:t>
            </a:r>
            <a:r>
              <a:rPr lang="en-US" sz="2800" b="1">
                <a:solidFill>
                  <a:srgbClr val="008000"/>
                </a:solidFill>
                <a:latin typeface="Courier New" panose="02070309020205020404" pitchFamily="49" charset="0"/>
                <a:cs typeface="Courier New" panose="02070309020205020404" pitchFamily="49" charset="0"/>
              </a:rPr>
              <a:t>OB3</a:t>
            </a:r>
            <a:r>
              <a:rPr lang="en-US" sz="2800">
                <a:solidFill>
                  <a:srgbClr val="0066FF"/>
                </a:solidFill>
                <a:latin typeface="Courier New" panose="02070309020205020404" pitchFamily="49" charset="0"/>
                <a:cs typeface="Courier New" panose="02070309020205020404" pitchFamily="49" charset="0"/>
              </a:rPr>
              <a:t>.&lt;khoá ngoại&gt; = </a:t>
            </a:r>
            <a:r>
              <a:rPr lang="en-US" sz="2800" b="1">
                <a:solidFill>
                  <a:srgbClr val="008000"/>
                </a:solidFill>
                <a:latin typeface="Courier New" panose="02070309020205020404" pitchFamily="49" charset="0"/>
                <a:cs typeface="Courier New" panose="02070309020205020404" pitchFamily="49" charset="0"/>
              </a:rPr>
              <a:t>OB1</a:t>
            </a:r>
            <a:r>
              <a:rPr lang="en-US" sz="2800">
                <a:solidFill>
                  <a:srgbClr val="0066FF"/>
                </a:solidFill>
                <a:latin typeface="Courier New" panose="02070309020205020404" pitchFamily="49" charset="0"/>
                <a:cs typeface="Courier New" panose="02070309020205020404" pitchFamily="49" charset="0"/>
              </a:rPr>
              <a:t>.&lt;khoá chính&gt;</a:t>
            </a:r>
          </a:p>
          <a:p>
            <a:pPr marL="0" indent="0">
              <a:buNone/>
            </a:pPr>
            <a:r>
              <a:rPr lang="en-US" sz="2800">
                <a:solidFill>
                  <a:srgbClr val="0066FF"/>
                </a:solidFill>
                <a:latin typeface="Courier New" panose="02070309020205020404" pitchFamily="49" charset="0"/>
                <a:cs typeface="Courier New" panose="02070309020205020404" pitchFamily="49" charset="0"/>
              </a:rPr>
              <a:t>	)	</a:t>
            </a:r>
          </a:p>
          <a:p>
            <a:pPr marL="0" indent="0">
              <a:buNone/>
            </a:pPr>
            <a:r>
              <a:rPr lang="en-US" sz="2800">
                <a:solidFill>
                  <a:srgbClr val="0066FF"/>
                </a:solidFill>
                <a:latin typeface="Courier New" panose="02070309020205020404" pitchFamily="49" charset="0"/>
                <a:cs typeface="Courier New" panose="02070309020205020404" pitchFamily="49" charset="0"/>
              </a:rPr>
              <a:t>)</a:t>
            </a:r>
          </a:p>
          <a:p>
            <a:pPr marL="0" indent="0">
              <a:buNone/>
            </a:pPr>
            <a:endParaRPr lang="en-US"/>
          </a:p>
        </p:txBody>
      </p:sp>
    </p:spTree>
    <p:extLst>
      <p:ext uri="{BB962C8B-B14F-4D97-AF65-F5344CB8AC3E}">
        <p14:creationId xmlns:p14="http://schemas.microsoft.com/office/powerpoint/2010/main" val="3607569004"/>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5F5D6-2187-5B40-9DC3-7845FC12B617}"/>
              </a:ext>
            </a:extLst>
          </p:cNvPr>
          <p:cNvSpPr>
            <a:spLocks noGrp="1"/>
          </p:cNvSpPr>
          <p:nvPr>
            <p:ph type="title"/>
          </p:nvPr>
        </p:nvSpPr>
        <p:spPr/>
        <p:txBody>
          <a:bodyPr/>
          <a:lstStyle/>
          <a:p>
            <a:r>
              <a:rPr lang="en-US">
                <a:solidFill>
                  <a:srgbClr val="FF0000"/>
                </a:solidFill>
              </a:rPr>
              <a:t>VD</a:t>
            </a:r>
            <a:endParaRPr lang="en-US"/>
          </a:p>
        </p:txBody>
      </p:sp>
      <p:sp>
        <p:nvSpPr>
          <p:cNvPr id="3" name="Content Placeholder 2">
            <a:extLst>
              <a:ext uri="{FF2B5EF4-FFF2-40B4-BE49-F238E27FC236}">
                <a16:creationId xmlns:a16="http://schemas.microsoft.com/office/drawing/2014/main" id="{59292998-D2A4-2447-BBAA-B7240D2A740C}"/>
              </a:ext>
            </a:extLst>
          </p:cNvPr>
          <p:cNvSpPr>
            <a:spLocks noGrp="1"/>
          </p:cNvSpPr>
          <p:nvPr>
            <p:ph idx="1"/>
          </p:nvPr>
        </p:nvSpPr>
        <p:spPr>
          <a:xfrm>
            <a:off x="152400" y="1295400"/>
            <a:ext cx="11887200" cy="4876800"/>
          </a:xfrm>
        </p:spPr>
        <p:txBody>
          <a:bodyPr/>
          <a:lstStyle/>
          <a:p>
            <a:r>
              <a:rPr lang="en-US" sz="2800">
                <a:solidFill>
                  <a:srgbClr val="0066FF"/>
                </a:solidFill>
              </a:rPr>
              <a:t>VD: Tìm </a:t>
            </a:r>
            <a:r>
              <a:rPr lang="en-US" sz="2800">
                <a:solidFill>
                  <a:srgbClr val="FF0000"/>
                </a:solidFill>
              </a:rPr>
              <a:t>hoá đơn</a:t>
            </a:r>
            <a:r>
              <a:rPr lang="en-US" sz="2800">
                <a:solidFill>
                  <a:srgbClr val="0066FF"/>
                </a:solidFill>
              </a:rPr>
              <a:t> đã mua tất cả </a:t>
            </a:r>
            <a:r>
              <a:rPr lang="en-US" sz="2800">
                <a:solidFill>
                  <a:srgbClr val="FF0000"/>
                </a:solidFill>
              </a:rPr>
              <a:t>sản phẩm</a:t>
            </a:r>
            <a:r>
              <a:rPr lang="en-US" sz="2800">
                <a:solidFill>
                  <a:srgbClr val="0066FF"/>
                </a:solidFill>
              </a:rPr>
              <a:t> xuất xứ Thái Lan:</a:t>
            </a:r>
          </a:p>
          <a:p>
            <a:pPr marL="0" indent="0">
              <a:buNone/>
            </a:pPr>
            <a:r>
              <a:rPr lang="en-US" sz="2800" i="1">
                <a:solidFill>
                  <a:srgbClr val="0066FF"/>
                </a:solidFill>
              </a:rPr>
              <a:t>Đối tượng 1</a:t>
            </a:r>
            <a:r>
              <a:rPr lang="en-US" sz="2800">
                <a:solidFill>
                  <a:srgbClr val="0066FF"/>
                </a:solidFill>
              </a:rPr>
              <a:t>: </a:t>
            </a:r>
            <a:r>
              <a:rPr lang="en-US" sz="2800">
                <a:solidFill>
                  <a:srgbClr val="FF0000"/>
                </a:solidFill>
              </a:rPr>
              <a:t>HOADON</a:t>
            </a:r>
            <a:r>
              <a:rPr lang="en-US" sz="2800">
                <a:solidFill>
                  <a:srgbClr val="0066FF"/>
                </a:solidFill>
              </a:rPr>
              <a:t>(</a:t>
            </a:r>
            <a:r>
              <a:rPr lang="en-US" sz="2800" u="sng">
                <a:solidFill>
                  <a:srgbClr val="0066FF"/>
                </a:solidFill>
              </a:rPr>
              <a:t>SOHD</a:t>
            </a:r>
            <a:r>
              <a:rPr lang="en-US" sz="2800">
                <a:solidFill>
                  <a:srgbClr val="0066FF"/>
                </a:solidFill>
              </a:rPr>
              <a:t>, NGHD, ...)</a:t>
            </a:r>
          </a:p>
          <a:p>
            <a:pPr marL="0" indent="0">
              <a:buNone/>
            </a:pPr>
            <a:r>
              <a:rPr lang="en-US" sz="2800" i="1">
                <a:solidFill>
                  <a:srgbClr val="0066FF"/>
                </a:solidFill>
              </a:rPr>
              <a:t>Đối tượng 2</a:t>
            </a:r>
            <a:r>
              <a:rPr lang="en-US" sz="2800">
                <a:solidFill>
                  <a:srgbClr val="0066FF"/>
                </a:solidFill>
              </a:rPr>
              <a:t>: </a:t>
            </a:r>
            <a:r>
              <a:rPr lang="en-US" sz="2800">
                <a:solidFill>
                  <a:srgbClr val="FF0000"/>
                </a:solidFill>
              </a:rPr>
              <a:t>SANPHAM</a:t>
            </a:r>
            <a:r>
              <a:rPr lang="en-US" sz="2800">
                <a:solidFill>
                  <a:srgbClr val="0066FF"/>
                </a:solidFill>
              </a:rPr>
              <a:t>(</a:t>
            </a:r>
            <a:r>
              <a:rPr lang="en-US" sz="2800" u="sng">
                <a:solidFill>
                  <a:srgbClr val="0066FF"/>
                </a:solidFill>
              </a:rPr>
              <a:t>MASP</a:t>
            </a:r>
            <a:r>
              <a:rPr lang="en-US" sz="2800">
                <a:solidFill>
                  <a:srgbClr val="0066FF"/>
                </a:solidFill>
              </a:rPr>
              <a:t>, TENSP, XUATXU)</a:t>
            </a:r>
          </a:p>
          <a:p>
            <a:pPr marL="0" indent="0">
              <a:buNone/>
            </a:pPr>
            <a:r>
              <a:rPr lang="en-US" sz="2800" i="1">
                <a:solidFill>
                  <a:srgbClr val="0066FF"/>
                </a:solidFill>
              </a:rPr>
              <a:t>Quan hệ giữa 2 đối tượng</a:t>
            </a:r>
            <a:r>
              <a:rPr lang="en-US" sz="2800">
                <a:solidFill>
                  <a:srgbClr val="0066FF"/>
                </a:solidFill>
              </a:rPr>
              <a:t>: </a:t>
            </a:r>
            <a:r>
              <a:rPr lang="en-US" sz="2800">
                <a:solidFill>
                  <a:srgbClr val="FF0000"/>
                </a:solidFill>
              </a:rPr>
              <a:t>CTHD</a:t>
            </a:r>
            <a:r>
              <a:rPr lang="en-US" sz="2800">
                <a:solidFill>
                  <a:srgbClr val="0066FF"/>
                </a:solidFill>
              </a:rPr>
              <a:t>(</a:t>
            </a:r>
            <a:r>
              <a:rPr lang="en-US" sz="2800" i="1" u="sng">
                <a:solidFill>
                  <a:srgbClr val="0066FF"/>
                </a:solidFill>
              </a:rPr>
              <a:t>MASP</a:t>
            </a:r>
            <a:r>
              <a:rPr lang="en-US" sz="2800">
                <a:solidFill>
                  <a:srgbClr val="0066FF"/>
                </a:solidFill>
              </a:rPr>
              <a:t>, </a:t>
            </a:r>
            <a:r>
              <a:rPr lang="en-US" sz="2800" i="1" u="sng">
                <a:solidFill>
                  <a:srgbClr val="0066FF"/>
                </a:solidFill>
              </a:rPr>
              <a:t>TENSP</a:t>
            </a:r>
            <a:r>
              <a:rPr lang="en-US" sz="2800">
                <a:solidFill>
                  <a:srgbClr val="0066FF"/>
                </a:solidFill>
              </a:rPr>
              <a:t>).</a:t>
            </a:r>
          </a:p>
          <a:p>
            <a:pPr marL="0" indent="0">
              <a:buNone/>
            </a:pPr>
            <a:r>
              <a:rPr lang="en-US" sz="2800">
                <a:solidFill>
                  <a:srgbClr val="0066FF"/>
                </a:solidFill>
                <a:latin typeface="Courier New" panose="02070309020205020404" pitchFamily="49" charset="0"/>
                <a:cs typeface="Courier New" panose="02070309020205020404" pitchFamily="49" charset="0"/>
              </a:rPr>
              <a:t>SELECT SOHD FROM </a:t>
            </a:r>
            <a:r>
              <a:rPr lang="en-US" sz="2800">
                <a:solidFill>
                  <a:srgbClr val="FF0000"/>
                </a:solidFill>
                <a:latin typeface="Courier New" panose="02070309020205020404" pitchFamily="49" charset="0"/>
                <a:cs typeface="Courier New" panose="02070309020205020404" pitchFamily="49" charset="0"/>
              </a:rPr>
              <a:t>HOADON</a:t>
            </a:r>
            <a:r>
              <a:rPr lang="en-US" sz="2800">
                <a:solidFill>
                  <a:srgbClr val="0066FF"/>
                </a:solidFill>
                <a:latin typeface="Courier New" panose="02070309020205020404" pitchFamily="49" charset="0"/>
                <a:cs typeface="Courier New" panose="02070309020205020404" pitchFamily="49" charset="0"/>
              </a:rPr>
              <a:t> AS </a:t>
            </a:r>
            <a:r>
              <a:rPr lang="en-US" sz="2800" b="1">
                <a:solidFill>
                  <a:srgbClr val="000099"/>
                </a:solidFill>
                <a:latin typeface="Courier New" panose="02070309020205020404" pitchFamily="49" charset="0"/>
                <a:cs typeface="Courier New" panose="02070309020205020404" pitchFamily="49" charset="0"/>
              </a:rPr>
              <a:t>T1</a:t>
            </a:r>
            <a:r>
              <a:rPr lang="en-US" sz="2800">
                <a:solidFill>
                  <a:srgbClr val="0066FF"/>
                </a:solidFill>
                <a:latin typeface="Courier New" panose="02070309020205020404" pitchFamily="49" charset="0"/>
                <a:cs typeface="Courier New" panose="02070309020205020404" pitchFamily="49" charset="0"/>
              </a:rPr>
              <a:t> WHERE NOT EXISTS (</a:t>
            </a:r>
          </a:p>
          <a:p>
            <a:pPr marL="0" indent="0">
              <a:buNone/>
            </a:pPr>
            <a:r>
              <a:rPr lang="en-US" sz="2800">
                <a:solidFill>
                  <a:srgbClr val="0066FF"/>
                </a:solidFill>
                <a:latin typeface="Courier New" panose="02070309020205020404" pitchFamily="49" charset="0"/>
                <a:cs typeface="Courier New" panose="02070309020205020404" pitchFamily="49" charset="0"/>
              </a:rPr>
              <a:t>	SELECT MASP FROM </a:t>
            </a:r>
            <a:r>
              <a:rPr lang="en-US" sz="2800">
                <a:solidFill>
                  <a:srgbClr val="FF0000"/>
                </a:solidFill>
                <a:latin typeface="Courier New" panose="02070309020205020404" pitchFamily="49" charset="0"/>
                <a:cs typeface="Courier New" panose="02070309020205020404" pitchFamily="49" charset="0"/>
              </a:rPr>
              <a:t>SANPHAM</a:t>
            </a:r>
            <a:r>
              <a:rPr lang="en-US" sz="2800">
                <a:solidFill>
                  <a:srgbClr val="0066FF"/>
                </a:solidFill>
                <a:latin typeface="Courier New" panose="02070309020205020404" pitchFamily="49" charset="0"/>
                <a:cs typeface="Courier New" panose="02070309020205020404" pitchFamily="49" charset="0"/>
              </a:rPr>
              <a:t> AS </a:t>
            </a:r>
            <a:r>
              <a:rPr lang="en-US" sz="2800" b="1">
                <a:solidFill>
                  <a:srgbClr val="000099"/>
                </a:solidFill>
                <a:latin typeface="Courier New" panose="02070309020205020404" pitchFamily="49" charset="0"/>
                <a:cs typeface="Courier New" panose="02070309020205020404" pitchFamily="49" charset="0"/>
              </a:rPr>
              <a:t>T2</a:t>
            </a:r>
            <a:r>
              <a:rPr lang="en-US" sz="2800">
                <a:solidFill>
                  <a:srgbClr val="0066FF"/>
                </a:solidFill>
                <a:latin typeface="Courier New" panose="02070309020205020404" pitchFamily="49" charset="0"/>
                <a:cs typeface="Courier New" panose="02070309020205020404" pitchFamily="49" charset="0"/>
              </a:rPr>
              <a:t> WHERE XUATXU = 	“Thái Lan” AND NOT EXISTS (</a:t>
            </a:r>
          </a:p>
          <a:p>
            <a:pPr marL="0" indent="0">
              <a:buNone/>
            </a:pPr>
            <a:r>
              <a:rPr lang="en-US" sz="2800">
                <a:solidFill>
                  <a:srgbClr val="0066FF"/>
                </a:solidFill>
                <a:latin typeface="Courier New" panose="02070309020205020404" pitchFamily="49" charset="0"/>
                <a:cs typeface="Courier New" panose="02070309020205020404" pitchFamily="49" charset="0"/>
              </a:rPr>
              <a:t>		SELECT MASP, TENSP FROM </a:t>
            </a:r>
            <a:r>
              <a:rPr lang="en-US" sz="2800">
                <a:solidFill>
                  <a:srgbClr val="FF0000"/>
                </a:solidFill>
                <a:latin typeface="Courier New" panose="02070309020205020404" pitchFamily="49" charset="0"/>
                <a:cs typeface="Courier New" panose="02070309020205020404" pitchFamily="49" charset="0"/>
              </a:rPr>
              <a:t>CTHD</a:t>
            </a:r>
            <a:r>
              <a:rPr lang="en-US" sz="2800">
                <a:solidFill>
                  <a:srgbClr val="0066FF"/>
                </a:solidFill>
                <a:latin typeface="Courier New" panose="02070309020205020404" pitchFamily="49" charset="0"/>
                <a:cs typeface="Courier New" panose="02070309020205020404" pitchFamily="49" charset="0"/>
              </a:rPr>
              <a:t> AS </a:t>
            </a:r>
            <a:r>
              <a:rPr lang="en-US" sz="2800" b="1">
                <a:solidFill>
                  <a:srgbClr val="000099"/>
                </a:solidFill>
                <a:latin typeface="Courier New" panose="02070309020205020404" pitchFamily="49" charset="0"/>
                <a:cs typeface="Courier New" panose="02070309020205020404" pitchFamily="49" charset="0"/>
              </a:rPr>
              <a:t>T3</a:t>
            </a:r>
            <a:r>
              <a:rPr lang="en-US" sz="2800">
                <a:solidFill>
                  <a:srgbClr val="0066FF"/>
                </a:solidFill>
                <a:latin typeface="Courier New" panose="02070309020205020404" pitchFamily="49" charset="0"/>
                <a:cs typeface="Courier New" panose="02070309020205020404" pitchFamily="49" charset="0"/>
              </a:rPr>
              <a:t> WHERE 		</a:t>
            </a:r>
            <a:r>
              <a:rPr lang="en-US" sz="2800" i="1">
                <a:solidFill>
                  <a:srgbClr val="008000"/>
                </a:solidFill>
                <a:latin typeface="Courier New" panose="02070309020205020404" pitchFamily="49" charset="0"/>
                <a:cs typeface="Courier New" panose="02070309020205020404" pitchFamily="49" charset="0"/>
              </a:rPr>
              <a:t>T2.MASP = T3.MASP AND T1.SOHD = T3.SOHD</a:t>
            </a:r>
            <a:r>
              <a:rPr lang="en-US" sz="2800">
                <a:solidFill>
                  <a:srgbClr val="0066FF"/>
                </a:solidFill>
                <a:latin typeface="Courier New" panose="02070309020205020404" pitchFamily="49" charset="0"/>
                <a:cs typeface="Courier New" panose="02070309020205020404" pitchFamily="49" charset="0"/>
              </a:rPr>
              <a:t>)</a:t>
            </a:r>
          </a:p>
          <a:p>
            <a:pPr marL="0" indent="0">
              <a:buNone/>
            </a:pPr>
            <a:r>
              <a:rPr lang="en-US" sz="2800">
                <a:solidFill>
                  <a:srgbClr val="0066F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87119981"/>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98B40-528A-194A-8436-140FD4308575}"/>
              </a:ext>
            </a:extLst>
          </p:cNvPr>
          <p:cNvSpPr>
            <a:spLocks noGrp="1"/>
          </p:cNvSpPr>
          <p:nvPr>
            <p:ph type="title"/>
          </p:nvPr>
        </p:nvSpPr>
        <p:spPr/>
        <p:txBody>
          <a:bodyPr/>
          <a:lstStyle/>
          <a:p>
            <a:r>
              <a:rPr lang="en-US"/>
              <a:t>Tổng kết</a:t>
            </a:r>
          </a:p>
        </p:txBody>
      </p:sp>
      <p:sp>
        <p:nvSpPr>
          <p:cNvPr id="3" name="Content Placeholder 2">
            <a:extLst>
              <a:ext uri="{FF2B5EF4-FFF2-40B4-BE49-F238E27FC236}">
                <a16:creationId xmlns:a16="http://schemas.microsoft.com/office/drawing/2014/main" id="{B214453F-344E-E447-912C-432AE62285FD}"/>
              </a:ext>
            </a:extLst>
          </p:cNvPr>
          <p:cNvSpPr>
            <a:spLocks noGrp="1"/>
          </p:cNvSpPr>
          <p:nvPr>
            <p:ph idx="1"/>
          </p:nvPr>
        </p:nvSpPr>
        <p:spPr>
          <a:xfrm>
            <a:off x="609600" y="1295400"/>
            <a:ext cx="10972800" cy="4525963"/>
          </a:xfrm>
        </p:spPr>
        <p:txBody>
          <a:bodyPr/>
          <a:lstStyle/>
          <a:p>
            <a:pPr marL="514350" indent="-514350">
              <a:buFont typeface="+mj-lt"/>
              <a:buAutoNum type="arabicPeriod"/>
            </a:pPr>
            <a:r>
              <a:rPr lang="en-US"/>
              <a:t>Để truy vấn dữ liệu trong CSDL quan hệ, ta dùng ngôn ngữ SQL.</a:t>
            </a:r>
          </a:p>
          <a:p>
            <a:pPr marL="514350" indent="-514350">
              <a:buFont typeface="+mj-lt"/>
              <a:buAutoNum type="arabicPeriod"/>
            </a:pPr>
            <a:r>
              <a:rPr lang="en-US">
                <a:solidFill>
                  <a:srgbClr val="FF0000"/>
                </a:solidFill>
              </a:rPr>
              <a:t>SQL có 3 nhóm lệnh chính: DDL, DML và DCL.</a:t>
            </a:r>
          </a:p>
          <a:p>
            <a:pPr marL="514350" indent="-514350">
              <a:buFont typeface="+mj-lt"/>
              <a:buAutoNum type="arabicPeriod"/>
            </a:pPr>
            <a:r>
              <a:rPr lang="en-US"/>
              <a:t>Các truy vấn nâng cao trên SQL: kết (nhiều bảng), gom nhóm, truy vấn lồng.</a:t>
            </a:r>
          </a:p>
          <a:p>
            <a:pPr marL="514350" indent="-514350">
              <a:buFont typeface="+mj-lt"/>
              <a:buAutoNum type="arabicPeriod"/>
            </a:pPr>
            <a:r>
              <a:rPr lang="en-US">
                <a:solidFill>
                  <a:srgbClr val="FF0000"/>
                </a:solidFill>
              </a:rPr>
              <a:t>Khung nhìn View là một bảng ảo được tạo ra dựa trên bảng vật lý, dùng để đảm bảo an ninh dữ liệu.</a:t>
            </a:r>
          </a:p>
          <a:p>
            <a:pPr marL="514350" indent="-514350">
              <a:buFont typeface="+mj-lt"/>
              <a:buAutoNum type="arabicPeriod"/>
            </a:pPr>
            <a:r>
              <a:rPr lang="en-US"/>
              <a:t>Xpath/Xquery là ngôn ngữ dùng để truy vấn CSDL XML.</a:t>
            </a:r>
          </a:p>
          <a:p>
            <a:pPr marL="514350" indent="-514350">
              <a:buFont typeface="+mj-lt"/>
              <a:buAutoNum type="arabicPeriod"/>
            </a:pPr>
            <a:r>
              <a:rPr lang="en-US">
                <a:solidFill>
                  <a:srgbClr val="FF0000"/>
                </a:solidFill>
              </a:rPr>
              <a:t>Xquery là phiên bản mở rộng của Xpath, hỗ trợ các hàm, đệ quy, ... mà bản thân Xpath không làm được.</a:t>
            </a:r>
          </a:p>
        </p:txBody>
      </p:sp>
    </p:spTree>
    <p:extLst>
      <p:ext uri="{BB962C8B-B14F-4D97-AF65-F5344CB8AC3E}">
        <p14:creationId xmlns:p14="http://schemas.microsoft.com/office/powerpoint/2010/main" val="2637149122"/>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184EF-F766-4C48-99D1-6CAC7D9978CB}"/>
              </a:ext>
            </a:extLst>
          </p:cNvPr>
          <p:cNvSpPr>
            <a:spLocks noGrp="1"/>
          </p:cNvSpPr>
          <p:nvPr>
            <p:ph type="title"/>
          </p:nvPr>
        </p:nvSpPr>
        <p:spPr/>
        <p:txBody>
          <a:bodyPr/>
          <a:lstStyle/>
          <a:p>
            <a:r>
              <a:rPr lang="en-US"/>
              <a:t>TÀI LIỆU THAM KHẢO</a:t>
            </a:r>
          </a:p>
        </p:txBody>
      </p:sp>
      <p:sp>
        <p:nvSpPr>
          <p:cNvPr id="3" name="Content Placeholder 2">
            <a:extLst>
              <a:ext uri="{FF2B5EF4-FFF2-40B4-BE49-F238E27FC236}">
                <a16:creationId xmlns:a16="http://schemas.microsoft.com/office/drawing/2014/main" id="{C278F824-030C-0240-9328-9DB69A019154}"/>
              </a:ext>
            </a:extLst>
          </p:cNvPr>
          <p:cNvSpPr>
            <a:spLocks noGrp="1"/>
          </p:cNvSpPr>
          <p:nvPr>
            <p:ph idx="1"/>
          </p:nvPr>
        </p:nvSpPr>
        <p:spPr/>
        <p:txBody>
          <a:bodyPr/>
          <a:lstStyle/>
          <a:p>
            <a:pPr marL="514350" indent="-514350">
              <a:buFont typeface="+mj-lt"/>
              <a:buAutoNum type="arabicPeriod"/>
            </a:pPr>
            <a:r>
              <a:rPr lang="en-US">
                <a:solidFill>
                  <a:srgbClr val="008000"/>
                </a:solidFill>
              </a:rPr>
              <a:t>Nguyễn Gia Tuấn Anh, Trương Châu Long</a:t>
            </a:r>
            <a:r>
              <a:rPr lang="en-US"/>
              <a:t>, </a:t>
            </a:r>
            <a:r>
              <a:rPr lang="en-US" i="1">
                <a:solidFill>
                  <a:srgbClr val="FF0000"/>
                </a:solidFill>
              </a:rPr>
              <a:t>Bài tập và bài giải SQL Server</a:t>
            </a:r>
            <a:r>
              <a:rPr lang="en-US"/>
              <a:t>, NXB Thanh niên (2005).</a:t>
            </a:r>
          </a:p>
          <a:p>
            <a:pPr marL="514350" indent="-514350">
              <a:buFont typeface="+mj-lt"/>
              <a:buAutoNum type="arabicPeriod"/>
            </a:pPr>
            <a:r>
              <a:rPr lang="en-US">
                <a:solidFill>
                  <a:srgbClr val="008000"/>
                </a:solidFill>
              </a:rPr>
              <a:t>Đỗ Phúc, Nguyễn Đăng Tỵ</a:t>
            </a:r>
            <a:r>
              <a:rPr lang="en-US"/>
              <a:t>, </a:t>
            </a:r>
            <a:r>
              <a:rPr lang="en-US" i="1">
                <a:solidFill>
                  <a:srgbClr val="FF0000"/>
                </a:solidFill>
              </a:rPr>
              <a:t>Cơ sở dữ liệu</a:t>
            </a:r>
            <a:r>
              <a:rPr lang="en-US"/>
              <a:t>, NXB Đại học quốc gia TPHCM (2010).</a:t>
            </a:r>
          </a:p>
          <a:p>
            <a:pPr marL="514350" indent="-514350">
              <a:buFont typeface="+mj-lt"/>
              <a:buAutoNum type="arabicPeriod"/>
            </a:pPr>
            <a:r>
              <a:rPr lang="en-US" i="1">
                <a:solidFill>
                  <a:srgbClr val="008000"/>
                </a:solidFill>
              </a:rPr>
              <a:t>Nguyễn Gia Tuấn Anh, Mai Văn Cường, Bùi Danh Hường</a:t>
            </a:r>
            <a:r>
              <a:rPr lang="en-US"/>
              <a:t>, </a:t>
            </a:r>
            <a:r>
              <a:rPr lang="en-US" i="1">
                <a:solidFill>
                  <a:srgbClr val="FF0000"/>
                </a:solidFill>
              </a:rPr>
              <a:t>Cơ sở dữ liệu nâng cao</a:t>
            </a:r>
            <a:r>
              <a:rPr lang="en-US"/>
              <a:t>, NXB Đại học quốc gia TPHCM (2019).</a:t>
            </a:r>
          </a:p>
          <a:p>
            <a:pPr marL="514350" indent="-514350">
              <a:buFont typeface="+mj-lt"/>
              <a:buAutoNum type="arabicPeriod"/>
            </a:pPr>
            <a:r>
              <a:rPr lang="en-US">
                <a:solidFill>
                  <a:srgbClr val="008000"/>
                </a:solidFill>
              </a:rPr>
              <a:t>Itzik Ben-Gan</a:t>
            </a:r>
            <a:r>
              <a:rPr lang="en-US"/>
              <a:t>, </a:t>
            </a:r>
            <a:r>
              <a:rPr lang="en-US" i="1">
                <a:solidFill>
                  <a:srgbClr val="FF0000"/>
                </a:solidFill>
              </a:rPr>
              <a:t>Microsoft SQL Server 2012- TSQL Fundamentals</a:t>
            </a:r>
            <a:r>
              <a:rPr lang="en-US"/>
              <a:t>.</a:t>
            </a:r>
          </a:p>
        </p:txBody>
      </p:sp>
    </p:spTree>
    <p:extLst>
      <p:ext uri="{BB962C8B-B14F-4D97-AF65-F5344CB8AC3E}">
        <p14:creationId xmlns:p14="http://schemas.microsoft.com/office/powerpoint/2010/main" val="39682643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ết quả hình ảnh cho Q a A">
            <a:extLst>
              <a:ext uri="{FF2B5EF4-FFF2-40B4-BE49-F238E27FC236}">
                <a16:creationId xmlns:a16="http://schemas.microsoft.com/office/drawing/2014/main" id="{FABB2684-2758-2E4D-AF6E-D631C4028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219200"/>
            <a:ext cx="59436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73241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4">
            <a:extLst>
              <a:ext uri="{FF2B5EF4-FFF2-40B4-BE49-F238E27FC236}">
                <a16:creationId xmlns:a16="http://schemas.microsoft.com/office/drawing/2014/main" id="{5AE600D3-7C2D-E445-8FD5-D823BDA88586}"/>
              </a:ext>
            </a:extLst>
          </p:cNvPr>
          <p:cNvSpPr>
            <a:spLocks noGrp="1" noChangeArrowheads="1"/>
          </p:cNvSpPr>
          <p:nvPr>
            <p:ph type="title"/>
          </p:nvPr>
        </p:nvSpPr>
        <p:spPr/>
        <p:txBody>
          <a:bodyPr/>
          <a:lstStyle/>
          <a:p>
            <a:r>
              <a:rPr lang="en-US" altLang="vi-VN"/>
              <a:t>Phép kết trên nhiều bảng</a:t>
            </a:r>
            <a:endParaRPr lang="vi-VN" altLang="vi-VN"/>
          </a:p>
        </p:txBody>
      </p:sp>
      <p:sp>
        <p:nvSpPr>
          <p:cNvPr id="26626" name="Content Placeholder 5">
            <a:extLst>
              <a:ext uri="{FF2B5EF4-FFF2-40B4-BE49-F238E27FC236}">
                <a16:creationId xmlns:a16="http://schemas.microsoft.com/office/drawing/2014/main" id="{0408B97C-CD8D-8E42-A78F-FEBA3687D1E9}"/>
              </a:ext>
            </a:extLst>
          </p:cNvPr>
          <p:cNvSpPr>
            <a:spLocks noGrp="1" noChangeArrowheads="1"/>
          </p:cNvSpPr>
          <p:nvPr>
            <p:ph idx="1"/>
          </p:nvPr>
        </p:nvSpPr>
        <p:spPr/>
        <p:txBody>
          <a:bodyPr/>
          <a:lstStyle/>
          <a:p>
            <a:pPr marL="0" indent="0">
              <a:lnSpc>
                <a:spcPct val="150000"/>
              </a:lnSpc>
              <a:spcAft>
                <a:spcPts val="1200"/>
              </a:spcAft>
              <a:buNone/>
            </a:pPr>
            <a:r>
              <a:rPr lang="en-US" altLang="vi-VN" sz="1800" b="1"/>
              <a:t>NHANVIEN</a:t>
            </a:r>
            <a:r>
              <a:rPr lang="en-US" altLang="vi-VN" sz="1800"/>
              <a:t> (HONV, TENLOT, TENNV, </a:t>
            </a:r>
            <a:r>
              <a:rPr lang="en-US" altLang="vi-VN" sz="1800" u="sng"/>
              <a:t>MANV</a:t>
            </a:r>
            <a:r>
              <a:rPr lang="en-US" altLang="vi-VN" sz="1800"/>
              <a:t>, NGSINH, DCHI, PHAI, LUONG, MA_NQL, PHG)</a:t>
            </a:r>
          </a:p>
          <a:p>
            <a:pPr marL="0" indent="0">
              <a:lnSpc>
                <a:spcPct val="150000"/>
              </a:lnSpc>
              <a:spcAft>
                <a:spcPts val="1200"/>
              </a:spcAft>
              <a:buNone/>
            </a:pPr>
            <a:r>
              <a:rPr lang="en-US" altLang="vi-VN" sz="1800" b="1"/>
              <a:t>PHONGBAN</a:t>
            </a:r>
            <a:r>
              <a:rPr lang="en-US" altLang="vi-VN" sz="1800"/>
              <a:t> ( TENPHG, </a:t>
            </a:r>
            <a:r>
              <a:rPr lang="en-US" altLang="vi-VN" sz="1800" u="sng"/>
              <a:t>MAPHG</a:t>
            </a:r>
            <a:r>
              <a:rPr lang="en-US" altLang="vi-VN" sz="1800"/>
              <a:t>, TRPHG, NG_NC)</a:t>
            </a:r>
          </a:p>
          <a:p>
            <a:pPr marL="0" indent="0">
              <a:lnSpc>
                <a:spcPct val="150000"/>
              </a:lnSpc>
              <a:spcAft>
                <a:spcPts val="1200"/>
              </a:spcAft>
              <a:buNone/>
            </a:pPr>
            <a:r>
              <a:rPr lang="en-US" altLang="vi-VN" sz="1800" b="1"/>
              <a:t>DIADIEM_PHG</a:t>
            </a:r>
            <a:r>
              <a:rPr lang="en-US" altLang="vi-VN" sz="1800"/>
              <a:t> (</a:t>
            </a:r>
            <a:r>
              <a:rPr lang="en-US" altLang="vi-VN" sz="1800" u="sng"/>
              <a:t>MAPHG, DIADIEM</a:t>
            </a:r>
            <a:r>
              <a:rPr lang="en-US" altLang="vi-VN" sz="1800"/>
              <a:t>)</a:t>
            </a:r>
          </a:p>
          <a:p>
            <a:pPr marL="0" indent="0">
              <a:lnSpc>
                <a:spcPct val="150000"/>
              </a:lnSpc>
              <a:spcAft>
                <a:spcPts val="1200"/>
              </a:spcAft>
              <a:buNone/>
            </a:pPr>
            <a:r>
              <a:rPr lang="en-US" altLang="vi-VN" sz="1800" b="1"/>
              <a:t>THANNHAN</a:t>
            </a:r>
            <a:r>
              <a:rPr lang="en-US" altLang="vi-VN" sz="1800"/>
              <a:t> (</a:t>
            </a:r>
            <a:r>
              <a:rPr lang="en-US" altLang="vi-VN" sz="1800" u="sng"/>
              <a:t>MA_NVIEN, TENTN</a:t>
            </a:r>
            <a:r>
              <a:rPr lang="en-US" altLang="vi-VN" sz="1800"/>
              <a:t>, PHAI, NGSINH, QUANHE)</a:t>
            </a:r>
          </a:p>
          <a:p>
            <a:pPr marL="0" indent="0">
              <a:lnSpc>
                <a:spcPct val="150000"/>
              </a:lnSpc>
              <a:spcAft>
                <a:spcPts val="1200"/>
              </a:spcAft>
              <a:buNone/>
            </a:pPr>
            <a:r>
              <a:rPr lang="en-US" altLang="vi-VN" sz="1800" b="1"/>
              <a:t>DEAN</a:t>
            </a:r>
            <a:r>
              <a:rPr lang="en-US" altLang="vi-VN" sz="1800"/>
              <a:t> (TENDA, </a:t>
            </a:r>
            <a:r>
              <a:rPr lang="en-US" altLang="vi-VN" sz="1800" u="sng"/>
              <a:t>MADA</a:t>
            </a:r>
            <a:r>
              <a:rPr lang="en-US" altLang="vi-VN" sz="1800"/>
              <a:t>, DDIEM_DA, PHONG)</a:t>
            </a:r>
          </a:p>
          <a:p>
            <a:pPr marL="0" indent="0">
              <a:lnSpc>
                <a:spcPct val="150000"/>
              </a:lnSpc>
              <a:spcAft>
                <a:spcPts val="1200"/>
              </a:spcAft>
              <a:buNone/>
            </a:pPr>
            <a:r>
              <a:rPr lang="en-US" altLang="vi-VN" sz="1800" b="1"/>
              <a:t>PHANCONG</a:t>
            </a:r>
            <a:r>
              <a:rPr lang="en-US" altLang="vi-VN" sz="1800"/>
              <a:t> (</a:t>
            </a:r>
            <a:r>
              <a:rPr lang="en-US" altLang="vi-VN" sz="1800" u="sng"/>
              <a:t>MA_NVIEN, SODA</a:t>
            </a:r>
            <a:r>
              <a:rPr lang="en-US" altLang="vi-VN" sz="1800"/>
              <a:t>, THOIGIAN)</a:t>
            </a:r>
          </a:p>
        </p:txBody>
      </p:sp>
      <p:sp>
        <p:nvSpPr>
          <p:cNvPr id="26627" name="Slide Number Placeholder 3">
            <a:extLst>
              <a:ext uri="{FF2B5EF4-FFF2-40B4-BE49-F238E27FC236}">
                <a16:creationId xmlns:a16="http://schemas.microsoft.com/office/drawing/2014/main" id="{6B81CC22-111C-D44F-820D-F2F188FEBBA1}"/>
              </a:ext>
            </a:extLst>
          </p:cNvPr>
          <p:cNvSpPr>
            <a:spLocks noGrp="1"/>
          </p:cNvSpPr>
          <p:nvPr>
            <p:ph type="sldNum" sz="quarter" idx="4294967295"/>
          </p:nvPr>
        </p:nvSpPr>
        <p:spPr bwMode="auto">
          <a:xfrm>
            <a:off x="102108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8</a:t>
            </a:fld>
            <a:endParaRPr lang="en-US" altLang="vi-VN" sz="1200"/>
          </a:p>
        </p:txBody>
      </p:sp>
    </p:spTree>
    <p:extLst>
      <p:ext uri="{BB962C8B-B14F-4D97-AF65-F5344CB8AC3E}">
        <p14:creationId xmlns:p14="http://schemas.microsoft.com/office/powerpoint/2010/main" val="302276120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4">
            <a:extLst>
              <a:ext uri="{FF2B5EF4-FFF2-40B4-BE49-F238E27FC236}">
                <a16:creationId xmlns:a16="http://schemas.microsoft.com/office/drawing/2014/main" id="{217D43E4-1A83-8340-8027-B52202480168}"/>
              </a:ext>
            </a:extLst>
          </p:cNvPr>
          <p:cNvSpPr>
            <a:spLocks noGrp="1" noChangeArrowheads="1"/>
          </p:cNvSpPr>
          <p:nvPr>
            <p:ph type="title"/>
          </p:nvPr>
        </p:nvSpPr>
        <p:spPr/>
        <p:txBody>
          <a:bodyPr/>
          <a:lstStyle/>
          <a:p>
            <a:r>
              <a:rPr lang="en-US" altLang="vi-VN"/>
              <a:t>Phép kết trên nhiều bảng</a:t>
            </a:r>
          </a:p>
        </p:txBody>
      </p:sp>
      <p:sp>
        <p:nvSpPr>
          <p:cNvPr id="27650" name="Content Placeholder 5">
            <a:extLst>
              <a:ext uri="{FF2B5EF4-FFF2-40B4-BE49-F238E27FC236}">
                <a16:creationId xmlns:a16="http://schemas.microsoft.com/office/drawing/2014/main" id="{AA3E5EF8-14C4-B948-9A76-A911572AD2A9}"/>
              </a:ext>
            </a:extLst>
          </p:cNvPr>
          <p:cNvSpPr>
            <a:spLocks noGrp="1" noChangeArrowheads="1"/>
          </p:cNvSpPr>
          <p:nvPr>
            <p:ph idx="1"/>
          </p:nvPr>
        </p:nvSpPr>
        <p:spPr/>
        <p:txBody>
          <a:bodyPr/>
          <a:lstStyle/>
          <a:p>
            <a:pPr marL="514350" indent="-514350">
              <a:buFont typeface="Verdana" panose="020B0604030504040204" pitchFamily="34" charset="0"/>
              <a:buAutoNum type="arabicPeriod"/>
            </a:pPr>
            <a:r>
              <a:rPr lang="en-US" altLang="vi-VN" i="1"/>
              <a:t>In danh sách mã số, họ tên nhân viên và tên thân nhân của nhân viên đó.</a:t>
            </a:r>
          </a:p>
          <a:p>
            <a:pPr marL="514350" indent="-514350">
              <a:buFont typeface="Verdana" panose="020B0604030504040204" pitchFamily="34" charset="0"/>
              <a:buAutoNum type="arabicPeriod"/>
            </a:pPr>
            <a:r>
              <a:rPr lang="en-US" altLang="vi-VN" i="1">
                <a:solidFill>
                  <a:srgbClr val="FF0000"/>
                </a:solidFill>
              </a:rPr>
              <a:t>In danh sách mã số, họ tên của tất cả các nhân viên và tên thân nhân của nhân viên đó (nếu có).</a:t>
            </a:r>
          </a:p>
        </p:txBody>
      </p:sp>
      <p:sp>
        <p:nvSpPr>
          <p:cNvPr id="27651" name="Slide Number Placeholder 3">
            <a:extLst>
              <a:ext uri="{FF2B5EF4-FFF2-40B4-BE49-F238E27FC236}">
                <a16:creationId xmlns:a16="http://schemas.microsoft.com/office/drawing/2014/main" id="{878C2BC9-6475-5848-85C0-41BB9AEA8AF2}"/>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9</a:t>
            </a:fld>
            <a:endParaRPr lang="en-US" altLang="vi-VN" sz="1200"/>
          </a:p>
        </p:txBody>
      </p:sp>
    </p:spTree>
    <p:extLst>
      <p:ext uri="{BB962C8B-B14F-4D97-AF65-F5344CB8AC3E}">
        <p14:creationId xmlns:p14="http://schemas.microsoft.com/office/powerpoint/2010/main" val="3083556260"/>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4535</TotalTime>
  <Words>5397</Words>
  <Application>Microsoft Macintosh PowerPoint</Application>
  <PresentationFormat>Widescreen</PresentationFormat>
  <Paragraphs>668</Paragraphs>
  <Slides>75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75</vt:i4>
      </vt:variant>
    </vt:vector>
  </HeadingPairs>
  <TitlesOfParts>
    <vt:vector size="80" baseType="lpstr">
      <vt:lpstr>Arial</vt:lpstr>
      <vt:lpstr>Courier New</vt:lpstr>
      <vt:lpstr>Verdana</vt:lpstr>
      <vt:lpstr>Wingdings</vt:lpstr>
      <vt:lpstr>Default Design</vt:lpstr>
      <vt:lpstr>CHƯƠNG 3: XỬ LÝ THÔNG TIN TRÊN MÁY TÍNH: TRUY VẤN DỮ LIỆU</vt:lpstr>
      <vt:lpstr>NỘI DUNG</vt:lpstr>
      <vt:lpstr>SQL – truy vấn SQL</vt:lpstr>
      <vt:lpstr>Giới thiệu</vt:lpstr>
      <vt:lpstr>Các phiên bản SQL</vt:lpstr>
      <vt:lpstr>Các nhóm lệnh</vt:lpstr>
      <vt:lpstr>Phép kết trên nhiều bảng</vt:lpstr>
      <vt:lpstr>Phép kết trên nhiều bảng</vt:lpstr>
      <vt:lpstr>Phép kết trên nhiều bảng</vt:lpstr>
      <vt:lpstr>TRUY VẤN LỒNG</vt:lpstr>
      <vt:lpstr>In và Not In</vt:lpstr>
      <vt:lpstr>Any/Some và All</vt:lpstr>
      <vt:lpstr>VÍ DỤ</vt:lpstr>
      <vt:lpstr>Exists và Not Exists</vt:lpstr>
      <vt:lpstr>VÍ DỤ</vt:lpstr>
      <vt:lpstr>Phân loại TRUY VẤN LỒNG</vt:lpstr>
      <vt:lpstr>Lồng phân cấp</vt:lpstr>
      <vt:lpstr>Lồng tương quan</vt:lpstr>
      <vt:lpstr>Lồng tương quan</vt:lpstr>
      <vt:lpstr>Một số dạng truy vấn khác</vt:lpstr>
      <vt:lpstr>VÍ DỤ</vt:lpstr>
      <vt:lpstr>PowerPoint Presentation</vt:lpstr>
      <vt:lpstr>Các phép toán trên tập hợp</vt:lpstr>
      <vt:lpstr>Các phép toán trên tập hợp</vt:lpstr>
      <vt:lpstr>Các phép toán trên tập hợp</vt:lpstr>
      <vt:lpstr>Các phép toán trên tập hợp</vt:lpstr>
      <vt:lpstr>Hàm kết hợp, gom nhóm</vt:lpstr>
      <vt:lpstr>Hàm kết hợp</vt:lpstr>
      <vt:lpstr>Ví dụ</vt:lpstr>
      <vt:lpstr>PowerPoint Presentation</vt:lpstr>
      <vt:lpstr>Top N</vt:lpstr>
      <vt:lpstr>Gom nhóm</vt:lpstr>
      <vt:lpstr>Ví dụ</vt:lpstr>
      <vt:lpstr>Xpath/Xquery</vt:lpstr>
      <vt:lpstr>Giới thiệu</vt:lpstr>
      <vt:lpstr>Xpath</vt:lpstr>
      <vt:lpstr>Các cú pháp truy vấn với XPath</vt:lpstr>
      <vt:lpstr>Ví dụ 36: CSDL XML</vt:lpstr>
      <vt:lpstr>Ví dụ</vt:lpstr>
      <vt:lpstr>Nhận xét về Xpath</vt:lpstr>
      <vt:lpstr>XQuery</vt:lpstr>
      <vt:lpstr>Biểu thức FLOWR</vt:lpstr>
      <vt:lpstr>Ví dụ 1</vt:lpstr>
      <vt:lpstr>Ví dụ 2</vt:lpstr>
      <vt:lpstr>Sử dụng hàm và đệ quy</vt:lpstr>
      <vt:lpstr>Ví dụ 4</vt:lpstr>
      <vt:lpstr>Ví dụ 4 – xquery (1)</vt:lpstr>
      <vt:lpstr>Ví dụ 4 – xquery (2)</vt:lpstr>
      <vt:lpstr>Ví dụ 4 – xquery (3)</vt:lpstr>
      <vt:lpstr>MỘT SỐ DẠNG TRUY VẤN SELECT THƯỜNG GẶP</vt:lpstr>
      <vt:lpstr>CSDL QUẢN LÝ BÁN HÀNG</vt:lpstr>
      <vt:lpstr>TRUY VẤN SELECT</vt:lpstr>
      <vt:lpstr>TRUY VẤN SELECT – DẠNG 1</vt:lpstr>
      <vt:lpstr>TRUY VẤN SELECT – DẠNG 2</vt:lpstr>
      <vt:lpstr>TRUY VẤN SELECT – DẠNG 3</vt:lpstr>
      <vt:lpstr>VD</vt:lpstr>
      <vt:lpstr>TRUY VẤN SELECT – DẠNG 4</vt:lpstr>
      <vt:lpstr>TRUY VẤN SELECT – DẠNG 5</vt:lpstr>
      <vt:lpstr>VD</vt:lpstr>
      <vt:lpstr>TRUY VẤN SELECT – DẠNG 6</vt:lpstr>
      <vt:lpstr>VD</vt:lpstr>
      <vt:lpstr>VD</vt:lpstr>
      <vt:lpstr>VD</vt:lpstr>
      <vt:lpstr>TRUY VẤN SELECT – DẠNG 7</vt:lpstr>
      <vt:lpstr>VD</vt:lpstr>
      <vt:lpstr>TRUY VẤN SELECT – DẠNG 8</vt:lpstr>
      <vt:lpstr>VD</vt:lpstr>
      <vt:lpstr>TRUY VẤN SELECT – DẠNG 9</vt:lpstr>
      <vt:lpstr>VD</vt:lpstr>
      <vt:lpstr>TRUY VẤN SELECT – DẠNG 10</vt:lpstr>
      <vt:lpstr>VD</vt:lpstr>
      <vt:lpstr>VD</vt:lpstr>
      <vt:lpstr>Tổng kết</vt:lpstr>
      <vt:lpstr>TÀI LIỆU THAM KHẢO</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 cc</dc:title>
  <dc:creator>Hong</dc:creator>
  <cp:lastModifiedBy>Lưu Thanh Sơn</cp:lastModifiedBy>
  <cp:revision>937</cp:revision>
  <cp:lastPrinted>2019-06-18T07:05:10Z</cp:lastPrinted>
  <dcterms:created xsi:type="dcterms:W3CDTF">2008-06-14T04:13:27Z</dcterms:created>
  <dcterms:modified xsi:type="dcterms:W3CDTF">2022-03-23T00:48:08Z</dcterms:modified>
</cp:coreProperties>
</file>