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6858000" cx="12192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0" roundtripDataSignature="AMtx7miT17v18wTY3wv81y1sS7pgr8uH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6505C1-269B-40F8-8E2B-24EC76FF554A}">
  <a:tblStyle styleId="{DD6505C1-269B-40F8-8E2B-24EC76FF554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F"/>
          </a:solidFill>
        </a:fill>
      </a:tcStyle>
    </a:wholeTbl>
    <a:band1H>
      <a:tcTxStyle/>
      <a:tcStyle>
        <a:fill>
          <a:solidFill>
            <a:srgbClr val="CCCCDD"/>
          </a:solidFill>
        </a:fill>
      </a:tcStyle>
    </a:band1H>
    <a:band2H>
      <a:tcTxStyle/>
    </a:band2H>
    <a:band1V>
      <a:tcTxStyle/>
      <a:tcStyle>
        <a:fill>
          <a:solidFill>
            <a:srgbClr val="CCCC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customschemas.google.com/relationships/presentationmetadata" Target="meta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8458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0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3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4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5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6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8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9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0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1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2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3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4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5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5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6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7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8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8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9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0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1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2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3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3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6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8" name="Google Shape;68;p7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7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5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7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7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6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7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7"/>
          <p:cNvSpPr txBox="1"/>
          <p:nvPr>
            <p:ph idx="1" type="body"/>
          </p:nvPr>
        </p:nvSpPr>
        <p:spPr>
          <a:xfrm>
            <a:off x="609600" y="228601"/>
            <a:ext cx="109728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9" name="Google Shape;29;p6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0" name="Google Shape;30;p6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1" name="Google Shape;31;p6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2" name="Google Shape;32;p6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6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0"/>
          <p:cNvSpPr txBox="1"/>
          <p:nvPr>
            <p:ph idx="1" type="body"/>
          </p:nvPr>
        </p:nvSpPr>
        <p:spPr>
          <a:xfrm>
            <a:off x="609600" y="1600202"/>
            <a:ext cx="109728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2" type="body"/>
          </p:nvPr>
        </p:nvSpPr>
        <p:spPr>
          <a:xfrm>
            <a:off x="609600" y="5105401"/>
            <a:ext cx="109728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­"/>
              <a:defRPr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3" name="Google Shape;53;p7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73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7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7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Char char="─"/>
              <a:defRPr b="0" i="0" sz="3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+"/>
              <a:defRPr b="0" i="0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4"/>
          <p:cNvSpPr txBox="1"/>
          <p:nvPr/>
        </p:nvSpPr>
        <p:spPr>
          <a:xfrm>
            <a:off x="0" y="6248400"/>
            <a:ext cx="121920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TIN, KHU PHỐ 6, PHƯỜNG LINH TRUNG, QUẬN THỦ ĐỨC, TP. HỒ CHÍ MINH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4"/>
          <p:cNvSpPr txBox="1"/>
          <p:nvPr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[T] 028 3725 2002 101     |     [F] 028 3725 2148     |     [W] www.uit.edu.vn     |     [E] info@uit.edu.vn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4"/>
          <p:cNvSpPr txBox="1"/>
          <p:nvPr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tviec.com/blog/database-administrator-la-gi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itviec.com/blog/database-administrator-la-gi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914400" y="2130426"/>
            <a:ext cx="10668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CHƯƠNG 3:</a:t>
            </a:r>
            <a:br>
              <a:rPr b="1" lang="en-US"/>
            </a:br>
            <a:r>
              <a:rPr lang="en-US">
                <a:solidFill>
                  <a:srgbClr val="0066FF"/>
                </a:solidFill>
              </a:rPr>
              <a:t>XỬ LÝ THÔNG TIN TRÊN MÁY TÍNH:</a:t>
            </a:r>
            <a:br>
              <a:rPr lang="en-US">
                <a:solidFill>
                  <a:srgbClr val="0066FF"/>
                </a:solidFill>
              </a:rPr>
            </a:br>
            <a:r>
              <a:rPr lang="en-US">
                <a:solidFill>
                  <a:srgbClr val="0066FF"/>
                </a:solidFill>
              </a:rPr>
              <a:t>AN NINH DỮ LIỆU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Khoa Khoa học và kỹ thuật thông tin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Bộ môn Thiết bị di động và Công nghệ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CSDL mặc định và TK mặc định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b="1" lang="en-US">
                <a:solidFill>
                  <a:srgbClr val="FF0000"/>
                </a:solidFill>
              </a:rPr>
              <a:t>CSDL mặc định là gì?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Khi thêm 1 tài khoản (account) thường được gán tới 1 CSDL mặc định, nhưng chưa cấp cụ thể các quyền hạn. Nếu không gán CSDL mặc định thì </a:t>
            </a:r>
            <a:r>
              <a:rPr b="1" i="1" lang="en-US">
                <a:solidFill>
                  <a:srgbClr val="FF0000"/>
                </a:solidFill>
              </a:rPr>
              <a:t>CSDL master </a:t>
            </a:r>
            <a:r>
              <a:rPr lang="en-US"/>
              <a:t>là CSDL mặc định.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b="1" lang="en-US">
                <a:solidFill>
                  <a:srgbClr val="FF0000"/>
                </a:solidFill>
              </a:rPr>
              <a:t>Tài khoản người dùng mặc định trong CSDL: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Mỗi CSDL trong SQL Server có 2 tài khoản CSDL mặc định: </a:t>
            </a:r>
            <a:r>
              <a:rPr i="1" lang="en-US">
                <a:solidFill>
                  <a:srgbClr val="FF0000"/>
                </a:solidFill>
              </a:rPr>
              <a:t>dbo</a:t>
            </a:r>
            <a:r>
              <a:rPr lang="en-US"/>
              <a:t> và </a:t>
            </a:r>
            <a:r>
              <a:rPr i="1" lang="en-US">
                <a:solidFill>
                  <a:srgbClr val="FF0000"/>
                </a:solidFill>
              </a:rPr>
              <a:t>guest</a:t>
            </a:r>
            <a:r>
              <a:rPr lang="en-US"/>
              <a:t>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Thêm 1 tài khoản Login 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Windows authentication</a:t>
            </a:r>
            <a:endParaRPr/>
          </a:p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</a:pPr>
            <a:r>
              <a:rPr lang="en-US"/>
              <a:t>Cú pháp: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LOGIN [ten_mien\ten_dangnhap]</a:t>
            </a:r>
            <a:b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 WINDOWS </a:t>
            </a:r>
            <a:b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 WITH DEFAULT_DATABASE = ten_cosodulieu 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| DEFAULT_LANGUAGE = ten_ngonngu];</a:t>
            </a:r>
            <a:endParaRPr/>
          </a:p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SQL authentication</a:t>
            </a:r>
            <a:endParaRPr/>
          </a:p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</a:pPr>
            <a:r>
              <a:rPr lang="en-US"/>
              <a:t>Cú pháp: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LOGIN ten_dangnhap</a:t>
            </a:r>
            <a:b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WITH PASSWORD = { ‘matkhau’ | matkhau_bam HASHED }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[ MUST_CHANGE]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 , SID = giatri_duynhat 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| DEFAULT_DATABASE = ten_cosodulieu 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| DEFAULT_LANGUAGE = ten_ngonngu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| CHECK_EXPIRATION = { ON | OFF }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| CHECK_POLICY = { ON | OFF }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| CREDENTIAL = ten_chungthuc];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Thêm 1 tài khoản Login </a:t>
            </a:r>
            <a:endParaRPr/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Windows authentication</a:t>
            </a:r>
            <a:endParaRPr/>
          </a:p>
        </p:txBody>
      </p:sp>
      <p:sp>
        <p:nvSpPr>
          <p:cNvPr id="157" name="Google Shape;157;p1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</a:pPr>
            <a:r>
              <a:rPr lang="en-US"/>
              <a:t>Ví dụ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LOGIN [test_tenmien\quantrimang]</a:t>
            </a:r>
            <a:b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 WINDOWS;</a:t>
            </a:r>
            <a:endParaRPr/>
          </a:p>
        </p:txBody>
      </p:sp>
      <p:sp>
        <p:nvSpPr>
          <p:cNvPr id="158" name="Google Shape;158;p1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SQL authentication</a:t>
            </a:r>
            <a:endParaRPr/>
          </a:p>
        </p:txBody>
      </p:sp>
      <p:sp>
        <p:nvSpPr>
          <p:cNvPr id="159" name="Google Shape;159;p1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</a:pPr>
            <a:r>
              <a:rPr lang="en-US"/>
              <a:t>Ví dụ: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LOGIN quantrimang</a:t>
            </a:r>
            <a:b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WITH PASSWORD = ‘mk123’;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Thêm 1 tài khoản user DB 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Cú pháp: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USER user_name FOR LOGIN login_name;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Trong đó:	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	</a:t>
            </a:r>
            <a:r>
              <a:rPr i="1" lang="en-US">
                <a:solidFill>
                  <a:srgbClr val="FF0000"/>
                </a:solidFill>
              </a:rPr>
              <a:t>user_name: </a:t>
            </a:r>
            <a:r>
              <a:rPr lang="en-US"/>
              <a:t>Tên của database user mà bạn muốn tạo.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	</a:t>
            </a:r>
            <a:r>
              <a:rPr i="1" lang="en-US">
                <a:solidFill>
                  <a:srgbClr val="FF0000"/>
                </a:solidFill>
              </a:rPr>
              <a:t>login_name</a:t>
            </a:r>
            <a:r>
              <a:rPr lang="en-US"/>
              <a:t>: Tên Login được sử dụng để kết nối đến SQL Server cụ thể.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Lưu ý</a:t>
            </a:r>
            <a:r>
              <a:rPr lang="en-US"/>
              <a:t>: phải tạo server user trước đó.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VD: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USER DB_qtm FOR LOGIN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quantrimang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DBO là gì ?</a:t>
            </a:r>
            <a:endParaRPr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Tài khoản login sa và các thành viên sysadmin được ánh xạ tới 1 tài khoản đặc biệt trong tất cả CSDL là </a:t>
            </a:r>
            <a:r>
              <a:rPr lang="en-US">
                <a:solidFill>
                  <a:srgbClr val="FF0000"/>
                </a:solidFill>
              </a:rPr>
              <a:t>DBO</a:t>
            </a:r>
            <a:r>
              <a:rPr lang="en-US"/>
              <a:t> (</a:t>
            </a:r>
            <a:r>
              <a:rPr lang="en-US">
                <a:solidFill>
                  <a:srgbClr val="FF0000"/>
                </a:solidFill>
              </a:rPr>
              <a:t>database owner</a:t>
            </a:r>
            <a:r>
              <a:rPr lang="en-US"/>
              <a:t>).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Bất cứ 1 đối tượng nào mà người quản trị tạo ra tự động thuộc về  dbo.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 là gì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Role cung cấp con đường để </a:t>
            </a:r>
            <a:r>
              <a:rPr lang="en-US">
                <a:solidFill>
                  <a:srgbClr val="FF0000"/>
                </a:solidFill>
              </a:rPr>
              <a:t>tập hợp các người dùng vào 1 đơn thể mà những quyền hạn trên  Server được áp dụng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Role trong SQL Server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SQL Server </a:t>
            </a:r>
            <a:r>
              <a:rPr lang="en-US">
                <a:solidFill>
                  <a:srgbClr val="FF0000"/>
                </a:solidFill>
              </a:rPr>
              <a:t>cung cấp một số role cố định </a:t>
            </a:r>
            <a:r>
              <a:rPr lang="en-US"/>
              <a:t>trên server và CSDL để dễ dàng cho việc phân chia.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Với các CSDL phức tạp các role cố định không phản ánh hết SQL Server </a:t>
            </a:r>
            <a:r>
              <a:rPr lang="en-US">
                <a:solidFill>
                  <a:srgbClr val="FF0000"/>
                </a:solidFill>
              </a:rPr>
              <a:t>cho phép tạo các role </a:t>
            </a:r>
            <a:r>
              <a:rPr lang="en-US"/>
              <a:t>đại diện cho 1 lớp người.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Có 2 loại role chính: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Role trên server (server role).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Role trên database (database role).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role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609600" y="1295400"/>
            <a:ext cx="109728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b="1" lang="en-US" sz="2400"/>
              <a:t>Các server role cố định thông thường trên SQLServer 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 u="sng">
                <a:solidFill>
                  <a:srgbClr val="FF0000"/>
                </a:solidFill>
              </a:rPr>
              <a:t>Role</a:t>
            </a:r>
            <a:r>
              <a:rPr lang="en-US" sz="2400">
                <a:solidFill>
                  <a:srgbClr val="FF0000"/>
                </a:solidFill>
              </a:rPr>
              <a:t>			</a:t>
            </a:r>
            <a:r>
              <a:rPr lang="en-US" sz="2400" u="sng">
                <a:solidFill>
                  <a:srgbClr val="FF0000"/>
                </a:solidFill>
              </a:rPr>
              <a:t>Mô tả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	SysAdmin		Thực hiện mọi hoạt động trên Server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ServerAdmin		Có thể tạo Cấu hình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	SetupAdmin		Có thể Install bản sao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SecurityAdmin	Quản lí các Login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	ProcessAdmin	Quản lí các tiến trình trong Server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DbCreator		Tạo và thay đổi CSDL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	DiskAdmin		Quản lí các File trên đĩa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Quyền </a:t>
            </a:r>
            <a:r>
              <a:rPr lang="en-US" sz="2400">
                <a:solidFill>
                  <a:srgbClr val="FF0000"/>
                </a:solidFill>
              </a:rPr>
              <a:t>Sysadmin bao trùm tất cả quyền còn lại</a:t>
            </a:r>
            <a:r>
              <a:rPr lang="en-US" sz="2400"/>
              <a:t>, login với sa.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Các quyền trên quản lí độc lập với CSDL và lưu giữ trong Master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Không thể thêm các role trên server.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Tạo 1 role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Cú pháp: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ROLE role_name [ AUTHORIZATION owner_name ]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Ví dụ: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Tạo 1 role buyer cho user BentMiller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ROLE buyers AUTHORIZATION BenMiller;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Tạo 1 role auditors cho user db_securityadmin.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ROLE auditors AUTHORIZATION db_securityadmin;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Thêm user vào server role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Sử dụng hàm: </a:t>
            </a:r>
            <a:r>
              <a:rPr b="1" lang="en-US"/>
              <a:t>sp_addsrvrolemember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Cú pháp: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i="1" lang="en-US">
                <a:solidFill>
                  <a:srgbClr val="008000"/>
                </a:solidFill>
              </a:rPr>
              <a:t>Exec sp_addsrvrolemember ‘login’, ‘role’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Ví dụ: add user ”</a:t>
            </a:r>
            <a:r>
              <a:rPr lang="en-US">
                <a:solidFill>
                  <a:srgbClr val="FF0000"/>
                </a:solidFill>
              </a:rPr>
              <a:t>loc</a:t>
            </a:r>
            <a:r>
              <a:rPr lang="en-US"/>
              <a:t>” vào role “</a:t>
            </a:r>
            <a:r>
              <a:rPr lang="en-US">
                <a:solidFill>
                  <a:srgbClr val="FF0000"/>
                </a:solidFill>
              </a:rPr>
              <a:t>securityadmin</a:t>
            </a:r>
            <a:r>
              <a:rPr lang="en-US"/>
              <a:t>”	</a:t>
            </a:r>
            <a:endParaRPr/>
          </a:p>
          <a:p>
            <a:pPr indent="0" lvl="1" marL="457200" rtl="0" algn="ctr"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i="1" lang="en-US">
                <a:solidFill>
                  <a:srgbClr val="008000"/>
                </a:solidFill>
              </a:rPr>
              <a:t>Exec sp_addsrvrolemember ‘loc’, ‘securityadmin’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role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381000" y="1600201"/>
            <a:ext cx="11506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b="1" lang="en-US"/>
              <a:t>Các role cố định thông thường trên  SQLServer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	</a:t>
            </a:r>
            <a:r>
              <a:rPr lang="en-US" sz="2000"/>
              <a:t>db_owner		Thực hiện mọi hoạt động của mọi role CSDL.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db_accessadmin	Thêm, xoá người dùng NT, SQL Server và nhóm người dùng NT.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/>
              <a:t>	db_datareader		Đọc mọi dữ liệu của các table người dùng trong CSDL.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db_writer		Thêm, đổi, xoá dữ liệu của các table người dùng trong CSDL.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/>
              <a:t>	db_ddladmin		Thêm, đổi, xoá các đối tượng.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db_securityadmin	Quản lý các role và các thành viên của role CSDL, quản lý quyền 				hạn trên các đối tượng.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/>
              <a:t>	db_backupoperator	Backup database.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000">
                <a:solidFill>
                  <a:srgbClr val="FF0000"/>
                </a:solidFill>
              </a:rPr>
              <a:t>db_denydatawriter	Không thể thay đổi bất kỳ DL nào.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/>
              <a:t>Quản trị CSDL.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Phân quyền.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/>
              <a:t>View.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Backup / restore.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/>
              <a:t>Import / export.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Thêm role cho database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Hàm: </a:t>
            </a:r>
            <a:r>
              <a:rPr b="1" lang="en-US"/>
              <a:t>sp_addRoleMember.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Cú pháp: 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i="1" lang="en-US">
                <a:solidFill>
                  <a:srgbClr val="008000"/>
                </a:solidFill>
              </a:rPr>
              <a:t>Exec  sp_addRoleMember ‘TenUser’, ‘Kiểu Role’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Vd: Thêm role đọc mọi dữ liệu trên database cho user “TuanAnh”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	</a:t>
            </a:r>
            <a:r>
              <a:rPr i="1" lang="en-US">
                <a:solidFill>
                  <a:srgbClr val="008000"/>
                </a:solidFill>
              </a:rPr>
              <a:t>Exec  sp_addRoleMember ‘</a:t>
            </a:r>
            <a:r>
              <a:rPr i="1" lang="en-US">
                <a:solidFill>
                  <a:srgbClr val="FF0000"/>
                </a:solidFill>
              </a:rPr>
              <a:t>TuanAnh</a:t>
            </a:r>
            <a:r>
              <a:rPr i="1" lang="en-US">
                <a:solidFill>
                  <a:srgbClr val="008000"/>
                </a:solidFill>
              </a:rPr>
              <a:t>’, ‘</a:t>
            </a:r>
            <a:r>
              <a:rPr i="1" lang="en-US">
                <a:solidFill>
                  <a:srgbClr val="FF0000"/>
                </a:solidFill>
              </a:rPr>
              <a:t>db_dataReader</a:t>
            </a:r>
            <a:r>
              <a:rPr i="1" lang="en-US">
                <a:solidFill>
                  <a:srgbClr val="008000"/>
                </a:solidFill>
              </a:rPr>
              <a:t>’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Chú ý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Các role cố định trên CSDL không thể xóa, sửa.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Bất cứ thành viên của 1 role nào đều có thể cấp cho 1 login vào role đó.</a:t>
            </a:r>
            <a:endParaRPr/>
          </a:p>
          <a:p>
            <a:pPr indent="0" lvl="0" marL="571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 i="1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nhóm quyền hạn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Vấn đề: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Để cho phép người dùng truy xuất hay tạo ra các đối tượng trên Server, người dùng phải </a:t>
            </a:r>
            <a:r>
              <a:rPr lang="en-US">
                <a:solidFill>
                  <a:srgbClr val="FF0000"/>
                </a:solidFill>
              </a:rPr>
              <a:t>được gán quyền hạn </a:t>
            </a:r>
            <a:r>
              <a:rPr lang="en-US"/>
              <a:t>trên các đối tượng.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Có 3 nhóm quyền hạn: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	Phát biểu.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Đối tượng.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	Mặc định.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thao tác phân quyền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Có 3 thao tác chính khi phân quyền trên database: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Cấp quyền.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Từ chối.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Thu hồi.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Để thực hiện các thao tác phân quyền, ta sử dụng các nhóm lệnh trong nhóm lệnh </a:t>
            </a:r>
            <a:r>
              <a:rPr lang="en-US">
                <a:solidFill>
                  <a:srgbClr val="FF0000"/>
                </a:solidFill>
              </a:rPr>
              <a:t>DCL (Data control language)</a:t>
            </a:r>
            <a:r>
              <a:rPr lang="en-US"/>
              <a:t> của ngôn ngữ SQL.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GRANT: cấp quyền.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DENY: từ chối.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REVOKE: thu hồi.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Cấp quyền (Grant)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609600" y="1392238"/>
            <a:ext cx="10972800" cy="485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Đang ở DB nào thì cấp quyền trên DB đó.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Quyền để </a:t>
            </a:r>
            <a:r>
              <a:rPr lang="en-US">
                <a:solidFill>
                  <a:srgbClr val="FF0000"/>
                </a:solidFill>
              </a:rPr>
              <a:t>cấp quyền </a:t>
            </a:r>
            <a:r>
              <a:rPr lang="en-US"/>
              <a:t>hạn cho các </a:t>
            </a:r>
            <a:r>
              <a:rPr lang="en-US">
                <a:solidFill>
                  <a:srgbClr val="FF0000"/>
                </a:solidFill>
              </a:rPr>
              <a:t>role và user mặc định </a:t>
            </a:r>
            <a:r>
              <a:rPr lang="en-US"/>
              <a:t>là các thành viên  của : </a:t>
            </a:r>
            <a:r>
              <a:rPr lang="en-US">
                <a:solidFill>
                  <a:srgbClr val="FF0000"/>
                </a:solidFill>
              </a:rPr>
              <a:t>sysadmin, db_owner, db_security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Quyền phát biểu Create database chỉ có thể cấp cho User và role trong Master DB.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Cú pháp: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	</a:t>
            </a:r>
            <a:r>
              <a:rPr b="1" i="1" lang="en-US">
                <a:solidFill>
                  <a:srgbClr val="008000"/>
                </a:solidFill>
              </a:rPr>
              <a:t>GRANT </a:t>
            </a:r>
            <a:r>
              <a:rPr i="1" lang="en-US">
                <a:solidFill>
                  <a:srgbClr val="008000"/>
                </a:solidFill>
              </a:rPr>
              <a:t> { các quyền hạn , . .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i="1" lang="en-US">
                <a:solidFill>
                  <a:srgbClr val="008000"/>
                </a:solidFill>
              </a:rPr>
              <a:t>		    On  các đối tượng 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i="1" lang="en-US">
                <a:solidFill>
                  <a:srgbClr val="008000"/>
                </a:solidFill>
              </a:rPr>
              <a:t>		     To  các role, user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Ví dụ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GRANT</a:t>
            </a:r>
            <a:r>
              <a:rPr lang="en-US"/>
              <a:t>  </a:t>
            </a:r>
            <a:r>
              <a:rPr i="1" lang="en-US">
                <a:solidFill>
                  <a:srgbClr val="008000"/>
                </a:solidFill>
              </a:rPr>
              <a:t>insert  , update,  delete  </a:t>
            </a:r>
            <a:r>
              <a:rPr lang="en-US"/>
              <a:t>On KhachHang  to  KETOAN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Từ chối quyền (Deny)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Đang ở DB nào thì cấp quyền trên DB đó.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Quyền để </a:t>
            </a:r>
            <a:r>
              <a:rPr lang="en-US">
                <a:solidFill>
                  <a:srgbClr val="FF0000"/>
                </a:solidFill>
              </a:rPr>
              <a:t>từ chối  </a:t>
            </a:r>
            <a:r>
              <a:rPr lang="en-US"/>
              <a:t>quyền hạn cho các </a:t>
            </a:r>
            <a:r>
              <a:rPr lang="en-US">
                <a:solidFill>
                  <a:srgbClr val="FF0000"/>
                </a:solidFill>
              </a:rPr>
              <a:t>role và user mặc định </a:t>
            </a:r>
            <a:r>
              <a:rPr lang="en-US"/>
              <a:t>là các thành viên  của : </a:t>
            </a:r>
            <a:r>
              <a:rPr lang="en-US">
                <a:solidFill>
                  <a:srgbClr val="FF0000"/>
                </a:solidFill>
              </a:rPr>
              <a:t>sysadmin, db_owner, db_security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Cú pháp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b="1" i="1" lang="en-US">
                <a:solidFill>
                  <a:srgbClr val="008000"/>
                </a:solidFill>
              </a:rPr>
              <a:t>	DENY</a:t>
            </a:r>
            <a:r>
              <a:rPr i="1" lang="en-US">
                <a:solidFill>
                  <a:srgbClr val="008000"/>
                </a:solidFill>
              </a:rPr>
              <a:t>   { các quyền hạn , . .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i="1" lang="en-US">
                <a:solidFill>
                  <a:srgbClr val="008000"/>
                </a:solidFill>
              </a:rPr>
              <a:t>		   On  các đối tượng 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i="1" lang="en-US">
                <a:solidFill>
                  <a:srgbClr val="008000"/>
                </a:solidFill>
              </a:rPr>
              <a:t>		   To  các role, user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b="1" lang="en-US"/>
              <a:t>Ví dụ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     </a:t>
            </a:r>
            <a:r>
              <a:rPr lang="en-US">
                <a:solidFill>
                  <a:srgbClr val="FF0000"/>
                </a:solidFill>
              </a:rPr>
              <a:t>DENY</a:t>
            </a:r>
            <a:r>
              <a:rPr lang="en-US"/>
              <a:t>   </a:t>
            </a:r>
            <a:r>
              <a:rPr i="1" lang="en-US">
                <a:solidFill>
                  <a:srgbClr val="008000"/>
                </a:solidFill>
              </a:rPr>
              <a:t>insert  , update,  delete  </a:t>
            </a:r>
            <a:r>
              <a:rPr lang="en-US"/>
              <a:t>On KhachHang  to  GIAMDOC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 hồi quyền (Revoke)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Đang ở DB nào thì cấp quyền trên DB đó.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Quyền để </a:t>
            </a:r>
            <a:r>
              <a:rPr lang="en-US">
                <a:solidFill>
                  <a:srgbClr val="FF0000"/>
                </a:solidFill>
              </a:rPr>
              <a:t>thu hồi quyền </a:t>
            </a:r>
            <a:r>
              <a:rPr lang="en-US"/>
              <a:t>hạn cho các </a:t>
            </a:r>
            <a:r>
              <a:rPr lang="en-US">
                <a:solidFill>
                  <a:srgbClr val="FF0000"/>
                </a:solidFill>
              </a:rPr>
              <a:t>role và user mặc định </a:t>
            </a:r>
            <a:r>
              <a:rPr lang="en-US"/>
              <a:t>là các thành viên  của : </a:t>
            </a:r>
            <a:r>
              <a:rPr lang="en-US">
                <a:solidFill>
                  <a:srgbClr val="FF0000"/>
                </a:solidFill>
              </a:rPr>
              <a:t>sysadmin, db_owner, db_security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b="1" lang="en-US"/>
              <a:t>Cú pháp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b="1" lang="en-US"/>
              <a:t>	</a:t>
            </a:r>
            <a:r>
              <a:rPr b="1" i="1" lang="en-US">
                <a:solidFill>
                  <a:srgbClr val="008000"/>
                </a:solidFill>
              </a:rPr>
              <a:t>REVOKE</a:t>
            </a:r>
            <a:r>
              <a:rPr i="1" lang="en-US">
                <a:solidFill>
                  <a:srgbClr val="008000"/>
                </a:solidFill>
              </a:rPr>
              <a:t>    {các quyền hạn , . .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i="1" lang="en-US">
                <a:solidFill>
                  <a:srgbClr val="008000"/>
                </a:solidFill>
              </a:rPr>
              <a:t>		        On  các đối tượng 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i="1" lang="en-US">
                <a:solidFill>
                  <a:srgbClr val="008000"/>
                </a:solidFill>
              </a:rPr>
              <a:t>		        To  các role, user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b="1" lang="en-US"/>
              <a:t>Ví dụ: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REVOKE</a:t>
            </a:r>
            <a:r>
              <a:rPr lang="en-US"/>
              <a:t>    insert  , update  On KhachHang  to  DIEUHANH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CSDL QUẢN LÝ BÁN HÀNG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533400" y="1600201"/>
            <a:ext cx="1127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b="1" lang="en-US" sz="2400"/>
              <a:t>KHACHHANG </a:t>
            </a:r>
            <a:r>
              <a:rPr lang="en-US" sz="2400"/>
              <a:t>(</a:t>
            </a:r>
            <a:r>
              <a:rPr lang="en-US" sz="2400" u="sng"/>
              <a:t>MAKH</a:t>
            </a:r>
            <a:r>
              <a:rPr lang="en-US" sz="2400"/>
              <a:t>, HOTEN, DCHI, SODT, NGSINH, DOANHSO, NGDK)</a:t>
            </a:r>
            <a:br>
              <a:rPr lang="en-US" sz="2400"/>
            </a:br>
            <a:r>
              <a:rPr b="1" lang="en-US" sz="2400"/>
              <a:t>NHANVIEN </a:t>
            </a:r>
            <a:r>
              <a:rPr lang="en-US" sz="2400"/>
              <a:t>(</a:t>
            </a:r>
            <a:r>
              <a:rPr lang="en-US" sz="2400" u="sng"/>
              <a:t>MANV</a:t>
            </a:r>
            <a:r>
              <a:rPr lang="en-US" sz="2400"/>
              <a:t>,HOTEN, NGVL, SODT)</a:t>
            </a:r>
            <a:br>
              <a:rPr lang="en-US" sz="2400"/>
            </a:br>
            <a:r>
              <a:rPr b="1" lang="en-US" sz="2400"/>
              <a:t>SANPHAM </a:t>
            </a:r>
            <a:r>
              <a:rPr lang="en-US" sz="2400"/>
              <a:t>(</a:t>
            </a:r>
            <a:r>
              <a:rPr lang="en-US" sz="2400" u="sng"/>
              <a:t>MASP</a:t>
            </a:r>
            <a:r>
              <a:rPr lang="en-US" sz="2400"/>
              <a:t>,TENSP, DVT, NUOCSX, GIA)</a:t>
            </a:r>
            <a:br>
              <a:rPr lang="en-US" sz="2400"/>
            </a:br>
            <a:r>
              <a:rPr b="1" lang="en-US" sz="2400"/>
              <a:t>HOADON </a:t>
            </a:r>
            <a:r>
              <a:rPr lang="en-US" sz="2400"/>
              <a:t>(</a:t>
            </a:r>
            <a:r>
              <a:rPr lang="en-US" sz="2400" u="sng"/>
              <a:t>SOHD</a:t>
            </a:r>
            <a:r>
              <a:rPr lang="en-US" sz="2400"/>
              <a:t>, NGHD, MAKH, MANV, TRIGIA)</a:t>
            </a:r>
            <a:br>
              <a:rPr lang="en-US" sz="2400"/>
            </a:br>
            <a:r>
              <a:rPr b="1" lang="en-US" sz="2400"/>
              <a:t>CTHD </a:t>
            </a:r>
            <a:r>
              <a:rPr lang="en-US" sz="2400"/>
              <a:t>(</a:t>
            </a:r>
            <a:r>
              <a:rPr lang="en-US" sz="2400" u="sng"/>
              <a:t>SOHD,MASP</a:t>
            </a:r>
            <a:r>
              <a:rPr lang="en-US" sz="2400"/>
              <a:t>,SL)</a:t>
            </a: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762000" y="3276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Khung nhìn (View)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Bảng (Table) </a:t>
            </a:r>
            <a:r>
              <a:rPr lang="en-US">
                <a:solidFill>
                  <a:srgbClr val="FF0000"/>
                </a:solidFill>
              </a:rPr>
              <a:t>là một quan hệ được tổ chức lưu trữ vật lý </a:t>
            </a:r>
            <a:r>
              <a:rPr lang="en-US"/>
              <a:t>trong CSDL.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Khung nhìn (View) cũng là một quan hệ: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Là bảng ảo (không được lưu trữ vật lý).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Không chứa dữ liệu.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Được định nghĩa từ những bảng khác.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Có thể truy vấn hay cập nhật thông qua View.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MỤC ĐÍCH</a:t>
            </a:r>
            <a:endParaRPr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Che dấu tính phức tạp của dữ liệu.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Đơn giản hóa các câu truy vấn.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Hiển thị dữ liệu dưới dạng tiện dụng nhất.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An toàn dữ liệu.</a:t>
            </a:r>
            <a:endParaRPr/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457200" y="33861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Quản trị CSDL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nghĩa View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Cú pháp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Tạo View: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Xóa View: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Bảng ảo này có: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</a:pPr>
            <a:r>
              <a:rPr lang="en-US" sz="2400"/>
              <a:t>Danh sách thuộc tính trùng với các thuộc tính trong mệnh đề SELECT.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</a:pPr>
            <a:r>
              <a:rPr lang="en-US" sz="2400"/>
              <a:t>Số dòng phụ thuộc vào điều kiện ở mệnh đề WHERE.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</a:pPr>
            <a:r>
              <a:rPr lang="en-US" sz="2400"/>
              <a:t>Dữ liệu được lấy từ các bảng ở mệnh đề FROM.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3390900" y="1926431"/>
            <a:ext cx="4191000" cy="63341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VIEW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&lt;tên khung nhìn&gt; 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&lt;câu truy vấn&gt;</a:t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3390900" y="2742407"/>
            <a:ext cx="4191000" cy="3381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DROP VIEW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&lt;tên khung nhìn&gt;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VIEW</a:t>
            </a:r>
            <a:endParaRPr/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2971800" y="3810000"/>
            <a:ext cx="6324600" cy="17668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CREATE VIEW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TONGTG_SLNV_DA 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MADA, TENDA, </a:t>
            </a:r>
            <a:r>
              <a:rPr lang="en-US" sz="1600">
                <a:solidFill>
                  <a:srgbClr val="FF3399"/>
                </a:solidFill>
                <a:latin typeface="Verdana"/>
                <a:ea typeface="Verdana"/>
                <a:cs typeface="Verdana"/>
                <a:sym typeface="Verdana"/>
              </a:rPr>
              <a:t>COUNT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(*) 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SLNV, 		</a:t>
            </a:r>
            <a:r>
              <a:rPr lang="en-US" sz="1600">
                <a:solidFill>
                  <a:srgbClr val="FF3399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(THOIGIAN) 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TONGTG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DEAN, PHANCONG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MADA=SODA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GROUP BY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MADA, TENDA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2971800" y="2051050"/>
            <a:ext cx="6324600" cy="12255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CREATE VIEW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DEAN_P5 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MADA, TENDA, DDIEM_DA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DEAN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PHONG=5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2133601" y="2514600"/>
            <a:ext cx="7858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Vd 32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2133601" y="4495800"/>
            <a:ext cx="7858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Vd 33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1: Lợi ích của View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609600" y="2362200"/>
            <a:ext cx="5384800" cy="3763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i="1" lang="en-US"/>
              <a:t>Xử lý bằng truy vấn trên Table</a:t>
            </a:r>
            <a:endParaRPr/>
          </a:p>
        </p:txBody>
      </p:sp>
      <p:sp>
        <p:nvSpPr>
          <p:cNvPr id="286" name="Google Shape;286;p32"/>
          <p:cNvSpPr txBox="1"/>
          <p:nvPr>
            <p:ph idx="2" type="body"/>
          </p:nvPr>
        </p:nvSpPr>
        <p:spPr>
          <a:xfrm>
            <a:off x="6197600" y="2362200"/>
            <a:ext cx="5384800" cy="3763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i="1" lang="en-US"/>
              <a:t>Xử lý bằng truy vấn trên View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609600" y="1414325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Câu hỏi: </a:t>
            </a:r>
            <a:r>
              <a:rPr lang="en-US" sz="2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Liệt kê các tên đề án của Phòng ban có mã số là 5 có số lượng nhân viên tham gia trên 5 người.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1: Đơn giản hoá câu truy vấn</a:t>
            </a:r>
            <a:endParaRPr/>
          </a:p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609600" y="2362200"/>
            <a:ext cx="5384800" cy="3763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SELECT MADA, TENDA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DEAN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WHERE MADA IN (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SELECT MADA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FROM DEAN INNER JOIN 	PHANCONG ON DEAN.MADA = 	PHANCONG.MADA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GROUP BY MADA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HAVING COUNT(MANV) &gt; 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294" name="Google Shape;294;p33"/>
          <p:cNvSpPr txBox="1"/>
          <p:nvPr>
            <p:ph idx="2" type="body"/>
          </p:nvPr>
        </p:nvSpPr>
        <p:spPr>
          <a:xfrm>
            <a:off x="6197600" y="2362200"/>
            <a:ext cx="5384800" cy="3763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SELECT MADA, TENDA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TONGTG_SLNV_DEAN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WHERE SLNV &gt; 5 </a:t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609600" y="1414325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Câu hỏi: </a:t>
            </a:r>
            <a:r>
              <a:rPr lang="en-US" sz="24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Liệt kê các tên đề án của Phòng ban có mã số là 5 có số lượng nhân viên tham gia trên 5 người.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6430833" y="5212842"/>
            <a:ext cx="4918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Giảm độ phức tạp câu truy vấn!!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Truy vấn trên View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Không chứa dữ liệu nhưng được truy xuất như một bảng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Có thể viết câu truy vấn dữ liệu từ View và bảng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3048000" y="2471741"/>
            <a:ext cx="6324600" cy="338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SELECT 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  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FROM 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DEAN_P5   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DDIEM_DA=</a:t>
            </a:r>
            <a:r>
              <a:rPr lang="en-US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‘TP HCM’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3073400" y="4048123"/>
            <a:ext cx="6324600" cy="584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SELECT 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MA_NVIEN  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FROM 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DEAN_P5, PHANCONG   </a:t>
            </a:r>
            <a:r>
              <a:rPr lang="en-US" sz="16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MADA=SODA</a:t>
            </a:r>
            <a:endParaRPr sz="16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Cập nhật trên View</a:t>
            </a:r>
            <a:endParaRPr/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Đối với View </a:t>
            </a:r>
            <a:r>
              <a:rPr b="1" lang="en-US"/>
              <a:t>đơn giản </a:t>
            </a:r>
            <a:r>
              <a:rPr lang="en-US"/>
              <a:t>được xây dựng trên 1 bảng và có khóa chính của bảng: có thể dùng các câu lệnh INSERT, DELETE và UPDATE.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Không thể cập nhật trên View nếu View: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</a:pPr>
            <a:r>
              <a:rPr lang="en-US" sz="2400"/>
              <a:t>dùng từ khóa DISTINCT.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+"/>
            </a:pPr>
            <a:r>
              <a:rPr lang="en-US" sz="2400">
                <a:solidFill>
                  <a:srgbClr val="FF0000"/>
                </a:solidFill>
              </a:rPr>
              <a:t>sử dụng các hàm kết hợp.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</a:pPr>
            <a:r>
              <a:rPr lang="en-US" sz="2400"/>
              <a:t>có mệnh đề SELECT mở rộng.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+"/>
            </a:pPr>
            <a:r>
              <a:rPr lang="en-US" sz="2400">
                <a:solidFill>
                  <a:srgbClr val="FF0000"/>
                </a:solidFill>
              </a:rPr>
              <a:t>được xây dựng từ bảng có ràng buộc trên cột.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</a:pPr>
            <a:r>
              <a:rPr lang="en-US" sz="2400"/>
              <a:t>được xây dựng từ nhiều bảng.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102108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2</a:t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Cho bảng </a:t>
            </a:r>
            <a:r>
              <a:rPr b="1" lang="en-US">
                <a:solidFill>
                  <a:srgbClr val="FF0000"/>
                </a:solidFill>
              </a:rPr>
              <a:t>User</a:t>
            </a:r>
            <a:r>
              <a:rPr lang="en-US"/>
              <a:t> như sau: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Yêu cầu</a:t>
            </a:r>
            <a:r>
              <a:rPr lang="en-US"/>
              <a:t>: </a:t>
            </a:r>
            <a:r>
              <a:rPr i="1" lang="en-US"/>
              <a:t>Không được cập nhật thuộc tính </a:t>
            </a:r>
            <a:r>
              <a:rPr i="1" lang="en-US">
                <a:solidFill>
                  <a:srgbClr val="008000"/>
                </a:solidFill>
              </a:rPr>
              <a:t>username</a:t>
            </a:r>
            <a:r>
              <a:rPr i="1" lang="en-US"/>
              <a:t> và </a:t>
            </a:r>
            <a:r>
              <a:rPr i="1" lang="en-US">
                <a:solidFill>
                  <a:srgbClr val="008000"/>
                </a:solidFill>
              </a:rPr>
              <a:t>password</a:t>
            </a:r>
            <a:r>
              <a:rPr i="1" lang="en-US"/>
              <a:t> khi thực thi truy vấn !!</a:t>
            </a:r>
            <a:endParaRPr/>
          </a:p>
        </p:txBody>
      </p:sp>
      <p:graphicFrame>
        <p:nvGraphicFramePr>
          <p:cNvPr id="319" name="Google Shape;319;p36"/>
          <p:cNvGraphicFramePr/>
          <p:nvPr/>
        </p:nvGraphicFramePr>
        <p:xfrm>
          <a:off x="16002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{DD6505C1-269B-40F8-8E2B-24EC76FF554A}</a:tableStyleId>
              </a:tblPr>
              <a:tblGrid>
                <a:gridCol w="1354675"/>
                <a:gridCol w="1354675"/>
                <a:gridCol w="1354675"/>
                <a:gridCol w="1354675"/>
                <a:gridCol w="1354675"/>
                <a:gridCol w="135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password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first_name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last_name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birthday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usr_001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username1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******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Nguyen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11/11/1999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usr_002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username2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*****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Nguyen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12/11/1997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2: Dùng View che giấu dữ liệu</a:t>
            </a:r>
            <a:endParaRPr/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Tạo View </a:t>
            </a:r>
            <a:r>
              <a:rPr i="1" lang="en-US">
                <a:solidFill>
                  <a:srgbClr val="FF0000"/>
                </a:solidFill>
              </a:rPr>
              <a:t>thong_tin_user </a:t>
            </a:r>
            <a:r>
              <a:rPr lang="en-US"/>
              <a:t>như sau: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VIEW thong_tin_user AS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id, first_name, last_name, birthday FROM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26" name="Google Shape;326;p37"/>
          <p:cNvGraphicFramePr/>
          <p:nvPr/>
        </p:nvGraphicFramePr>
        <p:xfrm>
          <a:off x="32004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{DD6505C1-269B-40F8-8E2B-24EC76FF554A}</a:tableStyleId>
              </a:tblPr>
              <a:tblGrid>
                <a:gridCol w="1354675"/>
                <a:gridCol w="1354675"/>
                <a:gridCol w="1354675"/>
                <a:gridCol w="135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first_name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last_name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birthday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usr_001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Nguyen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11/11/1999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usr_002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Nguyen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12/11/1997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457200" y="33861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BACKUP/RESTORE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81000" y="1600201"/>
            <a:ext cx="11506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b="1" lang="en-US">
                <a:solidFill>
                  <a:srgbClr val="FF0000"/>
                </a:solidFill>
              </a:rPr>
              <a:t>Vì sao cần Backup?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Dữ liệu mất mát và hư hỏng là đáng quan tâm. Server dùng cơ chế Backup để làm giảm tối thiểu việc dữ liệu hư hỏng và mất mát</a:t>
            </a:r>
            <a:endParaRPr b="1"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b="1" lang="en-US"/>
              <a:t>Ngăn chặn dữ liệu mất mát: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Cần xây dựng chiến lược backup nhằm giảm tối thiểu DL mất và có thể khôi phục dữ liệu mất 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Dữ liệu bị mất có thể  do các lí do sau 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Phát biểu Delete.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Phát biểu Update.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Virus.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Trộm cắp, thiên tai.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Quản trị CSDL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Quản trị dữ liệu là dùng các </a:t>
            </a:r>
            <a:r>
              <a:rPr lang="en-US">
                <a:solidFill>
                  <a:srgbClr val="FF0000"/>
                </a:solidFill>
              </a:rPr>
              <a:t>kỹ năng</a:t>
            </a:r>
            <a:r>
              <a:rPr lang="en-US"/>
              <a:t> và </a:t>
            </a:r>
            <a:r>
              <a:rPr lang="en-US">
                <a:solidFill>
                  <a:srgbClr val="FF0000"/>
                </a:solidFill>
              </a:rPr>
              <a:t>thiết bị</a:t>
            </a:r>
            <a:r>
              <a:rPr lang="en-US"/>
              <a:t> để </a:t>
            </a:r>
            <a:r>
              <a:rPr lang="en-US">
                <a:solidFill>
                  <a:srgbClr val="008000"/>
                </a:solidFill>
              </a:rPr>
              <a:t>tổ chức, làm an toàn, lưu trữ và rút trích thông tin từ CSDL</a:t>
            </a:r>
            <a:r>
              <a:rPr lang="en-US"/>
              <a:t>.</a:t>
            </a:r>
            <a:endParaRPr b="1"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Hệ quản trị CSDL: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Hệ quản trị CSDL </a:t>
            </a:r>
            <a:r>
              <a:rPr lang="en-US"/>
              <a:t>là một </a:t>
            </a:r>
            <a:r>
              <a:rPr lang="en-US">
                <a:solidFill>
                  <a:srgbClr val="FF0000"/>
                </a:solidFill>
              </a:rPr>
              <a:t>chương trình máy tính </a:t>
            </a:r>
            <a:r>
              <a:rPr lang="en-US"/>
              <a:t>mà tạo ra các danh mục, chỉ mục, nắm bắt, và lưu trữ dữ liệu, duy trì tính toàn vẹn của nó, và kết xuất kết quả ở dạng mong muốn của người dùng.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Mục đích chung của nó là để tổ chức và quản lý dữ liệu, và làm cho nó có sẵn theo yêu cầu.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914400" y="5638800"/>
            <a:ext cx="5404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https://itviec.com/blog/database-administrator-la-gi/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TRONG SQL SERVER</a:t>
            </a:r>
            <a:endParaRPr/>
          </a:p>
        </p:txBody>
      </p:sp>
      <p:sp>
        <p:nvSpPr>
          <p:cNvPr id="343" name="Google Shape;343;p4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1</a:t>
            </a:r>
            <a:endParaRPr/>
          </a:p>
        </p:txBody>
      </p:sp>
      <p:sp>
        <p:nvSpPr>
          <p:cNvPr id="344" name="Google Shape;344;p40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2</a:t>
            </a:r>
            <a:endParaRPr/>
          </a:p>
        </p:txBody>
      </p:sp>
      <p:pic>
        <p:nvPicPr>
          <p:cNvPr descr="Backup SQL server 1" id="345" name="Google Shape;345;p4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524" y="2174875"/>
            <a:ext cx="4434539" cy="3951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up SQL sercer 2" id="346" name="Google Shape;346;p40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6044" y="2174875"/>
            <a:ext cx="3363150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TRONG SQL SERVER</a:t>
            </a:r>
            <a:endParaRPr/>
          </a:p>
        </p:txBody>
      </p:sp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3</a:t>
            </a:r>
            <a:endParaRPr/>
          </a:p>
        </p:txBody>
      </p:sp>
      <p:sp>
        <p:nvSpPr>
          <p:cNvPr id="353" name="Google Shape;353;p4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4</a:t>
            </a:r>
            <a:endParaRPr/>
          </a:p>
        </p:txBody>
      </p:sp>
      <p:pic>
        <p:nvPicPr>
          <p:cNvPr descr="Backup SQL server 4" id="354" name="Google Shape;354;p4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694" y="2512219"/>
            <a:ext cx="49022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up SQL server 5" id="355" name="Google Shape;355;p41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828" y="2174875"/>
            <a:ext cx="3339582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TRONG SQL SERVER</a:t>
            </a:r>
            <a:endParaRPr/>
          </a:p>
        </p:txBody>
      </p:sp>
      <p:sp>
        <p:nvSpPr>
          <p:cNvPr id="361" name="Google Shape;361;p42"/>
          <p:cNvSpPr txBox="1"/>
          <p:nvPr>
            <p:ph idx="1" type="body"/>
          </p:nvPr>
        </p:nvSpPr>
        <p:spPr>
          <a:xfrm>
            <a:off x="3200400" y="1524000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5</a:t>
            </a:r>
            <a:endParaRPr/>
          </a:p>
        </p:txBody>
      </p:sp>
      <p:pic>
        <p:nvPicPr>
          <p:cNvPr descr="Backup SQL server 6" id="362" name="Google Shape;362;p4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301371"/>
            <a:ext cx="5386388" cy="367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Restore</a:t>
            </a:r>
            <a:endParaRPr/>
          </a:p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Khôi phục dữ liệu là </a:t>
            </a:r>
            <a:r>
              <a:rPr lang="en-US">
                <a:solidFill>
                  <a:srgbClr val="FF0000"/>
                </a:solidFill>
              </a:rPr>
              <a:t>đưa dữ liệu từ trạng thái nhất quán sau cùng </a:t>
            </a:r>
            <a:r>
              <a:rPr lang="en-US"/>
              <a:t>về trạng thái bình thường.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Khôi phục </a:t>
            </a:r>
            <a:r>
              <a:rPr lang="en-US">
                <a:solidFill>
                  <a:srgbClr val="FF0000"/>
                </a:solidFill>
              </a:rPr>
              <a:t>không nhất thiết được dùng khi CSDL hỏng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Đối với một người quản trị CSDL, thao tác backup/restore là thao tác bắt buộc.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9" name="Google Shape;369;p43"/>
          <p:cNvSpPr txBox="1"/>
          <p:nvPr/>
        </p:nvSpPr>
        <p:spPr>
          <a:xfrm>
            <a:off x="914400" y="5638800"/>
            <a:ext cx="5404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https://itviec.com/blog/database-administrator-la-gi/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Restore trong SQL Server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1</a:t>
            </a:r>
            <a:endParaRPr/>
          </a:p>
        </p:txBody>
      </p:sp>
      <p:pic>
        <p:nvPicPr>
          <p:cNvPr id="376" name="Google Shape;376;p4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871" y="2174875"/>
            <a:ext cx="4215845" cy="395128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2</a:t>
            </a:r>
            <a:endParaRPr/>
          </a:p>
        </p:txBody>
      </p:sp>
      <p:pic>
        <p:nvPicPr>
          <p:cNvPr id="378" name="Google Shape;378;p44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7969" y="2829719"/>
            <a:ext cx="45593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457200" y="33861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Import/Export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</a:t>
            </a:r>
            <a:endParaRPr/>
          </a:p>
        </p:txBody>
      </p:sp>
      <p:sp>
        <p:nvSpPr>
          <p:cNvPr id="389" name="Google Shape;389;p46"/>
          <p:cNvSpPr txBox="1"/>
          <p:nvPr>
            <p:ph idx="1" type="body"/>
          </p:nvPr>
        </p:nvSpPr>
        <p:spPr>
          <a:xfrm>
            <a:off x="609600" y="1600201"/>
            <a:ext cx="11125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Import dữ liệu trong một hệ QTCSDL: Là </a:t>
            </a:r>
            <a:r>
              <a:rPr lang="en-US">
                <a:solidFill>
                  <a:srgbClr val="FF0000"/>
                </a:solidFill>
              </a:rPr>
              <a:t>sao chép dữ liệu </a:t>
            </a:r>
            <a:r>
              <a:rPr lang="en-US"/>
              <a:t>từ </a:t>
            </a:r>
            <a:r>
              <a:rPr lang="en-US">
                <a:solidFill>
                  <a:srgbClr val="FF0000"/>
                </a:solidFill>
              </a:rPr>
              <a:t>nguồn A</a:t>
            </a:r>
            <a:r>
              <a:rPr lang="en-US"/>
              <a:t> tới </a:t>
            </a:r>
            <a:r>
              <a:rPr lang="en-US">
                <a:solidFill>
                  <a:srgbClr val="FF0000"/>
                </a:solidFill>
              </a:rPr>
              <a:t>đích B</a:t>
            </a:r>
            <a:r>
              <a:rPr lang="en-US"/>
              <a:t>, trong đó </a:t>
            </a:r>
            <a:r>
              <a:rPr lang="en-US">
                <a:solidFill>
                  <a:srgbClr val="FF0000"/>
                </a:solidFill>
              </a:rPr>
              <a:t>B là một hệ QTCSDL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Export dữ liệu trong một hệ QTCSDL: Là </a:t>
            </a:r>
            <a:r>
              <a:rPr lang="en-US">
                <a:solidFill>
                  <a:srgbClr val="FF0000"/>
                </a:solidFill>
              </a:rPr>
              <a:t>sao chép dữ liệu </a:t>
            </a:r>
            <a:r>
              <a:rPr lang="en-US"/>
              <a:t>từ </a:t>
            </a:r>
            <a:r>
              <a:rPr lang="en-US">
                <a:solidFill>
                  <a:srgbClr val="FF0000"/>
                </a:solidFill>
              </a:rPr>
              <a:t>nguồn A</a:t>
            </a:r>
            <a:r>
              <a:rPr lang="en-US"/>
              <a:t> tới </a:t>
            </a:r>
            <a:r>
              <a:rPr lang="en-US">
                <a:solidFill>
                  <a:srgbClr val="FF0000"/>
                </a:solidFill>
              </a:rPr>
              <a:t>đích B</a:t>
            </a:r>
            <a:r>
              <a:rPr lang="en-US"/>
              <a:t>, trong đó </a:t>
            </a:r>
            <a:r>
              <a:rPr lang="en-US">
                <a:solidFill>
                  <a:srgbClr val="FF0000"/>
                </a:solidFill>
              </a:rPr>
              <a:t>A là một hệ QTCSD</a:t>
            </a:r>
            <a:r>
              <a:rPr lang="en-US"/>
              <a:t>L.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Đây là một thao tác có thể gặp trong thực tế.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A, B có thể khác hệ quản trị.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Các định dạng mà các hệ quản trị thường hỗ trợ khi import/export: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Comma separated values (.csv).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Excel (.xls).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SQL script (.sql).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1</a:t>
            </a:r>
            <a:endParaRPr/>
          </a:p>
        </p:txBody>
      </p:sp>
      <p:sp>
        <p:nvSpPr>
          <p:cNvPr id="395" name="Google Shape;395;p4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Ví dụ 1 sẽ trình bày từng bước thực hiện </a:t>
            </a:r>
            <a:r>
              <a:rPr lang="en-US">
                <a:solidFill>
                  <a:srgbClr val="FF0000"/>
                </a:solidFill>
              </a:rPr>
              <a:t>import CSDL </a:t>
            </a:r>
            <a:r>
              <a:rPr lang="en-US"/>
              <a:t>từ hệ quản trị Microsoft Access sang hệ quản trị SQL Server.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data từ MS Access sang SQL Server</a:t>
            </a:r>
            <a:endParaRPr/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1</a:t>
            </a:r>
            <a:endParaRPr/>
          </a:p>
        </p:txBody>
      </p:sp>
      <p:sp>
        <p:nvSpPr>
          <p:cNvPr id="402" name="Google Shape;402;p4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2</a:t>
            </a:r>
            <a:endParaRPr/>
          </a:p>
        </p:txBody>
      </p:sp>
      <p:pic>
        <p:nvPicPr>
          <p:cNvPr id="403" name="Google Shape;403;p4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31618"/>
            <a:ext cx="5386388" cy="383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8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data từ MS Access sang SQL Server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3</a:t>
            </a:r>
            <a:endParaRPr/>
          </a:p>
        </p:txBody>
      </p:sp>
      <p:sp>
        <p:nvSpPr>
          <p:cNvPr id="411" name="Google Shape;411;p4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4</a:t>
            </a:r>
            <a:endParaRPr/>
          </a:p>
        </p:txBody>
      </p:sp>
      <p:pic>
        <p:nvPicPr>
          <p:cNvPr id="412" name="Google Shape;412;p4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9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công việc chính của người quản trị CSDL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Sao lưu-Khôi phục dữ liệu (Backup- Restore).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Nhập khẩu-Xuất khẩu dữ liệu (Import-Export).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Tạo tài khoản người dùng (account).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Phân quyền người người dùng (permission).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Giám sát CSDL.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data từ MS Access sang SQL Server</a:t>
            </a:r>
            <a:endParaRPr/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5</a:t>
            </a:r>
            <a:endParaRPr/>
          </a:p>
        </p:txBody>
      </p:sp>
      <p:sp>
        <p:nvSpPr>
          <p:cNvPr id="420" name="Google Shape;420;p50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6</a:t>
            </a:r>
            <a:endParaRPr/>
          </a:p>
        </p:txBody>
      </p:sp>
      <p:pic>
        <p:nvPicPr>
          <p:cNvPr id="421" name="Google Shape;421;p5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0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data từ MS Access sang SQL Server</a:t>
            </a:r>
            <a:endParaRPr/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7</a:t>
            </a:r>
            <a:endParaRPr/>
          </a:p>
        </p:txBody>
      </p:sp>
      <p:sp>
        <p:nvSpPr>
          <p:cNvPr id="429" name="Google Shape;429;p5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8</a:t>
            </a:r>
            <a:endParaRPr/>
          </a:p>
        </p:txBody>
      </p:sp>
      <p:pic>
        <p:nvPicPr>
          <p:cNvPr id="430" name="Google Shape;430;p5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1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data từ MS Access sang SQL Server</a:t>
            </a:r>
            <a:endParaRPr/>
          </a:p>
        </p:txBody>
      </p:sp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3505200" y="1570038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9: Kiểm tra</a:t>
            </a:r>
            <a:endParaRPr/>
          </a:p>
        </p:txBody>
      </p:sp>
      <p:pic>
        <p:nvPicPr>
          <p:cNvPr id="438" name="Google Shape;438;p5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266543"/>
            <a:ext cx="5386388" cy="38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2</a:t>
            </a:r>
            <a:endParaRPr/>
          </a:p>
        </p:txBody>
      </p:sp>
      <p:sp>
        <p:nvSpPr>
          <p:cNvPr id="444" name="Google Shape;444;p5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Ví dụ 2 sẽ trình bày từng bước </a:t>
            </a:r>
            <a:r>
              <a:rPr lang="en-US">
                <a:solidFill>
                  <a:srgbClr val="FF0000"/>
                </a:solidFill>
              </a:rPr>
              <a:t>export dữ liệu </a:t>
            </a:r>
            <a:r>
              <a:rPr lang="en-US"/>
              <a:t>từ hệ quản trị SQL server sang hệ quản trị MS Access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 data từ SQL Server sang MS Access</a:t>
            </a:r>
            <a:endParaRPr/>
          </a:p>
        </p:txBody>
      </p:sp>
      <p:sp>
        <p:nvSpPr>
          <p:cNvPr id="450" name="Google Shape;450;p5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1</a:t>
            </a:r>
            <a:endParaRPr/>
          </a:p>
        </p:txBody>
      </p:sp>
      <p:sp>
        <p:nvSpPr>
          <p:cNvPr id="451" name="Google Shape;451;p5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2</a:t>
            </a:r>
            <a:endParaRPr/>
          </a:p>
        </p:txBody>
      </p:sp>
      <p:pic>
        <p:nvPicPr>
          <p:cNvPr id="452" name="Google Shape;452;p5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31618"/>
            <a:ext cx="5386388" cy="383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4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 data từ SQL Server sang MS Access</a:t>
            </a:r>
            <a:endParaRPr/>
          </a:p>
        </p:txBody>
      </p:sp>
      <p:sp>
        <p:nvSpPr>
          <p:cNvPr id="459" name="Google Shape;459;p5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3</a:t>
            </a:r>
            <a:endParaRPr/>
          </a:p>
        </p:txBody>
      </p:sp>
      <p:sp>
        <p:nvSpPr>
          <p:cNvPr id="460" name="Google Shape;460;p5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4</a:t>
            </a:r>
            <a:endParaRPr/>
          </a:p>
        </p:txBody>
      </p:sp>
      <p:pic>
        <p:nvPicPr>
          <p:cNvPr id="461" name="Google Shape;461;p5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5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 data từ SQL Server sang MS Access</a:t>
            </a:r>
            <a:endParaRPr/>
          </a:p>
        </p:txBody>
      </p:sp>
      <p:sp>
        <p:nvSpPr>
          <p:cNvPr id="468" name="Google Shape;468;p5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5</a:t>
            </a:r>
            <a:endParaRPr/>
          </a:p>
        </p:txBody>
      </p:sp>
      <p:sp>
        <p:nvSpPr>
          <p:cNvPr id="469" name="Google Shape;469;p5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6</a:t>
            </a:r>
            <a:endParaRPr/>
          </a:p>
        </p:txBody>
      </p:sp>
      <p:pic>
        <p:nvPicPr>
          <p:cNvPr id="470" name="Google Shape;470;p5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6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 data từ SQL Server sang MS Access</a:t>
            </a:r>
            <a:endParaRPr/>
          </a:p>
        </p:txBody>
      </p:sp>
      <p:sp>
        <p:nvSpPr>
          <p:cNvPr id="477" name="Google Shape;477;p5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7</a:t>
            </a:r>
            <a:endParaRPr/>
          </a:p>
        </p:txBody>
      </p:sp>
      <p:sp>
        <p:nvSpPr>
          <p:cNvPr id="478" name="Google Shape;478;p5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/>
              <a:t>Bước 8: Kiểm tra trong access</a:t>
            </a:r>
            <a:endParaRPr/>
          </a:p>
        </p:txBody>
      </p:sp>
      <p:pic>
        <p:nvPicPr>
          <p:cNvPr id="479" name="Google Shape;479;p5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7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2838" y="2217014"/>
            <a:ext cx="5389562" cy="3867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kết</a:t>
            </a:r>
            <a:endParaRPr/>
          </a:p>
        </p:txBody>
      </p:sp>
      <p:sp>
        <p:nvSpPr>
          <p:cNvPr id="486" name="Google Shape;486;p5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Quản trị CSDL là dùng các </a:t>
            </a:r>
            <a:r>
              <a:rPr lang="en-US">
                <a:solidFill>
                  <a:srgbClr val="FF0000"/>
                </a:solidFill>
              </a:rPr>
              <a:t>kỹ năng</a:t>
            </a:r>
            <a:r>
              <a:rPr lang="en-US"/>
              <a:t> và </a:t>
            </a:r>
            <a:r>
              <a:rPr lang="en-US">
                <a:solidFill>
                  <a:srgbClr val="FF0000"/>
                </a:solidFill>
              </a:rPr>
              <a:t>thiết bị</a:t>
            </a:r>
            <a:r>
              <a:rPr lang="en-US"/>
              <a:t> để </a:t>
            </a:r>
            <a:r>
              <a:rPr lang="en-US">
                <a:solidFill>
                  <a:srgbClr val="008000"/>
                </a:solidFill>
              </a:rPr>
              <a:t>tổ chức, làm an toàn, lưu trữ và rút trích thông tin từ CSDL.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Các thao tác chính khi quản trị dữ liệu: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Phân quyền.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</a:pPr>
            <a:r>
              <a:rPr lang="en-US"/>
              <a:t>Quyền trên server: server role.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Quyền trên database: database role.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Backup/restore.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Import/export.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492" name="Google Shape;492;p5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i="1" lang="en-US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i="1" lang="en-US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AutoNum type="arabicPeriod"/>
            </a:pPr>
            <a:r>
              <a:rPr i="1" lang="en-US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i="1" lang="en-US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i="1" lang="en-US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33861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quyền Database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ết quả hình ảnh cho Q a A" id="497" name="Google Shape;49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219200"/>
            <a:ext cx="5943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tập</a:t>
            </a:r>
            <a:endParaRPr/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b="1" lang="en-US">
                <a:solidFill>
                  <a:srgbClr val="FF0000"/>
                </a:solidFill>
              </a:rPr>
              <a:t>Bài tập 1.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Chọn 1 file dữ liệu (SV) từ excel, và import vào SQLServer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Chọn 1 table trong SQL Server, và export tới file Excel.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b="1" lang="en-US">
                <a:solidFill>
                  <a:srgbClr val="FF0000"/>
                </a:solidFill>
              </a:rPr>
              <a:t>Bài tập 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Backup 1 CSDL từ SQL server trên máy tính A vào điã USB, đặt tên a.bak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Hãy restore file a.bak từ USB vào SQLServer trên máy tính B.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tập</a:t>
            </a:r>
            <a:endParaRPr/>
          </a:p>
        </p:txBody>
      </p:sp>
      <p:sp>
        <p:nvSpPr>
          <p:cNvPr id="509" name="Google Shape;509;p6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─"/>
            </a:pPr>
            <a:r>
              <a:rPr b="1" lang="en-US" sz="2600">
                <a:solidFill>
                  <a:srgbClr val="FF0000"/>
                </a:solidFill>
              </a:rPr>
              <a:t>Bài tập 3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rgbClr val="0066FF"/>
              </a:buClr>
              <a:buSzPts val="2200"/>
              <a:buChar char="+"/>
            </a:pPr>
            <a:r>
              <a:rPr lang="en-US" sz="2200"/>
              <a:t>Tạo 6 user từ u1 đến u6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rgbClr val="0066FF"/>
              </a:buClr>
              <a:buSzPts val="2200"/>
              <a:buChar char="+"/>
            </a:pPr>
            <a:r>
              <a:rPr lang="en-US" sz="2200"/>
              <a:t>Tạo 3 role từ r1 đến r3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rgbClr val="0066FF"/>
              </a:buClr>
              <a:buSzPts val="2200"/>
              <a:buChar char="+"/>
            </a:pPr>
            <a:r>
              <a:rPr lang="en-US" sz="2200"/>
              <a:t>Tạo nhóm: u1, u2 thuộc r1; u3, u4 thuộc r2; u5, u6 thuộc r3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rgbClr val="0066FF"/>
              </a:buClr>
              <a:buSzPts val="2200"/>
              <a:buChar char="+"/>
            </a:pPr>
            <a:r>
              <a:rPr lang="en-US" sz="2200"/>
              <a:t>Phân quyền cho r1, r2, r3</a:t>
            </a:r>
            <a:endParaRPr/>
          </a:p>
          <a:p>
            <a:pPr indent="-228600" lvl="2" marL="1143000" rtl="0" algn="l">
              <a:spcBef>
                <a:spcPts val="42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/>
              <a:buChar char="•"/>
            </a:pPr>
            <a:r>
              <a:rPr lang="en-US" sz="2100"/>
              <a:t>R1 thành viên của SysAdmin</a:t>
            </a:r>
            <a:endParaRPr/>
          </a:p>
          <a:p>
            <a:pPr indent="-228600" lvl="2" marL="1143000" rtl="0" algn="l">
              <a:spcBef>
                <a:spcPts val="42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/>
              <a:buChar char="•"/>
            </a:pPr>
            <a:r>
              <a:rPr lang="en-US" sz="2100"/>
              <a:t>R2 thành viên của db_owner, db_accessadmin</a:t>
            </a:r>
            <a:endParaRPr/>
          </a:p>
          <a:p>
            <a:pPr indent="-228600" lvl="2" marL="1143000" rtl="0" algn="l">
              <a:spcBef>
                <a:spcPts val="42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/>
              <a:buChar char="•"/>
            </a:pPr>
            <a:r>
              <a:rPr lang="en-US" sz="2100"/>
              <a:t>R3 thành viên của SysAdmin, db_owner, db_accessadmin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Clr>
                <a:srgbClr val="0066FF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tập</a:t>
            </a:r>
            <a:endParaRPr/>
          </a:p>
        </p:txBody>
      </p:sp>
      <p:sp>
        <p:nvSpPr>
          <p:cNvPr id="515" name="Google Shape;515;p6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b="1" lang="en-US">
                <a:solidFill>
                  <a:srgbClr val="FF0000"/>
                </a:solidFill>
              </a:rPr>
              <a:t>Bài tập 4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Tập làm các phát biểu grant, deny, revoke trên một CSDL gồm các table 1, T2, T3. . .đã biết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U1 có quyền select, delete trên T1, T3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U2 có quyền update, delete trên T2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U3 có quyền insert trên T1, T2, T3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U1 bị từ chối quyền insert trên T1, T2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mức truy xuất của người dùng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09600" y="1417638"/>
            <a:ext cx="1127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Quyền </a:t>
            </a:r>
            <a:r>
              <a:rPr lang="en-US">
                <a:solidFill>
                  <a:srgbClr val="FF0000"/>
                </a:solidFill>
              </a:rPr>
              <a:t>truy xuất đến Server </a:t>
            </a:r>
            <a:r>
              <a:rPr lang="en-US"/>
              <a:t>chứa CSDL.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VD: truy xuất đến MySQL, SQL server cần đăng nhập bằng tài khoản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Truy xuất </a:t>
            </a:r>
            <a:r>
              <a:rPr lang="en-US">
                <a:solidFill>
                  <a:srgbClr val="FF0000"/>
                </a:solidFill>
              </a:rPr>
              <a:t>đến CSDL nào </a:t>
            </a:r>
            <a:r>
              <a:rPr lang="en-US"/>
              <a:t>trên Server.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VD: một server có nhiều db như: QLBH, QLGV, ... 🡺 có quyền truy cập đối với database nào.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Truy xuất đến </a:t>
            </a:r>
            <a:r>
              <a:rPr lang="en-US">
                <a:solidFill>
                  <a:srgbClr val="FF0000"/>
                </a:solidFill>
              </a:rPr>
              <a:t>đối tượng nào </a:t>
            </a:r>
            <a:r>
              <a:rPr lang="en-US"/>
              <a:t>trên mỗi CSDL (tables, views, procedures. . .).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VD: chỉ xem được bảng, không được xoá. Có thể tạo View.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Có </a:t>
            </a:r>
            <a:r>
              <a:rPr lang="en-US">
                <a:solidFill>
                  <a:srgbClr val="FF0000"/>
                </a:solidFill>
              </a:rPr>
              <a:t>hành động gì </a:t>
            </a:r>
            <a:r>
              <a:rPr lang="en-US"/>
              <a:t>trên đối tượng đó (create, alter, select, insert, ...)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/>
              <a:t>VD: chỉ được select trên bảng GIAOVIEN, không được sửa (update)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khoản mặc định trong SQL Server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Tài khoản login mặc định là </a:t>
            </a:r>
            <a:r>
              <a:rPr lang="en-US">
                <a:solidFill>
                  <a:srgbClr val="FF0000"/>
                </a:solidFill>
              </a:rPr>
              <a:t>các tài khoản do nhà sản xuất đã tạo ra sẵn </a:t>
            </a:r>
            <a:r>
              <a:rPr lang="en-US"/>
              <a:t>trên các hệ quản trị CSDL.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Có 2 tài khoản login mặc định SQLServer: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Sa.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Builtin\Administrators.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b="1" lang="en-US">
                <a:solidFill>
                  <a:srgbClr val="FF0000"/>
                </a:solidFill>
              </a:rPr>
              <a:t>Sa (System Admin) </a:t>
            </a:r>
            <a:r>
              <a:rPr lang="en-US"/>
              <a:t>là </a:t>
            </a:r>
            <a:r>
              <a:rPr lang="en-US">
                <a:solidFill>
                  <a:srgbClr val="FF0000"/>
                </a:solidFill>
              </a:rPr>
              <a:t>tài khoản đặc biệt có tất cả quyền </a:t>
            </a:r>
            <a:r>
              <a:rPr lang="en-US"/>
              <a:t>trên SQL SerVer và Datatbase.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b="1" lang="en-US">
                <a:solidFill>
                  <a:srgbClr val="FF0000"/>
                </a:solidFill>
              </a:rPr>
              <a:t>Builtin\Administrators </a:t>
            </a:r>
            <a:r>
              <a:rPr lang="en-US"/>
              <a:t>là tài khoản mặc định cho tất cà admin của WinNT, có tất cả quyền trên SQL Server và </a:t>
            </a:r>
            <a:r>
              <a:rPr b="1" lang="en-US"/>
              <a:t>Database</a:t>
            </a:r>
            <a:r>
              <a:rPr lang="en-US"/>
              <a:t>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khoản mặc định trong SQL Server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Dùng </a:t>
            </a:r>
            <a:r>
              <a:rPr lang="en-US">
                <a:solidFill>
                  <a:srgbClr val="FF0000"/>
                </a:solidFill>
              </a:rPr>
              <a:t>sp_addlogin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Cú pháp: sp_addlogin ‘login’, ‘password’, ’Database’.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Ví dụ: sp_addlogin ‘anh’,  ‘nothing’, ’congchung’.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Tên: anh; mật khẩu: nothing; CSDL mặc định: congchung.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Thông tin trên được giữ trong table syslogins của csdl master.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Để dùng CSDL trên SQL Server, người dùng phải kết nối với SQL Server thông qua 1 tài khoản login 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Tài khoản login có thể là: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Tài khoản WinNT.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+"/>
            </a:pPr>
            <a:r>
              <a:rPr lang="en-US">
                <a:solidFill>
                  <a:srgbClr val="FF0000"/>
                </a:solidFill>
              </a:rPr>
              <a:t>Tài khoản mặc định.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</a:pPr>
            <a:r>
              <a:rPr lang="en-US"/>
              <a:t>Tài khoản login SQL Server do User tạo ra.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2008-06-14T04:13:27Z</dcterms:created>
  <dc:creator>Hong</dc:creator>
</cp:coreProperties>
</file>