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328" r:id="rId2"/>
    <p:sldId id="389" r:id="rId3"/>
    <p:sldId id="393" r:id="rId4"/>
    <p:sldId id="392" r:id="rId5"/>
    <p:sldId id="394" r:id="rId6"/>
    <p:sldId id="395" r:id="rId7"/>
    <p:sldId id="396" r:id="rId8"/>
    <p:sldId id="397" r:id="rId9"/>
    <p:sldId id="398" r:id="rId10"/>
    <p:sldId id="516" r:id="rId11"/>
    <p:sldId id="403" r:id="rId12"/>
    <p:sldId id="399" r:id="rId13"/>
    <p:sldId id="400" r:id="rId14"/>
    <p:sldId id="517" r:id="rId15"/>
    <p:sldId id="402" r:id="rId16"/>
    <p:sldId id="390" r:id="rId17"/>
    <p:sldId id="391" r:id="rId18"/>
    <p:sldId id="404" r:id="rId19"/>
    <p:sldId id="405" r:id="rId20"/>
    <p:sldId id="406" r:id="rId21"/>
    <p:sldId id="407" r:id="rId22"/>
    <p:sldId id="518" r:id="rId23"/>
    <p:sldId id="408" r:id="rId24"/>
    <p:sldId id="485" r:id="rId25"/>
    <p:sldId id="477" r:id="rId26"/>
    <p:sldId id="478" r:id="rId27"/>
    <p:sldId id="479" r:id="rId28"/>
    <p:sldId id="481" r:id="rId29"/>
    <p:sldId id="483" r:id="rId30"/>
    <p:sldId id="486" r:id="rId31"/>
    <p:sldId id="488" r:id="rId32"/>
    <p:sldId id="489" r:id="rId33"/>
    <p:sldId id="490" r:id="rId34"/>
    <p:sldId id="491" r:id="rId35"/>
    <p:sldId id="492" r:id="rId36"/>
    <p:sldId id="494" r:id="rId37"/>
    <p:sldId id="493" r:id="rId38"/>
    <p:sldId id="519" r:id="rId39"/>
    <p:sldId id="495" r:id="rId40"/>
    <p:sldId id="496" r:id="rId41"/>
    <p:sldId id="497" r:id="rId42"/>
    <p:sldId id="498" r:id="rId43"/>
    <p:sldId id="499" r:id="rId44"/>
    <p:sldId id="500" r:id="rId45"/>
    <p:sldId id="501" r:id="rId46"/>
    <p:sldId id="502" r:id="rId47"/>
    <p:sldId id="503" r:id="rId48"/>
    <p:sldId id="504" r:id="rId49"/>
    <p:sldId id="505" r:id="rId50"/>
    <p:sldId id="508" r:id="rId51"/>
    <p:sldId id="506" r:id="rId52"/>
    <p:sldId id="509" r:id="rId53"/>
    <p:sldId id="507" r:id="rId54"/>
    <p:sldId id="510" r:id="rId55"/>
    <p:sldId id="512" r:id="rId56"/>
    <p:sldId id="511" r:id="rId57"/>
    <p:sldId id="513" r:id="rId58"/>
    <p:sldId id="514" r:id="rId59"/>
    <p:sldId id="468" r:id="rId60"/>
    <p:sldId id="452" r:id="rId61"/>
    <p:sldId id="453" r:id="rId62"/>
    <p:sldId id="454" r:id="rId63"/>
    <p:sldId id="455" r:id="rId64"/>
    <p:sldId id="456" r:id="rId65"/>
    <p:sldId id="457" r:id="rId66"/>
    <p:sldId id="458" r:id="rId67"/>
    <p:sldId id="459" r:id="rId68"/>
    <p:sldId id="461" r:id="rId69"/>
    <p:sldId id="462" r:id="rId70"/>
    <p:sldId id="463" r:id="rId71"/>
    <p:sldId id="464" r:id="rId72"/>
    <p:sldId id="467" r:id="rId73"/>
    <p:sldId id="465" r:id="rId74"/>
    <p:sldId id="469" r:id="rId75"/>
    <p:sldId id="470" r:id="rId76"/>
    <p:sldId id="515" r:id="rId77"/>
    <p:sldId id="446" r:id="rId78"/>
    <p:sldId id="368" r:id="rId79"/>
    <p:sldId id="388" r:id="rId80"/>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008000"/>
    <a:srgbClr val="000099"/>
    <a:srgbClr val="978C28"/>
    <a:srgbClr val="D3C337"/>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82895" autoAdjust="0"/>
  </p:normalViewPr>
  <p:slideViewPr>
    <p:cSldViewPr>
      <p:cViewPr varScale="1">
        <p:scale>
          <a:sx n="91" d="100"/>
          <a:sy n="91" d="100"/>
        </p:scale>
        <p:origin x="224"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11/15/22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11/15/22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11/15/22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11/15/22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11/15/22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11/15/22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11/15/22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11/15/22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11/15/22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11/15/22</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11/15/22</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11/15/22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3:</a:t>
            </a:r>
            <a:br>
              <a:rPr lang="en-US" b="1"/>
            </a:br>
            <a:r>
              <a:rPr lang="en-US">
                <a:solidFill>
                  <a:srgbClr val="0066FF"/>
                </a:solidFill>
              </a:rPr>
              <a:t>XỬ LÝ THÔNG TIN TRÊN MÁY TÍNH:</a:t>
            </a:r>
            <a:br>
              <a:rPr lang="en-US">
                <a:solidFill>
                  <a:srgbClr val="0066FF"/>
                </a:solidFill>
              </a:rPr>
            </a:br>
            <a:r>
              <a:rPr lang="en-US">
                <a:solidFill>
                  <a:srgbClr val="0066FF"/>
                </a:solidFill>
              </a:rPr>
              <a:t>LẬP TRÌNH CƠ SỞ DỮ LIỆU</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có</a:t>
            </a:r>
            <a:r>
              <a:rPr lang="en-US" dirty="0"/>
              <a:t> </a:t>
            </a:r>
            <a:r>
              <a:rPr lang="en-US" dirty="0" err="1"/>
              <a:t>tham</a:t>
            </a:r>
            <a:r>
              <a:rPr lang="en-US" dirty="0"/>
              <a:t> </a:t>
            </a:r>
            <a:r>
              <a:rPr lang="en-US" dirty="0" err="1"/>
              <a:t>số</a:t>
            </a:r>
            <a:r>
              <a:rPr lang="en-US" dirty="0"/>
              <a:t>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a:xfrm>
            <a:off x="609600" y="1295400"/>
            <a:ext cx="10972800" cy="4525963"/>
          </a:xfrm>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r>
              <a:rPr lang="en-US" i="1" dirty="0">
                <a:solidFill>
                  <a:srgbClr val="008000"/>
                </a:solidFill>
                <a:latin typeface="Courier New" panose="02070309020205020404" pitchFamily="49" charset="0"/>
                <a:cs typeface="Courier New" panose="02070309020205020404" pitchFamily="49" charset="0"/>
              </a:rPr>
              <a:t> </a:t>
            </a:r>
            <a:r>
              <a:rPr lang="en-US" i="1" dirty="0">
                <a:solidFill>
                  <a:srgbClr val="000099"/>
                </a:solidFill>
                <a:latin typeface="Courier New" panose="02070309020205020404" pitchFamily="49" charset="0"/>
                <a:cs typeface="Courier New" panose="02070309020205020404" pitchFamily="49" charset="0"/>
              </a:rPr>
              <a:t>&lt;@</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 ,@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n,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n&gt;</a:t>
            </a:r>
            <a:br>
              <a:rPr lang="en-US" i="1" dirty="0">
                <a:solidFill>
                  <a:srgbClr val="000099"/>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 </a:t>
            </a:r>
            <a:r>
              <a:rPr lang="en-US" i="1" dirty="0">
                <a:solidFill>
                  <a:srgbClr val="008000"/>
                </a:solidFill>
                <a:latin typeface="Courier New" panose="02070309020205020404" pitchFamily="49" charset="0"/>
                <a:cs typeface="Courier New" panose="02070309020205020404" pitchFamily="49" charset="0"/>
              </a:rPr>
              <a:t>@</a:t>
            </a:r>
            <a:r>
              <a:rPr lang="en-US" i="1" dirty="0" err="1">
                <a:solidFill>
                  <a:srgbClr val="008000"/>
                </a:solidFill>
                <a:latin typeface="Courier New" panose="02070309020205020404" pitchFamily="49" charset="0"/>
                <a:cs typeface="Courier New" panose="02070309020205020404" pitchFamily="49" charset="0"/>
              </a:rPr>
              <a:t>Tenthamso</a:t>
            </a:r>
            <a:r>
              <a:rPr lang="en-US" i="1" dirty="0">
                <a:solidFill>
                  <a:srgbClr val="008000"/>
                </a:solidFill>
                <a:latin typeface="Courier New" panose="02070309020205020404" pitchFamily="49" charset="0"/>
                <a:cs typeface="Courier New" panose="02070309020205020404" pitchFamily="49" charset="0"/>
              </a:rPr>
              <a:t>=‘Gia tri’, ...</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626555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0468-38C5-054F-B225-8672FE9B29B6}"/>
              </a:ext>
            </a:extLst>
          </p:cNvPr>
          <p:cNvSpPr>
            <a:spLocks noGrp="1"/>
          </p:cNvSpPr>
          <p:nvPr>
            <p:ph type="title"/>
          </p:nvPr>
        </p:nvSpPr>
        <p:spPr/>
        <p:txBody>
          <a:bodyPr/>
          <a:lstStyle/>
          <a:p>
            <a:r>
              <a:rPr lang="en-US"/>
              <a:t>Ví dụ</a:t>
            </a:r>
          </a:p>
        </p:txBody>
      </p:sp>
      <p:graphicFrame>
        <p:nvGraphicFramePr>
          <p:cNvPr id="4" name="Content Placeholder 3">
            <a:extLst>
              <a:ext uri="{FF2B5EF4-FFF2-40B4-BE49-F238E27FC236}">
                <a16:creationId xmlns:a16="http://schemas.microsoft.com/office/drawing/2014/main" id="{D807914F-C25C-DE4F-B35A-2CAE5D64464B}"/>
              </a:ext>
            </a:extLst>
          </p:cNvPr>
          <p:cNvGraphicFramePr>
            <a:graphicFrameLocks noGrp="1"/>
          </p:cNvGraphicFramePr>
          <p:nvPr>
            <p:ph idx="1"/>
          </p:nvPr>
        </p:nvGraphicFramePr>
        <p:xfrm>
          <a:off x="266701" y="1425576"/>
          <a:ext cx="11658598" cy="4419600"/>
        </p:xfrm>
        <a:graphic>
          <a:graphicData uri="http://schemas.openxmlformats.org/drawingml/2006/table">
            <a:tbl>
              <a:tblPr/>
              <a:tblGrid>
                <a:gridCol w="1447800">
                  <a:extLst>
                    <a:ext uri="{9D8B030D-6E8A-4147-A177-3AD203B41FA5}">
                      <a16:colId xmlns:a16="http://schemas.microsoft.com/office/drawing/2014/main" val="1592203902"/>
                    </a:ext>
                  </a:extLst>
                </a:gridCol>
                <a:gridCol w="1883228">
                  <a:extLst>
                    <a:ext uri="{9D8B030D-6E8A-4147-A177-3AD203B41FA5}">
                      <a16:colId xmlns:a16="http://schemas.microsoft.com/office/drawing/2014/main" val="4212519722"/>
                    </a:ext>
                  </a:extLst>
                </a:gridCol>
                <a:gridCol w="1665514">
                  <a:extLst>
                    <a:ext uri="{9D8B030D-6E8A-4147-A177-3AD203B41FA5}">
                      <a16:colId xmlns:a16="http://schemas.microsoft.com/office/drawing/2014/main" val="1292639099"/>
                    </a:ext>
                  </a:extLst>
                </a:gridCol>
                <a:gridCol w="1665514">
                  <a:extLst>
                    <a:ext uri="{9D8B030D-6E8A-4147-A177-3AD203B41FA5}">
                      <a16:colId xmlns:a16="http://schemas.microsoft.com/office/drawing/2014/main" val="803875022"/>
                    </a:ext>
                  </a:extLst>
                </a:gridCol>
                <a:gridCol w="1665514">
                  <a:extLst>
                    <a:ext uri="{9D8B030D-6E8A-4147-A177-3AD203B41FA5}">
                      <a16:colId xmlns:a16="http://schemas.microsoft.com/office/drawing/2014/main" val="262260197"/>
                    </a:ext>
                  </a:extLst>
                </a:gridCol>
                <a:gridCol w="1665514">
                  <a:extLst>
                    <a:ext uri="{9D8B030D-6E8A-4147-A177-3AD203B41FA5}">
                      <a16:colId xmlns:a16="http://schemas.microsoft.com/office/drawing/2014/main" val="145978681"/>
                    </a:ext>
                  </a:extLst>
                </a:gridCol>
                <a:gridCol w="1665514">
                  <a:extLst>
                    <a:ext uri="{9D8B030D-6E8A-4147-A177-3AD203B41FA5}">
                      <a16:colId xmlns:a16="http://schemas.microsoft.com/office/drawing/2014/main" val="3307748901"/>
                    </a:ext>
                  </a:extLst>
                </a:gridCol>
              </a:tblGrid>
              <a:tr h="546659">
                <a:tc>
                  <a:txBody>
                    <a:bodyPr/>
                    <a:lstStyle/>
                    <a:p>
                      <a:pPr algn="l"/>
                      <a:r>
                        <a:rPr lang="en-US" sz="1600" b="1"/>
                        <a:t>CustomerID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CustomerName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ContactName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Address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City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PostalCode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Country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848690"/>
                  </a:ext>
                </a:extLst>
              </a:tr>
              <a:tr h="824030">
                <a:tc>
                  <a:txBody>
                    <a:bodyPr/>
                    <a:lstStyle/>
                    <a:p>
                      <a:pPr algn="l"/>
                      <a:r>
                        <a:rPr lang="en-US" sz="1600"/>
                        <a:t>1</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Alfreds Futterkiste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Maria Anders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Obere Str. 57</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Berlin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12209</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Germany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197064"/>
                  </a:ext>
                </a:extLst>
              </a:tr>
              <a:tr h="824030">
                <a:tc>
                  <a:txBody>
                    <a:bodyPr/>
                    <a:lstStyle/>
                    <a:p>
                      <a:pPr algn="l"/>
                      <a:r>
                        <a:rPr lang="en-US" sz="1600"/>
                        <a:t>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 Emparedados y helados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Avda. de la Constitución 2222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05021</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218082"/>
                  </a:ext>
                </a:extLst>
              </a:tr>
              <a:tr h="824030">
                <a:tc>
                  <a:txBody>
                    <a:bodyPr/>
                    <a:lstStyle/>
                    <a:p>
                      <a:pPr algn="l"/>
                      <a:r>
                        <a:rPr lang="en-US" sz="1600"/>
                        <a:t>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 Taquería</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Mataderos 2312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256195"/>
                  </a:ext>
                </a:extLst>
              </a:tr>
              <a:tr h="824030">
                <a:tc>
                  <a:txBody>
                    <a:bodyPr/>
                    <a:lstStyle/>
                    <a:p>
                      <a:pPr algn="l"/>
                      <a:r>
                        <a:rPr lang="en-US" sz="1600"/>
                        <a:t>4</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Around the Horn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Thomas Hardy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120 Hanover Sq.</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London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WA1 1DP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UK</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8037"/>
                  </a:ext>
                </a:extLst>
              </a:tr>
              <a:tr h="576821">
                <a:tc>
                  <a:txBody>
                    <a:bodyPr/>
                    <a:lstStyle/>
                    <a:p>
                      <a:pPr algn="l"/>
                      <a:r>
                        <a:rPr lang="en-US" sz="1600"/>
                        <a:t>5</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Berglunds snabbköp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Christina Berglund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Berguvsvägen 8</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Luleå</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S-958 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Sweden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422264"/>
                  </a:ext>
                </a:extLst>
              </a:tr>
            </a:tbl>
          </a:graphicData>
        </a:graphic>
      </p:graphicFrame>
    </p:spTree>
    <p:extLst>
      <p:ext uri="{BB962C8B-B14F-4D97-AF65-F5344CB8AC3E}">
        <p14:creationId xmlns:p14="http://schemas.microsoft.com/office/powerpoint/2010/main" val="24517518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E173-AF0C-CD43-A3B8-427A85F9B04C}"/>
              </a:ext>
            </a:extLst>
          </p:cNvPr>
          <p:cNvSpPr>
            <a:spLocks noGrp="1"/>
          </p:cNvSpPr>
          <p:nvPr>
            <p:ph type="title"/>
          </p:nvPr>
        </p:nvSpPr>
        <p:spPr/>
        <p:txBody>
          <a:bodyPr/>
          <a:lstStyle/>
          <a:p>
            <a:r>
              <a:rPr lang="en-US"/>
              <a:t>Ví dụ trường hợp 1 tham số</a:t>
            </a:r>
          </a:p>
        </p:txBody>
      </p:sp>
      <p:sp>
        <p:nvSpPr>
          <p:cNvPr id="3" name="Content Placeholder 2">
            <a:extLst>
              <a:ext uri="{FF2B5EF4-FFF2-40B4-BE49-F238E27FC236}">
                <a16:creationId xmlns:a16="http://schemas.microsoft.com/office/drawing/2014/main" id="{F6B6837C-38F8-5C48-99AC-9655B4680884}"/>
              </a:ext>
            </a:extLst>
          </p:cNvPr>
          <p:cNvSpPr>
            <a:spLocks noGrp="1"/>
          </p:cNvSpPr>
          <p:nvPr>
            <p:ph idx="1"/>
          </p:nvPr>
        </p:nvSpPr>
        <p:spPr/>
        <p:txBody>
          <a:bodyPr/>
          <a:lstStyle/>
          <a:p>
            <a:r>
              <a:rPr lang="en-US">
                <a:cs typeface="Courier New" panose="02070309020205020404" pitchFamily="49" charset="0"/>
              </a:rPr>
              <a:t>Khai báo Procedure:</a:t>
            </a:r>
          </a:p>
          <a:p>
            <a:pPr marL="0" indent="0">
              <a:buNone/>
            </a:pPr>
            <a:r>
              <a:rPr lang="en-US" sz="2400">
                <a:solidFill>
                  <a:srgbClr val="FF0000"/>
                </a:solidFill>
                <a:latin typeface="Courier New" panose="02070309020205020404" pitchFamily="49" charset="0"/>
                <a:cs typeface="Courier New" panose="02070309020205020404" pitchFamily="49" charset="0"/>
              </a:rPr>
              <a:t>CREATE PROCEDURE </a:t>
            </a:r>
            <a:r>
              <a:rPr lang="en-US" sz="2400" i="1">
                <a:latin typeface="Courier New" panose="02070309020205020404" pitchFamily="49" charset="0"/>
                <a:cs typeface="Courier New" panose="02070309020205020404" pitchFamily="49" charset="0"/>
              </a:rPr>
              <a:t>SelectAllCustomers</a:t>
            </a: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@City nvarchar(30)</a:t>
            </a:r>
            <a:br>
              <a:rPr lang="en-US" sz="2400">
                <a:solidFill>
                  <a:srgbClr val="FF0000"/>
                </a:solidFill>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AS</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SELECT * FROM Customers WHERE City = </a:t>
            </a:r>
            <a:r>
              <a:rPr lang="en-US" sz="2400">
                <a:solidFill>
                  <a:srgbClr val="FF0000"/>
                </a:solidFill>
                <a:latin typeface="Courier New" panose="02070309020205020404" pitchFamily="49" charset="0"/>
                <a:cs typeface="Courier New" panose="02070309020205020404" pitchFamily="49" charset="0"/>
              </a:rPr>
              <a:t>@City</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GO;</a:t>
            </a:r>
          </a:p>
          <a:p>
            <a:pPr marL="0" indent="0">
              <a:buNone/>
            </a:pPr>
            <a:endParaRPr lang="en-US" sz="2400">
              <a:latin typeface="Courier New" panose="02070309020205020404" pitchFamily="49" charset="0"/>
              <a:cs typeface="Courier New" panose="02070309020205020404" pitchFamily="49" charset="0"/>
            </a:endParaRPr>
          </a:p>
          <a:p>
            <a:r>
              <a:rPr lang="en-US">
                <a:cs typeface="Courier New" panose="02070309020205020404" pitchFamily="49" charset="0"/>
              </a:rPr>
              <a:t>Gọi thực thi Procedure:</a:t>
            </a:r>
          </a:p>
          <a:p>
            <a:pPr marL="0" indent="0">
              <a:buNone/>
            </a:pPr>
            <a:r>
              <a:rPr lang="en-US" sz="2400">
                <a:solidFill>
                  <a:srgbClr val="FF0000"/>
                </a:solidFill>
                <a:latin typeface="Courier New" panose="02070309020205020404" pitchFamily="49" charset="0"/>
                <a:cs typeface="Courier New" panose="02070309020205020404" pitchFamily="49" charset="0"/>
              </a:rPr>
              <a:t>EXEC</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SelectAllCustomers</a:t>
            </a:r>
            <a:r>
              <a:rPr lang="en-US" sz="2400">
                <a:latin typeface="Courier New" panose="02070309020205020404" pitchFamily="49" charset="0"/>
                <a:cs typeface="Courier New" panose="02070309020205020404" pitchFamily="49" charset="0"/>
              </a:rPr>
              <a:t> @City = 'London'; </a:t>
            </a:r>
          </a:p>
        </p:txBody>
      </p:sp>
    </p:spTree>
    <p:extLst>
      <p:ext uri="{BB962C8B-B14F-4D97-AF65-F5344CB8AC3E}">
        <p14:creationId xmlns:p14="http://schemas.microsoft.com/office/powerpoint/2010/main" val="19286961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D22-3D61-D449-9731-62AA0AB11627}"/>
              </a:ext>
            </a:extLst>
          </p:cNvPr>
          <p:cNvSpPr>
            <a:spLocks noGrp="1"/>
          </p:cNvSpPr>
          <p:nvPr>
            <p:ph type="title"/>
          </p:nvPr>
        </p:nvSpPr>
        <p:spPr/>
        <p:txBody>
          <a:bodyPr/>
          <a:lstStyle/>
          <a:p>
            <a:r>
              <a:rPr lang="en-US"/>
              <a:t>Ví dụ trường hợp nhiều tham số</a:t>
            </a:r>
          </a:p>
        </p:txBody>
      </p:sp>
      <p:sp>
        <p:nvSpPr>
          <p:cNvPr id="3" name="Content Placeholder 2">
            <a:extLst>
              <a:ext uri="{FF2B5EF4-FFF2-40B4-BE49-F238E27FC236}">
                <a16:creationId xmlns:a16="http://schemas.microsoft.com/office/drawing/2014/main" id="{8F62060C-A105-894F-A139-75D7D0564D26}"/>
              </a:ext>
            </a:extLst>
          </p:cNvPr>
          <p:cNvSpPr>
            <a:spLocks noGrp="1"/>
          </p:cNvSpPr>
          <p:nvPr>
            <p:ph idx="1"/>
          </p:nvPr>
        </p:nvSpPr>
        <p:spPr/>
        <p:txBody>
          <a:bodyPr/>
          <a:lstStyle/>
          <a:p>
            <a:r>
              <a:rPr lang="en-US" dirty="0" err="1"/>
              <a:t>Khai</a:t>
            </a:r>
            <a:r>
              <a:rPr lang="en-US" dirty="0"/>
              <a:t> </a:t>
            </a:r>
            <a:r>
              <a:rPr lang="en-US" dirty="0" err="1"/>
              <a:t>báo</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CREATE PROCEDURE </a:t>
            </a:r>
            <a:r>
              <a:rPr lang="en-US" sz="2400" b="1" i="1" dirty="0" err="1">
                <a:latin typeface="Courier New" panose="02070309020205020404" pitchFamily="49" charset="0"/>
                <a:cs typeface="Courier New" panose="02070309020205020404" pitchFamily="49" charset="0"/>
              </a:rPr>
              <a:t>SelectAllCustomers</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@City </a:t>
            </a:r>
            <a:r>
              <a:rPr lang="en-US" sz="2400" dirty="0" err="1">
                <a:solidFill>
                  <a:srgbClr val="FF0000"/>
                </a:solidFill>
                <a:latin typeface="Courier New" panose="02070309020205020404" pitchFamily="49" charset="0"/>
                <a:cs typeface="Courier New" panose="02070309020205020404" pitchFamily="49" charset="0"/>
              </a:rPr>
              <a:t>nvarchar</a:t>
            </a:r>
            <a:r>
              <a:rPr lang="en-US" sz="2400" dirty="0">
                <a:solidFill>
                  <a:srgbClr val="FF0000"/>
                </a:solidFill>
                <a:latin typeface="Courier New" panose="02070309020205020404" pitchFamily="49" charset="0"/>
                <a:cs typeface="Courier New" panose="02070309020205020404" pitchFamily="49" charset="0"/>
              </a:rPr>
              <a:t>(30)</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nvarchar</a:t>
            </a:r>
            <a:r>
              <a:rPr lang="en-US" sz="2400" dirty="0">
                <a:solidFill>
                  <a:srgbClr val="FF0000"/>
                </a:solidFill>
                <a:latin typeface="Courier New" panose="02070309020205020404" pitchFamily="49" charset="0"/>
                <a:cs typeface="Courier New" panose="02070309020205020404" pitchFamily="49" charset="0"/>
              </a:rPr>
              <a:t>(10)</a:t>
            </a:r>
            <a:br>
              <a:rPr lang="en-US" sz="2400" dirty="0">
                <a:solidFill>
                  <a:srgbClr val="FF0000"/>
                </a:solidFill>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SELECT * FROM Customers WHERE City = </a:t>
            </a:r>
            <a:r>
              <a:rPr lang="en-US" sz="2400" dirty="0">
                <a:solidFill>
                  <a:srgbClr val="FF0000"/>
                </a:solidFill>
                <a:latin typeface="Courier New" panose="02070309020205020404" pitchFamily="49" charset="0"/>
                <a:cs typeface="Courier New" panose="02070309020205020404" pitchFamily="49" charset="0"/>
              </a:rPr>
              <a:t>@City </a:t>
            </a:r>
            <a:r>
              <a:rPr lang="en-US" sz="2400" dirty="0">
                <a:latin typeface="Courier New" panose="02070309020205020404" pitchFamily="49" charset="0"/>
                <a:cs typeface="Courier New" panose="02070309020205020404" pitchFamily="49" charset="0"/>
              </a:rPr>
              <a:t>AND 	</a:t>
            </a:r>
            <a:r>
              <a:rPr lang="en-US" sz="2400" dirty="0" err="1">
                <a:latin typeface="Courier New" panose="02070309020205020404" pitchFamily="49" charset="0"/>
                <a:cs typeface="Courier New" panose="02070309020205020404" pitchFamily="49" charset="0"/>
              </a:rPr>
              <a:t>PostalCode</a:t>
            </a:r>
            <a:r>
              <a:rPr lang="en-US" sz="2400" dirty="0">
                <a:latin typeface="Courier New" panose="02070309020205020404" pitchFamily="49" charset="0"/>
                <a:cs typeface="Courier New" panose="02070309020205020404" pitchFamily="49" charset="0"/>
              </a:rPr>
              <a:t> =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GO;</a:t>
            </a:r>
          </a:p>
          <a:p>
            <a:r>
              <a:rPr lang="en-US" dirty="0" err="1"/>
              <a:t>Thực</a:t>
            </a:r>
            <a:r>
              <a:rPr lang="en-US" dirty="0"/>
              <a:t> </a:t>
            </a:r>
            <a:r>
              <a:rPr lang="en-US" dirty="0" err="1"/>
              <a:t>thi</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EXEC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SelectAllCustomers</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@City = 'London'</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r>
              <a:rPr lang="en-US" sz="2400" dirty="0">
                <a:solidFill>
                  <a:srgbClr val="FF0000"/>
                </a:solidFill>
                <a:latin typeface="Courier New" panose="02070309020205020404" pitchFamily="49" charset="0"/>
                <a:cs typeface="Courier New" panose="02070309020205020404" pitchFamily="49" charset="0"/>
              </a:rPr>
              <a:t> = 'WA1 1DP'</a:t>
            </a:r>
            <a:r>
              <a:rPr lang="en-US"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041705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có</a:t>
            </a:r>
            <a:r>
              <a:rPr lang="en-US" dirty="0"/>
              <a:t> </a:t>
            </a:r>
            <a:r>
              <a:rPr lang="en-US" dirty="0" err="1"/>
              <a:t>tham</a:t>
            </a:r>
            <a:r>
              <a:rPr lang="en-US" dirty="0"/>
              <a:t> </a:t>
            </a:r>
            <a:r>
              <a:rPr lang="en-US" dirty="0" err="1"/>
              <a:t>số</a:t>
            </a:r>
            <a:r>
              <a:rPr lang="en-US" dirty="0"/>
              <a:t> ra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a:xfrm>
            <a:off x="609600" y="1295400"/>
            <a:ext cx="10972800" cy="4525963"/>
          </a:xfrm>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r>
              <a:rPr lang="en-US" i="1" dirty="0">
                <a:solidFill>
                  <a:srgbClr val="008000"/>
                </a:solidFill>
                <a:latin typeface="Courier New" panose="02070309020205020404" pitchFamily="49" charset="0"/>
                <a:cs typeface="Courier New" panose="02070309020205020404" pitchFamily="49" charset="0"/>
              </a:rPr>
              <a:t> </a:t>
            </a:r>
            <a:r>
              <a:rPr lang="en-US" i="1" dirty="0">
                <a:solidFill>
                  <a:srgbClr val="000099"/>
                </a:solidFill>
                <a:latin typeface="Courier New" panose="02070309020205020404" pitchFamily="49" charset="0"/>
                <a:cs typeface="Courier New" panose="02070309020205020404" pitchFamily="49" charset="0"/>
              </a:rPr>
              <a:t>&lt;@</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2,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2 </a:t>
            </a:r>
            <a:r>
              <a:rPr lang="en-US" b="1" i="1" dirty="0">
                <a:solidFill>
                  <a:srgbClr val="000099"/>
                </a:solidFill>
                <a:latin typeface="Courier New" panose="02070309020205020404" pitchFamily="49" charset="0"/>
                <a:cs typeface="Courier New" panose="02070309020205020404" pitchFamily="49" charset="0"/>
              </a:rPr>
              <a:t>OUTPUT, </a:t>
            </a:r>
            <a:r>
              <a:rPr lang="en-US" i="1" dirty="0">
                <a:solidFill>
                  <a:srgbClr val="000099"/>
                </a:solidFill>
                <a:latin typeface="Courier New" panose="02070309020205020404" pitchFamily="49" charset="0"/>
                <a:cs typeface="Courier New" panose="02070309020205020404" pitchFamily="49" charset="0"/>
              </a:rPr>
              <a:t>...&gt;</a:t>
            </a:r>
            <a:br>
              <a:rPr lang="en-US" i="1" dirty="0">
                <a:solidFill>
                  <a:srgbClr val="000099"/>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466700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D22-3D61-D449-9731-62AA0AB11627}"/>
              </a:ext>
            </a:extLst>
          </p:cNvPr>
          <p:cNvSpPr>
            <a:spLocks noGrp="1"/>
          </p:cNvSpPr>
          <p:nvPr>
            <p:ph type="title"/>
          </p:nvPr>
        </p:nvSpPr>
        <p:spPr/>
        <p:txBody>
          <a:bodyPr/>
          <a:lstStyle/>
          <a:p>
            <a:r>
              <a:rPr lang="en-US"/>
              <a:t>Ví dụ trường hợp tham số ra</a:t>
            </a:r>
          </a:p>
        </p:txBody>
      </p:sp>
      <p:sp>
        <p:nvSpPr>
          <p:cNvPr id="3" name="Content Placeholder 2">
            <a:extLst>
              <a:ext uri="{FF2B5EF4-FFF2-40B4-BE49-F238E27FC236}">
                <a16:creationId xmlns:a16="http://schemas.microsoft.com/office/drawing/2014/main" id="{8F62060C-A105-894F-A139-75D7D0564D26}"/>
              </a:ext>
            </a:extLst>
          </p:cNvPr>
          <p:cNvSpPr>
            <a:spLocks noGrp="1"/>
          </p:cNvSpPr>
          <p:nvPr>
            <p:ph idx="1"/>
          </p:nvPr>
        </p:nvSpPr>
        <p:spPr>
          <a:xfrm>
            <a:off x="381000" y="1166018"/>
            <a:ext cx="11658600" cy="4929982"/>
          </a:xfrm>
        </p:spPr>
        <p:txBody>
          <a:bodyPr/>
          <a:lstStyle/>
          <a:p>
            <a:r>
              <a:rPr lang="en-US" dirty="0" err="1"/>
              <a:t>Khai</a:t>
            </a:r>
            <a:r>
              <a:rPr lang="en-US" dirty="0"/>
              <a:t> </a:t>
            </a:r>
            <a:r>
              <a:rPr lang="en-US" dirty="0" err="1"/>
              <a:t>báo</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CREATE PROCEDURE </a:t>
            </a:r>
            <a:r>
              <a:rPr lang="en-US" sz="2400" b="1" i="1" dirty="0" err="1">
                <a:latin typeface="Courier New" panose="02070309020205020404" pitchFamily="49" charset="0"/>
                <a:cs typeface="Courier New" panose="02070309020205020404" pitchFamily="49" charset="0"/>
              </a:rPr>
              <a:t>SelectCustomerName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r>
              <a:rPr lang="en-US" sz="2400" dirty="0">
                <a:solidFill>
                  <a:srgbClr val="FF0000"/>
                </a:solidFill>
                <a:latin typeface="Courier New" panose="02070309020205020404" pitchFamily="49" charset="0"/>
                <a:cs typeface="Courier New" panose="02070309020205020404" pitchFamily="49" charset="0"/>
              </a:rPr>
              <a:t> char(2)</a:t>
            </a:r>
            <a:r>
              <a:rPr lang="en-US" sz="2400" dirty="0">
                <a:latin typeface="Courier New" panose="02070309020205020404" pitchFamily="49" charset="0"/>
                <a:cs typeface="Courier New" panose="02070309020205020404" pitchFamily="49" charset="0"/>
              </a:rPr>
              <a:t>, </a:t>
            </a:r>
            <a:r>
              <a:rPr lang="en-US" sz="2400" dirty="0">
                <a:solidFill>
                  <a:srgbClr val="008000"/>
                </a:solidFill>
                <a:latin typeface="Courier New" panose="02070309020205020404" pitchFamily="49" charset="0"/>
                <a:cs typeface="Courier New" panose="02070309020205020404" pitchFamily="49" charset="0"/>
              </a:rPr>
              <a:t>@</a:t>
            </a:r>
            <a:r>
              <a:rPr lang="en-US" sz="2400" dirty="0" err="1">
                <a:solidFill>
                  <a:srgbClr val="008000"/>
                </a:solidFill>
                <a:latin typeface="Courier New" panose="02070309020205020404" pitchFamily="49" charset="0"/>
                <a:cs typeface="Courier New" panose="02070309020205020404" pitchFamily="49" charset="0"/>
              </a:rPr>
              <a:t>CustomerName</a:t>
            </a:r>
            <a:r>
              <a:rPr lang="en-US" sz="2400" dirty="0">
                <a:solidFill>
                  <a:srgbClr val="008000"/>
                </a:solidFill>
                <a:latin typeface="Courier New" panose="02070309020205020404" pitchFamily="49" charset="0"/>
                <a:cs typeface="Courier New" panose="02070309020205020404" pitchFamily="49" charset="0"/>
              </a:rPr>
              <a:t> </a:t>
            </a:r>
            <a:r>
              <a:rPr lang="en-US" sz="2400" dirty="0" err="1">
                <a:solidFill>
                  <a:srgbClr val="008000"/>
                </a:solidFill>
                <a:latin typeface="Courier New" panose="02070309020205020404" pitchFamily="49" charset="0"/>
                <a:cs typeface="Courier New" panose="02070309020205020404" pitchFamily="49" charset="0"/>
              </a:rPr>
              <a:t>nvarchar</a:t>
            </a:r>
            <a:r>
              <a:rPr lang="en-US" sz="2400" dirty="0">
                <a:solidFill>
                  <a:srgbClr val="008000"/>
                </a:solidFill>
                <a:latin typeface="Courier New" panose="02070309020205020404" pitchFamily="49" charset="0"/>
                <a:cs typeface="Courier New" panose="02070309020205020404" pitchFamily="49" charset="0"/>
              </a:rPr>
              <a:t>(100) </a:t>
            </a:r>
            <a:r>
              <a:rPr lang="en-US" sz="2400" b="1" dirty="0">
                <a:solidFill>
                  <a:srgbClr val="008000"/>
                </a:solidFill>
                <a:latin typeface="Courier New" panose="02070309020205020404" pitchFamily="49" charset="0"/>
                <a:cs typeface="Courier New" panose="02070309020205020404" pitchFamily="49" charset="0"/>
              </a:rPr>
              <a:t>OUTPUT</a:t>
            </a:r>
            <a:br>
              <a:rPr lang="en-US" sz="2400" dirty="0">
                <a:solidFill>
                  <a:srgbClr val="FF0000"/>
                </a:solidFill>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SELECT </a:t>
            </a:r>
            <a:r>
              <a:rPr lang="en-US" sz="2400" b="1" dirty="0">
                <a:solidFill>
                  <a:srgbClr val="008000"/>
                </a:solidFill>
                <a:latin typeface="Courier New" panose="02070309020205020404" pitchFamily="49" charset="0"/>
                <a:cs typeface="Courier New" panose="02070309020205020404" pitchFamily="49" charset="0"/>
              </a:rPr>
              <a:t>@</a:t>
            </a:r>
            <a:r>
              <a:rPr lang="en-US" sz="2400" b="1" dirty="0" err="1">
                <a:solidFill>
                  <a:srgbClr val="008000"/>
                </a:solidFill>
                <a:latin typeface="Courier New" panose="02070309020205020404" pitchFamily="49" charset="0"/>
                <a:cs typeface="Courier New" panose="02070309020205020404" pitchFamily="49" charset="0"/>
              </a:rPr>
              <a:t>CustomerName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CustomerName</a:t>
            </a:r>
            <a:r>
              <a:rPr lang="en-US" sz="2400" dirty="0">
                <a:latin typeface="Courier New" panose="02070309020205020404" pitchFamily="49" charset="0"/>
                <a:cs typeface="Courier New" panose="02070309020205020404" pitchFamily="49" charset="0"/>
              </a:rPr>
              <a:t> FROM Customers WHERE 	</a:t>
            </a:r>
            <a:r>
              <a:rPr lang="en-US" sz="2400" dirty="0" err="1">
                <a:latin typeface="Courier New" panose="02070309020205020404" pitchFamily="49" charset="0"/>
                <a:cs typeface="Courier New" panose="02070309020205020404" pitchFamily="49" charset="0"/>
              </a:rPr>
              <a:t>CustomerID</a:t>
            </a:r>
            <a:r>
              <a:rPr lang="en-US" sz="2400" dirty="0">
                <a:latin typeface="Courier New" panose="02070309020205020404" pitchFamily="49" charset="0"/>
                <a:cs typeface="Courier New" panose="02070309020205020404" pitchFamily="49" charset="0"/>
              </a:rPr>
              <a:t> =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GO;</a:t>
            </a:r>
          </a:p>
          <a:p>
            <a:r>
              <a:rPr lang="en-US" dirty="0" err="1"/>
              <a:t>Thực</a:t>
            </a:r>
            <a:r>
              <a:rPr lang="en-US" dirty="0"/>
              <a:t> </a:t>
            </a:r>
            <a:r>
              <a:rPr lang="en-US" dirty="0" err="1"/>
              <a:t>thi</a:t>
            </a:r>
            <a:r>
              <a:rPr lang="en-US" dirty="0"/>
              <a:t> procedure:</a:t>
            </a:r>
          </a:p>
          <a:p>
            <a:pPr marL="0" indent="0">
              <a:buNone/>
            </a:pPr>
            <a:r>
              <a:rPr lang="en-US" sz="2400" dirty="0">
                <a:latin typeface="Courier New" panose="02070309020205020404" pitchFamily="49" charset="0"/>
                <a:cs typeface="Courier New" panose="02070309020205020404" pitchFamily="49" charset="0"/>
              </a:rPr>
              <a:t>DECLARE </a:t>
            </a:r>
            <a:r>
              <a:rPr lang="en-US" sz="2400" dirty="0">
                <a:solidFill>
                  <a:srgbClr val="000099"/>
                </a:solidFill>
                <a:latin typeface="Courier New" panose="02070309020205020404" pitchFamily="49" charset="0"/>
                <a:cs typeface="Courier New" panose="02070309020205020404" pitchFamily="49" charset="0"/>
              </a:rPr>
              <a:t>@</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nvarchar</a:t>
            </a:r>
            <a:r>
              <a:rPr lang="en-US" sz="2400" dirty="0">
                <a:latin typeface="Courier New" panose="02070309020205020404" pitchFamily="49" charset="0"/>
                <a:cs typeface="Courier New" panose="02070309020205020404" pitchFamily="49" charset="0"/>
              </a:rPr>
              <a:t>(100)</a:t>
            </a:r>
          </a:p>
          <a:p>
            <a:pPr marL="0" indent="0">
              <a:buNone/>
            </a:pPr>
            <a:r>
              <a:rPr lang="en-US" sz="2400" dirty="0">
                <a:solidFill>
                  <a:srgbClr val="FF0000"/>
                </a:solidFill>
                <a:latin typeface="Courier New" panose="02070309020205020404" pitchFamily="49" charset="0"/>
                <a:cs typeface="Courier New" panose="02070309020205020404" pitchFamily="49" charset="0"/>
              </a:rPr>
              <a:t>EXEC</a:t>
            </a:r>
            <a:r>
              <a:rPr lang="en-US" sz="2400"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SelectCustomerName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r>
              <a:rPr lang="en-US" sz="2400" dirty="0">
                <a:solidFill>
                  <a:srgbClr val="FF0000"/>
                </a:solidFill>
                <a:latin typeface="Courier New" panose="02070309020205020404" pitchFamily="49" charset="0"/>
                <a:cs typeface="Courier New" panose="02070309020205020404" pitchFamily="49" charset="0"/>
              </a:rPr>
              <a:t> = 2</a:t>
            </a:r>
            <a:r>
              <a:rPr lang="en-US" sz="2400" dirty="0">
                <a:latin typeface="Courier New" panose="02070309020205020404" pitchFamily="49" charset="0"/>
                <a:cs typeface="Courier New" panose="02070309020205020404" pitchFamily="49" charset="0"/>
              </a:rPr>
              <a:t>, </a:t>
            </a:r>
            <a:r>
              <a:rPr lang="en-US" sz="2400" dirty="0">
                <a:solidFill>
                  <a:srgbClr val="008000"/>
                </a:solidFill>
                <a:latin typeface="Courier New" panose="02070309020205020404" pitchFamily="49" charset="0"/>
                <a:cs typeface="Courier New" panose="02070309020205020404" pitchFamily="49" charset="0"/>
              </a:rPr>
              <a:t>@</a:t>
            </a:r>
            <a:r>
              <a:rPr lang="en-US" sz="2400" dirty="0" err="1">
                <a:solidFill>
                  <a:srgbClr val="008000"/>
                </a:solidFill>
                <a:latin typeface="Courier New" panose="02070309020205020404" pitchFamily="49" charset="0"/>
                <a:cs typeface="Courier New" panose="02070309020205020404" pitchFamily="49" charset="0"/>
              </a:rPr>
              <a:t>CustomerName</a:t>
            </a:r>
            <a:r>
              <a:rPr lang="en-US" sz="2400" dirty="0">
                <a:solidFill>
                  <a:srgbClr val="008000"/>
                </a:solidFill>
                <a:latin typeface="Courier New" panose="02070309020205020404" pitchFamily="49" charset="0"/>
                <a:cs typeface="Courier New" panose="02070309020205020404" pitchFamily="49" charset="0"/>
              </a:rPr>
              <a:t> = </a:t>
            </a:r>
            <a:r>
              <a:rPr lang="en-US" sz="2400" dirty="0">
                <a:solidFill>
                  <a:srgbClr val="000099"/>
                </a:solidFill>
                <a:latin typeface="Courier New" panose="02070309020205020404" pitchFamily="49" charset="0"/>
                <a:cs typeface="Courier New" panose="02070309020205020404" pitchFamily="49" charset="0"/>
              </a:rPr>
              <a:t>@</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OUTPUT</a:t>
            </a:r>
          </a:p>
          <a:p>
            <a:pPr marL="0" indent="0">
              <a:buNone/>
            </a:pPr>
            <a:r>
              <a:rPr lang="en-US" sz="2400" dirty="0">
                <a:solidFill>
                  <a:srgbClr val="000099"/>
                </a:solidFill>
                <a:latin typeface="Courier New" panose="02070309020205020404" pitchFamily="49" charset="0"/>
                <a:cs typeface="Courier New" panose="02070309020205020404" pitchFamily="49" charset="0"/>
              </a:rPr>
              <a:t>PRINT @</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863986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Trigger</a:t>
            </a:r>
          </a:p>
        </p:txBody>
      </p:sp>
    </p:spTree>
    <p:extLst>
      <p:ext uri="{BB962C8B-B14F-4D97-AF65-F5344CB8AC3E}">
        <p14:creationId xmlns:p14="http://schemas.microsoft.com/office/powerpoint/2010/main" val="6027489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AFA-0759-9543-8463-76E9562595BA}"/>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207545B8-69DC-5948-92DE-49360EE81D33}"/>
              </a:ext>
            </a:extLst>
          </p:cNvPr>
          <p:cNvSpPr>
            <a:spLocks noGrp="1"/>
          </p:cNvSpPr>
          <p:nvPr>
            <p:ph idx="1"/>
          </p:nvPr>
        </p:nvSpPr>
        <p:spPr/>
        <p:txBody>
          <a:bodyPr/>
          <a:lstStyle/>
          <a:p>
            <a:r>
              <a:rPr lang="en-US" b="1"/>
              <a:t>Trigger</a:t>
            </a:r>
            <a:r>
              <a:rPr lang="en-US"/>
              <a:t> là </a:t>
            </a:r>
            <a:r>
              <a:rPr lang="en-US">
                <a:solidFill>
                  <a:srgbClr val="FF0000"/>
                </a:solidFill>
              </a:rPr>
              <a:t>stored procedure </a:t>
            </a:r>
            <a:r>
              <a:rPr lang="en-US"/>
              <a:t>đặc biệt sẽ tự động thực hiện khi có hành động bổ sung DL lên 1 table mà trigger bảo vệ . Trigger có thể bao gồm hầu hết các phát biểu T_SQL. </a:t>
            </a:r>
          </a:p>
          <a:p>
            <a:endParaRPr lang="en-US"/>
          </a:p>
        </p:txBody>
      </p:sp>
    </p:spTree>
    <p:extLst>
      <p:ext uri="{BB962C8B-B14F-4D97-AF65-F5344CB8AC3E}">
        <p14:creationId xmlns:p14="http://schemas.microsoft.com/office/powerpoint/2010/main" val="21192879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48B8-7D3D-5B4E-ACA5-B940D1FDFE1C}"/>
              </a:ext>
            </a:extLst>
          </p:cNvPr>
          <p:cNvSpPr>
            <a:spLocks noGrp="1"/>
          </p:cNvSpPr>
          <p:nvPr>
            <p:ph type="title"/>
          </p:nvPr>
        </p:nvSpPr>
        <p:spPr/>
        <p:txBody>
          <a:bodyPr/>
          <a:lstStyle/>
          <a:p>
            <a:r>
              <a:rPr lang="en-US"/>
              <a:t>Các tính chất của Trigger </a:t>
            </a:r>
          </a:p>
        </p:txBody>
      </p:sp>
      <p:sp>
        <p:nvSpPr>
          <p:cNvPr id="3" name="Content Placeholder 2">
            <a:extLst>
              <a:ext uri="{FF2B5EF4-FFF2-40B4-BE49-F238E27FC236}">
                <a16:creationId xmlns:a16="http://schemas.microsoft.com/office/drawing/2014/main" id="{66E6E0F7-5ACD-C140-8818-0A6869C3DF98}"/>
              </a:ext>
            </a:extLst>
          </p:cNvPr>
          <p:cNvSpPr>
            <a:spLocks noGrp="1"/>
          </p:cNvSpPr>
          <p:nvPr>
            <p:ph idx="1"/>
          </p:nvPr>
        </p:nvSpPr>
        <p:spPr/>
        <p:txBody>
          <a:bodyPr/>
          <a:lstStyle/>
          <a:p>
            <a:r>
              <a:rPr lang="en-US">
                <a:solidFill>
                  <a:srgbClr val="FF0000"/>
                </a:solidFill>
              </a:rPr>
              <a:t>Liên kết với Table.</a:t>
            </a:r>
          </a:p>
          <a:p>
            <a:pPr lvl="1"/>
            <a:r>
              <a:rPr lang="en-US"/>
              <a:t>Trigger được định nghĩa trên 1 table cụ thể gọi là Trigger liên kết Table.</a:t>
            </a:r>
          </a:p>
          <a:p>
            <a:r>
              <a:rPr lang="en-US">
                <a:solidFill>
                  <a:srgbClr val="FF0000"/>
                </a:solidFill>
              </a:rPr>
              <a:t>Thực hiện tự động.</a:t>
            </a:r>
          </a:p>
          <a:p>
            <a:pPr lvl="1"/>
            <a:r>
              <a:rPr lang="en-US">
                <a:solidFill>
                  <a:srgbClr val="FF0000"/>
                </a:solidFill>
              </a:rPr>
              <a:t>Nếu có các hành động INSERT, UPDATE, DELETE mà trigger dịnh nghĩa nó sẽ tự đông thực hiện.</a:t>
            </a:r>
          </a:p>
          <a:p>
            <a:pPr lvl="1"/>
            <a:r>
              <a:rPr lang="en-US"/>
              <a:t>Nó không được gọi trực tiếp và không chấp nhận tham số. </a:t>
            </a:r>
          </a:p>
          <a:p>
            <a:endParaRPr lang="en-US"/>
          </a:p>
        </p:txBody>
      </p:sp>
    </p:spTree>
    <p:extLst>
      <p:ext uri="{BB962C8B-B14F-4D97-AF65-F5344CB8AC3E}">
        <p14:creationId xmlns:p14="http://schemas.microsoft.com/office/powerpoint/2010/main" val="278024877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D44C-09CC-A541-AF11-CFBC9D1E55E9}"/>
              </a:ext>
            </a:extLst>
          </p:cNvPr>
          <p:cNvSpPr>
            <a:spLocks noGrp="1"/>
          </p:cNvSpPr>
          <p:nvPr>
            <p:ph type="title"/>
          </p:nvPr>
        </p:nvSpPr>
        <p:spPr/>
        <p:txBody>
          <a:bodyPr/>
          <a:lstStyle/>
          <a:p>
            <a:r>
              <a:rPr lang="en-US"/>
              <a:t>Các tính chất của Trigger  (tt)</a:t>
            </a:r>
          </a:p>
        </p:txBody>
      </p:sp>
      <p:sp>
        <p:nvSpPr>
          <p:cNvPr id="3" name="Content Placeholder 2">
            <a:extLst>
              <a:ext uri="{FF2B5EF4-FFF2-40B4-BE49-F238E27FC236}">
                <a16:creationId xmlns:a16="http://schemas.microsoft.com/office/drawing/2014/main" id="{D953FF3D-72FF-D046-B6D6-040238B72BDB}"/>
              </a:ext>
            </a:extLst>
          </p:cNvPr>
          <p:cNvSpPr>
            <a:spLocks noGrp="1"/>
          </p:cNvSpPr>
          <p:nvPr>
            <p:ph idx="1"/>
          </p:nvPr>
        </p:nvSpPr>
        <p:spPr/>
        <p:txBody>
          <a:bodyPr/>
          <a:lstStyle/>
          <a:p>
            <a:r>
              <a:rPr lang="en-US">
                <a:solidFill>
                  <a:srgbClr val="FF0000"/>
                </a:solidFill>
              </a:rPr>
              <a:t>Là 1 giao tác:</a:t>
            </a:r>
          </a:p>
          <a:p>
            <a:pPr lvl="1"/>
            <a:r>
              <a:rPr lang="en-US" sz="2400"/>
              <a:t>Trigger và phát biểu tạo ra nó được </a:t>
            </a:r>
            <a:r>
              <a:rPr lang="en-US" sz="2400">
                <a:solidFill>
                  <a:srgbClr val="FF0000"/>
                </a:solidFill>
              </a:rPr>
              <a:t>thực hiện như là 1 giao tác </a:t>
            </a:r>
            <a:r>
              <a:rPr lang="en-US" sz="2400"/>
              <a:t>, có thể roolback bất cứ đâu trong trigger. Tong Trigger có thể có Rollback Trans mà không có Begin Trans , SQL Server tự hiểu có Begin trans ảo ở đây.</a:t>
            </a:r>
          </a:p>
          <a:p>
            <a:pPr lvl="1"/>
            <a:r>
              <a:rPr lang="en-US" sz="2400">
                <a:solidFill>
                  <a:srgbClr val="FF0000"/>
                </a:solidFill>
              </a:rPr>
              <a:t>Nếu có rollback và nó được thực hiện thì toàn Transaction sẽ Roolback.</a:t>
            </a:r>
          </a:p>
          <a:p>
            <a:pPr lvl="1"/>
            <a:r>
              <a:rPr lang="en-US" sz="2400"/>
              <a:t>Nếu trong 1 batch có rollback và nó được thực hiện thì toàn batch sẽ bị hủy các phát biệu sau Roolback sẽ không thực hiện.</a:t>
            </a:r>
          </a:p>
          <a:p>
            <a:r>
              <a:rPr lang="en-US">
                <a:solidFill>
                  <a:srgbClr val="FF0000"/>
                </a:solidFill>
              </a:rPr>
              <a:t>Nên tránh lạm dụng Roolback trong Trigger </a:t>
            </a:r>
            <a:r>
              <a:rPr lang="en-US"/>
              <a:t>vì nó phải Làm undo các thao tác trước đó </a:t>
            </a:r>
            <a:r>
              <a:rPr lang="en-US">
                <a:sym typeface="Wingdings" pitchFamily="2" charset="2"/>
              </a:rPr>
              <a:t> </a:t>
            </a:r>
            <a:r>
              <a:rPr lang="en-US"/>
              <a:t>kiểm tra tính hợp lệ trước khi bắt đầu transaction   </a:t>
            </a:r>
          </a:p>
          <a:p>
            <a:endParaRPr lang="en-US"/>
          </a:p>
        </p:txBody>
      </p:sp>
    </p:spTree>
    <p:extLst>
      <p:ext uri="{BB962C8B-B14F-4D97-AF65-F5344CB8AC3E}">
        <p14:creationId xmlns:p14="http://schemas.microsoft.com/office/powerpoint/2010/main" val="36141532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5B5-04EC-7947-BB7C-16ADF19CAC4B}"/>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010C719-9FD1-8C4F-91C8-E4907623CDB2}"/>
              </a:ext>
            </a:extLst>
          </p:cNvPr>
          <p:cNvSpPr>
            <a:spLocks noGrp="1"/>
          </p:cNvSpPr>
          <p:nvPr>
            <p:ph idx="1"/>
          </p:nvPr>
        </p:nvSpPr>
        <p:spPr/>
        <p:txBody>
          <a:bodyPr/>
          <a:lstStyle/>
          <a:p>
            <a:pPr marL="514350" indent="-514350">
              <a:lnSpc>
                <a:spcPct val="150000"/>
              </a:lnSpc>
              <a:buFont typeface="+mj-lt"/>
              <a:buAutoNum type="arabicPeriod"/>
            </a:pPr>
            <a:r>
              <a:rPr lang="en-US">
                <a:solidFill>
                  <a:srgbClr val="FF0000"/>
                </a:solidFill>
              </a:rPr>
              <a:t>Stored procedure.</a:t>
            </a:r>
          </a:p>
          <a:p>
            <a:pPr marL="514350" indent="-514350">
              <a:lnSpc>
                <a:spcPct val="150000"/>
              </a:lnSpc>
              <a:buFont typeface="+mj-lt"/>
              <a:buAutoNum type="arabicPeriod"/>
            </a:pPr>
            <a:r>
              <a:rPr lang="en-US"/>
              <a:t>Trigger.</a:t>
            </a:r>
          </a:p>
          <a:p>
            <a:pPr marL="514350" indent="-514350">
              <a:lnSpc>
                <a:spcPct val="150000"/>
              </a:lnSpc>
              <a:buFont typeface="+mj-lt"/>
              <a:buAutoNum type="arabicPeriod"/>
            </a:pPr>
            <a:r>
              <a:rPr lang="en-US">
                <a:solidFill>
                  <a:srgbClr val="FF0000"/>
                </a:solidFill>
              </a:rPr>
              <a:t>Function.</a:t>
            </a:r>
          </a:p>
          <a:p>
            <a:pPr marL="514350" indent="-514350">
              <a:lnSpc>
                <a:spcPct val="150000"/>
              </a:lnSpc>
              <a:buFont typeface="+mj-lt"/>
              <a:buAutoNum type="arabicPeriod"/>
            </a:pPr>
            <a:r>
              <a:rPr lang="en-US"/>
              <a:t>Cursor.</a:t>
            </a:r>
          </a:p>
        </p:txBody>
      </p:sp>
    </p:spTree>
    <p:extLst>
      <p:ext uri="{BB962C8B-B14F-4D97-AF65-F5344CB8AC3E}">
        <p14:creationId xmlns:p14="http://schemas.microsoft.com/office/powerpoint/2010/main" val="36007127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BC26-6609-0441-98D7-AA6D3E4F6064}"/>
              </a:ext>
            </a:extLst>
          </p:cNvPr>
          <p:cNvSpPr>
            <a:spLocks noGrp="1"/>
          </p:cNvSpPr>
          <p:nvPr>
            <p:ph type="title"/>
          </p:nvPr>
        </p:nvSpPr>
        <p:spPr/>
        <p:txBody>
          <a:bodyPr/>
          <a:lstStyle/>
          <a:p>
            <a:r>
              <a:rPr lang="en-US"/>
              <a:t>Lợi ích của Trigger</a:t>
            </a:r>
          </a:p>
        </p:txBody>
      </p:sp>
      <p:sp>
        <p:nvSpPr>
          <p:cNvPr id="3" name="Content Placeholder 2">
            <a:extLst>
              <a:ext uri="{FF2B5EF4-FFF2-40B4-BE49-F238E27FC236}">
                <a16:creationId xmlns:a16="http://schemas.microsoft.com/office/drawing/2014/main" id="{278D1643-0EB9-8D40-B2FC-84FE9C86B5BC}"/>
              </a:ext>
            </a:extLst>
          </p:cNvPr>
          <p:cNvSpPr>
            <a:spLocks noGrp="1"/>
          </p:cNvSpPr>
          <p:nvPr>
            <p:ph idx="1"/>
          </p:nvPr>
        </p:nvSpPr>
        <p:spPr/>
        <p:txBody>
          <a:bodyPr/>
          <a:lstStyle/>
          <a:p>
            <a:r>
              <a:rPr lang="en-US"/>
              <a:t>Bổ sung dây chuyền (cascade).</a:t>
            </a:r>
          </a:p>
          <a:p>
            <a:pPr lvl="1"/>
            <a:r>
              <a:rPr lang="en-US" sz="2000"/>
              <a:t>Các bổ sung dây chuyền bằng Trigger làm giảm ước các coding cần thiết cho sự thay đổi trên các bảng liên quan. </a:t>
            </a:r>
          </a:p>
          <a:p>
            <a:r>
              <a:rPr lang="en-US"/>
              <a:t>Làm tăng cường toàn vẹn dữ liệu.</a:t>
            </a:r>
          </a:p>
          <a:p>
            <a:pPr lvl="1"/>
            <a:r>
              <a:rPr lang="vi-VN" sz="2000"/>
              <a:t>Do có thể tham chiếu nhiều cột  trên các bảng nên có tác dụng hơn check.Tuy vậy các rang buộc ưu tiên  kiểm tra trước , nếu vi phạm trigger không thực thi. </a:t>
            </a:r>
            <a:endParaRPr lang="en-US" sz="2000"/>
          </a:p>
          <a:p>
            <a:r>
              <a:rPr lang="en-US"/>
              <a:t>Thông báo lỗi do người dùng định nghĩa.</a:t>
            </a:r>
          </a:p>
          <a:p>
            <a:pPr lvl="1"/>
            <a:r>
              <a:rPr lang="en-US"/>
              <a:t>Các thông báo Rule, Default, check</a:t>
            </a:r>
            <a:endParaRPr lang="en-US" sz="2000"/>
          </a:p>
          <a:p>
            <a:r>
              <a:rPr lang="en-US">
                <a:solidFill>
                  <a:srgbClr val="FF0000"/>
                </a:solidFill>
              </a:rPr>
              <a:t>Bảo quản dữ liệu không tiêu chuẩn hóa.</a:t>
            </a:r>
            <a:r>
              <a:rPr lang="en-US"/>
              <a:t>  </a:t>
            </a:r>
          </a:p>
          <a:p>
            <a:endParaRPr lang="en-US"/>
          </a:p>
          <a:p>
            <a:endParaRPr lang="en-US"/>
          </a:p>
        </p:txBody>
      </p:sp>
    </p:spTree>
    <p:extLst>
      <p:ext uri="{BB962C8B-B14F-4D97-AF65-F5344CB8AC3E}">
        <p14:creationId xmlns:p14="http://schemas.microsoft.com/office/powerpoint/2010/main" val="42433905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BA5B-FFC7-4E4A-8DF5-8698C5B09C50}"/>
              </a:ext>
            </a:extLst>
          </p:cNvPr>
          <p:cNvSpPr>
            <a:spLocks noGrp="1"/>
          </p:cNvSpPr>
          <p:nvPr>
            <p:ph type="title"/>
          </p:nvPr>
        </p:nvSpPr>
        <p:spPr/>
        <p:txBody>
          <a:bodyPr/>
          <a:lstStyle/>
          <a:p>
            <a:r>
              <a:rPr lang="en-US"/>
              <a:t>Bảo quản dữ liệu không tiêu chuẩn hóa.  </a:t>
            </a:r>
          </a:p>
        </p:txBody>
      </p:sp>
      <p:sp>
        <p:nvSpPr>
          <p:cNvPr id="3" name="Content Placeholder 2">
            <a:extLst>
              <a:ext uri="{FF2B5EF4-FFF2-40B4-BE49-F238E27FC236}">
                <a16:creationId xmlns:a16="http://schemas.microsoft.com/office/drawing/2014/main" id="{D64F6EB7-F236-574C-8385-047D52E3D6FA}"/>
              </a:ext>
            </a:extLst>
          </p:cNvPr>
          <p:cNvSpPr>
            <a:spLocks noGrp="1"/>
          </p:cNvSpPr>
          <p:nvPr>
            <p:ph idx="1"/>
          </p:nvPr>
        </p:nvSpPr>
        <p:spPr/>
        <p:txBody>
          <a:bodyPr/>
          <a:lstStyle/>
          <a:p>
            <a:pPr marL="0" indent="0">
              <a:buNone/>
            </a:pPr>
            <a:r>
              <a:rPr lang="vi-VN" dirty="0"/>
              <a:t>Ví dụ:</a:t>
            </a:r>
          </a:p>
          <a:p>
            <a:pPr marL="0" indent="0">
              <a:buNone/>
            </a:pPr>
            <a:r>
              <a:rPr lang="vi-VN" dirty="0"/>
              <a:t>HOADON (MSHD.NGAYHD,</a:t>
            </a:r>
            <a:r>
              <a:rPr lang="vi-VN" b="1" dirty="0">
                <a:solidFill>
                  <a:srgbClr val="FF0000"/>
                </a:solidFill>
              </a:rPr>
              <a:t>TONGTIEN</a:t>
            </a:r>
            <a:r>
              <a:rPr lang="vi-VN" dirty="0"/>
              <a:t>)     </a:t>
            </a:r>
          </a:p>
          <a:p>
            <a:pPr marL="0" indent="0">
              <a:buNone/>
            </a:pPr>
            <a:r>
              <a:rPr lang="vi-VN" dirty="0"/>
              <a:t>CTHOADON (MSHD, MSMH, </a:t>
            </a:r>
            <a:r>
              <a:rPr lang="vi-VN" dirty="0">
                <a:solidFill>
                  <a:srgbClr val="FF0000"/>
                </a:solidFill>
              </a:rPr>
              <a:t>SOLUONG</a:t>
            </a:r>
            <a:r>
              <a:rPr lang="vi-VN" dirty="0"/>
              <a:t>, </a:t>
            </a:r>
            <a:r>
              <a:rPr lang="vi-VN" dirty="0">
                <a:solidFill>
                  <a:srgbClr val="FF0000"/>
                </a:solidFill>
              </a:rPr>
              <a:t>DONGIA</a:t>
            </a:r>
            <a:r>
              <a:rPr lang="vi-VN" dirty="0"/>
              <a:t> )</a:t>
            </a:r>
          </a:p>
          <a:p>
            <a:pPr marL="0" indent="0">
              <a:buNone/>
            </a:pPr>
            <a:endParaRPr lang="vi-VN" dirty="0"/>
          </a:p>
          <a:p>
            <a:pPr marL="0" indent="0">
              <a:buNone/>
            </a:pPr>
            <a:endParaRPr lang="vi-VN" dirty="0"/>
          </a:p>
          <a:p>
            <a:pPr marL="0" indent="0">
              <a:buNone/>
            </a:pPr>
            <a:r>
              <a:rPr lang="vi-VN" i="1" dirty="0"/>
              <a:t>Khi sửa số lượng, đơn giá dẫn đến ảnh hưởng tổng tiền.</a:t>
            </a:r>
          </a:p>
          <a:p>
            <a:pPr marL="0" indent="0">
              <a:buNone/>
            </a:pPr>
            <a:r>
              <a:rPr lang="vi-VN" i="1" dirty="0">
                <a:solidFill>
                  <a:srgbClr val="008000"/>
                </a:solidFill>
                <a:sym typeface="Wingdings" pitchFamily="2" charset="2"/>
              </a:rPr>
              <a:t> Vẽ bảng tầm ảnh hưởng để biết được các table nào bị ảnh hưởng, và thao tác ảnh hưởng đến table đó. </a:t>
            </a:r>
            <a:endParaRPr lang="vi-VN" i="1" dirty="0">
              <a:solidFill>
                <a:srgbClr val="008000"/>
              </a:solidFill>
            </a:endParaRPr>
          </a:p>
          <a:p>
            <a:endParaRPr lang="en-US" dirty="0"/>
          </a:p>
        </p:txBody>
      </p:sp>
    </p:spTree>
    <p:extLst>
      <p:ext uri="{BB962C8B-B14F-4D97-AF65-F5344CB8AC3E}">
        <p14:creationId xmlns:p14="http://schemas.microsoft.com/office/powerpoint/2010/main" val="382239233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F399-2124-6F43-AE1D-52BC4CA8DBE9}"/>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a:extLst>
              <a:ext uri="{FF2B5EF4-FFF2-40B4-BE49-F238E27FC236}">
                <a16:creationId xmlns:a16="http://schemas.microsoft.com/office/drawing/2014/main" id="{F414D61F-F9FB-9441-B024-80C4D1257FEE}"/>
              </a:ext>
            </a:extLst>
          </p:cNvPr>
          <p:cNvSpPr>
            <a:spLocks noGrp="1"/>
          </p:cNvSpPr>
          <p:nvPr>
            <p:ph idx="1"/>
          </p:nvPr>
        </p:nvSpPr>
        <p:spPr>
          <a:xfrm>
            <a:off x="609600" y="1295400"/>
            <a:ext cx="10972800" cy="4525963"/>
          </a:xfrm>
        </p:spPr>
        <p:txBody>
          <a:bodyPr/>
          <a:lstStyle/>
          <a:p>
            <a:r>
              <a:rPr lang="en-US" dirty="0" err="1"/>
              <a:t>Bảng</a:t>
            </a:r>
            <a:r>
              <a:rPr lang="en-US" dirty="0"/>
              <a:t> </a:t>
            </a:r>
            <a:r>
              <a:rPr lang="en-US" dirty="0" err="1"/>
              <a:t>tầm</a:t>
            </a:r>
            <a:r>
              <a:rPr lang="en-US" dirty="0"/>
              <a:t> </a:t>
            </a:r>
            <a:r>
              <a:rPr lang="en-US" dirty="0" err="1"/>
              <a:t>ảnh</a:t>
            </a:r>
            <a:r>
              <a:rPr lang="en-US" dirty="0"/>
              <a:t> </a:t>
            </a:r>
            <a:r>
              <a:rPr lang="en-US" dirty="0" err="1"/>
              <a:t>hưởng</a:t>
            </a:r>
            <a:r>
              <a:rPr lang="en-US" dirty="0"/>
              <a:t>:</a:t>
            </a:r>
          </a:p>
          <a:p>
            <a:endParaRPr lang="en-US" dirty="0"/>
          </a:p>
          <a:p>
            <a:endParaRPr lang="en-US" dirty="0"/>
          </a:p>
          <a:p>
            <a:pPr marL="0" indent="0">
              <a:buNone/>
            </a:pPr>
            <a:endParaRPr lang="en-US" dirty="0"/>
          </a:p>
          <a:p>
            <a:pPr>
              <a:buFont typeface="Wingdings" pitchFamily="2" charset="2"/>
              <a:buChar char="è"/>
            </a:pPr>
            <a:r>
              <a:rPr lang="en-US" dirty="0" err="1">
                <a:sym typeface="Wingdings" pitchFamily="2" charset="2"/>
              </a:rPr>
              <a:t>Viết</a:t>
            </a:r>
            <a:r>
              <a:rPr lang="en-US" dirty="0">
                <a:sym typeface="Wingdings" pitchFamily="2" charset="2"/>
              </a:rPr>
              <a:t> </a:t>
            </a:r>
            <a:r>
              <a:rPr lang="en-US" dirty="0" err="1">
                <a:sym typeface="Wingdings" pitchFamily="2" charset="2"/>
              </a:rPr>
              <a:t>tổng</a:t>
            </a:r>
            <a:r>
              <a:rPr lang="en-US" dirty="0">
                <a:sym typeface="Wingdings" pitchFamily="2" charset="2"/>
              </a:rPr>
              <a:t> </a:t>
            </a:r>
            <a:r>
              <a:rPr lang="en-US" dirty="0" err="1">
                <a:sym typeface="Wingdings" pitchFamily="2" charset="2"/>
              </a:rPr>
              <a:t>cộng</a:t>
            </a:r>
            <a:r>
              <a:rPr lang="en-US" dirty="0">
                <a:sym typeface="Wingdings" pitchFamily="2" charset="2"/>
              </a:rPr>
              <a:t> 4 trigger </a:t>
            </a:r>
            <a:r>
              <a:rPr lang="en-US" dirty="0" err="1">
                <a:sym typeface="Wingdings" pitchFamily="2" charset="2"/>
              </a:rPr>
              <a:t>gồm</a:t>
            </a:r>
            <a:r>
              <a:rPr lang="en-US" dirty="0">
                <a:sym typeface="Wingdings" pitchFamily="2" charset="2"/>
              </a:rPr>
              <a:t>:</a:t>
            </a:r>
          </a:p>
          <a:p>
            <a:pPr lvl="1"/>
            <a:r>
              <a:rPr lang="en-US" dirty="0">
                <a:sym typeface="Wingdings" pitchFamily="2" charset="2"/>
              </a:rPr>
              <a:t>Trigger </a:t>
            </a:r>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a:solidFill>
                  <a:srgbClr val="FF0000"/>
                </a:solidFill>
                <a:sym typeface="Wingdings" pitchFamily="2" charset="2"/>
              </a:rPr>
              <a:t>update</a:t>
            </a:r>
            <a:r>
              <a:rPr lang="en-US" dirty="0">
                <a:sym typeface="Wingdings" pitchFamily="2" charset="2"/>
              </a:rPr>
              <a:t> </a:t>
            </a:r>
            <a:r>
              <a:rPr lang="en-US" dirty="0" err="1">
                <a:sym typeface="Wingdings" pitchFamily="2" charset="2"/>
              </a:rPr>
              <a:t>trên</a:t>
            </a:r>
            <a:r>
              <a:rPr lang="en-US" dirty="0">
                <a:sym typeface="Wingdings" pitchFamily="2" charset="2"/>
              </a:rPr>
              <a:t> </a:t>
            </a:r>
            <a:r>
              <a:rPr lang="en-US" dirty="0" err="1">
                <a:sym typeface="Wingdings" pitchFamily="2" charset="2"/>
              </a:rPr>
              <a:t>bảng</a:t>
            </a:r>
            <a:r>
              <a:rPr lang="en-US" dirty="0">
                <a:sym typeface="Wingdings" pitchFamily="2" charset="2"/>
              </a:rPr>
              <a:t> HOADON</a:t>
            </a:r>
          </a:p>
          <a:p>
            <a:pPr lvl="1"/>
            <a:r>
              <a:rPr lang="en-US" dirty="0">
                <a:sym typeface="Wingdings" pitchFamily="2" charset="2"/>
              </a:rPr>
              <a:t>Trigger </a:t>
            </a:r>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a:solidFill>
                  <a:srgbClr val="FF0000"/>
                </a:solidFill>
                <a:sym typeface="Wingdings" pitchFamily="2" charset="2"/>
              </a:rPr>
              <a:t>update</a:t>
            </a:r>
            <a:r>
              <a:rPr lang="en-US" dirty="0">
                <a:sym typeface="Wingdings" pitchFamily="2" charset="2"/>
              </a:rPr>
              <a:t> </a:t>
            </a:r>
            <a:r>
              <a:rPr lang="en-US" dirty="0" err="1">
                <a:sym typeface="Wingdings" pitchFamily="2" charset="2"/>
              </a:rPr>
              <a:t>trên</a:t>
            </a:r>
            <a:r>
              <a:rPr lang="en-US" dirty="0">
                <a:sym typeface="Wingdings" pitchFamily="2" charset="2"/>
              </a:rPr>
              <a:t> </a:t>
            </a:r>
            <a:r>
              <a:rPr lang="en-US" dirty="0" err="1">
                <a:sym typeface="Wingdings" pitchFamily="2" charset="2"/>
              </a:rPr>
              <a:t>bảng</a:t>
            </a:r>
            <a:r>
              <a:rPr lang="en-US" dirty="0">
                <a:sym typeface="Wingdings" pitchFamily="2" charset="2"/>
              </a:rPr>
              <a:t> CTHOADON</a:t>
            </a:r>
          </a:p>
          <a:p>
            <a:pPr lvl="1"/>
            <a:r>
              <a:rPr lang="en-US" dirty="0">
                <a:sym typeface="Wingdings" pitchFamily="2" charset="2"/>
              </a:rPr>
              <a:t>Trigger </a:t>
            </a:r>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a:solidFill>
                  <a:srgbClr val="FF0000"/>
                </a:solidFill>
                <a:sym typeface="Wingdings" pitchFamily="2" charset="2"/>
              </a:rPr>
              <a:t>delete</a:t>
            </a:r>
            <a:r>
              <a:rPr lang="en-US" dirty="0">
                <a:sym typeface="Wingdings" pitchFamily="2" charset="2"/>
              </a:rPr>
              <a:t> </a:t>
            </a:r>
            <a:r>
              <a:rPr lang="en-US" dirty="0" err="1">
                <a:sym typeface="Wingdings" pitchFamily="2" charset="2"/>
              </a:rPr>
              <a:t>trên</a:t>
            </a:r>
            <a:r>
              <a:rPr lang="en-US" dirty="0">
                <a:sym typeface="Wingdings" pitchFamily="2" charset="2"/>
              </a:rPr>
              <a:t> </a:t>
            </a:r>
            <a:r>
              <a:rPr lang="en-US" dirty="0" err="1">
                <a:sym typeface="Wingdings" pitchFamily="2" charset="2"/>
              </a:rPr>
              <a:t>bảng</a:t>
            </a:r>
            <a:r>
              <a:rPr lang="en-US" dirty="0">
                <a:sym typeface="Wingdings" pitchFamily="2" charset="2"/>
              </a:rPr>
              <a:t> CTHOADON</a:t>
            </a:r>
          </a:p>
          <a:p>
            <a:pPr lvl="1"/>
            <a:r>
              <a:rPr lang="en-US" dirty="0">
                <a:sym typeface="Wingdings" pitchFamily="2" charset="2"/>
              </a:rPr>
              <a:t>Trigger </a:t>
            </a:r>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a:solidFill>
                  <a:srgbClr val="FF0000"/>
                </a:solidFill>
                <a:sym typeface="Wingdings" pitchFamily="2" charset="2"/>
              </a:rPr>
              <a:t>insert</a:t>
            </a:r>
            <a:r>
              <a:rPr lang="en-US" dirty="0">
                <a:sym typeface="Wingdings" pitchFamily="2" charset="2"/>
              </a:rPr>
              <a:t> </a:t>
            </a:r>
            <a:r>
              <a:rPr lang="en-US" dirty="0" err="1">
                <a:sym typeface="Wingdings" pitchFamily="2" charset="2"/>
              </a:rPr>
              <a:t>trên</a:t>
            </a:r>
            <a:r>
              <a:rPr lang="en-US" dirty="0">
                <a:sym typeface="Wingdings" pitchFamily="2" charset="2"/>
              </a:rPr>
              <a:t> </a:t>
            </a:r>
            <a:r>
              <a:rPr lang="en-US" dirty="0" err="1">
                <a:sym typeface="Wingdings" pitchFamily="2" charset="2"/>
              </a:rPr>
              <a:t>bảng</a:t>
            </a:r>
            <a:r>
              <a:rPr lang="en-US" dirty="0">
                <a:sym typeface="Wingdings" pitchFamily="2" charset="2"/>
              </a:rPr>
              <a:t> CTHOADON</a:t>
            </a:r>
            <a:endParaRPr lang="en-US" dirty="0"/>
          </a:p>
        </p:txBody>
      </p:sp>
      <p:graphicFrame>
        <p:nvGraphicFramePr>
          <p:cNvPr id="4" name="Table 4">
            <a:extLst>
              <a:ext uri="{FF2B5EF4-FFF2-40B4-BE49-F238E27FC236}">
                <a16:creationId xmlns:a16="http://schemas.microsoft.com/office/drawing/2014/main" id="{5417B2D4-B285-AF4E-8D61-DD910D6A1B5C}"/>
              </a:ext>
            </a:extLst>
          </p:cNvPr>
          <p:cNvGraphicFramePr>
            <a:graphicFrameLocks noGrp="1"/>
          </p:cNvGraphicFramePr>
          <p:nvPr>
            <p:extLst>
              <p:ext uri="{D42A27DB-BD31-4B8C-83A1-F6EECF244321}">
                <p14:modId xmlns:p14="http://schemas.microsoft.com/office/powerpoint/2010/main" val="2941153937"/>
              </p:ext>
            </p:extLst>
          </p:nvPr>
        </p:nvGraphicFramePr>
        <p:xfrm>
          <a:off x="929149" y="1905000"/>
          <a:ext cx="10667999" cy="1331595"/>
        </p:xfrm>
        <a:graphic>
          <a:graphicData uri="http://schemas.openxmlformats.org/drawingml/2006/table">
            <a:tbl>
              <a:tblPr firstRow="1" bandRow="1">
                <a:tableStyleId>{21E4AEA4-8DFA-4A89-87EB-49C32662AFE0}</a:tableStyleId>
              </a:tblPr>
              <a:tblGrid>
                <a:gridCol w="2823882">
                  <a:extLst>
                    <a:ext uri="{9D8B030D-6E8A-4147-A177-3AD203B41FA5}">
                      <a16:colId xmlns:a16="http://schemas.microsoft.com/office/drawing/2014/main" val="3798209172"/>
                    </a:ext>
                  </a:extLst>
                </a:gridCol>
                <a:gridCol w="1882588">
                  <a:extLst>
                    <a:ext uri="{9D8B030D-6E8A-4147-A177-3AD203B41FA5}">
                      <a16:colId xmlns:a16="http://schemas.microsoft.com/office/drawing/2014/main" val="3409156043"/>
                    </a:ext>
                  </a:extLst>
                </a:gridCol>
                <a:gridCol w="3137647">
                  <a:extLst>
                    <a:ext uri="{9D8B030D-6E8A-4147-A177-3AD203B41FA5}">
                      <a16:colId xmlns:a16="http://schemas.microsoft.com/office/drawing/2014/main" val="3167580997"/>
                    </a:ext>
                  </a:extLst>
                </a:gridCol>
                <a:gridCol w="2823882">
                  <a:extLst>
                    <a:ext uri="{9D8B030D-6E8A-4147-A177-3AD203B41FA5}">
                      <a16:colId xmlns:a16="http://schemas.microsoft.com/office/drawing/2014/main" val="3336521441"/>
                    </a:ext>
                  </a:extLst>
                </a:gridCol>
              </a:tblGrid>
              <a:tr h="347663">
                <a:tc>
                  <a:txBody>
                    <a:bodyPr/>
                    <a:lstStyle/>
                    <a:p>
                      <a:endParaRPr lang="en-US"/>
                    </a:p>
                  </a:txBody>
                  <a:tcPr/>
                </a:tc>
                <a:tc>
                  <a:txBody>
                    <a:bodyPr/>
                    <a:lstStyle/>
                    <a:p>
                      <a:pPr algn="ctr"/>
                      <a:r>
                        <a:rPr lang="en-US" dirty="0"/>
                        <a:t>insert</a:t>
                      </a:r>
                    </a:p>
                  </a:txBody>
                  <a:tcPr/>
                </a:tc>
                <a:tc>
                  <a:txBody>
                    <a:bodyPr/>
                    <a:lstStyle/>
                    <a:p>
                      <a:pPr algn="ctr"/>
                      <a:r>
                        <a:rPr lang="en-US" dirty="0"/>
                        <a:t>update</a:t>
                      </a:r>
                    </a:p>
                  </a:txBody>
                  <a:tcPr/>
                </a:tc>
                <a:tc>
                  <a:txBody>
                    <a:bodyPr/>
                    <a:lstStyle/>
                    <a:p>
                      <a:pPr algn="ctr"/>
                      <a:r>
                        <a:rPr lang="en-US" dirty="0"/>
                        <a:t>delete</a:t>
                      </a:r>
                    </a:p>
                  </a:txBody>
                  <a:tcPr/>
                </a:tc>
                <a:extLst>
                  <a:ext uri="{0D108BD9-81ED-4DB2-BD59-A6C34878D82A}">
                    <a16:rowId xmlns:a16="http://schemas.microsoft.com/office/drawing/2014/main" val="2440410037"/>
                  </a:ext>
                </a:extLst>
              </a:tr>
              <a:tr h="347663">
                <a:tc>
                  <a:txBody>
                    <a:bodyPr/>
                    <a:lstStyle/>
                    <a:p>
                      <a:pPr algn="ctr"/>
                      <a:r>
                        <a:rPr lang="en-US" dirty="0"/>
                        <a:t>HOADON</a:t>
                      </a:r>
                    </a:p>
                  </a:txBody>
                  <a:tcPr/>
                </a:tc>
                <a:tc>
                  <a:txBody>
                    <a:bodyPr/>
                    <a:lstStyle/>
                    <a:p>
                      <a:pPr algn="ctr"/>
                      <a:r>
                        <a:rPr lang="en-US" dirty="0"/>
                        <a:t>-</a:t>
                      </a:r>
                    </a:p>
                  </a:txBody>
                  <a:tcPr/>
                </a:tc>
                <a:tc>
                  <a:txBody>
                    <a:bodyPr/>
                    <a:lstStyle/>
                    <a:p>
                      <a:pPr algn="ctr"/>
                      <a:r>
                        <a:rPr lang="en-US" dirty="0"/>
                        <a:t>+ (TONGTIEN)</a:t>
                      </a:r>
                    </a:p>
                  </a:txBody>
                  <a:tcPr/>
                </a:tc>
                <a:tc>
                  <a:txBody>
                    <a:bodyPr/>
                    <a:lstStyle/>
                    <a:p>
                      <a:pPr algn="ctr"/>
                      <a:r>
                        <a:rPr lang="en-US" dirty="0"/>
                        <a:t>-(*)</a:t>
                      </a:r>
                    </a:p>
                  </a:txBody>
                  <a:tcPr/>
                </a:tc>
                <a:extLst>
                  <a:ext uri="{0D108BD9-81ED-4DB2-BD59-A6C34878D82A}">
                    <a16:rowId xmlns:a16="http://schemas.microsoft.com/office/drawing/2014/main" val="1152901811"/>
                  </a:ext>
                </a:extLst>
              </a:tr>
              <a:tr h="600075">
                <a:tc>
                  <a:txBody>
                    <a:bodyPr/>
                    <a:lstStyle/>
                    <a:p>
                      <a:pPr algn="ctr"/>
                      <a:r>
                        <a:rPr lang="en-US" dirty="0"/>
                        <a:t>CTHOADON</a:t>
                      </a:r>
                    </a:p>
                  </a:txBody>
                  <a:tcPr/>
                </a:tc>
                <a:tc>
                  <a:txBody>
                    <a:bodyPr/>
                    <a:lstStyle/>
                    <a:p>
                      <a:pPr algn="ctr"/>
                      <a:r>
                        <a:rPr lang="en-US" dirty="0"/>
                        <a:t>+</a:t>
                      </a:r>
                    </a:p>
                  </a:txBody>
                  <a:tcPr/>
                </a:tc>
                <a:tc>
                  <a:txBody>
                    <a:bodyPr/>
                    <a:lstStyle/>
                    <a:p>
                      <a:pPr algn="ctr"/>
                      <a:r>
                        <a:rPr lang="en-US" dirty="0"/>
                        <a:t>+(SOLUONG, DONGIA) </a:t>
                      </a:r>
                    </a:p>
                  </a:txBody>
                  <a:tcPr/>
                </a:tc>
                <a:tc>
                  <a:txBody>
                    <a:bodyPr/>
                    <a:lstStyle/>
                    <a:p>
                      <a:pPr algn="ctr"/>
                      <a:r>
                        <a:rPr lang="en-US" dirty="0"/>
                        <a:t>+</a:t>
                      </a:r>
                    </a:p>
                  </a:txBody>
                  <a:tcPr/>
                </a:tc>
                <a:extLst>
                  <a:ext uri="{0D108BD9-81ED-4DB2-BD59-A6C34878D82A}">
                    <a16:rowId xmlns:a16="http://schemas.microsoft.com/office/drawing/2014/main" val="1040746470"/>
                  </a:ext>
                </a:extLst>
              </a:tr>
            </a:tbl>
          </a:graphicData>
        </a:graphic>
      </p:graphicFrame>
    </p:spTree>
    <p:extLst>
      <p:ext uri="{BB962C8B-B14F-4D97-AF65-F5344CB8AC3E}">
        <p14:creationId xmlns:p14="http://schemas.microsoft.com/office/powerpoint/2010/main" val="9180258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A0FC-1524-0A4D-AAC5-E803B720FD07}"/>
              </a:ext>
            </a:extLst>
          </p:cNvPr>
          <p:cNvSpPr>
            <a:spLocks noGrp="1"/>
          </p:cNvSpPr>
          <p:nvPr>
            <p:ph type="title"/>
          </p:nvPr>
        </p:nvSpPr>
        <p:spPr/>
        <p:txBody>
          <a:bodyPr/>
          <a:lstStyle/>
          <a:p>
            <a:r>
              <a:rPr lang="en-US"/>
              <a:t>Lưu ý</a:t>
            </a:r>
          </a:p>
        </p:txBody>
      </p:sp>
      <p:sp>
        <p:nvSpPr>
          <p:cNvPr id="3" name="Content Placeholder 2">
            <a:extLst>
              <a:ext uri="{FF2B5EF4-FFF2-40B4-BE49-F238E27FC236}">
                <a16:creationId xmlns:a16="http://schemas.microsoft.com/office/drawing/2014/main" id="{DED6CBE3-3CFD-C244-A297-D877E7E00874}"/>
              </a:ext>
            </a:extLst>
          </p:cNvPr>
          <p:cNvSpPr>
            <a:spLocks noGrp="1"/>
          </p:cNvSpPr>
          <p:nvPr>
            <p:ph idx="1"/>
          </p:nvPr>
        </p:nvSpPr>
        <p:spPr/>
        <p:txBody>
          <a:bodyPr/>
          <a:lstStyle/>
          <a:p>
            <a:pPr lvl="0">
              <a:lnSpc>
                <a:spcPct val="150000"/>
              </a:lnSpc>
            </a:pPr>
            <a:r>
              <a:rPr lang="en-US"/>
              <a:t>Trigger là phản ứng, ràng buộc được thực hiện trước</a:t>
            </a:r>
          </a:p>
          <a:p>
            <a:pPr lvl="0">
              <a:lnSpc>
                <a:spcPct val="150000"/>
              </a:lnSpc>
            </a:pPr>
            <a:r>
              <a:rPr lang="en-US">
                <a:solidFill>
                  <a:srgbClr val="FF0000"/>
                </a:solidFill>
              </a:rPr>
              <a:t>Ràng buộc được kiểm tra đầu tiên.</a:t>
            </a:r>
          </a:p>
          <a:p>
            <a:pPr lvl="0">
              <a:lnSpc>
                <a:spcPct val="150000"/>
              </a:lnSpc>
            </a:pPr>
            <a:r>
              <a:rPr lang="en-US"/>
              <a:t>1 Bảng có thể viết nhiều trigger.</a:t>
            </a:r>
          </a:p>
          <a:p>
            <a:pPr lvl="0">
              <a:lnSpc>
                <a:spcPct val="150000"/>
              </a:lnSpc>
            </a:pPr>
            <a:r>
              <a:rPr lang="en-US">
                <a:solidFill>
                  <a:srgbClr val="FF0000"/>
                </a:solidFill>
              </a:rPr>
              <a:t>Trigger không thể tạo trên View và bảng tạm.</a:t>
            </a:r>
          </a:p>
          <a:p>
            <a:pPr lvl="0">
              <a:lnSpc>
                <a:spcPct val="150000"/>
              </a:lnSpc>
            </a:pPr>
            <a:r>
              <a:rPr lang="en-US"/>
              <a:t>Trigger không thể trả về các tập kết quả.</a:t>
            </a:r>
          </a:p>
          <a:p>
            <a:pPr>
              <a:lnSpc>
                <a:spcPct val="150000"/>
              </a:lnSpc>
            </a:pPr>
            <a:endParaRPr lang="en-US"/>
          </a:p>
        </p:txBody>
      </p:sp>
    </p:spTree>
    <p:extLst>
      <p:ext uri="{BB962C8B-B14F-4D97-AF65-F5344CB8AC3E}">
        <p14:creationId xmlns:p14="http://schemas.microsoft.com/office/powerpoint/2010/main" val="34623029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E5B58-324E-1147-A7AA-D5C4677082DF}"/>
              </a:ext>
            </a:extLst>
          </p:cNvPr>
          <p:cNvSpPr>
            <a:spLocks noGrp="1"/>
          </p:cNvSpPr>
          <p:nvPr>
            <p:ph type="title"/>
          </p:nvPr>
        </p:nvSpPr>
        <p:spPr/>
        <p:txBody>
          <a:bodyPr/>
          <a:lstStyle/>
          <a:p>
            <a:r>
              <a:rPr lang="en-US"/>
              <a:t>Các thao tác với trigger</a:t>
            </a:r>
          </a:p>
        </p:txBody>
      </p:sp>
      <p:sp>
        <p:nvSpPr>
          <p:cNvPr id="6" name="Content Placeholder 5">
            <a:extLst>
              <a:ext uri="{FF2B5EF4-FFF2-40B4-BE49-F238E27FC236}">
                <a16:creationId xmlns:a16="http://schemas.microsoft.com/office/drawing/2014/main" id="{51483553-E516-CF40-9EBB-57C22DBCEF70}"/>
              </a:ext>
            </a:extLst>
          </p:cNvPr>
          <p:cNvSpPr>
            <a:spLocks noGrp="1"/>
          </p:cNvSpPr>
          <p:nvPr>
            <p:ph idx="1"/>
          </p:nvPr>
        </p:nvSpPr>
        <p:spPr/>
        <p:txBody>
          <a:bodyPr/>
          <a:lstStyle/>
          <a:p>
            <a:r>
              <a:rPr lang="en-US"/>
              <a:t>Tạo trigger.</a:t>
            </a:r>
          </a:p>
          <a:p>
            <a:r>
              <a:rPr lang="en-US">
                <a:solidFill>
                  <a:srgbClr val="FF0000"/>
                </a:solidFill>
              </a:rPr>
              <a:t>Sửa trigger.</a:t>
            </a:r>
          </a:p>
          <a:p>
            <a:r>
              <a:rPr lang="en-US"/>
              <a:t>Xoá trigger.</a:t>
            </a:r>
          </a:p>
        </p:txBody>
      </p:sp>
    </p:spTree>
    <p:extLst>
      <p:ext uri="{BB962C8B-B14F-4D97-AF65-F5344CB8AC3E}">
        <p14:creationId xmlns:p14="http://schemas.microsoft.com/office/powerpoint/2010/main" val="33812461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BD7F3-F6DC-E14C-883F-2B9980DA4A07}"/>
              </a:ext>
            </a:extLst>
          </p:cNvPr>
          <p:cNvSpPr>
            <a:spLocks noGrp="1"/>
          </p:cNvSpPr>
          <p:nvPr>
            <p:ph type="title"/>
          </p:nvPr>
        </p:nvSpPr>
        <p:spPr/>
        <p:txBody>
          <a:bodyPr/>
          <a:lstStyle/>
          <a:p>
            <a:r>
              <a:rPr lang="en-US"/>
              <a:t>Tạo trigger</a:t>
            </a:r>
          </a:p>
        </p:txBody>
      </p:sp>
      <p:sp>
        <p:nvSpPr>
          <p:cNvPr id="6" name="Content Placeholder 5">
            <a:extLst>
              <a:ext uri="{FF2B5EF4-FFF2-40B4-BE49-F238E27FC236}">
                <a16:creationId xmlns:a16="http://schemas.microsoft.com/office/drawing/2014/main" id="{25630C67-62F2-8942-A7E5-C719EEA9FEE7}"/>
              </a:ext>
            </a:extLst>
          </p:cNvPr>
          <p:cNvSpPr>
            <a:spLocks noGrp="1"/>
          </p:cNvSpPr>
          <p:nvPr>
            <p:ph idx="1"/>
          </p:nvPr>
        </p:nvSpPr>
        <p:spPr/>
        <p:txBody>
          <a:bodyPr/>
          <a:lstStyle/>
          <a:p>
            <a:pPr marL="0" indent="0">
              <a:buNone/>
            </a:pPr>
            <a:r>
              <a:rPr lang="en-US" dirty="0">
                <a:solidFill>
                  <a:srgbClr val="FF0000"/>
                </a:solidFill>
                <a:latin typeface="Courier New" panose="02070309020205020404" pitchFamily="49" charset="0"/>
                <a:cs typeface="Courier New" panose="02070309020205020404" pitchFamily="49" charset="0"/>
              </a:rPr>
              <a:t>Create Trigger  </a:t>
            </a:r>
            <a:r>
              <a:rPr lang="en-US" dirty="0" err="1">
                <a:latin typeface="Courier New" panose="02070309020205020404" pitchFamily="49" charset="0"/>
                <a:cs typeface="Courier New" panose="02070309020205020404" pitchFamily="49" charset="0"/>
              </a:rPr>
              <a:t>TenTrigger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On table [with (… )]</a:t>
            </a:r>
          </a:p>
          <a:p>
            <a:pPr marL="0" indent="0">
              <a:buNone/>
            </a:pP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i="1" dirty="0">
                <a:solidFill>
                  <a:srgbClr val="FF0000"/>
                </a:solidFill>
                <a:latin typeface="Courier New" panose="02070309020205020404" pitchFamily="49" charset="0"/>
                <a:cs typeface="Courier New" panose="02070309020205020404" pitchFamily="49" charset="0"/>
              </a:rPr>
              <a:t>insert, update, delete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[With append]    </a:t>
            </a:r>
          </a:p>
          <a:p>
            <a:pPr marL="0" indent="0">
              <a:buNone/>
            </a:pPr>
            <a:r>
              <a:rPr lang="en-US" dirty="0">
                <a:latin typeface="Courier New" panose="02070309020205020404" pitchFamily="49" charset="0"/>
                <a:cs typeface="Courier New" panose="02070309020205020404" pitchFamily="49" charset="0"/>
              </a:rPr>
              <a:t>        [Not for </a:t>
            </a:r>
            <a:r>
              <a:rPr lang="en-US" dirty="0" err="1">
                <a:latin typeface="Courier New" panose="02070309020205020404" pitchFamily="49" charset="0"/>
                <a:cs typeface="Courier New" panose="02070309020205020404" pitchFamily="49" charset="0"/>
              </a:rPr>
              <a:t>Relication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As </a:t>
            </a:r>
          </a:p>
          <a:p>
            <a:pPr marL="0" indent="0">
              <a:buNone/>
            </a:pP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phát</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biểu</a:t>
            </a:r>
            <a:r>
              <a:rPr lang="en-US" i="1" dirty="0">
                <a:latin typeface="Courier New" panose="02070309020205020404" pitchFamily="49" charset="0"/>
                <a:cs typeface="Courier New" panose="02070309020205020404" pitchFamily="49" charset="0"/>
              </a:rPr>
              <a:t> SQL </a:t>
            </a:r>
          </a:p>
          <a:p>
            <a:pPr marL="0" indent="0">
              <a:buNone/>
            </a:pPr>
            <a:endParaRPr lang="en-US" dirty="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50D7458B-6E6C-7132-5F89-137D3B7D8507}"/>
              </a:ext>
            </a:extLst>
          </p:cNvPr>
          <p:cNvSpPr txBox="1"/>
          <p:nvPr/>
        </p:nvSpPr>
        <p:spPr>
          <a:xfrm>
            <a:off x="7467600" y="1905506"/>
            <a:ext cx="4246334" cy="304698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2400" b="1" dirty="0">
                <a:solidFill>
                  <a:srgbClr val="FF0000"/>
                </a:solidFill>
              </a:rPr>
              <a:t>FOR</a:t>
            </a:r>
            <a:r>
              <a:rPr lang="en-US" sz="2400" dirty="0">
                <a:solidFill>
                  <a:srgbClr val="0066FF"/>
                </a:solidFill>
              </a:rPr>
              <a:t>: </a:t>
            </a:r>
            <a:r>
              <a:rPr lang="en-US" sz="2400" dirty="0" err="1">
                <a:solidFill>
                  <a:srgbClr val="0066FF"/>
                </a:solidFill>
              </a:rPr>
              <a:t>thực</a:t>
            </a:r>
            <a:r>
              <a:rPr lang="en-US" sz="2400" dirty="0">
                <a:solidFill>
                  <a:srgbClr val="0066FF"/>
                </a:solidFill>
              </a:rPr>
              <a:t> </a:t>
            </a:r>
            <a:r>
              <a:rPr lang="en-US" sz="2400" dirty="0" err="1">
                <a:solidFill>
                  <a:srgbClr val="0066FF"/>
                </a:solidFill>
              </a:rPr>
              <a:t>hiện</a:t>
            </a:r>
            <a:r>
              <a:rPr lang="en-US" sz="2400" dirty="0">
                <a:solidFill>
                  <a:srgbClr val="0066FF"/>
                </a:solidFill>
              </a:rPr>
              <a:t> </a:t>
            </a:r>
            <a:r>
              <a:rPr lang="en-US" sz="2400" dirty="0" err="1">
                <a:solidFill>
                  <a:srgbClr val="0066FF"/>
                </a:solidFill>
              </a:rPr>
              <a:t>ngay</a:t>
            </a:r>
            <a:r>
              <a:rPr lang="en-US" sz="2400" dirty="0">
                <a:solidFill>
                  <a:srgbClr val="0066FF"/>
                </a:solidFill>
              </a:rPr>
              <a:t> </a:t>
            </a:r>
            <a:r>
              <a:rPr lang="en-US" sz="2400" dirty="0" err="1">
                <a:solidFill>
                  <a:srgbClr val="0066FF"/>
                </a:solidFill>
              </a:rPr>
              <a:t>khi</a:t>
            </a:r>
            <a:r>
              <a:rPr lang="en-US" sz="2400" dirty="0">
                <a:solidFill>
                  <a:srgbClr val="0066FF"/>
                </a:solidFill>
              </a:rPr>
              <a:t> </a:t>
            </a:r>
            <a:r>
              <a:rPr lang="en-US" sz="2400" dirty="0" err="1">
                <a:solidFill>
                  <a:srgbClr val="0066FF"/>
                </a:solidFill>
              </a:rPr>
              <a:t>hành</a:t>
            </a:r>
            <a:r>
              <a:rPr lang="en-US" sz="2400" dirty="0">
                <a:solidFill>
                  <a:srgbClr val="0066FF"/>
                </a:solidFill>
              </a:rPr>
              <a:t> vi </a:t>
            </a:r>
            <a:r>
              <a:rPr lang="en-US" sz="2400" dirty="0" err="1">
                <a:solidFill>
                  <a:srgbClr val="0066FF"/>
                </a:solidFill>
              </a:rPr>
              <a:t>xảy</a:t>
            </a:r>
            <a:r>
              <a:rPr lang="en-US" sz="2400" dirty="0">
                <a:solidFill>
                  <a:srgbClr val="0066FF"/>
                </a:solidFill>
              </a:rPr>
              <a:t> </a:t>
            </a:r>
            <a:r>
              <a:rPr lang="en-US" sz="2400" dirty="0" err="1">
                <a:solidFill>
                  <a:srgbClr val="0066FF"/>
                </a:solidFill>
              </a:rPr>
              <a:t>ra</a:t>
            </a:r>
            <a:endParaRPr lang="en-US" sz="2400" dirty="0">
              <a:solidFill>
                <a:srgbClr val="0066FF"/>
              </a:solidFill>
            </a:endParaRPr>
          </a:p>
          <a:p>
            <a:pPr marL="285750" indent="-285750">
              <a:buFont typeface="Arial" panose="020B0604020202020204" pitchFamily="34" charset="0"/>
              <a:buChar char="•"/>
            </a:pPr>
            <a:r>
              <a:rPr lang="en-US" sz="2400" b="1" dirty="0">
                <a:solidFill>
                  <a:srgbClr val="FF0000"/>
                </a:solidFill>
              </a:rPr>
              <a:t>INSTEAD OF</a:t>
            </a:r>
            <a:r>
              <a:rPr lang="en-US" sz="2400" dirty="0">
                <a:solidFill>
                  <a:srgbClr val="0066FF"/>
                </a:solidFill>
              </a:rPr>
              <a:t>: </a:t>
            </a:r>
            <a:r>
              <a:rPr lang="en-US" sz="2400" dirty="0" err="1">
                <a:solidFill>
                  <a:srgbClr val="0066FF"/>
                </a:solidFill>
              </a:rPr>
              <a:t>thực</a:t>
            </a:r>
            <a:r>
              <a:rPr lang="en-US" sz="2400" dirty="0">
                <a:solidFill>
                  <a:srgbClr val="0066FF"/>
                </a:solidFill>
              </a:rPr>
              <a:t> </a:t>
            </a:r>
            <a:r>
              <a:rPr lang="en-US" sz="2400" dirty="0" err="1">
                <a:solidFill>
                  <a:srgbClr val="0066FF"/>
                </a:solidFill>
              </a:rPr>
              <a:t>hiện</a:t>
            </a:r>
            <a:r>
              <a:rPr lang="en-US" sz="2400" dirty="0">
                <a:solidFill>
                  <a:srgbClr val="0066FF"/>
                </a:solidFill>
              </a:rPr>
              <a:t> </a:t>
            </a:r>
            <a:r>
              <a:rPr lang="en-US" sz="2400" dirty="0" err="1">
                <a:solidFill>
                  <a:srgbClr val="0066FF"/>
                </a:solidFill>
              </a:rPr>
              <a:t>trước</a:t>
            </a:r>
            <a:r>
              <a:rPr lang="en-US" sz="2400" dirty="0">
                <a:solidFill>
                  <a:srgbClr val="0066FF"/>
                </a:solidFill>
              </a:rPr>
              <a:t> (</a:t>
            </a:r>
            <a:r>
              <a:rPr lang="en-US" sz="2400" dirty="0" err="1">
                <a:solidFill>
                  <a:srgbClr val="0066FF"/>
                </a:solidFill>
              </a:rPr>
              <a:t>thay</a:t>
            </a:r>
            <a:r>
              <a:rPr lang="en-US" sz="2400" dirty="0">
                <a:solidFill>
                  <a:srgbClr val="0066FF"/>
                </a:solidFill>
              </a:rPr>
              <a:t> </a:t>
            </a:r>
            <a:r>
              <a:rPr lang="en-US" sz="2400" dirty="0" err="1">
                <a:solidFill>
                  <a:srgbClr val="0066FF"/>
                </a:solidFill>
              </a:rPr>
              <a:t>thế</a:t>
            </a:r>
            <a:r>
              <a:rPr lang="en-US" sz="2400" dirty="0">
                <a:solidFill>
                  <a:srgbClr val="0066FF"/>
                </a:solidFill>
              </a:rPr>
              <a:t>) </a:t>
            </a:r>
            <a:r>
              <a:rPr lang="en-US" sz="2400" dirty="0" err="1">
                <a:solidFill>
                  <a:srgbClr val="0066FF"/>
                </a:solidFill>
              </a:rPr>
              <a:t>cho</a:t>
            </a:r>
            <a:r>
              <a:rPr lang="en-US" sz="2400" dirty="0">
                <a:solidFill>
                  <a:srgbClr val="0066FF"/>
                </a:solidFill>
              </a:rPr>
              <a:t> </a:t>
            </a:r>
            <a:r>
              <a:rPr lang="en-US" sz="2400" dirty="0" err="1">
                <a:solidFill>
                  <a:srgbClr val="0066FF"/>
                </a:solidFill>
              </a:rPr>
              <a:t>hành</a:t>
            </a:r>
            <a:r>
              <a:rPr lang="en-US" sz="2400" dirty="0">
                <a:solidFill>
                  <a:srgbClr val="0066FF"/>
                </a:solidFill>
              </a:rPr>
              <a:t> vi </a:t>
            </a:r>
            <a:r>
              <a:rPr lang="en-US" sz="2400" dirty="0" err="1">
                <a:solidFill>
                  <a:srgbClr val="0066FF"/>
                </a:solidFill>
              </a:rPr>
              <a:t>xảy</a:t>
            </a:r>
            <a:r>
              <a:rPr lang="en-US" sz="2400" dirty="0">
                <a:solidFill>
                  <a:srgbClr val="0066FF"/>
                </a:solidFill>
              </a:rPr>
              <a:t> </a:t>
            </a:r>
            <a:r>
              <a:rPr lang="en-US" sz="2400" dirty="0" err="1">
                <a:solidFill>
                  <a:srgbClr val="0066FF"/>
                </a:solidFill>
              </a:rPr>
              <a:t>ra.</a:t>
            </a:r>
            <a:endParaRPr lang="en-US" sz="2400" dirty="0">
              <a:solidFill>
                <a:srgbClr val="0066FF"/>
              </a:solidFill>
            </a:endParaRPr>
          </a:p>
          <a:p>
            <a:pPr marL="285750" indent="-285750">
              <a:buFont typeface="Arial" panose="020B0604020202020204" pitchFamily="34" charset="0"/>
              <a:buChar char="•"/>
            </a:pPr>
            <a:r>
              <a:rPr lang="en-US" sz="2400" b="1" dirty="0">
                <a:solidFill>
                  <a:srgbClr val="FF0000"/>
                </a:solidFill>
              </a:rPr>
              <a:t>AFTER</a:t>
            </a:r>
            <a:r>
              <a:rPr lang="en-US" sz="2400" dirty="0">
                <a:solidFill>
                  <a:srgbClr val="0066FF"/>
                </a:solidFill>
              </a:rPr>
              <a:t>: </a:t>
            </a:r>
            <a:r>
              <a:rPr lang="en-US" sz="2400" dirty="0" err="1">
                <a:solidFill>
                  <a:srgbClr val="0066FF"/>
                </a:solidFill>
              </a:rPr>
              <a:t>thực</a:t>
            </a:r>
            <a:r>
              <a:rPr lang="en-US" sz="2400" dirty="0">
                <a:solidFill>
                  <a:srgbClr val="0066FF"/>
                </a:solidFill>
              </a:rPr>
              <a:t> </a:t>
            </a:r>
            <a:r>
              <a:rPr lang="en-US" sz="2400" dirty="0" err="1">
                <a:solidFill>
                  <a:srgbClr val="0066FF"/>
                </a:solidFill>
              </a:rPr>
              <a:t>hiện</a:t>
            </a:r>
            <a:r>
              <a:rPr lang="en-US" sz="2400" dirty="0">
                <a:solidFill>
                  <a:srgbClr val="0066FF"/>
                </a:solidFill>
              </a:rPr>
              <a:t> </a:t>
            </a:r>
            <a:r>
              <a:rPr lang="en-US" sz="2400" dirty="0" err="1">
                <a:solidFill>
                  <a:srgbClr val="0066FF"/>
                </a:solidFill>
              </a:rPr>
              <a:t>sau</a:t>
            </a:r>
            <a:r>
              <a:rPr lang="en-US" sz="2400" dirty="0">
                <a:solidFill>
                  <a:srgbClr val="0066FF"/>
                </a:solidFill>
              </a:rPr>
              <a:t> </a:t>
            </a:r>
            <a:r>
              <a:rPr lang="en-US" sz="2400" dirty="0" err="1">
                <a:solidFill>
                  <a:srgbClr val="0066FF"/>
                </a:solidFill>
              </a:rPr>
              <a:t>khi</a:t>
            </a:r>
            <a:r>
              <a:rPr lang="en-US" sz="2400" dirty="0">
                <a:solidFill>
                  <a:srgbClr val="0066FF"/>
                </a:solidFill>
              </a:rPr>
              <a:t> </a:t>
            </a:r>
            <a:r>
              <a:rPr lang="en-US" sz="2400" dirty="0" err="1">
                <a:solidFill>
                  <a:srgbClr val="0066FF"/>
                </a:solidFill>
              </a:rPr>
              <a:t>hành</a:t>
            </a:r>
            <a:r>
              <a:rPr lang="en-US" sz="2400" dirty="0">
                <a:solidFill>
                  <a:srgbClr val="0066FF"/>
                </a:solidFill>
              </a:rPr>
              <a:t> vi </a:t>
            </a:r>
            <a:r>
              <a:rPr lang="en-US" sz="2400" dirty="0" err="1">
                <a:solidFill>
                  <a:srgbClr val="0066FF"/>
                </a:solidFill>
              </a:rPr>
              <a:t>xảy</a:t>
            </a:r>
            <a:r>
              <a:rPr lang="en-US" sz="2400" dirty="0">
                <a:solidFill>
                  <a:srgbClr val="0066FF"/>
                </a:solidFill>
              </a:rPr>
              <a:t> </a:t>
            </a:r>
            <a:r>
              <a:rPr lang="en-US" sz="2400" dirty="0" err="1">
                <a:solidFill>
                  <a:srgbClr val="0066FF"/>
                </a:solidFill>
              </a:rPr>
              <a:t>ra</a:t>
            </a:r>
            <a:r>
              <a:rPr lang="en-US" sz="2400" dirty="0">
                <a:solidFill>
                  <a:srgbClr val="0066FF"/>
                </a:solidFill>
              </a:rPr>
              <a:t> </a:t>
            </a:r>
            <a:r>
              <a:rPr lang="en-US" sz="2400" dirty="0" err="1">
                <a:solidFill>
                  <a:srgbClr val="0066FF"/>
                </a:solidFill>
              </a:rPr>
              <a:t>và</a:t>
            </a:r>
            <a:r>
              <a:rPr lang="en-US" sz="2400" dirty="0">
                <a:solidFill>
                  <a:srgbClr val="0066FF"/>
                </a:solidFill>
              </a:rPr>
              <a:t> </a:t>
            </a:r>
            <a:r>
              <a:rPr lang="en-US" sz="2400" dirty="0" err="1">
                <a:solidFill>
                  <a:srgbClr val="0066FF"/>
                </a:solidFill>
              </a:rPr>
              <a:t>hoàn</a:t>
            </a:r>
            <a:r>
              <a:rPr lang="en-US" sz="2400" dirty="0">
                <a:solidFill>
                  <a:srgbClr val="0066FF"/>
                </a:solidFill>
              </a:rPr>
              <a:t> </a:t>
            </a:r>
            <a:r>
              <a:rPr lang="en-US" sz="2400" dirty="0" err="1">
                <a:solidFill>
                  <a:srgbClr val="0066FF"/>
                </a:solidFill>
              </a:rPr>
              <a:t>thành</a:t>
            </a:r>
            <a:r>
              <a:rPr lang="en-US" sz="2400" dirty="0">
                <a:solidFill>
                  <a:srgbClr val="0066FF"/>
                </a:solidFill>
              </a:rPr>
              <a:t> </a:t>
            </a:r>
          </a:p>
        </p:txBody>
      </p:sp>
      <p:cxnSp>
        <p:nvCxnSpPr>
          <p:cNvPr id="4" name="Elbow Connector 3">
            <a:extLst>
              <a:ext uri="{FF2B5EF4-FFF2-40B4-BE49-F238E27FC236}">
                <a16:creationId xmlns:a16="http://schemas.microsoft.com/office/drawing/2014/main" id="{CE0EFA25-080F-8B01-1A24-CE9A80DF3E32}"/>
              </a:ext>
            </a:extLst>
          </p:cNvPr>
          <p:cNvCxnSpPr>
            <a:endCxn id="2" idx="2"/>
          </p:cNvCxnSpPr>
          <p:nvPr/>
        </p:nvCxnSpPr>
        <p:spPr>
          <a:xfrm>
            <a:off x="1143000" y="3048000"/>
            <a:ext cx="8447767" cy="1904494"/>
          </a:xfrm>
          <a:prstGeom prst="bentConnector4">
            <a:avLst>
              <a:gd name="adj1" fmla="val -34"/>
              <a:gd name="adj2" fmla="val 143765"/>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117281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5B94B-00EA-CC4C-9900-E6F5683BC111}"/>
              </a:ext>
            </a:extLst>
          </p:cNvPr>
          <p:cNvSpPr>
            <a:spLocks noGrp="1"/>
          </p:cNvSpPr>
          <p:nvPr>
            <p:ph type="title"/>
          </p:nvPr>
        </p:nvSpPr>
        <p:spPr/>
        <p:txBody>
          <a:bodyPr/>
          <a:lstStyle/>
          <a:p>
            <a:r>
              <a:rPr lang="en-US"/>
              <a:t>Các tính chất của trigger</a:t>
            </a:r>
          </a:p>
        </p:txBody>
      </p:sp>
      <p:sp>
        <p:nvSpPr>
          <p:cNvPr id="6" name="Content Placeholder 5">
            <a:extLst>
              <a:ext uri="{FF2B5EF4-FFF2-40B4-BE49-F238E27FC236}">
                <a16:creationId xmlns:a16="http://schemas.microsoft.com/office/drawing/2014/main" id="{5E559497-721E-D141-9213-7EC918C0D89A}"/>
              </a:ext>
            </a:extLst>
          </p:cNvPr>
          <p:cNvSpPr>
            <a:spLocks noGrp="1"/>
          </p:cNvSpPr>
          <p:nvPr>
            <p:ph idx="1"/>
          </p:nvPr>
        </p:nvSpPr>
        <p:spPr/>
        <p:txBody>
          <a:bodyPr/>
          <a:lstStyle/>
          <a:p>
            <a:r>
              <a:rPr lang="en-US" sz="2200"/>
              <a:t>Khi tạo Trigger, thông tin trigger được insert vào các bảng hệ thống sysobject và syscomment.</a:t>
            </a:r>
          </a:p>
          <a:p>
            <a:r>
              <a:rPr lang="en-US" sz="2200"/>
              <a:t>Có sẵn hai bảng đặc biệt trong các trigger là: </a:t>
            </a:r>
            <a:r>
              <a:rPr lang="en-US" sz="2200" b="1"/>
              <a:t>deleted</a:t>
            </a:r>
            <a:r>
              <a:rPr lang="en-US" sz="2200"/>
              <a:t> và </a:t>
            </a:r>
            <a:r>
              <a:rPr lang="en-US" sz="2200" b="1"/>
              <a:t>inserted</a:t>
            </a:r>
            <a:r>
              <a:rPr lang="en-US" sz="2200"/>
              <a:t>.</a:t>
            </a:r>
          </a:p>
          <a:p>
            <a:r>
              <a:rPr lang="en-US" sz="2200"/>
              <a:t>Bảng </a:t>
            </a:r>
            <a:r>
              <a:rPr lang="en-US" sz="2200" b="1"/>
              <a:t>deleted</a:t>
            </a:r>
            <a:r>
              <a:rPr lang="en-US" sz="2200"/>
              <a:t> chứa các bản sao các dòng bị tác động bởi các phát biểu </a:t>
            </a:r>
            <a:r>
              <a:rPr lang="en-US" sz="2200" b="1">
                <a:solidFill>
                  <a:srgbClr val="FF0000"/>
                </a:solidFill>
              </a:rPr>
              <a:t>Update và delete</a:t>
            </a:r>
            <a:r>
              <a:rPr lang="en-US" sz="2200"/>
              <a:t>. </a:t>
            </a:r>
          </a:p>
          <a:p>
            <a:r>
              <a:rPr lang="en-US" sz="2200"/>
              <a:t>Bảng </a:t>
            </a:r>
            <a:r>
              <a:rPr lang="en-US" sz="2200" b="1"/>
              <a:t>inserted</a:t>
            </a:r>
            <a:r>
              <a:rPr lang="en-US" sz="2200"/>
              <a:t> chứa các bản sao các dòng bị tác động bởi các phát biểu </a:t>
            </a:r>
            <a:r>
              <a:rPr lang="en-US" sz="2200" b="1">
                <a:solidFill>
                  <a:srgbClr val="FF0000"/>
                </a:solidFill>
              </a:rPr>
              <a:t>insert và Update</a:t>
            </a:r>
            <a:r>
              <a:rPr lang="en-US" sz="2200"/>
              <a:t>. </a:t>
            </a:r>
          </a:p>
          <a:p>
            <a:r>
              <a:rPr lang="en-US" sz="2200"/>
              <a:t>Không thể thay đổi DL trên các bảng deleted và inserted trực tiếp, có thể dùng phát biểu select.</a:t>
            </a:r>
          </a:p>
          <a:p>
            <a:endParaRPr lang="en-US" sz="2200"/>
          </a:p>
        </p:txBody>
      </p:sp>
    </p:spTree>
    <p:extLst>
      <p:ext uri="{BB962C8B-B14F-4D97-AF65-F5344CB8AC3E}">
        <p14:creationId xmlns:p14="http://schemas.microsoft.com/office/powerpoint/2010/main" val="17222544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56D1CF-0CCE-D84A-942E-11B981D81F3A}"/>
              </a:ext>
            </a:extLst>
          </p:cNvPr>
          <p:cNvSpPr>
            <a:spLocks noGrp="1"/>
          </p:cNvSpPr>
          <p:nvPr>
            <p:ph type="title"/>
          </p:nvPr>
        </p:nvSpPr>
        <p:spPr/>
        <p:txBody>
          <a:bodyPr/>
          <a:lstStyle/>
          <a:p>
            <a:r>
              <a:rPr lang="en-US"/>
              <a:t>Chú ý</a:t>
            </a:r>
          </a:p>
        </p:txBody>
      </p:sp>
      <p:sp>
        <p:nvSpPr>
          <p:cNvPr id="6" name="Content Placeholder 5">
            <a:extLst>
              <a:ext uri="{FF2B5EF4-FFF2-40B4-BE49-F238E27FC236}">
                <a16:creationId xmlns:a16="http://schemas.microsoft.com/office/drawing/2014/main" id="{B955B1A8-C131-9B4C-BC8E-DCDA8B640E72}"/>
              </a:ext>
            </a:extLst>
          </p:cNvPr>
          <p:cNvSpPr>
            <a:spLocks noGrp="1"/>
          </p:cNvSpPr>
          <p:nvPr>
            <p:ph idx="1"/>
          </p:nvPr>
        </p:nvSpPr>
        <p:spPr/>
        <p:txBody>
          <a:bodyPr/>
          <a:lstStyle/>
          <a:p>
            <a:pPr lvl="0"/>
            <a:r>
              <a:rPr lang="en-US"/>
              <a:t>SQL không cho phép các phát biểu sau dùng Trigger :</a:t>
            </a:r>
          </a:p>
          <a:p>
            <a:pPr lvl="1"/>
            <a:r>
              <a:rPr lang="en-US">
                <a:solidFill>
                  <a:srgbClr val="FF0000"/>
                </a:solidFill>
              </a:rPr>
              <a:t>Tất cả các phát biểu create, alter, drop.</a:t>
            </a:r>
          </a:p>
          <a:p>
            <a:pPr lvl="1"/>
            <a:r>
              <a:rPr lang="en-US"/>
              <a:t>Grant, Revoke, Deny.</a:t>
            </a:r>
          </a:p>
          <a:p>
            <a:pPr lvl="1"/>
            <a:r>
              <a:rPr lang="en-US">
                <a:solidFill>
                  <a:srgbClr val="FF0000"/>
                </a:solidFill>
              </a:rPr>
              <a:t>Load, restore.</a:t>
            </a:r>
          </a:p>
          <a:p>
            <a:pPr lvl="1"/>
            <a:r>
              <a:rPr lang="en-US"/>
              <a:t>Reconfigure</a:t>
            </a:r>
          </a:p>
          <a:p>
            <a:pPr lvl="1"/>
            <a:r>
              <a:rPr lang="en-US">
                <a:solidFill>
                  <a:srgbClr val="FF0000"/>
                </a:solidFill>
              </a:rPr>
              <a:t>Truncate Table.</a:t>
            </a:r>
          </a:p>
          <a:p>
            <a:pPr lvl="1"/>
            <a:r>
              <a:rPr lang="en-US"/>
              <a:t>Update Statistic.</a:t>
            </a:r>
          </a:p>
          <a:p>
            <a:pPr lvl="1"/>
            <a:r>
              <a:rPr lang="en-US">
                <a:solidFill>
                  <a:srgbClr val="FF0000"/>
                </a:solidFill>
              </a:rPr>
              <a:t>Select into.</a:t>
            </a:r>
          </a:p>
        </p:txBody>
      </p:sp>
    </p:spTree>
    <p:extLst>
      <p:ext uri="{BB962C8B-B14F-4D97-AF65-F5344CB8AC3E}">
        <p14:creationId xmlns:p14="http://schemas.microsoft.com/office/powerpoint/2010/main" val="55560437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83C05D-960A-F649-A37C-6A16C9A359B6}"/>
              </a:ext>
            </a:extLst>
          </p:cNvPr>
          <p:cNvSpPr>
            <a:spLocks noGrp="1"/>
          </p:cNvSpPr>
          <p:nvPr>
            <p:ph type="title"/>
          </p:nvPr>
        </p:nvSpPr>
        <p:spPr/>
        <p:txBody>
          <a:bodyPr/>
          <a:lstStyle/>
          <a:p>
            <a:r>
              <a:rPr lang="en-US"/>
              <a:t>Ví dụ 1: Phát biểu: Một sinh viên (MSSV) không được thi quá 2 lần.</a:t>
            </a:r>
          </a:p>
        </p:txBody>
      </p:sp>
      <p:sp>
        <p:nvSpPr>
          <p:cNvPr id="6" name="Content Placeholder 5">
            <a:extLst>
              <a:ext uri="{FF2B5EF4-FFF2-40B4-BE49-F238E27FC236}">
                <a16:creationId xmlns:a16="http://schemas.microsoft.com/office/drawing/2014/main" id="{49262170-6629-1244-A6C6-637772F6A1FD}"/>
              </a:ext>
            </a:extLst>
          </p:cNvPr>
          <p:cNvSpPr>
            <a:spLocks noGrp="1"/>
          </p:cNvSpPr>
          <p:nvPr>
            <p:ph idx="1"/>
          </p:nvPr>
        </p:nvSpPr>
        <p:spPr/>
        <p:txBody>
          <a:bodyPr/>
          <a:lstStyle/>
          <a:p>
            <a:pPr marL="0" indent="0">
              <a:buNone/>
            </a:pPr>
            <a:r>
              <a:rPr lang="en-US" sz="2200">
                <a:latin typeface="Courier New" panose="02070309020205020404" pitchFamily="49" charset="0"/>
                <a:cs typeface="Courier New" panose="02070309020205020404" pitchFamily="49" charset="0"/>
              </a:rPr>
              <a:t>Create Trigger </a:t>
            </a:r>
            <a:r>
              <a:rPr lang="en-US" sz="2200" b="1">
                <a:latin typeface="Courier New" panose="02070309020205020404" pitchFamily="49" charset="0"/>
                <a:cs typeface="Courier New" panose="02070309020205020404" pitchFamily="49" charset="0"/>
              </a:rPr>
              <a:t>KiemTraThi2Lan</a:t>
            </a:r>
          </a:p>
          <a:p>
            <a:pPr marL="0" indent="0">
              <a:buNone/>
            </a:pPr>
            <a:r>
              <a:rPr lang="en-US" sz="2200">
                <a:latin typeface="Courier New" panose="02070309020205020404" pitchFamily="49" charset="0"/>
                <a:cs typeface="Courier New" panose="02070309020205020404" pitchFamily="49" charset="0"/>
              </a:rPr>
              <a:t>	On KETQUA for Insert</a:t>
            </a:r>
          </a:p>
          <a:p>
            <a:pPr marL="0" indent="0">
              <a:buNone/>
            </a:pPr>
            <a:r>
              <a:rPr lang="en-US" sz="2200">
                <a:latin typeface="Courier New" panose="02070309020205020404" pitchFamily="49" charset="0"/>
                <a:cs typeface="Courier New" panose="02070309020205020404" pitchFamily="49" charset="0"/>
              </a:rPr>
              <a:t>	As </a:t>
            </a:r>
          </a:p>
          <a:p>
            <a:pPr marL="0" indent="0">
              <a:buNone/>
            </a:pPr>
            <a:r>
              <a:rPr lang="en-US" sz="2200">
                <a:latin typeface="Courier New" panose="02070309020205020404" pitchFamily="49" charset="0"/>
                <a:cs typeface="Courier New" panose="02070309020205020404" pitchFamily="49" charset="0"/>
              </a:rPr>
              <a:t>	Begin</a:t>
            </a:r>
          </a:p>
          <a:p>
            <a:pPr marL="438150" lvl="1" indent="0">
              <a:buNone/>
            </a:pPr>
            <a:r>
              <a:rPr lang="en-US" sz="1800">
                <a:latin typeface="Courier New" panose="02070309020205020404" pitchFamily="49" charset="0"/>
                <a:cs typeface="Courier New" panose="02070309020205020404" pitchFamily="49" charset="0"/>
              </a:rPr>
              <a:t>		If (Select  Count(*) from KETQUA  a, INSERTED b</a:t>
            </a:r>
          </a:p>
          <a:p>
            <a:pPr marL="438150" lvl="1" indent="0">
              <a:buNone/>
            </a:pPr>
            <a:r>
              <a:rPr lang="en-US" sz="1800">
                <a:latin typeface="Courier New" panose="02070309020205020404" pitchFamily="49" charset="0"/>
                <a:cs typeface="Courier New" panose="02070309020205020404" pitchFamily="49" charset="0"/>
              </a:rPr>
              <a:t>		Where a.MSSV=b.MSSV and  a.MSMH=b.MSMH)&gt;1</a:t>
            </a:r>
          </a:p>
          <a:p>
            <a:pPr marL="438150" lvl="1" indent="0">
              <a:buNone/>
            </a:pPr>
            <a:r>
              <a:rPr lang="en-US" sz="1800">
                <a:latin typeface="Courier New" panose="02070309020205020404" pitchFamily="49" charset="0"/>
                <a:cs typeface="Courier New" panose="02070309020205020404" pitchFamily="49" charset="0"/>
              </a:rPr>
              <a:t>		Begin</a:t>
            </a:r>
          </a:p>
          <a:p>
            <a:pPr marL="438150" lvl="1" indent="0">
              <a:buNone/>
            </a:pPr>
            <a:r>
              <a:rPr lang="en-US" sz="1800">
                <a:latin typeface="Courier New" panose="02070309020205020404" pitchFamily="49" charset="0"/>
                <a:cs typeface="Courier New" panose="02070309020205020404" pitchFamily="49" charset="0"/>
              </a:rPr>
              <a:t>			Print ‘ Khong the qua 2 lan’</a:t>
            </a:r>
          </a:p>
          <a:p>
            <a:pPr marL="438150" lvl="1" indent="0">
              <a:buNone/>
            </a:pPr>
            <a:r>
              <a:rPr lang="en-US" sz="1800">
                <a:latin typeface="Courier New" panose="02070309020205020404" pitchFamily="49" charset="0"/>
                <a:cs typeface="Courier New" panose="02070309020205020404" pitchFamily="49" charset="0"/>
              </a:rPr>
              <a:t>			Rollback Transaction</a:t>
            </a:r>
          </a:p>
          <a:p>
            <a:pPr marL="438150" lvl="1" indent="0">
              <a:buNone/>
            </a:pPr>
            <a:r>
              <a:rPr lang="en-US" sz="1800">
                <a:latin typeface="Courier New" panose="02070309020205020404" pitchFamily="49" charset="0"/>
                <a:cs typeface="Courier New" panose="02070309020205020404" pitchFamily="49" charset="0"/>
              </a:rPr>
              <a:t>		End</a:t>
            </a:r>
          </a:p>
          <a:p>
            <a:pPr marL="438150" lvl="1" indent="0">
              <a:buNone/>
            </a:pPr>
            <a:r>
              <a:rPr lang="en-US" sz="1800">
                <a:latin typeface="Courier New" panose="02070309020205020404" pitchFamily="49" charset="0"/>
                <a:cs typeface="Courier New" panose="02070309020205020404" pitchFamily="49" charset="0"/>
              </a:rPr>
              <a:t>	End</a:t>
            </a:r>
          </a:p>
          <a:p>
            <a:pPr marL="0" indent="0">
              <a:buNone/>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95150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ECF4-F5CF-D841-8C6F-B9F16902300B}"/>
              </a:ext>
            </a:extLst>
          </p:cNvPr>
          <p:cNvSpPr>
            <a:spLocks noGrp="1"/>
          </p:cNvSpPr>
          <p:nvPr>
            <p:ph type="title"/>
          </p:nvPr>
        </p:nvSpPr>
        <p:spPr/>
        <p:txBody>
          <a:bodyPr/>
          <a:lstStyle/>
          <a:p>
            <a:r>
              <a:rPr lang="en-US"/>
              <a:t>Ví dụ 2: Phát biểu: Khi xoá một hoá đơn thì xoá luôn các CTHD tương ứng.</a:t>
            </a:r>
          </a:p>
        </p:txBody>
      </p:sp>
      <p:sp>
        <p:nvSpPr>
          <p:cNvPr id="6" name="Content Placeholder 5">
            <a:extLst>
              <a:ext uri="{FF2B5EF4-FFF2-40B4-BE49-F238E27FC236}">
                <a16:creationId xmlns:a16="http://schemas.microsoft.com/office/drawing/2014/main" id="{98B2F874-8638-214B-96C7-BB239838FB99}"/>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Create Trigger </a:t>
            </a:r>
            <a:r>
              <a:rPr lang="en-US" sz="2400" dirty="0" err="1">
                <a:latin typeface="Courier New" panose="02070309020205020404" pitchFamily="49" charset="0"/>
                <a:cs typeface="Courier New" panose="02070309020205020404" pitchFamily="49" charset="0"/>
              </a:rPr>
              <a:t>XoaHD</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On HOADON for delete</a:t>
            </a:r>
          </a:p>
          <a:p>
            <a:pPr marL="0" indent="0">
              <a:buNone/>
            </a:pPr>
            <a:r>
              <a:rPr lang="en-US" sz="2400" dirty="0">
                <a:latin typeface="Courier New" panose="02070309020205020404" pitchFamily="49" charset="0"/>
                <a:cs typeface="Courier New" panose="02070309020205020404" pitchFamily="49" charset="0"/>
              </a:rPr>
              <a:t>	As  </a:t>
            </a:r>
          </a:p>
          <a:p>
            <a:pPr marL="0" indent="0">
              <a:buNone/>
            </a:pPr>
            <a:r>
              <a:rPr lang="en-US" sz="2400" dirty="0">
                <a:latin typeface="Courier New" panose="02070309020205020404" pitchFamily="49" charset="0"/>
                <a:cs typeface="Courier New" panose="02070309020205020404" pitchFamily="49" charset="0"/>
              </a:rPr>
              <a:t>	Begin</a:t>
            </a:r>
          </a:p>
          <a:p>
            <a:pPr marL="0" indent="0">
              <a:buNone/>
            </a:pPr>
            <a:r>
              <a:rPr lang="en-US" sz="2400" dirty="0">
                <a:latin typeface="Courier New" panose="02070309020205020404" pitchFamily="49" charset="0"/>
                <a:cs typeface="Courier New" panose="02070309020205020404" pitchFamily="49" charset="0"/>
              </a:rPr>
              <a:t>		declare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int</a:t>
            </a:r>
          </a:p>
          <a:p>
            <a:pPr marL="0" indent="0">
              <a:buNone/>
            </a:pPr>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 (Select MSHD from 			Deleted)</a:t>
            </a:r>
          </a:p>
          <a:p>
            <a:pPr marL="0" indent="0">
              <a:buNone/>
            </a:pPr>
            <a:r>
              <a:rPr lang="en-US" sz="2400" dirty="0">
                <a:latin typeface="Courier New" panose="02070309020205020404" pitchFamily="49" charset="0"/>
                <a:cs typeface="Courier New" panose="02070309020205020404" pitchFamily="49" charset="0"/>
              </a:rPr>
              <a:t>		Delete From CTHD where  MSHD = @</a:t>
            </a:r>
            <a:r>
              <a:rPr lang="en-US" sz="2400" dirty="0" err="1">
                <a:latin typeface="Courier New" panose="02070309020205020404" pitchFamily="49" charset="0"/>
                <a:cs typeface="Courier New" panose="02070309020205020404" pitchFamily="49" charset="0"/>
              </a:rPr>
              <a:t>ms</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End</a:t>
            </a:r>
          </a:p>
          <a:p>
            <a:r>
              <a:rPr lang="en-US" sz="2400" dirty="0" err="1"/>
              <a:t>Lưu</a:t>
            </a:r>
            <a:r>
              <a:rPr lang="en-US" sz="2400" dirty="0"/>
              <a:t> </a:t>
            </a:r>
            <a:r>
              <a:rPr lang="en-US" sz="2400" dirty="0" err="1"/>
              <a:t>ý</a:t>
            </a:r>
            <a:r>
              <a:rPr lang="en-US" sz="2400" dirty="0"/>
              <a:t>: </a:t>
            </a:r>
            <a:r>
              <a:rPr lang="en-US" sz="2400" dirty="0" err="1">
                <a:solidFill>
                  <a:srgbClr val="FF0000"/>
                </a:solidFill>
              </a:rPr>
              <a:t>Nếu</a:t>
            </a:r>
            <a:r>
              <a:rPr lang="en-US" sz="2400" dirty="0">
                <a:solidFill>
                  <a:srgbClr val="FF0000"/>
                </a:solidFill>
              </a:rPr>
              <a:t> </a:t>
            </a:r>
            <a:r>
              <a:rPr lang="en-US" sz="2400" dirty="0" err="1">
                <a:solidFill>
                  <a:srgbClr val="FF0000"/>
                </a:solidFill>
              </a:rPr>
              <a:t>có</a:t>
            </a:r>
            <a:r>
              <a:rPr lang="en-US" sz="2400" dirty="0">
                <a:solidFill>
                  <a:srgbClr val="FF0000"/>
                </a:solidFill>
              </a:rPr>
              <a:t> </a:t>
            </a:r>
            <a:r>
              <a:rPr lang="en-US" sz="2400" dirty="0" err="1">
                <a:solidFill>
                  <a:srgbClr val="FF0000"/>
                </a:solidFill>
              </a:rPr>
              <a:t>ràng</a:t>
            </a:r>
            <a:r>
              <a:rPr lang="en-US" sz="2400" dirty="0">
                <a:solidFill>
                  <a:srgbClr val="FF0000"/>
                </a:solidFill>
              </a:rPr>
              <a:t> </a:t>
            </a:r>
            <a:r>
              <a:rPr lang="en-US" sz="2400" dirty="0" err="1">
                <a:solidFill>
                  <a:srgbClr val="FF0000"/>
                </a:solidFill>
              </a:rPr>
              <a:t>buộc</a:t>
            </a:r>
            <a:r>
              <a:rPr lang="en-US" sz="2400" dirty="0">
                <a:solidFill>
                  <a:srgbClr val="FF0000"/>
                </a:solidFill>
              </a:rPr>
              <a:t> </a:t>
            </a:r>
            <a:r>
              <a:rPr lang="en-US" sz="2400" dirty="0" err="1">
                <a:solidFill>
                  <a:srgbClr val="FF0000"/>
                </a:solidFill>
              </a:rPr>
              <a:t>phải</a:t>
            </a:r>
            <a:r>
              <a:rPr lang="en-US" sz="2400" dirty="0">
                <a:solidFill>
                  <a:srgbClr val="FF0000"/>
                </a:solidFill>
              </a:rPr>
              <a:t> </a:t>
            </a:r>
            <a:r>
              <a:rPr lang="en-US" sz="2400" dirty="0" err="1">
                <a:solidFill>
                  <a:srgbClr val="FF0000"/>
                </a:solidFill>
              </a:rPr>
              <a:t>loại</a:t>
            </a:r>
            <a:r>
              <a:rPr lang="en-US" sz="2400" dirty="0">
                <a:solidFill>
                  <a:srgbClr val="FF0000"/>
                </a:solidFill>
              </a:rPr>
              <a:t> </a:t>
            </a:r>
            <a:r>
              <a:rPr lang="en-US" sz="2400" dirty="0" err="1">
                <a:solidFill>
                  <a:srgbClr val="FF0000"/>
                </a:solidFill>
              </a:rPr>
              <a:t>bỏ</a:t>
            </a:r>
            <a:r>
              <a:rPr lang="en-US" sz="2400" dirty="0">
                <a:solidFill>
                  <a:srgbClr val="FF0000"/>
                </a:solidFill>
              </a:rPr>
              <a:t> </a:t>
            </a:r>
            <a:r>
              <a:rPr lang="en-US" sz="2400" dirty="0" err="1">
                <a:solidFill>
                  <a:srgbClr val="FF0000"/>
                </a:solidFill>
              </a:rPr>
              <a:t>trước</a:t>
            </a:r>
            <a:r>
              <a:rPr lang="en-US" sz="2400" dirty="0">
                <a:solidFill>
                  <a:srgbClr val="FF0000"/>
                </a:solidFill>
              </a:rPr>
              <a:t> </a:t>
            </a:r>
            <a:r>
              <a:rPr lang="en-US" sz="2400" dirty="0" err="1">
                <a:solidFill>
                  <a:srgbClr val="FF0000"/>
                </a:solidFill>
              </a:rPr>
              <a:t>vì</a:t>
            </a:r>
            <a:r>
              <a:rPr lang="en-US" sz="2400" dirty="0">
                <a:solidFill>
                  <a:srgbClr val="FF0000"/>
                </a:solidFill>
              </a:rPr>
              <a:t> </a:t>
            </a:r>
            <a:r>
              <a:rPr lang="en-US" sz="2400" dirty="0" err="1">
                <a:solidFill>
                  <a:srgbClr val="FF0000"/>
                </a:solidFill>
              </a:rPr>
              <a:t>sẽ</a:t>
            </a:r>
            <a:r>
              <a:rPr lang="en-US" sz="2400" dirty="0">
                <a:solidFill>
                  <a:srgbClr val="FF0000"/>
                </a:solidFill>
              </a:rPr>
              <a:t> vi </a:t>
            </a:r>
            <a:r>
              <a:rPr lang="en-US" sz="2400" dirty="0" err="1">
                <a:solidFill>
                  <a:srgbClr val="FF0000"/>
                </a:solidFill>
              </a:rPr>
              <a:t>phạm</a:t>
            </a:r>
            <a:r>
              <a:rPr lang="en-US" sz="2400" dirty="0">
                <a:solidFill>
                  <a:srgbClr val="FF0000"/>
                </a:solidFill>
              </a:rPr>
              <a:t> </a:t>
            </a:r>
            <a:r>
              <a:rPr lang="en-US" sz="2400" dirty="0" err="1">
                <a:solidFill>
                  <a:srgbClr val="FF0000"/>
                </a:solidFill>
              </a:rPr>
              <a:t>khi</a:t>
            </a:r>
            <a:r>
              <a:rPr lang="en-US" sz="2400" dirty="0">
                <a:solidFill>
                  <a:srgbClr val="FF0000"/>
                </a:solidFill>
              </a:rPr>
              <a:t> </a:t>
            </a:r>
            <a:r>
              <a:rPr lang="en-US" sz="2400" dirty="0" err="1">
                <a:solidFill>
                  <a:srgbClr val="FF0000"/>
                </a:solidFill>
              </a:rPr>
              <a:t>xóa</a:t>
            </a:r>
            <a:r>
              <a:rPr lang="en-US" sz="2400" dirty="0">
                <a:solidFill>
                  <a:srgbClr val="FF0000"/>
                </a:solidFill>
              </a:rPr>
              <a:t>.</a:t>
            </a:r>
          </a:p>
          <a:p>
            <a:endParaRPr lang="en-US" sz="2400" dirty="0">
              <a:solidFill>
                <a:srgbClr val="FF0000"/>
              </a:solidFill>
            </a:endParaRP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44253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Procedure</a:t>
            </a:r>
          </a:p>
        </p:txBody>
      </p:sp>
    </p:spTree>
    <p:extLst>
      <p:ext uri="{BB962C8B-B14F-4D97-AF65-F5344CB8AC3E}">
        <p14:creationId xmlns:p14="http://schemas.microsoft.com/office/powerpoint/2010/main" val="343149764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1C8653-10DD-1F41-B1C2-5DE9CBC38B41}"/>
              </a:ext>
            </a:extLst>
          </p:cNvPr>
          <p:cNvSpPr>
            <a:spLocks noGrp="1"/>
          </p:cNvSpPr>
          <p:nvPr>
            <p:ph type="title"/>
          </p:nvPr>
        </p:nvSpPr>
        <p:spPr/>
        <p:txBody>
          <a:bodyPr/>
          <a:lstStyle/>
          <a:p>
            <a:r>
              <a:rPr lang="en-US"/>
              <a:t>Sửa trigger</a:t>
            </a:r>
          </a:p>
        </p:txBody>
      </p:sp>
      <p:sp>
        <p:nvSpPr>
          <p:cNvPr id="6" name="Content Placeholder 5">
            <a:extLst>
              <a:ext uri="{FF2B5EF4-FFF2-40B4-BE49-F238E27FC236}">
                <a16:creationId xmlns:a16="http://schemas.microsoft.com/office/drawing/2014/main" id="{2F4D571B-5DD3-EA43-A7BF-79179B415D0A}"/>
              </a:ext>
            </a:extLst>
          </p:cNvPr>
          <p:cNvSpPr>
            <a:spLocks noGrp="1"/>
          </p:cNvSpPr>
          <p:nvPr>
            <p:ph idx="1"/>
          </p:nvPr>
        </p:nvSpPr>
        <p:spPr/>
        <p:txBody>
          <a:bodyPr/>
          <a:lstStyle/>
          <a:p>
            <a:pPr marL="0" indent="0">
              <a:buNone/>
            </a:pPr>
            <a:r>
              <a:rPr lang="en-US"/>
              <a:t>Alter  Trigger  TenTrigger</a:t>
            </a:r>
          </a:p>
          <a:p>
            <a:pPr marL="0" indent="0">
              <a:buNone/>
            </a:pPr>
            <a:r>
              <a:rPr lang="en-US"/>
              <a:t>On Tentable  [ with encryption]</a:t>
            </a:r>
          </a:p>
          <a:p>
            <a:pPr marL="0" indent="0">
              <a:buNone/>
            </a:pPr>
            <a:r>
              <a:rPr lang="en-US"/>
              <a:t>[for </a:t>
            </a:r>
            <a:r>
              <a:rPr lang="en-US" i="1">
                <a:solidFill>
                  <a:srgbClr val="FF0000"/>
                </a:solidFill>
              </a:rPr>
              <a:t>inser, update, delete</a:t>
            </a:r>
            <a:r>
              <a:rPr lang="en-US"/>
              <a:t>]</a:t>
            </a:r>
          </a:p>
          <a:p>
            <a:pPr marL="0" indent="0">
              <a:buNone/>
            </a:pPr>
            <a:r>
              <a:rPr lang="en-US"/>
              <a:t>[ not fro replication ]</a:t>
            </a:r>
          </a:p>
          <a:p>
            <a:pPr marL="0" indent="0">
              <a:buNone/>
            </a:pPr>
            <a:r>
              <a:rPr lang="en-US"/>
              <a:t>AS </a:t>
            </a:r>
          </a:p>
          <a:p>
            <a:pPr marL="0" indent="0">
              <a:buNone/>
            </a:pPr>
            <a:r>
              <a:rPr lang="en-US"/>
              <a:t>	Phát biểu SQL </a:t>
            </a:r>
          </a:p>
        </p:txBody>
      </p:sp>
    </p:spTree>
    <p:extLst>
      <p:ext uri="{BB962C8B-B14F-4D97-AF65-F5344CB8AC3E}">
        <p14:creationId xmlns:p14="http://schemas.microsoft.com/office/powerpoint/2010/main" val="2208459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82F08-BE79-7C45-B34D-8E6CF9D1FF11}"/>
              </a:ext>
            </a:extLst>
          </p:cNvPr>
          <p:cNvSpPr>
            <a:spLocks noGrp="1"/>
          </p:cNvSpPr>
          <p:nvPr>
            <p:ph type="title"/>
          </p:nvPr>
        </p:nvSpPr>
        <p:spPr/>
        <p:txBody>
          <a:bodyPr/>
          <a:lstStyle/>
          <a:p>
            <a:r>
              <a:rPr lang="en-US"/>
              <a:t>Sửa trigger KiemTraThi2Lan.</a:t>
            </a:r>
          </a:p>
        </p:txBody>
      </p:sp>
      <p:sp>
        <p:nvSpPr>
          <p:cNvPr id="6" name="Content Placeholder 5">
            <a:extLst>
              <a:ext uri="{FF2B5EF4-FFF2-40B4-BE49-F238E27FC236}">
                <a16:creationId xmlns:a16="http://schemas.microsoft.com/office/drawing/2014/main" id="{7C8F272D-D8B1-6A44-8BC7-B85E113761A9}"/>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Alter  </a:t>
            </a:r>
            <a:r>
              <a:rPr lang="en-US" sz="2400" dirty="0">
                <a:solidFill>
                  <a:srgbClr val="FF0000"/>
                </a:solidFill>
                <a:latin typeface="Courier New" panose="02070309020205020404" pitchFamily="49" charset="0"/>
                <a:cs typeface="Courier New" panose="02070309020205020404" pitchFamily="49" charset="0"/>
              </a:rPr>
              <a:t>Trigger</a:t>
            </a:r>
            <a:r>
              <a:rPr lang="en-US" sz="2400" dirty="0">
                <a:latin typeface="Courier New" panose="02070309020205020404" pitchFamily="49" charset="0"/>
                <a:cs typeface="Courier New" panose="02070309020205020404" pitchFamily="49" charset="0"/>
              </a:rPr>
              <a:t>	KiemTraThi2Lan</a:t>
            </a:r>
          </a:p>
          <a:p>
            <a:pPr marL="0" indent="0">
              <a:buNone/>
            </a:pPr>
            <a:r>
              <a:rPr lang="en-US" sz="2400" dirty="0">
                <a:latin typeface="Courier New" panose="02070309020205020404" pitchFamily="49" charset="0"/>
                <a:cs typeface="Courier New" panose="02070309020205020404" pitchFamily="49" charset="0"/>
              </a:rPr>
              <a:t>	On KETQUA for Insert</a:t>
            </a:r>
          </a:p>
          <a:p>
            <a:pPr marL="0" indent="0">
              <a:buNone/>
            </a:pPr>
            <a:r>
              <a:rPr lang="en-US" sz="2400" dirty="0">
                <a:latin typeface="Courier New" panose="02070309020205020404" pitchFamily="49" charset="0"/>
                <a:cs typeface="Courier New" panose="02070309020205020404" pitchFamily="49" charset="0"/>
              </a:rPr>
              <a:t>	As begin</a:t>
            </a:r>
          </a:p>
          <a:p>
            <a:pPr marL="0" indent="0">
              <a:buNone/>
            </a:pPr>
            <a:r>
              <a:rPr lang="en-US" sz="2400" dirty="0">
                <a:latin typeface="Courier New" panose="02070309020205020404" pitchFamily="49" charset="0"/>
                <a:cs typeface="Courier New" panose="02070309020205020404" pitchFamily="49" charset="0"/>
              </a:rPr>
              <a:t>	If (Select  Count(*) from KETQUA a, 	INSERTED  b</a:t>
            </a:r>
          </a:p>
          <a:p>
            <a:pPr marL="0" indent="0">
              <a:buNone/>
            </a:pPr>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a.MSSV</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b.MSSV</a:t>
            </a:r>
            <a:r>
              <a:rPr lang="en-US" sz="2400" dirty="0">
                <a:latin typeface="Courier New" panose="02070309020205020404" pitchFamily="49" charset="0"/>
                <a:cs typeface="Courier New" panose="02070309020205020404" pitchFamily="49" charset="0"/>
              </a:rPr>
              <a:t> and  	</a:t>
            </a:r>
            <a:r>
              <a:rPr lang="en-US" sz="2400" dirty="0" err="1">
                <a:latin typeface="Courier New" panose="02070309020205020404" pitchFamily="49" charset="0"/>
                <a:cs typeface="Courier New" panose="02070309020205020404" pitchFamily="49" charset="0"/>
              </a:rPr>
              <a:t>a.MSMH</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b.MSMH</a:t>
            </a:r>
            <a:r>
              <a:rPr lang="en-US" sz="2400" dirty="0">
                <a:latin typeface="Courier New" panose="02070309020205020404" pitchFamily="49" charset="0"/>
                <a:cs typeface="Courier New" panose="02070309020205020404" pitchFamily="49" charset="0"/>
              </a:rPr>
              <a:t>)&gt;2</a:t>
            </a:r>
          </a:p>
          <a:p>
            <a:pPr marL="0" indent="0">
              <a:buNone/>
            </a:pPr>
            <a:r>
              <a:rPr lang="en-US" sz="2400" dirty="0">
                <a:latin typeface="Courier New" panose="02070309020205020404" pitchFamily="49" charset="0"/>
                <a:cs typeface="Courier New" panose="02070309020205020404" pitchFamily="49" charset="0"/>
              </a:rPr>
              <a:t>	Begin</a:t>
            </a:r>
          </a:p>
          <a:p>
            <a:pPr marL="0" indent="0">
              <a:buNone/>
            </a:pPr>
            <a:r>
              <a:rPr lang="en-US" sz="2400" dirty="0">
                <a:latin typeface="Courier New" panose="02070309020205020404" pitchFamily="49" charset="0"/>
                <a:cs typeface="Courier New" panose="02070309020205020404" pitchFamily="49" charset="0"/>
              </a:rPr>
              <a:t>		Print ‘ </a:t>
            </a:r>
            <a:r>
              <a:rPr lang="en-US" sz="2400" dirty="0" err="1">
                <a:latin typeface="Courier New" panose="02070309020205020404" pitchFamily="49" charset="0"/>
                <a:cs typeface="Courier New" panose="02070309020205020404" pitchFamily="49" charset="0"/>
              </a:rPr>
              <a:t>Khong</a:t>
            </a:r>
            <a:r>
              <a:rPr lang="en-US" sz="2400" dirty="0">
                <a:latin typeface="Courier New" panose="02070309020205020404" pitchFamily="49" charset="0"/>
                <a:cs typeface="Courier New" panose="02070309020205020404" pitchFamily="49" charset="0"/>
              </a:rPr>
              <a:t> the qua 2 </a:t>
            </a:r>
            <a:r>
              <a:rPr lang="en-US" sz="2400" dirty="0" err="1">
                <a:latin typeface="Courier New" panose="02070309020205020404" pitchFamily="49" charset="0"/>
                <a:cs typeface="Courier New" panose="02070309020205020404" pitchFamily="49" charset="0"/>
              </a:rPr>
              <a:t>lan</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Rollback Transaction</a:t>
            </a:r>
          </a:p>
          <a:p>
            <a:pPr marL="0" indent="0">
              <a:buNone/>
            </a:pPr>
            <a:r>
              <a:rPr lang="en-US" sz="2400" dirty="0">
                <a:latin typeface="Courier New" panose="02070309020205020404" pitchFamily="49" charset="0"/>
                <a:cs typeface="Courier New" panose="02070309020205020404" pitchFamily="49" charset="0"/>
              </a:rPr>
              <a:t>	End </a:t>
            </a:r>
          </a:p>
        </p:txBody>
      </p:sp>
    </p:spTree>
    <p:extLst>
      <p:ext uri="{BB962C8B-B14F-4D97-AF65-F5344CB8AC3E}">
        <p14:creationId xmlns:p14="http://schemas.microsoft.com/office/powerpoint/2010/main" val="382180582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FEC02-AFB9-534E-B356-6E08A06811B3}"/>
              </a:ext>
            </a:extLst>
          </p:cNvPr>
          <p:cNvSpPr>
            <a:spLocks noGrp="1"/>
          </p:cNvSpPr>
          <p:nvPr>
            <p:ph type="title"/>
          </p:nvPr>
        </p:nvSpPr>
        <p:spPr/>
        <p:txBody>
          <a:bodyPr/>
          <a:lstStyle/>
          <a:p>
            <a:r>
              <a:rPr lang="en-US"/>
              <a:t>Xoá trigger</a:t>
            </a:r>
          </a:p>
        </p:txBody>
      </p:sp>
      <p:sp>
        <p:nvSpPr>
          <p:cNvPr id="6" name="Content Placeholder 5">
            <a:extLst>
              <a:ext uri="{FF2B5EF4-FFF2-40B4-BE49-F238E27FC236}">
                <a16:creationId xmlns:a16="http://schemas.microsoft.com/office/drawing/2014/main" id="{51A3FF0D-B134-2047-A756-C26D3F2A0DF6}"/>
              </a:ext>
            </a:extLst>
          </p:cNvPr>
          <p:cNvSpPr>
            <a:spLocks noGrp="1"/>
          </p:cNvSpPr>
          <p:nvPr>
            <p:ph idx="1"/>
          </p:nvPr>
        </p:nvSpPr>
        <p:spPr/>
        <p:txBody>
          <a:bodyPr/>
          <a:lstStyle/>
          <a:p>
            <a:r>
              <a:rPr lang="en-US" sz="2400" dirty="0" err="1"/>
              <a:t>Cú</a:t>
            </a:r>
            <a:r>
              <a:rPr lang="en-US" sz="2400" dirty="0"/>
              <a:t> </a:t>
            </a:r>
            <a:r>
              <a:rPr lang="en-US" sz="2400" dirty="0" err="1"/>
              <a:t>pháp</a:t>
            </a:r>
            <a:r>
              <a:rPr lang="en-US" sz="2400" dirty="0"/>
              <a:t>: </a:t>
            </a:r>
            <a:r>
              <a:rPr lang="en-US" sz="2400" dirty="0">
                <a:latin typeface="Courier New" panose="02070309020205020404" pitchFamily="49" charset="0"/>
                <a:cs typeface="Courier New" panose="02070309020205020404" pitchFamily="49" charset="0"/>
              </a:rPr>
              <a:t>Drop Trigger </a:t>
            </a:r>
            <a:r>
              <a:rPr lang="en-US" sz="2400" dirty="0" err="1">
                <a:latin typeface="Courier New" panose="02070309020205020404" pitchFamily="49" charset="0"/>
                <a:cs typeface="Courier New" panose="02070309020205020404" pitchFamily="49" charset="0"/>
              </a:rPr>
              <a:t>TenTrigger</a:t>
            </a:r>
            <a:endParaRPr lang="en-US" sz="2400" dirty="0">
              <a:latin typeface="Courier New" panose="02070309020205020404" pitchFamily="49" charset="0"/>
              <a:cs typeface="Courier New" panose="02070309020205020404" pitchFamily="49" charset="0"/>
            </a:endParaRPr>
          </a:p>
          <a:p>
            <a:r>
              <a:rPr lang="en-US" sz="2400" dirty="0" err="1"/>
              <a:t>Có</a:t>
            </a:r>
            <a:r>
              <a:rPr lang="en-US" sz="2400" dirty="0"/>
              <a:t> </a:t>
            </a:r>
            <a:r>
              <a:rPr lang="en-US" sz="2400" dirty="0" err="1"/>
              <a:t>thể</a:t>
            </a:r>
            <a:r>
              <a:rPr lang="en-US" sz="2400" dirty="0"/>
              <a:t> </a:t>
            </a:r>
            <a:r>
              <a:rPr lang="en-US" sz="2400" dirty="0" err="1"/>
              <a:t>làm</a:t>
            </a:r>
            <a:r>
              <a:rPr lang="en-US" sz="2400" dirty="0"/>
              <a:t> </a:t>
            </a:r>
            <a:r>
              <a:rPr lang="en-US" sz="2400" dirty="0" err="1"/>
              <a:t>mất</a:t>
            </a:r>
            <a:r>
              <a:rPr lang="en-US" sz="2400" dirty="0"/>
              <a:t> </a:t>
            </a:r>
            <a:r>
              <a:rPr lang="en-US" sz="2400" dirty="0" err="1"/>
              <a:t>hiệu</a:t>
            </a:r>
            <a:r>
              <a:rPr lang="en-US" sz="2400" dirty="0"/>
              <a:t> </a:t>
            </a:r>
            <a:r>
              <a:rPr lang="en-US" sz="2400" dirty="0" err="1"/>
              <a:t>lực</a:t>
            </a:r>
            <a:r>
              <a:rPr lang="en-US" sz="2400" dirty="0"/>
              <a:t> </a:t>
            </a:r>
            <a:r>
              <a:rPr lang="en-US" sz="2400" dirty="0" err="1"/>
              <a:t>tạm</a:t>
            </a:r>
            <a:r>
              <a:rPr lang="en-US" sz="2400" dirty="0"/>
              <a:t> </a:t>
            </a:r>
            <a:r>
              <a:rPr lang="en-US" sz="2400" dirty="0" err="1"/>
              <a:t>thời</a:t>
            </a:r>
            <a:r>
              <a:rPr lang="en-US" sz="2400" dirty="0"/>
              <a:t> </a:t>
            </a:r>
            <a:r>
              <a:rPr lang="en-US" sz="2400" dirty="0" err="1"/>
              <a:t>của</a:t>
            </a:r>
            <a:r>
              <a:rPr lang="en-US" sz="2400" dirty="0"/>
              <a:t> Trigger </a:t>
            </a:r>
            <a:r>
              <a:rPr lang="en-US" sz="2400" dirty="0" err="1"/>
              <a:t>lên</a:t>
            </a:r>
            <a:r>
              <a:rPr lang="en-US" sz="2400" dirty="0"/>
              <a:t> 1 table </a:t>
            </a:r>
          </a:p>
          <a:p>
            <a:r>
              <a:rPr lang="en-US" sz="2400" dirty="0" err="1"/>
              <a:t>Cú</a:t>
            </a:r>
            <a:r>
              <a:rPr lang="en-US" sz="2400" dirty="0"/>
              <a:t> </a:t>
            </a:r>
            <a:r>
              <a:rPr lang="en-US" sz="2400" dirty="0" err="1"/>
              <a:t>pháp</a:t>
            </a:r>
            <a:r>
              <a:rPr lang="en-US" sz="2400" dirty="0"/>
              <a:t> :</a:t>
            </a:r>
          </a:p>
          <a:p>
            <a:pPr marL="0" indent="0">
              <a:buNone/>
            </a:pPr>
            <a:r>
              <a:rPr lang="en-US" sz="2400" dirty="0"/>
              <a:t>	</a:t>
            </a:r>
            <a:r>
              <a:rPr lang="en-US" sz="2400" dirty="0">
                <a:latin typeface="Courier New" panose="02070309020205020404" pitchFamily="49" charset="0"/>
                <a:cs typeface="Courier New" panose="02070309020205020404" pitchFamily="49" charset="0"/>
              </a:rPr>
              <a:t>Alter Table   </a:t>
            </a:r>
            <a:r>
              <a:rPr lang="en-US" sz="2400" dirty="0" err="1">
                <a:latin typeface="Courier New" panose="02070309020205020404" pitchFamily="49" charset="0"/>
                <a:cs typeface="Courier New" panose="02070309020205020404" pitchFamily="49" charset="0"/>
              </a:rPr>
              <a:t>tenTable</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Enable/ Disable </a:t>
            </a:r>
            <a:r>
              <a:rPr lang="en-US" sz="2400" dirty="0">
                <a:latin typeface="Courier New" panose="02070309020205020404" pitchFamily="49" charset="0"/>
                <a:cs typeface="Courier New" panose="02070309020205020404" pitchFamily="49" charset="0"/>
              </a:rPr>
              <a:t>} Trigger {all/</a:t>
            </a:r>
            <a:r>
              <a:rPr lang="en-US" sz="2400" dirty="0" err="1">
                <a:latin typeface="Courier New" panose="02070309020205020404" pitchFamily="49" charset="0"/>
                <a:cs typeface="Courier New" panose="02070309020205020404" pitchFamily="49" charset="0"/>
              </a:rPr>
              <a:t>TenTrigger</a:t>
            </a:r>
            <a:r>
              <a:rPr lang="en-US" sz="2400" dirty="0">
                <a:latin typeface="Courier New" panose="02070309020205020404" pitchFamily="49" charset="0"/>
                <a:cs typeface="Courier New" panose="02070309020205020404" pitchFamily="49" charset="0"/>
              </a:rPr>
              <a:t>}</a:t>
            </a:r>
          </a:p>
          <a:p>
            <a:r>
              <a:rPr lang="en-US" sz="2400" dirty="0" err="1"/>
              <a:t>Vd</a:t>
            </a:r>
            <a:r>
              <a:rPr lang="en-US" sz="2400" dirty="0"/>
              <a:t> :</a:t>
            </a:r>
          </a:p>
          <a:p>
            <a:pPr marL="0" indent="0">
              <a:buNone/>
            </a:pPr>
            <a:r>
              <a:rPr lang="en-US" sz="2400" dirty="0"/>
              <a:t>	</a:t>
            </a:r>
            <a:r>
              <a:rPr lang="en-US" sz="2400" dirty="0">
                <a:latin typeface="Courier New" panose="02070309020205020404" pitchFamily="49" charset="0"/>
                <a:cs typeface="Courier New" panose="02070309020205020404" pitchFamily="49" charset="0"/>
              </a:rPr>
              <a:t>Alter    Table  KETQUA  </a:t>
            </a:r>
          </a:p>
          <a:p>
            <a:pPr marL="0" indent="0">
              <a:buNone/>
            </a:pPr>
            <a:r>
              <a:rPr lang="en-US" sz="2400" dirty="0">
                <a:latin typeface="Courier New" panose="02070309020205020404" pitchFamily="49" charset="0"/>
                <a:cs typeface="Courier New" panose="02070309020205020404" pitchFamily="49" charset="0"/>
              </a:rPr>
              <a:t>	Disable Trigger  KiemTraThi2Lan</a:t>
            </a:r>
          </a:p>
          <a:p>
            <a:r>
              <a:rPr lang="en-US" sz="2400" dirty="0" err="1"/>
              <a:t>Muốn</a:t>
            </a:r>
            <a:r>
              <a:rPr lang="en-US" sz="2400" dirty="0"/>
              <a:t> </a:t>
            </a:r>
            <a:r>
              <a:rPr lang="en-US" sz="2400" dirty="0" err="1"/>
              <a:t>có</a:t>
            </a:r>
            <a:r>
              <a:rPr lang="en-US" sz="2400" dirty="0"/>
              <a:t> </a:t>
            </a:r>
            <a:r>
              <a:rPr lang="en-US" sz="2400" dirty="0" err="1"/>
              <a:t>hiệu</a:t>
            </a:r>
            <a:r>
              <a:rPr lang="en-US" sz="2400" dirty="0"/>
              <a:t> </a:t>
            </a:r>
            <a:r>
              <a:rPr lang="en-US" sz="2400" dirty="0" err="1"/>
              <a:t>lực</a:t>
            </a:r>
            <a:r>
              <a:rPr lang="en-US" sz="2400" dirty="0"/>
              <a:t> </a:t>
            </a:r>
            <a:r>
              <a:rPr lang="en-US" sz="2400" dirty="0" err="1"/>
              <a:t>lại</a:t>
            </a:r>
            <a:r>
              <a:rPr lang="en-US" sz="2400" dirty="0"/>
              <a:t> : </a:t>
            </a:r>
            <a:r>
              <a:rPr lang="en-US" sz="2400" dirty="0" err="1"/>
              <a:t>dùng</a:t>
            </a:r>
            <a:r>
              <a:rPr lang="en-US" sz="2400" dirty="0"/>
              <a:t> </a:t>
            </a:r>
            <a:r>
              <a:rPr lang="en-US" sz="2400" b="1" dirty="0"/>
              <a:t>Enable</a:t>
            </a:r>
            <a:r>
              <a:rPr lang="en-US" sz="2400" dirty="0"/>
              <a:t> </a:t>
            </a:r>
          </a:p>
        </p:txBody>
      </p:sp>
    </p:spTree>
    <p:extLst>
      <p:ext uri="{BB962C8B-B14F-4D97-AF65-F5344CB8AC3E}">
        <p14:creationId xmlns:p14="http://schemas.microsoft.com/office/powerpoint/2010/main" val="253705850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D96D2A-4F66-5D44-ADA3-F1D0967BE028}"/>
              </a:ext>
            </a:extLst>
          </p:cNvPr>
          <p:cNvSpPr>
            <a:spLocks noGrp="1"/>
          </p:cNvSpPr>
          <p:nvPr>
            <p:ph type="title"/>
          </p:nvPr>
        </p:nvSpPr>
        <p:spPr/>
        <p:txBody>
          <a:bodyPr/>
          <a:lstStyle/>
          <a:p>
            <a:r>
              <a:rPr lang="en-US"/>
              <a:t>Các hoạt động của trigger.</a:t>
            </a:r>
          </a:p>
        </p:txBody>
      </p:sp>
      <p:sp>
        <p:nvSpPr>
          <p:cNvPr id="6" name="Content Placeholder 5">
            <a:extLst>
              <a:ext uri="{FF2B5EF4-FFF2-40B4-BE49-F238E27FC236}">
                <a16:creationId xmlns:a16="http://schemas.microsoft.com/office/drawing/2014/main" id="{D4B83E21-FD20-5B43-B5A9-B823180AEC63}"/>
              </a:ext>
            </a:extLst>
          </p:cNvPr>
          <p:cNvSpPr>
            <a:spLocks noGrp="1"/>
          </p:cNvSpPr>
          <p:nvPr>
            <p:ph idx="1"/>
          </p:nvPr>
        </p:nvSpPr>
        <p:spPr/>
        <p:txBody>
          <a:bodyPr/>
          <a:lstStyle/>
          <a:p>
            <a:r>
              <a:rPr lang="en-US"/>
              <a:t>Hoạt động khi insert.</a:t>
            </a:r>
          </a:p>
          <a:p>
            <a:r>
              <a:rPr lang="en-US">
                <a:solidFill>
                  <a:srgbClr val="FF0000"/>
                </a:solidFill>
              </a:rPr>
              <a:t>Hoạt động khi update.</a:t>
            </a:r>
          </a:p>
          <a:p>
            <a:r>
              <a:rPr lang="en-US"/>
              <a:t>Hoạt động khi delete</a:t>
            </a:r>
          </a:p>
        </p:txBody>
      </p:sp>
    </p:spTree>
    <p:extLst>
      <p:ext uri="{BB962C8B-B14F-4D97-AF65-F5344CB8AC3E}">
        <p14:creationId xmlns:p14="http://schemas.microsoft.com/office/powerpoint/2010/main" val="195057571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29DD2-91E2-4246-BA6C-ECD6332F55B7}"/>
              </a:ext>
            </a:extLst>
          </p:cNvPr>
          <p:cNvSpPr>
            <a:spLocks noGrp="1"/>
          </p:cNvSpPr>
          <p:nvPr>
            <p:ph type="title"/>
          </p:nvPr>
        </p:nvSpPr>
        <p:spPr/>
        <p:txBody>
          <a:bodyPr/>
          <a:lstStyle/>
          <a:p>
            <a:r>
              <a:rPr lang="en-US"/>
              <a:t>Hoạt động khi insert</a:t>
            </a:r>
          </a:p>
        </p:txBody>
      </p:sp>
      <p:sp>
        <p:nvSpPr>
          <p:cNvPr id="6" name="Content Placeholder 5">
            <a:extLst>
              <a:ext uri="{FF2B5EF4-FFF2-40B4-BE49-F238E27FC236}">
                <a16:creationId xmlns:a16="http://schemas.microsoft.com/office/drawing/2014/main" id="{700DD0DF-318F-EE48-8965-E24D6969EB68}"/>
              </a:ext>
            </a:extLst>
          </p:cNvPr>
          <p:cNvSpPr>
            <a:spLocks noGrp="1"/>
          </p:cNvSpPr>
          <p:nvPr>
            <p:ph idx="1"/>
          </p:nvPr>
        </p:nvSpPr>
        <p:spPr/>
        <p:txBody>
          <a:bodyPr/>
          <a:lstStyle/>
          <a:p>
            <a:r>
              <a:rPr lang="en-US" dirty="0" err="1"/>
              <a:t>Phát</a:t>
            </a:r>
            <a:r>
              <a:rPr lang="en-US" dirty="0"/>
              <a:t> </a:t>
            </a:r>
            <a:r>
              <a:rPr lang="en-US" dirty="0" err="1"/>
              <a:t>biểu</a:t>
            </a:r>
            <a:r>
              <a:rPr lang="en-US" dirty="0"/>
              <a:t> Insert </a:t>
            </a:r>
            <a:r>
              <a:rPr lang="en-US" dirty="0" err="1"/>
              <a:t>thực</a:t>
            </a:r>
            <a:r>
              <a:rPr lang="en-US" dirty="0"/>
              <a:t> </a:t>
            </a:r>
            <a:r>
              <a:rPr lang="en-US" dirty="0" err="1"/>
              <a:t>hiện</a:t>
            </a:r>
            <a:r>
              <a:rPr lang="en-US" dirty="0"/>
              <a:t> </a:t>
            </a:r>
            <a:r>
              <a:rPr lang="en-US" dirty="0" err="1"/>
              <a:t>trên</a:t>
            </a:r>
            <a:r>
              <a:rPr lang="en-US" dirty="0"/>
              <a:t> </a:t>
            </a:r>
            <a:r>
              <a:rPr lang="en-US" dirty="0" err="1"/>
              <a:t>bảng</a:t>
            </a:r>
            <a:r>
              <a:rPr lang="en-US" dirty="0"/>
              <a:t> Trigger </a:t>
            </a:r>
            <a:r>
              <a:rPr lang="en-US" dirty="0" err="1"/>
              <a:t>định</a:t>
            </a:r>
            <a:r>
              <a:rPr lang="en-US" dirty="0"/>
              <a:t> </a:t>
            </a:r>
            <a:r>
              <a:rPr lang="en-US" dirty="0" err="1"/>
              <a:t>nghĩa</a:t>
            </a:r>
            <a:r>
              <a:rPr lang="en-US" dirty="0"/>
              <a:t>.</a:t>
            </a:r>
          </a:p>
          <a:p>
            <a:r>
              <a:rPr lang="en-US" dirty="0" err="1">
                <a:solidFill>
                  <a:srgbClr val="FF0000"/>
                </a:solidFill>
              </a:rPr>
              <a:t>Phát</a:t>
            </a:r>
            <a:r>
              <a:rPr lang="en-US" dirty="0">
                <a:solidFill>
                  <a:srgbClr val="FF0000"/>
                </a:solidFill>
              </a:rPr>
              <a:t> </a:t>
            </a:r>
            <a:r>
              <a:rPr lang="en-US" dirty="0" err="1">
                <a:solidFill>
                  <a:srgbClr val="FF0000"/>
                </a:solidFill>
              </a:rPr>
              <a:t>biểu</a:t>
            </a:r>
            <a:r>
              <a:rPr lang="en-US" dirty="0">
                <a:solidFill>
                  <a:srgbClr val="FF0000"/>
                </a:solidFill>
              </a:rPr>
              <a:t> Insert </a:t>
            </a:r>
            <a:r>
              <a:rPr lang="en-US" dirty="0" err="1">
                <a:solidFill>
                  <a:srgbClr val="FF0000"/>
                </a:solidFill>
              </a:rPr>
              <a:t>được</a:t>
            </a:r>
            <a:r>
              <a:rPr lang="en-US" dirty="0">
                <a:solidFill>
                  <a:srgbClr val="FF0000"/>
                </a:solidFill>
              </a:rPr>
              <a:t> </a:t>
            </a:r>
            <a:r>
              <a:rPr lang="en-US" dirty="0" err="1">
                <a:solidFill>
                  <a:srgbClr val="FF0000"/>
                </a:solidFill>
              </a:rPr>
              <a:t>ghi</a:t>
            </a:r>
            <a:r>
              <a:rPr lang="en-US" dirty="0">
                <a:solidFill>
                  <a:srgbClr val="FF0000"/>
                </a:solidFill>
              </a:rPr>
              <a:t> .</a:t>
            </a:r>
          </a:p>
          <a:p>
            <a:r>
              <a:rPr lang="en-US" dirty="0"/>
              <a:t>Trigger </a:t>
            </a:r>
            <a:r>
              <a:rPr lang="en-US" dirty="0" err="1"/>
              <a:t>bị</a:t>
            </a:r>
            <a:r>
              <a:rPr lang="en-US" dirty="0"/>
              <a:t> </a:t>
            </a:r>
            <a:r>
              <a:rPr lang="en-US" dirty="0" err="1"/>
              <a:t>bắn</a:t>
            </a:r>
            <a:r>
              <a:rPr lang="en-US" dirty="0"/>
              <a:t> </a:t>
            </a:r>
            <a:r>
              <a:rPr lang="en-US" dirty="0" err="1"/>
              <a:t>phá</a:t>
            </a:r>
            <a:r>
              <a:rPr lang="en-US" dirty="0"/>
              <a:t> </a:t>
            </a:r>
            <a:r>
              <a:rPr lang="en-US" dirty="0" err="1"/>
              <a:t>và</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thi</a:t>
            </a:r>
            <a:r>
              <a:rPr lang="en-US" dirty="0"/>
              <a:t> </a:t>
            </a:r>
            <a:r>
              <a:rPr lang="en-US" dirty="0" err="1"/>
              <a:t>khi</a:t>
            </a:r>
            <a:r>
              <a:rPr lang="en-US" dirty="0"/>
              <a:t> Trigger Insert </a:t>
            </a:r>
            <a:r>
              <a:rPr lang="en-US" dirty="0" err="1"/>
              <a:t>bắn</a:t>
            </a:r>
            <a:r>
              <a:rPr lang="en-US" dirty="0"/>
              <a:t> </a:t>
            </a:r>
            <a:r>
              <a:rPr lang="en-US" dirty="0" err="1"/>
              <a:t>phá</a:t>
            </a:r>
            <a:r>
              <a:rPr lang="en-US" dirty="0"/>
              <a:t>, </a:t>
            </a:r>
            <a:r>
              <a:rPr lang="en-US" dirty="0" err="1"/>
              <a:t>các</a:t>
            </a:r>
            <a:r>
              <a:rPr lang="en-US" dirty="0"/>
              <a:t> </a:t>
            </a:r>
            <a:r>
              <a:rPr lang="en-US" dirty="0" err="1"/>
              <a:t>dòng</a:t>
            </a:r>
            <a:r>
              <a:rPr lang="en-US" dirty="0"/>
              <a:t> </a:t>
            </a:r>
            <a:r>
              <a:rPr lang="en-US" dirty="0" err="1"/>
              <a:t>mới</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hai</a:t>
            </a:r>
            <a:r>
              <a:rPr lang="en-US" dirty="0"/>
              <a:t> </a:t>
            </a:r>
            <a:r>
              <a:rPr lang="en-US" dirty="0" err="1"/>
              <a:t>bảng</a:t>
            </a:r>
            <a:r>
              <a:rPr lang="en-US" dirty="0"/>
              <a:t> Trigger </a:t>
            </a:r>
            <a:r>
              <a:rPr lang="en-US" dirty="0" err="1"/>
              <a:t>và</a:t>
            </a:r>
            <a:r>
              <a:rPr lang="en-US" dirty="0"/>
              <a:t> Insert.  </a:t>
            </a:r>
            <a:r>
              <a:rPr lang="en-US" dirty="0" err="1"/>
              <a:t>Bảng</a:t>
            </a:r>
            <a:r>
              <a:rPr lang="en-US" dirty="0"/>
              <a:t> </a:t>
            </a:r>
            <a:r>
              <a:rPr lang="en-US" b="1" dirty="0">
                <a:solidFill>
                  <a:srgbClr val="FF0000"/>
                </a:solidFill>
              </a:rPr>
              <a:t>Inserted</a:t>
            </a:r>
            <a:r>
              <a:rPr lang="en-US" dirty="0"/>
              <a:t> </a:t>
            </a:r>
            <a:r>
              <a:rPr lang="en-US" dirty="0" err="1"/>
              <a:t>nắm</a:t>
            </a:r>
            <a:r>
              <a:rPr lang="en-US" dirty="0"/>
              <a:t> </a:t>
            </a:r>
            <a:r>
              <a:rPr lang="en-US" dirty="0" err="1"/>
              <a:t>giữ</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các</a:t>
            </a:r>
            <a:r>
              <a:rPr lang="en-US" dirty="0"/>
              <a:t> </a:t>
            </a:r>
            <a:r>
              <a:rPr lang="en-US" dirty="0" err="1"/>
              <a:t>dòng</a:t>
            </a:r>
            <a:r>
              <a:rPr lang="en-US" dirty="0"/>
              <a:t> </a:t>
            </a:r>
            <a:r>
              <a:rPr lang="en-US" dirty="0" err="1"/>
              <a:t>đã</a:t>
            </a:r>
            <a:r>
              <a:rPr lang="en-US" dirty="0"/>
              <a:t> Insert. </a:t>
            </a:r>
            <a:r>
              <a:rPr lang="en-US" dirty="0" err="1"/>
              <a:t>Bảng</a:t>
            </a:r>
            <a:r>
              <a:rPr lang="en-US" dirty="0"/>
              <a:t> Insert </a:t>
            </a:r>
            <a:r>
              <a:rPr lang="en-US" dirty="0" err="1"/>
              <a:t>chứa</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từ</a:t>
            </a:r>
            <a:r>
              <a:rPr lang="en-US" dirty="0"/>
              <a:t> </a:t>
            </a:r>
            <a:r>
              <a:rPr lang="en-US" dirty="0" err="1"/>
              <a:t>phát</a:t>
            </a:r>
            <a:r>
              <a:rPr lang="en-US" dirty="0"/>
              <a:t> </a:t>
            </a:r>
            <a:r>
              <a:rPr lang="en-US" dirty="0" err="1"/>
              <a:t>biểu</a:t>
            </a:r>
            <a:r>
              <a:rPr lang="en-US" dirty="0"/>
              <a:t> </a:t>
            </a:r>
            <a:r>
              <a:rPr lang="en-US" dirty="0" err="1"/>
              <a:t>trên</a:t>
            </a:r>
            <a:r>
              <a:rPr lang="en-US" dirty="0"/>
              <a:t>. Trigger </a:t>
            </a:r>
            <a:r>
              <a:rPr lang="en-US" dirty="0" err="1"/>
              <a:t>có</a:t>
            </a:r>
            <a:r>
              <a:rPr lang="en-US" dirty="0"/>
              <a:t> </a:t>
            </a:r>
            <a:r>
              <a:rPr lang="en-US" dirty="0" err="1"/>
              <a:t>thể</a:t>
            </a:r>
            <a:r>
              <a:rPr lang="en-US" dirty="0"/>
              <a:t> </a:t>
            </a:r>
            <a:r>
              <a:rPr lang="en-US" dirty="0" err="1"/>
              <a:t>khảo</a:t>
            </a:r>
            <a:r>
              <a:rPr lang="en-US" dirty="0"/>
              <a:t> </a:t>
            </a:r>
            <a:r>
              <a:rPr lang="en-US" dirty="0" err="1"/>
              <a:t>sát</a:t>
            </a:r>
            <a:r>
              <a:rPr lang="en-US" dirty="0"/>
              <a:t> </a:t>
            </a:r>
            <a:r>
              <a:rPr lang="en-US" dirty="0" err="1"/>
              <a:t>trên</a:t>
            </a:r>
            <a:r>
              <a:rPr lang="en-US" dirty="0"/>
              <a:t> </a:t>
            </a:r>
            <a:r>
              <a:rPr lang="en-US" dirty="0" err="1"/>
              <a:t>bản</a:t>
            </a:r>
            <a:r>
              <a:rPr lang="en-US" dirty="0"/>
              <a:t> Insert </a:t>
            </a:r>
            <a:r>
              <a:rPr lang="en-US" dirty="0" err="1"/>
              <a:t>để</a:t>
            </a:r>
            <a:r>
              <a:rPr lang="en-US" dirty="0"/>
              <a:t> </a:t>
            </a:r>
            <a:r>
              <a:rPr lang="en-US" dirty="0" err="1"/>
              <a:t>quyết</a:t>
            </a:r>
            <a:r>
              <a:rPr lang="en-US" dirty="0"/>
              <a:t> </a:t>
            </a:r>
            <a:r>
              <a:rPr lang="en-US" dirty="0" err="1"/>
              <a:t>định</a:t>
            </a:r>
            <a:r>
              <a:rPr lang="en-US" dirty="0"/>
              <a:t> </a:t>
            </a:r>
            <a:r>
              <a:rPr lang="en-US" dirty="0" err="1"/>
              <a:t>hành</a:t>
            </a:r>
            <a:r>
              <a:rPr lang="en-US" dirty="0"/>
              <a:t> </a:t>
            </a:r>
            <a:r>
              <a:rPr lang="en-US" dirty="0" err="1"/>
              <a:t>động</a:t>
            </a:r>
            <a:r>
              <a:rPr lang="en-US" dirty="0"/>
              <a:t> </a:t>
            </a:r>
            <a:r>
              <a:rPr lang="en-US" dirty="0" err="1"/>
              <a:t>của</a:t>
            </a:r>
            <a:r>
              <a:rPr lang="en-US" dirty="0"/>
              <a:t> </a:t>
            </a:r>
            <a:r>
              <a:rPr lang="en-US" dirty="0" err="1"/>
              <a:t>mình</a:t>
            </a:r>
            <a:r>
              <a:rPr lang="en-US" dirty="0"/>
              <a:t>. </a:t>
            </a:r>
            <a:r>
              <a:rPr lang="en-US" dirty="0" err="1"/>
              <a:t>Các</a:t>
            </a:r>
            <a:r>
              <a:rPr lang="en-US" dirty="0"/>
              <a:t> </a:t>
            </a:r>
            <a:r>
              <a:rPr lang="en-US" dirty="0" err="1"/>
              <a:t>dòng</a:t>
            </a:r>
            <a:r>
              <a:rPr lang="en-US" dirty="0"/>
              <a:t> </a:t>
            </a:r>
            <a:r>
              <a:rPr lang="en-US" dirty="0" err="1"/>
              <a:t>trong</a:t>
            </a:r>
            <a:r>
              <a:rPr lang="en-US" dirty="0"/>
              <a:t> </a:t>
            </a:r>
            <a:r>
              <a:rPr lang="en-US" dirty="0" err="1"/>
              <a:t>bảng</a:t>
            </a:r>
            <a:r>
              <a:rPr lang="en-US" dirty="0"/>
              <a:t> Insert </a:t>
            </a:r>
            <a:r>
              <a:rPr lang="en-US" dirty="0" err="1"/>
              <a:t>thường</a:t>
            </a:r>
            <a:r>
              <a:rPr lang="en-US" dirty="0"/>
              <a:t> </a:t>
            </a:r>
            <a:r>
              <a:rPr lang="en-US" dirty="0" err="1"/>
              <a:t>bị</a:t>
            </a:r>
            <a:r>
              <a:rPr lang="en-US" dirty="0"/>
              <a:t> </a:t>
            </a:r>
            <a:r>
              <a:rPr lang="en-US" dirty="0" err="1"/>
              <a:t>trùng</a:t>
            </a:r>
            <a:r>
              <a:rPr lang="en-US" dirty="0"/>
              <a:t> </a:t>
            </a:r>
            <a:r>
              <a:rPr lang="en-US" dirty="0" err="1"/>
              <a:t>lặp</a:t>
            </a:r>
            <a:r>
              <a:rPr lang="en-US" dirty="0"/>
              <a:t>. </a:t>
            </a:r>
          </a:p>
        </p:txBody>
      </p:sp>
    </p:spTree>
    <p:extLst>
      <p:ext uri="{BB962C8B-B14F-4D97-AF65-F5344CB8AC3E}">
        <p14:creationId xmlns:p14="http://schemas.microsoft.com/office/powerpoint/2010/main" val="2953247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DA26B-AC5B-E14A-8717-A6ABCE85D77F}"/>
              </a:ext>
            </a:extLst>
          </p:cNvPr>
          <p:cNvSpPr>
            <a:spLocks noGrp="1"/>
          </p:cNvSpPr>
          <p:nvPr>
            <p:ph type="title"/>
          </p:nvPr>
        </p:nvSpPr>
        <p:spPr/>
        <p:txBody>
          <a:bodyPr/>
          <a:lstStyle/>
          <a:p>
            <a:r>
              <a:rPr lang="en-US"/>
              <a:t>Hoạt động khi update</a:t>
            </a:r>
          </a:p>
        </p:txBody>
      </p:sp>
      <p:sp>
        <p:nvSpPr>
          <p:cNvPr id="6" name="Content Placeholder 5">
            <a:extLst>
              <a:ext uri="{FF2B5EF4-FFF2-40B4-BE49-F238E27FC236}">
                <a16:creationId xmlns:a16="http://schemas.microsoft.com/office/drawing/2014/main" id="{E9A2019C-4830-E94A-B73E-3E05FBC92AE2}"/>
              </a:ext>
            </a:extLst>
          </p:cNvPr>
          <p:cNvSpPr>
            <a:spLocks noGrp="1"/>
          </p:cNvSpPr>
          <p:nvPr>
            <p:ph idx="1"/>
          </p:nvPr>
        </p:nvSpPr>
        <p:spPr/>
        <p:txBody>
          <a:bodyPr/>
          <a:lstStyle/>
          <a:p>
            <a:r>
              <a:rPr lang="en-US" dirty="0" err="1"/>
              <a:t>Phát</a:t>
            </a:r>
            <a:r>
              <a:rPr lang="en-US" dirty="0"/>
              <a:t> </a:t>
            </a:r>
            <a:r>
              <a:rPr lang="en-US" dirty="0" err="1"/>
              <a:t>biểu</a:t>
            </a:r>
            <a:r>
              <a:rPr lang="en-US" dirty="0"/>
              <a:t> Update </a:t>
            </a:r>
            <a:r>
              <a:rPr lang="en-US" dirty="0" err="1"/>
              <a:t>thực</a:t>
            </a:r>
            <a:r>
              <a:rPr lang="en-US" dirty="0"/>
              <a:t> </a:t>
            </a:r>
            <a:r>
              <a:rPr lang="en-US" dirty="0" err="1"/>
              <a:t>hiên</a:t>
            </a:r>
            <a:r>
              <a:rPr lang="en-US" dirty="0"/>
              <a:t> </a:t>
            </a:r>
            <a:r>
              <a:rPr lang="en-US" dirty="0" err="1"/>
              <a:t>trên</a:t>
            </a:r>
            <a:r>
              <a:rPr lang="en-US" dirty="0"/>
              <a:t> </a:t>
            </a:r>
            <a:r>
              <a:rPr lang="en-US" dirty="0" err="1"/>
              <a:t>bản</a:t>
            </a:r>
            <a:r>
              <a:rPr lang="en-US" dirty="0"/>
              <a:t> Trigger </a:t>
            </a:r>
            <a:r>
              <a:rPr lang="en-US" dirty="0" err="1"/>
              <a:t>định</a:t>
            </a:r>
            <a:r>
              <a:rPr lang="en-US" dirty="0"/>
              <a:t> </a:t>
            </a:r>
            <a:r>
              <a:rPr lang="en-US" dirty="0" err="1"/>
              <a:t>nghĩa</a:t>
            </a:r>
            <a:r>
              <a:rPr lang="en-US" dirty="0"/>
              <a:t>.</a:t>
            </a:r>
          </a:p>
          <a:p>
            <a:r>
              <a:rPr lang="en-US" dirty="0" err="1"/>
              <a:t>Phát</a:t>
            </a:r>
            <a:r>
              <a:rPr lang="en-US" dirty="0"/>
              <a:t> </a:t>
            </a:r>
            <a:r>
              <a:rPr lang="en-US" dirty="0" err="1"/>
              <a:t>biểu</a:t>
            </a:r>
            <a:r>
              <a:rPr lang="en-US" dirty="0"/>
              <a:t> Update </a:t>
            </a:r>
            <a:r>
              <a:rPr lang="en-US" dirty="0" err="1"/>
              <a:t>được</a:t>
            </a:r>
            <a:r>
              <a:rPr lang="en-US" dirty="0"/>
              <a:t> </a:t>
            </a:r>
            <a:r>
              <a:rPr lang="en-US" dirty="0" err="1"/>
              <a:t>ghi</a:t>
            </a:r>
            <a:r>
              <a:rPr lang="en-US" dirty="0"/>
              <a:t> </a:t>
            </a:r>
            <a:r>
              <a:rPr lang="en-US" dirty="0" err="1"/>
              <a:t>lại</a:t>
            </a:r>
            <a:r>
              <a:rPr lang="en-US" dirty="0"/>
              <a:t>.</a:t>
            </a:r>
          </a:p>
          <a:p>
            <a:r>
              <a:rPr lang="en-US" dirty="0"/>
              <a:t>Trigger </a:t>
            </a:r>
            <a:r>
              <a:rPr lang="en-US" dirty="0" err="1"/>
              <a:t>bị</a:t>
            </a:r>
            <a:r>
              <a:rPr lang="en-US" dirty="0"/>
              <a:t> </a:t>
            </a:r>
            <a:r>
              <a:rPr lang="en-US" dirty="0" err="1"/>
              <a:t>bắn</a:t>
            </a:r>
            <a:r>
              <a:rPr lang="en-US" dirty="0"/>
              <a:t> </a:t>
            </a:r>
            <a:r>
              <a:rPr lang="en-US" dirty="0" err="1"/>
              <a:t>phá</a:t>
            </a:r>
            <a:r>
              <a:rPr lang="en-US" dirty="0"/>
              <a:t> </a:t>
            </a:r>
            <a:r>
              <a:rPr lang="en-US" dirty="0" err="1"/>
              <a:t>và</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hiện</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như</a:t>
            </a:r>
            <a:r>
              <a:rPr lang="en-US" dirty="0"/>
              <a:t> 2 </a:t>
            </a:r>
            <a:r>
              <a:rPr lang="en-US" dirty="0" err="1"/>
              <a:t>bước</a:t>
            </a:r>
            <a:r>
              <a:rPr lang="en-US" dirty="0"/>
              <a:t> :</a:t>
            </a:r>
          </a:p>
          <a:p>
            <a:pPr lvl="1"/>
            <a:r>
              <a:rPr lang="en-US" sz="2400" dirty="0" err="1"/>
              <a:t>Xóa</a:t>
            </a:r>
            <a:r>
              <a:rPr lang="en-US" sz="2400" dirty="0"/>
              <a:t> (delete) </a:t>
            </a:r>
          </a:p>
          <a:p>
            <a:pPr lvl="1"/>
            <a:r>
              <a:rPr lang="en-US" sz="2400" dirty="0" err="1"/>
              <a:t>Chèn</a:t>
            </a:r>
            <a:r>
              <a:rPr lang="en-US" sz="2400" dirty="0"/>
              <a:t> (insert)</a:t>
            </a:r>
          </a:p>
          <a:p>
            <a:r>
              <a:rPr lang="en-US" dirty="0" err="1"/>
              <a:t>Như</a:t>
            </a:r>
            <a:r>
              <a:rPr lang="en-US" dirty="0"/>
              <a:t> </a:t>
            </a:r>
            <a:r>
              <a:rPr lang="en-US" dirty="0" err="1"/>
              <a:t>thế</a:t>
            </a:r>
            <a:r>
              <a:rPr lang="en-US" dirty="0"/>
              <a:t> </a:t>
            </a:r>
            <a:r>
              <a:rPr lang="en-US" dirty="0" err="1"/>
              <a:t>các</a:t>
            </a:r>
            <a:r>
              <a:rPr lang="en-US" dirty="0"/>
              <a:t> </a:t>
            </a:r>
            <a:r>
              <a:rPr lang="en-US" dirty="0" err="1"/>
              <a:t>dòng</a:t>
            </a:r>
            <a:r>
              <a:rPr lang="en-US" dirty="0"/>
              <a:t> </a:t>
            </a:r>
            <a:r>
              <a:rPr lang="en-US" dirty="0" err="1"/>
              <a:t>gốc</a:t>
            </a:r>
            <a:r>
              <a:rPr lang="en-US" dirty="0"/>
              <a:t> </a:t>
            </a:r>
            <a:r>
              <a:rPr lang="en-US" dirty="0" err="1"/>
              <a:t>sẽ</a:t>
            </a:r>
            <a:r>
              <a:rPr lang="en-US" dirty="0"/>
              <a:t> di </a:t>
            </a:r>
            <a:r>
              <a:rPr lang="en-US" dirty="0" err="1"/>
              <a:t>chuyển</a:t>
            </a:r>
            <a:r>
              <a:rPr lang="en-US" dirty="0"/>
              <a:t> </a:t>
            </a:r>
            <a:r>
              <a:rPr lang="en-US" dirty="0" err="1"/>
              <a:t>đến</a:t>
            </a:r>
            <a:r>
              <a:rPr lang="en-US" dirty="0"/>
              <a:t> </a:t>
            </a:r>
            <a:r>
              <a:rPr lang="en-US" dirty="0" err="1"/>
              <a:t>các</a:t>
            </a:r>
            <a:r>
              <a:rPr lang="en-US" dirty="0"/>
              <a:t> </a:t>
            </a:r>
            <a:r>
              <a:rPr lang="en-US" dirty="0" err="1"/>
              <a:t>bảng</a:t>
            </a:r>
            <a:r>
              <a:rPr lang="en-US" dirty="0"/>
              <a:t> </a:t>
            </a:r>
            <a:r>
              <a:rPr lang="en-US" b="1" dirty="0">
                <a:solidFill>
                  <a:srgbClr val="FF0000"/>
                </a:solidFill>
              </a:rPr>
              <a:t>deleted</a:t>
            </a:r>
            <a:r>
              <a:rPr lang="en-US" dirty="0"/>
              <a:t> </a:t>
            </a:r>
            <a:r>
              <a:rPr lang="en-US" dirty="0" err="1"/>
              <a:t>và</a:t>
            </a:r>
            <a:r>
              <a:rPr lang="en-US" dirty="0"/>
              <a:t> </a:t>
            </a:r>
            <a:r>
              <a:rPr lang="en-US" dirty="0" err="1"/>
              <a:t>các</a:t>
            </a:r>
            <a:r>
              <a:rPr lang="en-US" dirty="0"/>
              <a:t> </a:t>
            </a:r>
            <a:r>
              <a:rPr lang="en-US" dirty="0" err="1"/>
              <a:t>dòng</a:t>
            </a:r>
            <a:r>
              <a:rPr lang="en-US" dirty="0"/>
              <a:t> </a:t>
            </a:r>
            <a:r>
              <a:rPr lang="en-US" dirty="0" err="1"/>
              <a:t>cập</a:t>
            </a:r>
            <a:r>
              <a:rPr lang="en-US" dirty="0"/>
              <a:t> </a:t>
            </a:r>
            <a:r>
              <a:rPr lang="en-US" dirty="0" err="1"/>
              <a:t>nhật</a:t>
            </a:r>
            <a:r>
              <a:rPr lang="en-US" dirty="0"/>
              <a:t> </a:t>
            </a:r>
            <a:r>
              <a:rPr lang="en-US" dirty="0" err="1"/>
              <a:t>được</a:t>
            </a:r>
            <a:r>
              <a:rPr lang="en-US" dirty="0"/>
              <a:t> </a:t>
            </a:r>
            <a:r>
              <a:rPr lang="en-US" dirty="0" err="1"/>
              <a:t>chèn</a:t>
            </a:r>
            <a:r>
              <a:rPr lang="en-US" dirty="0"/>
              <a:t> </a:t>
            </a:r>
            <a:r>
              <a:rPr lang="en-US" dirty="0" err="1"/>
              <a:t>vào</a:t>
            </a:r>
            <a:r>
              <a:rPr lang="en-US" dirty="0"/>
              <a:t> </a:t>
            </a:r>
            <a:r>
              <a:rPr lang="en-US" dirty="0" err="1"/>
              <a:t>bảng</a:t>
            </a:r>
            <a:r>
              <a:rPr lang="en-US" dirty="0"/>
              <a:t> </a:t>
            </a:r>
            <a:r>
              <a:rPr lang="en-US" b="1" dirty="0">
                <a:solidFill>
                  <a:srgbClr val="FF0000"/>
                </a:solidFill>
              </a:rPr>
              <a:t>inserted</a:t>
            </a:r>
            <a:r>
              <a:rPr lang="en-US" dirty="0"/>
              <a:t>. </a:t>
            </a:r>
          </a:p>
        </p:txBody>
      </p:sp>
    </p:spTree>
    <p:extLst>
      <p:ext uri="{BB962C8B-B14F-4D97-AF65-F5344CB8AC3E}">
        <p14:creationId xmlns:p14="http://schemas.microsoft.com/office/powerpoint/2010/main" val="219467344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643AD1-8703-A144-80F6-942A3CDE758C}"/>
              </a:ext>
            </a:extLst>
          </p:cNvPr>
          <p:cNvSpPr>
            <a:spLocks noGrp="1"/>
          </p:cNvSpPr>
          <p:nvPr>
            <p:ph type="title"/>
          </p:nvPr>
        </p:nvSpPr>
        <p:spPr/>
        <p:txBody>
          <a:bodyPr/>
          <a:lstStyle/>
          <a:p>
            <a:r>
              <a:rPr lang="en-US"/>
              <a:t>Hoạt động khi update</a:t>
            </a:r>
          </a:p>
        </p:txBody>
      </p:sp>
      <p:sp>
        <p:nvSpPr>
          <p:cNvPr id="6" name="Content Placeholder 5">
            <a:extLst>
              <a:ext uri="{FF2B5EF4-FFF2-40B4-BE49-F238E27FC236}">
                <a16:creationId xmlns:a16="http://schemas.microsoft.com/office/drawing/2014/main" id="{71E41943-D03A-C44D-9367-93466E459133}"/>
              </a:ext>
            </a:extLst>
          </p:cNvPr>
          <p:cNvSpPr>
            <a:spLocks noGrp="1"/>
          </p:cNvSpPr>
          <p:nvPr>
            <p:ph idx="1"/>
          </p:nvPr>
        </p:nvSpPr>
        <p:spPr/>
        <p:txBody>
          <a:bodyPr/>
          <a:lstStyle/>
          <a:p>
            <a:r>
              <a:rPr lang="en-US" sz="2400"/>
              <a:t>Có thể định nghĩa 1 trigger để giám sát việc cập nhật DL trên 1 cột đặc biệt bằng cách dùng phát biểu </a:t>
            </a:r>
            <a:r>
              <a:rPr lang="en-US" sz="2400" b="1"/>
              <a:t>if update</a:t>
            </a:r>
            <a:r>
              <a:rPr lang="en-US" sz="2400"/>
              <a:t>, nó cho phép thực hiện khi có sự cập nhật trên các cột đã chỉ định.</a:t>
            </a:r>
          </a:p>
          <a:p>
            <a:r>
              <a:rPr lang="en-US" sz="2400"/>
              <a:t>Cú pháp: If update (column) [{AND | OR} update (</a:t>
            </a:r>
            <a:r>
              <a:rPr lang="en-US" sz="2400" b="1"/>
              <a:t>cols</a:t>
            </a:r>
            <a:r>
              <a:rPr lang="en-US" sz="2400"/>
              <a:t>)</a:t>
            </a:r>
          </a:p>
          <a:p>
            <a:r>
              <a:rPr lang="en-US" sz="2200"/>
              <a:t>VD: </a:t>
            </a:r>
          </a:p>
          <a:p>
            <a:pPr marL="0" indent="0">
              <a:buNone/>
            </a:pPr>
            <a:r>
              <a:rPr lang="en-US" sz="2200"/>
              <a:t> </a:t>
            </a:r>
            <a:r>
              <a:rPr lang="en-US" sz="2200">
                <a:latin typeface="Courier New" panose="02070309020205020404" pitchFamily="49" charset="0"/>
                <a:cs typeface="Courier New" panose="02070309020205020404" pitchFamily="49" charset="0"/>
              </a:rPr>
              <a:t>Create Trigger </a:t>
            </a:r>
            <a:r>
              <a:rPr lang="en-US" sz="2200" b="1">
                <a:latin typeface="Courier New" panose="02070309020205020404" pitchFamily="49" charset="0"/>
                <a:cs typeface="Courier New" panose="02070309020205020404" pitchFamily="49" charset="0"/>
              </a:rPr>
              <a:t>CapnhatMSSV</a:t>
            </a:r>
          </a:p>
          <a:p>
            <a:pPr marL="0" indent="0">
              <a:buNone/>
            </a:pPr>
            <a:r>
              <a:rPr lang="en-US" sz="2200">
                <a:latin typeface="Courier New" panose="02070309020205020404" pitchFamily="49" charset="0"/>
                <a:cs typeface="Courier New" panose="02070309020205020404" pitchFamily="49" charset="0"/>
              </a:rPr>
              <a:t>	</a:t>
            </a:r>
            <a:r>
              <a:rPr lang="en-US" sz="2200" b="1">
                <a:solidFill>
                  <a:srgbClr val="FF0000"/>
                </a:solidFill>
                <a:latin typeface="Courier New" panose="02070309020205020404" pitchFamily="49" charset="0"/>
                <a:cs typeface="Courier New" panose="02070309020205020404" pitchFamily="49" charset="0"/>
              </a:rPr>
              <a:t>If update(MSSV)</a:t>
            </a:r>
          </a:p>
          <a:p>
            <a:pPr marL="0" indent="0">
              <a:buNone/>
            </a:pPr>
            <a:r>
              <a:rPr lang="en-US" sz="2200">
                <a:latin typeface="Courier New" panose="02070309020205020404" pitchFamily="49" charset="0"/>
                <a:cs typeface="Courier New" panose="02070309020205020404" pitchFamily="49" charset="0"/>
              </a:rPr>
              <a:t>	Begin </a:t>
            </a:r>
          </a:p>
          <a:p>
            <a:pPr marL="0" indent="0">
              <a:buNone/>
            </a:pPr>
            <a:r>
              <a:rPr lang="en-US" sz="2200">
                <a:latin typeface="Courier New" panose="02070309020205020404" pitchFamily="49" charset="0"/>
                <a:cs typeface="Courier New" panose="02070309020205020404" pitchFamily="49" charset="0"/>
              </a:rPr>
              <a:t>	       Print ‘Không được cập nhật mã số NV’</a:t>
            </a:r>
          </a:p>
          <a:p>
            <a:pPr marL="0" indent="0">
              <a:buNone/>
            </a:pPr>
            <a:r>
              <a:rPr lang="en-US" sz="2200">
                <a:latin typeface="Courier New" panose="02070309020205020404" pitchFamily="49" charset="0"/>
                <a:cs typeface="Courier New" panose="02070309020205020404" pitchFamily="49" charset="0"/>
              </a:rPr>
              <a:t>	       Rollback transaction</a:t>
            </a:r>
          </a:p>
          <a:p>
            <a:pPr marL="0" indent="0">
              <a:buNone/>
            </a:pPr>
            <a:r>
              <a:rPr lang="en-US" sz="2200">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216130148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C96221-9F44-9442-8CFD-B811E3B6E780}"/>
              </a:ext>
            </a:extLst>
          </p:cNvPr>
          <p:cNvSpPr>
            <a:spLocks noGrp="1"/>
          </p:cNvSpPr>
          <p:nvPr>
            <p:ph type="title"/>
          </p:nvPr>
        </p:nvSpPr>
        <p:spPr/>
        <p:txBody>
          <a:bodyPr/>
          <a:lstStyle/>
          <a:p>
            <a:r>
              <a:rPr lang="en-US"/>
              <a:t>Hoạt động khi Delete</a:t>
            </a:r>
          </a:p>
        </p:txBody>
      </p:sp>
      <p:sp>
        <p:nvSpPr>
          <p:cNvPr id="6" name="Content Placeholder 5">
            <a:extLst>
              <a:ext uri="{FF2B5EF4-FFF2-40B4-BE49-F238E27FC236}">
                <a16:creationId xmlns:a16="http://schemas.microsoft.com/office/drawing/2014/main" id="{94A356C7-23C4-2849-9C04-DB053E5FFDB8}"/>
              </a:ext>
            </a:extLst>
          </p:cNvPr>
          <p:cNvSpPr>
            <a:spLocks noGrp="1"/>
          </p:cNvSpPr>
          <p:nvPr>
            <p:ph idx="1"/>
          </p:nvPr>
        </p:nvSpPr>
        <p:spPr/>
        <p:txBody>
          <a:bodyPr/>
          <a:lstStyle/>
          <a:p>
            <a:r>
              <a:rPr lang="en-US" dirty="0" err="1"/>
              <a:t>Phát</a:t>
            </a:r>
            <a:r>
              <a:rPr lang="en-US" dirty="0"/>
              <a:t> </a:t>
            </a:r>
            <a:r>
              <a:rPr lang="en-US" dirty="0" err="1"/>
              <a:t>biểu</a:t>
            </a:r>
            <a:r>
              <a:rPr lang="en-US" dirty="0"/>
              <a:t> Delete </a:t>
            </a:r>
            <a:r>
              <a:rPr lang="en-US" dirty="0" err="1"/>
              <a:t>thực</a:t>
            </a:r>
            <a:r>
              <a:rPr lang="en-US" dirty="0"/>
              <a:t> </a:t>
            </a:r>
            <a:r>
              <a:rPr lang="en-US" dirty="0" err="1"/>
              <a:t>hiên</a:t>
            </a:r>
            <a:r>
              <a:rPr lang="en-US" dirty="0"/>
              <a:t> </a:t>
            </a:r>
            <a:r>
              <a:rPr lang="en-US" dirty="0" err="1"/>
              <a:t>trên</a:t>
            </a:r>
            <a:r>
              <a:rPr lang="en-US" dirty="0"/>
              <a:t> </a:t>
            </a:r>
            <a:r>
              <a:rPr lang="en-US" dirty="0" err="1"/>
              <a:t>bản</a:t>
            </a:r>
            <a:r>
              <a:rPr lang="en-US" dirty="0"/>
              <a:t> Trigger </a:t>
            </a:r>
            <a:r>
              <a:rPr lang="en-US" dirty="0" err="1"/>
              <a:t>định</a:t>
            </a:r>
            <a:r>
              <a:rPr lang="en-US" dirty="0"/>
              <a:t> </a:t>
            </a:r>
            <a:r>
              <a:rPr lang="en-US" dirty="0" err="1"/>
              <a:t>nghĩa</a:t>
            </a:r>
            <a:r>
              <a:rPr lang="en-US" dirty="0"/>
              <a:t>.</a:t>
            </a:r>
          </a:p>
          <a:p>
            <a:r>
              <a:rPr lang="en-US" dirty="0" err="1"/>
              <a:t>Phát</a:t>
            </a:r>
            <a:r>
              <a:rPr lang="en-US" dirty="0"/>
              <a:t> </a:t>
            </a:r>
            <a:r>
              <a:rPr lang="en-US" dirty="0" err="1"/>
              <a:t>biểu</a:t>
            </a:r>
            <a:r>
              <a:rPr lang="en-US" dirty="0"/>
              <a:t> Delete </a:t>
            </a:r>
            <a:r>
              <a:rPr lang="en-US" dirty="0" err="1"/>
              <a:t>được</a:t>
            </a:r>
            <a:r>
              <a:rPr lang="en-US" dirty="0"/>
              <a:t> </a:t>
            </a:r>
            <a:r>
              <a:rPr lang="en-US" dirty="0" err="1"/>
              <a:t>ghi</a:t>
            </a:r>
            <a:r>
              <a:rPr lang="en-US" dirty="0"/>
              <a:t> </a:t>
            </a:r>
            <a:r>
              <a:rPr lang="en-US" dirty="0" err="1"/>
              <a:t>lại</a:t>
            </a:r>
            <a:r>
              <a:rPr lang="en-US" dirty="0"/>
              <a:t>.</a:t>
            </a:r>
          </a:p>
          <a:p>
            <a:r>
              <a:rPr lang="en-US" dirty="0"/>
              <a:t>Trigger </a:t>
            </a:r>
            <a:r>
              <a:rPr lang="en-US" dirty="0" err="1"/>
              <a:t>bắn</a:t>
            </a:r>
            <a:r>
              <a:rPr lang="en-US" dirty="0"/>
              <a:t> </a:t>
            </a:r>
            <a:r>
              <a:rPr lang="en-US" dirty="0" err="1"/>
              <a:t>phá</a:t>
            </a:r>
            <a:r>
              <a:rPr lang="en-US" dirty="0"/>
              <a:t> </a:t>
            </a:r>
            <a:r>
              <a:rPr lang="en-US" dirty="0" err="1"/>
              <a:t>và</a:t>
            </a:r>
            <a:r>
              <a:rPr lang="en-US" dirty="0"/>
              <a:t> </a:t>
            </a:r>
            <a:r>
              <a:rPr lang="en-US" dirty="0" err="1"/>
              <a:t>các</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thi</a:t>
            </a:r>
            <a:r>
              <a:rPr lang="en-US" dirty="0"/>
              <a:t>.</a:t>
            </a:r>
          </a:p>
          <a:p>
            <a:r>
              <a:rPr lang="en-US" dirty="0"/>
              <a:t>Khi Trigger </a:t>
            </a:r>
            <a:r>
              <a:rPr lang="en-US" dirty="0" err="1"/>
              <a:t>bắn</a:t>
            </a:r>
            <a:r>
              <a:rPr lang="en-US" dirty="0"/>
              <a:t> </a:t>
            </a:r>
            <a:r>
              <a:rPr lang="en-US" dirty="0" err="1"/>
              <a:t>phá</a:t>
            </a:r>
            <a:r>
              <a:rPr lang="en-US" dirty="0"/>
              <a:t> </a:t>
            </a:r>
            <a:r>
              <a:rPr lang="en-US" dirty="0" err="1"/>
              <a:t>các</a:t>
            </a:r>
            <a:r>
              <a:rPr lang="en-US" dirty="0"/>
              <a:t> </a:t>
            </a:r>
            <a:r>
              <a:rPr lang="en-US" dirty="0" err="1"/>
              <a:t>dòng</a:t>
            </a:r>
            <a:r>
              <a:rPr lang="en-US" dirty="0"/>
              <a:t> </a:t>
            </a:r>
            <a:r>
              <a:rPr lang="en-US" dirty="0" err="1"/>
              <a:t>bị</a:t>
            </a:r>
            <a:r>
              <a:rPr lang="en-US" dirty="0"/>
              <a:t> </a:t>
            </a:r>
            <a:r>
              <a:rPr lang="en-US" dirty="0" err="1"/>
              <a:t>xóa</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bản</a:t>
            </a:r>
            <a:r>
              <a:rPr lang="en-US" dirty="0"/>
              <a:t> Delete. </a:t>
            </a:r>
            <a:r>
              <a:rPr lang="en-US" dirty="0" err="1"/>
              <a:t>Bảng</a:t>
            </a:r>
            <a:r>
              <a:rPr lang="en-US" dirty="0"/>
              <a:t> </a:t>
            </a:r>
            <a:r>
              <a:rPr lang="en-US" b="1" dirty="0">
                <a:solidFill>
                  <a:srgbClr val="FF0000"/>
                </a:solidFill>
              </a:rPr>
              <a:t>Deleted</a:t>
            </a:r>
            <a:r>
              <a:rPr lang="en-US" dirty="0"/>
              <a:t> </a:t>
            </a:r>
            <a:r>
              <a:rPr lang="en-US" dirty="0" err="1"/>
              <a:t>lưu</a:t>
            </a:r>
            <a:r>
              <a:rPr lang="en-US" dirty="0"/>
              <a:t> </a:t>
            </a:r>
            <a:r>
              <a:rPr lang="en-US" dirty="0" err="1"/>
              <a:t>giữ</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các</a:t>
            </a:r>
            <a:r>
              <a:rPr lang="en-US" dirty="0"/>
              <a:t> </a:t>
            </a:r>
            <a:r>
              <a:rPr lang="en-US" dirty="0" err="1"/>
              <a:t>dòng</a:t>
            </a:r>
            <a:r>
              <a:rPr lang="en-US" dirty="0"/>
              <a:t> </a:t>
            </a:r>
            <a:r>
              <a:rPr lang="en-US" dirty="0" err="1"/>
              <a:t>bị</a:t>
            </a:r>
            <a:r>
              <a:rPr lang="en-US" dirty="0"/>
              <a:t> </a:t>
            </a:r>
            <a:r>
              <a:rPr lang="en-US" dirty="0" err="1"/>
              <a:t>xóa</a:t>
            </a:r>
            <a:r>
              <a:rPr lang="en-US" dirty="0"/>
              <a:t>.</a:t>
            </a:r>
          </a:p>
          <a:p>
            <a:r>
              <a:rPr lang="vi-VN" dirty="0"/>
              <a:t>Chú ý:</a:t>
            </a:r>
          </a:p>
          <a:p>
            <a:pPr lvl="1"/>
            <a:r>
              <a:rPr lang="vi-VN" sz="2400" dirty="0"/>
              <a:t>Các dòng Delete không tồn tại trong cơ sở dữ liệu, vì vậy bản xóa và cơ sở dữ  liệu không có các “dòng chung”</a:t>
            </a:r>
          </a:p>
          <a:p>
            <a:pPr lvl="1"/>
            <a:r>
              <a:rPr lang="vi-VN" sz="2400" dirty="0"/>
              <a:t>Trigger bắn phá bởi Delete không thực hiện phát biểu:TRUNCATE TABLE </a:t>
            </a:r>
            <a:endParaRPr lang="en-US" sz="2400" dirty="0"/>
          </a:p>
          <a:p>
            <a:endParaRPr lang="en-US" dirty="0"/>
          </a:p>
        </p:txBody>
      </p:sp>
    </p:spTree>
    <p:extLst>
      <p:ext uri="{BB962C8B-B14F-4D97-AF65-F5344CB8AC3E}">
        <p14:creationId xmlns:p14="http://schemas.microsoft.com/office/powerpoint/2010/main" val="259014178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BAD6-0AD2-344A-B5A5-5448741B14E9}"/>
              </a:ext>
            </a:extLst>
          </p:cNvPr>
          <p:cNvSpPr>
            <a:spLocks noGrp="1"/>
          </p:cNvSpPr>
          <p:nvPr>
            <p:ph type="title"/>
          </p:nvPr>
        </p:nvSpPr>
        <p:spPr/>
        <p:txBody>
          <a:bodyPr/>
          <a:lstStyle/>
          <a:p>
            <a:r>
              <a:rPr lang="en-US" dirty="0" err="1"/>
              <a:t>Các</a:t>
            </a:r>
            <a:r>
              <a:rPr lang="en-US" dirty="0"/>
              <a:t> </a:t>
            </a:r>
            <a:r>
              <a:rPr lang="en-US" dirty="0" err="1"/>
              <a:t>hành</a:t>
            </a:r>
            <a:r>
              <a:rPr lang="en-US" dirty="0"/>
              <a:t> vi </a:t>
            </a:r>
            <a:r>
              <a:rPr lang="en-US" dirty="0" err="1"/>
              <a:t>trên</a:t>
            </a:r>
            <a:r>
              <a:rPr lang="en-US" dirty="0"/>
              <a:t> </a:t>
            </a:r>
            <a:r>
              <a:rPr lang="en-US" dirty="0" err="1"/>
              <a:t>các</a:t>
            </a:r>
            <a:r>
              <a:rPr lang="en-US" dirty="0"/>
              <a:t> </a:t>
            </a:r>
            <a:r>
              <a:rPr lang="en-US" dirty="0" err="1"/>
              <a:t>bảng</a:t>
            </a:r>
            <a:r>
              <a:rPr lang="en-US" dirty="0"/>
              <a:t> </a:t>
            </a:r>
            <a:r>
              <a:rPr lang="en-US" dirty="0" err="1"/>
              <a:t>đặc</a:t>
            </a:r>
            <a:r>
              <a:rPr lang="en-US" dirty="0"/>
              <a:t> </a:t>
            </a:r>
            <a:r>
              <a:rPr lang="en-US" dirty="0" err="1"/>
              <a:t>biệt</a:t>
            </a:r>
            <a:r>
              <a:rPr lang="en-US" dirty="0"/>
              <a:t> </a:t>
            </a:r>
            <a:r>
              <a:rPr lang="en-US" dirty="0" err="1"/>
              <a:t>khi</a:t>
            </a:r>
            <a:r>
              <a:rPr lang="en-US" dirty="0"/>
              <a:t> Trigger </a:t>
            </a:r>
            <a:r>
              <a:rPr lang="en-US" dirty="0" err="1"/>
              <a:t>thực</a:t>
            </a:r>
            <a:r>
              <a:rPr lang="en-US" dirty="0"/>
              <a:t> </a:t>
            </a:r>
            <a:r>
              <a:rPr lang="en-US" dirty="0" err="1"/>
              <a:t>thi</a:t>
            </a:r>
            <a:endParaRPr lang="en-US" dirty="0"/>
          </a:p>
        </p:txBody>
      </p:sp>
      <p:graphicFrame>
        <p:nvGraphicFramePr>
          <p:cNvPr id="4" name="Table 3">
            <a:extLst>
              <a:ext uri="{FF2B5EF4-FFF2-40B4-BE49-F238E27FC236}">
                <a16:creationId xmlns:a16="http://schemas.microsoft.com/office/drawing/2014/main" id="{047601FB-9E25-6B4B-8647-A473838B8BB3}"/>
              </a:ext>
            </a:extLst>
          </p:cNvPr>
          <p:cNvGraphicFramePr>
            <a:graphicFrameLocks noGrp="1"/>
          </p:cNvGraphicFramePr>
          <p:nvPr>
            <p:extLst>
              <p:ext uri="{D42A27DB-BD31-4B8C-83A1-F6EECF244321}">
                <p14:modId xmlns:p14="http://schemas.microsoft.com/office/powerpoint/2010/main" val="2152872169"/>
              </p:ext>
            </p:extLst>
          </p:nvPr>
        </p:nvGraphicFramePr>
        <p:xfrm>
          <a:off x="533400" y="2316380"/>
          <a:ext cx="11125200" cy="2225239"/>
        </p:xfrm>
        <a:graphic>
          <a:graphicData uri="http://schemas.openxmlformats.org/drawingml/2006/table">
            <a:tbl>
              <a:tblPr firstRow="1" firstCol="1" bandRow="1">
                <a:tableStyleId>{21E4AEA4-8DFA-4A89-87EB-49C32662AFE0}</a:tableStyleId>
              </a:tblPr>
              <a:tblGrid>
                <a:gridCol w="2216397">
                  <a:extLst>
                    <a:ext uri="{9D8B030D-6E8A-4147-A177-3AD203B41FA5}">
                      <a16:colId xmlns:a16="http://schemas.microsoft.com/office/drawing/2014/main" val="3605032886"/>
                    </a:ext>
                  </a:extLst>
                </a:gridCol>
                <a:gridCol w="5199580">
                  <a:extLst>
                    <a:ext uri="{9D8B030D-6E8A-4147-A177-3AD203B41FA5}">
                      <a16:colId xmlns:a16="http://schemas.microsoft.com/office/drawing/2014/main" val="2023909751"/>
                    </a:ext>
                  </a:extLst>
                </a:gridCol>
                <a:gridCol w="3709223">
                  <a:extLst>
                    <a:ext uri="{9D8B030D-6E8A-4147-A177-3AD203B41FA5}">
                      <a16:colId xmlns:a16="http://schemas.microsoft.com/office/drawing/2014/main" val="2509395547"/>
                    </a:ext>
                  </a:extLst>
                </a:gridCol>
              </a:tblGrid>
              <a:tr h="548839">
                <a:tc>
                  <a:txBody>
                    <a:bodyPr/>
                    <a:lstStyle/>
                    <a:p>
                      <a:pPr marL="0" marR="0" algn="just">
                        <a:lnSpc>
                          <a:spcPct val="150000"/>
                        </a:lnSpc>
                        <a:spcBef>
                          <a:spcPts val="0"/>
                        </a:spcBef>
                        <a:spcAft>
                          <a:spcPts val="0"/>
                        </a:spcAft>
                      </a:pPr>
                      <a:r>
                        <a:rPr lang="vi-VN" sz="2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400" kern="1200" dirty="0">
                          <a:effectLst/>
                        </a:rPr>
                        <a:t>inserted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400" kern="1200" dirty="0">
                          <a:effectLst/>
                        </a:rPr>
                        <a:t>deleted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36405266"/>
                  </a:ext>
                </a:extLst>
              </a:tr>
              <a:tr h="548839">
                <a:tc>
                  <a:txBody>
                    <a:bodyPr/>
                    <a:lstStyle/>
                    <a:p>
                      <a:pPr marL="0" marR="0" algn="just">
                        <a:lnSpc>
                          <a:spcPct val="150000"/>
                        </a:lnSpc>
                        <a:spcBef>
                          <a:spcPts val="0"/>
                        </a:spcBef>
                        <a:spcAft>
                          <a:spcPts val="0"/>
                        </a:spcAft>
                      </a:pPr>
                      <a:r>
                        <a:rPr lang="en-US" sz="2400" kern="1200">
                          <a:effectLst/>
                        </a:rPr>
                        <a:t>INSERT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kern="1200">
                          <a:effectLst/>
                        </a:rPr>
                        <a:t>dữ liệu được insert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i="1" kern="1200" dirty="0" err="1">
                          <a:effectLst/>
                        </a:rPr>
                        <a:t>trống</a:t>
                      </a:r>
                      <a:endParaRPr lang="en-US" sz="2400" i="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69955515"/>
                  </a:ext>
                </a:extLst>
              </a:tr>
              <a:tr h="578722">
                <a:tc>
                  <a:txBody>
                    <a:bodyPr/>
                    <a:lstStyle/>
                    <a:p>
                      <a:pPr marL="0" marR="0" algn="just">
                        <a:lnSpc>
                          <a:spcPct val="150000"/>
                        </a:lnSpc>
                        <a:spcBef>
                          <a:spcPts val="0"/>
                        </a:spcBef>
                        <a:spcAft>
                          <a:spcPts val="0"/>
                        </a:spcAft>
                      </a:pPr>
                      <a:r>
                        <a:rPr lang="en-US" sz="2400" kern="1200" dirty="0">
                          <a:effectLst/>
                        </a:rPr>
                        <a:t>UPDATE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kern="1200" dirty="0" err="1">
                          <a:effectLst/>
                        </a:rPr>
                        <a:t>dữ</a:t>
                      </a:r>
                      <a:r>
                        <a:rPr lang="en-US" sz="2400" kern="1200" dirty="0">
                          <a:effectLst/>
                        </a:rPr>
                        <a:t> </a:t>
                      </a:r>
                      <a:r>
                        <a:rPr lang="en-US" sz="2400" kern="1200" dirty="0" err="1">
                          <a:effectLst/>
                        </a:rPr>
                        <a:t>liệu</a:t>
                      </a:r>
                      <a:r>
                        <a:rPr lang="en-US" sz="2400" kern="1200" dirty="0">
                          <a:effectLst/>
                        </a:rPr>
                        <a:t> </a:t>
                      </a:r>
                      <a:r>
                        <a:rPr lang="en-US" sz="2400" kern="1200" dirty="0" err="1">
                          <a:effectLst/>
                        </a:rPr>
                        <a:t>đã</a:t>
                      </a:r>
                      <a:r>
                        <a:rPr lang="en-US" sz="2400" kern="1200" dirty="0">
                          <a:effectLst/>
                        </a:rPr>
                        <a:t> </a:t>
                      </a:r>
                      <a:r>
                        <a:rPr lang="en-US" sz="2400" kern="1200" dirty="0" err="1">
                          <a:effectLst/>
                        </a:rPr>
                        <a:t>được</a:t>
                      </a:r>
                      <a:r>
                        <a:rPr lang="en-US" sz="2400" kern="1200" dirty="0">
                          <a:effectLst/>
                        </a:rPr>
                        <a:t> </a:t>
                      </a:r>
                      <a:r>
                        <a:rPr lang="en-US" sz="2400" kern="1200" dirty="0" err="1">
                          <a:effectLst/>
                        </a:rPr>
                        <a:t>thay</a:t>
                      </a:r>
                      <a:r>
                        <a:rPr lang="en-US" sz="2400" kern="1200" dirty="0">
                          <a:effectLst/>
                        </a:rPr>
                        <a:t> </a:t>
                      </a:r>
                      <a:r>
                        <a:rPr lang="en-US" sz="2400" kern="1200" dirty="0" err="1">
                          <a:effectLst/>
                        </a:rPr>
                        <a:t>đổi</a:t>
                      </a:r>
                      <a:r>
                        <a:rPr lang="en-US" sz="2400" kern="1200" dirty="0">
                          <a:effectLst/>
                        </a:rPr>
                        <a:t> (modified).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kern="1200">
                          <a:effectLst/>
                        </a:rPr>
                        <a:t>dữ liệu hiện tại.</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01150670"/>
                  </a:ext>
                </a:extLst>
              </a:tr>
              <a:tr h="548839">
                <a:tc>
                  <a:txBody>
                    <a:bodyPr/>
                    <a:lstStyle/>
                    <a:p>
                      <a:pPr marL="0" marR="0" algn="just">
                        <a:lnSpc>
                          <a:spcPct val="150000"/>
                        </a:lnSpc>
                        <a:spcBef>
                          <a:spcPts val="0"/>
                        </a:spcBef>
                        <a:spcAft>
                          <a:spcPts val="0"/>
                        </a:spcAft>
                      </a:pPr>
                      <a:r>
                        <a:rPr lang="en-US" sz="2400" kern="1200">
                          <a:effectLst/>
                        </a:rPr>
                        <a:t>DELETE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i="1" kern="1200" dirty="0" err="1">
                          <a:effectLst/>
                        </a:rPr>
                        <a:t>trống</a:t>
                      </a:r>
                      <a:endParaRPr lang="en-US" sz="2400" i="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400" kern="1200" dirty="0">
                          <a:effectLst/>
                        </a:rPr>
                        <a:t>dữ liệu sẽ bị xoá.</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19643351"/>
                  </a:ext>
                </a:extLst>
              </a:tr>
            </a:tbl>
          </a:graphicData>
        </a:graphic>
      </p:graphicFrame>
    </p:spTree>
    <p:extLst>
      <p:ext uri="{BB962C8B-B14F-4D97-AF65-F5344CB8AC3E}">
        <p14:creationId xmlns:p14="http://schemas.microsoft.com/office/powerpoint/2010/main" val="390335064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75383D-E341-C647-9D22-5EBD9CBB0B8B}"/>
              </a:ext>
            </a:extLst>
          </p:cNvPr>
          <p:cNvSpPr>
            <a:spLocks noGrp="1"/>
          </p:cNvSpPr>
          <p:nvPr>
            <p:ph type="title"/>
          </p:nvPr>
        </p:nvSpPr>
        <p:spPr/>
        <p:txBody>
          <a:bodyPr/>
          <a:lstStyle/>
          <a:p>
            <a:r>
              <a:rPr lang="en-US"/>
              <a:t>Các dạng đặc biệt của Trigger</a:t>
            </a:r>
          </a:p>
        </p:txBody>
      </p:sp>
      <p:sp>
        <p:nvSpPr>
          <p:cNvPr id="6" name="Content Placeholder 5">
            <a:extLst>
              <a:ext uri="{FF2B5EF4-FFF2-40B4-BE49-F238E27FC236}">
                <a16:creationId xmlns:a16="http://schemas.microsoft.com/office/drawing/2014/main" id="{E96D1B43-0728-4546-8977-FCC20A62FB76}"/>
              </a:ext>
            </a:extLst>
          </p:cNvPr>
          <p:cNvSpPr>
            <a:spLocks noGrp="1"/>
          </p:cNvSpPr>
          <p:nvPr>
            <p:ph idx="1"/>
          </p:nvPr>
        </p:nvSpPr>
        <p:spPr/>
        <p:txBody>
          <a:bodyPr/>
          <a:lstStyle/>
          <a:p>
            <a:r>
              <a:rPr lang="en-US"/>
              <a:t>Trigger lồng.</a:t>
            </a:r>
          </a:p>
          <a:p>
            <a:r>
              <a:rPr lang="en-US">
                <a:solidFill>
                  <a:srgbClr val="FF0000"/>
                </a:solidFill>
              </a:rPr>
              <a:t>Trigger đệ quy.</a:t>
            </a:r>
          </a:p>
        </p:txBody>
      </p:sp>
    </p:spTree>
    <p:extLst>
      <p:ext uri="{BB962C8B-B14F-4D97-AF65-F5344CB8AC3E}">
        <p14:creationId xmlns:p14="http://schemas.microsoft.com/office/powerpoint/2010/main" val="17682002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4428-48F1-7B4B-8C8B-9C0CC172482E}"/>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9D444725-C70E-2B4C-952F-1442709CD701}"/>
              </a:ext>
            </a:extLst>
          </p:cNvPr>
          <p:cNvSpPr>
            <a:spLocks noGrp="1"/>
          </p:cNvSpPr>
          <p:nvPr>
            <p:ph idx="1"/>
          </p:nvPr>
        </p:nvSpPr>
        <p:spPr/>
        <p:txBody>
          <a:bodyPr/>
          <a:lstStyle/>
          <a:p>
            <a:r>
              <a:rPr lang="vi-VN"/>
              <a:t>Một </a:t>
            </a:r>
            <a:r>
              <a:rPr lang="vi-VN">
                <a:solidFill>
                  <a:srgbClr val="FF0000"/>
                </a:solidFill>
              </a:rPr>
              <a:t>Stored Procedure </a:t>
            </a:r>
            <a:r>
              <a:rPr lang="vi-VN"/>
              <a:t>là bao gồm các câu lệnh </a:t>
            </a:r>
            <a:r>
              <a:rPr lang="vi-VN">
                <a:solidFill>
                  <a:srgbClr val="FF0000"/>
                </a:solidFill>
              </a:rPr>
              <a:t>Transact-SQL</a:t>
            </a:r>
            <a:r>
              <a:rPr lang="vi-VN"/>
              <a:t> và được lưu lại trong cơ sở dữ liệu. </a:t>
            </a:r>
          </a:p>
          <a:p>
            <a:r>
              <a:rPr lang="vi-VN">
                <a:solidFill>
                  <a:srgbClr val="FF0000"/>
                </a:solidFill>
              </a:rPr>
              <a:t>Để thực thi chỉ cần gọi ra.</a:t>
            </a:r>
          </a:p>
          <a:p>
            <a:r>
              <a:rPr lang="vi-VN"/>
              <a:t>Transact-SQL (T-SQL) </a:t>
            </a:r>
            <a:r>
              <a:rPr lang="vi-VN">
                <a:solidFill>
                  <a:srgbClr val="FF0000"/>
                </a:solidFill>
              </a:rPr>
              <a:t>là một ngôn ngữ lập trình </a:t>
            </a:r>
            <a:r>
              <a:rPr lang="vi-VN"/>
              <a:t>được sử dụng làm trung gian giữa cơ sở dữ liệu và các ứng dụng. Nó tương đối dễ học vì thực chất nó được </a:t>
            </a:r>
            <a:r>
              <a:rPr lang="vi-VN">
                <a:solidFill>
                  <a:srgbClr val="FF0000"/>
                </a:solidFill>
              </a:rPr>
              <a:t>tạo bởi hầu hết là các lệnh SQL</a:t>
            </a:r>
            <a:r>
              <a:rPr lang="vi-VN"/>
              <a:t>.</a:t>
            </a:r>
            <a:endParaRPr lang="en-US"/>
          </a:p>
        </p:txBody>
      </p:sp>
    </p:spTree>
    <p:extLst>
      <p:ext uri="{BB962C8B-B14F-4D97-AF65-F5344CB8AC3E}">
        <p14:creationId xmlns:p14="http://schemas.microsoft.com/office/powerpoint/2010/main" val="14479359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7AB5BD-0308-FD43-8408-2D23741ADF91}"/>
              </a:ext>
            </a:extLst>
          </p:cNvPr>
          <p:cNvSpPr>
            <a:spLocks noGrp="1"/>
          </p:cNvSpPr>
          <p:nvPr>
            <p:ph type="title"/>
          </p:nvPr>
        </p:nvSpPr>
        <p:spPr/>
        <p:txBody>
          <a:bodyPr/>
          <a:lstStyle/>
          <a:p>
            <a:r>
              <a:rPr lang="en-US"/>
              <a:t>Trigger lồng</a:t>
            </a:r>
          </a:p>
        </p:txBody>
      </p:sp>
      <p:sp>
        <p:nvSpPr>
          <p:cNvPr id="6" name="Content Placeholder 5">
            <a:extLst>
              <a:ext uri="{FF2B5EF4-FFF2-40B4-BE49-F238E27FC236}">
                <a16:creationId xmlns:a16="http://schemas.microsoft.com/office/drawing/2014/main" id="{AB4C471A-85C2-9548-B8BB-D11EA3EC6F5D}"/>
              </a:ext>
            </a:extLst>
          </p:cNvPr>
          <p:cNvSpPr>
            <a:spLocks noGrp="1"/>
          </p:cNvSpPr>
          <p:nvPr>
            <p:ph idx="1"/>
          </p:nvPr>
        </p:nvSpPr>
        <p:spPr/>
        <p:txBody>
          <a:bodyPr/>
          <a:lstStyle/>
          <a:p>
            <a:r>
              <a:rPr lang="en-US" sz="2400"/>
              <a:t>Trigger có thể lồng nhau </a:t>
            </a:r>
            <a:r>
              <a:rPr lang="en-US" sz="2400" b="1">
                <a:solidFill>
                  <a:srgbClr val="FF0000"/>
                </a:solidFill>
              </a:rPr>
              <a:t>32 mức</a:t>
            </a:r>
            <a:r>
              <a:rPr lang="en-US" sz="2400"/>
              <a:t>. Bất cứ trigger nào trong chuỗi lồng bị loop (mức lồng vượt quá mức 32) transaction sẽ </a:t>
            </a:r>
            <a:r>
              <a:rPr lang="en-US" sz="2400" b="1" i="1"/>
              <a:t>rollback</a:t>
            </a:r>
            <a:r>
              <a:rPr lang="en-US" sz="2400"/>
              <a:t>.</a:t>
            </a:r>
          </a:p>
          <a:p>
            <a:r>
              <a:rPr lang="en-US" sz="2400"/>
              <a:t>Chú ý:</a:t>
            </a:r>
          </a:p>
          <a:p>
            <a:pPr lvl="1"/>
            <a:r>
              <a:rPr lang="en-US" sz="2000"/>
              <a:t>Mặc định, cấu hình lồng bằng ON.</a:t>
            </a:r>
          </a:p>
          <a:p>
            <a:pPr lvl="1"/>
            <a:r>
              <a:rPr lang="en-US" sz="2000"/>
              <a:t>Trigger bị lồng không bị bắn phá 2 lần trong 1 transaction, mặt khác, trigger không thể tự bắn phá chính nó. Trong trường hợp này ta nói trigger đệ quy, sẽ bàn sau.</a:t>
            </a:r>
          </a:p>
          <a:p>
            <a:pPr lvl="1"/>
            <a:r>
              <a:rPr lang="en-US" sz="2000"/>
              <a:t>Một trigger là 1 transaction, 1 lỗi xảy ra tại bất kỳ ở đâu, tất cả việc bổ sung DL sẽ rollback, có thể thêm phát biểu print để kiêm tra lỗi xảy ra tại đâu.</a:t>
            </a:r>
          </a:p>
          <a:p>
            <a:endParaRPr lang="en-US" sz="2400"/>
          </a:p>
        </p:txBody>
      </p:sp>
    </p:spTree>
    <p:extLst>
      <p:ext uri="{BB962C8B-B14F-4D97-AF65-F5344CB8AC3E}">
        <p14:creationId xmlns:p14="http://schemas.microsoft.com/office/powerpoint/2010/main" val="320582427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AECB18-8FFF-BC40-8406-460CAF27BB54}"/>
              </a:ext>
            </a:extLst>
          </p:cNvPr>
          <p:cNvSpPr>
            <a:spLocks noGrp="1"/>
          </p:cNvSpPr>
          <p:nvPr>
            <p:ph type="title"/>
          </p:nvPr>
        </p:nvSpPr>
        <p:spPr/>
        <p:txBody>
          <a:bodyPr/>
          <a:lstStyle/>
          <a:p>
            <a:r>
              <a:rPr lang="en-US"/>
              <a:t>Trigger lồng</a:t>
            </a:r>
          </a:p>
        </p:txBody>
      </p:sp>
      <p:sp>
        <p:nvSpPr>
          <p:cNvPr id="6" name="Content Placeholder 5">
            <a:extLst>
              <a:ext uri="{FF2B5EF4-FFF2-40B4-BE49-F238E27FC236}">
                <a16:creationId xmlns:a16="http://schemas.microsoft.com/office/drawing/2014/main" id="{8A55AF06-0521-BC40-8499-8F779FCE21EC}"/>
              </a:ext>
            </a:extLst>
          </p:cNvPr>
          <p:cNvSpPr>
            <a:spLocks noGrp="1"/>
          </p:cNvSpPr>
          <p:nvPr>
            <p:ph idx="1"/>
          </p:nvPr>
        </p:nvSpPr>
        <p:spPr/>
        <p:txBody>
          <a:bodyPr/>
          <a:lstStyle/>
          <a:p>
            <a:r>
              <a:rPr lang="en-US"/>
              <a:t>Mức lồng sẽ tăng lên khi có 1 trigger lồng bị bắn phá. Để tránh mức lồng vượt quá mức 32, nên dùng hàm </a:t>
            </a:r>
            <a:r>
              <a:rPr lang="en-US" b="1"/>
              <a:t>@@nestlevel</a:t>
            </a:r>
            <a:r>
              <a:rPr lang="en-US"/>
              <a:t>.</a:t>
            </a:r>
          </a:p>
        </p:txBody>
      </p:sp>
    </p:spTree>
    <p:extLst>
      <p:ext uri="{BB962C8B-B14F-4D97-AF65-F5344CB8AC3E}">
        <p14:creationId xmlns:p14="http://schemas.microsoft.com/office/powerpoint/2010/main" val="190375986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FDDB2-F322-C44F-B80D-2FDAD305890B}"/>
              </a:ext>
            </a:extLst>
          </p:cNvPr>
          <p:cNvSpPr>
            <a:spLocks noGrp="1"/>
          </p:cNvSpPr>
          <p:nvPr>
            <p:ph type="title"/>
          </p:nvPr>
        </p:nvSpPr>
        <p:spPr/>
        <p:txBody>
          <a:bodyPr/>
          <a:lstStyle/>
          <a:p>
            <a:r>
              <a:rPr lang="en-US"/>
              <a:t>Lợi ích của trigger lồng</a:t>
            </a:r>
          </a:p>
        </p:txBody>
      </p:sp>
      <p:sp>
        <p:nvSpPr>
          <p:cNvPr id="6" name="Content Placeholder 5">
            <a:extLst>
              <a:ext uri="{FF2B5EF4-FFF2-40B4-BE49-F238E27FC236}">
                <a16:creationId xmlns:a16="http://schemas.microsoft.com/office/drawing/2014/main" id="{C874B52A-9C37-1146-B93D-67FB9155D183}"/>
              </a:ext>
            </a:extLst>
          </p:cNvPr>
          <p:cNvSpPr>
            <a:spLocks noGrp="1"/>
          </p:cNvSpPr>
          <p:nvPr>
            <p:ph idx="1"/>
          </p:nvPr>
        </p:nvSpPr>
        <p:spPr/>
        <p:txBody>
          <a:bodyPr/>
          <a:lstStyle/>
          <a:p>
            <a:r>
              <a:rPr lang="en-US"/>
              <a:t>Dùng trigger là công cụ hữu hiệu đảm bảo DL toàn vẹn khi install SQL Server, lồng nhau là default. Có thể làm mất tạm thời cho phép trigger lồng bằng cú pháp </a:t>
            </a:r>
          </a:p>
          <a:p>
            <a:pPr lvl="1"/>
            <a:r>
              <a:rPr lang="en-US" sz="2400"/>
              <a:t>sp_configure ‘neted Triggers’, 0. </a:t>
            </a:r>
          </a:p>
          <a:p>
            <a:pPr lvl="1"/>
            <a:r>
              <a:rPr lang="en-US" sz="2400"/>
              <a:t>Muốn ngược lại: sp_configure ‘nested Triggers’, 1</a:t>
            </a:r>
          </a:p>
          <a:p>
            <a:endParaRPr lang="en-US"/>
          </a:p>
        </p:txBody>
      </p:sp>
    </p:spTree>
    <p:extLst>
      <p:ext uri="{BB962C8B-B14F-4D97-AF65-F5344CB8AC3E}">
        <p14:creationId xmlns:p14="http://schemas.microsoft.com/office/powerpoint/2010/main" val="13813323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9F371C-D676-1648-8F33-610553FE936E}"/>
              </a:ext>
            </a:extLst>
          </p:cNvPr>
          <p:cNvSpPr>
            <a:spLocks noGrp="1"/>
          </p:cNvSpPr>
          <p:nvPr>
            <p:ph type="title"/>
          </p:nvPr>
        </p:nvSpPr>
        <p:spPr/>
        <p:txBody>
          <a:bodyPr/>
          <a:lstStyle/>
          <a:p>
            <a:r>
              <a:rPr lang="en-US"/>
              <a:t>Điểm yếu của trigger lồng</a:t>
            </a:r>
          </a:p>
        </p:txBody>
      </p:sp>
      <p:sp>
        <p:nvSpPr>
          <p:cNvPr id="6" name="Content Placeholder 5">
            <a:extLst>
              <a:ext uri="{FF2B5EF4-FFF2-40B4-BE49-F238E27FC236}">
                <a16:creationId xmlns:a16="http://schemas.microsoft.com/office/drawing/2014/main" id="{9E42CF61-CDBD-9B46-AF78-A0EE9B6BFF2E}"/>
              </a:ext>
            </a:extLst>
          </p:cNvPr>
          <p:cNvSpPr>
            <a:spLocks noGrp="1"/>
          </p:cNvSpPr>
          <p:nvPr>
            <p:ph idx="1"/>
          </p:nvPr>
        </p:nvSpPr>
        <p:spPr/>
        <p:txBody>
          <a:bodyPr/>
          <a:lstStyle/>
          <a:p>
            <a:r>
              <a:rPr lang="en-US"/>
              <a:t>Làm mất tính log của trigger do Tính phức tạp của nó. </a:t>
            </a:r>
          </a:p>
          <a:p>
            <a:r>
              <a:rPr lang="en-US"/>
              <a:t>Có thể </a:t>
            </a:r>
            <a:r>
              <a:rPr lang="en-US" u="sng"/>
              <a:t>thay thế chức năng log </a:t>
            </a:r>
            <a:r>
              <a:rPr lang="en-US"/>
              <a:t>của trigger bằng con đường </a:t>
            </a:r>
            <a:r>
              <a:rPr lang="en-US" i="1"/>
              <a:t>mỗi trigger được khởi tạo sẽ bổ sung tất cả dữ liệu cần thiết</a:t>
            </a:r>
            <a:r>
              <a:rPr lang="en-US"/>
              <a:t> nhờ trợ giúp của </a:t>
            </a:r>
            <a:r>
              <a:rPr lang="en-US" b="1"/>
              <a:t>stored-Procedure.</a:t>
            </a:r>
          </a:p>
          <a:p>
            <a:endParaRPr lang="en-US"/>
          </a:p>
        </p:txBody>
      </p:sp>
    </p:spTree>
    <p:extLst>
      <p:ext uri="{BB962C8B-B14F-4D97-AF65-F5344CB8AC3E}">
        <p14:creationId xmlns:p14="http://schemas.microsoft.com/office/powerpoint/2010/main" val="368068258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DC044-6549-D94D-BA52-0C8DD43C856A}"/>
              </a:ext>
            </a:extLst>
          </p:cNvPr>
          <p:cNvSpPr>
            <a:spLocks noGrp="1"/>
          </p:cNvSpPr>
          <p:nvPr>
            <p:ph type="title"/>
          </p:nvPr>
        </p:nvSpPr>
        <p:spPr/>
        <p:txBody>
          <a:bodyPr/>
          <a:lstStyle/>
          <a:p>
            <a:r>
              <a:rPr lang="en-US"/>
              <a:t>Trigger đệ quy</a:t>
            </a:r>
          </a:p>
        </p:txBody>
      </p:sp>
      <p:sp>
        <p:nvSpPr>
          <p:cNvPr id="6" name="Content Placeholder 5">
            <a:extLst>
              <a:ext uri="{FF2B5EF4-FFF2-40B4-BE49-F238E27FC236}">
                <a16:creationId xmlns:a16="http://schemas.microsoft.com/office/drawing/2014/main" id="{9E632D75-C931-1C49-831E-8A5DCBD3D75B}"/>
              </a:ext>
            </a:extLst>
          </p:cNvPr>
          <p:cNvSpPr>
            <a:spLocks noGrp="1"/>
          </p:cNvSpPr>
          <p:nvPr>
            <p:ph idx="1"/>
          </p:nvPr>
        </p:nvSpPr>
        <p:spPr/>
        <p:txBody>
          <a:bodyPr/>
          <a:lstStyle/>
          <a:p>
            <a:r>
              <a:rPr lang="en-US" sz="2400"/>
              <a:t>Trigger có thể có các phát biểu Update, insert, delete  đến cùng một bảng hay bảng khác. Khi option đệ quy bật lên trigger có thể thay đổi table mà bắn phá chính nó. Execute option đệ quy mặc định là không, có thể thay đổi VLOOKUP.</a:t>
            </a:r>
          </a:p>
          <a:p>
            <a:r>
              <a:rPr lang="en-US" sz="2400"/>
              <a:t>Cú pháp:</a:t>
            </a:r>
          </a:p>
          <a:p>
            <a:pPr marL="471487" lvl="1" indent="0">
              <a:buNone/>
            </a:pPr>
            <a:r>
              <a:rPr lang="en-US"/>
              <a:t>Sp-dboption database, ‘recursive triggers’, (True False)</a:t>
            </a:r>
          </a:p>
          <a:p>
            <a:pPr lvl="1"/>
            <a:endParaRPr lang="en-US" sz="2000"/>
          </a:p>
        </p:txBody>
      </p:sp>
    </p:spTree>
    <p:extLst>
      <p:ext uri="{BB962C8B-B14F-4D97-AF65-F5344CB8AC3E}">
        <p14:creationId xmlns:p14="http://schemas.microsoft.com/office/powerpoint/2010/main" val="116592748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BB1B8-F160-3948-AAF4-2E2CF6877780}"/>
              </a:ext>
            </a:extLst>
          </p:cNvPr>
          <p:cNvSpPr>
            <a:spLocks noGrp="1"/>
          </p:cNvSpPr>
          <p:nvPr>
            <p:ph type="title"/>
          </p:nvPr>
        </p:nvSpPr>
        <p:spPr/>
        <p:txBody>
          <a:bodyPr/>
          <a:lstStyle/>
          <a:p>
            <a:r>
              <a:rPr lang="en-US"/>
              <a:t>Các loại đệ quy</a:t>
            </a:r>
          </a:p>
        </p:txBody>
      </p:sp>
      <p:sp>
        <p:nvSpPr>
          <p:cNvPr id="6" name="Content Placeholder 5">
            <a:extLst>
              <a:ext uri="{FF2B5EF4-FFF2-40B4-BE49-F238E27FC236}">
                <a16:creationId xmlns:a16="http://schemas.microsoft.com/office/drawing/2014/main" id="{F9A7B431-5D9C-5B4C-A672-80F9B3D235F6}"/>
              </a:ext>
            </a:extLst>
          </p:cNvPr>
          <p:cNvSpPr>
            <a:spLocks noGrp="1"/>
          </p:cNvSpPr>
          <p:nvPr>
            <p:ph idx="1"/>
          </p:nvPr>
        </p:nvSpPr>
        <p:spPr/>
        <p:txBody>
          <a:bodyPr/>
          <a:lstStyle/>
          <a:p>
            <a:r>
              <a:rPr lang="en-US"/>
              <a:t>Đệ quy trực tiếp:</a:t>
            </a:r>
          </a:p>
          <a:p>
            <a:pPr lvl="1"/>
            <a:r>
              <a:rPr lang="en-US"/>
              <a:t>Ví dụ: một ứng dụng cập nhật table A, gây nên trig1. Trig1 lại cập nhật A 1 lần nữa, và trig1 bị gọi.</a:t>
            </a:r>
          </a:p>
          <a:p>
            <a:r>
              <a:rPr lang="en-US"/>
              <a:t>Đệ quy gián tiếp:</a:t>
            </a:r>
          </a:p>
          <a:p>
            <a:pPr lvl="1"/>
            <a:r>
              <a:rPr lang="en-US"/>
              <a:t>Ví dụ: một ứng dụng cập nhật table A, gây nên trig1 bắn phá, trig1 cập nhật table B, gây nên trig2, trig2 cập nhật table A, trig1 lại bắn phá 1 lần nữa</a:t>
            </a:r>
            <a:r>
              <a:rPr lang="en-US">
                <a:effectLst/>
              </a:rPr>
              <a:t> </a:t>
            </a:r>
            <a:endParaRPr lang="en-US"/>
          </a:p>
        </p:txBody>
      </p:sp>
    </p:spTree>
    <p:extLst>
      <p:ext uri="{BB962C8B-B14F-4D97-AF65-F5344CB8AC3E}">
        <p14:creationId xmlns:p14="http://schemas.microsoft.com/office/powerpoint/2010/main" val="87579612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Function</a:t>
            </a:r>
          </a:p>
        </p:txBody>
      </p:sp>
    </p:spTree>
    <p:extLst>
      <p:ext uri="{BB962C8B-B14F-4D97-AF65-F5344CB8AC3E}">
        <p14:creationId xmlns:p14="http://schemas.microsoft.com/office/powerpoint/2010/main" val="71112517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3B5E-4EEC-5440-A807-C8EA2125AB46}"/>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9AAF6328-1439-D341-A417-52792C94DD69}"/>
              </a:ext>
            </a:extLst>
          </p:cNvPr>
          <p:cNvSpPr>
            <a:spLocks noGrp="1"/>
          </p:cNvSpPr>
          <p:nvPr>
            <p:ph idx="1"/>
          </p:nvPr>
        </p:nvSpPr>
        <p:spPr/>
        <p:txBody>
          <a:bodyPr/>
          <a:lstStyle/>
          <a:p>
            <a:r>
              <a:rPr lang="vi-VN">
                <a:solidFill>
                  <a:srgbClr val="FF0000"/>
                </a:solidFill>
              </a:rPr>
              <a:t>Function (Hàm) </a:t>
            </a:r>
            <a:r>
              <a:rPr lang="vi-VN"/>
              <a:t>là một đối tượng trong cơ sở dữ liệu </a:t>
            </a:r>
            <a:r>
              <a:rPr lang="vi-VN">
                <a:solidFill>
                  <a:srgbClr val="FF0000"/>
                </a:solidFill>
              </a:rPr>
              <a:t>bao gồm một tập nhiều câu lệnh được nhóm lại với nhau </a:t>
            </a:r>
            <a:r>
              <a:rPr lang="vi-VN"/>
              <a:t>và được tạo ra với </a:t>
            </a:r>
            <a:r>
              <a:rPr lang="vi-VN">
                <a:solidFill>
                  <a:srgbClr val="FF0000"/>
                </a:solidFill>
              </a:rPr>
              <a:t>mục đích sử dụng lại</a:t>
            </a:r>
            <a:r>
              <a:rPr lang="vi-VN"/>
              <a:t>. </a:t>
            </a:r>
          </a:p>
          <a:p>
            <a:r>
              <a:rPr lang="vi-VN"/>
              <a:t>Trong SQL Server, hàm được lưu trữ và bạn có thể </a:t>
            </a:r>
            <a:r>
              <a:rPr lang="vi-VN">
                <a:solidFill>
                  <a:srgbClr val="FF0000"/>
                </a:solidFill>
              </a:rPr>
              <a:t>truyền các tham số vào cũng như trả về các giá trị</a:t>
            </a:r>
            <a:r>
              <a:rPr lang="vi-VN"/>
              <a:t>.</a:t>
            </a:r>
            <a:endParaRPr lang="en-US"/>
          </a:p>
        </p:txBody>
      </p:sp>
    </p:spTree>
    <p:extLst>
      <p:ext uri="{BB962C8B-B14F-4D97-AF65-F5344CB8AC3E}">
        <p14:creationId xmlns:p14="http://schemas.microsoft.com/office/powerpoint/2010/main" val="228841901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909F-3105-9C46-A273-B6F38A6FA1A7}"/>
              </a:ext>
            </a:extLst>
          </p:cNvPr>
          <p:cNvSpPr>
            <a:spLocks noGrp="1"/>
          </p:cNvSpPr>
          <p:nvPr>
            <p:ph type="title"/>
          </p:nvPr>
        </p:nvSpPr>
        <p:spPr/>
        <p:txBody>
          <a:bodyPr/>
          <a:lstStyle/>
          <a:p>
            <a:r>
              <a:rPr lang="en-US"/>
              <a:t>Các thao tác với hàm </a:t>
            </a:r>
          </a:p>
        </p:txBody>
      </p:sp>
      <p:sp>
        <p:nvSpPr>
          <p:cNvPr id="3" name="Content Placeholder 2">
            <a:extLst>
              <a:ext uri="{FF2B5EF4-FFF2-40B4-BE49-F238E27FC236}">
                <a16:creationId xmlns:a16="http://schemas.microsoft.com/office/drawing/2014/main" id="{7A0F8744-1971-9944-BCD0-17F56C46B65F}"/>
              </a:ext>
            </a:extLst>
          </p:cNvPr>
          <p:cNvSpPr>
            <a:spLocks noGrp="1"/>
          </p:cNvSpPr>
          <p:nvPr>
            <p:ph idx="1"/>
          </p:nvPr>
        </p:nvSpPr>
        <p:spPr/>
        <p:txBody>
          <a:bodyPr/>
          <a:lstStyle/>
          <a:p>
            <a:r>
              <a:rPr lang="en-US"/>
              <a:t>Khai báo hàm trong SQL:</a:t>
            </a:r>
          </a:p>
          <a:p>
            <a:pPr lvl="1"/>
            <a:r>
              <a:rPr lang="en-US">
                <a:solidFill>
                  <a:srgbClr val="FF0000"/>
                </a:solidFill>
              </a:rPr>
              <a:t>Dạng 1: Dạng đầy đủ.</a:t>
            </a:r>
          </a:p>
          <a:p>
            <a:pPr lvl="1"/>
            <a:r>
              <a:rPr lang="en-US"/>
              <a:t>Dạng 2: Inline Table-valued Functions.</a:t>
            </a:r>
          </a:p>
          <a:p>
            <a:pPr lvl="1"/>
            <a:r>
              <a:rPr lang="en-US">
                <a:solidFill>
                  <a:srgbClr val="FF0000"/>
                </a:solidFill>
              </a:rPr>
              <a:t>Dạng 3: Multi-statement Table-valued Functions.</a:t>
            </a:r>
          </a:p>
          <a:p>
            <a:r>
              <a:rPr lang="en-US"/>
              <a:t>Xoá hàm.</a:t>
            </a:r>
          </a:p>
          <a:p>
            <a:pPr marL="0" indent="0">
              <a:buNone/>
            </a:pPr>
            <a:r>
              <a:rPr lang="en-US"/>
              <a:t>Cú pháp: </a:t>
            </a:r>
            <a:r>
              <a:rPr lang="en-US">
                <a:solidFill>
                  <a:srgbClr val="FF0000"/>
                </a:solidFill>
                <a:latin typeface="Courier New" panose="02070309020205020404" pitchFamily="49" charset="0"/>
                <a:cs typeface="Courier New" panose="02070309020205020404" pitchFamily="49" charset="0"/>
              </a:rPr>
              <a:t>DROP FUNCTION </a:t>
            </a:r>
            <a:r>
              <a:rPr lang="en-US" i="1">
                <a:latin typeface="Courier New" panose="02070309020205020404" pitchFamily="49" charset="0"/>
                <a:cs typeface="Courier New" panose="02070309020205020404" pitchFamily="49" charset="0"/>
              </a:rPr>
              <a:t>function_name</a:t>
            </a:r>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499220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072F-BFCE-1747-9841-BDC79F902C6A}"/>
              </a:ext>
            </a:extLst>
          </p:cNvPr>
          <p:cNvSpPr>
            <a:spLocks noGrp="1"/>
          </p:cNvSpPr>
          <p:nvPr>
            <p:ph type="title"/>
          </p:nvPr>
        </p:nvSpPr>
        <p:spPr/>
        <p:txBody>
          <a:bodyPr/>
          <a:lstStyle/>
          <a:p>
            <a:r>
              <a:rPr lang="en-US"/>
              <a:t>Cú pháp Dạng 1: Dạng đầy đủ.</a:t>
            </a:r>
          </a:p>
        </p:txBody>
      </p:sp>
      <p:sp>
        <p:nvSpPr>
          <p:cNvPr id="3" name="Content Placeholder 2">
            <a:extLst>
              <a:ext uri="{FF2B5EF4-FFF2-40B4-BE49-F238E27FC236}">
                <a16:creationId xmlns:a16="http://schemas.microsoft.com/office/drawing/2014/main" id="{6A7CE3AA-225C-E84C-808A-ACC8C8823B0D}"/>
              </a:ext>
            </a:extLst>
          </p:cNvPr>
          <p:cNvSpPr>
            <a:spLocks noGrp="1"/>
          </p:cNvSpPr>
          <p:nvPr>
            <p:ph idx="1"/>
          </p:nvPr>
        </p:nvSpPr>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function_name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scalar_return_data_type</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AS ]</a:t>
            </a:r>
          </a:p>
          <a:p>
            <a:pPr marL="0" indent="0">
              <a:buNone/>
            </a:pPr>
            <a:r>
              <a:rPr lang="en-US" sz="2400">
                <a:latin typeface="Courier New" panose="02070309020205020404" pitchFamily="49" charset="0"/>
                <a:cs typeface="Courier New" panose="02070309020205020404" pitchFamily="49" charset="0"/>
              </a:rPr>
              <a:t>BEGIN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i="1">
                <a:solidFill>
                  <a:srgbClr val="FF0000"/>
                </a:solidFill>
                <a:latin typeface="Courier New" panose="02070309020205020404" pitchFamily="49" charset="0"/>
                <a:cs typeface="Courier New" panose="02070309020205020404" pitchFamily="49" charset="0"/>
              </a:rPr>
              <a:t>function_body</a:t>
            </a:r>
            <a:r>
              <a:rPr lang="en-US" sz="2400">
                <a:solidFill>
                  <a:srgbClr val="FF0000"/>
                </a:solidFill>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RETURN </a:t>
            </a:r>
            <a:r>
              <a:rPr lang="en-US" sz="2400" i="1">
                <a:solidFill>
                  <a:srgbClr val="FF0000"/>
                </a:solidFill>
                <a:latin typeface="Courier New" panose="02070309020205020404" pitchFamily="49" charset="0"/>
                <a:cs typeface="Courier New" panose="02070309020205020404" pitchFamily="49" charset="0"/>
              </a:rPr>
              <a:t>scalar_expression</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5239899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905C-75CE-B040-89CF-283BB870D946}"/>
              </a:ext>
            </a:extLst>
          </p:cNvPr>
          <p:cNvSpPr>
            <a:spLocks noGrp="1"/>
          </p:cNvSpPr>
          <p:nvPr>
            <p:ph type="title"/>
          </p:nvPr>
        </p:nvSpPr>
        <p:spPr/>
        <p:txBody>
          <a:bodyPr/>
          <a:lstStyle/>
          <a:p>
            <a:r>
              <a:rPr lang="en-US"/>
              <a:t>Lợi ích của Store procedure</a:t>
            </a:r>
          </a:p>
        </p:txBody>
      </p:sp>
      <p:sp>
        <p:nvSpPr>
          <p:cNvPr id="3" name="Content Placeholder 2">
            <a:extLst>
              <a:ext uri="{FF2B5EF4-FFF2-40B4-BE49-F238E27FC236}">
                <a16:creationId xmlns:a16="http://schemas.microsoft.com/office/drawing/2014/main" id="{91A74D01-2BE1-C045-8188-612DF1B61687}"/>
              </a:ext>
            </a:extLst>
          </p:cNvPr>
          <p:cNvSpPr>
            <a:spLocks noGrp="1"/>
          </p:cNvSpPr>
          <p:nvPr>
            <p:ph idx="1"/>
          </p:nvPr>
        </p:nvSpPr>
        <p:spPr/>
        <p:txBody>
          <a:bodyPr/>
          <a:lstStyle/>
          <a:p>
            <a:r>
              <a:rPr lang="en-US">
                <a:solidFill>
                  <a:srgbClr val="FF0000"/>
                </a:solidFill>
              </a:rPr>
              <a:t>Module hóa: </a:t>
            </a:r>
            <a:r>
              <a:rPr lang="en-US"/>
              <a:t>Chỉ cần </a:t>
            </a:r>
            <a:r>
              <a:rPr lang="en-US">
                <a:solidFill>
                  <a:srgbClr val="FF0000"/>
                </a:solidFill>
              </a:rPr>
              <a:t>viết Stored Procedure 1 lần, </a:t>
            </a:r>
            <a:r>
              <a:rPr lang="en-US"/>
              <a:t>sau đó có thể </a:t>
            </a:r>
            <a:r>
              <a:rPr lang="en-US">
                <a:solidFill>
                  <a:srgbClr val="FF0000"/>
                </a:solidFill>
              </a:rPr>
              <a:t>gọi nó nhiều lần </a:t>
            </a:r>
            <a:r>
              <a:rPr lang="en-US"/>
              <a:t>ở trong ứng dụng.</a:t>
            </a:r>
          </a:p>
          <a:p>
            <a:r>
              <a:rPr lang="vi-VN">
                <a:solidFill>
                  <a:srgbClr val="FF0000"/>
                </a:solidFill>
              </a:rPr>
              <a:t>Thực thi nhanh hơn: </a:t>
            </a:r>
            <a:r>
              <a:rPr lang="vi-VN"/>
              <a:t>Stored Procedure sẽ được </a:t>
            </a:r>
            <a:r>
              <a:rPr lang="vi-VN">
                <a:solidFill>
                  <a:srgbClr val="FF0000"/>
                </a:solidFill>
              </a:rPr>
              <a:t>biên dịch và lưu vào bộ nhớ khi được tạo ra </a:t>
            </a:r>
            <a:r>
              <a:rPr lang="vi-VN"/>
              <a:t>- thực thi nhanh hơn so với việc gửi từng đoạn lệnh SQL tới SQL Server.</a:t>
            </a:r>
          </a:p>
          <a:p>
            <a:r>
              <a:rPr lang="en-US">
                <a:solidFill>
                  <a:srgbClr val="FF0000"/>
                </a:solidFill>
              </a:rPr>
              <a:t>Giảm tải băng thông:</a:t>
            </a:r>
            <a:r>
              <a:rPr lang="en-US"/>
              <a:t> gom các câu lệnh SQL vào 1 Stored Procedure và chỉ phải </a:t>
            </a:r>
            <a:r>
              <a:rPr lang="en-US">
                <a:solidFill>
                  <a:srgbClr val="FF0000"/>
                </a:solidFill>
              </a:rPr>
              <a:t>gọi đến 1 lần duy nhất qua network thay vì phải gọi nhiều lần</a:t>
            </a:r>
            <a:r>
              <a:rPr lang="en-US"/>
              <a:t>.</a:t>
            </a:r>
          </a:p>
        </p:txBody>
      </p:sp>
    </p:spTree>
    <p:extLst>
      <p:ext uri="{BB962C8B-B14F-4D97-AF65-F5344CB8AC3E}">
        <p14:creationId xmlns:p14="http://schemas.microsoft.com/office/powerpoint/2010/main" val="71343751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4CA7-D8FE-FE49-A205-B86B3CED3C40}"/>
              </a:ext>
            </a:extLst>
          </p:cNvPr>
          <p:cNvSpPr>
            <a:spLocks noGrp="1"/>
          </p:cNvSpPr>
          <p:nvPr>
            <p:ph type="title"/>
          </p:nvPr>
        </p:nvSpPr>
        <p:spPr/>
        <p:txBody>
          <a:bodyPr/>
          <a:lstStyle/>
          <a:p>
            <a:r>
              <a:rPr lang="en-US"/>
              <a:t>Ví dụ 1</a:t>
            </a:r>
          </a:p>
        </p:txBody>
      </p:sp>
      <p:sp>
        <p:nvSpPr>
          <p:cNvPr id="3" name="Content Placeholder 2">
            <a:extLst>
              <a:ext uri="{FF2B5EF4-FFF2-40B4-BE49-F238E27FC236}">
                <a16:creationId xmlns:a16="http://schemas.microsoft.com/office/drawing/2014/main" id="{26D29BF2-25E2-BA45-A93B-A0ED9245A1B6}"/>
              </a:ext>
            </a:extLst>
          </p:cNvPr>
          <p:cNvSpPr>
            <a:spLocks noGrp="1"/>
          </p:cNvSpPr>
          <p:nvPr>
            <p:ph idx="1"/>
          </p:nvPr>
        </p:nvSpPr>
        <p:spPr/>
        <p:txBody>
          <a:bodyPr/>
          <a:lstStyle/>
          <a:p>
            <a:r>
              <a:rPr lang="en-US"/>
              <a:t>Khai báo:</a:t>
            </a:r>
          </a:p>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solidFill>
                  <a:srgbClr val="008000"/>
                </a:solidFill>
                <a:latin typeface="Courier New" panose="02070309020205020404" pitchFamily="49" charset="0"/>
                <a:cs typeface="Courier New" panose="02070309020205020404" pitchFamily="49" charset="0"/>
              </a:rPr>
              <a:t>Cong(@x1 int, @x2 int) </a:t>
            </a:r>
            <a:r>
              <a:rPr lang="en-US">
                <a:solidFill>
                  <a:srgbClr val="000099"/>
                </a:solidFill>
                <a:latin typeface="Courier New" panose="02070309020205020404" pitchFamily="49" charset="0"/>
                <a:cs typeface="Courier New" panose="02070309020205020404" pitchFamily="49" charset="0"/>
              </a:rPr>
              <a:t>returns</a:t>
            </a:r>
            <a:r>
              <a:rPr lang="en-US">
                <a:latin typeface="Courier New" panose="02070309020205020404" pitchFamily="49" charset="0"/>
                <a:cs typeface="Courier New" panose="02070309020205020404" pitchFamily="49" charset="0"/>
              </a:rPr>
              <a:t> int </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begin</a:t>
            </a:r>
          </a:p>
          <a:p>
            <a:pPr marL="0" indent="0">
              <a:buNone/>
            </a:pP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return @x1+@x2</a:t>
            </a:r>
          </a:p>
          <a:p>
            <a:pPr marL="0" indent="0">
              <a:buNone/>
            </a:pPr>
            <a:r>
              <a:rPr lang="en-US">
                <a:latin typeface="Courier New" panose="02070309020205020404" pitchFamily="49" charset="0"/>
                <a:cs typeface="Courier New" panose="02070309020205020404" pitchFamily="49" charset="0"/>
              </a:rPr>
              <a:t>end </a:t>
            </a:r>
            <a:endParaRPr lang="en-US"/>
          </a:p>
          <a:p>
            <a:r>
              <a:rPr lang="en-US"/>
              <a:t>Sử dụng</a:t>
            </a:r>
          </a:p>
          <a:p>
            <a:pPr marL="0" indent="0">
              <a:buNone/>
            </a:pPr>
            <a:r>
              <a:rPr lang="en-US">
                <a:latin typeface="Courier New" panose="02070309020205020404" pitchFamily="49" charset="0"/>
                <a:cs typeface="Courier New" panose="02070309020205020404" pitchFamily="49" charset="0"/>
              </a:rPr>
              <a:t>select dbo.Cong(1, -5) as KQ</a:t>
            </a:r>
            <a:r>
              <a:rPr lang="en-US">
                <a:effectLst/>
                <a:latin typeface="Courier New" panose="02070309020205020404" pitchFamily="49" charset="0"/>
                <a:cs typeface="Courier New" panose="02070309020205020404" pitchFamily="49" charset="0"/>
              </a:rPr>
              <a: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849602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24B0-2A01-CD4B-86E6-72692415A2B2}"/>
              </a:ext>
            </a:extLst>
          </p:cNvPr>
          <p:cNvSpPr>
            <a:spLocks noGrp="1"/>
          </p:cNvSpPr>
          <p:nvPr>
            <p:ph type="title"/>
          </p:nvPr>
        </p:nvSpPr>
        <p:spPr/>
        <p:txBody>
          <a:bodyPr/>
          <a:lstStyle/>
          <a:p>
            <a:r>
              <a:rPr lang="en-US"/>
              <a:t>Cú pháp Dạng 2: Inline Table-valued Functions.</a:t>
            </a:r>
          </a:p>
        </p:txBody>
      </p:sp>
      <p:sp>
        <p:nvSpPr>
          <p:cNvPr id="3" name="Content Placeholder 2">
            <a:extLst>
              <a:ext uri="{FF2B5EF4-FFF2-40B4-BE49-F238E27FC236}">
                <a16:creationId xmlns:a16="http://schemas.microsoft.com/office/drawing/2014/main" id="{BA406B72-71EC-A14C-8B19-660BE5A44A33}"/>
              </a:ext>
            </a:extLst>
          </p:cNvPr>
          <p:cNvSpPr>
            <a:spLocks noGrp="1"/>
          </p:cNvSpPr>
          <p:nvPr>
            <p:ph idx="1"/>
          </p:nvPr>
        </p:nvSpPr>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function_name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TABLE</a:t>
            </a:r>
            <a:r>
              <a:rPr lang="en-US" sz="2400" i="1">
                <a:latin typeface="Courier New" panose="02070309020205020404" pitchFamily="49" charset="0"/>
                <a:cs typeface="Courier New" panose="02070309020205020404" pitchFamily="49" charset="0"/>
              </a:rPr>
              <a:t> </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 AS ] </a:t>
            </a:r>
          </a:p>
          <a:p>
            <a:pPr marL="0" indent="0">
              <a:buNone/>
            </a:pPr>
            <a:r>
              <a:rPr lang="en-US" sz="2400" b="1">
                <a:latin typeface="Courier New" panose="02070309020205020404" pitchFamily="49" charset="0"/>
                <a:cs typeface="Courier New" panose="02070309020205020404" pitchFamily="49" charset="0"/>
              </a:rPr>
              <a:t>RETURN</a:t>
            </a:r>
            <a:r>
              <a:rPr lang="en-US" sz="2400">
                <a:latin typeface="Courier New" panose="02070309020205020404" pitchFamily="49" charset="0"/>
                <a:cs typeface="Courier New" panose="02070309020205020404" pitchFamily="49" charset="0"/>
              </a:rPr>
              <a:t> [ </a:t>
            </a:r>
            <a:r>
              <a:rPr lang="en-US" sz="2400" b="1">
                <a:solidFill>
                  <a:srgbClr val="008000"/>
                </a:solidFill>
                <a:latin typeface="Courier New" panose="02070309020205020404" pitchFamily="49" charset="0"/>
                <a:cs typeface="Courier New" panose="02070309020205020404" pitchFamily="49" charset="0"/>
              </a:rPr>
              <a:t>(</a:t>
            </a:r>
            <a:r>
              <a:rPr lang="en-US" sz="2400">
                <a:solidFill>
                  <a:srgbClr val="008000"/>
                </a:solidFill>
                <a:latin typeface="Courier New" panose="02070309020205020404" pitchFamily="49" charset="0"/>
                <a:cs typeface="Courier New" panose="02070309020205020404" pitchFamily="49" charset="0"/>
              </a:rPr>
              <a:t> ] </a:t>
            </a:r>
            <a:r>
              <a:rPr lang="en-US" sz="2400" i="1">
                <a:solidFill>
                  <a:srgbClr val="008000"/>
                </a:solidFill>
                <a:latin typeface="Courier New" panose="02070309020205020404" pitchFamily="49" charset="0"/>
                <a:cs typeface="Courier New" panose="02070309020205020404" pitchFamily="49" charset="0"/>
              </a:rPr>
              <a:t>select-stmt</a:t>
            </a:r>
            <a:r>
              <a:rPr lang="en-US" sz="2400">
                <a:solidFill>
                  <a:srgbClr val="008000"/>
                </a:solidFill>
                <a:latin typeface="Courier New" panose="02070309020205020404" pitchFamily="49" charset="0"/>
                <a:cs typeface="Courier New" panose="02070309020205020404" pitchFamily="49" charset="0"/>
              </a:rPr>
              <a:t> [ </a:t>
            </a:r>
            <a:r>
              <a:rPr lang="en-US" sz="2400" b="1">
                <a:solidFill>
                  <a:srgbClr val="008000"/>
                </a:solidFill>
                <a:latin typeface="Courier New" panose="02070309020205020404" pitchFamily="49" charset="0"/>
                <a:cs typeface="Courier New" panose="02070309020205020404" pitchFamily="49" charset="0"/>
              </a:rPr>
              <a:t>)</a:t>
            </a:r>
            <a:r>
              <a:rPr lang="en-US" sz="2400">
                <a:solidFill>
                  <a:srgbClr val="008000"/>
                </a:solidFill>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p>
          <a:p>
            <a:pPr marL="0" indent="0">
              <a:buNone/>
            </a:pPr>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582536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740F-CA09-9743-81A0-A98F9235B1FB}"/>
              </a:ext>
            </a:extLst>
          </p:cNvPr>
          <p:cNvSpPr>
            <a:spLocks noGrp="1"/>
          </p:cNvSpPr>
          <p:nvPr>
            <p:ph type="title"/>
          </p:nvPr>
        </p:nvSpPr>
        <p:spPr/>
        <p:txBody>
          <a:bodyPr/>
          <a:lstStyle/>
          <a:p>
            <a:r>
              <a:rPr lang="en-US"/>
              <a:t>Ví dụ 2</a:t>
            </a:r>
          </a:p>
        </p:txBody>
      </p:sp>
      <p:sp>
        <p:nvSpPr>
          <p:cNvPr id="3" name="Content Placeholder 2">
            <a:extLst>
              <a:ext uri="{FF2B5EF4-FFF2-40B4-BE49-F238E27FC236}">
                <a16:creationId xmlns:a16="http://schemas.microsoft.com/office/drawing/2014/main" id="{9D332EDC-4AE5-5942-9259-86822F80D31A}"/>
              </a:ext>
            </a:extLst>
          </p:cNvPr>
          <p:cNvSpPr>
            <a:spLocks noGrp="1"/>
          </p:cNvSpPr>
          <p:nvPr>
            <p:ph idx="1"/>
          </p:nvPr>
        </p:nvSpPr>
        <p:spPr/>
        <p:txBody>
          <a:bodyPr/>
          <a:lstStyle/>
          <a:p>
            <a:r>
              <a:rPr lang="en-US"/>
              <a:t>Khai báo:</a:t>
            </a:r>
          </a:p>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latin typeface="Courier New" panose="02070309020205020404" pitchFamily="49" charset="0"/>
                <a:cs typeface="Courier New" panose="02070309020205020404" pitchFamily="49" charset="0"/>
              </a:rPr>
              <a:t>DiemNhoHon(@x1 int) returns table </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return</a:t>
            </a:r>
            <a:r>
              <a:rPr lang="en-US">
                <a:latin typeface="Courier New" panose="02070309020205020404" pitchFamily="49" charset="0"/>
                <a:cs typeface="Courier New" panose="02070309020205020404" pitchFamily="49" charset="0"/>
              </a:rPr>
              <a:t> (select * from SVMON2 where Diem &gt;@x1 )</a:t>
            </a:r>
          </a:p>
          <a:p>
            <a:pPr marL="0" indent="0">
              <a:buNone/>
            </a:pPr>
            <a:r>
              <a:rPr lang="en-US"/>
              <a:t> </a:t>
            </a:r>
          </a:p>
          <a:p>
            <a:r>
              <a:rPr lang="en-US"/>
              <a:t>Sử dụng</a:t>
            </a:r>
          </a:p>
          <a:p>
            <a:pPr marL="0" indent="0">
              <a:buNone/>
            </a:pPr>
            <a:r>
              <a:rPr lang="en-US">
                <a:solidFill>
                  <a:srgbClr val="FF0000"/>
                </a:solidFill>
                <a:latin typeface="Courier New" panose="02070309020205020404" pitchFamily="49" charset="0"/>
                <a:cs typeface="Courier New" panose="02070309020205020404" pitchFamily="49" charset="0"/>
              </a:rPr>
              <a:t>select * from dbo.DiemNhoHon(5)</a:t>
            </a:r>
          </a:p>
          <a:p>
            <a:pPr marL="0" indent="0">
              <a:buNone/>
            </a:pPr>
            <a:endParaRPr lang="en-US"/>
          </a:p>
        </p:txBody>
      </p:sp>
    </p:spTree>
    <p:extLst>
      <p:ext uri="{BB962C8B-B14F-4D97-AF65-F5344CB8AC3E}">
        <p14:creationId xmlns:p14="http://schemas.microsoft.com/office/powerpoint/2010/main" val="31562776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455A-7EEB-AF40-9BEB-2C0AA0720B75}"/>
              </a:ext>
            </a:extLst>
          </p:cNvPr>
          <p:cNvSpPr>
            <a:spLocks noGrp="1"/>
          </p:cNvSpPr>
          <p:nvPr>
            <p:ph type="title"/>
          </p:nvPr>
        </p:nvSpPr>
        <p:spPr/>
        <p:txBody>
          <a:bodyPr/>
          <a:lstStyle/>
          <a:p>
            <a:r>
              <a:rPr lang="en-US"/>
              <a:t>Cú pháp Dạng 3 Multi-statement Table-valued Functions.</a:t>
            </a:r>
          </a:p>
        </p:txBody>
      </p:sp>
      <p:sp>
        <p:nvSpPr>
          <p:cNvPr id="3" name="Content Placeholder 2">
            <a:extLst>
              <a:ext uri="{FF2B5EF4-FFF2-40B4-BE49-F238E27FC236}">
                <a16:creationId xmlns:a16="http://schemas.microsoft.com/office/drawing/2014/main" id="{98C25066-0E4B-B84A-B6C3-6F8387D27EB5}"/>
              </a:ext>
            </a:extLst>
          </p:cNvPr>
          <p:cNvSpPr>
            <a:spLocks noGrp="1"/>
          </p:cNvSpPr>
          <p:nvPr>
            <p:ph idx="1"/>
          </p:nvPr>
        </p:nvSpPr>
        <p:spPr>
          <a:xfrm>
            <a:off x="609600" y="1524000"/>
            <a:ext cx="10972800" cy="4525963"/>
          </a:xfrm>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function</a:t>
            </a:r>
            <a:r>
              <a:rPr lang="en-US" sz="2400" i="1">
                <a:latin typeface="Courier New" panose="02070309020205020404" pitchFamily="49" charset="0"/>
                <a:cs typeface="Courier New" panose="02070309020205020404" pitchFamily="49" charset="0"/>
              </a:rPr>
              <a:t>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@return_variable TABLE &lt; table_type_definition &gt; </a:t>
            </a:r>
          </a:p>
          <a:p>
            <a:pPr marL="0" indent="0">
              <a:buNone/>
            </a:pPr>
            <a:r>
              <a:rPr lang="en-US" sz="2400" i="1">
                <a:solidFill>
                  <a:srgbClr val="008000"/>
                </a:solidFill>
                <a:latin typeface="Courier New" panose="02070309020205020404" pitchFamily="49" charset="0"/>
                <a:cs typeface="Courier New" panose="02070309020205020404" pitchFamily="49" charset="0"/>
              </a:rPr>
              <a:t>[ WITH &lt; function_option &gt; [ [</a:t>
            </a:r>
            <a:r>
              <a:rPr lang="en-US" sz="2400" b="1" i="1">
                <a:solidFill>
                  <a:srgbClr val="008000"/>
                </a:solidFill>
                <a:latin typeface="Courier New" panose="02070309020205020404" pitchFamily="49" charset="0"/>
                <a:cs typeface="Courier New" panose="02070309020205020404" pitchFamily="49" charset="0"/>
              </a:rPr>
              <a:t>,</a:t>
            </a:r>
            <a:r>
              <a:rPr lang="en-US" sz="2400" i="1">
                <a:solidFill>
                  <a:srgbClr val="008000"/>
                </a:solidFill>
                <a:latin typeface="Courier New" panose="02070309020205020404" pitchFamily="49" charset="0"/>
                <a:cs typeface="Courier New" panose="02070309020205020404" pitchFamily="49" charset="0"/>
              </a:rPr>
              <a:t>] ...n ] ] </a:t>
            </a:r>
          </a:p>
          <a:p>
            <a:pPr marL="0" indent="0">
              <a:buNone/>
            </a:pPr>
            <a:r>
              <a:rPr lang="en-US" sz="2400">
                <a:solidFill>
                  <a:srgbClr val="FF0000"/>
                </a:solidFill>
                <a:latin typeface="Courier New" panose="02070309020205020404" pitchFamily="49" charset="0"/>
                <a:cs typeface="Courier New" panose="02070309020205020404" pitchFamily="49" charset="0"/>
              </a:rPr>
              <a:t>[ AS ] </a:t>
            </a:r>
          </a:p>
          <a:p>
            <a:pPr marL="0" indent="0">
              <a:buNone/>
            </a:pPr>
            <a:r>
              <a:rPr lang="en-US" sz="2400">
                <a:latin typeface="Courier New" panose="02070309020205020404" pitchFamily="49" charset="0"/>
                <a:cs typeface="Courier New" panose="02070309020205020404" pitchFamily="49" charset="0"/>
              </a:rPr>
              <a:t>BEGIN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function_body</a:t>
            </a:r>
            <a:r>
              <a:rPr lang="en-US" sz="2400">
                <a:solidFill>
                  <a:srgbClr val="008000"/>
                </a:solidFill>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RETURN</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END</a:t>
            </a:r>
            <a:r>
              <a:rPr lang="en-US" sz="2400">
                <a:effectLst/>
                <a:latin typeface="Courier New" panose="02070309020205020404" pitchFamily="49" charset="0"/>
                <a:cs typeface="Courier New" panose="02070309020205020404" pitchFamily="49" charset="0"/>
              </a:rPr>
              <a:t> </a:t>
            </a:r>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28117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79EC-6144-5A4F-9B91-AE47157E36CF}"/>
              </a:ext>
            </a:extLst>
          </p:cNvPr>
          <p:cNvSpPr>
            <a:spLocks noGrp="1"/>
          </p:cNvSpPr>
          <p:nvPr>
            <p:ph type="title"/>
          </p:nvPr>
        </p:nvSpPr>
        <p:spPr/>
        <p:txBody>
          <a:bodyPr/>
          <a:lstStyle/>
          <a:p>
            <a:r>
              <a:rPr lang="en-US"/>
              <a:t>Ví dụ 3</a:t>
            </a:r>
          </a:p>
        </p:txBody>
      </p:sp>
      <p:sp>
        <p:nvSpPr>
          <p:cNvPr id="3" name="Content Placeholder 2">
            <a:extLst>
              <a:ext uri="{FF2B5EF4-FFF2-40B4-BE49-F238E27FC236}">
                <a16:creationId xmlns:a16="http://schemas.microsoft.com/office/drawing/2014/main" id="{B0EF1947-0EBA-B041-8132-0FA6432FC54E}"/>
              </a:ext>
            </a:extLst>
          </p:cNvPr>
          <p:cNvSpPr>
            <a:spLocks noGrp="1"/>
          </p:cNvSpPr>
          <p:nvPr>
            <p:ph idx="1"/>
          </p:nvPr>
        </p:nvSpPr>
        <p:spPr/>
        <p:txBody>
          <a:bodyPr/>
          <a:lstStyle/>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latin typeface="Courier New" panose="02070309020205020404" pitchFamily="49" charset="0"/>
                <a:cs typeface="Courier New" panose="02070309020205020404" pitchFamily="49" charset="0"/>
              </a:rPr>
              <a:t>DiemNhoHon5(@x1 int) returns @x2 table (MSGV int, MSM int, Diem int)</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begin</a:t>
            </a:r>
          </a:p>
          <a:p>
            <a:pPr marL="0" indent="0">
              <a:buNone/>
            </a:pPr>
            <a:r>
              <a:rPr lang="en-US">
                <a:latin typeface="Courier New" panose="02070309020205020404" pitchFamily="49" charset="0"/>
                <a:cs typeface="Courier New" panose="02070309020205020404" pitchFamily="49" charset="0"/>
              </a:rPr>
              <a:t>	</a:t>
            </a:r>
            <a:r>
              <a:rPr lang="en-US" i="1">
                <a:solidFill>
                  <a:srgbClr val="008000"/>
                </a:solidFill>
                <a:latin typeface="Courier New" panose="02070309020205020404" pitchFamily="49" charset="0"/>
                <a:cs typeface="Courier New" panose="02070309020205020404" pitchFamily="49" charset="0"/>
              </a:rPr>
              <a:t>insert @x2</a:t>
            </a:r>
          </a:p>
          <a:p>
            <a:pPr marL="0" indent="0">
              <a:buNone/>
            </a:pPr>
            <a:r>
              <a:rPr lang="en-US" i="1">
                <a:solidFill>
                  <a:srgbClr val="008000"/>
                </a:solidFill>
                <a:latin typeface="Courier New" panose="02070309020205020404" pitchFamily="49" charset="0"/>
                <a:cs typeface="Courier New" panose="02070309020205020404" pitchFamily="49" charset="0"/>
              </a:rPr>
              <a:t>	select * from SVMON where Diem &gt;@x1</a:t>
            </a:r>
          </a:p>
          <a:p>
            <a:pPr marL="0" indent="0">
              <a:buNone/>
            </a:pPr>
            <a:r>
              <a:rPr lang="en-US" i="1">
                <a:solidFill>
                  <a:srgbClr val="008000"/>
                </a:solidFill>
                <a:latin typeface="Courier New" panose="02070309020205020404" pitchFamily="49" charset="0"/>
                <a:cs typeface="Courier New" panose="02070309020205020404" pitchFamily="49" charset="0"/>
              </a:rPr>
              <a:t>	return </a:t>
            </a:r>
          </a:p>
          <a:p>
            <a:pPr marL="0" indent="0">
              <a:buNone/>
            </a:pPr>
            <a:r>
              <a:rPr lang="en-US">
                <a:latin typeface="Courier New" panose="02070309020205020404" pitchFamily="49" charset="0"/>
                <a:cs typeface="Courier New" panose="02070309020205020404" pitchFamily="49" charset="0"/>
              </a:rPr>
              <a:t>end  </a:t>
            </a:r>
          </a:p>
        </p:txBody>
      </p:sp>
    </p:spTree>
    <p:extLst>
      <p:ext uri="{BB962C8B-B14F-4D97-AF65-F5344CB8AC3E}">
        <p14:creationId xmlns:p14="http://schemas.microsoft.com/office/powerpoint/2010/main" val="137917266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Cursor</a:t>
            </a:r>
          </a:p>
        </p:txBody>
      </p:sp>
    </p:spTree>
    <p:extLst>
      <p:ext uri="{BB962C8B-B14F-4D97-AF65-F5344CB8AC3E}">
        <p14:creationId xmlns:p14="http://schemas.microsoft.com/office/powerpoint/2010/main" val="228837661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92BA-1452-0C45-940D-0092448A3F89}"/>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A60E583E-C94E-D64D-90A8-9D8FAF4A9D78}"/>
              </a:ext>
            </a:extLst>
          </p:cNvPr>
          <p:cNvSpPr>
            <a:spLocks noGrp="1"/>
          </p:cNvSpPr>
          <p:nvPr>
            <p:ph idx="1"/>
          </p:nvPr>
        </p:nvSpPr>
        <p:spPr/>
        <p:txBody>
          <a:bodyPr/>
          <a:lstStyle/>
          <a:p>
            <a:r>
              <a:rPr lang="en-US" b="1"/>
              <a:t>Cursor</a:t>
            </a:r>
            <a:r>
              <a:rPr lang="en-US"/>
              <a:t> (con trỏ) là một </a:t>
            </a:r>
            <a:r>
              <a:rPr lang="en-US">
                <a:solidFill>
                  <a:srgbClr val="FF0000"/>
                </a:solidFill>
              </a:rPr>
              <a:t>kỹ thuật lập trình CSDL cao cấp </a:t>
            </a:r>
            <a:r>
              <a:rPr lang="en-US"/>
              <a:t>trong SQL. Dùng tính toán và chọn một trường ô (duyệt – traversal) trong một bảng (Table) trong CSDL.</a:t>
            </a:r>
          </a:p>
          <a:p>
            <a:r>
              <a:rPr lang="vi-VN">
                <a:solidFill>
                  <a:srgbClr val="FF0000"/>
                </a:solidFill>
              </a:rPr>
              <a:t>Các cursor tạo điều kiện xử lý tiếp theo kết hợp với việc traversal</a:t>
            </a:r>
            <a:r>
              <a:rPr lang="vi-VN"/>
              <a:t>, chẳng hạn như thu hồi, bổ sung và loại bỏ các bản ghi cơ sở dữ liệu</a:t>
            </a:r>
            <a:endParaRPr lang="en-US"/>
          </a:p>
          <a:p>
            <a:r>
              <a:rPr lang="vi-VN"/>
              <a:t>Trong các thủ tục SQL, </a:t>
            </a:r>
            <a:r>
              <a:rPr lang="vi-VN">
                <a:solidFill>
                  <a:srgbClr val="FF0000"/>
                </a:solidFill>
              </a:rPr>
              <a:t>một cursor sẽ làm cho nó có thể định nghĩa một tập kết quả </a:t>
            </a:r>
            <a:r>
              <a:rPr lang="vi-VN"/>
              <a:t>(một tập hợp các dòng dữ liệu) và </a:t>
            </a:r>
            <a:r>
              <a:rPr lang="vi-VN">
                <a:solidFill>
                  <a:srgbClr val="FF0000"/>
                </a:solidFill>
              </a:rPr>
              <a:t>thực hiện logic phức tạp trên cơ sở hàng bằng hàng</a:t>
            </a:r>
            <a:r>
              <a:rPr lang="vi-VN"/>
              <a:t>. </a:t>
            </a:r>
            <a:endParaRPr lang="en-US"/>
          </a:p>
          <a:p>
            <a:endParaRPr lang="en-US"/>
          </a:p>
        </p:txBody>
      </p:sp>
    </p:spTree>
    <p:extLst>
      <p:ext uri="{BB962C8B-B14F-4D97-AF65-F5344CB8AC3E}">
        <p14:creationId xmlns:p14="http://schemas.microsoft.com/office/powerpoint/2010/main" val="341788277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DDC9-A9FF-FA45-B8B3-497537DBEC67}"/>
              </a:ext>
            </a:extLst>
          </p:cNvPr>
          <p:cNvSpPr>
            <a:spLocks noGrp="1"/>
          </p:cNvSpPr>
          <p:nvPr>
            <p:ph type="title"/>
          </p:nvPr>
        </p:nvSpPr>
        <p:spPr/>
        <p:txBody>
          <a:bodyPr/>
          <a:lstStyle/>
          <a:p>
            <a:r>
              <a:rPr lang="en-US"/>
              <a:t>Vấn đề</a:t>
            </a:r>
          </a:p>
        </p:txBody>
      </p:sp>
      <p:sp>
        <p:nvSpPr>
          <p:cNvPr id="3" name="Content Placeholder 2">
            <a:extLst>
              <a:ext uri="{FF2B5EF4-FFF2-40B4-BE49-F238E27FC236}">
                <a16:creationId xmlns:a16="http://schemas.microsoft.com/office/drawing/2014/main" id="{39159355-5117-2847-8C9B-D269D41713CE}"/>
              </a:ext>
            </a:extLst>
          </p:cNvPr>
          <p:cNvSpPr>
            <a:spLocks noGrp="1"/>
          </p:cNvSpPr>
          <p:nvPr>
            <p:ph idx="1"/>
          </p:nvPr>
        </p:nvSpPr>
        <p:spPr/>
        <p:txBody>
          <a:bodyPr/>
          <a:lstStyle/>
          <a:p>
            <a:r>
              <a:rPr lang="vi-VN"/>
              <a:t>Các câu lệnh trong SQL đều thao tác </a:t>
            </a:r>
            <a:r>
              <a:rPr lang="vi-VN">
                <a:solidFill>
                  <a:srgbClr val="FF0000"/>
                </a:solidFill>
              </a:rPr>
              <a:t>lên nhiều dòng dữ liệu thỏa điều kiện WHERE cùng lúc mà không thể thao tác trên từng dòng cụ thể</a:t>
            </a:r>
            <a:r>
              <a:rPr lang="vi-VN"/>
              <a:t>. </a:t>
            </a:r>
          </a:p>
          <a:p>
            <a:r>
              <a:rPr lang="vi-VN">
                <a:solidFill>
                  <a:srgbClr val="FF0000"/>
                </a:solidFill>
              </a:rPr>
              <a:t>Cursor là kiểu dữ liệu có thể duyệt qua từng dòng kết quả trả về của câu lệnh SELECT</a:t>
            </a:r>
            <a:r>
              <a:rPr lang="vi-VN"/>
              <a:t> giúp chúng ta có thể xử lý khác nhau cho từng kết quả mà ta mong muốn. </a:t>
            </a:r>
          </a:p>
          <a:p>
            <a:r>
              <a:rPr lang="vi-VN">
                <a:solidFill>
                  <a:srgbClr val="FF0000"/>
                </a:solidFill>
              </a:rPr>
              <a:t>Nhưng lại tồn tại khuyết điểm là xử lý rất chậm.</a:t>
            </a:r>
            <a:endParaRPr lang="en-US">
              <a:solidFill>
                <a:srgbClr val="FF0000"/>
              </a:solidFill>
            </a:endParaRPr>
          </a:p>
          <a:p>
            <a:endParaRPr lang="en-US"/>
          </a:p>
        </p:txBody>
      </p:sp>
    </p:spTree>
    <p:extLst>
      <p:ext uri="{BB962C8B-B14F-4D97-AF65-F5344CB8AC3E}">
        <p14:creationId xmlns:p14="http://schemas.microsoft.com/office/powerpoint/2010/main" val="356002392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143A-6C5B-2F4C-9C1B-D5B369FB8F06}"/>
              </a:ext>
            </a:extLst>
          </p:cNvPr>
          <p:cNvSpPr>
            <a:spLocks noGrp="1"/>
          </p:cNvSpPr>
          <p:nvPr>
            <p:ph type="title"/>
          </p:nvPr>
        </p:nvSpPr>
        <p:spPr/>
        <p:txBody>
          <a:bodyPr/>
          <a:lstStyle/>
          <a:p>
            <a:r>
              <a:rPr lang="en-US"/>
              <a:t>Các bước sử dụng một Cursor</a:t>
            </a:r>
          </a:p>
        </p:txBody>
      </p:sp>
      <p:sp>
        <p:nvSpPr>
          <p:cNvPr id="3" name="Content Placeholder 2">
            <a:extLst>
              <a:ext uri="{FF2B5EF4-FFF2-40B4-BE49-F238E27FC236}">
                <a16:creationId xmlns:a16="http://schemas.microsoft.com/office/drawing/2014/main" id="{591AA578-DAEC-6749-9068-F60A52BD3B28}"/>
              </a:ext>
            </a:extLst>
          </p:cNvPr>
          <p:cNvSpPr>
            <a:spLocks noGrp="1"/>
          </p:cNvSpPr>
          <p:nvPr>
            <p:ph idx="1"/>
          </p:nvPr>
        </p:nvSpPr>
        <p:spPr/>
        <p:txBody>
          <a:bodyPr/>
          <a:lstStyle/>
          <a:p>
            <a:r>
              <a:rPr lang="vi-VN"/>
              <a:t>Để sử dụng con trỏ trong cơ sở dữ liệu, chúng ta cần: </a:t>
            </a:r>
          </a:p>
          <a:p>
            <a:pPr marL="985837" lvl="1" indent="-514350">
              <a:buFont typeface="+mj-lt"/>
              <a:buAutoNum type="arabicPeriod"/>
            </a:pPr>
            <a:r>
              <a:rPr lang="vi-VN">
                <a:solidFill>
                  <a:srgbClr val="FF0000"/>
                </a:solidFill>
              </a:rPr>
              <a:t>Khai báo một con trỏ xác định một tập kết quả.</a:t>
            </a:r>
          </a:p>
          <a:p>
            <a:pPr marL="985837" lvl="1" indent="-514350">
              <a:buFont typeface="+mj-lt"/>
              <a:buAutoNum type="arabicPeriod"/>
            </a:pPr>
            <a:r>
              <a:rPr lang="vi-VN"/>
              <a:t>Thiết lập kết quả cho con trỏ.</a:t>
            </a:r>
          </a:p>
          <a:p>
            <a:pPr marL="985837" lvl="1" indent="-514350">
              <a:buFont typeface="+mj-lt"/>
              <a:buAutoNum type="arabicPeriod"/>
            </a:pPr>
            <a:r>
              <a:rPr lang="vi-VN">
                <a:solidFill>
                  <a:srgbClr val="FF0000"/>
                </a:solidFill>
              </a:rPr>
              <a:t>Gán dữ liệu cho các biến cục bộ cần thiết cho con trỏ và một hàng.</a:t>
            </a:r>
          </a:p>
          <a:p>
            <a:pPr marL="985837" lvl="1" indent="-514350">
              <a:buFont typeface="+mj-lt"/>
              <a:buAutoNum type="arabicPeriod"/>
            </a:pPr>
            <a:r>
              <a:rPr lang="vi-VN"/>
              <a:t>Đóng cursor khi hoàn thành.</a:t>
            </a:r>
          </a:p>
          <a:p>
            <a:endParaRPr lang="en-US"/>
          </a:p>
        </p:txBody>
      </p:sp>
    </p:spTree>
    <p:extLst>
      <p:ext uri="{BB962C8B-B14F-4D97-AF65-F5344CB8AC3E}">
        <p14:creationId xmlns:p14="http://schemas.microsoft.com/office/powerpoint/2010/main" val="208197341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8C7B5F-4FCE-5643-9F7C-C54823859C32}"/>
              </a:ext>
            </a:extLst>
          </p:cNvPr>
          <p:cNvSpPr>
            <a:spLocks noGrp="1"/>
          </p:cNvSpPr>
          <p:nvPr>
            <p:ph type="title"/>
          </p:nvPr>
        </p:nvSpPr>
        <p:spPr>
          <a:xfrm>
            <a:off x="457200" y="3886200"/>
            <a:ext cx="10972800" cy="1143000"/>
          </a:xfrm>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1 cursor</a:t>
            </a:r>
          </a:p>
        </p:txBody>
      </p:sp>
    </p:spTree>
    <p:extLst>
      <p:ext uri="{BB962C8B-B14F-4D97-AF65-F5344CB8AC3E}">
        <p14:creationId xmlns:p14="http://schemas.microsoft.com/office/powerpoint/2010/main" val="32436358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không</a:t>
            </a:r>
            <a:r>
              <a:rPr lang="en-US" dirty="0"/>
              <a:t> </a:t>
            </a:r>
            <a:r>
              <a:rPr lang="en-US" dirty="0" err="1"/>
              <a:t>có</a:t>
            </a:r>
            <a:r>
              <a:rPr lang="en-US" dirty="0"/>
              <a:t> </a:t>
            </a:r>
            <a:r>
              <a:rPr lang="en-US" dirty="0" err="1"/>
              <a:t>tham</a:t>
            </a:r>
            <a:r>
              <a:rPr lang="en-US" dirty="0"/>
              <a:t> </a:t>
            </a:r>
            <a:r>
              <a:rPr lang="en-US" dirty="0" err="1"/>
              <a:t>số</a:t>
            </a:r>
            <a:r>
              <a:rPr lang="en-US" dirty="0"/>
              <a:t>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không</a:t>
            </a:r>
            <a:r>
              <a:rPr lang="en-US" dirty="0"/>
              <a:t>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023211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5365E-958A-6D4B-A342-9C0710490D0A}"/>
              </a:ext>
            </a:extLst>
          </p:cNvPr>
          <p:cNvSpPr>
            <a:spLocks noGrp="1"/>
          </p:cNvSpPr>
          <p:nvPr>
            <p:ph type="title"/>
          </p:nvPr>
        </p:nvSpPr>
        <p:spPr/>
        <p:txBody>
          <a:bodyPr/>
          <a:lstStyle/>
          <a:p>
            <a:r>
              <a:rPr lang="en-US"/>
              <a:t>1- Cú pháp khai báo một Cursor</a:t>
            </a:r>
          </a:p>
        </p:txBody>
      </p:sp>
      <p:sp>
        <p:nvSpPr>
          <p:cNvPr id="6" name="Content Placeholder 5">
            <a:extLst>
              <a:ext uri="{FF2B5EF4-FFF2-40B4-BE49-F238E27FC236}">
                <a16:creationId xmlns:a16="http://schemas.microsoft.com/office/drawing/2014/main" id="{2F351C4A-7C46-E04D-A537-C2FD79471485}"/>
              </a:ext>
            </a:extLst>
          </p:cNvPr>
          <p:cNvSpPr>
            <a:spLocks noGrp="1"/>
          </p:cNvSpPr>
          <p:nvPr>
            <p:ph idx="1"/>
          </p:nvPr>
        </p:nvSpPr>
        <p:spPr/>
        <p:txBody>
          <a:bodyPr/>
          <a:lstStyle/>
          <a:p>
            <a:pPr marL="0" indent="0">
              <a:buNone/>
            </a:pPr>
            <a:r>
              <a:rPr lang="en-US" b="1">
                <a:solidFill>
                  <a:srgbClr val="FF0000"/>
                </a:solidFill>
              </a:rPr>
              <a:t>DECLARE</a:t>
            </a:r>
            <a:r>
              <a:rPr lang="en-US"/>
              <a:t> ten_con_tro [SCROLL] CURSOR </a:t>
            </a:r>
          </a:p>
          <a:p>
            <a:pPr marL="0" indent="0">
              <a:buNone/>
            </a:pPr>
            <a:r>
              <a:rPr lang="en-US"/>
              <a:t>	FOR </a:t>
            </a:r>
          </a:p>
          <a:p>
            <a:pPr marL="0" indent="0">
              <a:buNone/>
            </a:pPr>
            <a:r>
              <a:rPr lang="en-US"/>
              <a:t>		SELECT </a:t>
            </a:r>
          </a:p>
          <a:p>
            <a:pPr marL="0" indent="0">
              <a:buNone/>
            </a:pPr>
            <a:r>
              <a:rPr lang="en-US"/>
              <a:t>		FROM </a:t>
            </a:r>
          </a:p>
          <a:p>
            <a:pPr marL="0" indent="0">
              <a:buNone/>
            </a:pPr>
            <a:r>
              <a:rPr lang="en-US"/>
              <a:t>		WHERE </a:t>
            </a:r>
          </a:p>
          <a:p>
            <a:pPr marL="0" indent="0">
              <a:buNone/>
            </a:pPr>
            <a:r>
              <a:rPr lang="en-US"/>
              <a:t>	[FOR {READ ONLY | UPDATE [OF ten_cot [truong]]}] </a:t>
            </a:r>
          </a:p>
        </p:txBody>
      </p:sp>
    </p:spTree>
    <p:extLst>
      <p:ext uri="{BB962C8B-B14F-4D97-AF65-F5344CB8AC3E}">
        <p14:creationId xmlns:p14="http://schemas.microsoft.com/office/powerpoint/2010/main" val="139372908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CE2BC89B-17EB-C344-9828-A7D3D92D6416}"/>
              </a:ext>
            </a:extLst>
          </p:cNvPr>
          <p:cNvSpPr>
            <a:spLocks noGrp="1"/>
          </p:cNvSpPr>
          <p:nvPr>
            <p:ph type="title"/>
          </p:nvPr>
        </p:nvSpPr>
        <p:spPr/>
        <p:txBody>
          <a:bodyPr/>
          <a:lstStyle/>
          <a:p>
            <a:r>
              <a:rPr lang="en-US"/>
              <a:t>Cú pháp khai báo một Cursor</a:t>
            </a:r>
          </a:p>
        </p:txBody>
      </p:sp>
      <p:sp>
        <p:nvSpPr>
          <p:cNvPr id="6" name="Content Placeholder 5">
            <a:extLst>
              <a:ext uri="{FF2B5EF4-FFF2-40B4-BE49-F238E27FC236}">
                <a16:creationId xmlns:a16="http://schemas.microsoft.com/office/drawing/2014/main" id="{3F9DFCF9-F17E-9A4A-BF02-6056DADADCF4}"/>
              </a:ext>
            </a:extLst>
          </p:cNvPr>
          <p:cNvSpPr>
            <a:spLocks noGrp="1"/>
          </p:cNvSpPr>
          <p:nvPr>
            <p:ph idx="1"/>
          </p:nvPr>
        </p:nvSpPr>
        <p:spPr/>
        <p:txBody>
          <a:bodyPr/>
          <a:lstStyle/>
          <a:p>
            <a:r>
              <a:rPr lang="vi-VN" sz="2400">
                <a:solidFill>
                  <a:srgbClr val="FF0000"/>
                </a:solidFill>
              </a:rPr>
              <a:t>SCROLL</a:t>
            </a:r>
            <a:r>
              <a:rPr lang="vi-VN" sz="2400"/>
              <a:t>: cho phép con trỏ di chuyển lên xuống, qua lại giữa các mẫu tin.</a:t>
            </a:r>
          </a:p>
          <a:p>
            <a:r>
              <a:rPr lang="vi-VN" sz="2400">
                <a:solidFill>
                  <a:srgbClr val="FF0000"/>
                </a:solidFill>
              </a:rPr>
              <a:t>READ ONLY</a:t>
            </a:r>
            <a:r>
              <a:rPr lang="vi-VN" sz="2400"/>
              <a:t>: không cho phép thực thi các hành động như update,...</a:t>
            </a:r>
          </a:p>
          <a:p>
            <a:r>
              <a:rPr lang="vi-VN" sz="2400">
                <a:solidFill>
                  <a:srgbClr val="FF0000"/>
                </a:solidFill>
              </a:rPr>
              <a:t>UPDATE</a:t>
            </a:r>
            <a:r>
              <a:rPr lang="vi-VN" sz="2400"/>
              <a:t>: xác định khả năng cập nhật của con trỏ, nếu OF được chỉ định thì chỉ có những cột, những trường trong danh sách được chỉnh sửa. Ngoài ra, chúng ta cũng có thể khởi tạo riêng con trỏ rồi mới gán lệnh SELECT cho con trỏ, như sau:</a:t>
            </a:r>
          </a:p>
          <a:p>
            <a:pPr marL="0" indent="0">
              <a:buNone/>
            </a:pPr>
            <a:r>
              <a:rPr lang="en-US" sz="2400"/>
              <a:t>	</a:t>
            </a:r>
            <a:r>
              <a:rPr lang="en-US" sz="2400" b="1">
                <a:solidFill>
                  <a:srgbClr val="FF0000"/>
                </a:solidFill>
                <a:latin typeface="Courier New" panose="02070309020205020404" pitchFamily="49" charset="0"/>
                <a:cs typeface="Courier New" panose="02070309020205020404" pitchFamily="49" charset="0"/>
              </a:rPr>
              <a:t>DECLARE</a:t>
            </a:r>
            <a:r>
              <a:rPr lang="en-US" sz="2400">
                <a:latin typeface="Courier New" panose="02070309020205020404" pitchFamily="49" charset="0"/>
                <a:cs typeface="Courier New" panose="02070309020205020404" pitchFamily="49" charset="0"/>
              </a:rPr>
              <a:t> @ten_con_tro CURSOR </a:t>
            </a:r>
          </a:p>
          <a:p>
            <a:pPr marL="0" indent="0">
              <a:buNone/>
            </a:pPr>
            <a:r>
              <a:rPr lang="en-US" sz="2400">
                <a:latin typeface="Courier New" panose="02070309020205020404" pitchFamily="49" charset="0"/>
                <a:cs typeface="Courier New" panose="02070309020205020404" pitchFamily="49" charset="0"/>
              </a:rPr>
              <a:t>	SET @ten_con_tro = CURSOR FOR SELECT...</a:t>
            </a:r>
            <a:endParaRPr lang="vi-VN"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313562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1CE47-4C8B-0A4C-8276-1E9D38186A26}"/>
              </a:ext>
            </a:extLst>
          </p:cNvPr>
          <p:cNvSpPr>
            <a:spLocks noGrp="1"/>
          </p:cNvSpPr>
          <p:nvPr>
            <p:ph type="title"/>
          </p:nvPr>
        </p:nvSpPr>
        <p:spPr/>
        <p:txBody>
          <a:bodyPr/>
          <a:lstStyle/>
          <a:p>
            <a:r>
              <a:rPr lang="en-US"/>
              <a:t>2- Cú pháp mở một Cursor</a:t>
            </a:r>
          </a:p>
        </p:txBody>
      </p:sp>
      <p:sp>
        <p:nvSpPr>
          <p:cNvPr id="6" name="Content Placeholder 5">
            <a:extLst>
              <a:ext uri="{FF2B5EF4-FFF2-40B4-BE49-F238E27FC236}">
                <a16:creationId xmlns:a16="http://schemas.microsoft.com/office/drawing/2014/main" id="{02A91509-8478-2948-B406-DAFA3ECFD235}"/>
              </a:ext>
            </a:extLst>
          </p:cNvPr>
          <p:cNvSpPr>
            <a:spLocks noGrp="1"/>
          </p:cNvSpPr>
          <p:nvPr>
            <p:ph idx="1"/>
          </p:nvPr>
        </p:nvSpPr>
        <p:spPr/>
        <p:txBody>
          <a:bodyPr/>
          <a:lstStyle/>
          <a:p>
            <a:pPr marL="0" indent="0">
              <a:buNone/>
            </a:pPr>
            <a:r>
              <a:rPr lang="en-US" sz="2400" b="1">
                <a:solidFill>
                  <a:srgbClr val="FF0000"/>
                </a:solidFill>
                <a:latin typeface="Courier New" panose="02070309020205020404" pitchFamily="49" charset="0"/>
                <a:cs typeface="Courier New" panose="02070309020205020404" pitchFamily="49" charset="0"/>
              </a:rPr>
              <a:t>OPEN</a:t>
            </a: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GLOBAL</a:t>
            </a:r>
            <a:r>
              <a:rPr lang="en-US" sz="2400">
                <a:latin typeface="Courier New" panose="02070309020205020404" pitchFamily="49" charset="0"/>
                <a:cs typeface="Courier New" panose="02070309020205020404" pitchFamily="49" charset="0"/>
              </a:rPr>
              <a:t>] ten_con_tro | @ten_con_tro</a:t>
            </a:r>
          </a:p>
          <a:p>
            <a:pPr marL="0" indent="0">
              <a:buNone/>
            </a:pPr>
            <a:endParaRPr lang="en-US" sz="2400"/>
          </a:p>
          <a:p>
            <a:pPr marL="0" indent="0">
              <a:buNone/>
            </a:pPr>
            <a:r>
              <a:rPr lang="en-US" sz="2400" u="sng"/>
              <a:t>Lưu ý</a:t>
            </a:r>
            <a:r>
              <a:rPr lang="en-US" sz="2400"/>
              <a:t>: GLOBAL là biến toàn cục.</a:t>
            </a:r>
          </a:p>
        </p:txBody>
      </p:sp>
    </p:spTree>
    <p:extLst>
      <p:ext uri="{BB962C8B-B14F-4D97-AF65-F5344CB8AC3E}">
        <p14:creationId xmlns:p14="http://schemas.microsoft.com/office/powerpoint/2010/main" val="199045143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7850A-C943-7544-874B-25938C62F6F8}"/>
              </a:ext>
            </a:extLst>
          </p:cNvPr>
          <p:cNvSpPr>
            <a:spLocks noGrp="1"/>
          </p:cNvSpPr>
          <p:nvPr>
            <p:ph type="title"/>
          </p:nvPr>
        </p:nvSpPr>
        <p:spPr/>
        <p:txBody>
          <a:bodyPr/>
          <a:lstStyle/>
          <a:p>
            <a:r>
              <a:rPr lang="en-US"/>
              <a:t>3 – Cú pháp truy cập một con trỏ</a:t>
            </a:r>
          </a:p>
        </p:txBody>
      </p:sp>
      <p:sp>
        <p:nvSpPr>
          <p:cNvPr id="6" name="Content Placeholder 5">
            <a:extLst>
              <a:ext uri="{FF2B5EF4-FFF2-40B4-BE49-F238E27FC236}">
                <a16:creationId xmlns:a16="http://schemas.microsoft.com/office/drawing/2014/main" id="{5733284B-DBE7-BE40-93D9-FCE30D2C463F}"/>
              </a:ext>
            </a:extLst>
          </p:cNvPr>
          <p:cNvSpPr>
            <a:spLocks noGrp="1"/>
          </p:cNvSpPr>
          <p:nvPr>
            <p:ph idx="1"/>
          </p:nvPr>
        </p:nvSpPr>
        <p:spPr/>
        <p:txBody>
          <a:bodyPr/>
          <a:lstStyle/>
          <a:p>
            <a:pPr marL="0" indent="0">
              <a:lnSpc>
                <a:spcPct val="150000"/>
              </a:lnSpc>
              <a:buNone/>
            </a:pPr>
            <a:r>
              <a:rPr lang="en-US" sz="2400" b="1">
                <a:solidFill>
                  <a:srgbClr val="FF0000"/>
                </a:solidFill>
                <a:latin typeface="Courier New" panose="02070309020205020404" pitchFamily="49" charset="0"/>
                <a:cs typeface="Courier New" panose="02070309020205020404" pitchFamily="49" charset="0"/>
              </a:rPr>
              <a:t>FETCH</a:t>
            </a:r>
            <a:r>
              <a:rPr lang="en-US" sz="2400">
                <a:latin typeface="Courier New" panose="02070309020205020404" pitchFamily="49" charset="0"/>
                <a:cs typeface="Courier New" panose="02070309020205020404" pitchFamily="49" charset="0"/>
              </a:rPr>
              <a:t> [NEXT | PRIOR | FIRST | LAST | ABSOLUTE {n | @nVar} | RELATIVE {n | @nVar}] </a:t>
            </a:r>
          </a:p>
          <a:p>
            <a:pPr marL="0" indent="0">
              <a:lnSpc>
                <a:spcPct val="150000"/>
              </a:lnSpc>
              <a:buNone/>
            </a:pPr>
            <a:r>
              <a:rPr lang="en-US" sz="2400" b="1">
                <a:latin typeface="Courier New" panose="02070309020205020404" pitchFamily="49" charset="0"/>
                <a:cs typeface="Courier New" panose="02070309020205020404" pitchFamily="49" charset="0"/>
              </a:rPr>
              <a:t>FROM</a:t>
            </a:r>
            <a:r>
              <a:rPr lang="en-US" sz="2400">
                <a:latin typeface="Courier New" panose="02070309020205020404" pitchFamily="49" charset="0"/>
                <a:cs typeface="Courier New" panose="02070309020205020404" pitchFamily="49" charset="0"/>
              </a:rPr>
              <a:t> [GLOBAL] ten_con_tro | @ten_con_tro </a:t>
            </a:r>
          </a:p>
          <a:p>
            <a:pPr marL="0" indent="0">
              <a:lnSpc>
                <a:spcPct val="150000"/>
              </a:lnSpc>
              <a:buNone/>
            </a:pPr>
            <a:r>
              <a:rPr lang="en-US" sz="2400">
                <a:latin typeface="Courier New" panose="02070309020205020404" pitchFamily="49" charset="0"/>
                <a:cs typeface="Courier New" panose="02070309020205020404" pitchFamily="49" charset="0"/>
              </a:rPr>
              <a:t>[INTO @ten_bien[du_lieu]]</a:t>
            </a:r>
          </a:p>
        </p:txBody>
      </p:sp>
    </p:spTree>
    <p:extLst>
      <p:ext uri="{BB962C8B-B14F-4D97-AF65-F5344CB8AC3E}">
        <p14:creationId xmlns:p14="http://schemas.microsoft.com/office/powerpoint/2010/main" val="31072346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274FCC-AF57-5D4B-854A-206A58F3773E}"/>
              </a:ext>
            </a:extLst>
          </p:cNvPr>
          <p:cNvSpPr>
            <a:spLocks noGrp="1"/>
          </p:cNvSpPr>
          <p:nvPr>
            <p:ph type="title"/>
          </p:nvPr>
        </p:nvSpPr>
        <p:spPr/>
        <p:txBody>
          <a:bodyPr/>
          <a:lstStyle/>
          <a:p>
            <a:r>
              <a:rPr lang="en-US"/>
              <a:t>Cú pháp truy cập một con trỏ</a:t>
            </a:r>
          </a:p>
        </p:txBody>
      </p:sp>
      <p:sp>
        <p:nvSpPr>
          <p:cNvPr id="6" name="Content Placeholder 5">
            <a:extLst>
              <a:ext uri="{FF2B5EF4-FFF2-40B4-BE49-F238E27FC236}">
                <a16:creationId xmlns:a16="http://schemas.microsoft.com/office/drawing/2014/main" id="{EA075095-445A-5D4E-8238-A47F4A54B145}"/>
              </a:ext>
            </a:extLst>
          </p:cNvPr>
          <p:cNvSpPr>
            <a:spLocks noGrp="1"/>
          </p:cNvSpPr>
          <p:nvPr>
            <p:ph idx="1"/>
          </p:nvPr>
        </p:nvSpPr>
        <p:spPr/>
        <p:txBody>
          <a:bodyPr/>
          <a:lstStyle/>
          <a:p>
            <a:r>
              <a:rPr lang="vi-VN" sz="2400" b="1" dirty="0"/>
              <a:t>NEXT, PRIOR, FIRST, LAST</a:t>
            </a:r>
            <a:r>
              <a:rPr lang="vi-VN" sz="2400" dirty="0"/>
              <a:t>: chỉ định cách đọc dữ liệu.</a:t>
            </a:r>
          </a:p>
          <a:p>
            <a:r>
              <a:rPr lang="vi-VN" sz="2400" b="1" dirty="0"/>
              <a:t>ABSOLUTE</a:t>
            </a:r>
            <a:r>
              <a:rPr lang="vi-VN" sz="2400" dirty="0"/>
              <a:t>: chỉ định n số dòng dữ liệu cần đọc. Nếu:</a:t>
            </a:r>
          </a:p>
          <a:p>
            <a:pPr lvl="1"/>
            <a:r>
              <a:rPr lang="vi-VN" sz="2000" dirty="0">
                <a:solidFill>
                  <a:srgbClr val="FF0000"/>
                </a:solidFill>
              </a:rPr>
              <a:t>n = 0: không có giá trị trả về.</a:t>
            </a:r>
          </a:p>
          <a:p>
            <a:pPr lvl="1"/>
            <a:r>
              <a:rPr lang="vi-VN" sz="2000" dirty="0">
                <a:solidFill>
                  <a:srgbClr val="FF0000"/>
                </a:solidFill>
              </a:rPr>
              <a:t>n &lt; 0: xuất phát từ phần đáy dữ liệu.</a:t>
            </a:r>
          </a:p>
          <a:p>
            <a:pPr lvl="1"/>
            <a:r>
              <a:rPr lang="vi-VN" sz="2000" dirty="0">
                <a:solidFill>
                  <a:srgbClr val="FF0000"/>
                </a:solidFill>
              </a:rPr>
              <a:t>n &gt; 0: xuất phát từ phần đỉnh dữ liệu.</a:t>
            </a:r>
          </a:p>
          <a:p>
            <a:r>
              <a:rPr lang="vi-VN" sz="2400" b="1" dirty="0"/>
              <a:t>RELATIVE</a:t>
            </a:r>
            <a:r>
              <a:rPr lang="vi-VN" sz="2400" dirty="0"/>
              <a:t> cũng giống như ABSOLUTE nhưng bắt đầu từ vị trí hiện tại.</a:t>
            </a:r>
          </a:p>
          <a:p>
            <a:r>
              <a:rPr lang="en-US" sz="2400" dirty="0" err="1"/>
              <a:t>Ngoài</a:t>
            </a:r>
            <a:r>
              <a:rPr lang="en-US" sz="2400" dirty="0"/>
              <a:t> ra, </a:t>
            </a:r>
            <a:r>
              <a:rPr lang="en-US" sz="2400" dirty="0" err="1"/>
              <a:t>chúng</a:t>
            </a:r>
            <a:r>
              <a:rPr lang="en-US" sz="2400" dirty="0"/>
              <a:t> ta </a:t>
            </a:r>
            <a:r>
              <a:rPr lang="en-US" sz="2400" dirty="0" err="1"/>
              <a:t>còn</a:t>
            </a:r>
            <a:r>
              <a:rPr lang="en-US" sz="2400" dirty="0"/>
              <a:t> </a:t>
            </a:r>
            <a:r>
              <a:rPr lang="en-US" sz="2400" dirty="0" err="1"/>
              <a:t>có</a:t>
            </a:r>
            <a:r>
              <a:rPr lang="en-US" sz="2400" dirty="0"/>
              <a:t> </a:t>
            </a:r>
            <a:r>
              <a:rPr lang="en-US" sz="2400" dirty="0" err="1"/>
              <a:t>lệnh</a:t>
            </a:r>
            <a:r>
              <a:rPr lang="en-US" sz="2400" dirty="0"/>
              <a:t> </a:t>
            </a:r>
            <a:r>
              <a:rPr lang="en-US" sz="2400" dirty="0">
                <a:solidFill>
                  <a:srgbClr val="FF0000"/>
                </a:solidFill>
              </a:rPr>
              <a:t>@@FETCH_STATUS </a:t>
            </a:r>
            <a:r>
              <a:rPr lang="en-US" sz="2400" dirty="0" err="1"/>
              <a:t>để</a:t>
            </a:r>
            <a:r>
              <a:rPr lang="en-US" sz="2400" dirty="0"/>
              <a:t> </a:t>
            </a:r>
            <a:r>
              <a:rPr lang="en-US" sz="2400" dirty="0">
                <a:solidFill>
                  <a:srgbClr val="FF0000"/>
                </a:solidFill>
              </a:rPr>
              <a:t>check </a:t>
            </a:r>
            <a:r>
              <a:rPr lang="en-US" sz="2400" dirty="0" err="1">
                <a:solidFill>
                  <a:srgbClr val="FF0000"/>
                </a:solidFill>
              </a:rPr>
              <a:t>xem</a:t>
            </a:r>
            <a:r>
              <a:rPr lang="en-US" sz="2400" dirty="0">
                <a:solidFill>
                  <a:srgbClr val="FF0000"/>
                </a:solidFill>
              </a:rPr>
              <a:t> </a:t>
            </a:r>
            <a:r>
              <a:rPr lang="en-US" sz="2400" dirty="0" err="1">
                <a:solidFill>
                  <a:srgbClr val="FF0000"/>
                </a:solidFill>
              </a:rPr>
              <a:t>hệ</a:t>
            </a:r>
            <a:r>
              <a:rPr lang="en-US" sz="2400" dirty="0">
                <a:solidFill>
                  <a:srgbClr val="FF0000"/>
                </a:solidFill>
              </a:rPr>
              <a:t> </a:t>
            </a:r>
            <a:r>
              <a:rPr lang="en-US" sz="2400" dirty="0" err="1">
                <a:solidFill>
                  <a:srgbClr val="FF0000"/>
                </a:solidFill>
              </a:rPr>
              <a:t>thống</a:t>
            </a:r>
            <a:r>
              <a:rPr lang="en-US" sz="2400" dirty="0">
                <a:solidFill>
                  <a:srgbClr val="FF0000"/>
                </a:solidFill>
              </a:rPr>
              <a:t> </a:t>
            </a:r>
            <a:r>
              <a:rPr lang="en-US" sz="2400" dirty="0" err="1">
                <a:solidFill>
                  <a:srgbClr val="FF0000"/>
                </a:solidFill>
              </a:rPr>
              <a:t>đọc</a:t>
            </a:r>
            <a:r>
              <a:rPr lang="en-US" sz="2400" dirty="0">
                <a:solidFill>
                  <a:srgbClr val="FF0000"/>
                </a:solidFill>
              </a:rPr>
              <a:t> </a:t>
            </a:r>
            <a:r>
              <a:rPr lang="en-US" sz="2400" dirty="0" err="1">
                <a:solidFill>
                  <a:srgbClr val="FF0000"/>
                </a:solidFill>
              </a:rPr>
              <a:t>dữ</a:t>
            </a:r>
            <a:r>
              <a:rPr lang="en-US" sz="2400" dirty="0">
                <a:solidFill>
                  <a:srgbClr val="FF0000"/>
                </a:solidFill>
              </a:rPr>
              <a:t> </a:t>
            </a:r>
            <a:r>
              <a:rPr lang="en-US" sz="2400" dirty="0" err="1">
                <a:solidFill>
                  <a:srgbClr val="FF0000"/>
                </a:solidFill>
              </a:rPr>
              <a:t>liệu</a:t>
            </a:r>
            <a:r>
              <a:rPr lang="en-US" sz="2400" dirty="0">
                <a:solidFill>
                  <a:srgbClr val="FF0000"/>
                </a:solidFill>
              </a:rPr>
              <a:t> </a:t>
            </a:r>
            <a:r>
              <a:rPr lang="en-US" sz="2400" dirty="0" err="1">
                <a:solidFill>
                  <a:srgbClr val="FF0000"/>
                </a:solidFill>
              </a:rPr>
              <a:t>thành</a:t>
            </a:r>
            <a:r>
              <a:rPr lang="en-US" sz="2400" dirty="0">
                <a:solidFill>
                  <a:srgbClr val="FF0000"/>
                </a:solidFill>
              </a:rPr>
              <a:t> </a:t>
            </a:r>
            <a:r>
              <a:rPr lang="en-US" sz="2400" dirty="0" err="1">
                <a:solidFill>
                  <a:srgbClr val="FF0000"/>
                </a:solidFill>
              </a:rPr>
              <a:t>công</a:t>
            </a:r>
            <a:r>
              <a:rPr lang="en-US" sz="2400" dirty="0">
                <a:solidFill>
                  <a:srgbClr val="FF0000"/>
                </a:solidFill>
              </a:rPr>
              <a:t> hay </a:t>
            </a:r>
            <a:r>
              <a:rPr lang="en-US" sz="2400" dirty="0" err="1">
                <a:solidFill>
                  <a:srgbClr val="FF0000"/>
                </a:solidFill>
              </a:rPr>
              <a:t>thất</a:t>
            </a:r>
            <a:r>
              <a:rPr lang="en-US" sz="2400" dirty="0">
                <a:solidFill>
                  <a:srgbClr val="FF0000"/>
                </a:solidFill>
              </a:rPr>
              <a:t> </a:t>
            </a:r>
            <a:r>
              <a:rPr lang="en-US" sz="2400" dirty="0" err="1">
                <a:solidFill>
                  <a:srgbClr val="FF0000"/>
                </a:solidFill>
              </a:rPr>
              <a:t>bại</a:t>
            </a:r>
            <a:r>
              <a:rPr lang="en-US" sz="2400" dirty="0">
                <a:solidFill>
                  <a:srgbClr val="FF0000"/>
                </a:solidFill>
              </a:rPr>
              <a:t>.</a:t>
            </a:r>
            <a:r>
              <a:rPr lang="en-US" sz="2400" dirty="0"/>
              <a:t> </a:t>
            </a:r>
          </a:p>
          <a:p>
            <a:pPr lvl="1"/>
            <a:r>
              <a:rPr lang="en-US" sz="2400" dirty="0" err="1"/>
              <a:t>Giá</a:t>
            </a:r>
            <a:r>
              <a:rPr lang="en-US" sz="2400" dirty="0"/>
              <a:t> </a:t>
            </a:r>
            <a:r>
              <a:rPr lang="en-US" sz="2400" dirty="0" err="1"/>
              <a:t>trị</a:t>
            </a:r>
            <a:r>
              <a:rPr lang="en-US" sz="2400" dirty="0"/>
              <a:t> </a:t>
            </a:r>
            <a:r>
              <a:rPr lang="en-US" sz="2400" dirty="0">
                <a:solidFill>
                  <a:srgbClr val="FF0000"/>
                </a:solidFill>
              </a:rPr>
              <a:t>@@FETCH_STATUS = 0: </a:t>
            </a:r>
            <a:r>
              <a:rPr lang="en-US" sz="2400" dirty="0" err="1"/>
              <a:t>đọc</a:t>
            </a:r>
            <a:r>
              <a:rPr lang="en-US" sz="2400" dirty="0"/>
              <a:t> </a:t>
            </a:r>
            <a:r>
              <a:rPr lang="en-US" sz="2400" dirty="0" err="1"/>
              <a:t>dữ</a:t>
            </a:r>
            <a:r>
              <a:rPr lang="en-US" sz="2400" dirty="0"/>
              <a:t> </a:t>
            </a:r>
            <a:r>
              <a:rPr lang="en-US" sz="2400" dirty="0" err="1"/>
              <a:t>liệu</a:t>
            </a:r>
            <a:r>
              <a:rPr lang="en-US" sz="2400" dirty="0"/>
              <a:t> </a:t>
            </a:r>
            <a:r>
              <a:rPr lang="en-US" sz="2400" dirty="0" err="1"/>
              <a:t>thành</a:t>
            </a:r>
            <a:r>
              <a:rPr lang="en-US" sz="2400" dirty="0"/>
              <a:t> </a:t>
            </a:r>
            <a:r>
              <a:rPr lang="en-US" sz="2400" dirty="0" err="1"/>
              <a:t>công</a:t>
            </a:r>
            <a:r>
              <a:rPr lang="en-US" sz="2400" dirty="0"/>
              <a:t>.</a:t>
            </a:r>
          </a:p>
          <a:p>
            <a:pPr lvl="1"/>
            <a:r>
              <a:rPr lang="en-US" sz="2400" dirty="0" err="1"/>
              <a:t>Giá</a:t>
            </a:r>
            <a:r>
              <a:rPr lang="en-US" sz="2400" dirty="0"/>
              <a:t> </a:t>
            </a:r>
            <a:r>
              <a:rPr lang="en-US" sz="2400" dirty="0" err="1"/>
              <a:t>trị</a:t>
            </a:r>
            <a:r>
              <a:rPr lang="en-US" sz="2400" dirty="0"/>
              <a:t> </a:t>
            </a:r>
            <a:r>
              <a:rPr lang="en-US" sz="2400" dirty="0">
                <a:solidFill>
                  <a:srgbClr val="FF0000"/>
                </a:solidFill>
              </a:rPr>
              <a:t>@@FETCH_STATUS != 0: </a:t>
            </a:r>
            <a:r>
              <a:rPr lang="en-US" sz="2400" dirty="0" err="1"/>
              <a:t>đọc</a:t>
            </a:r>
            <a:r>
              <a:rPr lang="en-US" sz="2400" dirty="0"/>
              <a:t> </a:t>
            </a:r>
            <a:r>
              <a:rPr lang="en-US" sz="2400" dirty="0" err="1"/>
              <a:t>dữ</a:t>
            </a:r>
            <a:r>
              <a:rPr lang="en-US" sz="2400" dirty="0"/>
              <a:t> </a:t>
            </a:r>
            <a:r>
              <a:rPr lang="en-US" sz="2400" dirty="0" err="1"/>
              <a:t>liệu</a:t>
            </a:r>
            <a:r>
              <a:rPr lang="en-US" sz="2400" dirty="0"/>
              <a:t> </a:t>
            </a:r>
            <a:r>
              <a:rPr lang="en-US" sz="2400" dirty="0" err="1"/>
              <a:t>liệu</a:t>
            </a:r>
            <a:r>
              <a:rPr lang="en-US" sz="2400" dirty="0"/>
              <a:t> </a:t>
            </a:r>
            <a:r>
              <a:rPr lang="en-US" sz="2400" dirty="0" err="1"/>
              <a:t>thất</a:t>
            </a:r>
            <a:r>
              <a:rPr lang="en-US" sz="2400" dirty="0"/>
              <a:t> </a:t>
            </a:r>
            <a:r>
              <a:rPr lang="en-US" sz="2400" dirty="0" err="1"/>
              <a:t>bại</a:t>
            </a:r>
            <a:r>
              <a:rPr lang="en-US" sz="2400" dirty="0"/>
              <a:t>.</a:t>
            </a:r>
          </a:p>
          <a:p>
            <a:endParaRPr lang="en-US" sz="2400" dirty="0"/>
          </a:p>
        </p:txBody>
      </p:sp>
    </p:spTree>
    <p:extLst>
      <p:ext uri="{BB962C8B-B14F-4D97-AF65-F5344CB8AC3E}">
        <p14:creationId xmlns:p14="http://schemas.microsoft.com/office/powerpoint/2010/main" val="14545266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106C79-B738-DD48-9158-6C62991E124C}"/>
              </a:ext>
            </a:extLst>
          </p:cNvPr>
          <p:cNvSpPr>
            <a:spLocks noGrp="1"/>
          </p:cNvSpPr>
          <p:nvPr>
            <p:ph type="title"/>
          </p:nvPr>
        </p:nvSpPr>
        <p:spPr/>
        <p:txBody>
          <a:bodyPr/>
          <a:lstStyle/>
          <a:p>
            <a:r>
              <a:rPr lang="en-US"/>
              <a:t>4 – Cú pháp đóng Cursor</a:t>
            </a:r>
          </a:p>
        </p:txBody>
      </p:sp>
      <p:sp>
        <p:nvSpPr>
          <p:cNvPr id="6" name="Content Placeholder 5">
            <a:extLst>
              <a:ext uri="{FF2B5EF4-FFF2-40B4-BE49-F238E27FC236}">
                <a16:creationId xmlns:a16="http://schemas.microsoft.com/office/drawing/2014/main" id="{B5F003CC-E78D-D04A-9AD2-4E1802F92F31}"/>
              </a:ext>
            </a:extLst>
          </p:cNvPr>
          <p:cNvSpPr>
            <a:spLocks noGrp="1"/>
          </p:cNvSpPr>
          <p:nvPr>
            <p:ph idx="1"/>
          </p:nvPr>
        </p:nvSpPr>
        <p:spPr/>
        <p:txBody>
          <a:bodyPr/>
          <a:lstStyle/>
          <a:p>
            <a:pPr marL="0" indent="0">
              <a:buNone/>
            </a:pPr>
            <a:r>
              <a:rPr lang="en-US" b="1">
                <a:solidFill>
                  <a:srgbClr val="FF0000"/>
                </a:solidFill>
                <a:latin typeface="Courier New" panose="02070309020205020404" pitchFamily="49" charset="0"/>
                <a:cs typeface="Courier New" panose="02070309020205020404" pitchFamily="49" charset="0"/>
              </a:rPr>
              <a:t>CLOSE</a:t>
            </a:r>
            <a:r>
              <a:rPr lang="en-US">
                <a:latin typeface="Courier New" panose="02070309020205020404" pitchFamily="49" charset="0"/>
                <a:cs typeface="Courier New" panose="02070309020205020404" pitchFamily="49" charset="0"/>
              </a:rPr>
              <a:t> [GLOBAL] ten_con_tro | @ten_con_tro</a:t>
            </a:r>
          </a:p>
          <a:p>
            <a:pPr marL="0" indent="0">
              <a:buNone/>
            </a:pPr>
            <a:endParaRPr lang="en-US"/>
          </a:p>
          <a:p>
            <a:pPr marL="0" indent="0">
              <a:buNone/>
            </a:pPr>
            <a:r>
              <a:rPr lang="en-US" i="1"/>
              <a:t>hoặc</a:t>
            </a:r>
          </a:p>
          <a:p>
            <a:pPr marL="0" indent="0">
              <a:buNone/>
            </a:pPr>
            <a:endParaRPr lang="en-US" i="1"/>
          </a:p>
          <a:p>
            <a:pPr marL="0" indent="0">
              <a:buNone/>
            </a:pPr>
            <a:r>
              <a:rPr lang="en-US" b="1">
                <a:solidFill>
                  <a:srgbClr val="FF0000"/>
                </a:solidFill>
                <a:latin typeface="Courier New" panose="02070309020205020404" pitchFamily="49" charset="0"/>
                <a:cs typeface="Courier New" panose="02070309020205020404" pitchFamily="49" charset="0"/>
              </a:rPr>
              <a:t>DEALLOCATE</a:t>
            </a:r>
            <a:r>
              <a:rPr lang="en-US">
                <a:latin typeface="Courier New" panose="02070309020205020404" pitchFamily="49" charset="0"/>
                <a:cs typeface="Courier New" panose="02070309020205020404" pitchFamily="49" charset="0"/>
              </a:rPr>
              <a:t> [GLOBAL] ten_con_tro | @ten_con_tro</a:t>
            </a:r>
          </a:p>
          <a:p>
            <a:pPr marL="0" indent="0">
              <a:buNone/>
            </a:pPr>
            <a:endParaRPr lang="en-US"/>
          </a:p>
          <a:p>
            <a:pPr marL="0" indent="0">
              <a:buNone/>
            </a:pPr>
            <a:endParaRPr lang="en-US"/>
          </a:p>
        </p:txBody>
      </p:sp>
    </p:spTree>
    <p:extLst>
      <p:ext uri="{BB962C8B-B14F-4D97-AF65-F5344CB8AC3E}">
        <p14:creationId xmlns:p14="http://schemas.microsoft.com/office/powerpoint/2010/main" val="424488334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EA950C-8C76-D44E-855D-113DAD7FAB93}"/>
              </a:ext>
            </a:extLst>
          </p:cNvPr>
          <p:cNvSpPr>
            <a:spLocks noGrp="1"/>
          </p:cNvSpPr>
          <p:nvPr>
            <p:ph type="title"/>
          </p:nvPr>
        </p:nvSpPr>
        <p:spPr/>
        <p:txBody>
          <a:bodyPr/>
          <a:lstStyle/>
          <a:p>
            <a:r>
              <a:rPr lang="en-US"/>
              <a:t>Cú pháp đóng Cursor</a:t>
            </a:r>
          </a:p>
        </p:txBody>
      </p:sp>
      <p:sp>
        <p:nvSpPr>
          <p:cNvPr id="6" name="Content Placeholder 5">
            <a:extLst>
              <a:ext uri="{FF2B5EF4-FFF2-40B4-BE49-F238E27FC236}">
                <a16:creationId xmlns:a16="http://schemas.microsoft.com/office/drawing/2014/main" id="{58C8D9DE-F689-1944-B069-2D6C5E3CB46F}"/>
              </a:ext>
            </a:extLst>
          </p:cNvPr>
          <p:cNvSpPr>
            <a:spLocks noGrp="1"/>
          </p:cNvSpPr>
          <p:nvPr>
            <p:ph idx="1"/>
          </p:nvPr>
        </p:nvSpPr>
        <p:spPr/>
        <p:txBody>
          <a:bodyPr/>
          <a:lstStyle/>
          <a:p>
            <a:r>
              <a:rPr lang="vi-VN" b="1"/>
              <a:t>Lưu ý:</a:t>
            </a:r>
            <a:r>
              <a:rPr lang="vi-VN"/>
              <a:t> CLOSE và DEALLOCATE sẽ có sự khác biệt. Với </a:t>
            </a:r>
            <a:r>
              <a:rPr lang="vi-VN">
                <a:solidFill>
                  <a:srgbClr val="FF0000"/>
                </a:solidFill>
              </a:rPr>
              <a:t>CLOSE chúng ta sẽ đóng cursor lại nhưng có thể tái sử dụng </a:t>
            </a:r>
            <a:r>
              <a:rPr lang="vi-VN"/>
              <a:t>lại ở lần sau. Còn </a:t>
            </a:r>
            <a:r>
              <a:rPr lang="vi-VN">
                <a:solidFill>
                  <a:srgbClr val="FF0000"/>
                </a:solidFill>
              </a:rPr>
              <a:t>DEALLOCATE sẽ giải phóng hoàn toàn cursor ra khỏi bộ nhớ</a:t>
            </a:r>
            <a:r>
              <a:rPr lang="vi-VN"/>
              <a:t>, vì vậy nếu có lệnh nào tham chiếu tới cursor có thể gây ra lỗi.</a:t>
            </a:r>
            <a:endParaRPr lang="en-US"/>
          </a:p>
        </p:txBody>
      </p:sp>
    </p:spTree>
    <p:extLst>
      <p:ext uri="{BB962C8B-B14F-4D97-AF65-F5344CB8AC3E}">
        <p14:creationId xmlns:p14="http://schemas.microsoft.com/office/powerpoint/2010/main" val="1293034114"/>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39B4A1-8098-A044-9791-324262C42555}"/>
              </a:ext>
            </a:extLst>
          </p:cNvPr>
          <p:cNvSpPr>
            <a:spLocks noGrp="1"/>
          </p:cNvSpPr>
          <p:nvPr>
            <p:ph type="title"/>
          </p:nvPr>
        </p:nvSpPr>
        <p:spPr/>
        <p:txBody>
          <a:bodyPr/>
          <a:lstStyle/>
          <a:p>
            <a:r>
              <a:rPr lang="en-US"/>
              <a:t>Ví dụ</a:t>
            </a:r>
          </a:p>
        </p:txBody>
      </p:sp>
      <p:sp>
        <p:nvSpPr>
          <p:cNvPr id="6" name="Content Placeholder 5">
            <a:extLst>
              <a:ext uri="{FF2B5EF4-FFF2-40B4-BE49-F238E27FC236}">
                <a16:creationId xmlns:a16="http://schemas.microsoft.com/office/drawing/2014/main" id="{677EFFA7-A484-004F-BD89-E16C00F110C7}"/>
              </a:ext>
            </a:extLst>
          </p:cNvPr>
          <p:cNvSpPr>
            <a:spLocks noGrp="1"/>
          </p:cNvSpPr>
          <p:nvPr>
            <p:ph idx="1"/>
          </p:nvPr>
        </p:nvSpPr>
        <p:spPr/>
        <p:txBody>
          <a:bodyPr/>
          <a:lstStyle/>
          <a:p>
            <a:r>
              <a:rPr lang="en-US"/>
              <a:t>Tính điểm trung bình của sinh viên cho CSDL sau:</a:t>
            </a:r>
          </a:p>
        </p:txBody>
      </p:sp>
      <p:graphicFrame>
        <p:nvGraphicFramePr>
          <p:cNvPr id="7" name="Table 6">
            <a:extLst>
              <a:ext uri="{FF2B5EF4-FFF2-40B4-BE49-F238E27FC236}">
                <a16:creationId xmlns:a16="http://schemas.microsoft.com/office/drawing/2014/main" id="{3981AE22-26DD-504A-A3F6-1ED14F50BA75}"/>
              </a:ext>
            </a:extLst>
          </p:cNvPr>
          <p:cNvGraphicFramePr>
            <a:graphicFrameLocks noGrp="1"/>
          </p:cNvGraphicFramePr>
          <p:nvPr>
            <p:extLst>
              <p:ext uri="{D42A27DB-BD31-4B8C-83A1-F6EECF244321}">
                <p14:modId xmlns:p14="http://schemas.microsoft.com/office/powerpoint/2010/main" val="2456362075"/>
              </p:ext>
            </p:extLst>
          </p:nvPr>
        </p:nvGraphicFramePr>
        <p:xfrm>
          <a:off x="685800" y="2169204"/>
          <a:ext cx="3810000" cy="3760723"/>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3180539121"/>
                    </a:ext>
                  </a:extLst>
                </a:gridCol>
                <a:gridCol w="1270000">
                  <a:extLst>
                    <a:ext uri="{9D8B030D-6E8A-4147-A177-3AD203B41FA5}">
                      <a16:colId xmlns:a16="http://schemas.microsoft.com/office/drawing/2014/main" val="2726395434"/>
                    </a:ext>
                  </a:extLst>
                </a:gridCol>
                <a:gridCol w="1270000">
                  <a:extLst>
                    <a:ext uri="{9D8B030D-6E8A-4147-A177-3AD203B41FA5}">
                      <a16:colId xmlns:a16="http://schemas.microsoft.com/office/drawing/2014/main" val="4021584811"/>
                    </a:ext>
                  </a:extLst>
                </a:gridCol>
              </a:tblGrid>
              <a:tr h="341325">
                <a:tc gridSpan="3">
                  <a:txBody>
                    <a:bodyPr/>
                    <a:lstStyle/>
                    <a:p>
                      <a:pPr algn="ctr"/>
                      <a:r>
                        <a:rPr lang="en-US"/>
                        <a:t>KQ</a:t>
                      </a:r>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335726310"/>
                  </a:ext>
                </a:extLst>
              </a:tr>
              <a:tr h="468883">
                <a:tc>
                  <a:txBody>
                    <a:bodyPr/>
                    <a:lstStyle/>
                    <a:p>
                      <a:pPr algn="ctr"/>
                      <a:r>
                        <a:rPr lang="en-US"/>
                        <a:t>MASV</a:t>
                      </a:r>
                    </a:p>
                  </a:txBody>
                  <a:tcPr/>
                </a:tc>
                <a:tc>
                  <a:txBody>
                    <a:bodyPr/>
                    <a:lstStyle/>
                    <a:p>
                      <a:pPr algn="ctr"/>
                      <a:r>
                        <a:rPr lang="en-US"/>
                        <a:t>TENMH</a:t>
                      </a:r>
                    </a:p>
                  </a:txBody>
                  <a:tcPr/>
                </a:tc>
                <a:tc>
                  <a:txBody>
                    <a:bodyPr/>
                    <a:lstStyle/>
                    <a:p>
                      <a:pPr algn="ctr"/>
                      <a:r>
                        <a:rPr lang="en-US"/>
                        <a:t>DIEM</a:t>
                      </a:r>
                    </a:p>
                  </a:txBody>
                  <a:tcPr/>
                </a:tc>
                <a:extLst>
                  <a:ext uri="{0D108BD9-81ED-4DB2-BD59-A6C34878D82A}">
                    <a16:rowId xmlns:a16="http://schemas.microsoft.com/office/drawing/2014/main" val="1934749028"/>
                  </a:ext>
                </a:extLst>
              </a:tr>
              <a:tr h="341325">
                <a:tc>
                  <a:txBody>
                    <a:bodyPr/>
                    <a:lstStyle/>
                    <a:p>
                      <a:pPr algn="ctr"/>
                      <a:r>
                        <a:rPr lang="en-US"/>
                        <a:t>s1</a:t>
                      </a:r>
                    </a:p>
                  </a:txBody>
                  <a:tcPr/>
                </a:tc>
                <a:tc>
                  <a:txBody>
                    <a:bodyPr/>
                    <a:lstStyle/>
                    <a:p>
                      <a:pPr algn="ctr"/>
                      <a:r>
                        <a:rPr lang="en-US"/>
                        <a:t>m1</a:t>
                      </a:r>
                    </a:p>
                  </a:txBody>
                  <a:tcPr/>
                </a:tc>
                <a:tc>
                  <a:txBody>
                    <a:bodyPr/>
                    <a:lstStyle/>
                    <a:p>
                      <a:pPr algn="ctr"/>
                      <a:r>
                        <a:rPr lang="en-US"/>
                        <a:t>7</a:t>
                      </a:r>
                    </a:p>
                  </a:txBody>
                  <a:tcPr/>
                </a:tc>
                <a:extLst>
                  <a:ext uri="{0D108BD9-81ED-4DB2-BD59-A6C34878D82A}">
                    <a16:rowId xmlns:a16="http://schemas.microsoft.com/office/drawing/2014/main" val="282385726"/>
                  </a:ext>
                </a:extLst>
              </a:tr>
              <a:tr h="341325">
                <a:tc>
                  <a:txBody>
                    <a:bodyPr/>
                    <a:lstStyle/>
                    <a:p>
                      <a:pPr algn="ctr"/>
                      <a:r>
                        <a:rPr lang="en-US"/>
                        <a:t>s2</a:t>
                      </a:r>
                    </a:p>
                  </a:txBody>
                  <a:tcPr/>
                </a:tc>
                <a:tc>
                  <a:txBody>
                    <a:bodyPr/>
                    <a:lstStyle/>
                    <a:p>
                      <a:pPr algn="ctr"/>
                      <a:r>
                        <a:rPr lang="en-US"/>
                        <a:t>m1</a:t>
                      </a:r>
                    </a:p>
                  </a:txBody>
                  <a:tcPr/>
                </a:tc>
                <a:tc>
                  <a:txBody>
                    <a:bodyPr/>
                    <a:lstStyle/>
                    <a:p>
                      <a:pPr algn="ctr"/>
                      <a:r>
                        <a:rPr lang="en-US"/>
                        <a:t>8</a:t>
                      </a:r>
                    </a:p>
                  </a:txBody>
                  <a:tcPr/>
                </a:tc>
                <a:extLst>
                  <a:ext uri="{0D108BD9-81ED-4DB2-BD59-A6C34878D82A}">
                    <a16:rowId xmlns:a16="http://schemas.microsoft.com/office/drawing/2014/main" val="2496018152"/>
                  </a:ext>
                </a:extLst>
              </a:tr>
              <a:tr h="341325">
                <a:tc>
                  <a:txBody>
                    <a:bodyPr/>
                    <a:lstStyle/>
                    <a:p>
                      <a:pPr algn="ctr"/>
                      <a:r>
                        <a:rPr lang="en-US"/>
                        <a:t>s3</a:t>
                      </a:r>
                    </a:p>
                  </a:txBody>
                  <a:tcPr/>
                </a:tc>
                <a:tc>
                  <a:txBody>
                    <a:bodyPr/>
                    <a:lstStyle/>
                    <a:p>
                      <a:pPr algn="ctr"/>
                      <a:r>
                        <a:rPr lang="en-US"/>
                        <a:t>m1</a:t>
                      </a:r>
                    </a:p>
                  </a:txBody>
                  <a:tcPr/>
                </a:tc>
                <a:tc>
                  <a:txBody>
                    <a:bodyPr/>
                    <a:lstStyle/>
                    <a:p>
                      <a:pPr algn="ctr"/>
                      <a:r>
                        <a:rPr lang="en-US"/>
                        <a:t>6</a:t>
                      </a:r>
                    </a:p>
                  </a:txBody>
                  <a:tcPr/>
                </a:tc>
                <a:extLst>
                  <a:ext uri="{0D108BD9-81ED-4DB2-BD59-A6C34878D82A}">
                    <a16:rowId xmlns:a16="http://schemas.microsoft.com/office/drawing/2014/main" val="2361729990"/>
                  </a:ext>
                </a:extLst>
              </a:tr>
              <a:tr h="341325">
                <a:tc>
                  <a:txBody>
                    <a:bodyPr/>
                    <a:lstStyle/>
                    <a:p>
                      <a:pPr algn="ctr"/>
                      <a:r>
                        <a:rPr lang="en-US"/>
                        <a:t>s1</a:t>
                      </a:r>
                    </a:p>
                  </a:txBody>
                  <a:tcPr/>
                </a:tc>
                <a:tc>
                  <a:txBody>
                    <a:bodyPr/>
                    <a:lstStyle/>
                    <a:p>
                      <a:pPr algn="ctr"/>
                      <a:r>
                        <a:rPr lang="en-US"/>
                        <a:t>m3</a:t>
                      </a:r>
                    </a:p>
                  </a:txBody>
                  <a:tcPr/>
                </a:tc>
                <a:tc>
                  <a:txBody>
                    <a:bodyPr/>
                    <a:lstStyle/>
                    <a:p>
                      <a:pPr algn="ctr"/>
                      <a:r>
                        <a:rPr lang="en-US"/>
                        <a:t>4</a:t>
                      </a:r>
                    </a:p>
                  </a:txBody>
                  <a:tcPr/>
                </a:tc>
                <a:extLst>
                  <a:ext uri="{0D108BD9-81ED-4DB2-BD59-A6C34878D82A}">
                    <a16:rowId xmlns:a16="http://schemas.microsoft.com/office/drawing/2014/main" val="545934332"/>
                  </a:ext>
                </a:extLst>
              </a:tr>
              <a:tr h="341325">
                <a:tc>
                  <a:txBody>
                    <a:bodyPr/>
                    <a:lstStyle/>
                    <a:p>
                      <a:pPr algn="ctr"/>
                      <a:r>
                        <a:rPr lang="en-US"/>
                        <a:t>s2</a:t>
                      </a:r>
                    </a:p>
                  </a:txBody>
                  <a:tcPr/>
                </a:tc>
                <a:tc>
                  <a:txBody>
                    <a:bodyPr/>
                    <a:lstStyle/>
                    <a:p>
                      <a:pPr algn="ctr"/>
                      <a:r>
                        <a:rPr lang="en-US"/>
                        <a:t>m3</a:t>
                      </a:r>
                    </a:p>
                  </a:txBody>
                  <a:tcPr/>
                </a:tc>
                <a:tc>
                  <a:txBody>
                    <a:bodyPr/>
                    <a:lstStyle/>
                    <a:p>
                      <a:pPr algn="ctr"/>
                      <a:r>
                        <a:rPr lang="en-US"/>
                        <a:t>9</a:t>
                      </a:r>
                    </a:p>
                  </a:txBody>
                  <a:tcPr/>
                </a:tc>
                <a:extLst>
                  <a:ext uri="{0D108BD9-81ED-4DB2-BD59-A6C34878D82A}">
                    <a16:rowId xmlns:a16="http://schemas.microsoft.com/office/drawing/2014/main" val="1378566691"/>
                  </a:ext>
                </a:extLst>
              </a:tr>
              <a:tr h="341325">
                <a:tc>
                  <a:txBody>
                    <a:bodyPr/>
                    <a:lstStyle/>
                    <a:p>
                      <a:pPr algn="ctr"/>
                      <a:r>
                        <a:rPr lang="en-US"/>
                        <a:t>s5</a:t>
                      </a:r>
                    </a:p>
                  </a:txBody>
                  <a:tcPr/>
                </a:tc>
                <a:tc>
                  <a:txBody>
                    <a:bodyPr/>
                    <a:lstStyle/>
                    <a:p>
                      <a:pPr algn="ctr"/>
                      <a:r>
                        <a:rPr lang="en-US"/>
                        <a:t>m4</a:t>
                      </a:r>
                    </a:p>
                  </a:txBody>
                  <a:tcPr/>
                </a:tc>
                <a:tc>
                  <a:txBody>
                    <a:bodyPr/>
                    <a:lstStyle/>
                    <a:p>
                      <a:pPr algn="ctr"/>
                      <a:r>
                        <a:rPr lang="en-US"/>
                        <a:t>3</a:t>
                      </a:r>
                    </a:p>
                  </a:txBody>
                  <a:tcPr/>
                </a:tc>
                <a:extLst>
                  <a:ext uri="{0D108BD9-81ED-4DB2-BD59-A6C34878D82A}">
                    <a16:rowId xmlns:a16="http://schemas.microsoft.com/office/drawing/2014/main" val="212699707"/>
                  </a:ext>
                </a:extLst>
              </a:tr>
              <a:tr h="341325">
                <a:tc>
                  <a:txBody>
                    <a:bodyPr/>
                    <a:lstStyle/>
                    <a:p>
                      <a:pPr algn="ctr"/>
                      <a:r>
                        <a:rPr lang="en-US"/>
                        <a:t>s2</a:t>
                      </a:r>
                    </a:p>
                  </a:txBody>
                  <a:tcPr/>
                </a:tc>
                <a:tc>
                  <a:txBody>
                    <a:bodyPr/>
                    <a:lstStyle/>
                    <a:p>
                      <a:pPr algn="ctr"/>
                      <a:r>
                        <a:rPr lang="en-US"/>
                        <a:t>m4</a:t>
                      </a:r>
                    </a:p>
                  </a:txBody>
                  <a:tcPr/>
                </a:tc>
                <a:tc>
                  <a:txBody>
                    <a:bodyPr/>
                    <a:lstStyle/>
                    <a:p>
                      <a:pPr algn="ctr"/>
                      <a:r>
                        <a:rPr lang="en-US"/>
                        <a:t>8</a:t>
                      </a:r>
                    </a:p>
                  </a:txBody>
                  <a:tcPr/>
                </a:tc>
                <a:extLst>
                  <a:ext uri="{0D108BD9-81ED-4DB2-BD59-A6C34878D82A}">
                    <a16:rowId xmlns:a16="http://schemas.microsoft.com/office/drawing/2014/main" val="2834938993"/>
                  </a:ext>
                </a:extLst>
              </a:tr>
              <a:tr h="341325">
                <a:tc>
                  <a:txBody>
                    <a:bodyPr/>
                    <a:lstStyle/>
                    <a:p>
                      <a:pPr algn="ctr"/>
                      <a:r>
                        <a:rPr lang="en-US"/>
                        <a:t>s1</a:t>
                      </a:r>
                    </a:p>
                  </a:txBody>
                  <a:tcPr/>
                </a:tc>
                <a:tc>
                  <a:txBody>
                    <a:bodyPr/>
                    <a:lstStyle/>
                    <a:p>
                      <a:pPr algn="ctr"/>
                      <a:r>
                        <a:rPr lang="en-US"/>
                        <a:t>m4</a:t>
                      </a:r>
                    </a:p>
                  </a:txBody>
                  <a:tcPr/>
                </a:tc>
                <a:tc>
                  <a:txBody>
                    <a:bodyPr/>
                    <a:lstStyle/>
                    <a:p>
                      <a:pPr algn="ctr"/>
                      <a:r>
                        <a:rPr lang="en-US"/>
                        <a:t>9</a:t>
                      </a:r>
                    </a:p>
                  </a:txBody>
                  <a:tcPr/>
                </a:tc>
                <a:extLst>
                  <a:ext uri="{0D108BD9-81ED-4DB2-BD59-A6C34878D82A}">
                    <a16:rowId xmlns:a16="http://schemas.microsoft.com/office/drawing/2014/main" val="303628452"/>
                  </a:ext>
                </a:extLst>
              </a:tr>
            </a:tbl>
          </a:graphicData>
        </a:graphic>
      </p:graphicFrame>
      <p:graphicFrame>
        <p:nvGraphicFramePr>
          <p:cNvPr id="8" name="Table 7">
            <a:extLst>
              <a:ext uri="{FF2B5EF4-FFF2-40B4-BE49-F238E27FC236}">
                <a16:creationId xmlns:a16="http://schemas.microsoft.com/office/drawing/2014/main" id="{FF10FBE4-AD46-4446-BECC-28707902C9EE}"/>
              </a:ext>
            </a:extLst>
          </p:cNvPr>
          <p:cNvGraphicFramePr>
            <a:graphicFrameLocks noGrp="1"/>
          </p:cNvGraphicFramePr>
          <p:nvPr>
            <p:extLst>
              <p:ext uri="{D42A27DB-BD31-4B8C-83A1-F6EECF244321}">
                <p14:modId xmlns:p14="http://schemas.microsoft.com/office/powerpoint/2010/main" val="1731389750"/>
              </p:ext>
            </p:extLst>
          </p:nvPr>
        </p:nvGraphicFramePr>
        <p:xfrm>
          <a:off x="6796453" y="2373164"/>
          <a:ext cx="3475893" cy="3352802"/>
        </p:xfrm>
        <a:graphic>
          <a:graphicData uri="http://schemas.openxmlformats.org/drawingml/2006/table">
            <a:tbl>
              <a:tblPr firstRow="1" bandRow="1">
                <a:tableStyleId>{5C22544A-7EE6-4342-B048-85BDC9FD1C3A}</a:tableStyleId>
              </a:tblPr>
              <a:tblGrid>
                <a:gridCol w="1158631">
                  <a:extLst>
                    <a:ext uri="{9D8B030D-6E8A-4147-A177-3AD203B41FA5}">
                      <a16:colId xmlns:a16="http://schemas.microsoft.com/office/drawing/2014/main" val="1873875031"/>
                    </a:ext>
                  </a:extLst>
                </a:gridCol>
                <a:gridCol w="1158631">
                  <a:extLst>
                    <a:ext uri="{9D8B030D-6E8A-4147-A177-3AD203B41FA5}">
                      <a16:colId xmlns:a16="http://schemas.microsoft.com/office/drawing/2014/main" val="1402027195"/>
                    </a:ext>
                  </a:extLst>
                </a:gridCol>
                <a:gridCol w="1158631">
                  <a:extLst>
                    <a:ext uri="{9D8B030D-6E8A-4147-A177-3AD203B41FA5}">
                      <a16:colId xmlns:a16="http://schemas.microsoft.com/office/drawing/2014/main" val="135170796"/>
                    </a:ext>
                  </a:extLst>
                </a:gridCol>
              </a:tblGrid>
              <a:tr h="543548">
                <a:tc gridSpan="3">
                  <a:txBody>
                    <a:bodyPr/>
                    <a:lstStyle/>
                    <a:p>
                      <a:pPr algn="ctr"/>
                      <a:r>
                        <a:rPr lang="en-US"/>
                        <a:t>SV</a:t>
                      </a:r>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69201320"/>
                  </a:ext>
                </a:extLst>
              </a:tr>
              <a:tr h="635062">
                <a:tc>
                  <a:txBody>
                    <a:bodyPr/>
                    <a:lstStyle/>
                    <a:p>
                      <a:pPr algn="ctr"/>
                      <a:r>
                        <a:rPr lang="en-US"/>
                        <a:t>MASV</a:t>
                      </a:r>
                    </a:p>
                  </a:txBody>
                  <a:tcPr/>
                </a:tc>
                <a:tc>
                  <a:txBody>
                    <a:bodyPr/>
                    <a:lstStyle/>
                    <a:p>
                      <a:pPr algn="ctr"/>
                      <a:r>
                        <a:rPr lang="en-US"/>
                        <a:t>TENSV</a:t>
                      </a:r>
                    </a:p>
                  </a:txBody>
                  <a:tcPr/>
                </a:tc>
                <a:tc>
                  <a:txBody>
                    <a:bodyPr/>
                    <a:lstStyle/>
                    <a:p>
                      <a:pPr algn="ctr"/>
                      <a:r>
                        <a:rPr lang="en-US"/>
                        <a:t>DIEMTB</a:t>
                      </a:r>
                    </a:p>
                  </a:txBody>
                  <a:tcPr/>
                </a:tc>
                <a:extLst>
                  <a:ext uri="{0D108BD9-81ED-4DB2-BD59-A6C34878D82A}">
                    <a16:rowId xmlns:a16="http://schemas.microsoft.com/office/drawing/2014/main" val="4271249782"/>
                  </a:ext>
                </a:extLst>
              </a:tr>
              <a:tr h="543548">
                <a:tc>
                  <a:txBody>
                    <a:bodyPr/>
                    <a:lstStyle/>
                    <a:p>
                      <a:pPr algn="ctr"/>
                      <a:r>
                        <a:rPr lang="en-US"/>
                        <a:t>s1</a:t>
                      </a:r>
                    </a:p>
                  </a:txBody>
                  <a:tcPr/>
                </a:tc>
                <a:tc>
                  <a:txBody>
                    <a:bodyPr/>
                    <a:lstStyle/>
                    <a:p>
                      <a:pPr algn="ctr"/>
                      <a:r>
                        <a:rPr lang="en-US"/>
                        <a:t>B</a:t>
                      </a:r>
                    </a:p>
                  </a:txBody>
                  <a:tcPr/>
                </a:tc>
                <a:tc>
                  <a:txBody>
                    <a:bodyPr/>
                    <a:lstStyle/>
                    <a:p>
                      <a:pPr algn="ctr"/>
                      <a:r>
                        <a:rPr lang="en-US"/>
                        <a:t>---</a:t>
                      </a:r>
                    </a:p>
                  </a:txBody>
                  <a:tcPr/>
                </a:tc>
                <a:extLst>
                  <a:ext uri="{0D108BD9-81ED-4DB2-BD59-A6C34878D82A}">
                    <a16:rowId xmlns:a16="http://schemas.microsoft.com/office/drawing/2014/main" val="912385721"/>
                  </a:ext>
                </a:extLst>
              </a:tr>
              <a:tr h="543548">
                <a:tc>
                  <a:txBody>
                    <a:bodyPr/>
                    <a:lstStyle/>
                    <a:p>
                      <a:pPr algn="ctr"/>
                      <a:r>
                        <a:rPr lang="en-US"/>
                        <a:t>s2</a:t>
                      </a:r>
                    </a:p>
                  </a:txBody>
                  <a:tcPr/>
                </a:tc>
                <a:tc>
                  <a:txBody>
                    <a:bodyPr/>
                    <a:lstStyle/>
                    <a:p>
                      <a:pPr algn="ctr"/>
                      <a:r>
                        <a:rPr lang="en-US"/>
                        <a:t>A</a:t>
                      </a:r>
                    </a:p>
                  </a:txBody>
                  <a:tcPr/>
                </a:tc>
                <a:tc>
                  <a:txBody>
                    <a:bodyPr/>
                    <a:lstStyle/>
                    <a:p>
                      <a:pPr algn="ctr"/>
                      <a:r>
                        <a:rPr lang="en-US"/>
                        <a:t>---</a:t>
                      </a:r>
                    </a:p>
                  </a:txBody>
                  <a:tcPr/>
                </a:tc>
                <a:extLst>
                  <a:ext uri="{0D108BD9-81ED-4DB2-BD59-A6C34878D82A}">
                    <a16:rowId xmlns:a16="http://schemas.microsoft.com/office/drawing/2014/main" val="3597097651"/>
                  </a:ext>
                </a:extLst>
              </a:tr>
              <a:tr h="543548">
                <a:tc>
                  <a:txBody>
                    <a:bodyPr/>
                    <a:lstStyle/>
                    <a:p>
                      <a:pPr algn="ctr"/>
                      <a:r>
                        <a:rPr lang="en-US"/>
                        <a:t>s3</a:t>
                      </a:r>
                    </a:p>
                  </a:txBody>
                  <a:tcPr/>
                </a:tc>
                <a:tc>
                  <a:txBody>
                    <a:bodyPr/>
                    <a:lstStyle/>
                    <a:p>
                      <a:pPr algn="ctr"/>
                      <a:r>
                        <a:rPr lang="en-US"/>
                        <a:t>C</a:t>
                      </a:r>
                    </a:p>
                  </a:txBody>
                  <a:tcPr/>
                </a:tc>
                <a:tc>
                  <a:txBody>
                    <a:bodyPr/>
                    <a:lstStyle/>
                    <a:p>
                      <a:pPr algn="ctr"/>
                      <a:r>
                        <a:rPr lang="en-US"/>
                        <a:t>---</a:t>
                      </a:r>
                    </a:p>
                  </a:txBody>
                  <a:tcPr/>
                </a:tc>
                <a:extLst>
                  <a:ext uri="{0D108BD9-81ED-4DB2-BD59-A6C34878D82A}">
                    <a16:rowId xmlns:a16="http://schemas.microsoft.com/office/drawing/2014/main" val="3799776405"/>
                  </a:ext>
                </a:extLst>
              </a:tr>
              <a:tr h="543548">
                <a:tc>
                  <a:txBody>
                    <a:bodyPr/>
                    <a:lstStyle/>
                    <a:p>
                      <a:pPr algn="ctr"/>
                      <a:r>
                        <a:rPr lang="en-US"/>
                        <a:t>s5</a:t>
                      </a:r>
                    </a:p>
                  </a:txBody>
                  <a:tcPr/>
                </a:tc>
                <a:tc>
                  <a:txBody>
                    <a:bodyPr/>
                    <a:lstStyle/>
                    <a:p>
                      <a:pPr algn="ctr"/>
                      <a:r>
                        <a:rPr lang="en-US"/>
                        <a:t>D</a:t>
                      </a:r>
                    </a:p>
                  </a:txBody>
                  <a:tcPr/>
                </a:tc>
                <a:tc>
                  <a:txBody>
                    <a:bodyPr/>
                    <a:lstStyle/>
                    <a:p>
                      <a:pPr algn="ctr"/>
                      <a:r>
                        <a:rPr lang="en-US"/>
                        <a:t>---</a:t>
                      </a:r>
                    </a:p>
                  </a:txBody>
                  <a:tcPr/>
                </a:tc>
                <a:extLst>
                  <a:ext uri="{0D108BD9-81ED-4DB2-BD59-A6C34878D82A}">
                    <a16:rowId xmlns:a16="http://schemas.microsoft.com/office/drawing/2014/main" val="3998599521"/>
                  </a:ext>
                </a:extLst>
              </a:tr>
            </a:tbl>
          </a:graphicData>
        </a:graphic>
      </p:graphicFrame>
    </p:spTree>
    <p:extLst>
      <p:ext uri="{BB962C8B-B14F-4D97-AF65-F5344CB8AC3E}">
        <p14:creationId xmlns:p14="http://schemas.microsoft.com/office/powerpoint/2010/main" val="276776777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2EF6-BA65-4B40-8718-CD3CD3A666FF}"/>
              </a:ext>
            </a:extLst>
          </p:cNvPr>
          <p:cNvSpPr>
            <a:spLocks noGrp="1"/>
          </p:cNvSpPr>
          <p:nvPr>
            <p:ph type="title"/>
          </p:nvPr>
        </p:nvSpPr>
        <p:spPr/>
        <p:txBody>
          <a:bodyPr/>
          <a:lstStyle/>
          <a:p>
            <a:r>
              <a:rPr lang="en-US"/>
              <a:t>Dữ liệu mẫu</a:t>
            </a:r>
          </a:p>
        </p:txBody>
      </p:sp>
      <p:sp>
        <p:nvSpPr>
          <p:cNvPr id="6" name="Content Placeholder 5">
            <a:extLst>
              <a:ext uri="{FF2B5EF4-FFF2-40B4-BE49-F238E27FC236}">
                <a16:creationId xmlns:a16="http://schemas.microsoft.com/office/drawing/2014/main" id="{D40C4101-1E80-E945-B53A-A4BA0BC5BD22}"/>
              </a:ext>
            </a:extLst>
          </p:cNvPr>
          <p:cNvSpPr>
            <a:spLocks noGrp="1"/>
          </p:cNvSpPr>
          <p:nvPr>
            <p:ph idx="1"/>
          </p:nvPr>
        </p:nvSpPr>
        <p:spPr/>
        <p:txBody>
          <a:bodyPr/>
          <a:lstStyle/>
          <a:p>
            <a:r>
              <a:rPr lang="en-US"/>
              <a:t>s3 (1 môn: 6)</a:t>
            </a:r>
          </a:p>
          <a:p>
            <a:r>
              <a:rPr lang="en-US"/>
              <a:t>s2 (3 môn: 9,4,7)</a:t>
            </a:r>
          </a:p>
          <a:p>
            <a:r>
              <a:rPr lang="en-US"/>
              <a:t>s2 (3 môn: 8,9,8)</a:t>
            </a:r>
          </a:p>
          <a:p>
            <a:r>
              <a:rPr lang="en-US"/>
              <a:t>s5 (1 môn: 2)</a:t>
            </a:r>
          </a:p>
        </p:txBody>
      </p:sp>
    </p:spTree>
    <p:extLst>
      <p:ext uri="{BB962C8B-B14F-4D97-AF65-F5344CB8AC3E}">
        <p14:creationId xmlns:p14="http://schemas.microsoft.com/office/powerpoint/2010/main" val="326240516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6CDB-48E2-754D-B998-6A948E2B6094}"/>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902966D4-0430-824A-9A47-975CB9AF7AC7}"/>
              </a:ext>
            </a:extLst>
          </p:cNvPr>
          <p:cNvSpPr>
            <a:spLocks noGrp="1"/>
          </p:cNvSpPr>
          <p:nvPr>
            <p:ph idx="1"/>
          </p:nvPr>
        </p:nvSpPr>
        <p:spPr/>
        <p:txBody>
          <a:bodyPr/>
          <a:lstStyle/>
          <a:p>
            <a:r>
              <a:rPr lang="en-US"/>
              <a:t>Khai báo biến:</a:t>
            </a:r>
          </a:p>
          <a:p>
            <a:pPr lvl="1"/>
            <a:r>
              <a:rPr lang="en-US"/>
              <a:t>DECLARE @a CHAR(10), @b FLOAT.</a:t>
            </a:r>
          </a:p>
          <a:p>
            <a:r>
              <a:rPr lang="en-US"/>
              <a:t>Khai báo con trỏ:</a:t>
            </a:r>
          </a:p>
          <a:p>
            <a:pPr lvl="1"/>
            <a:r>
              <a:rPr lang="en-US"/>
              <a:t>DECLARE x cursor for select MASV from SV.</a:t>
            </a:r>
          </a:p>
          <a:p>
            <a:r>
              <a:rPr lang="en-US"/>
              <a:t>Mở con trỏ:</a:t>
            </a:r>
          </a:p>
          <a:p>
            <a:pPr lvl="1"/>
            <a:r>
              <a:rPr lang="en-US"/>
              <a:t>OPEN x.</a:t>
            </a:r>
          </a:p>
          <a:p>
            <a:endParaRPr lang="en-US"/>
          </a:p>
          <a:p>
            <a:pPr lvl="1"/>
            <a:endParaRPr lang="en-US"/>
          </a:p>
        </p:txBody>
      </p:sp>
    </p:spTree>
    <p:extLst>
      <p:ext uri="{BB962C8B-B14F-4D97-AF65-F5344CB8AC3E}">
        <p14:creationId xmlns:p14="http://schemas.microsoft.com/office/powerpoint/2010/main" val="39819091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0468-38C5-054F-B225-8672FE9B29B6}"/>
              </a:ext>
            </a:extLst>
          </p:cNvPr>
          <p:cNvSpPr>
            <a:spLocks noGrp="1"/>
          </p:cNvSpPr>
          <p:nvPr>
            <p:ph type="title"/>
          </p:nvPr>
        </p:nvSpPr>
        <p:spPr/>
        <p:txBody>
          <a:bodyPr/>
          <a:lstStyle/>
          <a:p>
            <a:r>
              <a:rPr lang="en-US"/>
              <a:t>Ví dụ</a:t>
            </a:r>
          </a:p>
        </p:txBody>
      </p:sp>
      <p:graphicFrame>
        <p:nvGraphicFramePr>
          <p:cNvPr id="4" name="Content Placeholder 3">
            <a:extLst>
              <a:ext uri="{FF2B5EF4-FFF2-40B4-BE49-F238E27FC236}">
                <a16:creationId xmlns:a16="http://schemas.microsoft.com/office/drawing/2014/main" id="{D807914F-C25C-DE4F-B35A-2CAE5D64464B}"/>
              </a:ext>
            </a:extLst>
          </p:cNvPr>
          <p:cNvGraphicFramePr>
            <a:graphicFrameLocks noGrp="1"/>
          </p:cNvGraphicFramePr>
          <p:nvPr>
            <p:ph idx="1"/>
            <p:extLst>
              <p:ext uri="{D42A27DB-BD31-4B8C-83A1-F6EECF244321}">
                <p14:modId xmlns:p14="http://schemas.microsoft.com/office/powerpoint/2010/main" val="1476006877"/>
              </p:ext>
            </p:extLst>
          </p:nvPr>
        </p:nvGraphicFramePr>
        <p:xfrm>
          <a:off x="266701" y="1425576"/>
          <a:ext cx="11658598" cy="4419600"/>
        </p:xfrm>
        <a:graphic>
          <a:graphicData uri="http://schemas.openxmlformats.org/drawingml/2006/table">
            <a:tbl>
              <a:tblPr/>
              <a:tblGrid>
                <a:gridCol w="1447800">
                  <a:extLst>
                    <a:ext uri="{9D8B030D-6E8A-4147-A177-3AD203B41FA5}">
                      <a16:colId xmlns:a16="http://schemas.microsoft.com/office/drawing/2014/main" val="1592203902"/>
                    </a:ext>
                  </a:extLst>
                </a:gridCol>
                <a:gridCol w="1883228">
                  <a:extLst>
                    <a:ext uri="{9D8B030D-6E8A-4147-A177-3AD203B41FA5}">
                      <a16:colId xmlns:a16="http://schemas.microsoft.com/office/drawing/2014/main" val="4212519722"/>
                    </a:ext>
                  </a:extLst>
                </a:gridCol>
                <a:gridCol w="1665514">
                  <a:extLst>
                    <a:ext uri="{9D8B030D-6E8A-4147-A177-3AD203B41FA5}">
                      <a16:colId xmlns:a16="http://schemas.microsoft.com/office/drawing/2014/main" val="1292639099"/>
                    </a:ext>
                  </a:extLst>
                </a:gridCol>
                <a:gridCol w="1665514">
                  <a:extLst>
                    <a:ext uri="{9D8B030D-6E8A-4147-A177-3AD203B41FA5}">
                      <a16:colId xmlns:a16="http://schemas.microsoft.com/office/drawing/2014/main" val="803875022"/>
                    </a:ext>
                  </a:extLst>
                </a:gridCol>
                <a:gridCol w="1665514">
                  <a:extLst>
                    <a:ext uri="{9D8B030D-6E8A-4147-A177-3AD203B41FA5}">
                      <a16:colId xmlns:a16="http://schemas.microsoft.com/office/drawing/2014/main" val="262260197"/>
                    </a:ext>
                  </a:extLst>
                </a:gridCol>
                <a:gridCol w="1665514">
                  <a:extLst>
                    <a:ext uri="{9D8B030D-6E8A-4147-A177-3AD203B41FA5}">
                      <a16:colId xmlns:a16="http://schemas.microsoft.com/office/drawing/2014/main" val="145978681"/>
                    </a:ext>
                  </a:extLst>
                </a:gridCol>
                <a:gridCol w="1665514">
                  <a:extLst>
                    <a:ext uri="{9D8B030D-6E8A-4147-A177-3AD203B41FA5}">
                      <a16:colId xmlns:a16="http://schemas.microsoft.com/office/drawing/2014/main" val="3307748901"/>
                    </a:ext>
                  </a:extLst>
                </a:gridCol>
              </a:tblGrid>
              <a:tr h="546659">
                <a:tc>
                  <a:txBody>
                    <a:bodyPr/>
                    <a:lstStyle/>
                    <a:p>
                      <a:pPr algn="l"/>
                      <a:r>
                        <a:rPr lang="en-US" sz="1600" b="1"/>
                        <a:t>CustomerID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CustomerName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ContactName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Address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City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PostalCode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Country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848690"/>
                  </a:ext>
                </a:extLst>
              </a:tr>
              <a:tr h="824030">
                <a:tc>
                  <a:txBody>
                    <a:bodyPr/>
                    <a:lstStyle/>
                    <a:p>
                      <a:pPr algn="l"/>
                      <a:r>
                        <a:rPr lang="en-US" sz="1600"/>
                        <a:t>1</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Alfreds Futterkiste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Maria Anders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Obere Str. 57</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Berlin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12209</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Germany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197064"/>
                  </a:ext>
                </a:extLst>
              </a:tr>
              <a:tr h="824030">
                <a:tc>
                  <a:txBody>
                    <a:bodyPr/>
                    <a:lstStyle/>
                    <a:p>
                      <a:pPr algn="l"/>
                      <a:r>
                        <a:rPr lang="en-US" sz="1600"/>
                        <a:t>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 Emparedados y helados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Avda. de la Constitución 2222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05021</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218082"/>
                  </a:ext>
                </a:extLst>
              </a:tr>
              <a:tr h="824030">
                <a:tc>
                  <a:txBody>
                    <a:bodyPr/>
                    <a:lstStyle/>
                    <a:p>
                      <a:pPr algn="l"/>
                      <a:r>
                        <a:rPr lang="en-US" sz="1600"/>
                        <a:t>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 Taquería</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Mataderos 2312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256195"/>
                  </a:ext>
                </a:extLst>
              </a:tr>
              <a:tr h="824030">
                <a:tc>
                  <a:txBody>
                    <a:bodyPr/>
                    <a:lstStyle/>
                    <a:p>
                      <a:pPr algn="l"/>
                      <a:r>
                        <a:rPr lang="en-US" sz="1600"/>
                        <a:t>4</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Around the Horn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Thomas Hardy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120 Hanover Sq.</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London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WA1 1DP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UK</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8037"/>
                  </a:ext>
                </a:extLst>
              </a:tr>
              <a:tr h="576821">
                <a:tc>
                  <a:txBody>
                    <a:bodyPr/>
                    <a:lstStyle/>
                    <a:p>
                      <a:pPr algn="l"/>
                      <a:r>
                        <a:rPr lang="en-US" sz="1600"/>
                        <a:t>5</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Berglunds snabbköp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Christina Berglund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Berguvsvägen 8</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Luleå</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S-958 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Sweden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422264"/>
                  </a:ext>
                </a:extLst>
              </a:tr>
            </a:tbl>
          </a:graphicData>
        </a:graphic>
      </p:graphicFrame>
    </p:spTree>
    <p:extLst>
      <p:ext uri="{BB962C8B-B14F-4D97-AF65-F5344CB8AC3E}">
        <p14:creationId xmlns:p14="http://schemas.microsoft.com/office/powerpoint/2010/main" val="61270142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06E1-1F3C-C04C-BDCB-A7C21743B292}"/>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3F4FB3E2-BD67-9F4F-A1DF-8EA4A1FD5A76}"/>
              </a:ext>
            </a:extLst>
          </p:cNvPr>
          <p:cNvSpPr>
            <a:spLocks noGrp="1"/>
          </p:cNvSpPr>
          <p:nvPr>
            <p:ph idx="1"/>
          </p:nvPr>
        </p:nvSpPr>
        <p:spPr/>
        <p:txBody>
          <a:bodyPr/>
          <a:lstStyle/>
          <a:p>
            <a:r>
              <a:rPr lang="en-US" dirty="0" err="1"/>
              <a:t>Truy</a:t>
            </a:r>
            <a:r>
              <a:rPr lang="en-US" dirty="0"/>
              <a:t> </a:t>
            </a:r>
            <a:r>
              <a:rPr lang="en-US" dirty="0" err="1"/>
              <a:t>cập</a:t>
            </a:r>
            <a:r>
              <a:rPr lang="en-US" dirty="0"/>
              <a:t> con </a:t>
            </a:r>
            <a:r>
              <a:rPr lang="en-US" dirty="0" err="1"/>
              <a:t>trỏ</a:t>
            </a:r>
            <a:r>
              <a:rPr lang="en-US" dirty="0"/>
              <a:t>:</a:t>
            </a:r>
          </a:p>
          <a:p>
            <a:pPr lvl="1"/>
            <a:r>
              <a:rPr lang="en-US" sz="2400" dirty="0"/>
              <a:t>Fetch next from x into @a</a:t>
            </a:r>
          </a:p>
          <a:p>
            <a:r>
              <a:rPr lang="en-US" dirty="0" err="1"/>
              <a:t>Kiểm</a:t>
            </a:r>
            <a:r>
              <a:rPr lang="en-US" dirty="0"/>
              <a:t> </a:t>
            </a:r>
            <a:r>
              <a:rPr lang="en-US" dirty="0" err="1"/>
              <a:t>tra</a:t>
            </a:r>
            <a:r>
              <a:rPr lang="en-US" dirty="0"/>
              <a:t> </a:t>
            </a:r>
            <a:r>
              <a:rPr lang="en-US" dirty="0" err="1"/>
              <a:t>xem</a:t>
            </a:r>
            <a:r>
              <a:rPr lang="en-US" dirty="0"/>
              <a:t> con </a:t>
            </a:r>
            <a:r>
              <a:rPr lang="en-US" dirty="0" err="1"/>
              <a:t>trỏ</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được</a:t>
            </a:r>
            <a:r>
              <a:rPr lang="en-US" dirty="0"/>
              <a:t> hay </a:t>
            </a:r>
            <a:r>
              <a:rPr lang="en-US" dirty="0" err="1"/>
              <a:t>không</a:t>
            </a:r>
            <a:r>
              <a:rPr lang="en-US" dirty="0"/>
              <a:t>:</a:t>
            </a:r>
          </a:p>
          <a:p>
            <a:pPr lvl="1"/>
            <a:r>
              <a:rPr lang="en-US" sz="2400" dirty="0"/>
              <a:t>while (@@</a:t>
            </a:r>
            <a:r>
              <a:rPr lang="en-US" sz="2400" dirty="0" err="1"/>
              <a:t>fetchstatus</a:t>
            </a:r>
            <a:r>
              <a:rPr lang="en-US" sz="2400" dirty="0"/>
              <a:t> = 0)</a:t>
            </a:r>
          </a:p>
          <a:p>
            <a:r>
              <a:rPr lang="en-US" dirty="0" err="1"/>
              <a:t>Tính</a:t>
            </a:r>
            <a:r>
              <a:rPr lang="en-US" dirty="0"/>
              <a:t> </a:t>
            </a:r>
            <a:r>
              <a:rPr lang="en-US" dirty="0" err="1"/>
              <a:t>điểm</a:t>
            </a:r>
            <a:r>
              <a:rPr lang="en-US" dirty="0"/>
              <a:t> TB </a:t>
            </a:r>
            <a:r>
              <a:rPr lang="en-US" dirty="0" err="1"/>
              <a:t>dựa</a:t>
            </a:r>
            <a:r>
              <a:rPr lang="en-US" dirty="0"/>
              <a:t> </a:t>
            </a:r>
            <a:r>
              <a:rPr lang="en-US" dirty="0" err="1"/>
              <a:t>vào</a:t>
            </a:r>
            <a:r>
              <a:rPr lang="en-US" dirty="0"/>
              <a:t> con </a:t>
            </a:r>
            <a:r>
              <a:rPr lang="en-US" dirty="0" err="1"/>
              <a:t>trỏ</a:t>
            </a:r>
            <a:r>
              <a:rPr lang="en-US" dirty="0"/>
              <a:t>:</a:t>
            </a:r>
          </a:p>
          <a:p>
            <a:pPr lvl="1"/>
            <a:r>
              <a:rPr lang="en-US" sz="2400" dirty="0"/>
              <a:t>Begin</a:t>
            </a:r>
          </a:p>
          <a:p>
            <a:pPr lvl="2"/>
            <a:r>
              <a:rPr lang="en-US" sz="2000" dirty="0"/>
              <a:t>Select @b = AVG(DIEM) from KQ WHERE MASV = @a</a:t>
            </a:r>
          </a:p>
          <a:p>
            <a:pPr lvl="2"/>
            <a:r>
              <a:rPr lang="en-US" sz="2000" dirty="0"/>
              <a:t>UPDATE SV SET DIEMTB = @b WHERE MASV = @a.</a:t>
            </a:r>
          </a:p>
          <a:p>
            <a:pPr lvl="2"/>
            <a:r>
              <a:rPr lang="en-US" sz="2000" dirty="0"/>
              <a:t>Fetch next from x into @a.</a:t>
            </a:r>
          </a:p>
          <a:p>
            <a:pPr lvl="1"/>
            <a:r>
              <a:rPr lang="en-US" sz="2400" dirty="0"/>
              <a:t>End.</a:t>
            </a:r>
          </a:p>
        </p:txBody>
      </p:sp>
    </p:spTree>
    <p:extLst>
      <p:ext uri="{BB962C8B-B14F-4D97-AF65-F5344CB8AC3E}">
        <p14:creationId xmlns:p14="http://schemas.microsoft.com/office/powerpoint/2010/main" val="217934161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CA84-BF66-0A4C-ABDE-7AC052EE9DCB}"/>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40DED81C-CB1D-4C40-90B3-16645059FDBE}"/>
              </a:ext>
            </a:extLst>
          </p:cNvPr>
          <p:cNvSpPr>
            <a:spLocks noGrp="1"/>
          </p:cNvSpPr>
          <p:nvPr>
            <p:ph idx="1"/>
          </p:nvPr>
        </p:nvSpPr>
        <p:spPr/>
        <p:txBody>
          <a:bodyPr/>
          <a:lstStyle/>
          <a:p>
            <a:r>
              <a:rPr lang="en-US"/>
              <a:t>Đóng con trỏ:</a:t>
            </a:r>
          </a:p>
          <a:p>
            <a:pPr lvl="1"/>
            <a:r>
              <a:rPr lang="en-US"/>
              <a:t>close x.</a:t>
            </a:r>
          </a:p>
          <a:p>
            <a:pPr lvl="1"/>
            <a:r>
              <a:rPr lang="en-US"/>
              <a:t>deallocate x.</a:t>
            </a:r>
          </a:p>
        </p:txBody>
      </p:sp>
    </p:spTree>
    <p:extLst>
      <p:ext uri="{BB962C8B-B14F-4D97-AF65-F5344CB8AC3E}">
        <p14:creationId xmlns:p14="http://schemas.microsoft.com/office/powerpoint/2010/main" val="321951225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7B06F6-7C8F-1746-86F5-CB6231E7CB67}"/>
              </a:ext>
            </a:extLst>
          </p:cNvPr>
          <p:cNvSpPr>
            <a:spLocks noGrp="1"/>
          </p:cNvSpPr>
          <p:nvPr>
            <p:ph type="title"/>
          </p:nvPr>
        </p:nvSpPr>
        <p:spPr/>
        <p:txBody>
          <a:bodyPr/>
          <a:lstStyle/>
          <a:p>
            <a:r>
              <a:rPr lang="en-US"/>
              <a:t>Thực thi Cursor</a:t>
            </a:r>
          </a:p>
        </p:txBody>
      </p:sp>
      <p:sp>
        <p:nvSpPr>
          <p:cNvPr id="6" name="Content Placeholder 5">
            <a:extLst>
              <a:ext uri="{FF2B5EF4-FFF2-40B4-BE49-F238E27FC236}">
                <a16:creationId xmlns:a16="http://schemas.microsoft.com/office/drawing/2014/main" id="{48800F89-09CF-0142-A75A-AB679ADD0D93}"/>
              </a:ext>
            </a:extLst>
          </p:cNvPr>
          <p:cNvSpPr>
            <a:spLocks noGrp="1"/>
          </p:cNvSpPr>
          <p:nvPr>
            <p:ph idx="1"/>
          </p:nvPr>
        </p:nvSpPr>
        <p:spPr/>
        <p:txBody>
          <a:bodyPr/>
          <a:lstStyle/>
          <a:p>
            <a:r>
              <a:rPr lang="en-US" dirty="0" err="1"/>
              <a:t>Để</a:t>
            </a:r>
            <a:r>
              <a:rPr lang="en-US" dirty="0"/>
              <a:t> </a:t>
            </a:r>
            <a:r>
              <a:rPr lang="en-US" dirty="0" err="1"/>
              <a:t>thực</a:t>
            </a:r>
            <a:r>
              <a:rPr lang="en-US" dirty="0"/>
              <a:t> </a:t>
            </a:r>
            <a:r>
              <a:rPr lang="en-US" dirty="0" err="1"/>
              <a:t>thi</a:t>
            </a:r>
            <a:r>
              <a:rPr lang="en-US" dirty="0"/>
              <a:t> Cursor, ta </a:t>
            </a:r>
            <a:r>
              <a:rPr lang="en-US" dirty="0" err="1"/>
              <a:t>dùng</a:t>
            </a:r>
            <a:r>
              <a:rPr lang="en-US" dirty="0"/>
              <a:t> </a:t>
            </a:r>
            <a:r>
              <a:rPr lang="en-US" dirty="0" err="1"/>
              <a:t>lệnh</a:t>
            </a:r>
            <a:r>
              <a:rPr lang="en-US" dirty="0"/>
              <a:t> </a:t>
            </a:r>
            <a:r>
              <a:rPr lang="en-US" dirty="0">
                <a:solidFill>
                  <a:srgbClr val="FF0000"/>
                </a:solidFill>
              </a:rPr>
              <a:t>EXEC</a:t>
            </a:r>
            <a:r>
              <a:rPr lang="en-US" dirty="0"/>
              <a:t>.</a:t>
            </a:r>
          </a:p>
          <a:p>
            <a:endParaRPr lang="en-US" dirty="0"/>
          </a:p>
          <a:p>
            <a:r>
              <a:rPr lang="en-US" dirty="0"/>
              <a:t>VD:</a:t>
            </a:r>
          </a:p>
          <a:p>
            <a:pPr lvl="1"/>
            <a:r>
              <a:rPr lang="en-US" dirty="0">
                <a:solidFill>
                  <a:srgbClr val="FF0000"/>
                </a:solidFill>
              </a:rPr>
              <a:t>EXEC</a:t>
            </a:r>
            <a:r>
              <a:rPr lang="en-US" dirty="0"/>
              <a:t> TINHDIEM</a:t>
            </a:r>
          </a:p>
        </p:txBody>
      </p:sp>
    </p:spTree>
    <p:extLst>
      <p:ext uri="{BB962C8B-B14F-4D97-AF65-F5344CB8AC3E}">
        <p14:creationId xmlns:p14="http://schemas.microsoft.com/office/powerpoint/2010/main" val="345905308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CA28DF-F7D9-554C-BB7F-B5F0F60393D3}"/>
              </a:ext>
            </a:extLst>
          </p:cNvPr>
          <p:cNvSpPr>
            <a:spLocks noGrp="1"/>
          </p:cNvSpPr>
          <p:nvPr>
            <p:ph type="title"/>
          </p:nvPr>
        </p:nvSpPr>
        <p:spPr>
          <a:xfrm>
            <a:off x="-25400" y="9525"/>
            <a:ext cx="8686800" cy="1143000"/>
          </a:xfrm>
        </p:spPr>
        <p:txBody>
          <a:bodyPr/>
          <a:lstStyle/>
          <a:p>
            <a:r>
              <a:rPr lang="en-US"/>
              <a:t>Full CODE SQL mẫu</a:t>
            </a:r>
          </a:p>
        </p:txBody>
      </p:sp>
      <p:sp>
        <p:nvSpPr>
          <p:cNvPr id="6" name="Content Placeholder 5">
            <a:extLst>
              <a:ext uri="{FF2B5EF4-FFF2-40B4-BE49-F238E27FC236}">
                <a16:creationId xmlns:a16="http://schemas.microsoft.com/office/drawing/2014/main" id="{8DAFFA84-05A6-C44D-B035-4CF626AC97FD}"/>
              </a:ext>
            </a:extLst>
          </p:cNvPr>
          <p:cNvSpPr>
            <a:spLocks noGrp="1"/>
          </p:cNvSpPr>
          <p:nvPr>
            <p:ph idx="1"/>
          </p:nvPr>
        </p:nvSpPr>
        <p:spPr>
          <a:xfrm>
            <a:off x="685800" y="914400"/>
            <a:ext cx="10972800" cy="5330825"/>
          </a:xfrm>
        </p:spPr>
        <p:txBody>
          <a:bodyPr/>
          <a:lstStyle/>
          <a:p>
            <a:pPr marL="0" indent="0">
              <a:buNone/>
            </a:pPr>
            <a:r>
              <a:rPr lang="en-US" sz="1800" dirty="0">
                <a:latin typeface="Courier New" panose="02070309020205020404" pitchFamily="49" charset="0"/>
                <a:cs typeface="Courier New" panose="02070309020205020404" pitchFamily="49" charset="0"/>
              </a:rPr>
              <a:t>PROCEDURE TINHDIEM</a:t>
            </a:r>
          </a:p>
          <a:p>
            <a:pPr marL="0" indent="0">
              <a:buNone/>
            </a:pPr>
            <a:r>
              <a:rPr lang="en-US" sz="1800" dirty="0">
                <a:latin typeface="Courier New" panose="02070309020205020404" pitchFamily="49" charset="0"/>
                <a:cs typeface="Courier New" panose="02070309020205020404" pitchFamily="49" charset="0"/>
              </a:rPr>
              <a:t>AS</a:t>
            </a:r>
          </a:p>
          <a:p>
            <a:pPr marL="0" indent="0">
              <a:buNone/>
            </a:pPr>
            <a:r>
              <a:rPr lang="en-US" sz="1800" dirty="0">
                <a:latin typeface="Courier New" panose="02070309020205020404" pitchFamily="49" charset="0"/>
                <a:cs typeface="Courier New" panose="02070309020205020404" pitchFamily="49" charset="0"/>
              </a:rPr>
              <a:t>BEGIN</a:t>
            </a:r>
          </a:p>
          <a:p>
            <a:pPr marL="0" indent="0">
              <a:buNone/>
            </a:pPr>
            <a:r>
              <a:rPr lang="en-US" sz="1800" dirty="0">
                <a:latin typeface="Courier New" panose="02070309020205020404" pitchFamily="49" charset="0"/>
                <a:cs typeface="Courier New" panose="02070309020205020404" pitchFamily="49" charset="0"/>
              </a:rPr>
              <a:t>	DECLARE @a char(10), @b FLOAT.</a:t>
            </a:r>
          </a:p>
          <a:p>
            <a:pPr marL="0" indent="0">
              <a:buNone/>
            </a:pPr>
            <a:r>
              <a:rPr lang="en-US" sz="1800" dirty="0">
                <a:latin typeface="Courier New" panose="02070309020205020404" pitchFamily="49" charset="0"/>
                <a:cs typeface="Courier New" panose="02070309020205020404" pitchFamily="49" charset="0"/>
              </a:rPr>
              <a:t>	DECLARE x cursor for select MASV from SV.</a:t>
            </a:r>
          </a:p>
          <a:p>
            <a:pPr marL="0" indent="0">
              <a:buNone/>
            </a:pPr>
            <a:r>
              <a:rPr lang="en-US" sz="1800" dirty="0">
                <a:latin typeface="Courier New" panose="02070309020205020404" pitchFamily="49" charset="0"/>
                <a:cs typeface="Courier New" panose="02070309020205020404" pitchFamily="49" charset="0"/>
              </a:rPr>
              <a:t>	OPEN x</a:t>
            </a:r>
          </a:p>
          <a:p>
            <a:pPr marL="0" indent="0">
              <a:buNone/>
            </a:pPr>
            <a:r>
              <a:rPr lang="en-US" sz="1800" dirty="0">
                <a:latin typeface="Courier New" panose="02070309020205020404" pitchFamily="49" charset="0"/>
                <a:cs typeface="Courier New" panose="02070309020205020404" pitchFamily="49" charset="0"/>
              </a:rPr>
              <a:t>	Fetch next from x into @a.</a:t>
            </a:r>
          </a:p>
          <a:p>
            <a:pPr marL="0" indent="0">
              <a:buNone/>
            </a:pPr>
            <a:r>
              <a:rPr lang="en-US" sz="1800" dirty="0">
                <a:latin typeface="Courier New" panose="02070309020205020404" pitchFamily="49" charset="0"/>
                <a:cs typeface="Courier New" panose="02070309020205020404" pitchFamily="49" charset="0"/>
              </a:rPr>
              <a:t>	while (@@</a:t>
            </a:r>
            <a:r>
              <a:rPr lang="en-US" sz="1800" dirty="0" err="1">
                <a:latin typeface="Courier New" panose="02070309020205020404" pitchFamily="49" charset="0"/>
                <a:cs typeface="Courier New" panose="02070309020205020404" pitchFamily="49" charset="0"/>
              </a:rPr>
              <a:t>fetchstatus</a:t>
            </a:r>
            <a:r>
              <a:rPr lang="en-US" sz="1800" dirty="0">
                <a:latin typeface="Courier New" panose="02070309020205020404" pitchFamily="49" charset="0"/>
                <a:cs typeface="Courier New" panose="02070309020205020404" pitchFamily="49" charset="0"/>
              </a:rPr>
              <a:t> = 0)</a:t>
            </a:r>
          </a:p>
          <a:p>
            <a:pPr marL="800100" lvl="2" indent="0">
              <a:buNone/>
            </a:pPr>
            <a:r>
              <a:rPr lang="en-US" sz="1800" dirty="0">
                <a:latin typeface="Courier New" panose="02070309020205020404" pitchFamily="49" charset="0"/>
                <a:cs typeface="Courier New" panose="02070309020205020404" pitchFamily="49" charset="0"/>
              </a:rPr>
              <a:t>Begin</a:t>
            </a:r>
          </a:p>
          <a:p>
            <a:pPr marL="800100" lvl="2" indent="0">
              <a:buNone/>
            </a:pPr>
            <a:r>
              <a:rPr lang="en-US" sz="1800" dirty="0">
                <a:latin typeface="Courier New" panose="02070309020205020404" pitchFamily="49" charset="0"/>
                <a:cs typeface="Courier New" panose="02070309020205020404" pitchFamily="49" charset="0"/>
              </a:rPr>
              <a:t>		SELECT @b=AVG(DIEM) FROM KQ WHERE MASV = @a</a:t>
            </a:r>
          </a:p>
          <a:p>
            <a:pPr marL="800100" lvl="2" indent="0">
              <a:buNone/>
            </a:pPr>
            <a:r>
              <a:rPr lang="en-US" sz="1800" dirty="0">
                <a:latin typeface="Courier New" panose="02070309020205020404" pitchFamily="49" charset="0"/>
                <a:cs typeface="Courier New" panose="02070309020205020404" pitchFamily="49" charset="0"/>
              </a:rPr>
              <a:t>		UPDATE SINHVIEN SET @b = DTB WHERE MASV = @a.</a:t>
            </a:r>
          </a:p>
          <a:p>
            <a:pPr marL="800100" lvl="2" indent="0">
              <a:buNone/>
            </a:pPr>
            <a:r>
              <a:rPr lang="en-US" sz="1800" dirty="0">
                <a:latin typeface="Courier New" panose="02070309020205020404" pitchFamily="49" charset="0"/>
                <a:cs typeface="Courier New" panose="02070309020205020404" pitchFamily="49" charset="0"/>
              </a:rPr>
              <a:t>		Fetch next from x into @a</a:t>
            </a:r>
          </a:p>
          <a:p>
            <a:pPr marL="800100" lvl="2" indent="0">
              <a:buNone/>
            </a:pPr>
            <a:r>
              <a:rPr lang="en-US" sz="1800" dirty="0">
                <a:latin typeface="Courier New" panose="02070309020205020404" pitchFamily="49" charset="0"/>
                <a:cs typeface="Courier New" panose="02070309020205020404" pitchFamily="49" charset="0"/>
              </a:rPr>
              <a:t>	End</a:t>
            </a:r>
          </a:p>
          <a:p>
            <a:pPr marL="800100" lvl="2" indent="0">
              <a:buNone/>
            </a:pPr>
            <a:r>
              <a:rPr lang="en-US" sz="1800" dirty="0">
                <a:latin typeface="Courier New" panose="02070309020205020404" pitchFamily="49" charset="0"/>
                <a:cs typeface="Courier New" panose="02070309020205020404" pitchFamily="49" charset="0"/>
              </a:rPr>
              <a:t>	close x</a:t>
            </a:r>
          </a:p>
          <a:p>
            <a:pPr marL="800100" lvl="2" indent="0">
              <a:buNone/>
            </a:pPr>
            <a:r>
              <a:rPr lang="en-US" sz="1800" dirty="0">
                <a:latin typeface="Courier New" panose="02070309020205020404" pitchFamily="49" charset="0"/>
                <a:cs typeface="Courier New" panose="02070309020205020404" pitchFamily="49" charset="0"/>
              </a:rPr>
              <a:t>	deallocate x</a:t>
            </a:r>
          </a:p>
          <a:p>
            <a:pPr marL="0" lvl="2" indent="0">
              <a:buNone/>
            </a:pPr>
            <a:r>
              <a:rPr lang="en-US" sz="18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56787097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C5BE68-59D1-664B-B039-37B5DC8F5784}"/>
              </a:ext>
            </a:extLst>
          </p:cNvPr>
          <p:cNvSpPr>
            <a:spLocks noGrp="1"/>
          </p:cNvSpPr>
          <p:nvPr>
            <p:ph type="title"/>
          </p:nvPr>
        </p:nvSpPr>
        <p:spPr/>
        <p:txBody>
          <a:bodyPr/>
          <a:lstStyle/>
          <a:p>
            <a:r>
              <a:rPr lang="en-US"/>
              <a:t>Ví dụ 2</a:t>
            </a:r>
          </a:p>
        </p:txBody>
      </p:sp>
      <p:sp>
        <p:nvSpPr>
          <p:cNvPr id="6" name="Content Placeholder 5">
            <a:extLst>
              <a:ext uri="{FF2B5EF4-FFF2-40B4-BE49-F238E27FC236}">
                <a16:creationId xmlns:a16="http://schemas.microsoft.com/office/drawing/2014/main" id="{4273EFD7-7179-A040-ABCB-6DFEA570CD38}"/>
              </a:ext>
            </a:extLst>
          </p:cNvPr>
          <p:cNvSpPr>
            <a:spLocks noGrp="1"/>
          </p:cNvSpPr>
          <p:nvPr>
            <p:ph idx="1"/>
          </p:nvPr>
        </p:nvSpPr>
        <p:spPr/>
        <p:txBody>
          <a:bodyPr/>
          <a:lstStyle/>
          <a:p>
            <a:r>
              <a:rPr lang="en-US"/>
              <a:t>Tính điểm trung bình của </a:t>
            </a:r>
            <a:r>
              <a:rPr lang="en-US">
                <a:solidFill>
                  <a:srgbClr val="FF0000"/>
                </a:solidFill>
              </a:rPr>
              <a:t>từng sinh viên </a:t>
            </a:r>
          </a:p>
        </p:txBody>
      </p:sp>
    </p:spTree>
    <p:extLst>
      <p:ext uri="{BB962C8B-B14F-4D97-AF65-F5344CB8AC3E}">
        <p14:creationId xmlns:p14="http://schemas.microsoft.com/office/powerpoint/2010/main" val="244514724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80BD-CAC3-F846-8134-9C001CA3A8EA}"/>
              </a:ext>
            </a:extLst>
          </p:cNvPr>
          <p:cNvSpPr>
            <a:spLocks noGrp="1"/>
          </p:cNvSpPr>
          <p:nvPr>
            <p:ph type="title"/>
          </p:nvPr>
        </p:nvSpPr>
        <p:spPr/>
        <p:txBody>
          <a:bodyPr/>
          <a:lstStyle/>
          <a:p>
            <a:r>
              <a:rPr lang="en-US"/>
              <a:t>Ví dụ 2</a:t>
            </a:r>
          </a:p>
        </p:txBody>
      </p:sp>
      <p:sp>
        <p:nvSpPr>
          <p:cNvPr id="6" name="Content Placeholder 5">
            <a:extLst>
              <a:ext uri="{FF2B5EF4-FFF2-40B4-BE49-F238E27FC236}">
                <a16:creationId xmlns:a16="http://schemas.microsoft.com/office/drawing/2014/main" id="{11B7D4CA-2F09-1840-8802-79CC5EEB0FDB}"/>
              </a:ext>
            </a:extLst>
          </p:cNvPr>
          <p:cNvSpPr>
            <a:spLocks noGrp="1"/>
          </p:cNvSpPr>
          <p:nvPr>
            <p:ph idx="1"/>
          </p:nvPr>
        </p:nvSpPr>
        <p:spPr/>
        <p:txBody>
          <a:bodyPr/>
          <a:lstStyle/>
          <a:p>
            <a:pPr marL="0" indent="0">
              <a:buNone/>
            </a:pPr>
            <a:r>
              <a:rPr lang="en-US" sz="2200" dirty="0">
                <a:latin typeface="Courier New" panose="02070309020205020404" pitchFamily="49" charset="0"/>
                <a:cs typeface="Courier New" panose="02070309020205020404" pitchFamily="49" charset="0"/>
              </a:rPr>
              <a:t>DECLARE x cursor for </a:t>
            </a:r>
          </a:p>
          <a:p>
            <a:pPr marL="0" indent="0">
              <a:buNone/>
            </a:pPr>
            <a:r>
              <a:rPr lang="en-US" sz="2200" dirty="0">
                <a:latin typeface="Courier New" panose="02070309020205020404" pitchFamily="49" charset="0"/>
                <a:cs typeface="Courier New" panose="02070309020205020404" pitchFamily="49" charset="0"/>
              </a:rPr>
              <a:t>	SELECT MASV, AVG(DIEM) AS DTB</a:t>
            </a:r>
          </a:p>
          <a:p>
            <a:pPr marL="0" indent="0">
              <a:buNone/>
            </a:pPr>
            <a:r>
              <a:rPr lang="en-US" sz="2200" dirty="0">
                <a:latin typeface="Courier New" panose="02070309020205020404" pitchFamily="49" charset="0"/>
                <a:cs typeface="Courier New" panose="02070309020205020404" pitchFamily="49" charset="0"/>
              </a:rPr>
              <a:t>	FROM KQ</a:t>
            </a:r>
          </a:p>
          <a:p>
            <a:pPr marL="0" indent="0">
              <a:buNone/>
            </a:pPr>
            <a:r>
              <a:rPr lang="en-US" sz="2200" dirty="0">
                <a:latin typeface="Courier New" panose="02070309020205020404" pitchFamily="49" charset="0"/>
                <a:cs typeface="Courier New" panose="02070309020205020404" pitchFamily="49" charset="0"/>
              </a:rPr>
              <a:t>	GROUP BY MASV</a:t>
            </a:r>
          </a:p>
          <a:p>
            <a:pPr marL="0" indent="0">
              <a:buNone/>
            </a:pPr>
            <a:r>
              <a:rPr lang="en-US" sz="2200" dirty="0">
                <a:latin typeface="Courier New" panose="02070309020205020404" pitchFamily="49" charset="0"/>
                <a:cs typeface="Courier New" panose="02070309020205020404" pitchFamily="49" charset="0"/>
              </a:rPr>
              <a:t>OPEN x</a:t>
            </a:r>
          </a:p>
          <a:p>
            <a:pPr marL="0" indent="0">
              <a:buNone/>
            </a:pPr>
            <a:r>
              <a:rPr lang="en-US" sz="2200" dirty="0">
                <a:latin typeface="Courier New" panose="02070309020205020404" pitchFamily="49" charset="0"/>
                <a:cs typeface="Courier New" panose="02070309020205020404" pitchFamily="49" charset="0"/>
              </a:rPr>
              <a:t>DECLARE @a char(10), @b FLOAT</a:t>
            </a:r>
          </a:p>
          <a:p>
            <a:pPr marL="0" indent="0">
              <a:buNone/>
            </a:pPr>
            <a:r>
              <a:rPr lang="en-US" sz="2200" dirty="0">
                <a:solidFill>
                  <a:srgbClr val="FF0000"/>
                </a:solidFill>
                <a:latin typeface="Courier New" panose="02070309020205020404" pitchFamily="49" charset="0"/>
                <a:cs typeface="Courier New" panose="02070309020205020404" pitchFamily="49" charset="0"/>
              </a:rPr>
              <a:t>Fetch x into @a, @b</a:t>
            </a:r>
          </a:p>
          <a:p>
            <a:pPr marL="0" indent="0">
              <a:buNone/>
            </a:pPr>
            <a:r>
              <a:rPr lang="en-US" sz="2200" dirty="0">
                <a:latin typeface="Courier New" panose="02070309020205020404" pitchFamily="49" charset="0"/>
                <a:cs typeface="Courier New" panose="02070309020205020404" pitchFamily="49" charset="0"/>
              </a:rPr>
              <a:t>While (@@fetchstatus=0)</a:t>
            </a:r>
          </a:p>
          <a:p>
            <a:pPr marL="0" indent="0">
              <a:buNone/>
            </a:pPr>
            <a:r>
              <a:rPr lang="en-US" sz="2200" dirty="0">
                <a:latin typeface="Courier New" panose="02070309020205020404" pitchFamily="49" charset="0"/>
                <a:cs typeface="Courier New" panose="02070309020205020404" pitchFamily="49" charset="0"/>
              </a:rPr>
              <a:t>Begin</a:t>
            </a:r>
          </a:p>
          <a:p>
            <a:pPr marL="0" indent="0">
              <a:buNone/>
            </a:pPr>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Fetch next from x into @a, @b.</a:t>
            </a:r>
          </a:p>
          <a:p>
            <a:pPr marL="0" indent="0">
              <a:buNone/>
            </a:pPr>
            <a:r>
              <a:rPr lang="en-US" sz="22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13874502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9E5B-BEC1-4C49-8592-2DEEA1876228}"/>
              </a:ext>
            </a:extLst>
          </p:cNvPr>
          <p:cNvSpPr>
            <a:spLocks noGrp="1"/>
          </p:cNvSpPr>
          <p:nvPr>
            <p:ph type="title"/>
          </p:nvPr>
        </p:nvSpPr>
        <p:spPr>
          <a:xfrm>
            <a:off x="609600" y="190500"/>
            <a:ext cx="10972800" cy="1143000"/>
          </a:xfrm>
        </p:spPr>
        <p:txBody>
          <a:bodyPr/>
          <a:lstStyle/>
          <a:p>
            <a:r>
              <a:rPr lang="en-US"/>
              <a:t>Tổng kết</a:t>
            </a:r>
          </a:p>
        </p:txBody>
      </p:sp>
      <p:sp>
        <p:nvSpPr>
          <p:cNvPr id="3" name="Content Placeholder 2">
            <a:extLst>
              <a:ext uri="{FF2B5EF4-FFF2-40B4-BE49-F238E27FC236}">
                <a16:creationId xmlns:a16="http://schemas.microsoft.com/office/drawing/2014/main" id="{8B737FFC-C7BD-A24F-935E-32976EAFAFF2}"/>
              </a:ext>
            </a:extLst>
          </p:cNvPr>
          <p:cNvSpPr>
            <a:spLocks noGrp="1"/>
          </p:cNvSpPr>
          <p:nvPr>
            <p:ph idx="1"/>
          </p:nvPr>
        </p:nvSpPr>
        <p:spPr>
          <a:xfrm>
            <a:off x="609600" y="990600"/>
            <a:ext cx="11201400" cy="5105400"/>
          </a:xfrm>
        </p:spPr>
        <p:txBody>
          <a:bodyPr/>
          <a:lstStyle/>
          <a:p>
            <a:r>
              <a:rPr lang="en-US"/>
              <a:t>T-SQL là một dạng ngôn ngữ lập trình CSDL, kết hợp các nhóm lệnh SQL lại với nhau.</a:t>
            </a:r>
          </a:p>
          <a:p>
            <a:r>
              <a:rPr lang="en-US">
                <a:solidFill>
                  <a:srgbClr val="FF0000"/>
                </a:solidFill>
              </a:rPr>
              <a:t>Store procedure là một dạng thủ tục, dùng để nhóm các câu lệnh SQL lại với nhau. Có 2 dạng là: không tham số và có tham số (tham số gồm 2 dạng là tham số vào và tham số ra).</a:t>
            </a:r>
          </a:p>
          <a:p>
            <a:r>
              <a:rPr lang="en-US"/>
              <a:t>Trigger được thực thi tự động khi có hành vi thay đổi trên CSDL. Trigger không có tham số. </a:t>
            </a:r>
          </a:p>
          <a:p>
            <a:r>
              <a:rPr lang="en-US">
                <a:solidFill>
                  <a:srgbClr val="FF0000"/>
                </a:solidFill>
              </a:rPr>
              <a:t>Function là một dạng đối tượng nhận tham số đầu vào và trả về giá trị cụ thể. Dùng để tái sử dụng lại các lệnh SQL.</a:t>
            </a:r>
          </a:p>
          <a:p>
            <a:r>
              <a:rPr lang="en-US"/>
              <a:t>Cursor là một kỹ thuật lập trình nâng cao, cho phép truy xuất dữ liêu phức tạp theo từng dòng và từng ô. </a:t>
            </a:r>
          </a:p>
        </p:txBody>
      </p:sp>
    </p:spTree>
    <p:extLst>
      <p:ext uri="{BB962C8B-B14F-4D97-AF65-F5344CB8AC3E}">
        <p14:creationId xmlns:p14="http://schemas.microsoft.com/office/powerpoint/2010/main" val="12434305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dirty="0" err="1"/>
              <a:t>Bài</a:t>
            </a:r>
            <a:r>
              <a:rPr lang="en-US" dirty="0"/>
              <a:t> </a:t>
            </a:r>
            <a:r>
              <a:rPr lang="en-US" dirty="0" err="1"/>
              <a:t>tập cursor</a:t>
            </a:r>
            <a:endParaRPr lang="en-US" dirty="0"/>
          </a:p>
        </p:txBody>
      </p:sp>
      <p:sp>
        <p:nvSpPr>
          <p:cNvPr id="204803" name="Rectangle 3"/>
          <p:cNvSpPr>
            <a:spLocks noGrp="1" noChangeArrowheads="1"/>
          </p:cNvSpPr>
          <p:nvPr>
            <p:ph idx="1"/>
          </p:nvPr>
        </p:nvSpPr>
        <p:spPr/>
        <p:txBody>
          <a:bodyPr/>
          <a:lstStyle/>
          <a:p>
            <a:pPr>
              <a:lnSpc>
                <a:spcPct val="90000"/>
              </a:lnSpc>
              <a:buNone/>
            </a:pPr>
            <a:r>
              <a:rPr lang="en-US" sz="2100" b="1" dirty="0" err="1"/>
              <a:t>Bài</a:t>
            </a:r>
            <a:r>
              <a:rPr lang="en-US" sz="2100" b="1" dirty="0"/>
              <a:t> 1.</a:t>
            </a:r>
            <a:r>
              <a:rPr lang="en-US" sz="2100" dirty="0"/>
              <a:t> </a:t>
            </a:r>
            <a:r>
              <a:rPr lang="en-US" sz="2100" dirty="0" err="1"/>
              <a:t>Viết Cursor trả về </a:t>
            </a:r>
            <a:r>
              <a:rPr lang="en-US" sz="2100" b="1" dirty="0" err="1"/>
              <a:t>SỐ MÔN HỌC </a:t>
            </a:r>
            <a:r>
              <a:rPr lang="en-US" sz="2100" dirty="0" err="1"/>
              <a:t>của SV</a:t>
            </a:r>
            <a:endParaRPr lang="en-US" sz="2100" dirty="0"/>
          </a:p>
          <a:p>
            <a:pPr>
              <a:lnSpc>
                <a:spcPct val="90000"/>
              </a:lnSpc>
              <a:buNone/>
            </a:pPr>
            <a:endParaRPr lang="en-US" sz="2100" b="1" dirty="0"/>
          </a:p>
          <a:p>
            <a:pPr>
              <a:lnSpc>
                <a:spcPct val="90000"/>
              </a:lnSpc>
              <a:buNone/>
            </a:pPr>
            <a:r>
              <a:rPr lang="en-US" sz="2100" b="1" dirty="0" err="1"/>
              <a:t>Bài</a:t>
            </a:r>
            <a:r>
              <a:rPr lang="en-US" sz="2100" b="1" dirty="0"/>
              <a:t> 2. </a:t>
            </a:r>
            <a:r>
              <a:rPr lang="en-US" sz="2100" dirty="0" err="1"/>
              <a:t>Viết Cursor trả về </a:t>
            </a:r>
            <a:r>
              <a:rPr lang="en-US" sz="2100" b="1" dirty="0" err="1"/>
              <a:t>SỐ MÔN HỌC LẠI </a:t>
            </a:r>
            <a:r>
              <a:rPr lang="en-US" sz="2100" dirty="0" err="1"/>
              <a:t>của SV. (Sinh viên học lại khi </a:t>
            </a:r>
            <a:r>
              <a:rPr lang="en-US" sz="2100" b="1" i="1" dirty="0" err="1"/>
              <a:t>DIEM &lt; 5</a:t>
            </a:r>
            <a:r>
              <a:rPr lang="en-US" sz="2100" dirty="0" err="1"/>
              <a:t>)</a:t>
            </a:r>
            <a:endParaRPr lang="en-US" sz="2100" dirty="0"/>
          </a:p>
          <a:p>
            <a:pPr>
              <a:lnSpc>
                <a:spcPct val="90000"/>
              </a:lnSpc>
              <a:buNone/>
            </a:pPr>
            <a:endParaRPr lang="en-US" sz="2100" dirty="0"/>
          </a:p>
          <a:p>
            <a:pPr>
              <a:lnSpc>
                <a:spcPct val="90000"/>
              </a:lnSpc>
              <a:buNone/>
            </a:pPr>
            <a:r>
              <a:rPr lang="en-US" sz="2100" b="1" dirty="0" err="1"/>
              <a:t>Bài</a:t>
            </a:r>
            <a:r>
              <a:rPr lang="en-US" sz="2100" b="1" dirty="0"/>
              <a:t> 3. </a:t>
            </a:r>
            <a:r>
              <a:rPr lang="en-US" sz="2100" dirty="0" err="1"/>
              <a:t>Viết Cursor cập nhật số môn học của sinh viên từ bảng SV vào bảng KQ.</a:t>
            </a:r>
            <a:endParaRPr lang="en-US" sz="2100" dirty="0"/>
          </a:p>
          <a:p>
            <a:pPr>
              <a:lnSpc>
                <a:spcPct val="90000"/>
              </a:lnSpc>
              <a:buNone/>
            </a:pPr>
            <a:endParaRPr lang="en-US" sz="2400" b="1" dirty="0"/>
          </a:p>
          <a:p>
            <a:pPr marL="457200" indent="-457200">
              <a:buNone/>
              <a:defRPr/>
            </a:pPr>
            <a:endParaRPr lang="en-US" sz="2400" dirty="0"/>
          </a:p>
          <a:p>
            <a:pPr>
              <a:lnSpc>
                <a:spcPct val="90000"/>
              </a:lnSpc>
              <a:buNone/>
            </a:pPr>
            <a:endParaRPr lang="en-US" sz="2100" dirty="0"/>
          </a:p>
        </p:txBody>
      </p:sp>
    </p:spTree>
    <p:extLst>
      <p:ext uri="{BB962C8B-B14F-4D97-AF65-F5344CB8AC3E}">
        <p14:creationId xmlns:p14="http://schemas.microsoft.com/office/powerpoint/2010/main" val="94980032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EE34-9B40-4641-A25F-050322308553}"/>
              </a:ext>
            </a:extLst>
          </p:cNvPr>
          <p:cNvSpPr>
            <a:spLocks noGrp="1"/>
          </p:cNvSpPr>
          <p:nvPr>
            <p:ph type="title"/>
          </p:nvPr>
        </p:nvSpPr>
        <p:spPr/>
        <p:txBody>
          <a:bodyPr/>
          <a:lstStyle/>
          <a:p>
            <a:r>
              <a:rPr lang="en-US"/>
              <a:t>Ví dụ </a:t>
            </a:r>
          </a:p>
        </p:txBody>
      </p:sp>
      <p:sp>
        <p:nvSpPr>
          <p:cNvPr id="3" name="Content Placeholder 2">
            <a:extLst>
              <a:ext uri="{FF2B5EF4-FFF2-40B4-BE49-F238E27FC236}">
                <a16:creationId xmlns:a16="http://schemas.microsoft.com/office/drawing/2014/main" id="{E2353910-35BE-6F45-8DC7-890FE082F430}"/>
              </a:ext>
            </a:extLst>
          </p:cNvPr>
          <p:cNvSpPr>
            <a:spLocks noGrp="1"/>
          </p:cNvSpPr>
          <p:nvPr>
            <p:ph idx="1"/>
          </p:nvPr>
        </p:nvSpPr>
        <p:spPr/>
        <p:txBody>
          <a:bodyPr/>
          <a:lstStyle/>
          <a:p>
            <a:r>
              <a:rPr lang="en-US" dirty="0" err="1"/>
              <a:t>Viết</a:t>
            </a:r>
            <a:r>
              <a:rPr lang="en-US" dirty="0"/>
              <a:t> procedure </a:t>
            </a:r>
            <a:r>
              <a:rPr lang="en-US" dirty="0" err="1"/>
              <a:t>liệt</a:t>
            </a:r>
            <a:r>
              <a:rPr lang="en-US" dirty="0"/>
              <a:t> </a:t>
            </a:r>
            <a:r>
              <a:rPr lang="en-US" dirty="0" err="1"/>
              <a:t>kê</a:t>
            </a:r>
            <a:r>
              <a:rPr lang="en-US" dirty="0"/>
              <a:t> </a:t>
            </a:r>
            <a:r>
              <a:rPr lang="en-US" dirty="0" err="1"/>
              <a:t>danh</a:t>
            </a:r>
            <a:r>
              <a:rPr lang="en-US" dirty="0"/>
              <a:t> </a:t>
            </a:r>
            <a:r>
              <a:rPr lang="en-US" dirty="0" err="1"/>
              <a:t>sách</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khách</a:t>
            </a:r>
            <a:r>
              <a:rPr lang="en-US" dirty="0"/>
              <a:t> </a:t>
            </a:r>
            <a:r>
              <a:rPr lang="en-US" dirty="0" err="1"/>
              <a:t>hàng</a:t>
            </a:r>
            <a:r>
              <a:rPr lang="en-US" dirty="0"/>
              <a:t>.</a:t>
            </a:r>
          </a:p>
          <a:p>
            <a:pPr marL="0" indent="0">
              <a:buNone/>
            </a:pPr>
            <a:r>
              <a:rPr lang="en-US" dirty="0">
                <a:solidFill>
                  <a:srgbClr val="FF0000"/>
                </a:solidFill>
                <a:latin typeface="Courier New" panose="02070309020205020404" pitchFamily="49" charset="0"/>
                <a:cs typeface="Courier New" panose="02070309020205020404" pitchFamily="49" charset="0"/>
              </a:rPr>
              <a:t>CREATE PROCEDURE </a:t>
            </a:r>
            <a:r>
              <a:rPr lang="en-US" dirty="0" err="1">
                <a:solidFill>
                  <a:srgbClr val="008000"/>
                </a:solidFill>
                <a:latin typeface="Courier New" panose="02070309020205020404" pitchFamily="49" charset="0"/>
                <a:cs typeface="Courier New" panose="02070309020205020404" pitchFamily="49" charset="0"/>
              </a:rPr>
              <a:t>Danh_sach_khach_hang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SELECT * FROM Customers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GO;</a:t>
            </a:r>
          </a:p>
          <a:p>
            <a:endParaRPr lang="en-US" dirty="0"/>
          </a:p>
          <a:p>
            <a:r>
              <a:rPr lang="en-US" dirty="0" err="1"/>
              <a:t>Thực</a:t>
            </a:r>
            <a:r>
              <a:rPr lang="en-US" dirty="0"/>
              <a:t> </a:t>
            </a:r>
            <a:r>
              <a:rPr lang="en-US" dirty="0" err="1"/>
              <a:t>thi</a:t>
            </a:r>
            <a:r>
              <a:rPr lang="en-US" dirty="0"/>
              <a:t>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Danh_sach_khach_hang</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91905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3395-BF75-2546-B92F-10F757D342BE}"/>
              </a:ext>
            </a:extLst>
          </p:cNvPr>
          <p:cNvSpPr>
            <a:spLocks noGrp="1"/>
          </p:cNvSpPr>
          <p:nvPr>
            <p:ph type="title"/>
          </p:nvPr>
        </p:nvSpPr>
        <p:spPr/>
        <p:txBody>
          <a:bodyPr/>
          <a:lstStyle/>
          <a:p>
            <a:r>
              <a:rPr lang="en-US"/>
              <a:t>PROCEDURE có tham số</a:t>
            </a:r>
          </a:p>
        </p:txBody>
      </p:sp>
      <p:sp>
        <p:nvSpPr>
          <p:cNvPr id="3" name="Content Placeholder 2">
            <a:extLst>
              <a:ext uri="{FF2B5EF4-FFF2-40B4-BE49-F238E27FC236}">
                <a16:creationId xmlns:a16="http://schemas.microsoft.com/office/drawing/2014/main" id="{2540E44D-0390-7E40-B4AA-F556722556DB}"/>
              </a:ext>
            </a:extLst>
          </p:cNvPr>
          <p:cNvSpPr>
            <a:spLocks noGrp="1"/>
          </p:cNvSpPr>
          <p:nvPr>
            <p:ph idx="1"/>
          </p:nvPr>
        </p:nvSpPr>
        <p:spPr/>
        <p:txBody>
          <a:bodyPr/>
          <a:lstStyle/>
          <a:p>
            <a:r>
              <a:rPr lang="en-US"/>
              <a:t>Ta có thể truyền vào các tham số đầu vào cho một Procedure. Một Procedure có thể có </a:t>
            </a:r>
            <a:r>
              <a:rPr lang="en-US">
                <a:solidFill>
                  <a:srgbClr val="FF0000"/>
                </a:solidFill>
              </a:rPr>
              <a:t>1 hoặc nhiều tham số</a:t>
            </a:r>
            <a:r>
              <a:rPr lang="en-US"/>
              <a:t>.</a:t>
            </a:r>
          </a:p>
          <a:p>
            <a:r>
              <a:rPr lang="en-US"/>
              <a:t>Có 3 trường hợp tham số cho Procdure là: </a:t>
            </a:r>
          </a:p>
          <a:p>
            <a:pPr lvl="1"/>
            <a:r>
              <a:rPr lang="en-US">
                <a:solidFill>
                  <a:srgbClr val="FF0000"/>
                </a:solidFill>
              </a:rPr>
              <a:t>Một tham số vào (input).</a:t>
            </a:r>
          </a:p>
          <a:p>
            <a:pPr lvl="1"/>
            <a:r>
              <a:rPr lang="en-US"/>
              <a:t>Nhiều tham số vào (multiple input).</a:t>
            </a:r>
          </a:p>
          <a:p>
            <a:pPr lvl="1"/>
            <a:r>
              <a:rPr lang="en-US">
                <a:solidFill>
                  <a:srgbClr val="FF0000"/>
                </a:solidFill>
              </a:rPr>
              <a:t>Tham số ra (output).</a:t>
            </a:r>
          </a:p>
          <a:p>
            <a:pPr lvl="1"/>
            <a:endParaRPr lang="en-US"/>
          </a:p>
        </p:txBody>
      </p:sp>
    </p:spTree>
    <p:extLst>
      <p:ext uri="{BB962C8B-B14F-4D97-AF65-F5344CB8AC3E}">
        <p14:creationId xmlns:p14="http://schemas.microsoft.com/office/powerpoint/2010/main" val="1528623241"/>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4928</TotalTime>
  <Words>4752</Words>
  <Application>Microsoft Macintosh PowerPoint</Application>
  <PresentationFormat>Widescreen</PresentationFormat>
  <Paragraphs>599</Paragraphs>
  <Slides>79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Courier New</vt:lpstr>
      <vt:lpstr>Times New Roman</vt:lpstr>
      <vt:lpstr>Wingdings</vt:lpstr>
      <vt:lpstr>Default Design</vt:lpstr>
      <vt:lpstr>CHƯƠNG 3: XỬ LÝ THÔNG TIN TRÊN MÁY TÍNH: LẬP TRÌNH CƠ SỞ DỮ LIỆU</vt:lpstr>
      <vt:lpstr>NỘI DUNG</vt:lpstr>
      <vt:lpstr>Lập trình Procedure</vt:lpstr>
      <vt:lpstr>Giới thiệu</vt:lpstr>
      <vt:lpstr>Lợi ích của Store procedure</vt:lpstr>
      <vt:lpstr>Cú pháp khai báo Procedure không có tham số </vt:lpstr>
      <vt:lpstr>Ví dụ</vt:lpstr>
      <vt:lpstr>Ví dụ </vt:lpstr>
      <vt:lpstr>PROCEDURE có tham số</vt:lpstr>
      <vt:lpstr>Cú pháp khai báo Procedure có tham số </vt:lpstr>
      <vt:lpstr>Ví dụ</vt:lpstr>
      <vt:lpstr>Ví dụ trường hợp 1 tham số</vt:lpstr>
      <vt:lpstr>Ví dụ trường hợp nhiều tham số</vt:lpstr>
      <vt:lpstr>Cú pháp khai báo Procedure có tham số ra </vt:lpstr>
      <vt:lpstr>Ví dụ trường hợp tham số ra</vt:lpstr>
      <vt:lpstr>Lập trình Trigger</vt:lpstr>
      <vt:lpstr>Giới thiệu</vt:lpstr>
      <vt:lpstr>Các tính chất của Trigger </vt:lpstr>
      <vt:lpstr>Các tính chất của Trigger  (tt)</vt:lpstr>
      <vt:lpstr>Lợi ích của Trigger</vt:lpstr>
      <vt:lpstr>Bảo quản dữ liệu không tiêu chuẩn hóa.  </vt:lpstr>
      <vt:lpstr>Ví dụ</vt:lpstr>
      <vt:lpstr>Lưu ý</vt:lpstr>
      <vt:lpstr>Các thao tác với trigger</vt:lpstr>
      <vt:lpstr>Tạo trigger</vt:lpstr>
      <vt:lpstr>Các tính chất của trigger</vt:lpstr>
      <vt:lpstr>Chú ý</vt:lpstr>
      <vt:lpstr>Ví dụ 1: Phát biểu: Một sinh viên (MSSV) không được thi quá 2 lần.</vt:lpstr>
      <vt:lpstr>Ví dụ 2: Phát biểu: Khi xoá một hoá đơn thì xoá luôn các CTHD tương ứng.</vt:lpstr>
      <vt:lpstr>Sửa trigger</vt:lpstr>
      <vt:lpstr>Sửa trigger KiemTraThi2Lan.</vt:lpstr>
      <vt:lpstr>Xoá trigger</vt:lpstr>
      <vt:lpstr>Các hoạt động của trigger.</vt:lpstr>
      <vt:lpstr>Hoạt động khi insert</vt:lpstr>
      <vt:lpstr>Hoạt động khi update</vt:lpstr>
      <vt:lpstr>Hoạt động khi update</vt:lpstr>
      <vt:lpstr>Hoạt động khi Delete</vt:lpstr>
      <vt:lpstr>Các hành vi trên các bảng đặc biệt khi Trigger thực thi</vt:lpstr>
      <vt:lpstr>Các dạng đặc biệt của Trigger</vt:lpstr>
      <vt:lpstr>Trigger lồng</vt:lpstr>
      <vt:lpstr>Trigger lồng</vt:lpstr>
      <vt:lpstr>Lợi ích của trigger lồng</vt:lpstr>
      <vt:lpstr>Điểm yếu của trigger lồng</vt:lpstr>
      <vt:lpstr>Trigger đệ quy</vt:lpstr>
      <vt:lpstr>Các loại đệ quy</vt:lpstr>
      <vt:lpstr>Lập trình Function</vt:lpstr>
      <vt:lpstr>Giới thiệu</vt:lpstr>
      <vt:lpstr>Các thao tác với hàm </vt:lpstr>
      <vt:lpstr>Cú pháp Dạng 1: Dạng đầy đủ.</vt:lpstr>
      <vt:lpstr>Ví dụ 1</vt:lpstr>
      <vt:lpstr>Cú pháp Dạng 2: Inline Table-valued Functions.</vt:lpstr>
      <vt:lpstr>Ví dụ 2</vt:lpstr>
      <vt:lpstr>Cú pháp Dạng 3 Multi-statement Table-valued Functions.</vt:lpstr>
      <vt:lpstr>Ví dụ 3</vt:lpstr>
      <vt:lpstr>Lập trình Cursor</vt:lpstr>
      <vt:lpstr>Giới thiệu</vt:lpstr>
      <vt:lpstr>Vấn đề</vt:lpstr>
      <vt:lpstr>Các bước sử dụng một Cursor</vt:lpstr>
      <vt:lpstr>Các cú pháp khai báo 1 cursor</vt:lpstr>
      <vt:lpstr>1- Cú pháp khai báo một Cursor</vt:lpstr>
      <vt:lpstr>Cú pháp khai báo một Cursor</vt:lpstr>
      <vt:lpstr>2- Cú pháp mở một Cursor</vt:lpstr>
      <vt:lpstr>3 – Cú pháp truy cập một con trỏ</vt:lpstr>
      <vt:lpstr>Cú pháp truy cập một con trỏ</vt:lpstr>
      <vt:lpstr>4 – Cú pháp đóng Cursor</vt:lpstr>
      <vt:lpstr>Cú pháp đóng Cursor</vt:lpstr>
      <vt:lpstr>Ví dụ</vt:lpstr>
      <vt:lpstr>Dữ liệu mẫu</vt:lpstr>
      <vt:lpstr>Ví dụ 1</vt:lpstr>
      <vt:lpstr>Ví dụ 1</vt:lpstr>
      <vt:lpstr>Ví dụ 1</vt:lpstr>
      <vt:lpstr>Thực thi Cursor</vt:lpstr>
      <vt:lpstr>Full CODE SQL mẫu</vt:lpstr>
      <vt:lpstr>Ví dụ 2</vt:lpstr>
      <vt:lpstr>Ví dụ 2</vt:lpstr>
      <vt:lpstr>Tổng kết</vt:lpstr>
      <vt:lpstr>Bài tập cursor</vt:lpstr>
      <vt:lpstr>TÀI LIỆU THAM KHẢO</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1041</cp:revision>
  <cp:lastPrinted>2019-06-18T07:05:10Z</cp:lastPrinted>
  <dcterms:created xsi:type="dcterms:W3CDTF">2008-06-14T04:13:27Z</dcterms:created>
  <dcterms:modified xsi:type="dcterms:W3CDTF">2022-11-15T13:29:40Z</dcterms:modified>
</cp:coreProperties>
</file>