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cbc927c5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cbc927c5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Alun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cbc927c5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cbc927c5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Alun</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cbc927c5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cbc927c5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FF"/>
              </a:buClr>
              <a:buSzPts val="1900"/>
              <a:buChar char="●"/>
            </a:pPr>
            <a:r>
              <a:rPr lang="en-GB" sz="1900">
                <a:solidFill>
                  <a:srgbClr val="0000FF"/>
                </a:solidFill>
              </a:rPr>
              <a:t>Rana</a:t>
            </a:r>
            <a:endParaRPr sz="1900">
              <a:solidFill>
                <a:srgbClr val="0000FF"/>
              </a:solidFill>
            </a:endParaRPr>
          </a:p>
          <a:p>
            <a:pPr indent="0" lvl="0" marL="0" rtl="0" algn="l">
              <a:spcBef>
                <a:spcPts val="0"/>
              </a:spcBef>
              <a:spcAft>
                <a:spcPts val="0"/>
              </a:spcAft>
              <a:buNone/>
            </a:pPr>
            <a:r>
              <a:t/>
            </a:r>
            <a:endParaRPr sz="1900">
              <a:solidFill>
                <a:srgbClr val="0000FF"/>
              </a:solidFill>
            </a:endParaRPr>
          </a:p>
          <a:p>
            <a:pPr indent="0" lvl="0" marL="0" rtl="0" algn="l">
              <a:spcBef>
                <a:spcPts val="0"/>
              </a:spcBef>
              <a:spcAft>
                <a:spcPts val="0"/>
              </a:spcAft>
              <a:buNone/>
            </a:pPr>
            <a:r>
              <a:t/>
            </a:r>
            <a:endParaRPr sz="1900">
              <a:solidFill>
                <a:srgbClr val="0000FF"/>
              </a:solidFill>
            </a:endParaRPr>
          </a:p>
          <a:p>
            <a:pPr indent="-342900" lvl="0" marL="457200" rtl="0" algn="l">
              <a:spcBef>
                <a:spcPts val="0"/>
              </a:spcBef>
              <a:spcAft>
                <a:spcPts val="0"/>
              </a:spcAft>
              <a:buClr>
                <a:schemeClr val="dk1"/>
              </a:buClr>
              <a:buSzPts val="1800"/>
              <a:buChar char="●"/>
            </a:pPr>
            <a:r>
              <a:rPr lang="en-GB" sz="1800">
                <a:solidFill>
                  <a:schemeClr val="dk1"/>
                </a:solidFill>
              </a:rPr>
              <a:t>- Sprints,  Sprint Planning &amp; Review Meetings, Standups</a:t>
            </a:r>
            <a:endParaRPr sz="1900">
              <a:solidFill>
                <a:srgbClr val="0000FF"/>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cbd22dd9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cbd22dd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FF"/>
              </a:buClr>
              <a:buSzPts val="1700"/>
              <a:buChar char="●"/>
            </a:pPr>
            <a:r>
              <a:rPr lang="en-GB" sz="1700">
                <a:solidFill>
                  <a:srgbClr val="0000FF"/>
                </a:solidFill>
              </a:rPr>
              <a:t>Alun </a:t>
            </a:r>
            <a:endParaRPr sz="1700">
              <a:solidFill>
                <a:srgbClr val="0000FF"/>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cbd22de93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cbd22de93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FF"/>
              </a:buClr>
              <a:buSzPts val="1500"/>
              <a:buChar char="●"/>
            </a:pPr>
            <a:r>
              <a:rPr lang="en-GB" sz="1500">
                <a:solidFill>
                  <a:srgbClr val="0000FF"/>
                </a:solidFill>
              </a:rPr>
              <a:t>Rana</a:t>
            </a:r>
            <a:endParaRPr sz="1500">
              <a:solidFill>
                <a:srgbClr val="0000FF"/>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cbd22de9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cbd22de9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FF"/>
              </a:buClr>
              <a:buSzPts val="1500"/>
              <a:buChar char="●"/>
            </a:pPr>
            <a:r>
              <a:rPr lang="en-GB" sz="1500">
                <a:solidFill>
                  <a:srgbClr val="0000FF"/>
                </a:solidFill>
              </a:rPr>
              <a:t>Alun &amp; Rachel</a:t>
            </a:r>
            <a:endParaRPr sz="1500">
              <a:solidFill>
                <a:srgbClr val="0000FF"/>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cbc927c5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cbc927c5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FF"/>
              </a:buClr>
              <a:buSzPts val="1500"/>
              <a:buChar char="●"/>
            </a:pPr>
            <a:r>
              <a:t/>
            </a:r>
            <a:endParaRPr sz="1500">
              <a:solidFill>
                <a:srgbClr val="0000FF"/>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cbc927c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cbc927c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0000FF"/>
                </a:solidFill>
              </a:rPr>
              <a:t>Myriam</a:t>
            </a:r>
            <a:endParaRPr sz="1400">
              <a:solidFill>
                <a:srgbClr val="351C75"/>
              </a:solidFill>
            </a:endParaRPr>
          </a:p>
          <a:p>
            <a:pPr indent="-317500" lvl="0" marL="457200" rtl="0" algn="l">
              <a:spcBef>
                <a:spcPts val="0"/>
              </a:spcBef>
              <a:spcAft>
                <a:spcPts val="0"/>
              </a:spcAft>
              <a:buClr>
                <a:srgbClr val="351C75"/>
              </a:buClr>
              <a:buSzPts val="1400"/>
              <a:buChar char="●"/>
            </a:pPr>
            <a:r>
              <a:rPr lang="en-GB" sz="1400">
                <a:solidFill>
                  <a:srgbClr val="351C75"/>
                </a:solidFill>
              </a:rPr>
              <a:t>Based on your brief we have analised that the user would be able to use the App only if an account would have been created and profile preference saved, to enable notification and saving walk history. Does that correspond with how you visualised the product?</a:t>
            </a:r>
            <a:endParaRPr sz="1400">
              <a:solidFill>
                <a:srgbClr val="351C75"/>
              </a:solidFill>
            </a:endParaRPr>
          </a:p>
          <a:p>
            <a:pPr indent="-317500" lvl="0" marL="457200" rtl="0" algn="l">
              <a:spcBef>
                <a:spcPts val="0"/>
              </a:spcBef>
              <a:spcAft>
                <a:spcPts val="0"/>
              </a:spcAft>
              <a:buClr>
                <a:srgbClr val="351C75"/>
              </a:buClr>
              <a:buSzPts val="1400"/>
              <a:buChar char="●"/>
            </a:pPr>
            <a:r>
              <a:rPr lang="en-GB" sz="1400">
                <a:solidFill>
                  <a:srgbClr val="351C75"/>
                </a:solidFill>
              </a:rPr>
              <a:t>In the Brief you describe the persona as “Resident of Manchester- walker”. We suggest the App not to be restricted to Manchester, but to the the devica location, or the user input location. What do think?</a:t>
            </a:r>
            <a:endParaRPr sz="1400">
              <a:solidFill>
                <a:srgbClr val="351C75"/>
              </a:solidFill>
            </a:endParaRPr>
          </a:p>
          <a:p>
            <a:pPr indent="-317500" lvl="0" marL="457200" rtl="0" algn="l">
              <a:lnSpc>
                <a:spcPct val="115000"/>
              </a:lnSpc>
              <a:spcBef>
                <a:spcPts val="0"/>
              </a:spcBef>
              <a:spcAft>
                <a:spcPts val="0"/>
              </a:spcAft>
              <a:buClr>
                <a:srgbClr val="351C75"/>
              </a:buClr>
              <a:buSzPts val="1400"/>
              <a:buChar char="●"/>
            </a:pPr>
            <a:r>
              <a:rPr lang="en-GB" sz="1400">
                <a:solidFill>
                  <a:srgbClr val="351C75"/>
                </a:solidFill>
              </a:rPr>
              <a:t>We are suggesting to offer the option for the user to save a walk, rather than the App automatically tracking and saving any walk</a:t>
            </a:r>
            <a:endParaRPr sz="1400">
              <a:solidFill>
                <a:srgbClr val="351C75"/>
              </a:solidFill>
            </a:endParaRPr>
          </a:p>
          <a:p>
            <a:pPr indent="-336550" lvl="0" marL="457200" marR="190500" rtl="0" algn="l">
              <a:lnSpc>
                <a:spcPct val="100000"/>
              </a:lnSpc>
              <a:spcBef>
                <a:spcPts val="0"/>
              </a:spcBef>
              <a:spcAft>
                <a:spcPts val="0"/>
              </a:spcAft>
              <a:buClr>
                <a:srgbClr val="351C75"/>
              </a:buClr>
              <a:buSzPts val="1700"/>
              <a:buChar char="●"/>
            </a:pPr>
            <a:r>
              <a:rPr lang="en-GB" sz="1450">
                <a:solidFill>
                  <a:srgbClr val="1D1C1D"/>
                </a:solidFill>
                <a:highlight>
                  <a:srgbClr val="F8F8F8"/>
                </a:highlight>
              </a:rPr>
              <a:t>we have assumed we are displaying weather information for current day and not any other days and ask if that assumption is correct or not</a:t>
            </a:r>
            <a:endParaRPr sz="1450">
              <a:solidFill>
                <a:srgbClr val="1D1C1D"/>
              </a:solidFill>
              <a:highlight>
                <a:srgbClr val="F8F8F8"/>
              </a:highlight>
            </a:endParaRPr>
          </a:p>
          <a:p>
            <a:pPr indent="-304800" lvl="0" marL="457200" rtl="0" algn="l">
              <a:lnSpc>
                <a:spcPct val="115000"/>
              </a:lnSpc>
              <a:spcBef>
                <a:spcPts val="0"/>
              </a:spcBef>
              <a:spcAft>
                <a:spcPts val="0"/>
              </a:spcAft>
              <a:buClr>
                <a:srgbClr val="595959"/>
              </a:buClr>
              <a:buSzPts val="1200"/>
              <a:buChar char="●"/>
            </a:pPr>
            <a:r>
              <a:rPr lang="en-GB" sz="1600">
                <a:solidFill>
                  <a:srgbClr val="351C75"/>
                </a:solidFill>
              </a:rPr>
              <a:t>What security considerations do you </a:t>
            </a:r>
            <a:r>
              <a:rPr lang="en-GB" sz="1600">
                <a:solidFill>
                  <a:srgbClr val="595959"/>
                </a:solidFill>
              </a:rPr>
              <a:t>visualise being implemented in the application</a:t>
            </a:r>
            <a:endParaRPr sz="1200">
              <a:solidFill>
                <a:srgbClr val="595959"/>
              </a:solidFill>
            </a:endParaRPr>
          </a:p>
          <a:p>
            <a:pPr indent="0" lvl="0" marL="457200" rtl="0" algn="l">
              <a:spcBef>
                <a:spcPts val="1200"/>
              </a:spcBef>
              <a:spcAft>
                <a:spcPts val="0"/>
              </a:spcAft>
              <a:buNone/>
            </a:pPr>
            <a:r>
              <a:t/>
            </a:r>
            <a:endParaRPr sz="1400">
              <a:solidFill>
                <a:srgbClr val="0000FF"/>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cbc927c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cbc927c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cbd22dd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cbd22dd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Char char="●"/>
            </a:pPr>
            <a:r>
              <a:rPr lang="en-GB" sz="1400">
                <a:solidFill>
                  <a:srgbClr val="0000FF"/>
                </a:solidFill>
              </a:rPr>
              <a:t>All </a:t>
            </a:r>
            <a:endParaRPr sz="1400">
              <a:solidFill>
                <a:srgbClr val="0000FF"/>
              </a:solidFill>
            </a:endParaRPr>
          </a:p>
          <a:p>
            <a:pPr indent="-317500" lvl="0" marL="457200" rtl="0" algn="l">
              <a:spcBef>
                <a:spcPts val="0"/>
              </a:spcBef>
              <a:spcAft>
                <a:spcPts val="0"/>
              </a:spcAft>
              <a:buClr>
                <a:srgbClr val="0000FF"/>
              </a:buClr>
              <a:buSzPts val="1400"/>
              <a:buChar char="●"/>
            </a:pPr>
            <a:r>
              <a:rPr lang="en-GB" sz="1400">
                <a:solidFill>
                  <a:srgbClr val="0000FF"/>
                </a:solidFill>
              </a:rPr>
              <a:t>An idea is to link our names with the github profile we’ve developed earlier for the program and have a small nice pic maybe? </a:t>
            </a:r>
            <a:endParaRPr sz="1400">
              <a:solidFill>
                <a:srgbClr val="0000FF"/>
              </a:solidFill>
            </a:endParaRPr>
          </a:p>
          <a:p>
            <a:pPr indent="-317500" lvl="0" marL="457200" rtl="0" algn="l">
              <a:spcBef>
                <a:spcPts val="0"/>
              </a:spcBef>
              <a:spcAft>
                <a:spcPts val="0"/>
              </a:spcAft>
              <a:buClr>
                <a:srgbClr val="0000FF"/>
              </a:buClr>
              <a:buSzPts val="1400"/>
              <a:buChar char="●"/>
            </a:pPr>
            <a:r>
              <a:t/>
            </a:r>
            <a:endParaRPr sz="1400">
              <a:solidFill>
                <a:srgbClr val="0000FF"/>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cbd22dd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cbd22dd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rgbClr val="FF0000"/>
                </a:solidFill>
              </a:rPr>
              <a:t>ZUHLKE logo on here &amp; sunshine - on every page?</a:t>
            </a:r>
            <a:endParaRPr sz="2200">
              <a:solidFill>
                <a:srgbClr val="FF0000"/>
              </a:solidFill>
            </a:endParaRPr>
          </a:p>
          <a:p>
            <a:pPr indent="-368300" lvl="0" marL="457200" rtl="0" algn="l">
              <a:spcBef>
                <a:spcPts val="0"/>
              </a:spcBef>
              <a:spcAft>
                <a:spcPts val="0"/>
              </a:spcAft>
              <a:buClr>
                <a:srgbClr val="0000FF"/>
              </a:buClr>
              <a:buSzPts val="2200"/>
              <a:buChar char="●"/>
            </a:pPr>
            <a:r>
              <a:rPr lang="en-GB" sz="2200">
                <a:solidFill>
                  <a:srgbClr val="0000FF"/>
                </a:solidFill>
              </a:rPr>
              <a:t>Rachel</a:t>
            </a:r>
            <a:endParaRPr sz="2200">
              <a:solidFill>
                <a:srgbClr val="0000FF"/>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cbd22dd9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cbd22dd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rgbClr val="0000FF"/>
              </a:buClr>
              <a:buSzPts val="2300"/>
              <a:buChar char="●"/>
            </a:pPr>
            <a:r>
              <a:rPr lang="en-GB" sz="2300">
                <a:solidFill>
                  <a:srgbClr val="0000FF"/>
                </a:solidFill>
              </a:rPr>
              <a:t>Rachel</a:t>
            </a:r>
            <a:endParaRPr sz="2300">
              <a:solidFill>
                <a:srgbClr val="0000FF"/>
              </a:solidFill>
            </a:endParaRPr>
          </a:p>
          <a:p>
            <a:pPr indent="0" lvl="0" marL="457200" rtl="0" algn="l">
              <a:spcBef>
                <a:spcPts val="0"/>
              </a:spcBef>
              <a:spcAft>
                <a:spcPts val="0"/>
              </a:spcAft>
              <a:buNone/>
            </a:pPr>
            <a:r>
              <a:t/>
            </a:r>
            <a:endParaRPr sz="2300"/>
          </a:p>
          <a:p>
            <a:pPr indent="-374650" lvl="0" marL="457200" rtl="0" algn="l">
              <a:spcBef>
                <a:spcPts val="0"/>
              </a:spcBef>
              <a:spcAft>
                <a:spcPts val="0"/>
              </a:spcAft>
              <a:buSzPts val="2300"/>
              <a:buChar char="●"/>
            </a:pPr>
            <a:r>
              <a:rPr lang="en-GB" sz="2300"/>
              <a:t>Excellent week &amp; preparation for project stage</a:t>
            </a:r>
            <a:endParaRPr sz="2300"/>
          </a:p>
          <a:p>
            <a:pPr indent="-374650" lvl="0" marL="457200" rtl="0" algn="l">
              <a:spcBef>
                <a:spcPts val="0"/>
              </a:spcBef>
              <a:spcAft>
                <a:spcPts val="0"/>
              </a:spcAft>
              <a:buSzPts val="2300"/>
              <a:buChar char="●"/>
            </a:pPr>
            <a:r>
              <a:rPr lang="en-GB" sz="2300"/>
              <a:t>Sessions on:</a:t>
            </a:r>
            <a:endParaRPr sz="2300"/>
          </a:p>
          <a:p>
            <a:pPr indent="-374650" lvl="1" marL="914400" rtl="0" algn="l">
              <a:spcBef>
                <a:spcPts val="0"/>
              </a:spcBef>
              <a:spcAft>
                <a:spcPts val="0"/>
              </a:spcAft>
              <a:buSzPts val="2300"/>
              <a:buChar char="○"/>
            </a:pPr>
            <a:r>
              <a:rPr lang="en-GB" sz="2300"/>
              <a:t> working together, communication tips &amp; tools, </a:t>
            </a:r>
            <a:endParaRPr sz="2300"/>
          </a:p>
          <a:p>
            <a:pPr indent="-374650" lvl="1" marL="914400" rtl="0" algn="l">
              <a:spcBef>
                <a:spcPts val="0"/>
              </a:spcBef>
              <a:spcAft>
                <a:spcPts val="0"/>
              </a:spcAft>
              <a:buSzPts val="2300"/>
              <a:buChar char="○"/>
            </a:pPr>
            <a:r>
              <a:rPr lang="en-GB" sz="2300"/>
              <a:t>how to problem solve, </a:t>
            </a:r>
            <a:endParaRPr sz="2300"/>
          </a:p>
          <a:p>
            <a:pPr indent="-374650" lvl="1" marL="914400" rtl="0" algn="l">
              <a:spcBef>
                <a:spcPts val="0"/>
              </a:spcBef>
              <a:spcAft>
                <a:spcPts val="0"/>
              </a:spcAft>
              <a:buSzPts val="2300"/>
              <a:buChar char="○"/>
            </a:pPr>
            <a:r>
              <a:rPr lang="en-GB" sz="2300"/>
              <a:t>growth mindset, </a:t>
            </a:r>
            <a:endParaRPr sz="2300"/>
          </a:p>
          <a:p>
            <a:pPr indent="-374650" lvl="1" marL="914400" rtl="0" algn="l">
              <a:spcBef>
                <a:spcPts val="0"/>
              </a:spcBef>
              <a:spcAft>
                <a:spcPts val="0"/>
              </a:spcAft>
              <a:buSzPts val="2300"/>
              <a:buChar char="○"/>
            </a:pPr>
            <a:r>
              <a:rPr lang="en-GB" sz="2300"/>
              <a:t>working with feedback</a:t>
            </a:r>
            <a:endParaRPr sz="2300"/>
          </a:p>
          <a:p>
            <a:pPr indent="-374650" lvl="0" marL="457200" rtl="0" algn="l">
              <a:spcBef>
                <a:spcPts val="0"/>
              </a:spcBef>
              <a:spcAft>
                <a:spcPts val="0"/>
              </a:spcAft>
              <a:buSzPts val="2300"/>
              <a:buChar char="●"/>
            </a:pPr>
            <a:r>
              <a:rPr lang="en-GB" sz="2300"/>
              <a:t>Technical:</a:t>
            </a:r>
            <a:endParaRPr sz="2300"/>
          </a:p>
          <a:p>
            <a:pPr indent="-374650" lvl="1" marL="914400" rtl="0" algn="l">
              <a:spcBef>
                <a:spcPts val="0"/>
              </a:spcBef>
              <a:spcAft>
                <a:spcPts val="0"/>
              </a:spcAft>
              <a:buSzPts val="2300"/>
              <a:buChar char="○"/>
            </a:pPr>
            <a:r>
              <a:rPr lang="en-GB" sz="2300"/>
              <a:t>E.g. frontend design, responsive, accessible</a:t>
            </a:r>
            <a:endParaRPr sz="2300"/>
          </a:p>
          <a:p>
            <a:pPr indent="-374650" lvl="0" marL="457200" rtl="0" algn="l">
              <a:spcBef>
                <a:spcPts val="0"/>
              </a:spcBef>
              <a:spcAft>
                <a:spcPts val="0"/>
              </a:spcAft>
              <a:buSzPts val="2300"/>
              <a:buChar char="●"/>
            </a:pPr>
            <a:r>
              <a:rPr lang="en-GB" sz="2300"/>
              <a:t>Meeting team &amp; getting project brief</a:t>
            </a:r>
            <a:endParaRPr sz="2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cbd22de9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cbd22de9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0000FF"/>
              </a:buClr>
              <a:buSzPts val="2100"/>
              <a:buChar char="●"/>
            </a:pPr>
            <a:r>
              <a:rPr lang="en-GB" sz="2100">
                <a:solidFill>
                  <a:srgbClr val="0000FF"/>
                </a:solidFill>
              </a:rPr>
              <a:t>Rachel</a:t>
            </a:r>
            <a:endParaRPr sz="2100">
              <a:solidFill>
                <a:srgbClr val="0000FF"/>
              </a:solidFill>
            </a:endParaRPr>
          </a:p>
          <a:p>
            <a:pPr indent="0" lvl="0" marL="457200" rtl="0" algn="l">
              <a:spcBef>
                <a:spcPts val="0"/>
              </a:spcBef>
              <a:spcAft>
                <a:spcPts val="0"/>
              </a:spcAft>
              <a:buNone/>
            </a:pPr>
            <a:r>
              <a:t/>
            </a:r>
            <a:endParaRPr sz="2100"/>
          </a:p>
          <a:p>
            <a:pPr indent="-361950" lvl="0" marL="457200" rtl="0" algn="l">
              <a:spcBef>
                <a:spcPts val="0"/>
              </a:spcBef>
              <a:spcAft>
                <a:spcPts val="0"/>
              </a:spcAft>
              <a:buSzPts val="2100"/>
              <a:buChar char="●"/>
            </a:pPr>
            <a:r>
              <a:rPr lang="en-GB" sz="2100"/>
              <a:t>Manage time &amp; work out meeting times considering team availability</a:t>
            </a:r>
            <a:endParaRPr sz="2100"/>
          </a:p>
          <a:p>
            <a:pPr indent="-361950" lvl="0" marL="457200" rtl="0" algn="l">
              <a:spcBef>
                <a:spcPts val="0"/>
              </a:spcBef>
              <a:spcAft>
                <a:spcPts val="0"/>
              </a:spcAft>
              <a:buSzPts val="2100"/>
              <a:buChar char="●"/>
            </a:pPr>
            <a:r>
              <a:rPr lang="en-GB" sz="2100"/>
              <a:t>Make use of asynchronous communication tools, e.g. Slack</a:t>
            </a:r>
            <a:endParaRPr sz="2100"/>
          </a:p>
          <a:p>
            <a:pPr indent="-361950" lvl="0" marL="457200" rtl="0" algn="l">
              <a:spcBef>
                <a:spcPts val="0"/>
              </a:spcBef>
              <a:spcAft>
                <a:spcPts val="0"/>
              </a:spcAft>
              <a:buSzPts val="2100"/>
              <a:buChar char="●"/>
            </a:pPr>
            <a:r>
              <a:rPr lang="en-GB" sz="2100"/>
              <a:t>First meeting - didn’t achieve much ‘action points’ but important in terms of working out team cohesion &amp; work styles</a:t>
            </a:r>
            <a:endParaRPr sz="2100"/>
          </a:p>
          <a:p>
            <a:pPr indent="-361950" lvl="0" marL="457200" rtl="0" algn="l">
              <a:spcBef>
                <a:spcPts val="0"/>
              </a:spcBef>
              <a:spcAft>
                <a:spcPts val="0"/>
              </a:spcAft>
              <a:buSzPts val="2100"/>
              <a:buChar char="●"/>
            </a:pPr>
            <a:r>
              <a:rPr lang="en-GB" sz="2100"/>
              <a:t>Each consequent meeting, starting to gel as a team &amp; strong sense of purpose &amp; cohesion</a:t>
            </a:r>
            <a:endParaRPr sz="2100"/>
          </a:p>
          <a:p>
            <a:pPr indent="-361950" lvl="0" marL="457200" rtl="0" algn="l">
              <a:spcBef>
                <a:spcPts val="0"/>
              </a:spcBef>
              <a:spcAft>
                <a:spcPts val="0"/>
              </a:spcAft>
              <a:buSzPts val="2100"/>
              <a:buChar char="●"/>
            </a:pPr>
            <a:r>
              <a:rPr lang="en-GB" sz="2100"/>
              <a:t>Share personal profiles with each other </a:t>
            </a:r>
            <a:r>
              <a:rPr lang="en-GB" sz="2100">
                <a:solidFill>
                  <a:srgbClr val="FF0000"/>
                </a:solidFill>
              </a:rPr>
              <a:t>- Comment on this??</a:t>
            </a:r>
            <a:endParaRPr sz="2100">
              <a:solidFill>
                <a:srgbClr val="FF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cbd22dd9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cbd22dd9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Char char="●"/>
            </a:pPr>
            <a:r>
              <a:rPr lang="en-GB" sz="1800">
                <a:solidFill>
                  <a:srgbClr val="0000FF"/>
                </a:solidFill>
              </a:rPr>
              <a:t>Rana</a:t>
            </a:r>
            <a:endParaRPr sz="1800">
              <a:solidFill>
                <a:srgbClr val="0000FF"/>
              </a:solidFill>
            </a:endParaRPr>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GB" sz="1800"/>
              <a:t>Agile</a:t>
            </a:r>
            <a:endParaRPr sz="1800"/>
          </a:p>
          <a:p>
            <a:pPr indent="0" lvl="0" marL="457200" rtl="0" algn="l">
              <a:spcBef>
                <a:spcPts val="0"/>
              </a:spcBef>
              <a:spcAft>
                <a:spcPts val="0"/>
              </a:spcAft>
              <a:buNone/>
            </a:pPr>
            <a:r>
              <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cbc927c5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cbc927c5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Char char="●"/>
            </a:pPr>
            <a:r>
              <a:rPr lang="en-GB" sz="1800">
                <a:solidFill>
                  <a:srgbClr val="0000FF"/>
                </a:solidFill>
              </a:rPr>
              <a:t>Rana</a:t>
            </a:r>
            <a:endParaRPr sz="1800">
              <a:solidFill>
                <a:srgbClr val="0000FF"/>
              </a:solidFill>
            </a:endParaRPr>
          </a:p>
          <a:p>
            <a:pPr indent="0" lvl="0" marL="457200" rtl="0" algn="l">
              <a:spcBef>
                <a:spcPts val="0"/>
              </a:spcBef>
              <a:spcAft>
                <a:spcPts val="0"/>
              </a:spcAft>
              <a:buNone/>
            </a:pPr>
            <a:r>
              <a:t/>
            </a:r>
            <a:endParaRPr sz="1800"/>
          </a:p>
          <a:p>
            <a:pPr indent="-342900" lvl="0" marL="457200" rtl="0" algn="l">
              <a:spcBef>
                <a:spcPts val="0"/>
              </a:spcBef>
              <a:spcAft>
                <a:spcPts val="0"/>
              </a:spcAft>
              <a:buClr>
                <a:schemeClr val="dk1"/>
              </a:buClr>
              <a:buSzPts val="1800"/>
              <a:buChar char="●"/>
            </a:pPr>
            <a:r>
              <a:rPr lang="en-GB" sz="1800">
                <a:solidFill>
                  <a:schemeClr val="dk1"/>
                </a:solidFill>
              </a:rPr>
              <a:t>Kanban v Scrum</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GB" sz="1800"/>
              <a:t>Scrum methodology </a:t>
            </a:r>
            <a:endParaRPr sz="1800"/>
          </a:p>
          <a:p>
            <a:pPr indent="0" lvl="0" marL="457200" rtl="0" algn="l">
              <a:spcBef>
                <a:spcPts val="0"/>
              </a:spcBef>
              <a:spcAft>
                <a:spcPts val="0"/>
              </a:spcAft>
              <a:buNone/>
            </a:pPr>
            <a:r>
              <a:t/>
            </a:r>
            <a:endParaRPr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cbc927c5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cbc927c5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FF"/>
              </a:buClr>
              <a:buSzPts val="1900"/>
              <a:buChar char="●"/>
            </a:pPr>
            <a:r>
              <a:rPr lang="en-GB" sz="1900">
                <a:solidFill>
                  <a:srgbClr val="0000FF"/>
                </a:solidFill>
              </a:rPr>
              <a:t>Rana</a:t>
            </a:r>
            <a:endParaRPr sz="1900">
              <a:solidFill>
                <a:srgbClr val="0000FF"/>
              </a:solidFill>
            </a:endParaRPr>
          </a:p>
          <a:p>
            <a:pPr indent="0" lvl="0" marL="0" rtl="0" algn="l">
              <a:spcBef>
                <a:spcPts val="0"/>
              </a:spcBef>
              <a:spcAft>
                <a:spcPts val="0"/>
              </a:spcAft>
              <a:buNone/>
            </a:pPr>
            <a:r>
              <a:t/>
            </a:r>
            <a:endParaRPr sz="1900">
              <a:solidFill>
                <a:srgbClr val="0000FF"/>
              </a:solidFill>
            </a:endParaRPr>
          </a:p>
          <a:p>
            <a:pPr indent="-342900" lvl="0" marL="457200" rtl="0" algn="l">
              <a:spcBef>
                <a:spcPts val="0"/>
              </a:spcBef>
              <a:spcAft>
                <a:spcPts val="0"/>
              </a:spcAft>
              <a:buClr>
                <a:schemeClr val="dk1"/>
              </a:buClr>
              <a:buSzPts val="1800"/>
              <a:buChar char="●"/>
            </a:pPr>
            <a:r>
              <a:rPr lang="en-GB" sz="1800">
                <a:solidFill>
                  <a:schemeClr val="dk1"/>
                </a:solidFill>
              </a:rPr>
              <a:t>Roles - self - managing team; still forming &amp; will soon consider formal roles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lnSpc>
                <a:spcPct val="115000"/>
              </a:lnSpc>
              <a:spcBef>
                <a:spcPts val="0"/>
              </a:spcBef>
              <a:spcAft>
                <a:spcPts val="0"/>
              </a:spcAft>
              <a:buClr>
                <a:srgbClr val="595959"/>
              </a:buClr>
              <a:buSzPts val="1800"/>
              <a:buChar char="●"/>
            </a:pPr>
            <a:r>
              <a:rPr lang="en-GB" sz="1800">
                <a:solidFill>
                  <a:srgbClr val="595959"/>
                </a:solidFill>
              </a:rPr>
              <a:t>Product Owner</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GB" sz="1800">
                <a:solidFill>
                  <a:srgbClr val="595959"/>
                </a:solidFill>
              </a:rPr>
              <a:t>Scrum &amp; Project Management Lead</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GB" sz="1800">
                <a:solidFill>
                  <a:srgbClr val="595959"/>
                </a:solidFill>
              </a:rPr>
              <a:t>Agile Team</a:t>
            </a:r>
            <a:endParaRPr sz="1800">
              <a:solidFill>
                <a:srgbClr val="595959"/>
              </a:solidFill>
            </a:endParaRPr>
          </a:p>
          <a:p>
            <a:pPr indent="-317500" lvl="1" marL="914400" rtl="0" algn="l">
              <a:lnSpc>
                <a:spcPct val="115000"/>
              </a:lnSpc>
              <a:spcBef>
                <a:spcPts val="0"/>
              </a:spcBef>
              <a:spcAft>
                <a:spcPts val="0"/>
              </a:spcAft>
              <a:buClr>
                <a:srgbClr val="595959"/>
              </a:buClr>
              <a:buSzPts val="1400"/>
              <a:buChar char="○"/>
            </a:pPr>
            <a:r>
              <a:rPr lang="en-GB" sz="1400">
                <a:solidFill>
                  <a:srgbClr val="595959"/>
                </a:solidFill>
              </a:rPr>
              <a:t>Frontend Team</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GB" sz="1400">
                <a:solidFill>
                  <a:srgbClr val="595959"/>
                </a:solidFill>
              </a:rPr>
              <a:t>Backend Team</a:t>
            </a:r>
            <a:endParaRPr sz="1400">
              <a:solidFill>
                <a:srgbClr val="595959"/>
              </a:solidFill>
            </a:endParaRPr>
          </a:p>
          <a:p>
            <a:pPr indent="-342900" lvl="0" marL="457200" rtl="0" algn="l">
              <a:lnSpc>
                <a:spcPct val="115000"/>
              </a:lnSpc>
              <a:spcBef>
                <a:spcPts val="0"/>
              </a:spcBef>
              <a:spcAft>
                <a:spcPts val="0"/>
              </a:spcAft>
              <a:buClr>
                <a:srgbClr val="595959"/>
              </a:buClr>
              <a:buSzPts val="1800"/>
              <a:buChar char="●"/>
            </a:pPr>
            <a:r>
              <a:rPr lang="en-GB" sz="1800">
                <a:solidFill>
                  <a:srgbClr val="595959"/>
                </a:solidFill>
              </a:rPr>
              <a:t>Testing team</a:t>
            </a:r>
            <a:endParaRPr sz="1800">
              <a:solidFill>
                <a:srgbClr val="595959"/>
              </a:solidFill>
            </a:endParaRPr>
          </a:p>
          <a:p>
            <a:pPr indent="-317500" lvl="1" marL="914400" rtl="0" algn="l">
              <a:lnSpc>
                <a:spcPct val="115000"/>
              </a:lnSpc>
              <a:spcBef>
                <a:spcPts val="0"/>
              </a:spcBef>
              <a:spcAft>
                <a:spcPts val="0"/>
              </a:spcAft>
              <a:buClr>
                <a:srgbClr val="595959"/>
              </a:buClr>
              <a:buSzPts val="1400"/>
              <a:buChar char="○"/>
            </a:pPr>
            <a:r>
              <a:rPr lang="en-GB" sz="1400">
                <a:solidFill>
                  <a:srgbClr val="595959"/>
                </a:solidFill>
              </a:rPr>
              <a:t>TDD</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GB" sz="1400">
                <a:solidFill>
                  <a:srgbClr val="595959"/>
                </a:solidFill>
              </a:rPr>
              <a:t>Integration testing</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GB" sz="1400">
                <a:solidFill>
                  <a:srgbClr val="595959"/>
                </a:solidFill>
              </a:rPr>
              <a:t>Systems Testing</a:t>
            </a:r>
            <a:endParaRPr sz="18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cbd22de9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cbd22de9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Char char="●"/>
            </a:pPr>
            <a:r>
              <a:rPr lang="en-GB" sz="1800">
                <a:solidFill>
                  <a:srgbClr val="0000FF"/>
                </a:solidFill>
              </a:rPr>
              <a:t>Alun</a:t>
            </a:r>
            <a:endParaRPr sz="1800">
              <a:solidFill>
                <a:srgbClr val="0000FF"/>
              </a:solidFill>
            </a:endParaRPr>
          </a:p>
          <a:p>
            <a:pPr indent="0" lvl="0" marL="0" rtl="0" algn="l">
              <a:spcBef>
                <a:spcPts val="0"/>
              </a:spcBef>
              <a:spcAft>
                <a:spcPts val="0"/>
              </a:spcAft>
              <a:buNone/>
            </a:pPr>
            <a:r>
              <a:t/>
            </a:r>
            <a:endParaRPr sz="1800">
              <a:solidFill>
                <a:srgbClr val="0000FF"/>
              </a:solidFill>
            </a:endParaRPr>
          </a:p>
          <a:p>
            <a:pPr indent="-342900" lvl="0" marL="457200" rtl="0" algn="l">
              <a:spcBef>
                <a:spcPts val="0"/>
              </a:spcBef>
              <a:spcAft>
                <a:spcPts val="0"/>
              </a:spcAft>
              <a:buClr>
                <a:srgbClr val="0000FF"/>
              </a:buClr>
              <a:buSzPts val="1800"/>
              <a:buChar char="●"/>
            </a:pPr>
            <a:r>
              <a:rPr lang="en-GB" sz="1800">
                <a:solidFill>
                  <a:srgbClr val="0000FF"/>
                </a:solidFill>
              </a:rPr>
              <a:t>Documentation - github</a:t>
            </a:r>
            <a:endParaRPr sz="1800">
              <a:solidFill>
                <a:srgbClr val="0000FF"/>
              </a:solidFill>
            </a:endParaRPr>
          </a:p>
          <a:p>
            <a:pPr indent="-342900" lvl="0" marL="457200" rtl="0" algn="l">
              <a:spcBef>
                <a:spcPts val="0"/>
              </a:spcBef>
              <a:spcAft>
                <a:spcPts val="0"/>
              </a:spcAft>
              <a:buClr>
                <a:srgbClr val="0000FF"/>
              </a:buClr>
              <a:buSzPts val="1800"/>
              <a:buChar char="●"/>
            </a:pPr>
            <a:r>
              <a:rPr lang="en-GB" sz="1800">
                <a:solidFill>
                  <a:srgbClr val="0000FF"/>
                </a:solidFill>
              </a:rPr>
              <a:t>Why gira not trello</a:t>
            </a:r>
            <a:endParaRPr sz="1800">
              <a:solidFill>
                <a:srgbClr val="0000FF"/>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B4A7D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ranaalqrenawi.github.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77725" y="209475"/>
            <a:ext cx="8654400" cy="4677900"/>
          </a:xfrm>
          <a:prstGeom prst="roundRect">
            <a:avLst>
              <a:gd fmla="val 16667" name="adj"/>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311708"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solidFill>
                  <a:srgbClr val="FFFF00"/>
                </a:solidFill>
                <a:latin typeface="Impact"/>
                <a:ea typeface="Impact"/>
                <a:cs typeface="Impact"/>
                <a:sym typeface="Impact"/>
              </a:rPr>
              <a:t>Project Sunshine</a:t>
            </a:r>
            <a:endParaRPr>
              <a:solidFill>
                <a:srgbClr val="FFFF00"/>
              </a:solidFill>
              <a:latin typeface="Impact"/>
              <a:ea typeface="Impact"/>
              <a:cs typeface="Impact"/>
              <a:sym typeface="Impact"/>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159300" y="226375"/>
            <a:ext cx="1319075" cy="1319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Github Organisation</a:t>
            </a:r>
            <a:endParaRPr b="1">
              <a:solidFill>
                <a:srgbClr val="351C75"/>
              </a:solidFill>
            </a:endParaRPr>
          </a:p>
        </p:txBody>
      </p:sp>
      <p:pic>
        <p:nvPicPr>
          <p:cNvPr id="126" name="Google Shape;126;p22"/>
          <p:cNvPicPr preferRelativeResize="0"/>
          <p:nvPr/>
        </p:nvPicPr>
        <p:blipFill>
          <a:blip r:embed="rId3">
            <a:alphaModFix/>
          </a:blip>
          <a:stretch>
            <a:fillRect/>
          </a:stretch>
        </p:blipFill>
        <p:spPr>
          <a:xfrm>
            <a:off x="793900" y="886875"/>
            <a:ext cx="7556202" cy="3841976"/>
          </a:xfrm>
          <a:prstGeom prst="rect">
            <a:avLst/>
          </a:prstGeom>
          <a:noFill/>
          <a:ln>
            <a:noFill/>
          </a:ln>
        </p:spPr>
      </p:pic>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Google Drive</a:t>
            </a:r>
            <a:endParaRPr b="1">
              <a:solidFill>
                <a:srgbClr val="351C75"/>
              </a:solidFill>
            </a:endParaRPr>
          </a:p>
        </p:txBody>
      </p:sp>
      <p:pic>
        <p:nvPicPr>
          <p:cNvPr id="133" name="Google Shape;133;p23"/>
          <p:cNvPicPr preferRelativeResize="0"/>
          <p:nvPr/>
        </p:nvPicPr>
        <p:blipFill>
          <a:blip r:embed="rId3">
            <a:alphaModFix/>
          </a:blip>
          <a:stretch>
            <a:fillRect/>
          </a:stretch>
        </p:blipFill>
        <p:spPr>
          <a:xfrm>
            <a:off x="0" y="911082"/>
            <a:ext cx="9143997" cy="4461020"/>
          </a:xfrm>
          <a:prstGeom prst="rect">
            <a:avLst/>
          </a:prstGeom>
          <a:noFill/>
          <a:ln>
            <a:noFill/>
          </a:ln>
        </p:spPr>
      </p:pic>
      <p:sp>
        <p:nvSpPr>
          <p:cNvPr id="134" name="Google Shape;13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Project Management Tools: Jira</a:t>
            </a:r>
            <a:endParaRPr b="1">
              <a:solidFill>
                <a:srgbClr val="351C75"/>
              </a:solidFill>
            </a:endParaRPr>
          </a:p>
        </p:txBody>
      </p:sp>
      <p:pic>
        <p:nvPicPr>
          <p:cNvPr id="140" name="Google Shape;140;p24"/>
          <p:cNvPicPr preferRelativeResize="0"/>
          <p:nvPr/>
        </p:nvPicPr>
        <p:blipFill>
          <a:blip r:embed="rId3">
            <a:alphaModFix/>
          </a:blip>
          <a:stretch>
            <a:fillRect/>
          </a:stretch>
        </p:blipFill>
        <p:spPr>
          <a:xfrm>
            <a:off x="0" y="820503"/>
            <a:ext cx="9144000" cy="4399197"/>
          </a:xfrm>
          <a:prstGeom prst="rect">
            <a:avLst/>
          </a:prstGeom>
          <a:noFill/>
          <a:ln>
            <a:noFill/>
          </a:ln>
        </p:spPr>
      </p:pic>
      <p:sp>
        <p:nvSpPr>
          <p:cNvPr id="141" name="Google Shape;14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Minimum Viable Product: Process</a:t>
            </a:r>
            <a:endParaRPr b="1">
              <a:solidFill>
                <a:srgbClr val="351C75"/>
              </a:solidFill>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5"/>
          <p:cNvPicPr preferRelativeResize="0"/>
          <p:nvPr/>
        </p:nvPicPr>
        <p:blipFill>
          <a:blip r:embed="rId3">
            <a:alphaModFix/>
          </a:blip>
          <a:stretch>
            <a:fillRect/>
          </a:stretch>
        </p:blipFill>
        <p:spPr>
          <a:xfrm>
            <a:off x="3069075" y="1234550"/>
            <a:ext cx="2489226" cy="3252249"/>
          </a:xfrm>
          <a:prstGeom prst="rect">
            <a:avLst/>
          </a:prstGeom>
          <a:noFill/>
          <a:ln>
            <a:noFill/>
          </a:ln>
        </p:spPr>
      </p:pic>
      <p:pic>
        <p:nvPicPr>
          <p:cNvPr id="149" name="Google Shape;149;p25"/>
          <p:cNvPicPr preferRelativeResize="0"/>
          <p:nvPr/>
        </p:nvPicPr>
        <p:blipFill rotWithShape="1">
          <a:blip r:embed="rId4">
            <a:alphaModFix/>
          </a:blip>
          <a:srcRect b="9785" l="3610" r="-3610" t="3000"/>
          <a:stretch/>
        </p:blipFill>
        <p:spPr>
          <a:xfrm>
            <a:off x="419125" y="1234550"/>
            <a:ext cx="2793700" cy="3252251"/>
          </a:xfrm>
          <a:prstGeom prst="rect">
            <a:avLst/>
          </a:prstGeom>
          <a:noFill/>
          <a:ln>
            <a:noFill/>
          </a:ln>
        </p:spPr>
      </p:pic>
      <p:pic>
        <p:nvPicPr>
          <p:cNvPr id="150" name="Google Shape;150;p25"/>
          <p:cNvPicPr preferRelativeResize="0"/>
          <p:nvPr/>
        </p:nvPicPr>
        <p:blipFill>
          <a:blip r:embed="rId5">
            <a:alphaModFix/>
          </a:blip>
          <a:stretch>
            <a:fillRect/>
          </a:stretch>
        </p:blipFill>
        <p:spPr>
          <a:xfrm>
            <a:off x="5839350" y="1059545"/>
            <a:ext cx="2793702" cy="3469629"/>
          </a:xfrm>
          <a:prstGeom prst="rect">
            <a:avLst/>
          </a:prstGeom>
          <a:noFill/>
          <a:ln>
            <a:noFill/>
          </a:ln>
        </p:spPr>
      </p:pic>
      <p:sp>
        <p:nvSpPr>
          <p:cNvPr id="151" name="Google Shape;151;p25"/>
          <p:cNvSpPr/>
          <p:nvPr/>
        </p:nvSpPr>
        <p:spPr>
          <a:xfrm>
            <a:off x="2182900" y="2021375"/>
            <a:ext cx="1207500" cy="29010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5146075" y="2725513"/>
            <a:ext cx="1207500" cy="29010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Minimal Viable Product: Current Version</a:t>
            </a:r>
            <a:endParaRPr b="1">
              <a:solidFill>
                <a:srgbClr val="351C75"/>
              </a:solidFill>
            </a:endParaRPr>
          </a:p>
        </p:txBody>
      </p:sp>
      <p:pic>
        <p:nvPicPr>
          <p:cNvPr id="159" name="Google Shape;159;p26"/>
          <p:cNvPicPr preferRelativeResize="0"/>
          <p:nvPr/>
        </p:nvPicPr>
        <p:blipFill>
          <a:blip r:embed="rId3">
            <a:alphaModFix/>
          </a:blip>
          <a:stretch>
            <a:fillRect/>
          </a:stretch>
        </p:blipFill>
        <p:spPr>
          <a:xfrm>
            <a:off x="304800" y="1093925"/>
            <a:ext cx="8361498" cy="4055833"/>
          </a:xfrm>
          <a:prstGeom prst="rect">
            <a:avLst/>
          </a:prstGeom>
          <a:noFill/>
          <a:ln>
            <a:noFill/>
          </a:ln>
        </p:spPr>
      </p:pic>
      <p:sp>
        <p:nvSpPr>
          <p:cNvPr id="160" name="Google Shape;16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64" name="Shape 164"/>
        <p:cNvGrpSpPr/>
        <p:nvPr/>
      </p:nvGrpSpPr>
      <p:grpSpPr>
        <a:xfrm>
          <a:off x="0" y="0"/>
          <a:ext cx="0" cy="0"/>
          <a:chOff x="0" y="0"/>
          <a:chExt cx="0" cy="0"/>
        </a:xfrm>
      </p:grpSpPr>
      <p:sp>
        <p:nvSpPr>
          <p:cNvPr id="165" name="Google Shape;165;p27"/>
          <p:cNvSpPr/>
          <p:nvPr/>
        </p:nvSpPr>
        <p:spPr>
          <a:xfrm>
            <a:off x="244800" y="209475"/>
            <a:ext cx="8654400" cy="4677900"/>
          </a:xfrm>
          <a:prstGeom prst="roundRect">
            <a:avLst>
              <a:gd fmla="val 16667" name="adj"/>
            </a:avLst>
          </a:prstGeom>
          <a:no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txBox="1"/>
          <p:nvPr>
            <p:ph type="title"/>
          </p:nvPr>
        </p:nvSpPr>
        <p:spPr>
          <a:xfrm>
            <a:off x="244800" y="344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First Wireframe draft</a:t>
            </a:r>
            <a:endParaRPr b="1">
              <a:solidFill>
                <a:srgbClr val="351C75"/>
              </a:solidFill>
            </a:endParaRPr>
          </a:p>
        </p:txBody>
      </p:sp>
      <p:sp>
        <p:nvSpPr>
          <p:cNvPr id="167" name="Google Shape;167;p27"/>
          <p:cNvSpPr txBox="1"/>
          <p:nvPr>
            <p:ph idx="1" type="body"/>
          </p:nvPr>
        </p:nvSpPr>
        <p:spPr>
          <a:xfrm>
            <a:off x="311700" y="1170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8" name="Google Shape;16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69" name="Google Shape;169;p27"/>
          <p:cNvPicPr preferRelativeResize="0"/>
          <p:nvPr/>
        </p:nvPicPr>
        <p:blipFill>
          <a:blip r:embed="rId3">
            <a:alphaModFix/>
          </a:blip>
          <a:stretch>
            <a:fillRect/>
          </a:stretch>
        </p:blipFill>
        <p:spPr>
          <a:xfrm>
            <a:off x="1684875" y="861175"/>
            <a:ext cx="2095525" cy="3880651"/>
          </a:xfrm>
          <a:prstGeom prst="rect">
            <a:avLst/>
          </a:prstGeom>
          <a:noFill/>
          <a:ln>
            <a:noFill/>
          </a:ln>
        </p:spPr>
      </p:pic>
      <p:pic>
        <p:nvPicPr>
          <p:cNvPr id="170" name="Google Shape;170;p27"/>
          <p:cNvPicPr preferRelativeResize="0"/>
          <p:nvPr/>
        </p:nvPicPr>
        <p:blipFill>
          <a:blip r:embed="rId4">
            <a:alphaModFix/>
          </a:blip>
          <a:stretch>
            <a:fillRect/>
          </a:stretch>
        </p:blipFill>
        <p:spPr>
          <a:xfrm>
            <a:off x="4520575" y="840675"/>
            <a:ext cx="2095525" cy="3921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74" name="Shape 174"/>
        <p:cNvGrpSpPr/>
        <p:nvPr/>
      </p:nvGrpSpPr>
      <p:grpSpPr>
        <a:xfrm>
          <a:off x="0" y="0"/>
          <a:ext cx="0" cy="0"/>
          <a:chOff x="0" y="0"/>
          <a:chExt cx="0" cy="0"/>
        </a:xfrm>
      </p:grpSpPr>
      <p:sp>
        <p:nvSpPr>
          <p:cNvPr id="175" name="Google Shape;175;p28"/>
          <p:cNvSpPr/>
          <p:nvPr/>
        </p:nvSpPr>
        <p:spPr>
          <a:xfrm>
            <a:off x="244800" y="256023"/>
            <a:ext cx="8654400" cy="4677900"/>
          </a:xfrm>
          <a:prstGeom prst="roundRect">
            <a:avLst>
              <a:gd fmla="val 16667" name="adj"/>
            </a:avLst>
          </a:prstGeom>
          <a:no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Next sprint</a:t>
            </a:r>
            <a:endParaRPr b="1">
              <a:solidFill>
                <a:srgbClr val="351C75"/>
              </a:solidFill>
            </a:endParaRPr>
          </a:p>
        </p:txBody>
      </p:sp>
      <p:sp>
        <p:nvSpPr>
          <p:cNvPr id="177" name="Google Shape;177;p28"/>
          <p:cNvSpPr txBox="1"/>
          <p:nvPr>
            <p:ph idx="1" type="body"/>
          </p:nvPr>
        </p:nvSpPr>
        <p:spPr>
          <a:xfrm>
            <a:off x="311700" y="11702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Possible wireframe -&gt; prototype</a:t>
            </a:r>
            <a:endParaRPr/>
          </a:p>
          <a:p>
            <a:pPr indent="-342900" lvl="0" marL="457200" rtl="0" algn="l">
              <a:spcBef>
                <a:spcPts val="0"/>
              </a:spcBef>
              <a:spcAft>
                <a:spcPts val="0"/>
              </a:spcAft>
              <a:buSzPts val="1800"/>
              <a:buChar char="●"/>
            </a:pPr>
            <a:r>
              <a:rPr lang="en-GB"/>
              <a:t>User testing/feedback?</a:t>
            </a:r>
            <a:endParaRPr/>
          </a:p>
          <a:p>
            <a:pPr indent="-342900" lvl="0" marL="457200" rtl="0" algn="l">
              <a:spcBef>
                <a:spcPts val="0"/>
              </a:spcBef>
              <a:spcAft>
                <a:spcPts val="0"/>
              </a:spcAft>
              <a:buSzPts val="1800"/>
              <a:buChar char="●"/>
            </a:pPr>
            <a:r>
              <a:rPr lang="en-GB"/>
              <a:t>Frontend</a:t>
            </a:r>
            <a:endParaRPr/>
          </a:p>
          <a:p>
            <a:pPr indent="-317500" lvl="1" marL="914400" rtl="0" algn="l">
              <a:spcBef>
                <a:spcPts val="0"/>
              </a:spcBef>
              <a:spcAft>
                <a:spcPts val="0"/>
              </a:spcAft>
              <a:buSzPts val="1400"/>
              <a:buChar char="○"/>
            </a:pPr>
            <a:r>
              <a:rPr lang="en-GB"/>
              <a:t>Decide on any CSS frameworks</a:t>
            </a:r>
            <a:endParaRPr/>
          </a:p>
          <a:p>
            <a:pPr indent="-317500" lvl="1" marL="914400" rtl="0" algn="l">
              <a:spcBef>
                <a:spcPts val="0"/>
              </a:spcBef>
              <a:spcAft>
                <a:spcPts val="0"/>
              </a:spcAft>
              <a:buSzPts val="1400"/>
              <a:buChar char="○"/>
            </a:pPr>
            <a:r>
              <a:rPr lang="en-GB"/>
              <a:t>Mood board for colours/look</a:t>
            </a:r>
            <a:endParaRPr/>
          </a:p>
          <a:p>
            <a:pPr indent="-317500" lvl="1" marL="914400" rtl="0" algn="l">
              <a:spcBef>
                <a:spcPts val="0"/>
              </a:spcBef>
              <a:spcAft>
                <a:spcPts val="0"/>
              </a:spcAft>
              <a:buSzPts val="1400"/>
              <a:buChar char="○"/>
            </a:pPr>
            <a:r>
              <a:rPr lang="en-GB"/>
              <a:t>Colour palette</a:t>
            </a:r>
            <a:endParaRPr/>
          </a:p>
          <a:p>
            <a:pPr indent="-317500" lvl="1" marL="914400" rtl="0" algn="l">
              <a:spcBef>
                <a:spcPts val="0"/>
              </a:spcBef>
              <a:spcAft>
                <a:spcPts val="0"/>
              </a:spcAft>
              <a:buSzPts val="1400"/>
              <a:buChar char="○"/>
            </a:pPr>
            <a:r>
              <a:rPr lang="en-GB"/>
              <a:t>Responsiveness</a:t>
            </a:r>
            <a:endParaRPr/>
          </a:p>
          <a:p>
            <a:pPr indent="-317500" lvl="1" marL="914400" rtl="0" algn="l">
              <a:spcBef>
                <a:spcPts val="0"/>
              </a:spcBef>
              <a:spcAft>
                <a:spcPts val="0"/>
              </a:spcAft>
              <a:buSzPts val="1400"/>
              <a:buChar char="○"/>
            </a:pPr>
            <a:r>
              <a:rPr lang="en-GB"/>
              <a:t>Accessibility</a:t>
            </a:r>
            <a:endParaRPr/>
          </a:p>
          <a:p>
            <a:pPr indent="-317500" lvl="1" marL="914400" rtl="0" algn="l">
              <a:spcBef>
                <a:spcPts val="0"/>
              </a:spcBef>
              <a:spcAft>
                <a:spcPts val="0"/>
              </a:spcAft>
              <a:buSzPts val="1400"/>
              <a:buChar char="○"/>
            </a:pPr>
            <a:r>
              <a:rPr lang="en-GB"/>
              <a:t>React</a:t>
            </a:r>
            <a:endParaRPr/>
          </a:p>
        </p:txBody>
      </p:sp>
      <p:sp>
        <p:nvSpPr>
          <p:cNvPr id="178" name="Google Shape;17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82" name="Shape 182"/>
        <p:cNvGrpSpPr/>
        <p:nvPr/>
      </p:nvGrpSpPr>
      <p:grpSpPr>
        <a:xfrm>
          <a:off x="0" y="0"/>
          <a:ext cx="0" cy="0"/>
          <a:chOff x="0" y="0"/>
          <a:chExt cx="0" cy="0"/>
        </a:xfrm>
      </p:grpSpPr>
      <p:sp>
        <p:nvSpPr>
          <p:cNvPr id="183" name="Google Shape;183;p29"/>
          <p:cNvSpPr/>
          <p:nvPr/>
        </p:nvSpPr>
        <p:spPr>
          <a:xfrm>
            <a:off x="244800" y="232800"/>
            <a:ext cx="8654400" cy="4677900"/>
          </a:xfrm>
          <a:prstGeom prst="roundRect">
            <a:avLst>
              <a:gd fmla="val 16667" name="adj"/>
            </a:avLst>
          </a:prstGeom>
          <a:no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Points For Discussion</a:t>
            </a:r>
            <a:endParaRPr b="1" sz="2650">
              <a:solidFill>
                <a:srgbClr val="351C75"/>
              </a:solidFill>
            </a:endParaRPr>
          </a:p>
        </p:txBody>
      </p:sp>
      <p:sp>
        <p:nvSpPr>
          <p:cNvPr id="185" name="Google Shape;185;p29"/>
          <p:cNvSpPr txBox="1"/>
          <p:nvPr>
            <p:ph idx="1" type="body"/>
          </p:nvPr>
        </p:nvSpPr>
        <p:spPr>
          <a:xfrm>
            <a:off x="657725" y="1152475"/>
            <a:ext cx="7761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User account (guest)</a:t>
            </a:r>
            <a:endParaRPr/>
          </a:p>
          <a:p>
            <a:pPr indent="-342900" lvl="0" marL="457200" rtl="0" algn="l">
              <a:lnSpc>
                <a:spcPct val="100000"/>
              </a:lnSpc>
              <a:spcBef>
                <a:spcPts val="0"/>
              </a:spcBef>
              <a:spcAft>
                <a:spcPts val="0"/>
              </a:spcAft>
              <a:buSzPts val="1800"/>
              <a:buChar char="●"/>
            </a:pPr>
            <a:r>
              <a:rPr lang="en-GB"/>
              <a:t>Persona – resident of Manchester or “walker”</a:t>
            </a:r>
            <a:br>
              <a:rPr lang="en-GB"/>
            </a:br>
            <a:r>
              <a:rPr lang="en-GB"/>
              <a:t>(</a:t>
            </a:r>
            <a:r>
              <a:rPr lang="en-GB"/>
              <a:t>Find user location and/or allow to input)</a:t>
            </a:r>
            <a:endParaRPr/>
          </a:p>
          <a:p>
            <a:pPr indent="-342900" lvl="0" marL="457200" rtl="0" algn="l">
              <a:spcBef>
                <a:spcPts val="0"/>
              </a:spcBef>
              <a:spcAft>
                <a:spcPts val="0"/>
              </a:spcAft>
              <a:buSzPts val="1800"/>
              <a:buChar char="●"/>
            </a:pPr>
            <a:r>
              <a:rPr lang="en-GB"/>
              <a:t>”targeted advice” </a:t>
            </a:r>
            <a:endParaRPr/>
          </a:p>
          <a:p>
            <a:pPr indent="-342900" lvl="0" marL="457200" rtl="0" algn="l">
              <a:spcBef>
                <a:spcPts val="0"/>
              </a:spcBef>
              <a:spcAft>
                <a:spcPts val="0"/>
              </a:spcAft>
              <a:buSzPts val="1800"/>
              <a:buChar char="●"/>
            </a:pPr>
            <a:r>
              <a:rPr lang="en-GB"/>
              <a:t>Walk saving and tracking</a:t>
            </a:r>
            <a:endParaRPr/>
          </a:p>
          <a:p>
            <a:pPr indent="-342900" lvl="0" marL="457200" rtl="0" algn="l">
              <a:spcBef>
                <a:spcPts val="0"/>
              </a:spcBef>
              <a:spcAft>
                <a:spcPts val="0"/>
              </a:spcAft>
              <a:buSzPts val="1800"/>
              <a:buChar char="●"/>
            </a:pPr>
            <a:r>
              <a:rPr lang="en-GB"/>
              <a:t>Weather suggestion for current day</a:t>
            </a:r>
            <a:endParaRPr/>
          </a:p>
          <a:p>
            <a:pPr indent="-342900" lvl="0" marL="457200" rtl="0" algn="l">
              <a:spcBef>
                <a:spcPts val="0"/>
              </a:spcBef>
              <a:spcAft>
                <a:spcPts val="0"/>
              </a:spcAft>
              <a:buSzPts val="1800"/>
              <a:buChar char="●"/>
            </a:pPr>
            <a:r>
              <a:rPr lang="en-GB"/>
              <a:t>Security</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186" name="Google Shape;18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 Any questions? </a:t>
            </a:r>
            <a:endParaRPr b="1">
              <a:solidFill>
                <a:srgbClr val="351C75"/>
              </a:solidFill>
            </a:endParaRPr>
          </a:p>
        </p:txBody>
      </p:sp>
      <p:sp>
        <p:nvSpPr>
          <p:cNvPr id="192" name="Google Shape;19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3" name="Google Shape;193;p30"/>
          <p:cNvSpPr/>
          <p:nvPr/>
        </p:nvSpPr>
        <p:spPr>
          <a:xfrm>
            <a:off x="244800" y="209475"/>
            <a:ext cx="8654400" cy="4677900"/>
          </a:xfrm>
          <a:prstGeom prst="roundRect">
            <a:avLst>
              <a:gd fmla="val 16667" name="adj"/>
            </a:avLst>
          </a:prstGeom>
          <a:no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60" name="Shape 60"/>
        <p:cNvGrpSpPr/>
        <p:nvPr/>
      </p:nvGrpSpPr>
      <p:grpSpPr>
        <a:xfrm>
          <a:off x="0" y="0"/>
          <a:ext cx="0" cy="0"/>
          <a:chOff x="0" y="0"/>
          <a:chExt cx="0" cy="0"/>
        </a:xfrm>
      </p:grpSpPr>
      <p:sp>
        <p:nvSpPr>
          <p:cNvPr id="61" name="Google Shape;61;p14"/>
          <p:cNvSpPr/>
          <p:nvPr/>
        </p:nvSpPr>
        <p:spPr>
          <a:xfrm>
            <a:off x="177725" y="209475"/>
            <a:ext cx="8654400" cy="4677900"/>
          </a:xfrm>
          <a:prstGeom prst="roundRect">
            <a:avLst>
              <a:gd fmla="val 16667" name="adj"/>
            </a:avLst>
          </a:prstGeom>
          <a:no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311700" y="579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2620">
                <a:solidFill>
                  <a:srgbClr val="351C75"/>
                </a:solidFill>
                <a:latin typeface="Verdana"/>
                <a:ea typeface="Verdana"/>
                <a:cs typeface="Verdana"/>
                <a:sym typeface="Verdana"/>
              </a:rPr>
              <a:t>The Team</a:t>
            </a:r>
            <a:endParaRPr b="1" sz="2620">
              <a:solidFill>
                <a:srgbClr val="351C75"/>
              </a:solidFill>
              <a:latin typeface="Verdana"/>
              <a:ea typeface="Verdana"/>
              <a:cs typeface="Verdana"/>
              <a:sym typeface="Verdana"/>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a:p>
          <a:p>
            <a:pPr indent="-342900" lvl="0" marL="457200" rtl="0" algn="l">
              <a:lnSpc>
                <a:spcPct val="200000"/>
              </a:lnSpc>
              <a:spcBef>
                <a:spcPts val="1200"/>
              </a:spcBef>
              <a:spcAft>
                <a:spcPts val="0"/>
              </a:spcAft>
              <a:buSzPts val="1800"/>
              <a:buChar char="●"/>
            </a:pPr>
            <a:r>
              <a:rPr lang="en-GB"/>
              <a:t>Alun Groome</a:t>
            </a:r>
            <a:endParaRPr/>
          </a:p>
          <a:p>
            <a:pPr indent="-342900" lvl="0" marL="457200" rtl="0" algn="l">
              <a:lnSpc>
                <a:spcPct val="200000"/>
              </a:lnSpc>
              <a:spcBef>
                <a:spcPts val="0"/>
              </a:spcBef>
              <a:spcAft>
                <a:spcPts val="0"/>
              </a:spcAft>
              <a:buSzPts val="1800"/>
              <a:buChar char="●"/>
            </a:pPr>
            <a:r>
              <a:rPr lang="en-GB"/>
              <a:t>Rachel Chenery</a:t>
            </a:r>
            <a:endParaRPr/>
          </a:p>
          <a:p>
            <a:pPr indent="-342900" lvl="0" marL="457200" rtl="0" algn="l">
              <a:lnSpc>
                <a:spcPct val="200000"/>
              </a:lnSpc>
              <a:spcBef>
                <a:spcPts val="0"/>
              </a:spcBef>
              <a:spcAft>
                <a:spcPts val="0"/>
              </a:spcAft>
              <a:buSzPts val="1800"/>
              <a:buChar char="●"/>
            </a:pPr>
            <a:r>
              <a:rPr lang="en-GB" u="sng">
                <a:solidFill>
                  <a:schemeClr val="hlink"/>
                </a:solidFill>
                <a:hlinkClick r:id="rId3"/>
              </a:rPr>
              <a:t>Rana Alqrenawi</a:t>
            </a:r>
            <a:endParaRPr/>
          </a:p>
          <a:p>
            <a:pPr indent="-342900" lvl="0" marL="457200" rtl="0" algn="l">
              <a:lnSpc>
                <a:spcPct val="200000"/>
              </a:lnSpc>
              <a:spcBef>
                <a:spcPts val="0"/>
              </a:spcBef>
              <a:spcAft>
                <a:spcPts val="0"/>
              </a:spcAft>
              <a:buSzPts val="1800"/>
              <a:buChar char="●"/>
            </a:pPr>
            <a:r>
              <a:rPr lang="en-GB"/>
              <a:t>Myriam Thursch</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276175" y="439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Project Sunshine Brief</a:t>
            </a:r>
            <a:endParaRPr b="1">
              <a:solidFill>
                <a:srgbClr val="351C75"/>
              </a:solidFill>
            </a:endParaRPr>
          </a:p>
        </p:txBody>
      </p:sp>
      <p:sp>
        <p:nvSpPr>
          <p:cNvPr id="70" name="Google Shape;70;p15"/>
          <p:cNvSpPr txBox="1"/>
          <p:nvPr>
            <p:ph idx="1" type="body"/>
          </p:nvPr>
        </p:nvSpPr>
        <p:spPr>
          <a:xfrm>
            <a:off x="311700" y="1164325"/>
            <a:ext cx="8520600" cy="3416400"/>
          </a:xfrm>
          <a:prstGeom prst="rect">
            <a:avLst/>
          </a:prstGeom>
        </p:spPr>
        <p:txBody>
          <a:bodyPr anchorCtr="0" anchor="t" bIns="91425" lIns="91425" spcFirstLastPara="1" rIns="91425" wrap="square" tIns="91425">
            <a:normAutofit/>
          </a:bodyPr>
          <a:lstStyle/>
          <a:p>
            <a:pPr indent="-1524" lvl="0" marL="1524" marR="170223" rtl="0" algn="ctr">
              <a:lnSpc>
                <a:spcPct val="109956"/>
              </a:lnSpc>
              <a:spcBef>
                <a:spcPts val="184"/>
              </a:spcBef>
              <a:spcAft>
                <a:spcPts val="0"/>
              </a:spcAft>
              <a:buNone/>
            </a:pPr>
            <a:r>
              <a:t/>
            </a:r>
            <a:endParaRPr i="1" sz="2300">
              <a:solidFill>
                <a:schemeClr val="dk1"/>
              </a:solidFill>
              <a:latin typeface="Calibri"/>
              <a:ea typeface="Calibri"/>
              <a:cs typeface="Calibri"/>
              <a:sym typeface="Calibri"/>
            </a:endParaRPr>
          </a:p>
          <a:p>
            <a:pPr indent="-1524" lvl="0" marL="1524" marR="170223" rtl="0" algn="ctr">
              <a:lnSpc>
                <a:spcPct val="109956"/>
              </a:lnSpc>
              <a:spcBef>
                <a:spcPts val="184"/>
              </a:spcBef>
              <a:spcAft>
                <a:spcPts val="0"/>
              </a:spcAft>
              <a:buNone/>
            </a:pPr>
            <a:r>
              <a:t/>
            </a:r>
            <a:endParaRPr i="1" sz="2300">
              <a:solidFill>
                <a:schemeClr val="dk1"/>
              </a:solidFill>
              <a:latin typeface="Calibri"/>
              <a:ea typeface="Calibri"/>
              <a:cs typeface="Calibri"/>
              <a:sym typeface="Calibri"/>
            </a:endParaRPr>
          </a:p>
          <a:p>
            <a:pPr indent="-1524" lvl="0" marL="1524" marR="170223" rtl="0" algn="ctr">
              <a:lnSpc>
                <a:spcPct val="109956"/>
              </a:lnSpc>
              <a:spcBef>
                <a:spcPts val="184"/>
              </a:spcBef>
              <a:spcAft>
                <a:spcPts val="0"/>
              </a:spcAft>
              <a:buNone/>
            </a:pPr>
            <a:r>
              <a:rPr i="1" lang="en-GB" sz="2300">
                <a:solidFill>
                  <a:schemeClr val="dk1"/>
                </a:solidFill>
                <a:latin typeface="Calibri"/>
                <a:ea typeface="Calibri"/>
                <a:cs typeface="Calibri"/>
                <a:sym typeface="Calibri"/>
              </a:rPr>
              <a:t>To develop a web app that can advise on the best time and way to maximise sunshine on  your daily walking</a:t>
            </a:r>
            <a:r>
              <a:rPr lang="en-GB" sz="2300">
                <a:solidFill>
                  <a:schemeClr val="dk1"/>
                </a:solidFill>
                <a:latin typeface="Calibri"/>
                <a:ea typeface="Calibri"/>
                <a:cs typeface="Calibri"/>
                <a:sym typeface="Calibri"/>
              </a:rPr>
              <a:t> </a:t>
            </a:r>
            <a:endParaRPr sz="2300">
              <a:solidFill>
                <a:schemeClr val="dk1"/>
              </a:solidFill>
              <a:latin typeface="Calibri"/>
              <a:ea typeface="Calibri"/>
              <a:cs typeface="Calibri"/>
              <a:sym typeface="Calibri"/>
            </a:endParaRPr>
          </a:p>
          <a:p>
            <a:pPr indent="-1524" lvl="0" marL="1524" marR="170223" rtl="0" algn="ctr">
              <a:lnSpc>
                <a:spcPct val="109956"/>
              </a:lnSpc>
              <a:spcBef>
                <a:spcPts val="184"/>
              </a:spcBef>
              <a:spcAft>
                <a:spcPts val="0"/>
              </a:spcAft>
              <a:buNone/>
            </a:pPr>
            <a:r>
              <a:t/>
            </a:r>
            <a:endParaRPr sz="2300">
              <a:solidFill>
                <a:schemeClr val="dk1"/>
              </a:solidFill>
              <a:latin typeface="Calibri"/>
              <a:ea typeface="Calibri"/>
              <a:cs typeface="Calibri"/>
              <a:sym typeface="Calibri"/>
            </a:endParaRPr>
          </a:p>
          <a:p>
            <a:pPr indent="-1524" lvl="0" marL="1524" marR="170223" rtl="0" algn="ctr">
              <a:lnSpc>
                <a:spcPct val="109956"/>
              </a:lnSpc>
              <a:spcBef>
                <a:spcPts val="184"/>
              </a:spcBef>
              <a:spcAft>
                <a:spcPts val="0"/>
              </a:spcAft>
              <a:buNone/>
            </a:pPr>
            <a:r>
              <a:t/>
            </a:r>
            <a:endParaRPr sz="2300">
              <a:solidFill>
                <a:schemeClr val="dk1"/>
              </a:solidFill>
              <a:latin typeface="Calibri"/>
              <a:ea typeface="Calibri"/>
              <a:cs typeface="Calibri"/>
              <a:sym typeface="Calibri"/>
            </a:endParaRPr>
          </a:p>
          <a:p>
            <a:pPr indent="-1524" lvl="0" marL="1524" marR="170223" rtl="0" algn="l">
              <a:lnSpc>
                <a:spcPct val="109956"/>
              </a:lnSpc>
              <a:spcBef>
                <a:spcPts val="184"/>
              </a:spcBef>
              <a:spcAft>
                <a:spcPts val="0"/>
              </a:spcAft>
              <a:buClr>
                <a:schemeClr val="dk1"/>
              </a:buClr>
              <a:buSzPts val="1100"/>
              <a:buFont typeface="Arial"/>
              <a:buNone/>
            </a:pPr>
            <a:r>
              <a:rPr lang="en-GB" sz="2300">
                <a:solidFill>
                  <a:schemeClr val="dk1"/>
                </a:solidFill>
                <a:latin typeface="Calibri"/>
                <a:ea typeface="Calibri"/>
                <a:cs typeface="Calibri"/>
                <a:sym typeface="Calibri"/>
              </a:rPr>
              <a:t>	Client: Zühlke Manchester</a:t>
            </a:r>
            <a:endParaRPr sz="2300">
              <a:solidFill>
                <a:schemeClr val="dk1"/>
              </a:solidFill>
              <a:latin typeface="Calibri"/>
              <a:ea typeface="Calibri"/>
              <a:cs typeface="Calibri"/>
              <a:sym typeface="Calibri"/>
            </a:endParaRPr>
          </a:p>
        </p:txBody>
      </p:sp>
      <p:sp>
        <p:nvSpPr>
          <p:cNvPr id="71" name="Google Shape;71;p15"/>
          <p:cNvSpPr/>
          <p:nvPr/>
        </p:nvSpPr>
        <p:spPr>
          <a:xfrm>
            <a:off x="177725" y="209475"/>
            <a:ext cx="8654400" cy="4677900"/>
          </a:xfrm>
          <a:prstGeom prst="roundRect">
            <a:avLst>
              <a:gd fmla="val 16667" name="adj"/>
            </a:avLst>
          </a:prstGeom>
          <a:no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Week 1 - Immersion Week</a:t>
            </a:r>
            <a:endParaRPr b="1">
              <a:solidFill>
                <a:srgbClr val="351C75"/>
              </a:solidFill>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79" name="Google Shape;79;p16"/>
          <p:cNvSpPr/>
          <p:nvPr/>
        </p:nvSpPr>
        <p:spPr>
          <a:xfrm>
            <a:off x="177725" y="209475"/>
            <a:ext cx="8654400" cy="4677900"/>
          </a:xfrm>
          <a:prstGeom prst="roundRect">
            <a:avLst>
              <a:gd fmla="val 16667" name="adj"/>
            </a:avLst>
          </a:prstGeom>
          <a:no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16"/>
          <p:cNvPicPr preferRelativeResize="0"/>
          <p:nvPr/>
        </p:nvPicPr>
        <p:blipFill>
          <a:blip r:embed="rId3">
            <a:alphaModFix/>
          </a:blip>
          <a:stretch>
            <a:fillRect/>
          </a:stretch>
        </p:blipFill>
        <p:spPr>
          <a:xfrm>
            <a:off x="1407400" y="993225"/>
            <a:ext cx="5975870" cy="3734901"/>
          </a:xfrm>
          <a:prstGeom prst="rect">
            <a:avLst/>
          </a:prstGeom>
          <a:noFill/>
          <a:ln>
            <a:noFill/>
          </a:ln>
        </p:spPr>
      </p:pic>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Project Management: Team </a:t>
            </a:r>
            <a:endParaRPr b="1">
              <a:solidFill>
                <a:srgbClr val="351C75"/>
              </a:solidFill>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594062" y="1017725"/>
            <a:ext cx="7821726" cy="3603625"/>
          </a:xfrm>
          <a:prstGeom prst="rect">
            <a:avLst/>
          </a:prstGeom>
          <a:noFill/>
          <a:ln>
            <a:noFill/>
          </a:ln>
        </p:spPr>
      </p:pic>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93" name="Shape 93"/>
        <p:cNvGrpSpPr/>
        <p:nvPr/>
      </p:nvGrpSpPr>
      <p:grpSpPr>
        <a:xfrm>
          <a:off x="0" y="0"/>
          <a:ext cx="0" cy="0"/>
          <a:chOff x="0" y="0"/>
          <a:chExt cx="0" cy="0"/>
        </a:xfrm>
      </p:grpSpPr>
      <p:sp>
        <p:nvSpPr>
          <p:cNvPr id="94" name="Google Shape;94;p1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Project Management Methodology: Agile</a:t>
            </a:r>
            <a:endParaRPr b="1">
              <a:solidFill>
                <a:srgbClr val="351C75"/>
              </a:solidFill>
            </a:endParaRPr>
          </a:p>
        </p:txBody>
      </p:sp>
      <p:pic>
        <p:nvPicPr>
          <p:cNvPr id="95" name="Google Shape;95;p18"/>
          <p:cNvPicPr preferRelativeResize="0"/>
          <p:nvPr/>
        </p:nvPicPr>
        <p:blipFill>
          <a:blip r:embed="rId3">
            <a:alphaModFix/>
          </a:blip>
          <a:stretch>
            <a:fillRect/>
          </a:stretch>
        </p:blipFill>
        <p:spPr>
          <a:xfrm>
            <a:off x="0" y="873429"/>
            <a:ext cx="9144002" cy="4346271"/>
          </a:xfrm>
          <a:prstGeom prst="rect">
            <a:avLst/>
          </a:prstGeom>
          <a:noFill/>
          <a:ln>
            <a:noFill/>
          </a:ln>
        </p:spPr>
      </p:pic>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0" y="914400"/>
            <a:ext cx="9143998" cy="4260574"/>
          </a:xfrm>
          <a:prstGeom prst="rect">
            <a:avLst/>
          </a:prstGeom>
          <a:noFill/>
          <a:ln>
            <a:noFill/>
          </a:ln>
        </p:spPr>
      </p:pic>
      <p:sp>
        <p:nvSpPr>
          <p:cNvPr id="102" name="Google Shape;102;p1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Project Management Approach: Scrum</a:t>
            </a:r>
            <a:endParaRPr b="1">
              <a:solidFill>
                <a:srgbClr val="351C75"/>
              </a:solidFill>
            </a:endParaRPr>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Roles and Accountability </a:t>
            </a:r>
            <a:endParaRPr b="1">
              <a:solidFill>
                <a:srgbClr val="351C75"/>
              </a:solidFill>
            </a:endParaRPr>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10" name="Google Shape;110;p20"/>
          <p:cNvPicPr preferRelativeResize="0"/>
          <p:nvPr/>
        </p:nvPicPr>
        <p:blipFill>
          <a:blip r:embed="rId3">
            <a:alphaModFix/>
          </a:blip>
          <a:stretch>
            <a:fillRect/>
          </a:stretch>
        </p:blipFill>
        <p:spPr>
          <a:xfrm>
            <a:off x="0" y="1017725"/>
            <a:ext cx="2653050" cy="4125776"/>
          </a:xfrm>
          <a:prstGeom prst="rect">
            <a:avLst/>
          </a:prstGeom>
          <a:noFill/>
          <a:ln>
            <a:noFill/>
          </a:ln>
        </p:spPr>
      </p:pic>
      <p:pic>
        <p:nvPicPr>
          <p:cNvPr id="111" name="Google Shape;111;p20"/>
          <p:cNvPicPr preferRelativeResize="0"/>
          <p:nvPr/>
        </p:nvPicPr>
        <p:blipFill>
          <a:blip r:embed="rId4">
            <a:alphaModFix/>
          </a:blip>
          <a:stretch>
            <a:fillRect/>
          </a:stretch>
        </p:blipFill>
        <p:spPr>
          <a:xfrm>
            <a:off x="2653050" y="1017725"/>
            <a:ext cx="3105924" cy="4192925"/>
          </a:xfrm>
          <a:prstGeom prst="rect">
            <a:avLst/>
          </a:prstGeom>
          <a:noFill/>
          <a:ln>
            <a:noFill/>
          </a:ln>
        </p:spPr>
      </p:pic>
      <p:pic>
        <p:nvPicPr>
          <p:cNvPr id="112" name="Google Shape;112;p20"/>
          <p:cNvPicPr preferRelativeResize="0"/>
          <p:nvPr/>
        </p:nvPicPr>
        <p:blipFill>
          <a:blip r:embed="rId5">
            <a:alphaModFix/>
          </a:blip>
          <a:stretch>
            <a:fillRect/>
          </a:stretch>
        </p:blipFill>
        <p:spPr>
          <a:xfrm>
            <a:off x="5695550" y="1017725"/>
            <a:ext cx="3448450" cy="4125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solidFill>
                  <a:srgbClr val="351C75"/>
                </a:solidFill>
              </a:rPr>
              <a:t>Project Management Tools</a:t>
            </a:r>
            <a:endParaRPr b="1">
              <a:solidFill>
                <a:srgbClr val="351C75"/>
              </a:solidFill>
            </a:endParaRPr>
          </a:p>
        </p:txBody>
      </p:sp>
      <p:sp>
        <p:nvSpPr>
          <p:cNvPr id="118" name="Google Shape;118;p21"/>
          <p:cNvSpPr/>
          <p:nvPr/>
        </p:nvSpPr>
        <p:spPr>
          <a:xfrm>
            <a:off x="311700" y="194925"/>
            <a:ext cx="8654400" cy="4677900"/>
          </a:xfrm>
          <a:prstGeom prst="roundRect">
            <a:avLst>
              <a:gd fmla="val 16667" name="adj"/>
            </a:avLst>
          </a:prstGeom>
          <a:noFill/>
          <a:ln cap="flat" cmpd="sng" w="381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txBox="1"/>
          <p:nvPr>
            <p:ph idx="1" type="body"/>
          </p:nvPr>
        </p:nvSpPr>
        <p:spPr>
          <a:xfrm>
            <a:off x="974375" y="1140650"/>
            <a:ext cx="7757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Github</a:t>
            </a:r>
            <a:endParaRPr/>
          </a:p>
          <a:p>
            <a:pPr indent="-342900" lvl="0" marL="457200" rtl="0" algn="l">
              <a:spcBef>
                <a:spcPts val="0"/>
              </a:spcBef>
              <a:spcAft>
                <a:spcPts val="0"/>
              </a:spcAft>
              <a:buSzPts val="1800"/>
              <a:buChar char="●"/>
            </a:pPr>
            <a:r>
              <a:rPr lang="en-GB"/>
              <a:t>Trello vs Jira</a:t>
            </a:r>
            <a:endParaRPr/>
          </a:p>
          <a:p>
            <a:pPr indent="-342900" lvl="0" marL="457200" rtl="0" algn="l">
              <a:spcBef>
                <a:spcPts val="0"/>
              </a:spcBef>
              <a:spcAft>
                <a:spcPts val="0"/>
              </a:spcAft>
              <a:buSzPts val="1800"/>
              <a:buChar char="●"/>
            </a:pPr>
            <a:r>
              <a:rPr lang="en-GB"/>
              <a:t>Google Drive</a:t>
            </a:r>
            <a:endParaRPr>
              <a:solidFill>
                <a:srgbClr val="FF0000"/>
              </a:solidFill>
            </a:endParaRPr>
          </a:p>
          <a:p>
            <a:pPr indent="-342900" lvl="0" marL="457200" rtl="0" algn="l">
              <a:spcBef>
                <a:spcPts val="0"/>
              </a:spcBef>
              <a:spcAft>
                <a:spcPts val="0"/>
              </a:spcAft>
              <a:buSzPts val="1800"/>
              <a:buChar char="●"/>
            </a:pPr>
            <a:r>
              <a:rPr lang="en-GB"/>
              <a:t>Google Meet  vs Zoom vs Slack calls</a:t>
            </a:r>
            <a:endParaRPr>
              <a:solidFill>
                <a:srgbClr val="FF0000"/>
              </a:solidFill>
            </a:endParaRPr>
          </a:p>
          <a:p>
            <a:pPr indent="-342900" lvl="0" marL="457200" rtl="0" algn="l">
              <a:spcBef>
                <a:spcPts val="0"/>
              </a:spcBef>
              <a:spcAft>
                <a:spcPts val="0"/>
              </a:spcAft>
              <a:buSzPts val="1800"/>
              <a:buChar char="●"/>
            </a:pPr>
            <a:r>
              <a:rPr lang="en-GB"/>
              <a:t>XMind vs Figma vs Google Draw </a:t>
            </a:r>
            <a:endParaRPr/>
          </a:p>
          <a:p>
            <a:pPr indent="0" lvl="0" marL="0" rtl="0" algn="l">
              <a:spcBef>
                <a:spcPts val="1200"/>
              </a:spcBef>
              <a:spcAft>
                <a:spcPts val="1200"/>
              </a:spcAft>
              <a:buNone/>
            </a:pPr>
            <a:r>
              <a:t/>
            </a:r>
            <a:endParaRPr/>
          </a:p>
        </p:txBody>
      </p:sp>
      <p:sp>
        <p:nvSpPr>
          <p:cNvPr id="120" name="Google Shape;12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