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Alun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bc927c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cbc927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FF"/>
                </a:solidFill>
              </a:rPr>
              <a:t>Alun Machine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rabicPeriod"/>
            </a:pPr>
            <a:r>
              <a:rPr lang="en-GB" sz="1400">
                <a:solidFill>
                  <a:srgbClr val="0000FF"/>
                </a:solidFill>
              </a:rPr>
              <a:t>Weather Page: API .. Rachel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rabicPeriod"/>
            </a:pPr>
            <a:r>
              <a:rPr lang="en-GB" sz="1400">
                <a:solidFill>
                  <a:srgbClr val="0000FF"/>
                </a:solidFill>
              </a:rPr>
              <a:t>Individual Walk + Add Walk: Routes and the API .. Alun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f293cd3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f293cd3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FF"/>
                </a:solidFill>
              </a:rPr>
              <a:t>Myriam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bc927c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cbc927c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Myriam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cbd22d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cbd22d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FF"/>
                </a:solidFill>
              </a:rPr>
              <a:t>90 seconds each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-GB" sz="1400">
                <a:solidFill>
                  <a:srgbClr val="0000FF"/>
                </a:solidFill>
              </a:rPr>
              <a:t>Rana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-GB" sz="1400">
                <a:solidFill>
                  <a:srgbClr val="0000FF"/>
                </a:solidFill>
              </a:rPr>
              <a:t>Rachel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-GB" sz="1400">
                <a:solidFill>
                  <a:srgbClr val="0000FF"/>
                </a:solidFill>
              </a:rPr>
              <a:t>Myriam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-GB" sz="1400">
                <a:solidFill>
                  <a:srgbClr val="0000FF"/>
                </a:solidFill>
              </a:rPr>
              <a:t>Alun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bd22dd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bd22dd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FF"/>
                </a:solidFill>
              </a:rPr>
              <a:t>Rana</a:t>
            </a:r>
            <a:endParaRPr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5980a00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5980a00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FF"/>
                </a:solidFill>
              </a:rPr>
              <a:t>Rana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820ee5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820ee5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Rachel: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500"/>
              <a:t>Three uses: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 sz="1500"/>
              <a:t>Location of user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 sz="1500"/>
              <a:t>Weather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 sz="1500"/>
              <a:t>Maps 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n-GB" sz="1500"/>
              <a:t>For display on Weather Page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n-GB" sz="1500"/>
              <a:t>For interactive maps to save for walks</a:t>
            </a:r>
            <a:endParaRPr sz="1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9ff6a7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9ff6a7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Myriam</a:t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bd22dd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cbd22dd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Myriam</a:t>
            </a:r>
            <a:endParaRPr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9ff6a7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9ff6a7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Alun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bc927c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bc927c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  <a:highlight>
                  <a:srgbClr val="FFFF00"/>
                </a:highlight>
              </a:rPr>
              <a:t>Terraform and Serverless</a:t>
            </a:r>
            <a:endParaRPr sz="1800">
              <a:solidFill>
                <a:srgbClr val="595959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  <a:highlight>
                  <a:srgbClr val="FFFF00"/>
                </a:highlight>
              </a:rPr>
              <a:t>AWS and MySQL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4A7D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1" Type="http://schemas.openxmlformats.org/officeDocument/2006/relationships/image" Target="../media/image25.png"/><Relationship Id="rId10" Type="http://schemas.openxmlformats.org/officeDocument/2006/relationships/image" Target="../media/image26.png"/><Relationship Id="rId9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7725" y="209475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Project Sunshine</a:t>
            </a:r>
            <a:endParaRPr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50175"/>
            <a:ext cx="1319075" cy="13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244800" y="232800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679225"/>
            <a:ext cx="85206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rgbClr val="351C75"/>
                </a:solidFill>
              </a:rPr>
              <a:t>DEMO</a:t>
            </a:r>
            <a:endParaRPr b="1" sz="9600">
              <a:solidFill>
                <a:srgbClr val="351C75"/>
              </a:solidFill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657725" y="1533475"/>
            <a:ext cx="7761300" cy="25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Ongoing</a:t>
            </a:r>
            <a:r>
              <a:rPr lang="en-GB" sz="2000"/>
              <a:t> Frontend ..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 Structure ..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Backend ..</a:t>
            </a:r>
            <a:endParaRPr sz="20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475" y="-53425"/>
            <a:ext cx="4416725" cy="524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Next Sprint</a:t>
            </a:r>
            <a:endParaRPr b="1" sz="265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91850" y="902225"/>
            <a:ext cx="29307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Thanks 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for 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listening</a:t>
            </a:r>
            <a:r>
              <a:rPr b="1" lang="en-GB">
                <a:solidFill>
                  <a:srgbClr val="351C75"/>
                </a:solidFill>
              </a:rPr>
              <a:t> ..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Any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 questions? 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77" y="0"/>
            <a:ext cx="46476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77725" y="209475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>
                <a:solidFill>
                  <a:srgbClr val="351C75"/>
                </a:solidFill>
                <a:latin typeface="Verdana"/>
                <a:ea typeface="Verdana"/>
                <a:cs typeface="Verdana"/>
                <a:sym typeface="Verdana"/>
              </a:rPr>
              <a:t>The Team</a:t>
            </a:r>
            <a:endParaRPr b="1" sz="2620">
              <a:solidFill>
                <a:srgbClr val="351C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63100"/>
            <a:ext cx="85206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Principal Agile Project Manager</a:t>
            </a:r>
            <a:r>
              <a:rPr lang="en-GB"/>
              <a:t>: Rana Alqrenawi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Rachel </a:t>
            </a:r>
            <a:r>
              <a:rPr lang="en-GB"/>
              <a:t>Chenery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Alun Groome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Myriam Thursch</a:t>
            </a:r>
            <a:br>
              <a:rPr lang="en-GB"/>
            </a:b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76175" y="43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Project Sunshine Brief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6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t/>
            </a:r>
            <a:endParaRPr i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t/>
            </a:r>
            <a:endParaRPr i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 web app that can advise on the best time and way to maximise sunshine on  your daily walking</a:t>
            </a: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ctr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" lvl="0" marL="1524" marR="170223" rtl="0" algn="l">
              <a:lnSpc>
                <a:spcPct val="109956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Client: Zühlke Manchester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77725" y="209475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244800" y="256023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Sprint Goals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627425"/>
            <a:ext cx="8520600" cy="2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Modeling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Backend structure and Github repositories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Technical </a:t>
            </a:r>
            <a:r>
              <a:rPr lang="en-GB"/>
              <a:t>Configurations</a:t>
            </a:r>
            <a:r>
              <a:rPr lang="en-GB"/>
              <a:t> and new learnings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44800" y="256023"/>
            <a:ext cx="8654400" cy="467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Analysis &amp; Choice of T</a:t>
            </a:r>
            <a:r>
              <a:rPr b="1" lang="en-GB">
                <a:solidFill>
                  <a:srgbClr val="351C75"/>
                </a:solidFill>
              </a:rPr>
              <a:t>hird Party APIs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800" y="1149522"/>
            <a:ext cx="5651500" cy="2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813" y="3902200"/>
            <a:ext cx="13239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75" y="3874187"/>
            <a:ext cx="2635426" cy="4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5241" y="1251900"/>
            <a:ext cx="14207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57894" y="103623"/>
            <a:ext cx="94506" cy="4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349" y="1970325"/>
            <a:ext cx="2773448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7338" y="2630775"/>
            <a:ext cx="2676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14350" y="3960813"/>
            <a:ext cx="15144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2400" y="3932238"/>
            <a:ext cx="18288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 flipH="1">
            <a:off x="183750" y="213450"/>
            <a:ext cx="88374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Building the database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5294" t="8800"/>
          <a:stretch/>
        </p:blipFill>
        <p:spPr>
          <a:xfrm>
            <a:off x="422200" y="909750"/>
            <a:ext cx="2276475" cy="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025" y="3525026"/>
            <a:ext cx="4571999" cy="14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0625" y="1290750"/>
            <a:ext cx="3833601" cy="28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 flipH="1">
            <a:off x="183750" y="213450"/>
            <a:ext cx="88374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Data Structure and ERD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50" y="1033747"/>
            <a:ext cx="5424001" cy="329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 flipH="1">
            <a:off x="403100" y="44400"/>
            <a:ext cx="81039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Backend </a:t>
            </a:r>
            <a:r>
              <a:rPr b="1" lang="en-GB">
                <a:solidFill>
                  <a:srgbClr val="351C75"/>
                </a:solidFill>
              </a:rPr>
              <a:t>Frameworks</a:t>
            </a:r>
            <a:r>
              <a:rPr b="1" lang="en-GB">
                <a:solidFill>
                  <a:srgbClr val="351C75"/>
                </a:solidFill>
              </a:rPr>
              <a:t> and Repositories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5" y="1321000"/>
            <a:ext cx="2903126" cy="2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875" y="1321675"/>
            <a:ext cx="2831825" cy="2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5575" y="1321675"/>
            <a:ext cx="2955600" cy="269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64075" y="984525"/>
            <a:ext cx="283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114825" y="917025"/>
            <a:ext cx="28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API Repository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64075" y="910350"/>
            <a:ext cx="28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C#</a:t>
            </a:r>
            <a:r>
              <a:rPr lang="en-GB"/>
              <a:t> API Repository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127525" y="917025"/>
            <a:ext cx="28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</a:t>
            </a:r>
            <a:r>
              <a:rPr lang="en-GB"/>
              <a:t> Repository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51C75"/>
                </a:solidFill>
              </a:rPr>
              <a:t>Technology Stack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5045075" y="1047625"/>
            <a:ext cx="40203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AWS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-GB">
                <a:solidFill>
                  <a:schemeClr val="dk2"/>
                </a:solidFill>
              </a:rPr>
              <a:t>Serverless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-GB">
                <a:solidFill>
                  <a:schemeClr val="dk2"/>
                </a:solidFill>
              </a:rPr>
              <a:t>Lamda</a:t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Terraform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MySql</a:t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Firebase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587850" y="1679675"/>
            <a:ext cx="40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52325" y="997150"/>
            <a:ext cx="39255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React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b="1" lang="en-GB" sz="1200">
                <a:solidFill>
                  <a:schemeClr val="dk2"/>
                </a:solidFill>
              </a:rPr>
              <a:t>Java Script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b="1" lang="en-GB" sz="1200">
                <a:solidFill>
                  <a:schemeClr val="dk2"/>
                </a:solidFill>
              </a:rPr>
              <a:t>ESLint</a:t>
            </a:r>
            <a:endParaRPr b="1" sz="12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Java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b="1" lang="en-GB" sz="1200">
                <a:solidFill>
                  <a:schemeClr val="dk2"/>
                </a:solidFill>
              </a:rPr>
              <a:t>Maven</a:t>
            </a:r>
            <a:endParaRPr b="1" sz="12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C# .NET Core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RESTful Web Services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Swagger UI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Coding Editors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b="1" lang="en-GB" sz="1200">
                <a:solidFill>
                  <a:schemeClr val="dk2"/>
                </a:solidFill>
              </a:rPr>
              <a:t>Visual Studio 2019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b="1" lang="en-GB" sz="1200">
                <a:solidFill>
                  <a:schemeClr val="dk2"/>
                </a:solidFill>
              </a:rPr>
              <a:t>VS Code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b="1" lang="en-GB" sz="1200">
                <a:solidFill>
                  <a:schemeClr val="dk2"/>
                </a:solidFill>
              </a:rPr>
              <a:t>IntelliJ</a:t>
            </a:r>
            <a:endParaRPr b="1" sz="12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850" y="1879489"/>
            <a:ext cx="1085425" cy="52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875" y="1091362"/>
            <a:ext cx="1085428" cy="5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838" y="3148537"/>
            <a:ext cx="1208438" cy="5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5425" y="3707986"/>
            <a:ext cx="1527775" cy="37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4175" y="923100"/>
            <a:ext cx="1496974" cy="9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6350" y="2006700"/>
            <a:ext cx="1373500" cy="6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0250" y="2571762"/>
            <a:ext cx="1085425" cy="56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06350" y="3107396"/>
            <a:ext cx="1633226" cy="83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55600" y="24905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