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Authors.xml" ContentType="application/vnd.openxmlformats-officedocument.presentationml.commentAuthor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1" r:id="rId3"/>
    <p:sldId id="282" r:id="rId4"/>
    <p:sldId id="283" r:id="rId5"/>
    <p:sldId id="284" r:id="rId6"/>
    <p:sldId id="285" r:id="rId7"/>
    <p:sldId id="286" r:id="rId8"/>
    <p:sldId id="287" r:id="rId9"/>
    <p:sldId id="288" r:id="rId10"/>
    <p:sldId id="293" r:id="rId11"/>
    <p:sldId id="289" r:id="rId12"/>
    <p:sldId id="294" r:id="rId13"/>
    <p:sldId id="290" r:id="rId14"/>
    <p:sldId id="295" r:id="rId15"/>
    <p:sldId id="291" r:id="rId16"/>
    <p:sldId id="292" r:id="rId17"/>
    <p:sldId id="280" r:id="rId1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e7f82050e734404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9FA678-D070-4BF8-B42F-4C1C813ED9CF}" v="22" dt="2023-08-29T14:01:34.5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 Id="rId27"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BR"/>
              <a:t>Clique para editar o título mestre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888BD1F6-D211-4160-8433-0F32AFEF5B0B}" type="datetimeFigureOut">
              <a:rPr lang="pt-BR" smtClean="0"/>
              <a:t>29/08/2023</a:t>
            </a:fld>
            <a:endParaRPr lang="pt-BR"/>
          </a:p>
        </p:txBody>
      </p:sp>
      <p:sp>
        <p:nvSpPr>
          <p:cNvPr id="5" name="Footer Placeholder 4"/>
          <p:cNvSpPr>
            <a:spLocks noGrp="1"/>
          </p:cNvSpPr>
          <p:nvPr>
            <p:ph type="ftr" sz="quarter" idx="11"/>
          </p:nvPr>
        </p:nvSpPr>
        <p:spPr/>
        <p:txBody>
          <a:bodyPr/>
          <a:lstStyle/>
          <a:p>
            <a:endParaRPr lang="pt-B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7E9A162-4E75-43BD-8208-F21936CCA9A6}" type="slidenum">
              <a:rPr lang="pt-BR" smtClean="0"/>
              <a:t>‹nº›</a:t>
            </a:fld>
            <a:endParaRPr lang="pt-BR"/>
          </a:p>
        </p:txBody>
      </p:sp>
    </p:spTree>
    <p:extLst>
      <p:ext uri="{BB962C8B-B14F-4D97-AF65-F5344CB8AC3E}">
        <p14:creationId xmlns:p14="http://schemas.microsoft.com/office/powerpoint/2010/main" val="3885185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888BD1F6-D211-4160-8433-0F32AFEF5B0B}" type="datetimeFigureOut">
              <a:rPr lang="pt-BR" smtClean="0"/>
              <a:t>29/08/2023</a:t>
            </a:fld>
            <a:endParaRPr lang="pt-BR"/>
          </a:p>
        </p:txBody>
      </p:sp>
      <p:sp>
        <p:nvSpPr>
          <p:cNvPr id="5" name="Footer Placeholder 4"/>
          <p:cNvSpPr>
            <a:spLocks noGrp="1"/>
          </p:cNvSpPr>
          <p:nvPr>
            <p:ph type="ftr" sz="quarter" idx="11"/>
          </p:nvPr>
        </p:nvSpPr>
        <p:spPr/>
        <p:txBody>
          <a:bodyPr/>
          <a:lstStyle/>
          <a:p>
            <a:endParaRPr lang="pt-B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7E9A162-4E75-43BD-8208-F21936CCA9A6}" type="slidenum">
              <a:rPr lang="pt-BR" smtClean="0"/>
              <a:t>‹nº›</a:t>
            </a:fld>
            <a:endParaRPr lang="pt-BR"/>
          </a:p>
        </p:txBody>
      </p:sp>
    </p:spTree>
    <p:extLst>
      <p:ext uri="{BB962C8B-B14F-4D97-AF65-F5344CB8AC3E}">
        <p14:creationId xmlns:p14="http://schemas.microsoft.com/office/powerpoint/2010/main" val="92479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 texto mestre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888BD1F6-D211-4160-8433-0F32AFEF5B0B}" type="datetimeFigureOut">
              <a:rPr lang="pt-BR" smtClean="0"/>
              <a:t>29/08/2023</a:t>
            </a:fld>
            <a:endParaRPr lang="pt-BR"/>
          </a:p>
        </p:txBody>
      </p:sp>
      <p:sp>
        <p:nvSpPr>
          <p:cNvPr id="5" name="Footer Placeholder 4"/>
          <p:cNvSpPr>
            <a:spLocks noGrp="1"/>
          </p:cNvSpPr>
          <p:nvPr>
            <p:ph type="ftr" sz="quarter" idx="11"/>
          </p:nvPr>
        </p:nvSpPr>
        <p:spPr/>
        <p:txBody>
          <a:bodyPr/>
          <a:lstStyle/>
          <a:p>
            <a:endParaRPr lang="pt-B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7E9A162-4E75-43BD-8208-F21936CCA9A6}" type="slidenum">
              <a:rPr lang="pt-BR" smtClean="0"/>
              <a:t>‹nº›</a:t>
            </a:fld>
            <a:endParaRPr lang="pt-B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56369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BR"/>
              <a:t>Clique para editar o título mestre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 texto mestre</a:t>
            </a:r>
          </a:p>
        </p:txBody>
      </p:sp>
      <p:sp>
        <p:nvSpPr>
          <p:cNvPr id="5" name="Date Placeholder 4"/>
          <p:cNvSpPr>
            <a:spLocks noGrp="1"/>
          </p:cNvSpPr>
          <p:nvPr>
            <p:ph type="dt" sz="half" idx="10"/>
          </p:nvPr>
        </p:nvSpPr>
        <p:spPr/>
        <p:txBody>
          <a:bodyPr/>
          <a:lstStyle/>
          <a:p>
            <a:fld id="{888BD1F6-D211-4160-8433-0F32AFEF5B0B}" type="datetimeFigureOut">
              <a:rPr lang="pt-BR" smtClean="0"/>
              <a:t>29/08/2023</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7E9A162-4E75-43BD-8208-F21936CCA9A6}" type="slidenum">
              <a:rPr lang="pt-BR" smtClean="0"/>
              <a:t>‹nº›</a:t>
            </a:fld>
            <a:endParaRPr lang="pt-BR"/>
          </a:p>
        </p:txBody>
      </p:sp>
    </p:spTree>
    <p:extLst>
      <p:ext uri="{BB962C8B-B14F-4D97-AF65-F5344CB8AC3E}">
        <p14:creationId xmlns:p14="http://schemas.microsoft.com/office/powerpoint/2010/main" val="1834159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 texto mestre</a:t>
            </a:r>
          </a:p>
        </p:txBody>
      </p:sp>
      <p:sp>
        <p:nvSpPr>
          <p:cNvPr id="5" name="Date Placeholder 4"/>
          <p:cNvSpPr>
            <a:spLocks noGrp="1"/>
          </p:cNvSpPr>
          <p:nvPr>
            <p:ph type="dt" sz="half" idx="10"/>
          </p:nvPr>
        </p:nvSpPr>
        <p:spPr/>
        <p:txBody>
          <a:bodyPr/>
          <a:lstStyle/>
          <a:p>
            <a:fld id="{888BD1F6-D211-4160-8433-0F32AFEF5B0B}" type="datetimeFigureOut">
              <a:rPr lang="pt-BR" smtClean="0"/>
              <a:t>29/08/2023</a:t>
            </a:fld>
            <a:endParaRPr lang="pt-BR"/>
          </a:p>
        </p:txBody>
      </p:sp>
      <p:sp>
        <p:nvSpPr>
          <p:cNvPr id="6" name="Footer Placeholder 5"/>
          <p:cNvSpPr>
            <a:spLocks noGrp="1"/>
          </p:cNvSpPr>
          <p:nvPr>
            <p:ph type="ftr" sz="quarter" idx="11"/>
          </p:nvPr>
        </p:nvSpPr>
        <p:spPr/>
        <p:txBody>
          <a:bodyPr/>
          <a:lstStyle/>
          <a:p>
            <a:endParaRPr lang="pt-B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7E9A162-4E75-43BD-8208-F21936CCA9A6}" type="slidenum">
              <a:rPr lang="pt-BR" smtClean="0"/>
              <a:t>‹nº›</a:t>
            </a:fld>
            <a:endParaRPr lang="pt-B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33783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 texto mestre</a:t>
            </a:r>
          </a:p>
        </p:txBody>
      </p:sp>
      <p:sp>
        <p:nvSpPr>
          <p:cNvPr id="5" name="Date Placeholder 4"/>
          <p:cNvSpPr>
            <a:spLocks noGrp="1"/>
          </p:cNvSpPr>
          <p:nvPr>
            <p:ph type="dt" sz="half" idx="10"/>
          </p:nvPr>
        </p:nvSpPr>
        <p:spPr/>
        <p:txBody>
          <a:bodyPr/>
          <a:lstStyle/>
          <a:p>
            <a:fld id="{888BD1F6-D211-4160-8433-0F32AFEF5B0B}" type="datetimeFigureOut">
              <a:rPr lang="pt-BR" smtClean="0"/>
              <a:t>29/08/2023</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7E9A162-4E75-43BD-8208-F21936CCA9A6}" type="slidenum">
              <a:rPr lang="pt-BR" smtClean="0"/>
              <a:t>‹nº›</a:t>
            </a:fld>
            <a:endParaRPr lang="pt-BR"/>
          </a:p>
        </p:txBody>
      </p:sp>
    </p:spTree>
    <p:extLst>
      <p:ext uri="{BB962C8B-B14F-4D97-AF65-F5344CB8AC3E}">
        <p14:creationId xmlns:p14="http://schemas.microsoft.com/office/powerpoint/2010/main" val="13047852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88BD1F6-D211-4160-8433-0F32AFEF5B0B}" type="datetimeFigureOut">
              <a:rPr lang="pt-BR" smtClean="0"/>
              <a:t>29/08/2023</a:t>
            </a:fld>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7E9A162-4E75-43BD-8208-F21936CCA9A6}" type="slidenum">
              <a:rPr lang="pt-BR" smtClean="0"/>
              <a:t>‹nº›</a:t>
            </a:fld>
            <a:endParaRPr lang="pt-BR"/>
          </a:p>
        </p:txBody>
      </p:sp>
    </p:spTree>
    <p:extLst>
      <p:ext uri="{BB962C8B-B14F-4D97-AF65-F5344CB8AC3E}">
        <p14:creationId xmlns:p14="http://schemas.microsoft.com/office/powerpoint/2010/main" val="2839266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88BD1F6-D211-4160-8433-0F32AFEF5B0B}" type="datetimeFigureOut">
              <a:rPr lang="pt-BR" smtClean="0"/>
              <a:t>29/08/2023</a:t>
            </a:fld>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7E9A162-4E75-43BD-8208-F21936CCA9A6}" type="slidenum">
              <a:rPr lang="pt-BR" smtClean="0"/>
              <a:t>‹nº›</a:t>
            </a:fld>
            <a:endParaRPr lang="pt-BR"/>
          </a:p>
        </p:txBody>
      </p:sp>
    </p:spTree>
    <p:extLst>
      <p:ext uri="{BB962C8B-B14F-4D97-AF65-F5344CB8AC3E}">
        <p14:creationId xmlns:p14="http://schemas.microsoft.com/office/powerpoint/2010/main" val="3510124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BR"/>
              <a:t>Clique para editar o título mestre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88BD1F6-D211-4160-8433-0F32AFEF5B0B}" type="datetimeFigureOut">
              <a:rPr lang="pt-BR" smtClean="0"/>
              <a:t>29/08/2023</a:t>
            </a:fld>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7E9A162-4E75-43BD-8208-F21936CCA9A6}" type="slidenum">
              <a:rPr lang="pt-BR" smtClean="0"/>
              <a:t>‹nº›</a:t>
            </a:fld>
            <a:endParaRPr lang="pt-BR"/>
          </a:p>
        </p:txBody>
      </p:sp>
    </p:spTree>
    <p:extLst>
      <p:ext uri="{BB962C8B-B14F-4D97-AF65-F5344CB8AC3E}">
        <p14:creationId xmlns:p14="http://schemas.microsoft.com/office/powerpoint/2010/main" val="866568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888BD1F6-D211-4160-8433-0F32AFEF5B0B}" type="datetimeFigureOut">
              <a:rPr lang="pt-BR" smtClean="0"/>
              <a:t>29/08/2023</a:t>
            </a:fld>
            <a:endParaRPr lang="pt-BR"/>
          </a:p>
        </p:txBody>
      </p:sp>
      <p:sp>
        <p:nvSpPr>
          <p:cNvPr id="5" name="Footer Placeholder 4"/>
          <p:cNvSpPr>
            <a:spLocks noGrp="1"/>
          </p:cNvSpPr>
          <p:nvPr>
            <p:ph type="ftr" sz="quarter" idx="11"/>
          </p:nvPr>
        </p:nvSpPr>
        <p:spPr/>
        <p:txBody>
          <a:bodyPr/>
          <a:lstStyle/>
          <a:p>
            <a:endParaRPr lang="pt-B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7E9A162-4E75-43BD-8208-F21936CCA9A6}" type="slidenum">
              <a:rPr lang="pt-BR" smtClean="0"/>
              <a:t>‹nº›</a:t>
            </a:fld>
            <a:endParaRPr lang="pt-BR"/>
          </a:p>
        </p:txBody>
      </p:sp>
    </p:spTree>
    <p:extLst>
      <p:ext uri="{BB962C8B-B14F-4D97-AF65-F5344CB8AC3E}">
        <p14:creationId xmlns:p14="http://schemas.microsoft.com/office/powerpoint/2010/main" val="1101654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888BD1F6-D211-4160-8433-0F32AFEF5B0B}" type="datetimeFigureOut">
              <a:rPr lang="pt-BR" smtClean="0"/>
              <a:t>29/08/2023</a:t>
            </a:fld>
            <a:endParaRPr lang="pt-BR"/>
          </a:p>
        </p:txBody>
      </p:sp>
      <p:sp>
        <p:nvSpPr>
          <p:cNvPr id="6" name="Footer Placeholder 5"/>
          <p:cNvSpPr>
            <a:spLocks noGrp="1"/>
          </p:cNvSpPr>
          <p:nvPr>
            <p:ph type="ftr" sz="quarter" idx="11"/>
          </p:nvPr>
        </p:nvSpPr>
        <p:spPr/>
        <p:txBody>
          <a:bodyPr/>
          <a:lstStyle/>
          <a:p>
            <a:endParaRPr lang="pt-B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7E9A162-4E75-43BD-8208-F21936CCA9A6}" type="slidenum">
              <a:rPr lang="pt-BR" smtClean="0"/>
              <a:t>‹nº›</a:t>
            </a:fld>
            <a:endParaRPr lang="pt-BR"/>
          </a:p>
        </p:txBody>
      </p:sp>
    </p:spTree>
    <p:extLst>
      <p:ext uri="{BB962C8B-B14F-4D97-AF65-F5344CB8AC3E}">
        <p14:creationId xmlns:p14="http://schemas.microsoft.com/office/powerpoint/2010/main" val="643398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888BD1F6-D211-4160-8433-0F32AFEF5B0B}" type="datetimeFigureOut">
              <a:rPr lang="pt-BR" smtClean="0"/>
              <a:t>29/08/2023</a:t>
            </a:fld>
            <a:endParaRPr lang="pt-BR"/>
          </a:p>
        </p:txBody>
      </p:sp>
      <p:sp>
        <p:nvSpPr>
          <p:cNvPr id="8" name="Footer Placeholder 7"/>
          <p:cNvSpPr>
            <a:spLocks noGrp="1"/>
          </p:cNvSpPr>
          <p:nvPr>
            <p:ph type="ftr" sz="quarter" idx="11"/>
          </p:nvPr>
        </p:nvSpPr>
        <p:spPr/>
        <p:txBody>
          <a:bodyPr/>
          <a:lstStyle/>
          <a:p>
            <a:endParaRPr lang="pt-B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7E9A162-4E75-43BD-8208-F21936CCA9A6}" type="slidenum">
              <a:rPr lang="pt-BR" smtClean="0"/>
              <a:t>‹nº›</a:t>
            </a:fld>
            <a:endParaRPr lang="pt-BR"/>
          </a:p>
        </p:txBody>
      </p:sp>
    </p:spTree>
    <p:extLst>
      <p:ext uri="{BB962C8B-B14F-4D97-AF65-F5344CB8AC3E}">
        <p14:creationId xmlns:p14="http://schemas.microsoft.com/office/powerpoint/2010/main" val="1275028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888BD1F6-D211-4160-8433-0F32AFEF5B0B}" type="datetimeFigureOut">
              <a:rPr lang="pt-BR" smtClean="0"/>
              <a:t>29/08/2023</a:t>
            </a:fld>
            <a:endParaRPr lang="pt-BR"/>
          </a:p>
        </p:txBody>
      </p:sp>
      <p:sp>
        <p:nvSpPr>
          <p:cNvPr id="4" name="Footer Placeholder 3"/>
          <p:cNvSpPr>
            <a:spLocks noGrp="1"/>
          </p:cNvSpPr>
          <p:nvPr>
            <p:ph type="ftr" sz="quarter" idx="11"/>
          </p:nvPr>
        </p:nvSpPr>
        <p:spPr/>
        <p:txBody>
          <a:bodyPr/>
          <a:lstStyle/>
          <a:p>
            <a:endParaRPr lang="pt-B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7E9A162-4E75-43BD-8208-F21936CCA9A6}" type="slidenum">
              <a:rPr lang="pt-BR" smtClean="0"/>
              <a:t>‹nº›</a:t>
            </a:fld>
            <a:endParaRPr lang="pt-BR"/>
          </a:p>
        </p:txBody>
      </p:sp>
    </p:spTree>
    <p:extLst>
      <p:ext uri="{BB962C8B-B14F-4D97-AF65-F5344CB8AC3E}">
        <p14:creationId xmlns:p14="http://schemas.microsoft.com/office/powerpoint/2010/main" val="895425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8BD1F6-D211-4160-8433-0F32AFEF5B0B}" type="datetimeFigureOut">
              <a:rPr lang="pt-BR" smtClean="0"/>
              <a:t>29/08/2023</a:t>
            </a:fld>
            <a:endParaRPr lang="pt-BR"/>
          </a:p>
        </p:txBody>
      </p:sp>
      <p:sp>
        <p:nvSpPr>
          <p:cNvPr id="3" name="Footer Placeholder 2"/>
          <p:cNvSpPr>
            <a:spLocks noGrp="1"/>
          </p:cNvSpPr>
          <p:nvPr>
            <p:ph type="ftr" sz="quarter" idx="11"/>
          </p:nvPr>
        </p:nvSpPr>
        <p:spPr/>
        <p:txBody>
          <a:bodyPr/>
          <a:lstStyle/>
          <a:p>
            <a:endParaRPr lang="pt-B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7E9A162-4E75-43BD-8208-F21936CCA9A6}" type="slidenum">
              <a:rPr lang="pt-BR" smtClean="0"/>
              <a:t>‹nº›</a:t>
            </a:fld>
            <a:endParaRPr lang="pt-BR"/>
          </a:p>
        </p:txBody>
      </p:sp>
    </p:spTree>
    <p:extLst>
      <p:ext uri="{BB962C8B-B14F-4D97-AF65-F5344CB8AC3E}">
        <p14:creationId xmlns:p14="http://schemas.microsoft.com/office/powerpoint/2010/main" val="3419989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BR"/>
              <a:t>Clique para editar o título mestre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888BD1F6-D211-4160-8433-0F32AFEF5B0B}" type="datetimeFigureOut">
              <a:rPr lang="pt-BR" smtClean="0"/>
              <a:t>29/08/2023</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7E9A162-4E75-43BD-8208-F21936CCA9A6}" type="slidenum">
              <a:rPr lang="pt-BR" smtClean="0"/>
              <a:t>‹nº›</a:t>
            </a:fld>
            <a:endParaRPr lang="pt-BR"/>
          </a:p>
        </p:txBody>
      </p:sp>
    </p:spTree>
    <p:extLst>
      <p:ext uri="{BB962C8B-B14F-4D97-AF65-F5344CB8AC3E}">
        <p14:creationId xmlns:p14="http://schemas.microsoft.com/office/powerpoint/2010/main" val="655925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888BD1F6-D211-4160-8433-0F32AFEF5B0B}" type="datetimeFigureOut">
              <a:rPr lang="pt-BR" smtClean="0"/>
              <a:t>29/08/2023</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7E9A162-4E75-43BD-8208-F21936CCA9A6}" type="slidenum">
              <a:rPr lang="pt-BR" smtClean="0"/>
              <a:t>‹nº›</a:t>
            </a:fld>
            <a:endParaRPr lang="pt-BR"/>
          </a:p>
        </p:txBody>
      </p:sp>
    </p:spTree>
    <p:extLst>
      <p:ext uri="{BB962C8B-B14F-4D97-AF65-F5344CB8AC3E}">
        <p14:creationId xmlns:p14="http://schemas.microsoft.com/office/powerpoint/2010/main" val="3947766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88BD1F6-D211-4160-8433-0F32AFEF5B0B}" type="datetimeFigureOut">
              <a:rPr lang="pt-BR" smtClean="0"/>
              <a:t>29/08/2023</a:t>
            </a:fld>
            <a:endParaRPr lang="pt-B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7E9A162-4E75-43BD-8208-F21936CCA9A6}" type="slidenum">
              <a:rPr lang="pt-BR" smtClean="0"/>
              <a:t>‹nº›</a:t>
            </a:fld>
            <a:endParaRPr lang="pt-BR"/>
          </a:p>
        </p:txBody>
      </p:sp>
    </p:spTree>
    <p:extLst>
      <p:ext uri="{BB962C8B-B14F-4D97-AF65-F5344CB8AC3E}">
        <p14:creationId xmlns:p14="http://schemas.microsoft.com/office/powerpoint/2010/main" val="41777521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pt-BR" dirty="0"/>
              <a:t>TCC2 – Ilustrações, Figuras, Tabelas e Gráficos </a:t>
            </a:r>
            <a:br>
              <a:rPr lang="pt-BR" dirty="0"/>
            </a:br>
            <a:r>
              <a:rPr lang="pt-BR" dirty="0"/>
              <a:t>Profa. Elisa Botta</a:t>
            </a:r>
          </a:p>
        </p:txBody>
      </p:sp>
      <p:sp>
        <p:nvSpPr>
          <p:cNvPr id="3" name="Subtítulo 2"/>
          <p:cNvSpPr>
            <a:spLocks noGrp="1"/>
          </p:cNvSpPr>
          <p:nvPr>
            <p:ph type="subTitle" idx="1"/>
          </p:nvPr>
        </p:nvSpPr>
        <p:spPr/>
        <p:txBody>
          <a:bodyPr>
            <a:normAutofit lnSpcReduction="10000"/>
          </a:bodyPr>
          <a:lstStyle/>
          <a:p>
            <a:r>
              <a:rPr lang="pt-BR" dirty="0"/>
              <a:t>Curso de Ciência da Computação e Sistemas de Informações</a:t>
            </a:r>
          </a:p>
          <a:p>
            <a:r>
              <a:rPr lang="pt-BR" dirty="0" err="1"/>
              <a:t>Unip</a:t>
            </a:r>
            <a:r>
              <a:rPr lang="pt-BR" dirty="0"/>
              <a:t> Swift</a:t>
            </a:r>
          </a:p>
          <a:p>
            <a:r>
              <a:rPr lang="pt-BR"/>
              <a:t>2º. Semestre 2023</a:t>
            </a:r>
          </a:p>
        </p:txBody>
      </p:sp>
    </p:spTree>
    <p:extLst>
      <p:ext uri="{BB962C8B-B14F-4D97-AF65-F5344CB8AC3E}">
        <p14:creationId xmlns:p14="http://schemas.microsoft.com/office/powerpoint/2010/main" val="1968919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Elementos da tabela</a:t>
            </a:r>
          </a:p>
        </p:txBody>
      </p:sp>
      <p:pic>
        <p:nvPicPr>
          <p:cNvPr id="4" name="Imagem 3"/>
          <p:cNvPicPr>
            <a:picLocks noChangeAspect="1"/>
          </p:cNvPicPr>
          <p:nvPr/>
        </p:nvPicPr>
        <p:blipFill>
          <a:blip r:embed="rId2"/>
          <a:stretch>
            <a:fillRect/>
          </a:stretch>
        </p:blipFill>
        <p:spPr>
          <a:xfrm>
            <a:off x="2400232" y="1700012"/>
            <a:ext cx="7430564" cy="4386464"/>
          </a:xfrm>
          <a:prstGeom prst="rect">
            <a:avLst/>
          </a:prstGeom>
        </p:spPr>
      </p:pic>
    </p:spTree>
    <p:extLst>
      <p:ext uri="{BB962C8B-B14F-4D97-AF65-F5344CB8AC3E}">
        <p14:creationId xmlns:p14="http://schemas.microsoft.com/office/powerpoint/2010/main" val="1912716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32317" y="185948"/>
            <a:ext cx="8911687" cy="1280890"/>
          </a:xfrm>
        </p:spPr>
        <p:txBody>
          <a:bodyPr/>
          <a:lstStyle/>
          <a:p>
            <a:r>
              <a:rPr lang="pt-BR" dirty="0"/>
              <a:t>Tabelas</a:t>
            </a:r>
          </a:p>
        </p:txBody>
      </p:sp>
      <p:sp>
        <p:nvSpPr>
          <p:cNvPr id="3" name="Espaço Reservado para Conteúdo 2"/>
          <p:cNvSpPr>
            <a:spLocks noGrp="1"/>
          </p:cNvSpPr>
          <p:nvPr>
            <p:ph idx="1"/>
          </p:nvPr>
        </p:nvSpPr>
        <p:spPr>
          <a:xfrm>
            <a:off x="1546023" y="922985"/>
            <a:ext cx="8915400" cy="4602051"/>
          </a:xfrm>
        </p:spPr>
        <p:txBody>
          <a:bodyPr>
            <a:normAutofit/>
          </a:bodyPr>
          <a:lstStyle/>
          <a:p>
            <a:pPr marL="0" indent="0">
              <a:buNone/>
            </a:pPr>
            <a:r>
              <a:rPr lang="pt-BR" dirty="0"/>
              <a:t>É aconselhado também observar as seguintes orientações: </a:t>
            </a:r>
          </a:p>
          <a:p>
            <a:r>
              <a:rPr lang="pt-BR" dirty="0"/>
              <a:t>- devem ser inseridas o mais próximo possível do texto/parágrafo a que se referem; </a:t>
            </a:r>
          </a:p>
          <a:p>
            <a:r>
              <a:rPr lang="pt-BR" dirty="0"/>
              <a:t>- se a tabela ultrapassar a dimensão de uma página em número de linhas, e tiver poucas colunas, pode-se apresentar a tabela em duas partes, lado a lado, com as partes separadas por um traço vertical duplo, repetindo o cabeçalho.</a:t>
            </a:r>
          </a:p>
          <a:p>
            <a:r>
              <a:rPr lang="pt-BR" dirty="0" err="1"/>
              <a:t>Ex</a:t>
            </a:r>
            <a:r>
              <a:rPr lang="pt-BR" dirty="0"/>
              <a:t>:</a:t>
            </a:r>
          </a:p>
          <a:p>
            <a:endParaRPr lang="pt-BR" dirty="0"/>
          </a:p>
          <a:p>
            <a:endParaRPr lang="pt-BR" dirty="0"/>
          </a:p>
        </p:txBody>
      </p:sp>
      <p:pic>
        <p:nvPicPr>
          <p:cNvPr id="4" name="Imagem 3"/>
          <p:cNvPicPr>
            <a:picLocks noChangeAspect="1"/>
          </p:cNvPicPr>
          <p:nvPr/>
        </p:nvPicPr>
        <p:blipFill>
          <a:blip r:embed="rId2"/>
          <a:stretch>
            <a:fillRect/>
          </a:stretch>
        </p:blipFill>
        <p:spPr>
          <a:xfrm>
            <a:off x="2808034" y="3219719"/>
            <a:ext cx="5903921" cy="3367826"/>
          </a:xfrm>
          <a:prstGeom prst="rect">
            <a:avLst/>
          </a:prstGeom>
        </p:spPr>
      </p:pic>
    </p:spTree>
    <p:extLst>
      <p:ext uri="{BB962C8B-B14F-4D97-AF65-F5344CB8AC3E}">
        <p14:creationId xmlns:p14="http://schemas.microsoft.com/office/powerpoint/2010/main" val="4284250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63370" y="0"/>
            <a:ext cx="8911687" cy="1280890"/>
          </a:xfrm>
        </p:spPr>
        <p:txBody>
          <a:bodyPr/>
          <a:lstStyle/>
          <a:p>
            <a:r>
              <a:rPr lang="pt-BR" dirty="0"/>
              <a:t>Tabelas</a:t>
            </a:r>
          </a:p>
        </p:txBody>
      </p:sp>
      <p:sp>
        <p:nvSpPr>
          <p:cNvPr id="3" name="Espaço Reservado para Conteúdo 2"/>
          <p:cNvSpPr>
            <a:spLocks noGrp="1"/>
          </p:cNvSpPr>
          <p:nvPr>
            <p:ph idx="1"/>
          </p:nvPr>
        </p:nvSpPr>
        <p:spPr>
          <a:xfrm>
            <a:off x="8479618" y="126173"/>
            <a:ext cx="3571226" cy="6197353"/>
          </a:xfrm>
        </p:spPr>
        <p:txBody>
          <a:bodyPr>
            <a:normAutofit fontScale="92500" lnSpcReduction="20000"/>
          </a:bodyPr>
          <a:lstStyle/>
          <a:p>
            <a:r>
              <a:rPr lang="pt-BR" dirty="0"/>
              <a:t>Nas tabelas, utilizamos fios horizontais e verticais para separar os títulos das colunas no cabeçalho e fechá-las na parte inferior, evitando fios verticais para separar as colunas, e os fios horizontais para separar as linhas; </a:t>
            </a:r>
          </a:p>
          <a:p>
            <a:r>
              <a:rPr lang="pt-BR" dirty="0"/>
              <a:t>No rodapé da tabela, devem ser colocadas as notas explicativas referentes às fontes de dados, bem como as informações que não cabem na estrutura lógica da tabela e que são importantes para o entendimento dos dados apresentados; </a:t>
            </a:r>
          </a:p>
          <a:p>
            <a:r>
              <a:rPr lang="pt-BR" dirty="0"/>
              <a:t>As notas de rodapé devem ser identificadas por asteriscos ou enumeradas.</a:t>
            </a:r>
          </a:p>
          <a:p>
            <a:r>
              <a:rPr lang="pt-BR" dirty="0"/>
              <a:t>Quando os dados forem retirados de alguma publicação, devemos mencionar sua autoria. </a:t>
            </a:r>
          </a:p>
          <a:p>
            <a:endParaRPr lang="pt-BR" dirty="0"/>
          </a:p>
        </p:txBody>
      </p:sp>
      <p:pic>
        <p:nvPicPr>
          <p:cNvPr id="4" name="Imagem 3"/>
          <p:cNvPicPr>
            <a:picLocks noChangeAspect="1"/>
          </p:cNvPicPr>
          <p:nvPr/>
        </p:nvPicPr>
        <p:blipFill>
          <a:blip r:embed="rId2"/>
          <a:stretch>
            <a:fillRect/>
          </a:stretch>
        </p:blipFill>
        <p:spPr>
          <a:xfrm>
            <a:off x="3139157" y="126173"/>
            <a:ext cx="4485135" cy="6435194"/>
          </a:xfrm>
          <a:prstGeom prst="rect">
            <a:avLst/>
          </a:prstGeom>
        </p:spPr>
      </p:pic>
      <p:cxnSp>
        <p:nvCxnSpPr>
          <p:cNvPr id="9" name="Conector de seta reta 8"/>
          <p:cNvCxnSpPr/>
          <p:nvPr/>
        </p:nvCxnSpPr>
        <p:spPr>
          <a:xfrm flipH="1">
            <a:off x="7879724" y="792845"/>
            <a:ext cx="752294" cy="454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p:nvPr/>
        </p:nvCxnSpPr>
        <p:spPr>
          <a:xfrm flipH="1">
            <a:off x="7482625" y="3199726"/>
            <a:ext cx="1154711" cy="2093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1397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27482" y="0"/>
            <a:ext cx="8911687" cy="1280890"/>
          </a:xfrm>
        </p:spPr>
        <p:txBody>
          <a:bodyPr/>
          <a:lstStyle/>
          <a:p>
            <a:r>
              <a:rPr lang="pt-BR" dirty="0"/>
              <a:t>Tabelas</a:t>
            </a:r>
          </a:p>
        </p:txBody>
      </p:sp>
      <p:pic>
        <p:nvPicPr>
          <p:cNvPr id="5" name="Imagem 4"/>
          <p:cNvPicPr>
            <a:picLocks noChangeAspect="1"/>
          </p:cNvPicPr>
          <p:nvPr/>
        </p:nvPicPr>
        <p:blipFill>
          <a:blip r:embed="rId2"/>
          <a:stretch>
            <a:fillRect/>
          </a:stretch>
        </p:blipFill>
        <p:spPr>
          <a:xfrm>
            <a:off x="2713149" y="757232"/>
            <a:ext cx="6765702" cy="6100768"/>
          </a:xfrm>
          <a:prstGeom prst="rect">
            <a:avLst/>
          </a:prstGeom>
        </p:spPr>
      </p:pic>
    </p:spTree>
    <p:extLst>
      <p:ext uri="{BB962C8B-B14F-4D97-AF65-F5344CB8AC3E}">
        <p14:creationId xmlns:p14="http://schemas.microsoft.com/office/powerpoint/2010/main" val="2361936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16216" y="0"/>
            <a:ext cx="8911687" cy="1280890"/>
          </a:xfrm>
        </p:spPr>
        <p:txBody>
          <a:bodyPr>
            <a:normAutofit/>
          </a:bodyPr>
          <a:lstStyle/>
          <a:p>
            <a:r>
              <a:rPr lang="pt-BR" sz="2500" dirty="0"/>
              <a:t>Tabelas</a:t>
            </a:r>
          </a:p>
        </p:txBody>
      </p:sp>
      <p:pic>
        <p:nvPicPr>
          <p:cNvPr id="4" name="Imagem 3"/>
          <p:cNvPicPr>
            <a:picLocks noChangeAspect="1"/>
          </p:cNvPicPr>
          <p:nvPr/>
        </p:nvPicPr>
        <p:blipFill>
          <a:blip r:embed="rId2"/>
          <a:stretch>
            <a:fillRect/>
          </a:stretch>
        </p:blipFill>
        <p:spPr>
          <a:xfrm>
            <a:off x="248552" y="481266"/>
            <a:ext cx="5701184" cy="3483267"/>
          </a:xfrm>
          <a:prstGeom prst="rect">
            <a:avLst/>
          </a:prstGeom>
        </p:spPr>
      </p:pic>
      <p:pic>
        <p:nvPicPr>
          <p:cNvPr id="5" name="Imagem 4"/>
          <p:cNvPicPr>
            <a:picLocks noChangeAspect="1"/>
          </p:cNvPicPr>
          <p:nvPr/>
        </p:nvPicPr>
        <p:blipFill>
          <a:blip r:embed="rId3"/>
          <a:stretch>
            <a:fillRect/>
          </a:stretch>
        </p:blipFill>
        <p:spPr>
          <a:xfrm>
            <a:off x="6284587" y="265334"/>
            <a:ext cx="5581076" cy="2899575"/>
          </a:xfrm>
          <a:prstGeom prst="rect">
            <a:avLst/>
          </a:prstGeom>
        </p:spPr>
      </p:pic>
      <p:pic>
        <p:nvPicPr>
          <p:cNvPr id="6" name="Imagem 5"/>
          <p:cNvPicPr>
            <a:picLocks noChangeAspect="1"/>
          </p:cNvPicPr>
          <p:nvPr/>
        </p:nvPicPr>
        <p:blipFill>
          <a:blip r:embed="rId4"/>
          <a:stretch>
            <a:fillRect/>
          </a:stretch>
        </p:blipFill>
        <p:spPr>
          <a:xfrm>
            <a:off x="6284587" y="3523685"/>
            <a:ext cx="5603739" cy="2942971"/>
          </a:xfrm>
          <a:prstGeom prst="rect">
            <a:avLst/>
          </a:prstGeom>
        </p:spPr>
      </p:pic>
      <p:pic>
        <p:nvPicPr>
          <p:cNvPr id="7" name="Imagem 6"/>
          <p:cNvPicPr>
            <a:picLocks noChangeAspect="1"/>
          </p:cNvPicPr>
          <p:nvPr/>
        </p:nvPicPr>
        <p:blipFill>
          <a:blip r:embed="rId5"/>
          <a:stretch>
            <a:fillRect/>
          </a:stretch>
        </p:blipFill>
        <p:spPr>
          <a:xfrm>
            <a:off x="306702" y="3964533"/>
            <a:ext cx="5810459" cy="2893467"/>
          </a:xfrm>
          <a:prstGeom prst="rect">
            <a:avLst/>
          </a:prstGeom>
        </p:spPr>
      </p:pic>
      <p:cxnSp>
        <p:nvCxnSpPr>
          <p:cNvPr id="9" name="Conector de seta reta 8"/>
          <p:cNvCxnSpPr/>
          <p:nvPr/>
        </p:nvCxnSpPr>
        <p:spPr>
          <a:xfrm>
            <a:off x="5203065" y="2640169"/>
            <a:ext cx="10815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p:nvPr/>
        </p:nvCxnSpPr>
        <p:spPr>
          <a:xfrm>
            <a:off x="4984124" y="2756079"/>
            <a:ext cx="2421228" cy="674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p:cNvCxnSpPr/>
          <p:nvPr/>
        </p:nvCxnSpPr>
        <p:spPr>
          <a:xfrm>
            <a:off x="5486400" y="3430243"/>
            <a:ext cx="231820" cy="650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2127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Tabelas – Recomendações finais</a:t>
            </a:r>
          </a:p>
        </p:txBody>
      </p:sp>
      <p:sp>
        <p:nvSpPr>
          <p:cNvPr id="3" name="Espaço Reservado para Conteúdo 2"/>
          <p:cNvSpPr>
            <a:spLocks noGrp="1"/>
          </p:cNvSpPr>
          <p:nvPr>
            <p:ph idx="1"/>
          </p:nvPr>
        </p:nvSpPr>
        <p:spPr>
          <a:xfrm>
            <a:off x="1575494" y="1700010"/>
            <a:ext cx="9320032" cy="3033073"/>
          </a:xfrm>
        </p:spPr>
        <p:txBody>
          <a:bodyPr>
            <a:normAutofit lnSpcReduction="10000"/>
          </a:bodyPr>
          <a:lstStyle/>
          <a:p>
            <a:r>
              <a:rPr lang="pt-BR" dirty="0"/>
              <a:t>- uma tabela seja elaborada de forma a ser apresentada em uma única página; </a:t>
            </a:r>
          </a:p>
          <a:p>
            <a:r>
              <a:rPr lang="pt-BR" dirty="0"/>
              <a:t>- em uma tabela, o número de células com dado numérico seja superior ao número de células com sinal convencional; </a:t>
            </a:r>
          </a:p>
          <a:p>
            <a:r>
              <a:rPr lang="pt-BR" dirty="0"/>
              <a:t>- em uma tabela, a classificação outros ou outras, quando existir, indique um dado numérico proporcionalmente inferior aos dados numéricos indicados pelas demais classificações existentes; </a:t>
            </a:r>
          </a:p>
          <a:p>
            <a:r>
              <a:rPr lang="pt-BR" dirty="0"/>
              <a:t>- as tabelas de uma publicação apresentem uniformidade gráfica, por exemplo, nos corpos e nos tipos de letras e números, no uso de maiúsculas e minúsculas e nos sinais gráficos utilizados.</a:t>
            </a:r>
          </a:p>
        </p:txBody>
      </p:sp>
    </p:spTree>
    <p:extLst>
      <p:ext uri="{BB962C8B-B14F-4D97-AF65-F5344CB8AC3E}">
        <p14:creationId xmlns:p14="http://schemas.microsoft.com/office/powerpoint/2010/main" val="1992679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02007" y="134713"/>
            <a:ext cx="8911687" cy="1280890"/>
          </a:xfrm>
        </p:spPr>
        <p:txBody>
          <a:bodyPr/>
          <a:lstStyle/>
          <a:p>
            <a:r>
              <a:rPr lang="pt-BR" dirty="0"/>
              <a:t>Quadros</a:t>
            </a:r>
          </a:p>
        </p:txBody>
      </p:sp>
      <p:sp>
        <p:nvSpPr>
          <p:cNvPr id="5" name="Retângulo 4"/>
          <p:cNvSpPr/>
          <p:nvPr/>
        </p:nvSpPr>
        <p:spPr>
          <a:xfrm>
            <a:off x="1708597" y="775158"/>
            <a:ext cx="9225566" cy="2585323"/>
          </a:xfrm>
          <a:prstGeom prst="rect">
            <a:avLst/>
          </a:prstGeom>
        </p:spPr>
        <p:txBody>
          <a:bodyPr wrap="square">
            <a:spAutoFit/>
          </a:bodyPr>
          <a:lstStyle/>
          <a:p>
            <a:r>
              <a:rPr lang="pt-BR" dirty="0"/>
              <a:t>Denominamos quadro a apresentação de dados de forma organizada, para cuja compreensão não seria necessária qualquer elaboração em termos matemáticos e estatísticos. A identificação far-se-á com o nome do elemento “Quadro” por extenso, seguido do número de ordem em algarismo arábico. </a:t>
            </a:r>
          </a:p>
          <a:p>
            <a:endParaRPr lang="pt-BR" dirty="0"/>
          </a:p>
          <a:p>
            <a:r>
              <a:rPr lang="pt-BR" dirty="0"/>
              <a:t>O título deve ser apresentado na parte superior do quadro. </a:t>
            </a:r>
          </a:p>
          <a:p>
            <a:endParaRPr lang="pt-BR" dirty="0"/>
          </a:p>
          <a:p>
            <a:r>
              <a:rPr lang="pt-BR" dirty="0"/>
              <a:t>Outros elementos do quadro deverão ser descritos de acordo com o padrão usado para apresentação tabular.</a:t>
            </a:r>
          </a:p>
        </p:txBody>
      </p:sp>
      <p:pic>
        <p:nvPicPr>
          <p:cNvPr id="6" name="Imagem 5"/>
          <p:cNvPicPr>
            <a:picLocks noChangeAspect="1"/>
          </p:cNvPicPr>
          <p:nvPr/>
        </p:nvPicPr>
        <p:blipFill>
          <a:blip r:embed="rId2"/>
          <a:stretch>
            <a:fillRect/>
          </a:stretch>
        </p:blipFill>
        <p:spPr>
          <a:xfrm>
            <a:off x="2842273" y="3473203"/>
            <a:ext cx="6695607" cy="3223811"/>
          </a:xfrm>
          <a:prstGeom prst="rect">
            <a:avLst/>
          </a:prstGeom>
        </p:spPr>
      </p:pic>
    </p:spTree>
    <p:extLst>
      <p:ext uri="{BB962C8B-B14F-4D97-AF65-F5344CB8AC3E}">
        <p14:creationId xmlns:p14="http://schemas.microsoft.com/office/powerpoint/2010/main" val="421216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54288" y="2723366"/>
            <a:ext cx="8911687" cy="1280890"/>
          </a:xfrm>
        </p:spPr>
        <p:txBody>
          <a:bodyPr/>
          <a:lstStyle/>
          <a:p>
            <a:r>
              <a:rPr lang="pt-BR" dirty="0"/>
              <a:t>Por hoje é só.</a:t>
            </a:r>
          </a:p>
        </p:txBody>
      </p:sp>
      <p:sp>
        <p:nvSpPr>
          <p:cNvPr id="3" name="Espaço Reservado para Conteúdo 2"/>
          <p:cNvSpPr>
            <a:spLocks noGrp="1"/>
          </p:cNvSpPr>
          <p:nvPr>
            <p:ph idx="1"/>
          </p:nvPr>
        </p:nvSpPr>
        <p:spPr>
          <a:xfrm>
            <a:off x="1944709" y="4979831"/>
            <a:ext cx="8800047" cy="1768699"/>
          </a:xfrm>
        </p:spPr>
        <p:txBody>
          <a:bodyPr/>
          <a:lstStyle/>
          <a:p>
            <a:pPr marL="0" indent="0">
              <a:buNone/>
            </a:pPr>
            <a:r>
              <a:rPr lang="pt-BR" dirty="0"/>
              <a:t>Obrigada pela atenção, até as 20:45, na aula de FG!</a:t>
            </a:r>
          </a:p>
          <a:p>
            <a:pPr marL="0" indent="0">
              <a:buNone/>
            </a:pPr>
            <a:endParaRPr lang="pt-BR" dirty="0"/>
          </a:p>
        </p:txBody>
      </p:sp>
    </p:spTree>
    <p:extLst>
      <p:ext uri="{BB962C8B-B14F-4D97-AF65-F5344CB8AC3E}">
        <p14:creationId xmlns:p14="http://schemas.microsoft.com/office/powerpoint/2010/main" val="2673631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9549" y="-90152"/>
            <a:ext cx="8911687" cy="1280890"/>
          </a:xfrm>
        </p:spPr>
        <p:txBody>
          <a:bodyPr/>
          <a:lstStyle/>
          <a:p>
            <a:r>
              <a:rPr lang="pt-BR" dirty="0"/>
              <a:t>Ilustrações</a:t>
            </a:r>
          </a:p>
        </p:txBody>
      </p:sp>
      <p:sp>
        <p:nvSpPr>
          <p:cNvPr id="3" name="Espaço Reservado para Conteúdo 2"/>
          <p:cNvSpPr>
            <a:spLocks noGrp="1"/>
          </p:cNvSpPr>
          <p:nvPr>
            <p:ph idx="1"/>
          </p:nvPr>
        </p:nvSpPr>
        <p:spPr>
          <a:xfrm>
            <a:off x="1133342" y="550293"/>
            <a:ext cx="10084157" cy="4713487"/>
          </a:xfrm>
        </p:spPr>
        <p:txBody>
          <a:bodyPr>
            <a:normAutofit/>
          </a:bodyPr>
          <a:lstStyle/>
          <a:p>
            <a:r>
              <a:rPr lang="pt-BR" sz="1500" dirty="0"/>
              <a:t>Ilustrações são desenhos, esquemas, fluxogramas, quadros, lâminas, plantas, fotografias, mapas, gráficos, organogramas, retratos, diagramas e outros elementos que, eventualmente, poderão ser utilizados em um trabalho científico para ilustrá-lo e completá-lo.</a:t>
            </a:r>
          </a:p>
          <a:p>
            <a:r>
              <a:rPr lang="pt-BR" sz="1500" dirty="0"/>
              <a:t>Qualquer que seja o tipo de ilustração, sua identificação aparece na parte </a:t>
            </a:r>
            <a:r>
              <a:rPr lang="pt-BR" sz="1500" b="1" dirty="0"/>
              <a:t>superior</a:t>
            </a:r>
            <a:r>
              <a:rPr lang="pt-BR" sz="1500" dirty="0"/>
              <a:t>, deve ser feita de maneira breve e concisa, antecedida da palavra designativa, em letras minúsculas (apenas a primeira letra da primeira palavra do título é grafada em maiúscula), seguida de seu número de ordem de ocorrência no texto, em algarismos arábicos, travessão e do respectivo </a:t>
            </a:r>
            <a:r>
              <a:rPr lang="pt-BR" sz="1500" b="1" dirty="0"/>
              <a:t>título</a:t>
            </a:r>
            <a:r>
              <a:rPr lang="pt-BR" sz="1500" dirty="0"/>
              <a:t>. </a:t>
            </a:r>
          </a:p>
          <a:p>
            <a:r>
              <a:rPr lang="pt-BR" sz="1500" dirty="0"/>
              <a:t>Após a ilustração, na parte inferior, indicar a fonte consultada (elemento obrigatório, mesmo que seja produção do próprio autor), legenda, notas e outras informações necessárias à sua compreensão (se houver).</a:t>
            </a:r>
          </a:p>
          <a:p>
            <a:r>
              <a:rPr lang="pt-BR" sz="1500" dirty="0"/>
              <a:t>A ilustração deve ser citada no texto e inserida o mais próximo possível do trecho a que se refere. Recomendamos a elaboração de listas próprias para cada tipo de ilustração (Figura, Gráfico, Desenho, Mapa, Quadros etc.). </a:t>
            </a:r>
          </a:p>
          <a:p>
            <a:r>
              <a:rPr lang="pt-BR" sz="1500" dirty="0" err="1"/>
              <a:t>Ex</a:t>
            </a:r>
            <a:r>
              <a:rPr lang="pt-BR" sz="1500" dirty="0"/>
              <a:t>:</a:t>
            </a:r>
          </a:p>
        </p:txBody>
      </p:sp>
      <p:pic>
        <p:nvPicPr>
          <p:cNvPr id="5" name="Imagem 4"/>
          <p:cNvPicPr>
            <a:picLocks noChangeAspect="1"/>
          </p:cNvPicPr>
          <p:nvPr/>
        </p:nvPicPr>
        <p:blipFill>
          <a:blip r:embed="rId2"/>
          <a:stretch>
            <a:fillRect/>
          </a:stretch>
        </p:blipFill>
        <p:spPr>
          <a:xfrm>
            <a:off x="4656651" y="3733800"/>
            <a:ext cx="4552950" cy="3124200"/>
          </a:xfrm>
          <a:prstGeom prst="rect">
            <a:avLst/>
          </a:prstGeom>
        </p:spPr>
      </p:pic>
    </p:spTree>
    <p:extLst>
      <p:ext uri="{BB962C8B-B14F-4D97-AF65-F5344CB8AC3E}">
        <p14:creationId xmlns:p14="http://schemas.microsoft.com/office/powerpoint/2010/main" val="3956647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39206" y="-16335"/>
            <a:ext cx="8911687" cy="1280890"/>
          </a:xfrm>
        </p:spPr>
        <p:txBody>
          <a:bodyPr/>
          <a:lstStyle/>
          <a:p>
            <a:r>
              <a:rPr lang="pt-BR" dirty="0"/>
              <a:t>Figuras</a:t>
            </a:r>
          </a:p>
        </p:txBody>
      </p:sp>
      <p:sp>
        <p:nvSpPr>
          <p:cNvPr id="3" name="Espaço Reservado para Conteúdo 2"/>
          <p:cNvSpPr>
            <a:spLocks noGrp="1"/>
          </p:cNvSpPr>
          <p:nvPr>
            <p:ph idx="1"/>
          </p:nvPr>
        </p:nvSpPr>
        <p:spPr>
          <a:xfrm>
            <a:off x="1735492" y="624110"/>
            <a:ext cx="9585037" cy="3777622"/>
          </a:xfrm>
        </p:spPr>
        <p:txBody>
          <a:bodyPr>
            <a:normAutofit lnSpcReduction="10000"/>
          </a:bodyPr>
          <a:lstStyle/>
          <a:p>
            <a:r>
              <a:rPr lang="pt-BR" dirty="0"/>
              <a:t>Figuras são desenhos, fotografias, </a:t>
            </a:r>
            <a:r>
              <a:rPr lang="pt-BR" dirty="0" err="1"/>
              <a:t>fotomicrografias</a:t>
            </a:r>
            <a:r>
              <a:rPr lang="pt-BR" dirty="0"/>
              <a:t>, organogramas, esquemas etc. As figuras são utilizadas para auxiliar visualmente na compreensão de conceitos complexos. Devem, portanto, ser utilizadas com moderação. Não convém, por exemplo, incluir um gráfico, quando este se refere a dados que já foram apresentados adequadamente em tabelas. Evitar inserir tais ilustrações nos Apêndices e nos Anexos.</a:t>
            </a:r>
          </a:p>
          <a:p>
            <a:r>
              <a:rPr lang="pt-BR" dirty="0"/>
              <a:t>As figuras, assim como as tabelas, devem ser numeradas progressivamente em algarismos arábicos, sendo que o primeiro dígito da numeração poderá corresponder ao número do capítulo. O título deve ser apresentado na parte superior da figura.</a:t>
            </a:r>
          </a:p>
          <a:p>
            <a:r>
              <a:rPr lang="pt-BR" dirty="0"/>
              <a:t>Geralmente, não é feita distinção entre seus diferentes tipos. Podemos, no entanto, atribuir numeração individualizada para cada tipo de figura.</a:t>
            </a:r>
          </a:p>
          <a:p>
            <a:r>
              <a:rPr lang="pt-BR" dirty="0" err="1"/>
              <a:t>Ex</a:t>
            </a:r>
            <a:r>
              <a:rPr lang="pt-BR" dirty="0"/>
              <a:t>:</a:t>
            </a:r>
          </a:p>
        </p:txBody>
      </p:sp>
      <p:pic>
        <p:nvPicPr>
          <p:cNvPr id="4" name="Imagem 3"/>
          <p:cNvPicPr>
            <a:picLocks noChangeAspect="1"/>
          </p:cNvPicPr>
          <p:nvPr/>
        </p:nvPicPr>
        <p:blipFill>
          <a:blip r:embed="rId2"/>
          <a:stretch>
            <a:fillRect/>
          </a:stretch>
        </p:blipFill>
        <p:spPr>
          <a:xfrm>
            <a:off x="2801469" y="3963849"/>
            <a:ext cx="7070952" cy="2681649"/>
          </a:xfrm>
          <a:prstGeom prst="rect">
            <a:avLst/>
          </a:prstGeom>
        </p:spPr>
      </p:pic>
    </p:spTree>
    <p:extLst>
      <p:ext uri="{BB962C8B-B14F-4D97-AF65-F5344CB8AC3E}">
        <p14:creationId xmlns:p14="http://schemas.microsoft.com/office/powerpoint/2010/main" val="3313456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Gráficos</a:t>
            </a:r>
          </a:p>
        </p:txBody>
      </p:sp>
      <p:sp>
        <p:nvSpPr>
          <p:cNvPr id="3" name="Espaço Reservado para Conteúdo 2"/>
          <p:cNvSpPr>
            <a:spLocks noGrp="1"/>
          </p:cNvSpPr>
          <p:nvPr>
            <p:ph idx="1"/>
          </p:nvPr>
        </p:nvSpPr>
        <p:spPr>
          <a:xfrm>
            <a:off x="1571223" y="1300766"/>
            <a:ext cx="9933389" cy="4610456"/>
          </a:xfrm>
        </p:spPr>
        <p:txBody>
          <a:bodyPr>
            <a:normAutofit fontScale="92500"/>
          </a:bodyPr>
          <a:lstStyle/>
          <a:p>
            <a:r>
              <a:rPr lang="pt-BR" dirty="0"/>
              <a:t>São figuras que servem para a representação dos dados. O termo é usado para grande variedade de ilustrações: gráficos, esquemas, mapas, diagramas, desenhos, etc.</a:t>
            </a:r>
          </a:p>
          <a:p>
            <a:r>
              <a:rPr lang="pt-BR" dirty="0"/>
              <a:t>Os gráficos, utilizados com habilidade, podem evidenciar aspectos visuais dos dados, de forma clara e de fácil compreensão. Em geral, são empregados para dar destaque a certas relações significativas. A representação dos resultados estatísticos com elementos geométricos permite uma descrição imediata do fenômeno. </a:t>
            </a:r>
          </a:p>
          <a:p>
            <a:r>
              <a:rPr lang="pt-BR" dirty="0"/>
              <a:t>Existem numerosos tipos de gráficos estatísticos, mas todos eles podem formar dois grupos:</a:t>
            </a:r>
          </a:p>
          <a:p>
            <a:r>
              <a:rPr lang="pt-BR" dirty="0"/>
              <a:t>a) gráficos informativos: objetivam dar ao público ou ao investigador um conhecimento da situação real, atual, do problema estudado. Devem ser feitos com cuidados tais que o desenho impressione bem, tenha algo de atraente, mas esse cuidado artístico não deve ser exagerado a ponto de prejudicar o observador na apreensão fácil dos dados; </a:t>
            </a:r>
          </a:p>
          <a:p>
            <a:r>
              <a:rPr lang="pt-BR" dirty="0"/>
              <a:t>b) gráficos analíticos (históricos, políticos, geográficos): seu objetivo, além de informar, é fornecer ao pesquisador elementos de interpretação, cálculos, inferências, previsões.</a:t>
            </a:r>
          </a:p>
        </p:txBody>
      </p:sp>
    </p:spTree>
    <p:extLst>
      <p:ext uri="{BB962C8B-B14F-4D97-AF65-F5344CB8AC3E}">
        <p14:creationId xmlns:p14="http://schemas.microsoft.com/office/powerpoint/2010/main" val="4002311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Gráficos de barras</a:t>
            </a:r>
          </a:p>
        </p:txBody>
      </p:sp>
      <p:sp>
        <p:nvSpPr>
          <p:cNvPr id="3" name="Espaço Reservado para Conteúdo 2"/>
          <p:cNvSpPr>
            <a:spLocks noGrp="1"/>
          </p:cNvSpPr>
          <p:nvPr>
            <p:ph idx="1"/>
          </p:nvPr>
        </p:nvSpPr>
        <p:spPr>
          <a:xfrm>
            <a:off x="7572777" y="1712652"/>
            <a:ext cx="3931835" cy="4619515"/>
          </a:xfrm>
        </p:spPr>
        <p:txBody>
          <a:bodyPr>
            <a:normAutofit fontScale="92500" lnSpcReduction="20000"/>
          </a:bodyPr>
          <a:lstStyle/>
          <a:p>
            <a:pPr fontAlgn="t"/>
            <a:r>
              <a:rPr lang="pt-BR" dirty="0"/>
              <a:t>O gráfico de barras também é construído sobre o Plano Cartesiano (primeiro quadrante).</a:t>
            </a:r>
          </a:p>
          <a:p>
            <a:pPr fontAlgn="t"/>
            <a:r>
              <a:rPr lang="pt-BR" dirty="0"/>
              <a:t>No eixo vertical, são construídas as barras que representam a variação (medidas, quantidades numéricas) dos dados na pesquisa realizada. O fluxo de informações, representado por um valor numérico, é indicado pelo eixo horizontal.</a:t>
            </a:r>
          </a:p>
          <a:p>
            <a:pPr fontAlgn="t"/>
            <a:r>
              <a:rPr lang="pt-BR" dirty="0"/>
              <a:t>As barras devem sempre possuir a mesma largura e a distância entre elas deve ser constante. Podemos representar duas ou mais categorias de informações.</a:t>
            </a:r>
          </a:p>
          <a:p>
            <a:endParaRPr lang="pt-BR" dirty="0"/>
          </a:p>
        </p:txBody>
      </p:sp>
      <p:pic>
        <p:nvPicPr>
          <p:cNvPr id="4" name="Imagem 3"/>
          <p:cNvPicPr>
            <a:picLocks noChangeAspect="1"/>
          </p:cNvPicPr>
          <p:nvPr/>
        </p:nvPicPr>
        <p:blipFill>
          <a:blip r:embed="rId2"/>
          <a:stretch>
            <a:fillRect/>
          </a:stretch>
        </p:blipFill>
        <p:spPr>
          <a:xfrm>
            <a:off x="457670" y="1407798"/>
            <a:ext cx="7000875" cy="5229225"/>
          </a:xfrm>
          <a:prstGeom prst="rect">
            <a:avLst/>
          </a:prstGeom>
        </p:spPr>
      </p:pic>
    </p:spTree>
    <p:extLst>
      <p:ext uri="{BB962C8B-B14F-4D97-AF65-F5344CB8AC3E}">
        <p14:creationId xmlns:p14="http://schemas.microsoft.com/office/powerpoint/2010/main" val="4231845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fontAlgn="t"/>
            <a:r>
              <a:rPr lang="pt-BR" b="1" dirty="0"/>
              <a:t>Gráfico de setor (ou circulares)</a:t>
            </a:r>
          </a:p>
        </p:txBody>
      </p:sp>
      <p:sp>
        <p:nvSpPr>
          <p:cNvPr id="3" name="Espaço Reservado para Conteúdo 2"/>
          <p:cNvSpPr>
            <a:spLocks noGrp="1"/>
          </p:cNvSpPr>
          <p:nvPr>
            <p:ph idx="1"/>
          </p:nvPr>
        </p:nvSpPr>
        <p:spPr>
          <a:xfrm>
            <a:off x="8422783" y="1712653"/>
            <a:ext cx="3081829" cy="4018448"/>
          </a:xfrm>
        </p:spPr>
        <p:txBody>
          <a:bodyPr>
            <a:normAutofit fontScale="92500" lnSpcReduction="10000"/>
          </a:bodyPr>
          <a:lstStyle/>
          <a:p>
            <a:pPr fontAlgn="t"/>
            <a:r>
              <a:rPr lang="pt-BR" dirty="0"/>
              <a:t>Recomendado para visualização de informações de apenas uma categoria, os gráficos de setores (ou pizza) são representados por círculos divididos proporcionalmente de acordo com os dados da informação a ser representada.</a:t>
            </a:r>
          </a:p>
          <a:p>
            <a:pPr fontAlgn="t"/>
            <a:r>
              <a:rPr lang="pt-BR" dirty="0"/>
              <a:t>Os valores são expressos em números ou em percentuais (%). </a:t>
            </a:r>
          </a:p>
          <a:p>
            <a:endParaRPr lang="pt-BR" dirty="0"/>
          </a:p>
        </p:txBody>
      </p:sp>
      <p:pic>
        <p:nvPicPr>
          <p:cNvPr id="5" name="Imagem 4"/>
          <p:cNvPicPr>
            <a:picLocks noChangeAspect="1"/>
          </p:cNvPicPr>
          <p:nvPr/>
        </p:nvPicPr>
        <p:blipFill>
          <a:blip r:embed="rId2"/>
          <a:stretch>
            <a:fillRect/>
          </a:stretch>
        </p:blipFill>
        <p:spPr>
          <a:xfrm>
            <a:off x="732017" y="1550673"/>
            <a:ext cx="7547324" cy="4180428"/>
          </a:xfrm>
          <a:prstGeom prst="rect">
            <a:avLst/>
          </a:prstGeom>
        </p:spPr>
      </p:pic>
    </p:spTree>
    <p:extLst>
      <p:ext uri="{BB962C8B-B14F-4D97-AF65-F5344CB8AC3E}">
        <p14:creationId xmlns:p14="http://schemas.microsoft.com/office/powerpoint/2010/main" val="959036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fontAlgn="t"/>
            <a:r>
              <a:rPr lang="pt-BR" b="1" dirty="0"/>
              <a:t>Gráficos de colunas</a:t>
            </a:r>
            <a:br>
              <a:rPr lang="pt-BR" b="1" dirty="0"/>
            </a:br>
            <a:br>
              <a:rPr lang="pt-BR" dirty="0"/>
            </a:br>
            <a:endParaRPr lang="pt-BR" dirty="0"/>
          </a:p>
        </p:txBody>
      </p:sp>
      <p:sp>
        <p:nvSpPr>
          <p:cNvPr id="3" name="Espaço Reservado para Conteúdo 2"/>
          <p:cNvSpPr>
            <a:spLocks noGrp="1"/>
          </p:cNvSpPr>
          <p:nvPr>
            <p:ph idx="1"/>
          </p:nvPr>
        </p:nvSpPr>
        <p:spPr>
          <a:xfrm>
            <a:off x="6529589" y="1264554"/>
            <a:ext cx="4975023" cy="5071851"/>
          </a:xfrm>
        </p:spPr>
        <p:txBody>
          <a:bodyPr>
            <a:normAutofit fontScale="92500" lnSpcReduction="20000"/>
          </a:bodyPr>
          <a:lstStyle/>
          <a:p>
            <a:pPr fontAlgn="t"/>
            <a:r>
              <a:rPr lang="pt-BR" dirty="0"/>
              <a:t>O gráfico de colunas é composto por duas linhas ou eixos, um vertical e outro horizontal.</a:t>
            </a:r>
          </a:p>
          <a:p>
            <a:pPr fontAlgn="t"/>
            <a:r>
              <a:rPr lang="pt-BR" dirty="0"/>
              <a:t>No eixo horizontal, são construídas as colunas que representam a variação (medidas ou quantidades numéricas) dos dados na pesquisa realizada. O fluxo de informações, representado por um valor numérico, é indicado pelo eixo vertical.</a:t>
            </a:r>
          </a:p>
          <a:p>
            <a:pPr fontAlgn="t"/>
            <a:r>
              <a:rPr lang="pt-BR" dirty="0"/>
              <a:t>Ou seja, no eixo vertical indicamos uma escala graduada de zero até o valor máximo que queremos representar e no eixo horizontal construímos colunas onde a altura de cada coluna informa o valor máximo pesquisado em cada item.</a:t>
            </a:r>
          </a:p>
          <a:p>
            <a:pPr fontAlgn="t"/>
            <a:r>
              <a:rPr lang="pt-BR" dirty="0"/>
              <a:t>As colunas devem sempre possuir a mesma largura e a distância entre elas deve ser constante. Também podemos representar duas ou mais categorias de informações.</a:t>
            </a:r>
          </a:p>
        </p:txBody>
      </p:sp>
      <p:pic>
        <p:nvPicPr>
          <p:cNvPr id="5" name="Imagem 4"/>
          <p:cNvPicPr>
            <a:picLocks noChangeAspect="1"/>
          </p:cNvPicPr>
          <p:nvPr/>
        </p:nvPicPr>
        <p:blipFill>
          <a:blip r:embed="rId2"/>
          <a:stretch>
            <a:fillRect/>
          </a:stretch>
        </p:blipFill>
        <p:spPr>
          <a:xfrm>
            <a:off x="893807" y="1444781"/>
            <a:ext cx="5381625" cy="3762375"/>
          </a:xfrm>
          <a:prstGeom prst="rect">
            <a:avLst/>
          </a:prstGeom>
        </p:spPr>
      </p:pic>
    </p:spTree>
    <p:extLst>
      <p:ext uri="{BB962C8B-B14F-4D97-AF65-F5344CB8AC3E}">
        <p14:creationId xmlns:p14="http://schemas.microsoft.com/office/powerpoint/2010/main" val="3170909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Gráfico de linha</a:t>
            </a:r>
            <a:br>
              <a:rPr lang="pt-BR" b="1" dirty="0"/>
            </a:br>
            <a:endParaRPr lang="pt-BR" dirty="0"/>
          </a:p>
        </p:txBody>
      </p:sp>
      <p:sp>
        <p:nvSpPr>
          <p:cNvPr id="3" name="Espaço Reservado para Conteúdo 2"/>
          <p:cNvSpPr>
            <a:spLocks noGrp="1"/>
          </p:cNvSpPr>
          <p:nvPr>
            <p:ph idx="1"/>
          </p:nvPr>
        </p:nvSpPr>
        <p:spPr>
          <a:xfrm>
            <a:off x="7521262" y="1275008"/>
            <a:ext cx="3983350" cy="4636214"/>
          </a:xfrm>
        </p:spPr>
        <p:txBody>
          <a:bodyPr>
            <a:normAutofit fontScale="92500" lnSpcReduction="20000"/>
          </a:bodyPr>
          <a:lstStyle/>
          <a:p>
            <a:pPr fontAlgn="t"/>
            <a:r>
              <a:rPr lang="pt-BR" dirty="0"/>
              <a:t>Utilizado quando se deseja trabalhar com duas ou mais informações provenientes de dados numéricos, o gráfico de linhas é composto por dois eixos, um vertical e outro horizontal (Plano Cartesiano – primeiro quadrante), e por uma ou mais linhas que mostram a variação (medidas ou quantidades numéricas) dos dados na pesquisa realizada, isto é, a movimentação dos dados no decorrer do tempo.</a:t>
            </a:r>
          </a:p>
          <a:p>
            <a:pPr fontAlgn="t"/>
            <a:r>
              <a:rPr lang="pt-BR" dirty="0"/>
              <a:t>É indicado quando uma das variáveis representa o tempo e se pretende revelar o movimento dos dados ao longo do tempo.</a:t>
            </a:r>
          </a:p>
          <a:p>
            <a:endParaRPr lang="pt-BR" dirty="0"/>
          </a:p>
        </p:txBody>
      </p:sp>
      <p:pic>
        <p:nvPicPr>
          <p:cNvPr id="4" name="Imagem 3"/>
          <p:cNvPicPr>
            <a:picLocks noChangeAspect="1"/>
          </p:cNvPicPr>
          <p:nvPr/>
        </p:nvPicPr>
        <p:blipFill>
          <a:blip r:embed="rId2"/>
          <a:stretch>
            <a:fillRect/>
          </a:stretch>
        </p:blipFill>
        <p:spPr>
          <a:xfrm>
            <a:off x="989459" y="1396620"/>
            <a:ext cx="6151294" cy="4076901"/>
          </a:xfrm>
          <a:prstGeom prst="rect">
            <a:avLst/>
          </a:prstGeom>
        </p:spPr>
      </p:pic>
    </p:spTree>
    <p:extLst>
      <p:ext uri="{BB962C8B-B14F-4D97-AF65-F5344CB8AC3E}">
        <p14:creationId xmlns:p14="http://schemas.microsoft.com/office/powerpoint/2010/main" val="1150646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Tabelas</a:t>
            </a:r>
          </a:p>
        </p:txBody>
      </p:sp>
      <p:sp>
        <p:nvSpPr>
          <p:cNvPr id="3" name="Espaço Reservado para Conteúdo 2"/>
          <p:cNvSpPr>
            <a:spLocks noGrp="1"/>
          </p:cNvSpPr>
          <p:nvPr>
            <p:ph idx="1"/>
          </p:nvPr>
        </p:nvSpPr>
        <p:spPr>
          <a:xfrm>
            <a:off x="1455313" y="1275007"/>
            <a:ext cx="10049299" cy="5254581"/>
          </a:xfrm>
        </p:spPr>
        <p:txBody>
          <a:bodyPr>
            <a:normAutofit fontScale="85000" lnSpcReduction="20000"/>
          </a:bodyPr>
          <a:lstStyle/>
          <a:p>
            <a:r>
              <a:rPr lang="pt-BR" dirty="0"/>
              <a:t>Tabelas são conjuntos de dados numéricos, associados a um fenômeno, dispostos numa determinada ordem da classificação. Expressam as variações qualitativas e quantitativas de um fenômeno. A finalidade básica da tabela é resumir ou sintetizar dados de maneira a fornecer o máximo de informações num mínimo de espaço. São elementos demonstrativos de síntese, que constituem unidade autônoma. </a:t>
            </a:r>
          </a:p>
          <a:p>
            <a:r>
              <a:rPr lang="pt-BR" dirty="0"/>
              <a:t>As tabelas apresentam informações tratadas estatisticamente. A tabela deve apresentar as seguintes partes:</a:t>
            </a:r>
          </a:p>
          <a:p>
            <a:pPr marL="0" indent="0">
              <a:buNone/>
            </a:pPr>
            <a:r>
              <a:rPr lang="pt-BR" b="1" dirty="0"/>
              <a:t>- número e título</a:t>
            </a:r>
            <a:r>
              <a:rPr lang="pt-BR" dirty="0"/>
              <a:t>: a numeração é feita de acordo com o sistema progressivo, sendo que o seu primeiro dígito poderá corresponder ao número do capítulo (numeração independente e consecutiva). O título deve ser sucinto e informar acerca do fenômeno estudado, do local, da época em que ocorreu; o título é colocado na parte superior, escrito em letras minúsculas, centrado, precedido da palavra Tabela e de seu número de ordem em algarismos arábicos. Se ocorrer de um título ocupar mais de uma linha, deve ser disposto de tal forma que cada linha seja centrada; </a:t>
            </a:r>
          </a:p>
          <a:p>
            <a:pPr marL="0" indent="0">
              <a:buNone/>
            </a:pPr>
            <a:r>
              <a:rPr lang="pt-BR" dirty="0"/>
              <a:t>- </a:t>
            </a:r>
            <a:r>
              <a:rPr lang="pt-BR" b="1" dirty="0"/>
              <a:t>corpo</a:t>
            </a:r>
            <a:r>
              <a:rPr lang="pt-BR" dirty="0"/>
              <a:t>: corresponde ao conjunto de casas, formadas pelo cruzamento de linhas e colunas, contendo as frequências observadas; </a:t>
            </a:r>
          </a:p>
          <a:p>
            <a:pPr marL="0" indent="0">
              <a:buNone/>
            </a:pPr>
            <a:r>
              <a:rPr lang="pt-BR" dirty="0"/>
              <a:t>- </a:t>
            </a:r>
            <a:r>
              <a:rPr lang="pt-BR" b="1" dirty="0"/>
              <a:t>cabeçalho</a:t>
            </a:r>
            <a:r>
              <a:rPr lang="pt-BR" dirty="0"/>
              <a:t>: é a linha que encima o corpo da tabela e tem por finalidade especificar o conteúdo das colunas; os títulos devem ser centrados em relação à coluna à que pertencem; - coluna indicadora: uma coluna à esquerda do corpo, que tem como finalidade especificar o que contêm as linhas; </a:t>
            </a:r>
          </a:p>
          <a:p>
            <a:pPr marL="0" indent="0">
              <a:buNone/>
            </a:pPr>
            <a:r>
              <a:rPr lang="pt-BR" dirty="0"/>
              <a:t>- </a:t>
            </a:r>
            <a:r>
              <a:rPr lang="pt-BR" b="1" dirty="0"/>
              <a:t>unidade de medida</a:t>
            </a:r>
            <a:r>
              <a:rPr lang="pt-BR" dirty="0"/>
              <a:t>: uma tabela deve ter unidade de medida, inscrita no espaço do cabeçalho ou nas colunas indicadoras, sempre que houver necessidade de indicarmos, complementarmente ao título, a expressão quantitativa ou metrológica dos dados numéricos.</a:t>
            </a:r>
          </a:p>
          <a:p>
            <a:r>
              <a:rPr lang="pt-BR" dirty="0"/>
              <a:t>A indicação da expressão quantitativa ou metrológica dos dados numéricos deve ser feita com símbolos ou palavras entre parênteses. Exemplos: (m) ou (metro); (t) ou (tonelada); (R$) ou (reais).</a:t>
            </a:r>
          </a:p>
        </p:txBody>
      </p:sp>
    </p:spTree>
    <p:extLst>
      <p:ext uri="{BB962C8B-B14F-4D97-AF65-F5344CB8AC3E}">
        <p14:creationId xmlns:p14="http://schemas.microsoft.com/office/powerpoint/2010/main" val="739355338"/>
      </p:ext>
    </p:extLst>
  </p:cSld>
  <p:clrMapOvr>
    <a:masterClrMapping/>
  </p:clrMapOvr>
</p:sld>
</file>

<file path=ppt/theme/theme1.xml><?xml version="1.0" encoding="utf-8"?>
<a:theme xmlns:a="http://schemas.openxmlformats.org/drawingml/2006/main" name="Cacho">
  <a:themeElements>
    <a:clrScheme name="Cach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ch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8D9592CEBF2AE4B99C1B7B67080ADFD" ma:contentTypeVersion="6" ma:contentTypeDescription="Create a new document." ma:contentTypeScope="" ma:versionID="24e8b0c6f05764af48a2d2f4d48e2fca">
  <xsd:schema xmlns:xsd="http://www.w3.org/2001/XMLSchema" xmlns:xs="http://www.w3.org/2001/XMLSchema" xmlns:p="http://schemas.microsoft.com/office/2006/metadata/properties" xmlns:ns2="4099ab5d-0ba2-4442-84d2-a23c6a23f0ec" xmlns:ns3="a98dde18-a7ae-43d6-ad4a-a0ff1b576886" targetNamespace="http://schemas.microsoft.com/office/2006/metadata/properties" ma:root="true" ma:fieldsID="0512dc44da6a177333ef6cf2eac29ef6" ns2:_="" ns3:_="">
    <xsd:import namespace="4099ab5d-0ba2-4442-84d2-a23c6a23f0ec"/>
    <xsd:import namespace="a98dde18-a7ae-43d6-ad4a-a0ff1b57688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99ab5d-0ba2-4442-84d2-a23c6a23f0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98dde18-a7ae-43d6-ad4a-a0ff1b57688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5A3E2A-DB84-4485-BE2F-02C00D5BE404}"/>
</file>

<file path=customXml/itemProps2.xml><?xml version="1.0" encoding="utf-8"?>
<ds:datastoreItem xmlns:ds="http://schemas.openxmlformats.org/officeDocument/2006/customXml" ds:itemID="{EEF40420-56A4-4A4B-AEDC-0752F833DE46}"/>
</file>

<file path=customXml/itemProps3.xml><?xml version="1.0" encoding="utf-8"?>
<ds:datastoreItem xmlns:ds="http://schemas.openxmlformats.org/officeDocument/2006/customXml" ds:itemID="{193A4457-ECE3-4446-B461-0631C9EF448B}"/>
</file>

<file path=docProps/app.xml><?xml version="1.0" encoding="utf-8"?>
<Properties xmlns="http://schemas.openxmlformats.org/officeDocument/2006/extended-properties" xmlns:vt="http://schemas.openxmlformats.org/officeDocument/2006/docPropsVTypes">
  <Template>Wisp</Template>
  <TotalTime>4752</TotalTime>
  <Words>1639</Words>
  <Application>Microsoft Office PowerPoint</Application>
  <PresentationFormat>Widescreen</PresentationFormat>
  <Paragraphs>70</Paragraphs>
  <Slides>17</Slides>
  <Notes>0</Notes>
  <HiddenSlides>0</HiddenSlides>
  <MMClips>0</MMClips>
  <ScaleCrop>false</ScaleCrop>
  <HeadingPairs>
    <vt:vector size="4" baseType="variant">
      <vt:variant>
        <vt:lpstr>Tema</vt:lpstr>
      </vt:variant>
      <vt:variant>
        <vt:i4>1</vt:i4>
      </vt:variant>
      <vt:variant>
        <vt:lpstr>Títulos de slides</vt:lpstr>
      </vt:variant>
      <vt:variant>
        <vt:i4>17</vt:i4>
      </vt:variant>
    </vt:vector>
  </HeadingPairs>
  <TitlesOfParts>
    <vt:vector size="18" baseType="lpstr">
      <vt:lpstr>Cacho</vt:lpstr>
      <vt:lpstr>TCC2 – Ilustrações, Figuras, Tabelas e Gráficos  Profa. Elisa Botta</vt:lpstr>
      <vt:lpstr>Ilustrações</vt:lpstr>
      <vt:lpstr>Figuras</vt:lpstr>
      <vt:lpstr>Gráficos</vt:lpstr>
      <vt:lpstr>Gráficos de barras</vt:lpstr>
      <vt:lpstr>Gráfico de setor (ou circulares)</vt:lpstr>
      <vt:lpstr>Gráficos de colunas  </vt:lpstr>
      <vt:lpstr>Gráfico de linha </vt:lpstr>
      <vt:lpstr>Tabelas</vt:lpstr>
      <vt:lpstr>Elementos da tabela</vt:lpstr>
      <vt:lpstr>Tabelas</vt:lpstr>
      <vt:lpstr>Tabelas</vt:lpstr>
      <vt:lpstr>Tabelas</vt:lpstr>
      <vt:lpstr>Tabelas</vt:lpstr>
      <vt:lpstr>Tabelas – Recomendações finais</vt:lpstr>
      <vt:lpstr>Quadros</vt:lpstr>
      <vt:lpstr>Por hoje é só.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TCC1 Profa. Elisa Botta</dc:title>
  <dc:creator>user</dc:creator>
  <cp:lastModifiedBy>user</cp:lastModifiedBy>
  <cp:revision>53</cp:revision>
  <dcterms:created xsi:type="dcterms:W3CDTF">2021-05-13T23:28:24Z</dcterms:created>
  <dcterms:modified xsi:type="dcterms:W3CDTF">2023-08-29T14:04:18Z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0x01010018D9592CEBF2AE4B99C1B7B67080ADFD</vt:lpwstr>
  </property>
</Properties>
</file>