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67" r:id="rId4"/>
    <p:sldId id="257" r:id="rId5"/>
    <p:sldId id="277" r:id="rId6"/>
    <p:sldId id="269" r:id="rId7"/>
    <p:sldId id="258" r:id="rId8"/>
    <p:sldId id="270" r:id="rId9"/>
    <p:sldId id="272" r:id="rId10"/>
    <p:sldId id="260" r:id="rId11"/>
    <p:sldId id="275" r:id="rId12"/>
    <p:sldId id="271" r:id="rId13"/>
    <p:sldId id="261" r:id="rId14"/>
    <p:sldId id="278" r:id="rId15"/>
    <p:sldId id="279" r:id="rId16"/>
    <p:sldId id="280" r:id="rId17"/>
    <p:sldId id="274" r:id="rId18"/>
    <p:sldId id="262" r:id="rId19"/>
    <p:sldId id="281" r:id="rId20"/>
    <p:sldId id="276" r:id="rId21"/>
    <p:sldId id="266" r:id="rId2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63"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38" autoAdjust="0"/>
  </p:normalViewPr>
  <p:slideViewPr>
    <p:cSldViewPr snapToGrid="0">
      <p:cViewPr varScale="1">
        <p:scale>
          <a:sx n="62" d="100"/>
          <a:sy n="62" d="100"/>
        </p:scale>
        <p:origin x="1542" y="60"/>
      </p:cViewPr>
      <p:guideLst>
        <p:guide orient="horz" pos="1763"/>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26:03.99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9A112A-5880-4A22-92FF-F7AB151FC844}" type="datetimeFigureOut">
              <a:rPr lang="pt-BR" smtClean="0"/>
              <a:t>09/11/2023</a:t>
            </a:fld>
            <a:endParaRPr lang="pt-BR"/>
          </a:p>
        </p:txBody>
      </p:sp>
      <p:sp>
        <p:nvSpPr>
          <p:cNvPr id="4" name="Espaço Reservado para Imagem de Slide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E7C65F3-F583-4F8D-8C03-405C2DB79CEE}" type="slidenum">
              <a:rPr lang="pt-BR" smtClean="0"/>
              <a:t>‹nº›</a:t>
            </a:fld>
            <a:endParaRPr lang="pt-BR"/>
          </a:p>
        </p:txBody>
      </p:sp>
    </p:spTree>
    <p:extLst>
      <p:ext uri="{BB962C8B-B14F-4D97-AF65-F5344CB8AC3E}">
        <p14:creationId xmlns:p14="http://schemas.microsoft.com/office/powerpoint/2010/main" val="347820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solidFill>
                  <a:schemeClr val="tx1"/>
                </a:solidFill>
              </a:rPr>
              <a:t>16s</a:t>
            </a:r>
            <a:r>
              <a:rPr lang="en-US" b="1" dirty="0">
                <a:solidFill>
                  <a:srgbClr val="FF0000"/>
                </a:solidFill>
              </a:rPr>
              <a:t> - </a:t>
            </a:r>
            <a:r>
              <a:rPr lang="en-US" b="1" dirty="0">
                <a:solidFill>
                  <a:schemeClr val="tx1"/>
                </a:solidFill>
              </a:rPr>
              <a:t>MAYARA</a:t>
            </a:r>
            <a:r>
              <a:rPr lang="en-US" b="1" dirty="0"/>
              <a:t>: </a:t>
            </a:r>
            <a:r>
              <a:rPr lang="en-US" dirty="0"/>
              <a:t>Boa </a:t>
            </a:r>
            <a:r>
              <a:rPr lang="en-US" dirty="0" err="1"/>
              <a:t>noite</a:t>
            </a:r>
            <a:r>
              <a:rPr lang="en-US" dirty="0"/>
              <a:t> </a:t>
            </a:r>
            <a:r>
              <a:rPr lang="en-US" dirty="0" err="1"/>
              <a:t>pessoal</a:t>
            </a:r>
            <a:r>
              <a:rPr lang="en-US" dirty="0"/>
              <a:t>, </a:t>
            </a:r>
            <a:r>
              <a:rPr lang="en-US" dirty="0" err="1"/>
              <a:t>tudo</a:t>
            </a:r>
            <a:r>
              <a:rPr lang="en-US" dirty="0"/>
              <a:t> </a:t>
            </a:r>
            <a:r>
              <a:rPr lang="en-US" dirty="0" err="1"/>
              <a:t>bem</a:t>
            </a:r>
            <a:r>
              <a:rPr lang="en-US" dirty="0"/>
              <a:t>? </a:t>
            </a:r>
            <a:r>
              <a:rPr lang="en-US" dirty="0" err="1"/>
              <a:t>Somos</a:t>
            </a:r>
            <a:r>
              <a:rPr lang="en-US" dirty="0"/>
              <a:t> do </a:t>
            </a:r>
            <a:r>
              <a:rPr lang="en-US" dirty="0" err="1"/>
              <a:t>último</a:t>
            </a:r>
            <a:r>
              <a:rPr lang="en-US" dirty="0"/>
              <a:t> </a:t>
            </a:r>
            <a:r>
              <a:rPr lang="en-US" dirty="0" err="1"/>
              <a:t>semestre</a:t>
            </a:r>
            <a:r>
              <a:rPr lang="en-US" dirty="0"/>
              <a:t> </a:t>
            </a:r>
            <a:r>
              <a:rPr lang="en-US" dirty="0" err="1"/>
              <a:t>aqui</a:t>
            </a:r>
            <a:r>
              <a:rPr lang="en-US" dirty="0"/>
              <a:t> do </a:t>
            </a:r>
            <a:r>
              <a:rPr lang="en-US" dirty="0" err="1"/>
              <a:t>curso</a:t>
            </a:r>
            <a:r>
              <a:rPr lang="en-US" dirty="0"/>
              <a:t> de </a:t>
            </a:r>
            <a:r>
              <a:rPr lang="en-US" dirty="0" err="1"/>
              <a:t>ciência</a:t>
            </a:r>
            <a:r>
              <a:rPr lang="en-US" dirty="0"/>
              <a:t> da </a:t>
            </a:r>
            <a:r>
              <a:rPr lang="en-US" dirty="0" err="1"/>
              <a:t>computação</a:t>
            </a:r>
            <a:r>
              <a:rPr lang="en-US" dirty="0"/>
              <a:t> </a:t>
            </a:r>
            <a:r>
              <a:rPr lang="en-US" dirty="0" err="1"/>
              <a:t>na</a:t>
            </a:r>
            <a:r>
              <a:rPr lang="en-US" dirty="0"/>
              <a:t> UNIP, a </a:t>
            </a:r>
            <a:r>
              <a:rPr lang="en-US" dirty="0" err="1"/>
              <a:t>gente</a:t>
            </a:r>
            <a:r>
              <a:rPr lang="en-US" dirty="0"/>
              <a:t> ta </a:t>
            </a:r>
            <a:r>
              <a:rPr lang="en-US" dirty="0" err="1"/>
              <a:t>aqui</a:t>
            </a:r>
            <a:r>
              <a:rPr lang="en-US" dirty="0"/>
              <a:t> </a:t>
            </a:r>
            <a:r>
              <a:rPr lang="en-US" dirty="0" err="1"/>
              <a:t>hoje</a:t>
            </a:r>
            <a:r>
              <a:rPr lang="en-US" dirty="0"/>
              <a:t> </a:t>
            </a:r>
            <a:r>
              <a:rPr lang="en-US" dirty="0" err="1"/>
              <a:t>pra</a:t>
            </a:r>
            <a:r>
              <a:rPr lang="en-US" dirty="0"/>
              <a:t> </a:t>
            </a:r>
            <a:r>
              <a:rPr lang="en-US" dirty="0" err="1"/>
              <a:t>apresentar</a:t>
            </a:r>
            <a:r>
              <a:rPr lang="en-US" dirty="0"/>
              <a:t> </a:t>
            </a:r>
            <a:r>
              <a:rPr lang="en-US" dirty="0" err="1"/>
              <a:t>pra</a:t>
            </a:r>
            <a:r>
              <a:rPr lang="en-US" dirty="0"/>
              <a:t> </a:t>
            </a:r>
            <a:r>
              <a:rPr lang="en-US" dirty="0" err="1"/>
              <a:t>vocês</a:t>
            </a:r>
            <a:r>
              <a:rPr lang="en-US" dirty="0"/>
              <a:t> o </a:t>
            </a:r>
            <a:r>
              <a:rPr lang="en-US" dirty="0" err="1"/>
              <a:t>nosso</a:t>
            </a:r>
            <a:r>
              <a:rPr lang="en-US" dirty="0"/>
              <a:t> </a:t>
            </a:r>
            <a:r>
              <a:rPr lang="en-US" dirty="0" err="1"/>
              <a:t>trabalho</a:t>
            </a:r>
            <a:r>
              <a:rPr lang="en-US" dirty="0"/>
              <a:t> de </a:t>
            </a:r>
            <a:r>
              <a:rPr lang="en-US" dirty="0" err="1"/>
              <a:t>conclusão</a:t>
            </a:r>
            <a:r>
              <a:rPr lang="en-US" dirty="0"/>
              <a:t> de </a:t>
            </a:r>
            <a:r>
              <a:rPr lang="en-US" dirty="0" err="1"/>
              <a:t>curso</a:t>
            </a:r>
            <a:r>
              <a:rPr lang="en-US" dirty="0"/>
              <a:t>, vulgo o TCC, e o </a:t>
            </a:r>
            <a:r>
              <a:rPr lang="en-US" dirty="0" err="1"/>
              <a:t>nosso</a:t>
            </a:r>
            <a:r>
              <a:rPr lang="en-US" dirty="0"/>
              <a:t> </a:t>
            </a:r>
            <a:r>
              <a:rPr lang="en-US" dirty="0" err="1"/>
              <a:t>orientador</a:t>
            </a:r>
            <a:r>
              <a:rPr lang="en-US" dirty="0"/>
              <a:t> </a:t>
            </a:r>
            <a:r>
              <a:rPr lang="en-US" dirty="0" err="1"/>
              <a:t>escolhi</a:t>
            </a:r>
            <a:r>
              <a:rPr lang="en-US" dirty="0"/>
              <a:t> </a:t>
            </a:r>
            <a:r>
              <a:rPr lang="en-US" dirty="0" err="1"/>
              <a:t>foi</a:t>
            </a:r>
            <a:r>
              <a:rPr lang="en-US" dirty="0"/>
              <a:t> o professor </a:t>
            </a:r>
            <a:r>
              <a:rPr lang="en-US" dirty="0" err="1"/>
              <a:t>Élio</a:t>
            </a:r>
            <a:r>
              <a:rPr lang="en-US"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a:t>
            </a:fld>
            <a:endParaRPr lang="pt-BR"/>
          </a:p>
        </p:txBody>
      </p:sp>
    </p:spTree>
    <p:extLst>
      <p:ext uri="{BB962C8B-B14F-4D97-AF65-F5344CB8AC3E}">
        <p14:creationId xmlns:p14="http://schemas.microsoft.com/office/powerpoint/2010/main" val="5921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15s CARLOS:</a:t>
            </a:r>
            <a:r>
              <a:rPr lang="en-US" b="0" dirty="0"/>
              <a:t> </a:t>
            </a:r>
            <a:r>
              <a:rPr lang="en-US" b="0" dirty="0" err="1"/>
              <a:t>Temos</a:t>
            </a:r>
            <a:r>
              <a:rPr lang="en-US" b="0" dirty="0"/>
              <a:t> </a:t>
            </a:r>
            <a:r>
              <a:rPr lang="en-US" b="0" dirty="0" err="1"/>
              <a:t>também</a:t>
            </a:r>
            <a:r>
              <a:rPr lang="en-US" b="0" dirty="0"/>
              <a:t> no Git, a </a:t>
            </a:r>
            <a:r>
              <a:rPr lang="en-US" b="0" dirty="0" err="1"/>
              <a:t>tela</a:t>
            </a:r>
            <a:r>
              <a:rPr lang="en-US" b="0" dirty="0"/>
              <a:t> de “Actions”, </a:t>
            </a:r>
            <a:r>
              <a:rPr lang="en-US" b="0" dirty="0" err="1"/>
              <a:t>onde</a:t>
            </a:r>
            <a:r>
              <a:rPr lang="en-US" b="0" dirty="0"/>
              <a:t> </a:t>
            </a:r>
            <a:r>
              <a:rPr lang="en-US" b="0" dirty="0" err="1"/>
              <a:t>podemos</a:t>
            </a:r>
            <a:r>
              <a:rPr lang="en-US" b="0" dirty="0"/>
              <a:t> </a:t>
            </a:r>
            <a:r>
              <a:rPr lang="en-US" b="0" dirty="0" err="1"/>
              <a:t>acompanhar</a:t>
            </a:r>
            <a:r>
              <a:rPr lang="en-US" b="0" dirty="0"/>
              <a:t> as </a:t>
            </a:r>
            <a:r>
              <a:rPr lang="en-US" b="0" dirty="0" err="1"/>
              <a:t>implantações</a:t>
            </a:r>
            <a:r>
              <a:rPr lang="en-US" b="0" dirty="0"/>
              <a:t> e </a:t>
            </a:r>
            <a:r>
              <a:rPr lang="en-US" b="0" dirty="0" err="1"/>
              <a:t>integrações</a:t>
            </a:r>
            <a:r>
              <a:rPr lang="en-US" b="0" dirty="0"/>
              <a:t> no </a:t>
            </a:r>
            <a:r>
              <a:rPr lang="en-US" b="0" dirty="0" err="1"/>
              <a:t>repositório</a:t>
            </a:r>
            <a:r>
              <a:rPr lang="en-US" b="0" dirty="0"/>
              <a:t> do Código, </a:t>
            </a:r>
            <a:r>
              <a:rPr lang="en-US" b="0" dirty="0" err="1"/>
              <a:t>tornando</a:t>
            </a:r>
            <a:r>
              <a:rPr lang="en-US" b="0" dirty="0"/>
              <a:t> o </a:t>
            </a:r>
            <a:r>
              <a:rPr lang="en-US" b="0" dirty="0" err="1"/>
              <a:t>desenvolvimento</a:t>
            </a:r>
            <a:r>
              <a:rPr lang="en-US" b="0" dirty="0"/>
              <a:t> do software </a:t>
            </a:r>
            <a:r>
              <a:rPr lang="en-US" b="0" dirty="0" err="1"/>
              <a:t>mais</a:t>
            </a:r>
            <a:r>
              <a:rPr lang="en-US" b="0" dirty="0"/>
              <a:t> </a:t>
            </a:r>
            <a:r>
              <a:rPr lang="en-US" b="0" dirty="0" err="1"/>
              <a:t>eficiente</a:t>
            </a:r>
            <a:r>
              <a:rPr lang="en-US" b="0" dirty="0"/>
              <a:t> e </a:t>
            </a:r>
            <a:r>
              <a:rPr lang="en-US" b="0" dirty="0" err="1"/>
              <a:t>confiável</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10</a:t>
            </a:fld>
            <a:endParaRPr lang="pt-BR"/>
          </a:p>
        </p:txBody>
      </p:sp>
    </p:spTree>
    <p:extLst>
      <p:ext uri="{BB962C8B-B14F-4D97-AF65-F5344CB8AC3E}">
        <p14:creationId xmlns:p14="http://schemas.microsoft.com/office/powerpoint/2010/main" val="269328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60s GUSTAVO:</a:t>
            </a:r>
            <a:r>
              <a:rPr lang="en-US" b="0" dirty="0"/>
              <a:t> No front-end </a:t>
            </a:r>
            <a:r>
              <a:rPr lang="en-US" b="0" dirty="0" err="1"/>
              <a:t>decidimos</a:t>
            </a:r>
            <a:r>
              <a:rPr lang="en-US" b="0" dirty="0"/>
              <a:t> usar o React, que é </a:t>
            </a:r>
            <a:r>
              <a:rPr lang="en-US" b="0" dirty="0" err="1"/>
              <a:t>uma</a:t>
            </a:r>
            <a:r>
              <a:rPr lang="en-US" b="0" dirty="0"/>
              <a:t> </a:t>
            </a:r>
            <a:r>
              <a:rPr lang="en-US" b="0" dirty="0" err="1"/>
              <a:t>biblioteca</a:t>
            </a:r>
            <a:r>
              <a:rPr lang="en-US" b="0" dirty="0"/>
              <a:t> open source JavaScript </a:t>
            </a:r>
            <a:r>
              <a:rPr lang="en-US" b="0" dirty="0" err="1"/>
              <a:t>mantida</a:t>
            </a:r>
            <a:r>
              <a:rPr lang="en-US" b="0" dirty="0"/>
              <a:t> pela </a:t>
            </a:r>
            <a:r>
              <a:rPr lang="en-US" b="0" dirty="0" err="1"/>
              <a:t>empresa</a:t>
            </a:r>
            <a:r>
              <a:rPr lang="en-US" b="0" dirty="0"/>
              <a:t> Meta e </a:t>
            </a:r>
            <a:r>
              <a:rPr lang="en-US" b="0" dirty="0" err="1"/>
              <a:t>muito</a:t>
            </a:r>
            <a:r>
              <a:rPr lang="en-US" b="0" dirty="0"/>
              <a:t> </a:t>
            </a:r>
            <a:r>
              <a:rPr lang="en-US" b="0" dirty="0" err="1"/>
              <a:t>usada</a:t>
            </a:r>
            <a:r>
              <a:rPr lang="en-US" b="0" dirty="0"/>
              <a:t> para </a:t>
            </a:r>
            <a:r>
              <a:rPr lang="en-US" b="0" dirty="0" err="1"/>
              <a:t>desenvolver</a:t>
            </a:r>
            <a:r>
              <a:rPr lang="en-US" b="0" dirty="0"/>
              <a:t> </a:t>
            </a:r>
            <a:r>
              <a:rPr lang="en-US" b="0" dirty="0" err="1"/>
              <a:t>aplicativos</a:t>
            </a:r>
            <a:r>
              <a:rPr lang="en-US" b="0" dirty="0"/>
              <a:t> web </a:t>
            </a:r>
            <a:r>
              <a:rPr lang="en-US" b="0" dirty="0" err="1"/>
              <a:t>modernos</a:t>
            </a:r>
            <a:r>
              <a:rPr lang="en-US" b="0" dirty="0"/>
              <a:t> e </a:t>
            </a:r>
            <a:r>
              <a:rPr lang="en-US" b="0" dirty="0" err="1"/>
              <a:t>responsivos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Sobre as bibliotecas que utilizamos com o </a:t>
            </a:r>
            <a:r>
              <a:rPr lang="pt-BR" b="0" dirty="0" err="1"/>
              <a:t>react</a:t>
            </a:r>
            <a:r>
              <a:rPr lang="pt-BR"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A primeira delas é “</a:t>
            </a:r>
            <a:r>
              <a:rPr lang="pt-BR" b="0" dirty="0" err="1"/>
              <a:t>styled</a:t>
            </a:r>
            <a:r>
              <a:rPr lang="pt-BR" b="0" dirty="0"/>
              <a:t>-componentes” que é uma biblioteca que permite a estilização para componentes em específico sem utilizar uma estilização global, importando arquivos CSS, como é feito por padrão sem qualquer biblioteca.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Também usamos a “</a:t>
            </a:r>
            <a:r>
              <a:rPr lang="pt-BR" b="0" dirty="0" err="1"/>
              <a:t>react</a:t>
            </a:r>
            <a:r>
              <a:rPr lang="pt-BR" b="0" dirty="0"/>
              <a:t>-</a:t>
            </a:r>
            <a:r>
              <a:rPr lang="pt-BR" b="0" dirty="0" err="1"/>
              <a:t>router</a:t>
            </a:r>
            <a:r>
              <a:rPr lang="pt-BR" b="0" dirty="0"/>
              <a:t>-dom”, que permite mapear rotas do navegador para componentes. Por exemplo, quando o usuário acessar o domínio com o caminho /home um componente gerado será renderizado. Sendo útil para manter eficiência e responsividade.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Por último e também muito importante, usamos a biblioteca Material UI, que fornece componentes predefinidos de alta qualidade, nos ajudando a manter um visual atraente e economizando muito tempo no desenvolvimento.</a:t>
            </a:r>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11</a:t>
            </a:fld>
            <a:endParaRPr lang="pt-BR"/>
          </a:p>
        </p:txBody>
      </p:sp>
    </p:spTree>
    <p:extLst>
      <p:ext uri="{BB962C8B-B14F-4D97-AF65-F5344CB8AC3E}">
        <p14:creationId xmlns:p14="http://schemas.microsoft.com/office/powerpoint/2010/main" val="6846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GUSTAVO: </a:t>
            </a:r>
            <a:r>
              <a:rPr lang="en-US" b="0" dirty="0" err="1"/>
              <a:t>Queriamos</a:t>
            </a:r>
            <a:r>
              <a:rPr lang="en-US" b="0" dirty="0"/>
              <a:t> </a:t>
            </a:r>
            <a:r>
              <a:rPr lang="en-US" b="0" dirty="0" err="1"/>
              <a:t>uma</a:t>
            </a:r>
            <a:r>
              <a:rPr lang="en-US" b="0" dirty="0"/>
              <a:t> interface simples de usar, </a:t>
            </a:r>
            <a:r>
              <a:rPr lang="en-US" b="0" dirty="0" err="1"/>
              <a:t>então</a:t>
            </a:r>
            <a:r>
              <a:rPr lang="en-US" b="0" dirty="0"/>
              <a:t> para </a:t>
            </a:r>
            <a:r>
              <a:rPr lang="en-US" b="0" dirty="0" err="1"/>
              <a:t>planejarmos</a:t>
            </a:r>
            <a:r>
              <a:rPr lang="en-US" b="0" dirty="0"/>
              <a:t> </a:t>
            </a:r>
            <a:r>
              <a:rPr lang="en-US" b="0" dirty="0" err="1"/>
              <a:t>sobre</a:t>
            </a:r>
            <a:r>
              <a:rPr lang="en-US" b="0" dirty="0"/>
              <a:t>, </a:t>
            </a:r>
            <a:r>
              <a:rPr lang="en-US" b="0" dirty="0" err="1"/>
              <a:t>nós</a:t>
            </a:r>
            <a:r>
              <a:rPr lang="en-US" b="0" dirty="0"/>
              <a:t> </a:t>
            </a:r>
            <a:r>
              <a:rPr lang="en-US" b="0" dirty="0" err="1"/>
              <a:t>criamos</a:t>
            </a:r>
            <a:r>
              <a:rPr lang="en-US" b="0" dirty="0"/>
              <a:t> </a:t>
            </a:r>
            <a:r>
              <a:rPr lang="en-US" b="0" dirty="0" err="1"/>
              <a:t>alguns</a:t>
            </a:r>
            <a:r>
              <a:rPr lang="en-US" b="0" dirty="0"/>
              <a:t> </a:t>
            </a:r>
            <a:r>
              <a:rPr lang="en-US" b="0" dirty="0" err="1"/>
              <a:t>esboços</a:t>
            </a:r>
            <a:r>
              <a:rPr lang="en-US" b="0" dirty="0"/>
              <a:t> das </a:t>
            </a:r>
            <a:r>
              <a:rPr lang="en-US" b="0" dirty="0" err="1"/>
              <a:t>telas</a:t>
            </a:r>
            <a:r>
              <a:rPr lang="en-US" b="0" dirty="0"/>
              <a:t> </a:t>
            </a:r>
            <a:r>
              <a:rPr lang="en-US" b="0" dirty="0" err="1"/>
              <a:t>utilizando</a:t>
            </a:r>
            <a:r>
              <a:rPr lang="en-US" b="0" dirty="0"/>
              <a:t> o Figma, que é </a:t>
            </a:r>
            <a:r>
              <a:rPr lang="en-US" b="0" dirty="0" err="1"/>
              <a:t>uma</a:t>
            </a:r>
            <a:r>
              <a:rPr lang="en-US" b="0" dirty="0"/>
              <a:t> ferramenta de design </a:t>
            </a:r>
            <a:r>
              <a:rPr lang="en-US" b="0" dirty="0" err="1"/>
              <a:t>colaborativa</a:t>
            </a:r>
            <a:r>
              <a:rPr lang="en-US" b="0" dirty="0"/>
              <a:t> </a:t>
            </a:r>
            <a:r>
              <a:rPr lang="en-US" b="0" dirty="0" err="1"/>
              <a:t>baseada</a:t>
            </a:r>
            <a:r>
              <a:rPr lang="en-US" b="0" dirty="0"/>
              <a:t> </a:t>
            </a:r>
            <a:r>
              <a:rPr lang="en-US" b="0" dirty="0" err="1"/>
              <a:t>em</a:t>
            </a:r>
            <a:r>
              <a:rPr lang="en-US" b="0" dirty="0"/>
              <a:t> web, </a:t>
            </a:r>
            <a:r>
              <a:rPr lang="en-US" b="0" dirty="0" err="1"/>
              <a:t>assim</a:t>
            </a:r>
            <a:r>
              <a:rPr lang="en-US" b="0" dirty="0"/>
              <a:t> </a:t>
            </a:r>
            <a:r>
              <a:rPr lang="en-US" b="0" dirty="0" err="1"/>
              <a:t>pudemos</a:t>
            </a:r>
            <a:r>
              <a:rPr lang="en-US" b="0" dirty="0"/>
              <a:t> </a:t>
            </a:r>
            <a:r>
              <a:rPr lang="en-US" b="0" dirty="0" err="1"/>
              <a:t>definir</a:t>
            </a:r>
            <a:r>
              <a:rPr lang="en-US" b="0" dirty="0"/>
              <a:t> as cores e layouts das </a:t>
            </a:r>
            <a:r>
              <a:rPr lang="en-US" b="0" dirty="0" err="1"/>
              <a:t>telas</a:t>
            </a:r>
            <a:r>
              <a:rPr lang="en-US" b="0" dirty="0"/>
              <a:t> para as </a:t>
            </a:r>
            <a:r>
              <a:rPr lang="en-US" b="0" dirty="0" err="1"/>
              <a:t>funcionalidades</a:t>
            </a:r>
            <a:r>
              <a:rPr lang="en-US" b="0" dirty="0"/>
              <a:t> que </a:t>
            </a:r>
            <a:r>
              <a:rPr lang="en-US" b="0" dirty="0" err="1"/>
              <a:t>decidimos</a:t>
            </a:r>
            <a:r>
              <a:rPr lang="en-US" b="0" dirty="0"/>
              <a:t> </a:t>
            </a:r>
            <a:r>
              <a:rPr lang="en-US" b="0" dirty="0" err="1"/>
              <a:t>criar</a:t>
            </a:r>
            <a:r>
              <a:rPr lang="en-US" b="0" dirty="0"/>
              <a:t>. Como </a:t>
            </a:r>
            <a:r>
              <a:rPr lang="en-US" b="0" dirty="0" err="1"/>
              <a:t>vocês</a:t>
            </a:r>
            <a:r>
              <a:rPr lang="en-US" b="0" dirty="0"/>
              <a:t> </a:t>
            </a:r>
            <a:r>
              <a:rPr lang="en-US" b="0" dirty="0" err="1"/>
              <a:t>podem</a:t>
            </a:r>
            <a:r>
              <a:rPr lang="en-US" b="0" dirty="0"/>
              <a:t> </a:t>
            </a:r>
            <a:r>
              <a:rPr lang="en-US" b="0" dirty="0" err="1"/>
              <a:t>ver</a:t>
            </a:r>
            <a:r>
              <a:rPr lang="en-US" b="0" dirty="0"/>
              <a:t> </a:t>
            </a:r>
            <a:r>
              <a:rPr lang="en-US" b="0" dirty="0" err="1"/>
              <a:t>na</a:t>
            </a:r>
            <a:r>
              <a:rPr lang="en-US" b="0" dirty="0"/>
              <a:t> </a:t>
            </a:r>
            <a:r>
              <a:rPr lang="en-US" b="0" dirty="0" err="1"/>
              <a:t>imagem</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12</a:t>
            </a:fld>
            <a:endParaRPr lang="pt-BR"/>
          </a:p>
        </p:txBody>
      </p:sp>
    </p:spTree>
    <p:extLst>
      <p:ext uri="{BB962C8B-B14F-4D97-AF65-F5344CB8AC3E}">
        <p14:creationId xmlns:p14="http://schemas.microsoft.com/office/powerpoint/2010/main" val="139264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r>
              <a:rPr lang="en-US" b="0" dirty="0"/>
              <a:t>A </a:t>
            </a:r>
            <a:r>
              <a:rPr lang="en-US" b="0" dirty="0" err="1"/>
              <a:t>estrutura</a:t>
            </a:r>
            <a:r>
              <a:rPr lang="en-US" b="0" dirty="0"/>
              <a:t> do </a:t>
            </a:r>
            <a:r>
              <a:rPr lang="en-US" b="0" dirty="0" err="1"/>
              <a:t>projeto</a:t>
            </a:r>
            <a:r>
              <a:rPr lang="en-US" b="0" dirty="0"/>
              <a:t> </a:t>
            </a:r>
            <a:r>
              <a:rPr lang="en-US" b="0" dirty="0" err="1"/>
              <a:t>foi</a:t>
            </a:r>
            <a:r>
              <a:rPr lang="en-US" b="0" dirty="0"/>
              <a:t> </a:t>
            </a:r>
            <a:r>
              <a:rPr lang="en-US" b="0" dirty="0" err="1"/>
              <a:t>pensada</a:t>
            </a:r>
            <a:r>
              <a:rPr lang="en-US" b="0" dirty="0"/>
              <a:t> </a:t>
            </a:r>
            <a:r>
              <a:rPr lang="en-US" b="0" dirty="0" err="1"/>
              <a:t>visando</a:t>
            </a:r>
            <a:r>
              <a:rPr lang="en-US" b="0" dirty="0"/>
              <a:t> </a:t>
            </a:r>
            <a:r>
              <a:rPr lang="en-US" b="0" dirty="0" err="1"/>
              <a:t>separar</a:t>
            </a:r>
            <a:r>
              <a:rPr lang="en-US" b="0" dirty="0"/>
              <a:t> </a:t>
            </a:r>
            <a:r>
              <a:rPr lang="en-US" b="0" dirty="0" err="1"/>
              <a:t>cada</a:t>
            </a:r>
            <a:r>
              <a:rPr lang="en-US" b="0" dirty="0"/>
              <a:t> </a:t>
            </a:r>
            <a:r>
              <a:rPr lang="en-US" b="0" dirty="0" err="1"/>
              <a:t>responsabilidade</a:t>
            </a:r>
            <a:r>
              <a:rPr lang="en-US" b="0" dirty="0"/>
              <a:t> para ser </a:t>
            </a:r>
            <a:r>
              <a:rPr lang="en-US" b="0" dirty="0" err="1"/>
              <a:t>fácil</a:t>
            </a:r>
            <a:r>
              <a:rPr lang="en-US" b="0" dirty="0"/>
              <a:t> </a:t>
            </a:r>
            <a:r>
              <a:rPr lang="en-US" b="0" dirty="0" err="1"/>
              <a:t>escalar</a:t>
            </a:r>
            <a:r>
              <a:rPr lang="en-US" b="0" dirty="0"/>
              <a:t> e </a:t>
            </a:r>
            <a:r>
              <a:rPr lang="en-US" b="0" dirty="0" err="1"/>
              <a:t>implementar</a:t>
            </a:r>
            <a:r>
              <a:rPr lang="en-US" b="0" dirty="0"/>
              <a:t> </a:t>
            </a:r>
            <a:r>
              <a:rPr lang="en-US" b="0" dirty="0" err="1"/>
              <a:t>novas</a:t>
            </a:r>
            <a:r>
              <a:rPr lang="en-US" b="0" dirty="0"/>
              <a:t> </a:t>
            </a:r>
            <a:r>
              <a:rPr lang="en-US" b="0" dirty="0" err="1"/>
              <a:t>funcionalidades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API, </a:t>
            </a:r>
            <a:r>
              <a:rPr lang="en-US" b="0" dirty="0" err="1"/>
              <a:t>tem</a:t>
            </a:r>
            <a:r>
              <a:rPr lang="en-US" b="0" dirty="0"/>
              <a:t> </a:t>
            </a:r>
            <a:r>
              <a:rPr lang="en-US" b="0" dirty="0" err="1"/>
              <a:t>todas</a:t>
            </a:r>
            <a:r>
              <a:rPr lang="en-US" b="0" dirty="0"/>
              <a:t> as </a:t>
            </a:r>
            <a:r>
              <a:rPr lang="en-US" b="0" dirty="0" err="1"/>
              <a:t>funções</a:t>
            </a:r>
            <a:r>
              <a:rPr lang="en-US" b="0" dirty="0"/>
              <a:t> que </a:t>
            </a:r>
            <a:r>
              <a:rPr lang="en-US" b="0" dirty="0" err="1"/>
              <a:t>realizam</a:t>
            </a:r>
            <a:r>
              <a:rPr lang="en-US" b="0" dirty="0"/>
              <a:t> </a:t>
            </a:r>
            <a:r>
              <a:rPr lang="en-US" b="0" dirty="0" err="1"/>
              <a:t>requisições</a:t>
            </a:r>
            <a:r>
              <a:rPr lang="en-US" b="0" dirty="0"/>
              <a:t> para o back-end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ASSETS </a:t>
            </a:r>
            <a:r>
              <a:rPr lang="en-US" b="0" dirty="0" err="1"/>
              <a:t>tem</a:t>
            </a:r>
            <a:r>
              <a:rPr lang="en-US" b="0" dirty="0"/>
              <a:t> </a:t>
            </a:r>
            <a:r>
              <a:rPr lang="en-US" b="0" dirty="0" err="1"/>
              <a:t>todos</a:t>
            </a:r>
            <a:r>
              <a:rPr lang="en-US" b="0" dirty="0"/>
              <a:t> </a:t>
            </a:r>
            <a:r>
              <a:rPr lang="en-US" b="0" dirty="0" err="1"/>
              <a:t>os</a:t>
            </a:r>
            <a:r>
              <a:rPr lang="en-US" b="0" dirty="0"/>
              <a:t> </a:t>
            </a:r>
            <a:r>
              <a:rPr lang="en-US" b="0" dirty="0" err="1"/>
              <a:t>arquivos</a:t>
            </a:r>
            <a:r>
              <a:rPr lang="en-US" b="0" dirty="0"/>
              <a:t> de </a:t>
            </a:r>
            <a:r>
              <a:rPr lang="en-US" b="0" dirty="0" err="1"/>
              <a:t>mídia</a:t>
            </a:r>
            <a:r>
              <a:rPr lang="en-US" b="0" dirty="0"/>
              <a:t> </a:t>
            </a:r>
            <a:r>
              <a:rPr lang="en-US" b="0" dirty="0" err="1"/>
              <a:t>utilizados</a:t>
            </a:r>
            <a:r>
              <a:rPr lang="en-US" b="0" dirty="0"/>
              <a:t> no </a:t>
            </a:r>
            <a:r>
              <a:rPr lang="en-US" b="0" dirty="0" err="1"/>
              <a:t>projeto</a:t>
            </a:r>
            <a:r>
              <a:rPr lang="en-US" b="0" dirty="0"/>
              <a:t> (</a:t>
            </a:r>
            <a:r>
              <a:rPr lang="en-US" b="0" dirty="0" err="1"/>
              <a:t>como</a:t>
            </a:r>
            <a:r>
              <a:rPr lang="en-US" b="0" dirty="0"/>
              <a:t> imagens, </a:t>
            </a:r>
            <a:r>
              <a:rPr lang="en-US" b="0" dirty="0" err="1"/>
              <a:t>vídeos</a:t>
            </a:r>
            <a:r>
              <a:rPr lang="en-US" b="0" dirty="0"/>
              <a:t>, </a:t>
            </a:r>
            <a:r>
              <a:rPr lang="en-US" b="0" dirty="0" err="1"/>
              <a:t>etc</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COMPONENTS </a:t>
            </a:r>
            <a:r>
              <a:rPr lang="en-US" b="0" dirty="0" err="1"/>
              <a:t>tem</a:t>
            </a:r>
            <a:r>
              <a:rPr lang="en-US" b="0" dirty="0"/>
              <a:t> </a:t>
            </a:r>
            <a:r>
              <a:rPr lang="en-US" b="0" dirty="0" err="1"/>
              <a:t>os</a:t>
            </a:r>
            <a:r>
              <a:rPr lang="en-US" b="0" dirty="0"/>
              <a:t> components </a:t>
            </a:r>
            <a:r>
              <a:rPr lang="en-US" b="0" dirty="0" err="1"/>
              <a:t>criados</a:t>
            </a:r>
            <a:r>
              <a:rPr lang="en-US" b="0" dirty="0"/>
              <a:t> </a:t>
            </a:r>
            <a:r>
              <a:rPr lang="en-US" b="0" dirty="0" err="1"/>
              <a:t>utilizando</a:t>
            </a:r>
            <a:r>
              <a:rPr lang="en-US" b="0" dirty="0"/>
              <a:t> React, </a:t>
            </a:r>
            <a:r>
              <a:rPr lang="en-US" b="0" dirty="0" err="1"/>
              <a:t>sendo</a:t>
            </a:r>
            <a:r>
              <a:rPr lang="en-US" b="0" dirty="0"/>
              <a:t> </a:t>
            </a:r>
            <a:r>
              <a:rPr lang="en-US" b="0" dirty="0" err="1"/>
              <a:t>eles</a:t>
            </a:r>
            <a:r>
              <a:rPr lang="en-US" b="0" dirty="0"/>
              <a:t> </a:t>
            </a:r>
            <a:r>
              <a:rPr lang="en-US" b="0" dirty="0" err="1"/>
              <a:t>trechos</a:t>
            </a:r>
            <a:r>
              <a:rPr lang="en-US" b="0" dirty="0"/>
              <a:t> de Código HTML, CSS e </a:t>
            </a:r>
            <a:r>
              <a:rPr lang="en-US" b="0" dirty="0" err="1"/>
              <a:t>Javascript</a:t>
            </a:r>
            <a:r>
              <a:rPr lang="en-US" b="0" dirty="0"/>
              <a:t>, </a:t>
            </a:r>
            <a:r>
              <a:rPr lang="en-US" b="0" dirty="0" err="1"/>
              <a:t>podendo</a:t>
            </a:r>
            <a:r>
              <a:rPr lang="en-US" b="0" dirty="0"/>
              <a:t> esses </a:t>
            </a:r>
            <a:r>
              <a:rPr lang="en-US" b="0" dirty="0" err="1"/>
              <a:t>componentes</a:t>
            </a:r>
            <a:r>
              <a:rPr lang="en-US" b="0" dirty="0"/>
              <a:t> </a:t>
            </a:r>
            <a:r>
              <a:rPr lang="en-US" b="0" dirty="0" err="1"/>
              <a:t>serem</a:t>
            </a:r>
            <a:r>
              <a:rPr lang="en-US" b="0" dirty="0"/>
              <a:t> </a:t>
            </a:r>
            <a:r>
              <a:rPr lang="en-US" b="0" dirty="0" err="1"/>
              <a:t>reutilizados</a:t>
            </a:r>
            <a:r>
              <a:rPr lang="en-US" b="0" dirty="0"/>
              <a:t> e </a:t>
            </a:r>
            <a:r>
              <a:rPr lang="en-US" b="0" dirty="0" err="1"/>
              <a:t>personalizados</a:t>
            </a:r>
            <a:r>
              <a:rPr lang="en-US" b="0" dirty="0"/>
              <a:t> no </a:t>
            </a:r>
            <a:r>
              <a:rPr lang="en-US" b="0" dirty="0" err="1"/>
              <a:t>nosso</a:t>
            </a:r>
            <a:r>
              <a:rPr lang="en-US" b="0" dirty="0"/>
              <a:t> Sistema</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13</a:t>
            </a:fld>
            <a:endParaRPr lang="pt-BR"/>
          </a:p>
        </p:txBody>
      </p:sp>
    </p:spTree>
    <p:extLst>
      <p:ext uri="{BB962C8B-B14F-4D97-AF65-F5344CB8AC3E}">
        <p14:creationId xmlns:p14="http://schemas.microsoft.com/office/powerpoint/2010/main" val="419133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CONTEXTS </a:t>
            </a:r>
            <a:r>
              <a:rPr lang="en-US" b="0" dirty="0" err="1"/>
              <a:t>possui</a:t>
            </a:r>
            <a:r>
              <a:rPr lang="en-US" b="0" dirty="0"/>
              <a:t> </a:t>
            </a:r>
            <a:r>
              <a:rPr lang="en-US" b="0" dirty="0" err="1"/>
              <a:t>contextos</a:t>
            </a:r>
            <a:r>
              <a:rPr lang="en-US" b="0" dirty="0"/>
              <a:t> que </a:t>
            </a:r>
            <a:r>
              <a:rPr lang="en-US" b="0" dirty="0" err="1"/>
              <a:t>podem</a:t>
            </a:r>
            <a:r>
              <a:rPr lang="en-US" b="0" dirty="0"/>
              <a:t> ser </a:t>
            </a:r>
            <a:r>
              <a:rPr lang="en-US" b="0" dirty="0" err="1"/>
              <a:t>utilizados</a:t>
            </a:r>
            <a:r>
              <a:rPr lang="en-US" b="0" dirty="0"/>
              <a:t> </a:t>
            </a:r>
            <a:r>
              <a:rPr lang="en-US" b="0" dirty="0" err="1"/>
              <a:t>na</a:t>
            </a:r>
            <a:r>
              <a:rPr lang="en-US" b="0" dirty="0"/>
              <a:t> </a:t>
            </a:r>
            <a:r>
              <a:rPr lang="en-US" b="0" dirty="0" err="1"/>
              <a:t>aplicação</a:t>
            </a:r>
            <a:r>
              <a:rPr lang="en-US" b="0" dirty="0"/>
              <a:t>, </a:t>
            </a:r>
            <a:r>
              <a:rPr lang="en-US" b="0" dirty="0" err="1"/>
              <a:t>permitindo</a:t>
            </a:r>
            <a:r>
              <a:rPr lang="en-US" b="0" dirty="0"/>
              <a:t> </a:t>
            </a:r>
            <a:r>
              <a:rPr lang="en-US" b="0" dirty="0" err="1"/>
              <a:t>salvar</a:t>
            </a:r>
            <a:r>
              <a:rPr lang="en-US" b="0" dirty="0"/>
              <a:t> dados e </a:t>
            </a:r>
            <a:r>
              <a:rPr lang="en-US" b="0" dirty="0" err="1"/>
              <a:t>funções</a:t>
            </a:r>
            <a:r>
              <a:rPr lang="en-US" b="0" dirty="0"/>
              <a:t> que </a:t>
            </a:r>
            <a:r>
              <a:rPr lang="en-US" b="0" dirty="0" err="1"/>
              <a:t>serão</a:t>
            </a:r>
            <a:r>
              <a:rPr lang="en-US" b="0" dirty="0"/>
              <a:t> </a:t>
            </a:r>
            <a:r>
              <a:rPr lang="en-US" b="0" dirty="0" err="1"/>
              <a:t>reutilizados</a:t>
            </a:r>
            <a:r>
              <a:rPr lang="en-US" b="0" dirty="0"/>
              <a:t>, </a:t>
            </a:r>
            <a:r>
              <a:rPr lang="en-US" b="0" dirty="0" err="1"/>
              <a:t>evitando</a:t>
            </a:r>
            <a:r>
              <a:rPr lang="en-US" b="0" dirty="0"/>
              <a:t> dessa forma que dados </a:t>
            </a:r>
            <a:r>
              <a:rPr lang="en-US" b="0" dirty="0" err="1"/>
              <a:t>sejam</a:t>
            </a:r>
            <a:r>
              <a:rPr lang="en-US" b="0" dirty="0"/>
              <a:t> </a:t>
            </a:r>
            <a:r>
              <a:rPr lang="en-US" b="0" dirty="0" err="1"/>
              <a:t>passados</a:t>
            </a:r>
            <a:r>
              <a:rPr lang="en-US" b="0" dirty="0"/>
              <a:t> via </a:t>
            </a:r>
            <a:r>
              <a:rPr lang="en-US" b="0" dirty="0" err="1"/>
              <a:t>componente</a:t>
            </a:r>
            <a:r>
              <a:rPr lang="en-US" b="0" dirty="0"/>
              <a:t>, </a:t>
            </a:r>
            <a:r>
              <a:rPr lang="en-US" b="0" dirty="0" err="1"/>
              <a:t>gerando</a:t>
            </a:r>
            <a:r>
              <a:rPr lang="en-US" b="0" dirty="0"/>
              <a:t> </a:t>
            </a:r>
            <a:r>
              <a:rPr lang="en-US" b="0" dirty="0" err="1"/>
              <a:t>mais</a:t>
            </a:r>
            <a:r>
              <a:rPr lang="en-US" b="0" dirty="0"/>
              <a:t> </a:t>
            </a:r>
            <a:r>
              <a:rPr lang="en-US" b="0" dirty="0" err="1"/>
              <a:t>segurança</a:t>
            </a:r>
            <a:r>
              <a:rPr lang="en-US" b="0" dirty="0"/>
              <a:t> e </a:t>
            </a:r>
            <a:r>
              <a:rPr lang="en-US" b="0" dirty="0" err="1"/>
              <a:t>estabilidade</a:t>
            </a:r>
            <a:r>
              <a:rPr lang="en-US" b="0" dirty="0"/>
              <a:t> </a:t>
            </a:r>
            <a:r>
              <a:rPr lang="en-US" b="0" dirty="0" err="1"/>
              <a:t>ao</a:t>
            </a:r>
            <a:r>
              <a:rPr lang="en-US" b="0" dirty="0"/>
              <a:t> front-end.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HOOKS </a:t>
            </a:r>
            <a:r>
              <a:rPr lang="en-US" b="0" dirty="0" err="1"/>
              <a:t>contém</a:t>
            </a:r>
            <a:r>
              <a:rPr lang="en-US" b="0" dirty="0"/>
              <a:t> </a:t>
            </a:r>
            <a:r>
              <a:rPr lang="en-US" b="0" dirty="0" err="1"/>
              <a:t>funcionalidades</a:t>
            </a:r>
            <a:r>
              <a:rPr lang="en-US" b="0" dirty="0"/>
              <a:t> que </a:t>
            </a:r>
            <a:r>
              <a:rPr lang="en-US" b="0" dirty="0" err="1"/>
              <a:t>podem</a:t>
            </a:r>
            <a:r>
              <a:rPr lang="en-US" b="0" dirty="0"/>
              <a:t> ser </a:t>
            </a:r>
            <a:r>
              <a:rPr lang="en-US" b="0" dirty="0" err="1"/>
              <a:t>reutilizadas</a:t>
            </a:r>
            <a:r>
              <a:rPr lang="en-US" b="0" dirty="0"/>
              <a:t> </a:t>
            </a:r>
            <a:r>
              <a:rPr lang="en-US" b="0" dirty="0" err="1"/>
              <a:t>sobre</a:t>
            </a:r>
            <a:r>
              <a:rPr lang="en-US" b="0" dirty="0"/>
              <a:t> </a:t>
            </a:r>
            <a:r>
              <a:rPr lang="en-US" b="0" dirty="0" err="1"/>
              <a:t>os</a:t>
            </a:r>
            <a:r>
              <a:rPr lang="en-US" b="0" dirty="0"/>
              <a:t> </a:t>
            </a:r>
            <a:r>
              <a:rPr lang="en-US" b="0" dirty="0" err="1"/>
              <a:t>componentes</a:t>
            </a:r>
            <a:r>
              <a:rPr lang="en-US" b="0" dirty="0"/>
              <a:t>. No </a:t>
            </a:r>
            <a:r>
              <a:rPr lang="en-US" b="0" dirty="0" err="1"/>
              <a:t>nosso</a:t>
            </a:r>
            <a:r>
              <a:rPr lang="en-US" b="0" dirty="0"/>
              <a:t> </a:t>
            </a:r>
            <a:r>
              <a:rPr lang="en-US" b="0" dirty="0" err="1"/>
              <a:t>projeto</a:t>
            </a:r>
            <a:r>
              <a:rPr lang="en-US" b="0" dirty="0"/>
              <a:t> </a:t>
            </a:r>
            <a:r>
              <a:rPr lang="en-US" b="0" dirty="0" err="1"/>
              <a:t>criamos</a:t>
            </a:r>
            <a:r>
              <a:rPr lang="en-US" b="0" dirty="0"/>
              <a:t> um para que </a:t>
            </a:r>
            <a:r>
              <a:rPr lang="en-US" b="0" dirty="0" err="1"/>
              <a:t>certas</a:t>
            </a:r>
            <a:r>
              <a:rPr lang="en-US" b="0" dirty="0"/>
              <a:t> </a:t>
            </a:r>
            <a:r>
              <a:rPr lang="en-US" b="0" dirty="0" err="1"/>
              <a:t>páginas</a:t>
            </a:r>
            <a:r>
              <a:rPr lang="en-US" b="0" dirty="0"/>
              <a:t> do site </a:t>
            </a:r>
            <a:r>
              <a:rPr lang="en-US" b="0" dirty="0" err="1"/>
              <a:t>só</a:t>
            </a:r>
            <a:r>
              <a:rPr lang="en-US" b="0" dirty="0"/>
              <a:t> </a:t>
            </a:r>
            <a:r>
              <a:rPr lang="en-US" b="0" dirty="0" err="1"/>
              <a:t>fossem</a:t>
            </a:r>
            <a:r>
              <a:rPr lang="en-US" b="0" dirty="0"/>
              <a:t> </a:t>
            </a:r>
            <a:r>
              <a:rPr lang="en-US" b="0" dirty="0" err="1"/>
              <a:t>acessadas</a:t>
            </a:r>
            <a:r>
              <a:rPr lang="en-US" b="0" dirty="0"/>
              <a:t> </a:t>
            </a:r>
            <a:r>
              <a:rPr lang="en-US" b="0" dirty="0" err="1"/>
              <a:t>após</a:t>
            </a:r>
            <a:r>
              <a:rPr lang="en-US" b="0" dirty="0"/>
              <a:t> o </a:t>
            </a:r>
            <a:r>
              <a:rPr lang="en-US" b="0" dirty="0" err="1"/>
              <a:t>usuário</a:t>
            </a:r>
            <a:r>
              <a:rPr lang="en-US" b="0" dirty="0"/>
              <a:t> </a:t>
            </a:r>
            <a:r>
              <a:rPr lang="en-US" b="0" dirty="0" err="1"/>
              <a:t>ter</a:t>
            </a:r>
            <a:r>
              <a:rPr lang="en-US" b="0" dirty="0"/>
              <a:t> </a:t>
            </a:r>
            <a:r>
              <a:rPr lang="en-US" b="0" dirty="0" err="1"/>
              <a:t>sido</a:t>
            </a:r>
            <a:r>
              <a:rPr lang="en-US" b="0" dirty="0"/>
              <a:t> </a:t>
            </a:r>
            <a:r>
              <a:rPr lang="en-US" b="0" dirty="0" err="1"/>
              <a:t>autenticado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MODEL </a:t>
            </a:r>
            <a:r>
              <a:rPr lang="en-US" b="0" dirty="0" err="1"/>
              <a:t>contém</a:t>
            </a:r>
            <a:r>
              <a:rPr lang="en-US" b="0" dirty="0"/>
              <a:t> as </a:t>
            </a:r>
            <a:r>
              <a:rPr lang="en-US" b="0" dirty="0" err="1"/>
              <a:t>estruturas</a:t>
            </a:r>
            <a:r>
              <a:rPr lang="en-US" b="0" dirty="0"/>
              <a:t> de dados </a:t>
            </a:r>
            <a:r>
              <a:rPr lang="en-US" b="0" dirty="0" err="1"/>
              <a:t>mapeadas</a:t>
            </a:r>
            <a:r>
              <a:rPr lang="en-US" b="0" dirty="0"/>
              <a:t> </a:t>
            </a:r>
            <a:r>
              <a:rPr lang="en-US" b="0" dirty="0" err="1"/>
              <a:t>durante</a:t>
            </a:r>
            <a:r>
              <a:rPr lang="en-US" b="0" dirty="0"/>
              <a:t> o </a:t>
            </a:r>
            <a:r>
              <a:rPr lang="en-US" b="0" dirty="0" err="1"/>
              <a:t>desenvolvimento</a:t>
            </a:r>
            <a:r>
              <a:rPr lang="en-US" b="0" dirty="0"/>
              <a:t> e </a:t>
            </a:r>
            <a:r>
              <a:rPr lang="en-US" b="0" dirty="0" err="1"/>
              <a:t>também</a:t>
            </a:r>
            <a:r>
              <a:rPr lang="en-US" b="0" dirty="0"/>
              <a:t> </a:t>
            </a:r>
            <a:r>
              <a:rPr lang="en-US" b="0" dirty="0" err="1"/>
              <a:t>algumas</a:t>
            </a:r>
            <a:r>
              <a:rPr lang="en-US" b="0" dirty="0"/>
              <a:t> </a:t>
            </a:r>
            <a:r>
              <a:rPr lang="en-US" b="0" dirty="0" err="1"/>
              <a:t>funcionalidades</a:t>
            </a:r>
            <a:r>
              <a:rPr lang="en-US" b="0" dirty="0"/>
              <a:t> </a:t>
            </a:r>
            <a:r>
              <a:rPr lang="en-US" b="0" dirty="0" err="1"/>
              <a:t>sobre</a:t>
            </a:r>
            <a:r>
              <a:rPr lang="en-US" b="0" dirty="0"/>
              <a:t> a propria </a:t>
            </a:r>
            <a:r>
              <a:rPr lang="en-US" b="0" dirty="0" err="1"/>
              <a:t>estrutura</a:t>
            </a:r>
            <a:r>
              <a:rPr lang="en-US" b="0" dirty="0"/>
              <a:t>. </a:t>
            </a:r>
            <a:r>
              <a:rPr lang="en-US" b="0" dirty="0" err="1"/>
              <a:t>Está</a:t>
            </a:r>
            <a:r>
              <a:rPr lang="en-US" b="0" dirty="0"/>
              <a:t> </a:t>
            </a:r>
            <a:r>
              <a:rPr lang="en-US" b="0" dirty="0" err="1"/>
              <a:t>relacionada</a:t>
            </a:r>
            <a:r>
              <a:rPr lang="en-US" b="0" dirty="0"/>
              <a:t> </a:t>
            </a:r>
            <a:r>
              <a:rPr lang="en-US" b="0" dirty="0" err="1"/>
              <a:t>também</a:t>
            </a:r>
            <a:r>
              <a:rPr lang="en-US" b="0" dirty="0"/>
              <a:t> com </a:t>
            </a:r>
            <a:r>
              <a:rPr lang="en-US" b="0" dirty="0" err="1"/>
              <a:t>chamadas</a:t>
            </a:r>
            <a:r>
              <a:rPr lang="en-US" b="0" dirty="0"/>
              <a:t> de API que </a:t>
            </a:r>
            <a:r>
              <a:rPr lang="en-US" b="0" dirty="0" err="1"/>
              <a:t>retornam</a:t>
            </a:r>
            <a:r>
              <a:rPr lang="en-US" b="0" dirty="0"/>
              <a:t> </a:t>
            </a:r>
            <a:r>
              <a:rPr lang="en-US" b="0" dirty="0" err="1"/>
              <a:t>estruturas</a:t>
            </a:r>
            <a:r>
              <a:rPr lang="en-US" b="0" dirty="0"/>
              <a:t> </a:t>
            </a:r>
            <a:r>
              <a:rPr lang="en-US" b="0" dirty="0" err="1"/>
              <a:t>mapeadas</a:t>
            </a:r>
            <a:r>
              <a:rPr lang="en-US" b="0" dirty="0"/>
              <a:t>, </a:t>
            </a:r>
            <a:r>
              <a:rPr lang="en-US" b="0" dirty="0" err="1"/>
              <a:t>criaçao</a:t>
            </a:r>
            <a:r>
              <a:rPr lang="en-US" b="0" dirty="0"/>
              <a:t> de </a:t>
            </a:r>
            <a:r>
              <a:rPr lang="en-US" b="0" dirty="0" err="1"/>
              <a:t>modelos</a:t>
            </a:r>
            <a:r>
              <a:rPr lang="en-US" b="0" dirty="0"/>
              <a:t> no back-end e </a:t>
            </a:r>
            <a:r>
              <a:rPr lang="en-US" b="0" dirty="0" err="1"/>
              <a:t>etc</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14</a:t>
            </a:fld>
            <a:endParaRPr lang="pt-BR"/>
          </a:p>
        </p:txBody>
      </p:sp>
    </p:spTree>
    <p:extLst>
      <p:ext uri="{BB962C8B-B14F-4D97-AF65-F5344CB8AC3E}">
        <p14:creationId xmlns:p14="http://schemas.microsoft.com/office/powerpoint/2010/main" val="197019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STYLES </a:t>
            </a:r>
            <a:r>
              <a:rPr lang="en-US" b="0" dirty="0" err="1"/>
              <a:t>contém</a:t>
            </a:r>
            <a:r>
              <a:rPr lang="en-US" b="0" dirty="0"/>
              <a:t> </a:t>
            </a:r>
            <a:r>
              <a:rPr lang="en-US" b="0" dirty="0" err="1"/>
              <a:t>tudo</a:t>
            </a:r>
            <a:r>
              <a:rPr lang="en-US" b="0" dirty="0"/>
              <a:t> o que é </a:t>
            </a:r>
            <a:r>
              <a:rPr lang="en-US" b="0" dirty="0" err="1"/>
              <a:t>voltado</a:t>
            </a:r>
            <a:r>
              <a:rPr lang="en-US" b="0" dirty="0"/>
              <a:t> </a:t>
            </a:r>
            <a:r>
              <a:rPr lang="en-US" b="0" dirty="0" err="1"/>
              <a:t>ao</a:t>
            </a:r>
            <a:r>
              <a:rPr lang="en-US" b="0" dirty="0"/>
              <a:t> </a:t>
            </a:r>
            <a:r>
              <a:rPr lang="en-US" b="0" dirty="0" err="1"/>
              <a:t>estilo</a:t>
            </a:r>
            <a:r>
              <a:rPr lang="en-US" b="0" dirty="0"/>
              <a:t> da </a:t>
            </a:r>
            <a:r>
              <a:rPr lang="en-US" b="0" dirty="0" err="1"/>
              <a:t>aplicação</a:t>
            </a:r>
            <a:r>
              <a:rPr lang="en-US" b="0" dirty="0"/>
              <a:t>, </a:t>
            </a:r>
            <a:r>
              <a:rPr lang="en-US" b="0" dirty="0" err="1"/>
              <a:t>contendo</a:t>
            </a:r>
            <a:r>
              <a:rPr lang="en-US" b="0" dirty="0"/>
              <a:t> </a:t>
            </a:r>
            <a:r>
              <a:rPr lang="en-US" b="0" dirty="0" err="1"/>
              <a:t>arquivo</a:t>
            </a:r>
            <a:r>
              <a:rPr lang="en-US" b="0" dirty="0"/>
              <a:t> CSS e o </a:t>
            </a:r>
            <a:r>
              <a:rPr lang="en-US" b="0" dirty="0" err="1"/>
              <a:t>arquivo</a:t>
            </a:r>
            <a:r>
              <a:rPr lang="en-US" b="0" dirty="0"/>
              <a:t> </a:t>
            </a:r>
            <a:r>
              <a:rPr lang="en-US" b="0" dirty="0" err="1"/>
              <a:t>relacionado</a:t>
            </a:r>
            <a:r>
              <a:rPr lang="en-US" b="0" dirty="0"/>
              <a:t> a </a:t>
            </a:r>
            <a:r>
              <a:rPr lang="en-US" b="0" dirty="0" err="1"/>
              <a:t>biblioteca</a:t>
            </a:r>
            <a:r>
              <a:rPr lang="en-US" b="0" dirty="0"/>
              <a:t> Material UI, que </a:t>
            </a:r>
            <a:r>
              <a:rPr lang="en-US" b="0" dirty="0" err="1"/>
              <a:t>comentei</a:t>
            </a:r>
            <a:r>
              <a:rPr lang="en-US" b="0" dirty="0"/>
              <a:t> </a:t>
            </a:r>
            <a:r>
              <a:rPr lang="en-US" b="0" dirty="0" err="1"/>
              <a:t>anteriormente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UTILITIES </a:t>
            </a:r>
            <a:r>
              <a:rPr lang="en-US" b="0" dirty="0" err="1"/>
              <a:t>contém</a:t>
            </a:r>
            <a:r>
              <a:rPr lang="en-US" b="0" dirty="0"/>
              <a:t> </a:t>
            </a:r>
            <a:r>
              <a:rPr lang="en-US" b="0" dirty="0" err="1"/>
              <a:t>funcionalidades</a:t>
            </a:r>
            <a:r>
              <a:rPr lang="en-US" b="0" dirty="0"/>
              <a:t> </a:t>
            </a:r>
            <a:r>
              <a:rPr lang="en-US" b="0" dirty="0" err="1"/>
              <a:t>úteis</a:t>
            </a:r>
            <a:r>
              <a:rPr lang="en-US" b="0" dirty="0"/>
              <a:t> </a:t>
            </a:r>
            <a:r>
              <a:rPr lang="en-US" b="0" dirty="0" err="1"/>
              <a:t>como</a:t>
            </a:r>
            <a:r>
              <a:rPr lang="en-US" b="0" dirty="0"/>
              <a:t> </a:t>
            </a:r>
            <a:r>
              <a:rPr lang="en-US" b="0" dirty="0" err="1"/>
              <a:t>formatação</a:t>
            </a:r>
            <a:r>
              <a:rPr lang="en-US" b="0" dirty="0"/>
              <a:t> de </a:t>
            </a:r>
            <a:r>
              <a:rPr lang="en-US" b="0" dirty="0" err="1"/>
              <a:t>datas</a:t>
            </a:r>
            <a:r>
              <a:rPr lang="en-US" b="0" dirty="0"/>
              <a:t>, campos, </a:t>
            </a:r>
            <a:r>
              <a:rPr lang="en-US" b="0" dirty="0" err="1"/>
              <a:t>textos</a:t>
            </a:r>
            <a:r>
              <a:rPr lang="en-US" b="0" dirty="0"/>
              <a:t> 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VIEWS, </a:t>
            </a:r>
            <a:r>
              <a:rPr lang="en-US" b="0" dirty="0" err="1"/>
              <a:t>por</a:t>
            </a:r>
            <a:r>
              <a:rPr lang="en-US" b="0" dirty="0"/>
              <a:t> </a:t>
            </a:r>
            <a:r>
              <a:rPr lang="en-US" b="0" dirty="0" err="1"/>
              <a:t>último</a:t>
            </a:r>
            <a:r>
              <a:rPr lang="en-US" b="0" dirty="0"/>
              <a:t> </a:t>
            </a:r>
            <a:r>
              <a:rPr lang="en-US" b="0" dirty="0" err="1"/>
              <a:t>contém</a:t>
            </a:r>
            <a:r>
              <a:rPr lang="en-US" b="0" dirty="0"/>
              <a:t> </a:t>
            </a:r>
            <a:r>
              <a:rPr lang="en-US" b="0" dirty="0" err="1"/>
              <a:t>todas</a:t>
            </a:r>
            <a:r>
              <a:rPr lang="en-US" b="0" dirty="0"/>
              <a:t> as </a:t>
            </a:r>
            <a:r>
              <a:rPr lang="en-US" b="0" dirty="0" err="1"/>
              <a:t>páginas</a:t>
            </a:r>
            <a:r>
              <a:rPr lang="en-US" b="0" dirty="0"/>
              <a:t> do site. </a:t>
            </a:r>
            <a:r>
              <a:rPr lang="en-US" b="0" dirty="0" err="1"/>
              <a:t>Cada</a:t>
            </a:r>
            <a:r>
              <a:rPr lang="en-US" b="0" dirty="0"/>
              <a:t> </a:t>
            </a:r>
            <a:r>
              <a:rPr lang="en-US" b="0" dirty="0" err="1"/>
              <a:t>página</a:t>
            </a:r>
            <a:r>
              <a:rPr lang="en-US" b="0" dirty="0"/>
              <a:t> </a:t>
            </a:r>
            <a:r>
              <a:rPr lang="en-US" b="0" dirty="0" err="1"/>
              <a:t>deve</a:t>
            </a:r>
            <a:r>
              <a:rPr lang="en-US" b="0" dirty="0"/>
              <a:t> </a:t>
            </a:r>
            <a:r>
              <a:rPr lang="en-US" b="0" dirty="0" err="1"/>
              <a:t>ter</a:t>
            </a:r>
            <a:r>
              <a:rPr lang="en-US" b="0" dirty="0"/>
              <a:t> </a:t>
            </a:r>
            <a:r>
              <a:rPr lang="en-US" b="0" dirty="0" err="1"/>
              <a:t>uma</a:t>
            </a:r>
            <a:r>
              <a:rPr lang="en-US" b="0" dirty="0"/>
              <a:t> </a:t>
            </a:r>
            <a:r>
              <a:rPr lang="en-US" b="0" dirty="0" err="1"/>
              <a:t>rota</a:t>
            </a:r>
            <a:r>
              <a:rPr lang="en-US" b="0" dirty="0"/>
              <a:t> que </a:t>
            </a:r>
            <a:r>
              <a:rPr lang="en-US" b="0" dirty="0" err="1"/>
              <a:t>deve</a:t>
            </a:r>
            <a:r>
              <a:rPr lang="en-US" b="0" dirty="0"/>
              <a:t> ser </a:t>
            </a:r>
            <a:r>
              <a:rPr lang="en-US" b="0" dirty="0" err="1"/>
              <a:t>mapeada</a:t>
            </a:r>
            <a:r>
              <a:rPr lang="en-US" b="0" dirty="0"/>
              <a:t> no </a:t>
            </a:r>
            <a:r>
              <a:rPr lang="en-US" b="0" dirty="0" err="1"/>
              <a:t>arquivo</a:t>
            </a:r>
            <a:r>
              <a:rPr lang="en-US" b="0" dirty="0"/>
              <a:t> ROUTER.TS, que se </a:t>
            </a:r>
            <a:r>
              <a:rPr lang="en-US" b="0" dirty="0" err="1"/>
              <a:t>encontra</a:t>
            </a:r>
            <a:r>
              <a:rPr lang="en-US" b="0" dirty="0"/>
              <a:t> </a:t>
            </a:r>
            <a:r>
              <a:rPr lang="en-US" b="0" dirty="0" err="1"/>
              <a:t>na</a:t>
            </a:r>
            <a:r>
              <a:rPr lang="en-US" b="0" dirty="0"/>
              <a:t> </a:t>
            </a:r>
            <a:r>
              <a:rPr lang="en-US" b="0" dirty="0" err="1"/>
              <a:t>raiz</a:t>
            </a:r>
            <a:r>
              <a:rPr lang="en-US" b="0" dirty="0"/>
              <a:t> do </a:t>
            </a:r>
            <a:r>
              <a:rPr lang="en-US" b="0" dirty="0" err="1"/>
              <a:t>projeto</a:t>
            </a:r>
            <a:r>
              <a:rPr lang="en-US" b="0" dirty="0"/>
              <a:t> e </a:t>
            </a:r>
            <a:r>
              <a:rPr lang="en-US" b="0" dirty="0" err="1"/>
              <a:t>contém</a:t>
            </a:r>
            <a:r>
              <a:rPr lang="en-US" b="0" dirty="0"/>
              <a:t> </a:t>
            </a:r>
            <a:r>
              <a:rPr lang="en-US" b="0" dirty="0" err="1"/>
              <a:t>uma</a:t>
            </a:r>
            <a:r>
              <a:rPr lang="en-US" b="0" dirty="0"/>
              <a:t> </a:t>
            </a:r>
            <a:r>
              <a:rPr lang="en-US" b="0" dirty="0" err="1"/>
              <a:t>lista</a:t>
            </a:r>
            <a:r>
              <a:rPr lang="en-US" b="0" dirty="0"/>
              <a:t> com </a:t>
            </a:r>
            <a:r>
              <a:rPr lang="en-US" b="0" dirty="0" err="1"/>
              <a:t>itens</a:t>
            </a:r>
            <a:r>
              <a:rPr lang="en-US" b="0" dirty="0"/>
              <a:t> que </a:t>
            </a:r>
            <a:r>
              <a:rPr lang="en-US" b="0" dirty="0" err="1"/>
              <a:t>mapeiam</a:t>
            </a:r>
            <a:r>
              <a:rPr lang="en-US" b="0" dirty="0"/>
              <a:t> </a:t>
            </a:r>
            <a:r>
              <a:rPr lang="en-US" b="0" dirty="0" err="1"/>
              <a:t>componentes</a:t>
            </a:r>
            <a:r>
              <a:rPr lang="en-US" b="0" dirty="0"/>
              <a:t> </a:t>
            </a:r>
            <a:r>
              <a:rPr lang="en-US" b="0" dirty="0" err="1"/>
              <a:t>em</a:t>
            </a:r>
            <a:r>
              <a:rPr lang="en-US" b="0" dirty="0"/>
              <a:t> </a:t>
            </a:r>
            <a:r>
              <a:rPr lang="en-US" b="0" dirty="0" err="1"/>
              <a:t>sua</a:t>
            </a:r>
            <a:r>
              <a:rPr lang="en-US" b="0" dirty="0"/>
              <a:t> </a:t>
            </a:r>
            <a:r>
              <a:rPr lang="en-US" b="0" dirty="0" err="1"/>
              <a:t>rota</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15</a:t>
            </a:fld>
            <a:endParaRPr lang="pt-BR"/>
          </a:p>
        </p:txBody>
      </p:sp>
    </p:spTree>
    <p:extLst>
      <p:ext uri="{BB962C8B-B14F-4D97-AF65-F5344CB8AC3E}">
        <p14:creationId xmlns:p14="http://schemas.microsoft.com/office/powerpoint/2010/main" val="360541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60s GABRIEL:</a:t>
            </a:r>
            <a:r>
              <a:rPr lang="en-US" b="0" dirty="0"/>
              <a:t> No back-end, a </a:t>
            </a:r>
            <a:r>
              <a:rPr lang="en-US" b="0" dirty="0" err="1"/>
              <a:t>aplicação</a:t>
            </a:r>
            <a:r>
              <a:rPr lang="en-US" b="0" dirty="0"/>
              <a:t> é </a:t>
            </a:r>
            <a:r>
              <a:rPr lang="en-US" b="0" dirty="0" err="1"/>
              <a:t>uma</a:t>
            </a:r>
            <a:r>
              <a:rPr lang="en-US" b="0" dirty="0"/>
              <a:t> API </a:t>
            </a:r>
            <a:r>
              <a:rPr lang="en-US" b="0" dirty="0" err="1"/>
              <a:t>criada</a:t>
            </a:r>
            <a:r>
              <a:rPr lang="en-US" b="0" dirty="0"/>
              <a:t> </a:t>
            </a:r>
            <a:r>
              <a:rPr lang="en-US" b="0" dirty="0" err="1"/>
              <a:t>utilizando</a:t>
            </a:r>
            <a:r>
              <a:rPr lang="en-US" b="0" dirty="0"/>
              <a:t> a </a:t>
            </a:r>
            <a:r>
              <a:rPr lang="en-US" b="0" dirty="0" err="1"/>
              <a:t>linguagem</a:t>
            </a:r>
            <a:r>
              <a:rPr lang="en-US" b="0" dirty="0"/>
              <a:t> de </a:t>
            </a:r>
            <a:r>
              <a:rPr lang="en-US" b="0" dirty="0" err="1"/>
              <a:t>programação</a:t>
            </a:r>
            <a:r>
              <a:rPr lang="en-US" b="0" dirty="0"/>
              <a:t> PYTHON, </a:t>
            </a:r>
            <a:r>
              <a:rPr lang="en-US" b="0" dirty="0" err="1"/>
              <a:t>usando</a:t>
            </a:r>
            <a:r>
              <a:rPr lang="en-US" b="0" dirty="0"/>
              <a:t> o framework DJANGO e </a:t>
            </a:r>
            <a:r>
              <a:rPr lang="en-US" b="0" dirty="0" err="1"/>
              <a:t>também</a:t>
            </a:r>
            <a:r>
              <a:rPr lang="en-US" b="0" dirty="0"/>
              <a:t> o framework REST, que é </a:t>
            </a:r>
            <a:r>
              <a:rPr lang="en-US" b="0" dirty="0" err="1"/>
              <a:t>encapsulado</a:t>
            </a:r>
            <a:r>
              <a:rPr lang="en-US" b="0" dirty="0"/>
              <a:t> </a:t>
            </a:r>
            <a:r>
              <a:rPr lang="en-US" b="0" dirty="0" err="1"/>
              <a:t>como</a:t>
            </a:r>
            <a:r>
              <a:rPr lang="en-US" b="0" dirty="0"/>
              <a:t> </a:t>
            </a:r>
            <a:r>
              <a:rPr lang="en-US" b="0" dirty="0" err="1"/>
              <a:t>uma</a:t>
            </a:r>
            <a:r>
              <a:rPr lang="en-US" b="0" dirty="0"/>
              <a:t> </a:t>
            </a:r>
            <a:r>
              <a:rPr lang="en-US" b="0" dirty="0" err="1"/>
              <a:t>biblioteca</a:t>
            </a:r>
            <a:r>
              <a:rPr lang="en-US" b="0" dirty="0"/>
              <a:t> </a:t>
            </a:r>
            <a:r>
              <a:rPr lang="en-US" b="0" dirty="0" err="1"/>
              <a:t>otimizada</a:t>
            </a:r>
            <a:r>
              <a:rPr lang="en-US" b="0" dirty="0"/>
              <a:t> </a:t>
            </a:r>
            <a:r>
              <a:rPr lang="en-US" b="0" dirty="0" err="1"/>
              <a:t>pra</a:t>
            </a:r>
            <a:r>
              <a:rPr lang="en-US" b="0" dirty="0"/>
              <a:t> ser </a:t>
            </a:r>
            <a:r>
              <a:rPr lang="en-US" b="0" dirty="0" err="1"/>
              <a:t>usada</a:t>
            </a:r>
            <a:r>
              <a:rPr lang="en-US" b="0" dirty="0"/>
              <a:t> junto com o DJANGO. O banco de dados que a </a:t>
            </a:r>
            <a:r>
              <a:rPr lang="en-US" b="0" dirty="0" err="1"/>
              <a:t>gente</a:t>
            </a:r>
            <a:r>
              <a:rPr lang="en-US" b="0" dirty="0"/>
              <a:t> </a:t>
            </a:r>
            <a:r>
              <a:rPr lang="en-US" b="0" dirty="0" err="1"/>
              <a:t>utilizou</a:t>
            </a:r>
            <a:r>
              <a:rPr lang="en-US" b="0" dirty="0"/>
              <a:t> </a:t>
            </a:r>
            <a:r>
              <a:rPr lang="en-US" b="0" dirty="0" err="1"/>
              <a:t>foi</a:t>
            </a:r>
            <a:r>
              <a:rPr lang="en-US" b="0" dirty="0"/>
              <a:t> o SQLITE, que </a:t>
            </a:r>
            <a:r>
              <a:rPr lang="en-US" b="0" dirty="0" err="1"/>
              <a:t>permite</a:t>
            </a:r>
            <a:r>
              <a:rPr lang="en-US" b="0" dirty="0"/>
              <a:t> o </a:t>
            </a:r>
            <a:r>
              <a:rPr lang="en-US" b="0" dirty="0" err="1"/>
              <a:t>uso</a:t>
            </a:r>
            <a:r>
              <a:rPr lang="en-US" b="0" dirty="0"/>
              <a:t> de dados </a:t>
            </a:r>
            <a:r>
              <a:rPr lang="en-US" b="0" dirty="0" err="1"/>
              <a:t>não</a:t>
            </a:r>
            <a:r>
              <a:rPr lang="en-US" b="0" dirty="0"/>
              <a:t> </a:t>
            </a:r>
            <a:r>
              <a:rPr lang="en-US" b="0" dirty="0" err="1"/>
              <a:t>precisando</a:t>
            </a:r>
            <a:r>
              <a:rPr lang="en-US" b="0" dirty="0"/>
              <a:t> </a:t>
            </a:r>
            <a:r>
              <a:rPr lang="en-US" b="0" dirty="0" err="1"/>
              <a:t>hospedar</a:t>
            </a:r>
            <a:r>
              <a:rPr lang="en-US" b="0" dirty="0"/>
              <a:t> </a:t>
            </a:r>
            <a:r>
              <a:rPr lang="en-US" b="0" dirty="0" err="1"/>
              <a:t>ou</a:t>
            </a:r>
            <a:r>
              <a:rPr lang="en-US" b="0" dirty="0"/>
              <a:t> se </a:t>
            </a:r>
            <a:r>
              <a:rPr lang="en-US" b="0" dirty="0" err="1"/>
              <a:t>conectar</a:t>
            </a:r>
            <a:r>
              <a:rPr lang="en-US" b="0" dirty="0"/>
              <a:t> a um </a:t>
            </a:r>
            <a:r>
              <a:rPr lang="en-US" b="0" dirty="0" err="1"/>
              <a:t>servidor</a:t>
            </a:r>
            <a:r>
              <a:rPr lang="en-US" b="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API </a:t>
            </a:r>
            <a:r>
              <a:rPr lang="en-US" b="0" dirty="0" err="1"/>
              <a:t>tem</a:t>
            </a:r>
            <a:r>
              <a:rPr lang="en-US" b="0" dirty="0"/>
              <a:t> 19 endpoints, com 15 deles </a:t>
            </a:r>
            <a:r>
              <a:rPr lang="en-US" b="0" dirty="0" err="1"/>
              <a:t>possuindo</a:t>
            </a:r>
            <a:r>
              <a:rPr lang="en-US" b="0" dirty="0"/>
              <a:t> </a:t>
            </a:r>
            <a:r>
              <a:rPr lang="en-US" b="0" dirty="0" err="1"/>
              <a:t>operações</a:t>
            </a:r>
            <a:r>
              <a:rPr lang="en-US" b="0" dirty="0"/>
              <a:t> CRUD </a:t>
            </a:r>
            <a:r>
              <a:rPr lang="en-US" b="0" dirty="0" err="1"/>
              <a:t>completas</a:t>
            </a:r>
            <a:r>
              <a:rPr lang="en-US" b="0" dirty="0"/>
              <a:t>, que </a:t>
            </a:r>
            <a:r>
              <a:rPr lang="en-US" b="0" dirty="0" err="1"/>
              <a:t>são</a:t>
            </a:r>
            <a:r>
              <a:rPr lang="en-US" b="0" dirty="0"/>
              <a:t> as </a:t>
            </a:r>
            <a:r>
              <a:rPr lang="en-US" b="0" dirty="0" err="1"/>
              <a:t>quatro</a:t>
            </a:r>
            <a:r>
              <a:rPr lang="en-US" b="0" dirty="0"/>
              <a:t> </a:t>
            </a:r>
            <a:r>
              <a:rPr lang="en-US" b="0" dirty="0" err="1"/>
              <a:t>operações</a:t>
            </a:r>
            <a:r>
              <a:rPr lang="en-US" b="0" dirty="0"/>
              <a:t> </a:t>
            </a:r>
            <a:r>
              <a:rPr lang="en-US" b="0" dirty="0" err="1"/>
              <a:t>básicas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que se </a:t>
            </a:r>
            <a:r>
              <a:rPr lang="en-US" b="0" dirty="0" err="1"/>
              <a:t>refere</a:t>
            </a:r>
            <a:r>
              <a:rPr lang="en-US" b="0" dirty="0"/>
              <a:t> a </a:t>
            </a:r>
            <a:r>
              <a:rPr lang="en-US" b="0" dirty="0" err="1"/>
              <a:t>criação</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READ, que se </a:t>
            </a:r>
            <a:r>
              <a:rPr lang="en-US" b="0" dirty="0" err="1"/>
              <a:t>refere</a:t>
            </a:r>
            <a:r>
              <a:rPr lang="en-US" b="0" dirty="0"/>
              <a:t> a </a:t>
            </a:r>
            <a:r>
              <a:rPr lang="en-US" b="0" dirty="0" err="1"/>
              <a:t>leitura</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UPDATE, que se </a:t>
            </a:r>
            <a:r>
              <a:rPr lang="en-US" b="0" dirty="0" err="1"/>
              <a:t>refere</a:t>
            </a:r>
            <a:r>
              <a:rPr lang="en-US" b="0" dirty="0"/>
              <a:t> a </a:t>
            </a:r>
            <a:r>
              <a:rPr lang="en-US" b="0" dirty="0" err="1"/>
              <a:t>atualização</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DELETE, que se </a:t>
            </a:r>
            <a:r>
              <a:rPr lang="en-US" b="0" dirty="0" err="1"/>
              <a:t>refere</a:t>
            </a:r>
            <a:r>
              <a:rPr lang="en-US" b="0" dirty="0"/>
              <a:t> a </a:t>
            </a:r>
            <a:r>
              <a:rPr lang="en-US" b="0" dirty="0" err="1"/>
              <a:t>exclusão</a:t>
            </a:r>
            <a:endParaRPr lang="pt-BR" b="1" dirty="0"/>
          </a:p>
          <a:p>
            <a:r>
              <a:rPr lang="pt-BR" dirty="0"/>
              <a:t>Toda requisição pro </a:t>
            </a:r>
            <a:r>
              <a:rPr lang="pt-BR" dirty="0" err="1"/>
              <a:t>back-end</a:t>
            </a:r>
            <a:r>
              <a:rPr lang="pt-BR" dirty="0"/>
              <a:t> e seus </a:t>
            </a:r>
            <a:r>
              <a:rPr lang="pt-BR" dirty="0" err="1"/>
              <a:t>endpoints</a:t>
            </a:r>
            <a:r>
              <a:rPr lang="pt-BR" dirty="0"/>
              <a:t>, precisa de um token, senão não é autorizado. Pra gerar o token, o usuário tem que possuir uma conta de administrador no </a:t>
            </a:r>
            <a:r>
              <a:rPr lang="pt-BR" dirty="0" err="1"/>
              <a:t>backend</a:t>
            </a:r>
            <a:r>
              <a:rPr lang="pt-BR" dirty="0"/>
              <a:t> e solicitar a geração a partir de um </a:t>
            </a:r>
            <a:r>
              <a:rPr lang="pt-BR" dirty="0" err="1"/>
              <a:t>endpoint</a:t>
            </a:r>
            <a:r>
              <a:rPr lang="pt-BR" dirty="0"/>
              <a:t> único, que é autenticado com usuário e senha.</a:t>
            </a:r>
          </a:p>
          <a:p>
            <a:r>
              <a:rPr lang="pt-BR" dirty="0"/>
              <a:t>Toda a camada de </a:t>
            </a:r>
            <a:r>
              <a:rPr lang="pt-BR" dirty="0" err="1"/>
              <a:t>endpoint</a:t>
            </a:r>
            <a:r>
              <a:rPr lang="pt-BR" dirty="0"/>
              <a:t>, autenticação e resposta é tratada pelo DJANGO com a ajuda do framework REST.</a:t>
            </a:r>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16</a:t>
            </a:fld>
            <a:endParaRPr lang="pt-BR"/>
          </a:p>
        </p:txBody>
      </p:sp>
    </p:spTree>
    <p:extLst>
      <p:ext uri="{BB962C8B-B14F-4D97-AF65-F5344CB8AC3E}">
        <p14:creationId xmlns:p14="http://schemas.microsoft.com/office/powerpoint/2010/main" val="272660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25s GABRIEL:</a:t>
            </a:r>
            <a:r>
              <a:rPr lang="en-US" b="0" dirty="0"/>
              <a:t> Para </a:t>
            </a:r>
            <a:r>
              <a:rPr lang="en-US" b="0" dirty="0" err="1"/>
              <a:t>facilitar</a:t>
            </a:r>
            <a:r>
              <a:rPr lang="en-US" b="0" dirty="0"/>
              <a:t> o </a:t>
            </a:r>
            <a:r>
              <a:rPr lang="en-US" b="0" dirty="0" err="1"/>
              <a:t>desenvolvimento</a:t>
            </a:r>
            <a:r>
              <a:rPr lang="en-US" b="0" dirty="0"/>
              <a:t> da API, o backend </a:t>
            </a:r>
            <a:r>
              <a:rPr lang="en-US" b="0" dirty="0" err="1"/>
              <a:t>possui</a:t>
            </a:r>
            <a:r>
              <a:rPr lang="en-US" b="0" dirty="0"/>
              <a:t> </a:t>
            </a:r>
            <a:r>
              <a:rPr lang="en-US" b="0" dirty="0" err="1"/>
              <a:t>uma</a:t>
            </a:r>
            <a:r>
              <a:rPr lang="en-US" b="0" dirty="0"/>
              <a:t> </a:t>
            </a:r>
            <a:r>
              <a:rPr lang="en-US" b="0" dirty="0" err="1"/>
              <a:t>documentação</a:t>
            </a:r>
            <a:r>
              <a:rPr lang="en-US" b="0" dirty="0"/>
              <a:t> </a:t>
            </a:r>
            <a:r>
              <a:rPr lang="en-US" b="0" dirty="0" err="1"/>
              <a:t>completa</a:t>
            </a:r>
            <a:r>
              <a:rPr lang="en-US" b="0" dirty="0"/>
              <a:t> de </a:t>
            </a:r>
            <a:r>
              <a:rPr lang="en-US" b="0" dirty="0" err="1"/>
              <a:t>todas</a:t>
            </a:r>
            <a:r>
              <a:rPr lang="en-US" b="0" dirty="0"/>
              <a:t> as APIs com </a:t>
            </a:r>
            <a:r>
              <a:rPr lang="en-US" b="0" dirty="0" err="1"/>
              <a:t>uma</a:t>
            </a:r>
            <a:r>
              <a:rPr lang="en-US" b="0" dirty="0"/>
              <a:t> interface </a:t>
            </a:r>
            <a:r>
              <a:rPr lang="en-US" b="0" dirty="0" err="1"/>
              <a:t>gráfica</a:t>
            </a:r>
            <a:r>
              <a:rPr lang="en-US" b="0" dirty="0"/>
              <a:t> </a:t>
            </a:r>
            <a:r>
              <a:rPr lang="en-US" b="0" dirty="0" err="1"/>
              <a:t>utilizando</a:t>
            </a:r>
            <a:r>
              <a:rPr lang="en-US" b="0" dirty="0"/>
              <a:t> o SWAGGER, que é </a:t>
            </a:r>
            <a:r>
              <a:rPr lang="en-US" b="0" dirty="0" err="1"/>
              <a:t>uma</a:t>
            </a:r>
            <a:r>
              <a:rPr lang="en-US" b="0" dirty="0"/>
              <a:t> </a:t>
            </a:r>
            <a:r>
              <a:rPr lang="en-US" b="0" dirty="0" err="1"/>
              <a:t>estrutura</a:t>
            </a:r>
            <a:r>
              <a:rPr lang="en-US" b="0" dirty="0"/>
              <a:t> de software que </a:t>
            </a:r>
            <a:r>
              <a:rPr lang="en-US" b="0" dirty="0" err="1"/>
              <a:t>simplifica</a:t>
            </a:r>
            <a:r>
              <a:rPr lang="en-US" b="0" dirty="0"/>
              <a:t> o design, </a:t>
            </a:r>
            <a:r>
              <a:rPr lang="en-US" b="0" dirty="0" err="1"/>
              <a:t>construção</a:t>
            </a:r>
            <a:r>
              <a:rPr lang="en-US" b="0" dirty="0"/>
              <a:t> e </a:t>
            </a:r>
            <a:r>
              <a:rPr lang="en-US" b="0" dirty="0" err="1"/>
              <a:t>documentação</a:t>
            </a:r>
            <a:r>
              <a:rPr lang="en-US" b="0" dirty="0"/>
              <a:t> de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Além</a:t>
            </a:r>
            <a:r>
              <a:rPr lang="en-US" b="0" dirty="0"/>
              <a:t> da interface </a:t>
            </a:r>
            <a:r>
              <a:rPr lang="en-US" b="0" dirty="0" err="1"/>
              <a:t>gráfica</a:t>
            </a:r>
            <a:r>
              <a:rPr lang="en-US" b="0" dirty="0"/>
              <a:t>, </a:t>
            </a:r>
            <a:r>
              <a:rPr lang="en-US" b="0" dirty="0" err="1"/>
              <a:t>utilizamos</a:t>
            </a:r>
            <a:r>
              <a:rPr lang="en-US" b="0" dirty="0"/>
              <a:t> </a:t>
            </a:r>
            <a:r>
              <a:rPr lang="en-US" b="0" dirty="0" err="1"/>
              <a:t>também</a:t>
            </a:r>
            <a:r>
              <a:rPr lang="en-US" b="0" dirty="0"/>
              <a:t> o Postman, que </a:t>
            </a:r>
            <a:r>
              <a:rPr lang="en-US" b="0" dirty="0" err="1"/>
              <a:t>permite</a:t>
            </a:r>
            <a:r>
              <a:rPr lang="en-US" b="0" dirty="0"/>
              <a:t> </a:t>
            </a:r>
            <a:r>
              <a:rPr lang="en-US" b="0" dirty="0" err="1"/>
              <a:t>realizar</a:t>
            </a:r>
            <a:r>
              <a:rPr lang="en-US" b="0" dirty="0"/>
              <a:t> </a:t>
            </a:r>
            <a:r>
              <a:rPr lang="en-US" b="0" dirty="0" err="1"/>
              <a:t>chamadas</a:t>
            </a:r>
            <a:r>
              <a:rPr lang="en-US" b="0" dirty="0"/>
              <a:t> para </a:t>
            </a:r>
            <a:r>
              <a:rPr lang="en-US" b="0" dirty="0" err="1"/>
              <a:t>os</a:t>
            </a:r>
            <a:r>
              <a:rPr lang="en-US" b="0" dirty="0"/>
              <a:t> endpoints e </a:t>
            </a:r>
            <a:r>
              <a:rPr lang="en-US" b="0" dirty="0" err="1"/>
              <a:t>avaliar</a:t>
            </a:r>
            <a:r>
              <a:rPr lang="en-US" b="0" dirty="0"/>
              <a:t> as </a:t>
            </a:r>
            <a:r>
              <a:rPr lang="en-US" b="0" dirty="0" err="1"/>
              <a:t>respostas</a:t>
            </a:r>
            <a:r>
              <a:rPr lang="en-US" b="0" dirty="0"/>
              <a:t>, </a:t>
            </a:r>
            <a:r>
              <a:rPr lang="en-US" b="0" dirty="0" err="1"/>
              <a:t>parâmetros</a:t>
            </a:r>
            <a:r>
              <a:rPr lang="en-US" b="0" dirty="0"/>
              <a:t> e outros </a:t>
            </a:r>
            <a:r>
              <a:rPr lang="en-US" b="0" dirty="0" err="1"/>
              <a:t>pontos</a:t>
            </a:r>
            <a:r>
              <a:rPr lang="en-US" b="0" dirty="0"/>
              <a:t> </a:t>
            </a:r>
            <a:r>
              <a:rPr lang="en-US" b="0" dirty="0" err="1"/>
              <a:t>necessários</a:t>
            </a:r>
            <a:r>
              <a:rPr lang="en-US" b="0" dirty="0"/>
              <a:t> </a:t>
            </a:r>
            <a:r>
              <a:rPr lang="en-US" b="0" dirty="0" err="1"/>
              <a:t>na</a:t>
            </a:r>
            <a:r>
              <a:rPr lang="en-US" b="0" dirty="0"/>
              <a:t> hora de </a:t>
            </a:r>
            <a:r>
              <a:rPr lang="en-US" b="0" dirty="0" err="1"/>
              <a:t>desenvolver</a:t>
            </a:r>
            <a:r>
              <a:rPr lang="en-US" b="0" dirty="0"/>
              <a:t> </a:t>
            </a:r>
            <a:r>
              <a:rPr lang="en-US" b="0" dirty="0" err="1"/>
              <a:t>uma</a:t>
            </a:r>
            <a:r>
              <a:rPr lang="en-US" b="0" dirty="0"/>
              <a:t> API.</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17</a:t>
            </a:fld>
            <a:endParaRPr lang="pt-BR"/>
          </a:p>
        </p:txBody>
      </p:sp>
    </p:spTree>
    <p:extLst>
      <p:ext uri="{BB962C8B-B14F-4D97-AF65-F5344CB8AC3E}">
        <p14:creationId xmlns:p14="http://schemas.microsoft.com/office/powerpoint/2010/main" val="122131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45s GABRIEL: </a:t>
            </a:r>
            <a:r>
              <a:rPr lang="en-US" b="0" dirty="0"/>
              <a:t>A </a:t>
            </a:r>
            <a:r>
              <a:rPr lang="en-US" b="0" dirty="0" err="1"/>
              <a:t>estrutura</a:t>
            </a:r>
            <a:r>
              <a:rPr lang="en-US" b="0" dirty="0"/>
              <a:t> do back-end </a:t>
            </a:r>
            <a:r>
              <a:rPr lang="en-US" b="0" dirty="0" err="1"/>
              <a:t>foi</a:t>
            </a:r>
            <a:r>
              <a:rPr lang="en-US" b="0" dirty="0"/>
              <a:t> </a:t>
            </a:r>
            <a:r>
              <a:rPr lang="en-US" b="0" dirty="0" err="1"/>
              <a:t>dividida</a:t>
            </a:r>
            <a:r>
              <a:rPr lang="en-US" b="0" dirty="0"/>
              <a:t> </a:t>
            </a:r>
            <a:r>
              <a:rPr lang="en-US" b="0" dirty="0" err="1"/>
              <a:t>visando</a:t>
            </a:r>
            <a:r>
              <a:rPr lang="en-US" b="0" dirty="0"/>
              <a:t> </a:t>
            </a:r>
            <a:r>
              <a:rPr lang="en-US" b="0" dirty="0" err="1"/>
              <a:t>também</a:t>
            </a:r>
            <a:r>
              <a:rPr lang="en-US" b="0" dirty="0"/>
              <a:t> </a:t>
            </a:r>
            <a:r>
              <a:rPr lang="en-US" b="0" dirty="0" err="1"/>
              <a:t>deixar</a:t>
            </a:r>
            <a:r>
              <a:rPr lang="en-US" b="0" dirty="0"/>
              <a:t> </a:t>
            </a:r>
            <a:r>
              <a:rPr lang="en-US" b="0" dirty="0" err="1"/>
              <a:t>tudo</a:t>
            </a:r>
            <a:r>
              <a:rPr lang="en-US" b="0" dirty="0"/>
              <a:t> </a:t>
            </a:r>
            <a:r>
              <a:rPr lang="en-US" b="0" dirty="0" err="1"/>
              <a:t>separado</a:t>
            </a:r>
            <a:r>
              <a:rPr lang="en-US" b="0" dirty="0"/>
              <a:t> e </a:t>
            </a:r>
            <a:r>
              <a:rPr lang="en-US" b="0" dirty="0" err="1"/>
              <a:t>organizado</a:t>
            </a:r>
            <a:r>
              <a:rPr lang="en-US" b="0" dirty="0"/>
              <a:t> para que </a:t>
            </a:r>
            <a:r>
              <a:rPr lang="en-US" b="0" dirty="0" err="1"/>
              <a:t>qualquer</a:t>
            </a:r>
            <a:r>
              <a:rPr lang="en-US" b="0" dirty="0"/>
              <a:t> um que fosse </a:t>
            </a:r>
            <a:r>
              <a:rPr lang="en-US" b="0" dirty="0" err="1"/>
              <a:t>mexer</a:t>
            </a:r>
            <a:r>
              <a:rPr lang="en-US" b="0" dirty="0"/>
              <a:t> no </a:t>
            </a:r>
            <a:r>
              <a:rPr lang="en-US" b="0" dirty="0" err="1"/>
              <a:t>código</a:t>
            </a:r>
            <a:r>
              <a:rPr lang="en-US" b="0" dirty="0"/>
              <a:t> </a:t>
            </a:r>
            <a:r>
              <a:rPr lang="en-US" b="0" dirty="0" err="1"/>
              <a:t>conseguisse</a:t>
            </a:r>
            <a:r>
              <a:rPr lang="en-US" b="0" dirty="0"/>
              <a:t> </a:t>
            </a:r>
            <a:r>
              <a:rPr lang="en-US" b="0" dirty="0" err="1"/>
              <a:t>entender</a:t>
            </a:r>
            <a:r>
              <a:rPr lang="en-US" b="0" dirty="0"/>
              <a:t>. Vou </a:t>
            </a:r>
            <a:r>
              <a:rPr lang="en-US" b="0" dirty="0" err="1"/>
              <a:t>falar</a:t>
            </a:r>
            <a:r>
              <a:rPr lang="en-US" b="0" dirty="0"/>
              <a:t> das </a:t>
            </a:r>
            <a:r>
              <a:rPr lang="en-US" b="0" dirty="0" err="1"/>
              <a:t>principais</a:t>
            </a:r>
            <a:r>
              <a:rPr lang="en-US" b="0" dirty="0"/>
              <a:t> pastas </a:t>
            </a:r>
            <a:r>
              <a:rPr lang="en-US" b="0" dirty="0" err="1"/>
              <a:t>pra</a:t>
            </a:r>
            <a:r>
              <a:rPr lang="en-US" b="0" dirty="0"/>
              <a:t> </a:t>
            </a:r>
            <a:r>
              <a:rPr lang="en-US" b="0" dirty="0" err="1"/>
              <a:t>vocês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API </a:t>
            </a:r>
            <a:r>
              <a:rPr lang="en-US" b="0" dirty="0" err="1"/>
              <a:t>tem</a:t>
            </a:r>
            <a:r>
              <a:rPr lang="en-US" b="0" dirty="0"/>
              <a:t> </a:t>
            </a:r>
            <a:r>
              <a:rPr lang="en-US" b="0" dirty="0" err="1"/>
              <a:t>os</a:t>
            </a:r>
            <a:r>
              <a:rPr lang="en-US" b="0" dirty="0"/>
              <a:t> </a:t>
            </a:r>
            <a:r>
              <a:rPr lang="en-US" b="0" dirty="0" err="1"/>
              <a:t>arquivos</a:t>
            </a:r>
            <a:r>
              <a:rPr lang="en-US" b="0" dirty="0"/>
              <a:t> de </a:t>
            </a:r>
            <a:r>
              <a:rPr lang="en-US" b="0" dirty="0" err="1"/>
              <a:t>informações</a:t>
            </a:r>
            <a:r>
              <a:rPr lang="en-US" b="0" dirty="0"/>
              <a:t> </a:t>
            </a:r>
            <a:r>
              <a:rPr lang="en-US" b="0" dirty="0" err="1"/>
              <a:t>geral</a:t>
            </a:r>
            <a:r>
              <a:rPr lang="en-US" b="0" dirty="0"/>
              <a:t> da 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API_ADMINS </a:t>
            </a:r>
            <a:r>
              <a:rPr lang="en-US" b="0" dirty="0" err="1"/>
              <a:t>tem</a:t>
            </a:r>
            <a:r>
              <a:rPr lang="en-US" b="0" dirty="0"/>
              <a:t> </a:t>
            </a:r>
            <a:r>
              <a:rPr lang="en-US" b="0" dirty="0" err="1"/>
              <a:t>os</a:t>
            </a:r>
            <a:r>
              <a:rPr lang="en-US" b="0" dirty="0"/>
              <a:t> </a:t>
            </a:r>
            <a:r>
              <a:rPr lang="en-US" b="0" dirty="0" err="1"/>
              <a:t>arquivos</a:t>
            </a:r>
            <a:r>
              <a:rPr lang="en-US" b="0" dirty="0"/>
              <a:t> de </a:t>
            </a:r>
            <a:r>
              <a:rPr lang="en-US" b="0" dirty="0" err="1"/>
              <a:t>armazenamento</a:t>
            </a:r>
            <a:r>
              <a:rPr lang="en-US" b="0" dirty="0"/>
              <a:t> e </a:t>
            </a:r>
            <a:r>
              <a:rPr lang="en-US" b="0" dirty="0" err="1"/>
              <a:t>gerenciamento</a:t>
            </a:r>
            <a:r>
              <a:rPr lang="en-US" b="0" dirty="0"/>
              <a:t> de </a:t>
            </a:r>
            <a:r>
              <a:rPr lang="en-US" b="0" dirty="0" err="1"/>
              <a:t>usuários</a:t>
            </a:r>
            <a:r>
              <a:rPr lang="en-US" b="0" dirty="0"/>
              <a:t> </a:t>
            </a:r>
            <a:r>
              <a:rPr lang="en-US" b="0" dirty="0" err="1"/>
              <a:t>administrativos</a:t>
            </a:r>
            <a:r>
              <a:rPr lang="en-US" b="0" dirty="0"/>
              <a:t>, que </a:t>
            </a:r>
            <a:r>
              <a:rPr lang="en-US" b="0" dirty="0" err="1"/>
              <a:t>podem</a:t>
            </a:r>
            <a:r>
              <a:rPr lang="en-US" b="0" dirty="0"/>
              <a:t> </a:t>
            </a:r>
            <a:r>
              <a:rPr lang="en-US" b="0" dirty="0" err="1"/>
              <a:t>gerar</a:t>
            </a:r>
            <a:r>
              <a:rPr lang="en-US" b="0" dirty="0"/>
              <a:t> tokens </a:t>
            </a:r>
            <a:r>
              <a:rPr lang="en-US" b="0" dirty="0" err="1"/>
              <a:t>pra</a:t>
            </a:r>
            <a:r>
              <a:rPr lang="en-US" b="0" dirty="0"/>
              <a:t> </a:t>
            </a:r>
            <a:r>
              <a:rPr lang="en-US" b="0" dirty="0" err="1"/>
              <a:t>realizar</a:t>
            </a:r>
            <a:r>
              <a:rPr lang="en-US" b="0" dirty="0"/>
              <a:t> </a:t>
            </a:r>
            <a:r>
              <a:rPr lang="en-US" b="0" dirty="0" err="1"/>
              <a:t>acesso</a:t>
            </a:r>
            <a:r>
              <a:rPr lang="en-US" b="0" dirty="0"/>
              <a:t> </a:t>
            </a:r>
            <a:r>
              <a:rPr lang="en-US" b="0" dirty="0" err="1"/>
              <a:t>remoto</a:t>
            </a:r>
            <a:r>
              <a:rPr lang="en-US" b="0" dirty="0"/>
              <a:t> via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COMPANY e a pasta USERS </a:t>
            </a:r>
            <a:r>
              <a:rPr lang="en-US" b="0" dirty="0" err="1"/>
              <a:t>são</a:t>
            </a:r>
            <a:r>
              <a:rPr lang="en-US" b="0" dirty="0"/>
              <a:t> </a:t>
            </a:r>
            <a:r>
              <a:rPr lang="en-US" b="0" dirty="0" err="1"/>
              <a:t>responsáveis</a:t>
            </a:r>
            <a:r>
              <a:rPr lang="en-US" b="0" dirty="0"/>
              <a:t> pela </a:t>
            </a:r>
            <a:r>
              <a:rPr lang="en-US" b="0" dirty="0" err="1"/>
              <a:t>lógica</a:t>
            </a:r>
            <a:r>
              <a:rPr lang="en-US" b="0" dirty="0"/>
              <a:t>, </a:t>
            </a:r>
            <a:r>
              <a:rPr lang="en-US" b="0" dirty="0" err="1"/>
              <a:t>armazenamento</a:t>
            </a:r>
            <a:r>
              <a:rPr lang="en-US" b="0" dirty="0"/>
              <a:t> e </a:t>
            </a:r>
            <a:r>
              <a:rPr lang="en-US" b="0" dirty="0" err="1"/>
              <a:t>gerenciamento</a:t>
            </a:r>
            <a:r>
              <a:rPr lang="en-US" b="0" dirty="0"/>
              <a:t> de </a:t>
            </a:r>
            <a:r>
              <a:rPr lang="en-US" b="0" dirty="0" err="1"/>
              <a:t>todos</a:t>
            </a:r>
            <a:r>
              <a:rPr lang="en-US" b="0" dirty="0"/>
              <a:t> </a:t>
            </a:r>
            <a:r>
              <a:rPr lang="en-US" b="0" dirty="0" err="1"/>
              <a:t>os</a:t>
            </a:r>
            <a:r>
              <a:rPr lang="en-US" b="0" dirty="0"/>
              <a:t> dados de </a:t>
            </a:r>
            <a:r>
              <a:rPr lang="en-US" b="0" dirty="0" err="1"/>
              <a:t>usuários</a:t>
            </a:r>
            <a:r>
              <a:rPr lang="en-US" b="0" dirty="0"/>
              <a:t> </a:t>
            </a:r>
            <a:r>
              <a:rPr lang="en-US" b="0" dirty="0" err="1"/>
              <a:t>cadastrados</a:t>
            </a:r>
            <a:r>
              <a:rPr lang="en-US" b="0" dirty="0"/>
              <a:t> no 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VACANCY, é </a:t>
            </a:r>
            <a:r>
              <a:rPr lang="en-US" b="0" dirty="0" err="1"/>
              <a:t>responsável</a:t>
            </a:r>
            <a:r>
              <a:rPr lang="en-US" b="0" dirty="0"/>
              <a:t> </a:t>
            </a:r>
            <a:r>
              <a:rPr lang="en-US" b="0" dirty="0" err="1"/>
              <a:t>pelo</a:t>
            </a:r>
            <a:r>
              <a:rPr lang="en-US" b="0" dirty="0"/>
              <a:t> </a:t>
            </a:r>
            <a:r>
              <a:rPr lang="en-US" b="0" dirty="0" err="1"/>
              <a:t>tratamento</a:t>
            </a:r>
            <a:r>
              <a:rPr lang="en-US" b="0" dirty="0"/>
              <a:t> de </a:t>
            </a:r>
            <a:r>
              <a:rPr lang="en-US" b="0" dirty="0" err="1"/>
              <a:t>todas</a:t>
            </a:r>
            <a:r>
              <a:rPr lang="en-US" b="0" dirty="0"/>
              <a:t> as </a:t>
            </a:r>
            <a:r>
              <a:rPr lang="en-US" b="0" dirty="0" err="1"/>
              <a:t>vagas</a:t>
            </a:r>
            <a:r>
              <a:rPr lang="en-US" b="0" dirty="0"/>
              <a:t> </a:t>
            </a:r>
            <a:r>
              <a:rPr lang="en-US" b="0" dirty="0" err="1"/>
              <a:t>criadas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Por </a:t>
            </a:r>
            <a:r>
              <a:rPr lang="en-US" b="0" dirty="0" err="1"/>
              <a:t>fim</a:t>
            </a:r>
            <a:r>
              <a:rPr lang="en-US" b="0" dirty="0"/>
              <a:t>, a pasta RESUMES é </a:t>
            </a:r>
            <a:r>
              <a:rPr lang="en-US" b="0" dirty="0" err="1"/>
              <a:t>responsável</a:t>
            </a:r>
            <a:r>
              <a:rPr lang="en-US" b="0" dirty="0"/>
              <a:t> </a:t>
            </a:r>
            <a:r>
              <a:rPr lang="en-US" b="0" dirty="0" err="1"/>
              <a:t>pelo</a:t>
            </a:r>
            <a:r>
              <a:rPr lang="en-US" b="0" dirty="0"/>
              <a:t> </a:t>
            </a:r>
            <a:r>
              <a:rPr lang="en-US" b="0" dirty="0" err="1"/>
              <a:t>armazenamento</a:t>
            </a:r>
            <a:r>
              <a:rPr lang="en-US" b="0" dirty="0"/>
              <a:t> e </a:t>
            </a:r>
            <a:r>
              <a:rPr lang="en-US" b="0" dirty="0" err="1"/>
              <a:t>gerenciamento</a:t>
            </a:r>
            <a:r>
              <a:rPr lang="en-US" b="0" dirty="0"/>
              <a:t> dos </a:t>
            </a:r>
            <a:r>
              <a:rPr lang="en-US" b="0" dirty="0" err="1"/>
              <a:t>currículos</a:t>
            </a:r>
            <a:r>
              <a:rPr lang="en-US" b="0" dirty="0"/>
              <a:t> </a:t>
            </a:r>
            <a:r>
              <a:rPr lang="en-US" b="0" dirty="0" err="1"/>
              <a:t>gerados</a:t>
            </a:r>
            <a:r>
              <a:rPr lang="en-US" b="0" dirty="0"/>
              <a:t> </a:t>
            </a:r>
            <a:r>
              <a:rPr lang="en-US" b="0" dirty="0" err="1"/>
              <a:t>pelos</a:t>
            </a:r>
            <a:r>
              <a:rPr lang="en-US" b="0" dirty="0"/>
              <a:t> </a:t>
            </a:r>
            <a:r>
              <a:rPr lang="en-US" b="0" dirty="0" err="1"/>
              <a:t>usuários</a:t>
            </a:r>
            <a:r>
              <a:rPr lang="en-US" b="0"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18</a:t>
            </a:fld>
            <a:endParaRPr lang="pt-BR"/>
          </a:p>
        </p:txBody>
      </p:sp>
    </p:spTree>
    <p:extLst>
      <p:ext uri="{BB962C8B-B14F-4D97-AF65-F5344CB8AC3E}">
        <p14:creationId xmlns:p14="http://schemas.microsoft.com/office/powerpoint/2010/main" val="301951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25s GABRIEL:</a:t>
            </a:r>
            <a:r>
              <a:rPr lang="en-US" b="0" dirty="0"/>
              <a:t> </a:t>
            </a:r>
            <a:r>
              <a:rPr lang="en-US" b="0" dirty="0" err="1"/>
              <a:t>Terminamos</a:t>
            </a:r>
            <a:r>
              <a:rPr lang="en-US" b="0" dirty="0"/>
              <a:t> o </a:t>
            </a:r>
            <a:r>
              <a:rPr lang="en-US" b="0" dirty="0" err="1"/>
              <a:t>projeto</a:t>
            </a:r>
            <a:r>
              <a:rPr lang="en-US" b="0" dirty="0"/>
              <a:t> </a:t>
            </a:r>
            <a:r>
              <a:rPr lang="en-US" b="0" dirty="0" err="1"/>
              <a:t>alcançando</a:t>
            </a:r>
            <a:r>
              <a:rPr lang="en-US" b="0" dirty="0"/>
              <a:t> </a:t>
            </a:r>
            <a:r>
              <a:rPr lang="en-US" b="0" dirty="0" err="1"/>
              <a:t>os</a:t>
            </a:r>
            <a:r>
              <a:rPr lang="en-US" b="0" dirty="0"/>
              <a:t> </a:t>
            </a:r>
            <a:r>
              <a:rPr lang="en-US" b="0" dirty="0" err="1"/>
              <a:t>nossos</a:t>
            </a:r>
            <a:r>
              <a:rPr lang="en-US" b="0" dirty="0"/>
              <a:t> </a:t>
            </a:r>
            <a:r>
              <a:rPr lang="en-US" b="0" dirty="0" err="1"/>
              <a:t>objetivos</a:t>
            </a:r>
            <a:r>
              <a:rPr lang="en-US" b="0" dirty="0"/>
              <a:t> </a:t>
            </a:r>
            <a:r>
              <a:rPr lang="en-US" b="0" dirty="0" err="1"/>
              <a:t>iniciais</a:t>
            </a:r>
            <a:r>
              <a:rPr lang="en-US" b="0" dirty="0"/>
              <a:t>, </a:t>
            </a:r>
            <a:r>
              <a:rPr lang="en-US" b="0" dirty="0" err="1"/>
              <a:t>uma</a:t>
            </a:r>
            <a:r>
              <a:rPr lang="en-US" b="0" dirty="0"/>
              <a:t> </a:t>
            </a:r>
            <a:r>
              <a:rPr lang="en-US" b="0" dirty="0" err="1"/>
              <a:t>vez</a:t>
            </a:r>
            <a:r>
              <a:rPr lang="en-US" b="0" dirty="0"/>
              <a:t> que </a:t>
            </a:r>
            <a:r>
              <a:rPr lang="en-US" b="0" dirty="0" err="1"/>
              <a:t>todas</a:t>
            </a:r>
            <a:r>
              <a:rPr lang="en-US" b="0" dirty="0"/>
              <a:t> as </a:t>
            </a:r>
            <a:r>
              <a:rPr lang="en-US" b="0" dirty="0" err="1"/>
              <a:t>funções</a:t>
            </a:r>
            <a:r>
              <a:rPr lang="en-US" b="0" dirty="0"/>
              <a:t> que </a:t>
            </a:r>
            <a:r>
              <a:rPr lang="en-US" b="0" dirty="0" err="1"/>
              <a:t>pensamos</a:t>
            </a:r>
            <a:r>
              <a:rPr lang="en-US" b="0" dirty="0"/>
              <a:t> </a:t>
            </a:r>
            <a:r>
              <a:rPr lang="en-US" b="0" dirty="0" err="1"/>
              <a:t>passaram</a:t>
            </a:r>
            <a:r>
              <a:rPr lang="en-US" b="0" dirty="0"/>
              <a:t> </a:t>
            </a:r>
            <a:r>
              <a:rPr lang="en-US" b="0" dirty="0" err="1"/>
              <a:t>nos</a:t>
            </a:r>
            <a:r>
              <a:rPr lang="en-US" b="0" dirty="0"/>
              <a:t> testes com </a:t>
            </a:r>
            <a:r>
              <a:rPr lang="en-US" b="0" dirty="0" err="1"/>
              <a:t>sucesso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Tornando</a:t>
            </a:r>
            <a:r>
              <a:rPr lang="en-US" b="0" dirty="0"/>
              <a:t> </a:t>
            </a:r>
            <a:r>
              <a:rPr lang="en-US" b="0" dirty="0" err="1"/>
              <a:t>possível</a:t>
            </a:r>
            <a:r>
              <a:rPr lang="en-US" b="0" dirty="0"/>
              <a:t> que se </a:t>
            </a:r>
            <a:r>
              <a:rPr lang="en-US" b="0" dirty="0" err="1"/>
              <a:t>colocado</a:t>
            </a:r>
            <a:r>
              <a:rPr lang="en-US" b="0" dirty="0"/>
              <a:t> </a:t>
            </a:r>
            <a:r>
              <a:rPr lang="en-US" b="0" dirty="0" err="1"/>
              <a:t>em</a:t>
            </a:r>
            <a:r>
              <a:rPr lang="en-US" b="0" dirty="0"/>
              <a:t> </a:t>
            </a:r>
            <a:r>
              <a:rPr lang="en-US" b="0" dirty="0" err="1"/>
              <a:t>prática</a:t>
            </a:r>
            <a:r>
              <a:rPr lang="en-US" b="0" dirty="0"/>
              <a:t> , </a:t>
            </a:r>
            <a:r>
              <a:rPr lang="en-US" b="0" dirty="0" err="1"/>
              <a:t>os</a:t>
            </a:r>
            <a:r>
              <a:rPr lang="en-US" b="0" dirty="0"/>
              <a:t> </a:t>
            </a:r>
            <a:r>
              <a:rPr lang="en-US" b="0" dirty="0" err="1"/>
              <a:t>imigrantes</a:t>
            </a:r>
            <a:r>
              <a:rPr lang="en-US" b="0" dirty="0"/>
              <a:t> e </a:t>
            </a:r>
            <a:r>
              <a:rPr lang="en-US" b="0" dirty="0" err="1"/>
              <a:t>também</a:t>
            </a:r>
            <a:r>
              <a:rPr lang="en-US" b="0" dirty="0"/>
              <a:t> </a:t>
            </a:r>
            <a:r>
              <a:rPr lang="en-US" b="0" dirty="0" err="1"/>
              <a:t>brasileiros</a:t>
            </a:r>
            <a:r>
              <a:rPr lang="en-US" b="0" dirty="0"/>
              <a:t> </a:t>
            </a:r>
            <a:r>
              <a:rPr lang="en-US" b="0" dirty="0" err="1"/>
              <a:t>poderiam</a:t>
            </a:r>
            <a:r>
              <a:rPr lang="en-US" b="0" dirty="0"/>
              <a:t> </a:t>
            </a:r>
            <a:r>
              <a:rPr lang="en-US" b="0" dirty="0" err="1"/>
              <a:t>utilizar</a:t>
            </a:r>
            <a:r>
              <a:rPr lang="en-US" b="0" dirty="0"/>
              <a:t> o </a:t>
            </a:r>
            <a:r>
              <a:rPr lang="en-US" b="0" dirty="0" err="1"/>
              <a:t>projeto</a:t>
            </a:r>
            <a:r>
              <a:rPr lang="en-US" b="0" dirty="0"/>
              <a:t> para </a:t>
            </a:r>
            <a:r>
              <a:rPr lang="en-US" b="0" dirty="0" err="1"/>
              <a:t>encontrar</a:t>
            </a:r>
            <a:r>
              <a:rPr lang="en-US" b="0" dirty="0"/>
              <a:t> e </a:t>
            </a:r>
            <a:r>
              <a:rPr lang="en-US" b="0" dirty="0" err="1"/>
              <a:t>divulgar</a:t>
            </a:r>
            <a:r>
              <a:rPr lang="en-US" b="0" dirty="0"/>
              <a:t> </a:t>
            </a:r>
            <a:r>
              <a:rPr lang="en-US" b="0" dirty="0" err="1"/>
              <a:t>vagas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Lembrando</a:t>
            </a:r>
            <a:r>
              <a:rPr lang="en-US" b="0" dirty="0"/>
              <a:t> que </a:t>
            </a:r>
            <a:r>
              <a:rPr lang="en-US" b="0" dirty="0" err="1"/>
              <a:t>pelo</a:t>
            </a:r>
            <a:r>
              <a:rPr lang="en-US" b="0" dirty="0"/>
              <a:t> </a:t>
            </a:r>
            <a:r>
              <a:rPr lang="en-US" b="0" dirty="0" err="1"/>
              <a:t>intuito</a:t>
            </a:r>
            <a:r>
              <a:rPr lang="en-US" b="0" dirty="0"/>
              <a:t> </a:t>
            </a:r>
            <a:r>
              <a:rPr lang="en-US" b="0" dirty="0" err="1"/>
              <a:t>acadêmico</a:t>
            </a:r>
            <a:r>
              <a:rPr lang="en-US" b="0" dirty="0"/>
              <a:t> e </a:t>
            </a:r>
            <a:r>
              <a:rPr lang="en-US" b="0" dirty="0" err="1"/>
              <a:t>falta</a:t>
            </a:r>
            <a:r>
              <a:rPr lang="en-US" b="0" dirty="0"/>
              <a:t> de </a:t>
            </a:r>
            <a:r>
              <a:rPr lang="en-US" b="0" dirty="0" err="1"/>
              <a:t>publicação</a:t>
            </a:r>
            <a:r>
              <a:rPr lang="en-US" b="0" dirty="0"/>
              <a:t> </a:t>
            </a:r>
            <a:r>
              <a:rPr lang="en-US" b="0" dirty="0" err="1"/>
              <a:t>não</a:t>
            </a:r>
            <a:r>
              <a:rPr lang="en-US" b="0" dirty="0"/>
              <a:t> </a:t>
            </a:r>
            <a:r>
              <a:rPr lang="en-US" b="0" dirty="0" err="1"/>
              <a:t>foi</a:t>
            </a:r>
            <a:r>
              <a:rPr lang="en-US" b="0" dirty="0"/>
              <a:t> </a:t>
            </a:r>
            <a:r>
              <a:rPr lang="en-US" b="0" dirty="0" err="1"/>
              <a:t>possível</a:t>
            </a:r>
            <a:r>
              <a:rPr lang="en-US" b="0" dirty="0"/>
              <a:t> </a:t>
            </a:r>
            <a:r>
              <a:rPr lang="en-US" b="0" dirty="0" err="1"/>
              <a:t>realizar</a:t>
            </a:r>
            <a:r>
              <a:rPr lang="en-US" b="0" dirty="0"/>
              <a:t> testes </a:t>
            </a:r>
            <a:r>
              <a:rPr lang="en-US" b="0" dirty="0" err="1"/>
              <a:t>em</a:t>
            </a:r>
            <a:r>
              <a:rPr lang="en-US" b="0" dirty="0"/>
              <a:t> </a:t>
            </a:r>
            <a:r>
              <a:rPr lang="en-US" b="0" dirty="0" err="1"/>
              <a:t>grande</a:t>
            </a:r>
            <a:r>
              <a:rPr lang="en-US" b="0" dirty="0"/>
              <a:t> </a:t>
            </a:r>
            <a:r>
              <a:rPr lang="en-US" b="0" dirty="0" err="1"/>
              <a:t>escala</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19</a:t>
            </a:fld>
            <a:endParaRPr lang="pt-BR"/>
          </a:p>
        </p:txBody>
      </p:sp>
    </p:spTree>
    <p:extLst>
      <p:ext uri="{BB962C8B-B14F-4D97-AF65-F5344CB8AC3E}">
        <p14:creationId xmlns:p14="http://schemas.microsoft.com/office/powerpoint/2010/main" val="287240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7s MAYARA: </a:t>
            </a:r>
            <a:r>
              <a:rPr lang="en-US" b="0" dirty="0"/>
              <a:t>O </a:t>
            </a:r>
            <a:r>
              <a:rPr lang="en-US" b="0" dirty="0" err="1"/>
              <a:t>nosso</a:t>
            </a:r>
            <a:r>
              <a:rPr lang="en-US" b="0" dirty="0"/>
              <a:t> </a:t>
            </a:r>
            <a:r>
              <a:rPr lang="en-US" b="0" dirty="0" err="1"/>
              <a:t>grupo</a:t>
            </a:r>
            <a:r>
              <a:rPr lang="en-US" b="0" dirty="0"/>
              <a:t> é </a:t>
            </a:r>
            <a:r>
              <a:rPr lang="en-US" b="0" dirty="0" err="1"/>
              <a:t>composto</a:t>
            </a:r>
            <a:r>
              <a:rPr lang="en-US" b="0" dirty="0"/>
              <a:t> </a:t>
            </a:r>
            <a:r>
              <a:rPr lang="en-US" b="0" dirty="0" err="1"/>
              <a:t>por</a:t>
            </a:r>
            <a:r>
              <a:rPr lang="en-US" b="0" dirty="0"/>
              <a:t> 4 </a:t>
            </a:r>
            <a:r>
              <a:rPr lang="en-US" b="0" dirty="0" err="1"/>
              <a:t>membros</a:t>
            </a:r>
            <a:r>
              <a:rPr lang="en-US" b="0" dirty="0"/>
              <a:t>, o meu </a:t>
            </a:r>
            <a:r>
              <a:rPr lang="en-US" b="0" dirty="0" err="1"/>
              <a:t>nome</a:t>
            </a:r>
            <a:r>
              <a:rPr lang="en-US" b="0" dirty="0"/>
              <a:t> é Mayara, </a:t>
            </a:r>
            <a:r>
              <a:rPr lang="en-US" b="0" dirty="0" err="1"/>
              <a:t>esse</a:t>
            </a:r>
            <a:r>
              <a:rPr lang="en-US" b="0" dirty="0"/>
              <a:t> é o Gabriel, o Carlos e o Gustavo.</a:t>
            </a:r>
            <a:endParaRPr lang="pt-BR" b="1"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a:t>
            </a:fld>
            <a:endParaRPr lang="pt-BR"/>
          </a:p>
        </p:txBody>
      </p:sp>
    </p:spTree>
    <p:extLst>
      <p:ext uri="{BB962C8B-B14F-4D97-AF65-F5344CB8AC3E}">
        <p14:creationId xmlns:p14="http://schemas.microsoft.com/office/powerpoint/2010/main" val="235770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5s GABRIEL:</a:t>
            </a:r>
            <a:r>
              <a:rPr lang="en-US" b="0" dirty="0"/>
              <a:t> A </a:t>
            </a:r>
            <a:r>
              <a:rPr lang="en-US" b="0" dirty="0" err="1"/>
              <a:t>gente</a:t>
            </a:r>
            <a:r>
              <a:rPr lang="en-US" b="0" dirty="0"/>
              <a:t> </a:t>
            </a:r>
            <a:r>
              <a:rPr lang="en-US" b="0" dirty="0" err="1"/>
              <a:t>trouxe</a:t>
            </a:r>
            <a:r>
              <a:rPr lang="en-US" b="0" dirty="0"/>
              <a:t> um video de </a:t>
            </a:r>
            <a:r>
              <a:rPr lang="en-US" b="0" dirty="0" err="1"/>
              <a:t>demonstração</a:t>
            </a:r>
            <a:r>
              <a:rPr lang="en-US" b="0" dirty="0"/>
              <a:t> do site </a:t>
            </a:r>
            <a:r>
              <a:rPr lang="en-US" b="0" dirty="0" err="1"/>
              <a:t>pra</a:t>
            </a:r>
            <a:r>
              <a:rPr lang="en-US" b="0" dirty="0"/>
              <a:t> </a:t>
            </a:r>
            <a:r>
              <a:rPr lang="en-US" b="0" dirty="0" err="1"/>
              <a:t>vocês</a:t>
            </a:r>
            <a:r>
              <a:rPr lang="en-US" b="0" dirty="0"/>
              <a:t> </a:t>
            </a:r>
            <a:r>
              <a:rPr lang="en-US" b="0" dirty="0" err="1"/>
              <a:t>entenderem</a:t>
            </a:r>
            <a:r>
              <a:rPr lang="en-US" b="0" dirty="0"/>
              <a:t> </a:t>
            </a:r>
            <a:r>
              <a:rPr lang="en-US" b="0" dirty="0" err="1"/>
              <a:t>melhor</a:t>
            </a:r>
            <a:r>
              <a:rPr lang="en-US" b="0" dirty="0"/>
              <a:t> </a:t>
            </a:r>
            <a:r>
              <a:rPr lang="en-US" b="0" dirty="0" err="1"/>
              <a:t>como</a:t>
            </a:r>
            <a:r>
              <a:rPr lang="en-US" b="0" dirty="0"/>
              <a:t> que </a:t>
            </a:r>
            <a:r>
              <a:rPr lang="en-US" b="0" dirty="0" err="1"/>
              <a:t>funciona</a:t>
            </a:r>
            <a:r>
              <a:rPr lang="en-US" b="0" dirty="0"/>
              <a:t> </a:t>
            </a:r>
            <a:r>
              <a:rPr lang="en-US" b="0" dirty="0" err="1"/>
              <a:t>na</a:t>
            </a:r>
            <a:r>
              <a:rPr lang="en-US" b="0" dirty="0"/>
              <a:t> </a:t>
            </a:r>
            <a:r>
              <a:rPr lang="en-US" b="0" dirty="0" err="1"/>
              <a:t>prática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20</a:t>
            </a:fld>
            <a:endParaRPr lang="pt-BR"/>
          </a:p>
        </p:txBody>
      </p:sp>
    </p:spTree>
    <p:extLst>
      <p:ext uri="{BB962C8B-B14F-4D97-AF65-F5344CB8AC3E}">
        <p14:creationId xmlns:p14="http://schemas.microsoft.com/office/powerpoint/2010/main" val="23032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10s MAYARA: </a:t>
            </a:r>
            <a:r>
              <a:rPr lang="en-US" b="0" dirty="0"/>
              <a:t>O </a:t>
            </a:r>
            <a:r>
              <a:rPr lang="en-US" b="0" dirty="0" err="1"/>
              <a:t>objetivo</a:t>
            </a:r>
            <a:r>
              <a:rPr lang="en-US" b="0" dirty="0"/>
              <a:t> do </a:t>
            </a:r>
            <a:r>
              <a:rPr lang="en-US" b="0" dirty="0" err="1"/>
              <a:t>nosso</a:t>
            </a:r>
            <a:r>
              <a:rPr lang="en-US" b="0" dirty="0"/>
              <a:t> </a:t>
            </a:r>
            <a:r>
              <a:rPr lang="en-US" b="0" dirty="0" err="1"/>
              <a:t>trabalho</a:t>
            </a:r>
            <a:r>
              <a:rPr lang="en-US" b="0" dirty="0"/>
              <a:t> </a:t>
            </a:r>
            <a:r>
              <a:rPr lang="en-US" b="0" dirty="0" err="1"/>
              <a:t>foi</a:t>
            </a:r>
            <a:r>
              <a:rPr lang="en-US" b="0" dirty="0"/>
              <a:t> </a:t>
            </a:r>
            <a:r>
              <a:rPr lang="en-US" b="0" dirty="0" err="1"/>
              <a:t>desenvolver</a:t>
            </a:r>
            <a:r>
              <a:rPr lang="en-US" b="0" dirty="0"/>
              <a:t> um site, que demos o </a:t>
            </a:r>
            <a:r>
              <a:rPr lang="en-US" b="0" dirty="0" err="1"/>
              <a:t>nome</a:t>
            </a:r>
            <a:r>
              <a:rPr lang="en-US" b="0" dirty="0"/>
              <a:t> de Brazil Career Hub, para auxiliar </a:t>
            </a:r>
            <a:r>
              <a:rPr lang="en-US" b="0" dirty="0" err="1"/>
              <a:t>na</a:t>
            </a:r>
            <a:r>
              <a:rPr lang="en-US" b="0" dirty="0"/>
              <a:t> </a:t>
            </a:r>
            <a:r>
              <a:rPr lang="en-US" b="0" dirty="0" err="1"/>
              <a:t>inserção</a:t>
            </a:r>
            <a:r>
              <a:rPr lang="en-US" b="0" dirty="0"/>
              <a:t> de </a:t>
            </a:r>
            <a:r>
              <a:rPr lang="en-US" b="0" dirty="0" err="1"/>
              <a:t>estrangeiros</a:t>
            </a:r>
            <a:r>
              <a:rPr lang="en-US" b="0" dirty="0"/>
              <a:t> e </a:t>
            </a:r>
            <a:r>
              <a:rPr lang="en-US" b="0" dirty="0" err="1"/>
              <a:t>brasileiros</a:t>
            </a:r>
            <a:r>
              <a:rPr lang="en-US" b="0" dirty="0"/>
              <a:t> no mercado de </a:t>
            </a:r>
            <a:r>
              <a:rPr lang="en-US" b="0" dirty="0" err="1"/>
              <a:t>trabalho</a:t>
            </a:r>
            <a:r>
              <a:rPr lang="en-US" b="0" dirty="0"/>
              <a:t> no </a:t>
            </a:r>
            <a:r>
              <a:rPr lang="en-US" b="0" dirty="0" err="1"/>
              <a:t>Brasil</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3</a:t>
            </a:fld>
            <a:endParaRPr lang="pt-BR"/>
          </a:p>
        </p:txBody>
      </p:sp>
    </p:spTree>
    <p:extLst>
      <p:ext uri="{BB962C8B-B14F-4D97-AF65-F5344CB8AC3E}">
        <p14:creationId xmlns:p14="http://schemas.microsoft.com/office/powerpoint/2010/main" val="12390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37s MAYARA: </a:t>
            </a:r>
            <a:r>
              <a:rPr lang="en-US" b="0" dirty="0"/>
              <a:t>Vou </a:t>
            </a:r>
            <a:r>
              <a:rPr lang="en-US" b="0" dirty="0" err="1"/>
              <a:t>começar</a:t>
            </a:r>
            <a:r>
              <a:rPr lang="en-US" b="0" dirty="0"/>
              <a:t> </a:t>
            </a:r>
            <a:r>
              <a:rPr lang="en-US" b="0" dirty="0" err="1"/>
              <a:t>fazendo</a:t>
            </a:r>
            <a:r>
              <a:rPr lang="en-US" b="0" dirty="0"/>
              <a:t> </a:t>
            </a:r>
            <a:r>
              <a:rPr lang="en-US" b="0" dirty="0" err="1"/>
              <a:t>uma</a:t>
            </a:r>
            <a:r>
              <a:rPr lang="en-US" b="0" dirty="0"/>
              <a:t> </a:t>
            </a:r>
            <a:r>
              <a:rPr lang="en-US" b="0" dirty="0" err="1"/>
              <a:t>introdução</a:t>
            </a:r>
            <a:r>
              <a:rPr lang="en-US" b="0" dirty="0"/>
              <a:t> </a:t>
            </a:r>
            <a:r>
              <a:rPr lang="en-US" b="0" dirty="0" err="1"/>
              <a:t>pra</a:t>
            </a:r>
            <a:r>
              <a:rPr lang="en-US" b="0" dirty="0"/>
              <a:t> </a:t>
            </a:r>
            <a:r>
              <a:rPr lang="en-US" b="0" dirty="0" err="1"/>
              <a:t>vocês</a:t>
            </a:r>
            <a:r>
              <a:rPr lang="en-US" b="0" dirty="0"/>
              <a:t> do </a:t>
            </a:r>
            <a:r>
              <a:rPr lang="en-US" b="0" dirty="0" err="1"/>
              <a:t>como</a:t>
            </a:r>
            <a:r>
              <a:rPr lang="en-US" b="0" dirty="0"/>
              <a:t> a </a:t>
            </a:r>
            <a:r>
              <a:rPr lang="en-US" b="0" dirty="0" err="1"/>
              <a:t>gente</a:t>
            </a:r>
            <a:r>
              <a:rPr lang="en-US" b="0" dirty="0"/>
              <a:t> </a:t>
            </a:r>
            <a:r>
              <a:rPr lang="en-US" b="0" dirty="0" err="1"/>
              <a:t>foi</a:t>
            </a:r>
            <a:r>
              <a:rPr lang="en-US" b="0" dirty="0"/>
              <a:t> </a:t>
            </a:r>
            <a:r>
              <a:rPr lang="en-US" b="0" dirty="0" err="1"/>
              <a:t>chegando</a:t>
            </a:r>
            <a:r>
              <a:rPr lang="en-US" b="0" dirty="0"/>
              <a:t> </a:t>
            </a:r>
            <a:r>
              <a:rPr lang="en-US" b="0" dirty="0" err="1"/>
              <a:t>nesse</a:t>
            </a:r>
            <a:r>
              <a:rPr lang="en-US" b="0" dirty="0"/>
              <a:t> </a:t>
            </a:r>
            <a:r>
              <a:rPr lang="en-US" b="0" dirty="0" err="1"/>
              <a:t>tema</a:t>
            </a:r>
            <a:r>
              <a:rPr lang="en-US" b="0" dirty="0"/>
              <a:t>.</a:t>
            </a:r>
          </a:p>
          <a:p>
            <a:r>
              <a:rPr lang="en-US" b="0" dirty="0" err="1"/>
              <a:t>Nós</a:t>
            </a:r>
            <a:r>
              <a:rPr lang="en-US" b="0" dirty="0"/>
              <a:t> </a:t>
            </a:r>
            <a:r>
              <a:rPr lang="en-US" b="0" dirty="0" err="1"/>
              <a:t>queriamos</a:t>
            </a:r>
            <a:r>
              <a:rPr lang="en-US" b="0" dirty="0"/>
              <a:t> </a:t>
            </a:r>
            <a:r>
              <a:rPr lang="en-US" b="0" dirty="0" err="1"/>
              <a:t>escolher</a:t>
            </a:r>
            <a:r>
              <a:rPr lang="en-US" b="0" dirty="0"/>
              <a:t> algo legal e que fosse </a:t>
            </a:r>
            <a:r>
              <a:rPr lang="en-US" b="0" dirty="0" err="1"/>
              <a:t>útil</a:t>
            </a:r>
            <a:r>
              <a:rPr lang="en-US" b="0" dirty="0"/>
              <a:t> </a:t>
            </a:r>
            <a:r>
              <a:rPr lang="en-US" b="0" dirty="0" err="1"/>
              <a:t>caso</a:t>
            </a:r>
            <a:r>
              <a:rPr lang="en-US" b="0" dirty="0"/>
              <a:t> </a:t>
            </a:r>
            <a:r>
              <a:rPr lang="en-US" b="0" dirty="0" err="1"/>
              <a:t>aplicado</a:t>
            </a:r>
            <a:r>
              <a:rPr lang="en-US" b="0" dirty="0"/>
              <a:t> fora </a:t>
            </a:r>
            <a:r>
              <a:rPr lang="en-US" b="0" dirty="0" err="1"/>
              <a:t>desse</a:t>
            </a:r>
            <a:r>
              <a:rPr lang="en-US" b="0" dirty="0"/>
              <a:t> </a:t>
            </a:r>
            <a:r>
              <a:rPr lang="en-US" b="0" dirty="0" err="1"/>
              <a:t>trabalho</a:t>
            </a:r>
            <a:r>
              <a:rPr lang="en-US" b="0" dirty="0"/>
              <a:t>.  Com </a:t>
            </a:r>
            <a:r>
              <a:rPr lang="en-US" b="0" dirty="0" err="1"/>
              <a:t>isso</a:t>
            </a:r>
            <a:r>
              <a:rPr lang="en-US" b="0" dirty="0"/>
              <a:t>, </a:t>
            </a:r>
            <a:r>
              <a:rPr lang="en-US" b="0" dirty="0" err="1"/>
              <a:t>começamos</a:t>
            </a:r>
            <a:r>
              <a:rPr lang="en-US" b="0" dirty="0"/>
              <a:t> a </a:t>
            </a:r>
            <a:r>
              <a:rPr lang="en-US" b="0" dirty="0" err="1"/>
              <a:t>pensar</a:t>
            </a:r>
            <a:r>
              <a:rPr lang="en-US" b="0" dirty="0"/>
              <a:t> </a:t>
            </a:r>
            <a:r>
              <a:rPr lang="en-US" b="0" dirty="0" err="1"/>
              <a:t>muito</a:t>
            </a:r>
            <a:r>
              <a:rPr lang="en-US" b="0" dirty="0"/>
              <a:t> </a:t>
            </a:r>
            <a:r>
              <a:rPr lang="en-US" b="0" dirty="0" err="1"/>
              <a:t>na</a:t>
            </a:r>
            <a:r>
              <a:rPr lang="en-US" b="0" dirty="0"/>
              <a:t> </a:t>
            </a:r>
            <a:r>
              <a:rPr lang="en-US" b="0" dirty="0" err="1"/>
              <a:t>questão</a:t>
            </a:r>
            <a:r>
              <a:rPr lang="en-US" b="0" dirty="0"/>
              <a:t> do mercado de </a:t>
            </a:r>
            <a:r>
              <a:rPr lang="en-US" b="0" dirty="0" err="1"/>
              <a:t>trabalho</a:t>
            </a:r>
            <a:r>
              <a:rPr lang="en-US" b="0" dirty="0"/>
              <a:t> </a:t>
            </a:r>
            <a:r>
              <a:rPr lang="en-US" b="0" dirty="0" err="1"/>
              <a:t>ao</a:t>
            </a:r>
            <a:r>
              <a:rPr lang="en-US" b="0" dirty="0"/>
              <a:t> </a:t>
            </a:r>
            <a:r>
              <a:rPr lang="en-US" b="0" dirty="0" err="1"/>
              <a:t>redor</a:t>
            </a:r>
            <a:r>
              <a:rPr lang="en-US" b="0" dirty="0"/>
              <a:t> do </a:t>
            </a:r>
            <a:r>
              <a:rPr lang="en-US" b="0" dirty="0" err="1"/>
              <a:t>mundo</a:t>
            </a:r>
            <a:r>
              <a:rPr lang="en-US" b="0" dirty="0"/>
              <a:t>. </a:t>
            </a:r>
            <a:r>
              <a:rPr lang="en-US" b="0" dirty="0" err="1"/>
              <a:t>Observamos</a:t>
            </a:r>
            <a:r>
              <a:rPr lang="en-US" b="0" dirty="0"/>
              <a:t> que com a </a:t>
            </a:r>
            <a:r>
              <a:rPr lang="en-US" b="0" dirty="0" err="1"/>
              <a:t>globalização</a:t>
            </a:r>
            <a:r>
              <a:rPr lang="en-US" b="0" dirty="0"/>
              <a:t> a </a:t>
            </a:r>
            <a:r>
              <a:rPr lang="en-US" b="0" dirty="0" err="1"/>
              <a:t>gente</a:t>
            </a:r>
            <a:r>
              <a:rPr lang="en-US" b="0" dirty="0"/>
              <a:t> sempre </a:t>
            </a:r>
            <a:r>
              <a:rPr lang="en-US" b="0" dirty="0" err="1"/>
              <a:t>escuta</a:t>
            </a:r>
            <a:r>
              <a:rPr lang="en-US" b="0" dirty="0"/>
              <a:t> </a:t>
            </a:r>
            <a:r>
              <a:rPr lang="en-US" b="0" dirty="0" err="1"/>
              <a:t>falar</a:t>
            </a:r>
            <a:r>
              <a:rPr lang="en-US" b="0" dirty="0"/>
              <a:t> de </a:t>
            </a:r>
            <a:r>
              <a:rPr lang="en-US" b="0" dirty="0" err="1"/>
              <a:t>pessoas</a:t>
            </a:r>
            <a:r>
              <a:rPr lang="en-US" b="0" dirty="0"/>
              <a:t> que </a:t>
            </a:r>
            <a:r>
              <a:rPr lang="en-US" b="0" dirty="0" err="1"/>
              <a:t>saem</a:t>
            </a:r>
            <a:r>
              <a:rPr lang="en-US" b="0" dirty="0"/>
              <a:t> do </a:t>
            </a:r>
            <a:r>
              <a:rPr lang="en-US" b="0" dirty="0" err="1"/>
              <a:t>Brasil</a:t>
            </a:r>
            <a:r>
              <a:rPr lang="en-US" b="0" dirty="0"/>
              <a:t> </a:t>
            </a:r>
            <a:r>
              <a:rPr lang="en-US" b="0" dirty="0" err="1"/>
              <a:t>pra</a:t>
            </a:r>
            <a:r>
              <a:rPr lang="en-US" b="0" dirty="0"/>
              <a:t> </a:t>
            </a:r>
            <a:r>
              <a:rPr lang="en-US" b="0" dirty="0" err="1"/>
              <a:t>trabalhar</a:t>
            </a:r>
            <a:r>
              <a:rPr lang="en-US" b="0" dirty="0"/>
              <a:t>, </a:t>
            </a:r>
            <a:r>
              <a:rPr lang="en-US" b="0" dirty="0" err="1"/>
              <a:t>não</a:t>
            </a:r>
            <a:r>
              <a:rPr lang="en-US" b="0" dirty="0"/>
              <a:t> é </a:t>
            </a:r>
            <a:r>
              <a:rPr lang="en-US" b="0" dirty="0" err="1"/>
              <a:t>mesmo</a:t>
            </a:r>
            <a:r>
              <a:rPr lang="en-US" b="0" dirty="0"/>
              <a:t>?</a:t>
            </a:r>
          </a:p>
          <a:p>
            <a:r>
              <a:rPr lang="en-US" b="0" dirty="0"/>
              <a:t>E ai </a:t>
            </a:r>
            <a:r>
              <a:rPr lang="en-US" b="0" dirty="0" err="1"/>
              <a:t>pensamos</a:t>
            </a:r>
            <a:r>
              <a:rPr lang="en-US" b="0" dirty="0"/>
              <a:t> que </a:t>
            </a:r>
            <a:r>
              <a:rPr lang="en-US" b="0" dirty="0" err="1"/>
              <a:t>não</a:t>
            </a:r>
            <a:r>
              <a:rPr lang="en-US" b="0" dirty="0"/>
              <a:t> </a:t>
            </a:r>
            <a:r>
              <a:rPr lang="en-US" b="0" dirty="0" err="1"/>
              <a:t>costumamos</a:t>
            </a:r>
            <a:r>
              <a:rPr lang="en-US" b="0" dirty="0"/>
              <a:t> </a:t>
            </a:r>
            <a:r>
              <a:rPr lang="en-US" b="0" dirty="0" err="1"/>
              <a:t>ver</a:t>
            </a:r>
            <a:r>
              <a:rPr lang="en-US" b="0" dirty="0"/>
              <a:t> tanto do </a:t>
            </a:r>
            <a:r>
              <a:rPr lang="en-US" b="0" dirty="0" err="1"/>
              <a:t>oposto</a:t>
            </a:r>
            <a:r>
              <a:rPr lang="en-US" b="0" dirty="0"/>
              <a:t>, o tanto de </a:t>
            </a:r>
            <a:r>
              <a:rPr lang="en-US" b="0" dirty="0" err="1"/>
              <a:t>informação</a:t>
            </a:r>
            <a:r>
              <a:rPr lang="en-US" b="0" dirty="0"/>
              <a:t> online </a:t>
            </a:r>
            <a:r>
              <a:rPr lang="en-US" b="0" dirty="0" err="1"/>
              <a:t>sobre</a:t>
            </a:r>
            <a:r>
              <a:rPr lang="en-US" b="0" dirty="0"/>
              <a:t> </a:t>
            </a:r>
            <a:r>
              <a:rPr lang="en-US" b="0" dirty="0" err="1"/>
              <a:t>como</a:t>
            </a:r>
            <a:r>
              <a:rPr lang="en-US" b="0" dirty="0"/>
              <a:t> </a:t>
            </a:r>
            <a:r>
              <a:rPr lang="en-US" b="0" dirty="0" err="1"/>
              <a:t>funciona</a:t>
            </a:r>
            <a:r>
              <a:rPr lang="en-US" b="0" dirty="0"/>
              <a:t> </a:t>
            </a:r>
            <a:r>
              <a:rPr lang="en-US" b="0" dirty="0" err="1"/>
              <a:t>vir</a:t>
            </a:r>
            <a:r>
              <a:rPr lang="en-US" b="0" dirty="0"/>
              <a:t> de fora </a:t>
            </a:r>
            <a:r>
              <a:rPr lang="en-US" b="0" dirty="0" err="1"/>
              <a:t>pra</a:t>
            </a:r>
            <a:r>
              <a:rPr lang="en-US" b="0" dirty="0"/>
              <a:t> </a:t>
            </a:r>
            <a:r>
              <a:rPr lang="en-US" b="0" dirty="0" err="1"/>
              <a:t>trabalhar</a:t>
            </a:r>
            <a:r>
              <a:rPr lang="en-US" b="0" dirty="0"/>
              <a:t> no </a:t>
            </a:r>
            <a:r>
              <a:rPr lang="en-US" b="0" dirty="0" err="1"/>
              <a:t>Brasil</a:t>
            </a:r>
            <a:r>
              <a:rPr lang="en-US" b="0" dirty="0"/>
              <a:t> é </a:t>
            </a:r>
            <a:r>
              <a:rPr lang="en-US" b="0" dirty="0" err="1"/>
              <a:t>bem</a:t>
            </a:r>
            <a:r>
              <a:rPr lang="en-US" b="0" dirty="0"/>
              <a:t> </a:t>
            </a:r>
            <a:r>
              <a:rPr lang="en-US" b="0" dirty="0" err="1"/>
              <a:t>baixo</a:t>
            </a:r>
            <a:r>
              <a:rPr lang="en-US" b="0" dirty="0"/>
              <a:t>, se </a:t>
            </a:r>
            <a:r>
              <a:rPr lang="en-US" b="0" dirty="0" err="1"/>
              <a:t>comparar</a:t>
            </a:r>
            <a:r>
              <a:rPr lang="en-US" b="0" dirty="0"/>
              <a:t>. </a:t>
            </a:r>
          </a:p>
          <a:p>
            <a:r>
              <a:rPr lang="pt-BR" b="0" dirty="0"/>
              <a:t>Então vieram algumas reflexões:</a:t>
            </a:r>
          </a:p>
          <a:p>
            <a:r>
              <a:rPr lang="pt-BR" b="0" dirty="0"/>
              <a:t>- Por que não tem tanta informação? </a:t>
            </a:r>
          </a:p>
          <a:p>
            <a:r>
              <a:rPr lang="pt-BR" b="0" dirty="0"/>
              <a:t>- E como poderíamos desenvolver algo que ajudaria nesse quesito?</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4</a:t>
            </a:fld>
            <a:endParaRPr lang="pt-BR"/>
          </a:p>
        </p:txBody>
      </p:sp>
    </p:spTree>
    <p:extLst>
      <p:ext uri="{BB962C8B-B14F-4D97-AF65-F5344CB8AC3E}">
        <p14:creationId xmlns:p14="http://schemas.microsoft.com/office/powerpoint/2010/main" val="421302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1m40s MAYARA: </a:t>
            </a:r>
            <a:r>
              <a:rPr lang="en-US" b="0" dirty="0" err="1"/>
              <a:t>Feito</a:t>
            </a:r>
            <a:r>
              <a:rPr lang="en-US" b="0" dirty="0"/>
              <a:t> </a:t>
            </a:r>
            <a:r>
              <a:rPr lang="en-US" b="0" dirty="0" err="1"/>
              <a:t>esse</a:t>
            </a:r>
            <a:r>
              <a:rPr lang="en-US" b="0" dirty="0"/>
              <a:t> </a:t>
            </a:r>
            <a:r>
              <a:rPr lang="en-US" b="0" dirty="0" err="1"/>
              <a:t>questionamento</a:t>
            </a:r>
            <a:r>
              <a:rPr lang="en-US" b="0" dirty="0"/>
              <a:t>, </a:t>
            </a:r>
            <a:r>
              <a:rPr lang="en-US" b="0" dirty="0" err="1"/>
              <a:t>iniciamos</a:t>
            </a:r>
            <a:r>
              <a:rPr lang="en-US" b="0" dirty="0"/>
              <a:t> </a:t>
            </a:r>
            <a:r>
              <a:rPr lang="en-US" b="0" dirty="0" err="1"/>
              <a:t>uma</a:t>
            </a:r>
            <a:r>
              <a:rPr lang="en-US" b="0" dirty="0"/>
              <a:t> </a:t>
            </a:r>
            <a:r>
              <a:rPr lang="en-US" b="0" dirty="0" err="1"/>
              <a:t>pesquisa</a:t>
            </a:r>
            <a:r>
              <a:rPr lang="en-US" b="0" dirty="0"/>
              <a:t> com dados </a:t>
            </a:r>
            <a:r>
              <a:rPr lang="en-US" b="0" dirty="0" err="1"/>
              <a:t>sobre</a:t>
            </a:r>
            <a:r>
              <a:rPr lang="en-US" b="0" dirty="0"/>
              <a:t> o </a:t>
            </a:r>
            <a:r>
              <a:rPr lang="en-US" b="0" dirty="0" err="1"/>
              <a:t>tema</a:t>
            </a:r>
            <a:r>
              <a:rPr lang="en-US" b="0" dirty="0"/>
              <a:t>. </a:t>
            </a:r>
          </a:p>
          <a:p>
            <a:r>
              <a:rPr lang="en-US" b="0" dirty="0"/>
              <a:t>A </a:t>
            </a:r>
            <a:r>
              <a:rPr lang="en-US" b="0" dirty="0" err="1"/>
              <a:t>primeira</a:t>
            </a:r>
            <a:r>
              <a:rPr lang="en-US" b="0" dirty="0"/>
              <a:t> </a:t>
            </a:r>
            <a:r>
              <a:rPr lang="en-US" b="0" dirty="0" err="1"/>
              <a:t>coisa</a:t>
            </a:r>
            <a:r>
              <a:rPr lang="en-US" b="0" dirty="0"/>
              <a:t> que </a:t>
            </a:r>
            <a:r>
              <a:rPr lang="en-US" b="0" dirty="0" err="1"/>
              <a:t>encontramos</a:t>
            </a:r>
            <a:r>
              <a:rPr lang="en-US" b="0" dirty="0"/>
              <a:t> </a:t>
            </a:r>
            <a:r>
              <a:rPr lang="en-US" b="0" dirty="0" err="1"/>
              <a:t>foi</a:t>
            </a:r>
            <a:r>
              <a:rPr lang="en-US" b="0" dirty="0"/>
              <a:t> o </a:t>
            </a:r>
            <a:r>
              <a:rPr lang="en-US" b="0" dirty="0" err="1"/>
              <a:t>relátorio</a:t>
            </a:r>
            <a:r>
              <a:rPr lang="en-US" b="0" dirty="0"/>
              <a:t> </a:t>
            </a:r>
            <a:r>
              <a:rPr lang="en-US" b="0" dirty="0" err="1"/>
              <a:t>anual</a:t>
            </a:r>
            <a:r>
              <a:rPr lang="en-US" b="0" dirty="0"/>
              <a:t> de 2022 do </a:t>
            </a:r>
            <a:r>
              <a:rPr lang="en-US" b="0" dirty="0" err="1"/>
              <a:t>OBMigra</a:t>
            </a:r>
            <a:r>
              <a:rPr lang="en-US" b="0" dirty="0"/>
              <a:t>, que </a:t>
            </a:r>
            <a:r>
              <a:rPr lang="en-US" b="0" dirty="0" err="1"/>
              <a:t>significa</a:t>
            </a:r>
            <a:r>
              <a:rPr lang="en-US" b="0" dirty="0"/>
              <a:t> </a:t>
            </a:r>
            <a:r>
              <a:rPr lang="en-US" b="0" dirty="0" err="1"/>
              <a:t>Observatório</a:t>
            </a:r>
            <a:r>
              <a:rPr lang="en-US" b="0" dirty="0"/>
              <a:t> das </a:t>
            </a:r>
            <a:r>
              <a:rPr lang="en-US" b="0" dirty="0" err="1"/>
              <a:t>Migrações</a:t>
            </a:r>
            <a:r>
              <a:rPr lang="en-US" b="0" dirty="0"/>
              <a:t> </a:t>
            </a:r>
            <a:r>
              <a:rPr lang="en-US" b="0" dirty="0" err="1"/>
              <a:t>Nacionais</a:t>
            </a:r>
            <a:r>
              <a:rPr lang="en-US" b="0" dirty="0"/>
              <a:t>.</a:t>
            </a:r>
            <a:r>
              <a:rPr lang="pt-BR" b="1" dirty="0"/>
              <a:t> </a:t>
            </a:r>
            <a:r>
              <a:rPr lang="pt-BR" b="0" dirty="0"/>
              <a:t>Nesse relatório, vimos que:</a:t>
            </a:r>
          </a:p>
          <a:p>
            <a:r>
              <a:rPr lang="pt-BR" b="0" dirty="0"/>
              <a:t>- O número de estrangeiros trabalhando no Brasil triplicou em 10 anos, indo de 67 mil para 187 mil de 2011 até 2021, e esse aumento se deve em grande parte devido a uma lei de refúgio que temos aqui no país</a:t>
            </a:r>
          </a:p>
          <a:p>
            <a:r>
              <a:rPr lang="pt-BR" b="0" dirty="0"/>
              <a:t>- Essa lei abre as portas pra qualquer pessoa perseguida por motivos de raça, religião, nacionalidade, grupo social ou opinião política e que não queira ou não possa retornar ao seu país de nacionalidade. E também para pessoas que buscam refúgio devido a violação de direitos humanos em seu país, sendo obrigados a sair do mesmo. </a:t>
            </a:r>
          </a:p>
          <a:p>
            <a:r>
              <a:rPr lang="pt-BR" b="0" dirty="0"/>
              <a:t>- Por conta dessa lei, o número de solicitações que era mais ou menos 2 mil de 97 a 2009 aumentou mais de 100x em 2010 a 2021, indo pra 298 mil. Sendo que esse aumento em dados, demonstra que o motivos foram crises humanitárias acontecendo na Venezuela e no Haiti, que correspondem juntos a 72% das solicitações. </a:t>
            </a:r>
          </a:p>
          <a:p>
            <a:r>
              <a:rPr lang="pt-BR" b="0" dirty="0"/>
              <a:t>Mas mesmo assim, 187 mil estrangeiros é um número baixíssimo quando comparado com outros países como o EUA, que tem 28 milhões de imigrantes, claro que é por ser um país de primeiro mundo, mas é uma diferença muito grande e queríamos poder contribuir pra isso mudar.</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5</a:t>
            </a:fld>
            <a:endParaRPr lang="pt-BR"/>
          </a:p>
        </p:txBody>
      </p:sp>
    </p:spTree>
    <p:extLst>
      <p:ext uri="{BB962C8B-B14F-4D97-AF65-F5344CB8AC3E}">
        <p14:creationId xmlns:p14="http://schemas.microsoft.com/office/powerpoint/2010/main" val="13254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1m10s MAYARA: </a:t>
            </a:r>
            <a:r>
              <a:rPr lang="en-US" b="0" dirty="0" err="1"/>
              <a:t>Então</a:t>
            </a:r>
            <a:r>
              <a:rPr lang="en-US" b="0" dirty="0"/>
              <a:t> </a:t>
            </a:r>
            <a:r>
              <a:rPr lang="en-US" b="0" dirty="0" err="1"/>
              <a:t>começamos</a:t>
            </a:r>
            <a:r>
              <a:rPr lang="en-US" b="0" dirty="0"/>
              <a:t> a </a:t>
            </a:r>
            <a:r>
              <a:rPr lang="en-US" b="0" dirty="0" err="1"/>
              <a:t>pensar</a:t>
            </a:r>
            <a:r>
              <a:rPr lang="en-US" b="0" dirty="0"/>
              <a:t> no que </a:t>
            </a:r>
            <a:r>
              <a:rPr lang="en-US" b="0" dirty="0" err="1"/>
              <a:t>poderia</a:t>
            </a:r>
            <a:r>
              <a:rPr lang="en-US" b="0" dirty="0"/>
              <a:t> ser um </a:t>
            </a:r>
            <a:r>
              <a:rPr lang="en-US" b="0" dirty="0" err="1"/>
              <a:t>facilitador</a:t>
            </a:r>
            <a:r>
              <a:rPr lang="en-US" b="0" dirty="0"/>
              <a:t> para que </a:t>
            </a:r>
            <a:r>
              <a:rPr lang="en-US" b="0" dirty="0" err="1"/>
              <a:t>estrangeiros</a:t>
            </a:r>
            <a:r>
              <a:rPr lang="en-US" b="0" dirty="0"/>
              <a:t> </a:t>
            </a:r>
            <a:r>
              <a:rPr lang="en-US" b="0" dirty="0" err="1"/>
              <a:t>tivessem</a:t>
            </a:r>
            <a:r>
              <a:rPr lang="en-US" b="0" dirty="0"/>
              <a:t> </a:t>
            </a:r>
            <a:r>
              <a:rPr lang="en-US" b="0" dirty="0" err="1"/>
              <a:t>mais</a:t>
            </a:r>
            <a:r>
              <a:rPr lang="en-US" b="0" dirty="0"/>
              <a:t> chances de </a:t>
            </a:r>
            <a:r>
              <a:rPr lang="en-US" b="0" dirty="0" err="1"/>
              <a:t>vir</a:t>
            </a:r>
            <a:r>
              <a:rPr lang="en-US" b="0" dirty="0"/>
              <a:t> </a:t>
            </a:r>
            <a:r>
              <a:rPr lang="en-US" b="0" dirty="0" err="1"/>
              <a:t>preencher</a:t>
            </a:r>
            <a:r>
              <a:rPr lang="en-US" b="0" dirty="0"/>
              <a:t> </a:t>
            </a:r>
            <a:r>
              <a:rPr lang="en-US" b="0" dirty="0" err="1"/>
              <a:t>vagas</a:t>
            </a:r>
            <a:r>
              <a:rPr lang="en-US" b="0" dirty="0"/>
              <a:t> no </a:t>
            </a:r>
            <a:r>
              <a:rPr lang="en-US" b="0" dirty="0" err="1"/>
              <a:t>país</a:t>
            </a:r>
            <a:r>
              <a:rPr lang="en-US" b="0" dirty="0"/>
              <a:t>, </a:t>
            </a:r>
            <a:r>
              <a:rPr lang="en-US" b="0" dirty="0" err="1"/>
              <a:t>nos</a:t>
            </a:r>
            <a:r>
              <a:rPr lang="en-US" b="0" dirty="0"/>
              <a:t> </a:t>
            </a:r>
            <a:r>
              <a:rPr lang="en-US" b="0" dirty="0" err="1"/>
              <a:t>colocamos</a:t>
            </a:r>
            <a:r>
              <a:rPr lang="en-US" b="0" dirty="0"/>
              <a:t> no </a:t>
            </a:r>
            <a:r>
              <a:rPr lang="en-US" b="0" dirty="0" err="1"/>
              <a:t>lugar</a:t>
            </a:r>
            <a:r>
              <a:rPr lang="en-US" b="0" dirty="0"/>
              <a:t> de </a:t>
            </a:r>
            <a:r>
              <a:rPr lang="en-US" b="0" dirty="0" err="1"/>
              <a:t>pessoas</a:t>
            </a:r>
            <a:r>
              <a:rPr lang="en-US" b="0" dirty="0"/>
              <a:t> </a:t>
            </a:r>
            <a:r>
              <a:rPr lang="en-US" b="0" dirty="0" err="1"/>
              <a:t>pensando</a:t>
            </a:r>
            <a:r>
              <a:rPr lang="en-US" b="0" dirty="0"/>
              <a:t> </a:t>
            </a:r>
            <a:r>
              <a:rPr lang="en-US" b="0" dirty="0" err="1"/>
              <a:t>em</a:t>
            </a:r>
            <a:r>
              <a:rPr lang="en-US" b="0" dirty="0"/>
              <a:t> </a:t>
            </a:r>
            <a:r>
              <a:rPr lang="en-US" b="0" dirty="0" err="1"/>
              <a:t>buscar</a:t>
            </a:r>
            <a:r>
              <a:rPr lang="en-US" b="0" dirty="0"/>
              <a:t> </a:t>
            </a:r>
            <a:r>
              <a:rPr lang="en-US" b="0" dirty="0" err="1"/>
              <a:t>emprego</a:t>
            </a:r>
            <a:r>
              <a:rPr lang="en-US" b="0" dirty="0"/>
              <a:t> fora do </a:t>
            </a:r>
            <a:r>
              <a:rPr lang="en-US" b="0" dirty="0" err="1"/>
              <a:t>país</a:t>
            </a:r>
            <a:r>
              <a:rPr lang="en-US" b="0" dirty="0"/>
              <a:t> e </a:t>
            </a:r>
            <a:r>
              <a:rPr lang="en-US" b="0" dirty="0" err="1"/>
              <a:t>alguns</a:t>
            </a:r>
            <a:r>
              <a:rPr lang="en-US" b="0" dirty="0"/>
              <a:t> </a:t>
            </a:r>
            <a:r>
              <a:rPr lang="en-US" b="0" dirty="0" err="1"/>
              <a:t>pontos</a:t>
            </a:r>
            <a:r>
              <a:rPr lang="en-US" b="0" dirty="0"/>
              <a:t> </a:t>
            </a:r>
            <a:r>
              <a:rPr lang="en-US" b="0" dirty="0" err="1"/>
              <a:t>surgiram</a:t>
            </a:r>
            <a:r>
              <a:rPr lang="en-US" b="0" dirty="0"/>
              <a:t>:</a:t>
            </a:r>
          </a:p>
          <a:p>
            <a:r>
              <a:rPr lang="en-US" b="0" dirty="0"/>
              <a:t>- </a:t>
            </a:r>
            <a:r>
              <a:rPr lang="en-US" b="0" dirty="0" err="1"/>
              <a:t>Após</a:t>
            </a:r>
            <a:r>
              <a:rPr lang="en-US" b="0" dirty="0"/>
              <a:t> </a:t>
            </a:r>
            <a:r>
              <a:rPr lang="en-US" b="0" dirty="0" err="1"/>
              <a:t>encontrar</a:t>
            </a:r>
            <a:r>
              <a:rPr lang="en-US" b="0" dirty="0"/>
              <a:t> </a:t>
            </a:r>
            <a:r>
              <a:rPr lang="en-US" b="0" dirty="0" err="1"/>
              <a:t>uma</a:t>
            </a:r>
            <a:r>
              <a:rPr lang="en-US" b="0" dirty="0"/>
              <a:t> </a:t>
            </a:r>
            <a:r>
              <a:rPr lang="en-US" b="0" dirty="0" err="1"/>
              <a:t>vaga</a:t>
            </a:r>
            <a:r>
              <a:rPr lang="en-US" b="0" dirty="0"/>
              <a:t> </a:t>
            </a:r>
            <a:r>
              <a:rPr lang="en-US" b="0" dirty="0" err="1"/>
              <a:t>interessante</a:t>
            </a:r>
            <a:r>
              <a:rPr lang="en-US" b="0" dirty="0"/>
              <a:t>, </a:t>
            </a:r>
            <a:r>
              <a:rPr lang="en-US" b="0" dirty="0" err="1"/>
              <a:t>como</a:t>
            </a:r>
            <a:r>
              <a:rPr lang="en-US" b="0" dirty="0"/>
              <a:t> saber se é </a:t>
            </a:r>
            <a:r>
              <a:rPr lang="en-US" b="0" dirty="0" err="1"/>
              <a:t>segura</a:t>
            </a:r>
            <a:r>
              <a:rPr lang="en-US" b="0" dirty="0"/>
              <a:t> e </a:t>
            </a:r>
            <a:r>
              <a:rPr lang="en-US" b="0" dirty="0" err="1"/>
              <a:t>não</a:t>
            </a:r>
            <a:r>
              <a:rPr lang="en-US" b="0" dirty="0"/>
              <a:t> um golpe </a:t>
            </a:r>
            <a:r>
              <a:rPr lang="en-US" b="0" dirty="0" err="1"/>
              <a:t>ou</a:t>
            </a:r>
            <a:r>
              <a:rPr lang="en-US" b="0" dirty="0"/>
              <a:t> algo do </a:t>
            </a:r>
            <a:r>
              <a:rPr lang="en-US" b="0" dirty="0" err="1"/>
              <a:t>tipo</a:t>
            </a:r>
            <a:r>
              <a:rPr lang="en-US" b="0" dirty="0"/>
              <a:t>?</a:t>
            </a:r>
            <a:endParaRPr lang="pt-BR" b="1" dirty="0"/>
          </a:p>
          <a:p>
            <a:r>
              <a:rPr lang="pt-BR" b="0" dirty="0"/>
              <a:t>- Caso fosse encontrada uma vaga confiável, como funciona a documentação necessária pra prosseguir com o ingresso no país?</a:t>
            </a:r>
          </a:p>
          <a:p>
            <a:r>
              <a:rPr lang="pt-BR" b="0" dirty="0"/>
              <a:t>E em cima de todas essas informações, decidimos então desenvolver um site, chamado </a:t>
            </a:r>
            <a:r>
              <a:rPr lang="pt-BR" b="0" dirty="0" err="1"/>
              <a:t>Brazil</a:t>
            </a:r>
            <a:r>
              <a:rPr lang="pt-BR" b="0" dirty="0"/>
              <a:t> </a:t>
            </a:r>
            <a:r>
              <a:rPr lang="pt-BR" b="0" dirty="0" err="1"/>
              <a:t>Career</a:t>
            </a:r>
            <a:r>
              <a:rPr lang="pt-BR" b="0" dirty="0"/>
              <a:t> Hub para auxiliar imigrantes a encontrar emprego aqui no Brasil, desde a busca de vagas até conhecimento sobre documentações e leis nacionais. Sendo que nós, brasileiros, também podemos acessar o site para busca e divulgação de vagas. </a:t>
            </a:r>
          </a:p>
          <a:p>
            <a:r>
              <a:rPr lang="pt-BR" b="0" dirty="0"/>
              <a:t>E dessa forma conseguiríamos promover a diversidade no país, assim como também preencher vagas com mão de obra qualificada. Já que sim, existe uma taxa de desemprego considerável no Brasil, mas também existem muitas vagas que não conseguem ser preenchidas por falta de mão de obra qualificada.</a:t>
            </a:r>
          </a:p>
          <a:p>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6</a:t>
            </a:fld>
            <a:endParaRPr lang="pt-BR"/>
          </a:p>
        </p:txBody>
      </p:sp>
    </p:spTree>
    <p:extLst>
      <p:ext uri="{BB962C8B-B14F-4D97-AF65-F5344CB8AC3E}">
        <p14:creationId xmlns:p14="http://schemas.microsoft.com/office/powerpoint/2010/main" val="424893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40s CARLOS: </a:t>
            </a:r>
            <a:r>
              <a:rPr lang="en-US" b="0" dirty="0"/>
              <a:t>Boa </a:t>
            </a:r>
            <a:r>
              <a:rPr lang="en-US" b="0" dirty="0" err="1"/>
              <a:t>noite</a:t>
            </a:r>
            <a:r>
              <a:rPr lang="en-US" b="0" dirty="0"/>
              <a:t> </a:t>
            </a:r>
            <a:r>
              <a:rPr lang="en-US" b="0" dirty="0" err="1"/>
              <a:t>pessoal</a:t>
            </a:r>
            <a:r>
              <a:rPr lang="en-US" b="0" dirty="0"/>
              <a:t>, sou o Carlos, </a:t>
            </a:r>
            <a:r>
              <a:rPr lang="en-US" b="0" dirty="0" err="1"/>
              <a:t>vou</a:t>
            </a:r>
            <a:r>
              <a:rPr lang="en-US" b="0" dirty="0"/>
              <a:t> </a:t>
            </a:r>
            <a:r>
              <a:rPr lang="en-US" b="0" dirty="0" err="1"/>
              <a:t>falar</a:t>
            </a:r>
            <a:r>
              <a:rPr lang="en-US" b="0" dirty="0"/>
              <a:t> agora </a:t>
            </a:r>
            <a:r>
              <a:rPr lang="en-US" b="0" dirty="0" err="1"/>
              <a:t>pra</a:t>
            </a:r>
            <a:r>
              <a:rPr lang="en-US" b="0" dirty="0"/>
              <a:t> </a:t>
            </a:r>
            <a:r>
              <a:rPr lang="en-US" b="0" dirty="0" err="1"/>
              <a:t>vocês</a:t>
            </a:r>
            <a:r>
              <a:rPr lang="en-US" b="0" dirty="0"/>
              <a:t> um </a:t>
            </a:r>
            <a:r>
              <a:rPr lang="en-US" b="0" dirty="0" err="1"/>
              <a:t>pouco</a:t>
            </a:r>
            <a:r>
              <a:rPr lang="en-US" b="0" dirty="0"/>
              <a:t> </a:t>
            </a:r>
            <a:r>
              <a:rPr lang="en-US" b="0" dirty="0" err="1"/>
              <a:t>sobre</a:t>
            </a:r>
            <a:r>
              <a:rPr lang="en-US" b="0" dirty="0"/>
              <a:t> a </a:t>
            </a:r>
            <a:r>
              <a:rPr lang="en-US" b="0" dirty="0" err="1"/>
              <a:t>arquitetura</a:t>
            </a:r>
            <a:r>
              <a:rPr lang="en-US" b="0" dirty="0"/>
              <a:t> do </a:t>
            </a:r>
            <a:r>
              <a:rPr lang="en-US" b="0" dirty="0" err="1"/>
              <a:t>nosso</a:t>
            </a:r>
            <a:r>
              <a:rPr lang="en-US" b="0" dirty="0"/>
              <a:t> </a:t>
            </a:r>
            <a:r>
              <a:rPr lang="en-US" b="0" dirty="0" err="1"/>
              <a:t>projeto</a:t>
            </a:r>
            <a:r>
              <a:rPr lang="en-US" b="0" dirty="0"/>
              <a:t>. </a:t>
            </a:r>
          </a:p>
          <a:p>
            <a:r>
              <a:rPr lang="en-US" b="0" dirty="0"/>
              <a:t>- </a:t>
            </a:r>
            <a:r>
              <a:rPr lang="en-US" b="0" dirty="0" err="1"/>
              <a:t>Utilizamos</a:t>
            </a:r>
            <a:r>
              <a:rPr lang="en-US" b="0" dirty="0"/>
              <a:t> a </a:t>
            </a:r>
            <a:r>
              <a:rPr lang="en-US" b="0" dirty="0" err="1"/>
              <a:t>arquitetura</a:t>
            </a:r>
            <a:r>
              <a:rPr lang="en-US" b="0" dirty="0"/>
              <a:t> </a:t>
            </a:r>
            <a:r>
              <a:rPr lang="en-US" b="0" dirty="0" err="1"/>
              <a:t>cliente</a:t>
            </a:r>
            <a:r>
              <a:rPr lang="en-US" b="0" dirty="0"/>
              <a:t> e </a:t>
            </a:r>
            <a:r>
              <a:rPr lang="en-US" b="0" dirty="0" err="1"/>
              <a:t>servidor</a:t>
            </a:r>
            <a:r>
              <a:rPr lang="en-US" b="0" dirty="0"/>
              <a:t>, </a:t>
            </a:r>
            <a:r>
              <a:rPr lang="en-US" b="0" dirty="0" err="1"/>
              <a:t>onde</a:t>
            </a:r>
            <a:r>
              <a:rPr lang="en-US" b="0" dirty="0"/>
              <a:t> </a:t>
            </a:r>
            <a:r>
              <a:rPr lang="en-US" b="0" dirty="0" err="1"/>
              <a:t>toda</a:t>
            </a:r>
            <a:r>
              <a:rPr lang="en-US" b="0" dirty="0"/>
              <a:t> a </a:t>
            </a:r>
            <a:r>
              <a:rPr lang="en-US" b="0" dirty="0" err="1"/>
              <a:t>parte</a:t>
            </a:r>
            <a:r>
              <a:rPr lang="en-US" b="0" dirty="0"/>
              <a:t> visual </a:t>
            </a:r>
            <a:r>
              <a:rPr lang="en-US" b="0" dirty="0" err="1"/>
              <a:t>foi</a:t>
            </a:r>
            <a:r>
              <a:rPr lang="en-US" b="0" dirty="0"/>
              <a:t> </a:t>
            </a:r>
            <a:r>
              <a:rPr lang="en-US" b="0" dirty="0" err="1"/>
              <a:t>desenvolvida</a:t>
            </a:r>
            <a:r>
              <a:rPr lang="en-US" b="0" dirty="0"/>
              <a:t> </a:t>
            </a:r>
            <a:r>
              <a:rPr lang="en-US" b="0" dirty="0" err="1"/>
              <a:t>utilizando</a:t>
            </a:r>
            <a:r>
              <a:rPr lang="en-US" b="0" dirty="0"/>
              <a:t> o framework React. </a:t>
            </a:r>
          </a:p>
          <a:p>
            <a:r>
              <a:rPr lang="en-US" b="0" dirty="0"/>
              <a:t>- Ja as </a:t>
            </a:r>
            <a:r>
              <a:rPr lang="en-US" b="0" dirty="0" err="1"/>
              <a:t>regras</a:t>
            </a:r>
            <a:r>
              <a:rPr lang="en-US" b="0" dirty="0"/>
              <a:t> de </a:t>
            </a:r>
            <a:r>
              <a:rPr lang="en-US" b="0" dirty="0" err="1"/>
              <a:t>negócio</a:t>
            </a:r>
            <a:r>
              <a:rPr lang="en-US" b="0" dirty="0"/>
              <a:t> junto </a:t>
            </a:r>
            <a:r>
              <a:rPr lang="en-US" b="0" dirty="0" err="1"/>
              <a:t>aos</a:t>
            </a:r>
            <a:r>
              <a:rPr lang="en-US" b="0" dirty="0"/>
              <a:t> dados </a:t>
            </a:r>
            <a:r>
              <a:rPr lang="en-US" b="0" dirty="0" err="1"/>
              <a:t>foram</a:t>
            </a:r>
            <a:r>
              <a:rPr lang="en-US" b="0" dirty="0"/>
              <a:t> </a:t>
            </a:r>
            <a:r>
              <a:rPr lang="en-US" b="0" dirty="0" err="1"/>
              <a:t>estabelecidas</a:t>
            </a:r>
            <a:r>
              <a:rPr lang="en-US" b="0" dirty="0"/>
              <a:t> </a:t>
            </a:r>
            <a:r>
              <a:rPr lang="en-US" b="0" dirty="0" err="1"/>
              <a:t>na</a:t>
            </a:r>
            <a:r>
              <a:rPr lang="en-US" b="0" dirty="0"/>
              <a:t> </a:t>
            </a:r>
            <a:r>
              <a:rPr lang="en-US" b="0" dirty="0" err="1"/>
              <a:t>parte</a:t>
            </a:r>
            <a:r>
              <a:rPr lang="en-US" b="0" dirty="0"/>
              <a:t> do </a:t>
            </a:r>
            <a:r>
              <a:rPr lang="en-US" b="0" dirty="0" err="1"/>
              <a:t>servidor</a:t>
            </a:r>
            <a:r>
              <a:rPr lang="en-US" b="0" dirty="0"/>
              <a:t>, com </a:t>
            </a:r>
            <a:r>
              <a:rPr lang="en-US" b="0" dirty="0" err="1"/>
              <a:t>uma</a:t>
            </a:r>
            <a:r>
              <a:rPr lang="en-US" b="0" dirty="0"/>
              <a:t> API Rest </a:t>
            </a:r>
            <a:r>
              <a:rPr lang="en-US" b="0" dirty="0" err="1"/>
              <a:t>feita</a:t>
            </a:r>
            <a:r>
              <a:rPr lang="en-US" b="0" dirty="0"/>
              <a:t> com Django.</a:t>
            </a:r>
          </a:p>
          <a:p>
            <a:r>
              <a:rPr lang="pt-BR" b="0" dirty="0"/>
              <a:t>A gente vai explicar melhor sobre o front-</a:t>
            </a:r>
            <a:r>
              <a:rPr lang="pt-BR" b="0" dirty="0" err="1"/>
              <a:t>end</a:t>
            </a:r>
            <a:r>
              <a:rPr lang="pt-BR" b="0" dirty="0"/>
              <a:t> e o </a:t>
            </a:r>
            <a:r>
              <a:rPr lang="pt-BR" b="0" dirty="0" err="1"/>
              <a:t>back-end</a:t>
            </a:r>
            <a:r>
              <a:rPr lang="pt-BR" b="0" dirty="0"/>
              <a:t> nos próximos slides</a:t>
            </a:r>
          </a:p>
          <a:p>
            <a:endParaRPr lang="pt-BR" b="0" dirty="0"/>
          </a:p>
          <a:p>
            <a:r>
              <a:rPr lang="pt-BR" b="0" dirty="0"/>
              <a:t>Do outro lado, utilizamos o </a:t>
            </a:r>
            <a:r>
              <a:rPr lang="pt-BR" b="0" dirty="0" err="1"/>
              <a:t>Github</a:t>
            </a:r>
            <a:r>
              <a:rPr lang="pt-BR" b="0" dirty="0"/>
              <a:t> para conseguirmos desenvolver em conjunto o código.</a:t>
            </a:r>
          </a:p>
          <a:p>
            <a:r>
              <a:rPr lang="pt-BR" b="0" dirty="0"/>
              <a:t>- O GitHub é um serviço gratuito onde podemos colaborar no mesmo código, tendo controle de cada alteração feita. </a:t>
            </a:r>
          </a:p>
          <a:p>
            <a:r>
              <a:rPr lang="pt-BR" b="0" dirty="0"/>
              <a:t>- Além disso ele também apresenta algumas funções muito úteis pra gestão do projeto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7</a:t>
            </a:fld>
            <a:endParaRPr lang="pt-BR"/>
          </a:p>
        </p:txBody>
      </p:sp>
    </p:spTree>
    <p:extLst>
      <p:ext uri="{BB962C8B-B14F-4D97-AF65-F5344CB8AC3E}">
        <p14:creationId xmlns:p14="http://schemas.microsoft.com/office/powerpoint/2010/main" val="3193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35s CARLOS:</a:t>
            </a:r>
            <a:r>
              <a:rPr lang="en-US" b="0" dirty="0"/>
              <a:t> </a:t>
            </a:r>
            <a:r>
              <a:rPr lang="en-US" b="0" dirty="0" err="1"/>
              <a:t>Organizamos</a:t>
            </a:r>
            <a:r>
              <a:rPr lang="en-US" b="0" dirty="0"/>
              <a:t> a </a:t>
            </a:r>
            <a:r>
              <a:rPr lang="en-US" b="0" dirty="0" err="1"/>
              <a:t>nossa</a:t>
            </a:r>
            <a:r>
              <a:rPr lang="en-US" b="0" dirty="0"/>
              <a:t> </a:t>
            </a:r>
            <a:r>
              <a:rPr lang="en-US" b="0" dirty="0" err="1"/>
              <a:t>divisão</a:t>
            </a:r>
            <a:r>
              <a:rPr lang="en-US" b="0" dirty="0"/>
              <a:t> de </a:t>
            </a:r>
            <a:r>
              <a:rPr lang="en-US" b="0" dirty="0" err="1"/>
              <a:t>tarefas</a:t>
            </a:r>
            <a:r>
              <a:rPr lang="en-US" b="0" dirty="0"/>
              <a:t> </a:t>
            </a:r>
            <a:r>
              <a:rPr lang="en-US" b="0" dirty="0" err="1"/>
              <a:t>pelo</a:t>
            </a:r>
            <a:r>
              <a:rPr lang="en-US" b="0" dirty="0"/>
              <a:t> Git da </a:t>
            </a:r>
            <a:r>
              <a:rPr lang="en-US" b="0" dirty="0" err="1"/>
              <a:t>seguinte</a:t>
            </a:r>
            <a:r>
              <a:rPr lang="en-US" b="0" dirty="0"/>
              <a:t> forma:</a:t>
            </a:r>
          </a:p>
          <a:p>
            <a:r>
              <a:rPr lang="en-US" b="0" dirty="0"/>
              <a:t>- Na </a:t>
            </a:r>
            <a:r>
              <a:rPr lang="en-US" b="0" dirty="0" err="1"/>
              <a:t>primeira</a:t>
            </a:r>
            <a:r>
              <a:rPr lang="en-US" b="0" dirty="0"/>
              <a:t> </a:t>
            </a:r>
            <a:r>
              <a:rPr lang="en-US" b="0" dirty="0" err="1"/>
              <a:t>coluna</a:t>
            </a:r>
            <a:r>
              <a:rPr lang="en-US" b="0" dirty="0"/>
              <a:t> “New”, </a:t>
            </a:r>
            <a:r>
              <a:rPr lang="en-US" b="0" dirty="0" err="1"/>
              <a:t>aparecem</a:t>
            </a:r>
            <a:r>
              <a:rPr lang="en-US" b="0" dirty="0"/>
              <a:t> tickets </a:t>
            </a:r>
            <a:r>
              <a:rPr lang="en-US" b="0" dirty="0" err="1"/>
              <a:t>novos</a:t>
            </a:r>
            <a:r>
              <a:rPr lang="en-US" b="0" dirty="0"/>
              <a:t>, </a:t>
            </a:r>
            <a:r>
              <a:rPr lang="en-US" b="0" dirty="0" err="1"/>
              <a:t>em</a:t>
            </a:r>
            <a:r>
              <a:rPr lang="en-US" b="0" dirty="0"/>
              <a:t> </a:t>
            </a:r>
            <a:r>
              <a:rPr lang="en-US" b="0" dirty="0" err="1"/>
              <a:t>cada</a:t>
            </a:r>
            <a:r>
              <a:rPr lang="en-US" b="0" dirty="0"/>
              <a:t> um </a:t>
            </a:r>
            <a:r>
              <a:rPr lang="en-US" b="0" dirty="0" err="1"/>
              <a:t>tem</a:t>
            </a:r>
            <a:r>
              <a:rPr lang="en-US" b="0" dirty="0"/>
              <a:t> </a:t>
            </a:r>
            <a:r>
              <a:rPr lang="en-US" b="0" dirty="0" err="1"/>
              <a:t>todas</a:t>
            </a:r>
            <a:r>
              <a:rPr lang="en-US" b="0" dirty="0"/>
              <a:t> as </a:t>
            </a:r>
            <a:r>
              <a:rPr lang="en-US" b="0" dirty="0" err="1"/>
              <a:t>informações</a:t>
            </a:r>
            <a:r>
              <a:rPr lang="en-US" b="0" dirty="0"/>
              <a:t> </a:t>
            </a:r>
            <a:r>
              <a:rPr lang="en-US" b="0" dirty="0" err="1"/>
              <a:t>necessárias</a:t>
            </a:r>
            <a:r>
              <a:rPr lang="en-US" b="0" dirty="0"/>
              <a:t> para </a:t>
            </a:r>
            <a:r>
              <a:rPr lang="en-US" b="0" dirty="0" err="1"/>
              <a:t>sua</a:t>
            </a:r>
            <a:r>
              <a:rPr lang="en-US" b="0" dirty="0"/>
              <a:t> </a:t>
            </a:r>
            <a:r>
              <a:rPr lang="en-US" b="0" dirty="0" err="1"/>
              <a:t>correção</a:t>
            </a:r>
            <a:r>
              <a:rPr lang="en-US" b="0" dirty="0"/>
              <a:t> </a:t>
            </a:r>
            <a:r>
              <a:rPr lang="en-US" b="0" dirty="0" err="1"/>
              <a:t>ou</a:t>
            </a:r>
            <a:r>
              <a:rPr lang="en-US" b="0" dirty="0"/>
              <a:t> </a:t>
            </a:r>
            <a:r>
              <a:rPr lang="en-US" b="0" dirty="0" err="1"/>
              <a:t>implementação</a:t>
            </a:r>
            <a:endParaRPr lang="en-US" b="0" dirty="0"/>
          </a:p>
          <a:p>
            <a:r>
              <a:rPr lang="en-US" b="0" dirty="0"/>
              <a:t>- </a:t>
            </a:r>
            <a:r>
              <a:rPr lang="en-US" b="0" dirty="0" err="1"/>
              <a:t>Depois</a:t>
            </a:r>
            <a:r>
              <a:rPr lang="en-US" b="0" dirty="0"/>
              <a:t>, </a:t>
            </a:r>
            <a:r>
              <a:rPr lang="en-US" b="0" dirty="0" err="1"/>
              <a:t>esse</a:t>
            </a:r>
            <a:r>
              <a:rPr lang="en-US" b="0" dirty="0"/>
              <a:t> ticket </a:t>
            </a:r>
            <a:r>
              <a:rPr lang="en-US" b="0" dirty="0" err="1"/>
              <a:t>pode</a:t>
            </a:r>
            <a:r>
              <a:rPr lang="en-US" b="0" dirty="0"/>
              <a:t> ser </a:t>
            </a:r>
            <a:r>
              <a:rPr lang="en-US" b="0" dirty="0" err="1"/>
              <a:t>atribuído</a:t>
            </a:r>
            <a:r>
              <a:rPr lang="en-US" b="0" dirty="0"/>
              <a:t> a </a:t>
            </a:r>
            <a:r>
              <a:rPr lang="en-US" b="0" dirty="0" err="1"/>
              <a:t>algum</a:t>
            </a:r>
            <a:r>
              <a:rPr lang="en-US" b="0" dirty="0"/>
              <a:t> </a:t>
            </a:r>
            <a:r>
              <a:rPr lang="en-US" b="0" dirty="0" err="1"/>
              <a:t>membro</a:t>
            </a:r>
            <a:r>
              <a:rPr lang="en-US" b="0" dirty="0"/>
              <a:t> do time, </a:t>
            </a:r>
            <a:r>
              <a:rPr lang="en-US" b="0" dirty="0" err="1"/>
              <a:t>indo</a:t>
            </a:r>
            <a:r>
              <a:rPr lang="en-US" b="0" dirty="0"/>
              <a:t> para a </a:t>
            </a:r>
            <a:r>
              <a:rPr lang="en-US" b="0" dirty="0" err="1"/>
              <a:t>segunda</a:t>
            </a:r>
            <a:r>
              <a:rPr lang="en-US" b="0" dirty="0"/>
              <a:t> </a:t>
            </a:r>
            <a:r>
              <a:rPr lang="en-US" b="0" dirty="0" err="1"/>
              <a:t>coluna</a:t>
            </a:r>
            <a:r>
              <a:rPr lang="en-US" b="0" dirty="0"/>
              <a:t> “Assigned”</a:t>
            </a:r>
          </a:p>
          <a:p>
            <a:r>
              <a:rPr lang="en-US" b="0" dirty="0"/>
              <a:t>- </a:t>
            </a:r>
            <a:r>
              <a:rPr lang="en-US" b="0" dirty="0" err="1"/>
              <a:t>Quando</a:t>
            </a:r>
            <a:r>
              <a:rPr lang="en-US" b="0" dirty="0"/>
              <a:t> o </a:t>
            </a:r>
            <a:r>
              <a:rPr lang="en-US" b="0" dirty="0" err="1"/>
              <a:t>membro</a:t>
            </a:r>
            <a:r>
              <a:rPr lang="en-US" b="0" dirty="0"/>
              <a:t> </a:t>
            </a:r>
            <a:r>
              <a:rPr lang="en-US" b="0" dirty="0" err="1"/>
              <a:t>começa</a:t>
            </a:r>
            <a:r>
              <a:rPr lang="en-US" b="0" dirty="0"/>
              <a:t> a </a:t>
            </a:r>
            <a:r>
              <a:rPr lang="en-US" b="0" dirty="0" err="1"/>
              <a:t>trabalhar</a:t>
            </a:r>
            <a:r>
              <a:rPr lang="en-US" b="0" dirty="0"/>
              <a:t> no ticket, </a:t>
            </a:r>
            <a:r>
              <a:rPr lang="en-US" b="0" dirty="0" err="1"/>
              <a:t>ele</a:t>
            </a:r>
            <a:r>
              <a:rPr lang="en-US" b="0" dirty="0"/>
              <a:t> </a:t>
            </a:r>
            <a:r>
              <a:rPr lang="en-US" b="0" dirty="0" err="1"/>
              <a:t>pode</a:t>
            </a:r>
            <a:r>
              <a:rPr lang="en-US" b="0" dirty="0"/>
              <a:t> </a:t>
            </a:r>
            <a:r>
              <a:rPr lang="en-US" b="0" dirty="0" err="1"/>
              <a:t>atualizar</a:t>
            </a:r>
            <a:r>
              <a:rPr lang="en-US" b="0" dirty="0"/>
              <a:t> que </a:t>
            </a:r>
            <a:r>
              <a:rPr lang="en-US" b="0" dirty="0" err="1"/>
              <a:t>está</a:t>
            </a:r>
            <a:r>
              <a:rPr lang="en-US" b="0" dirty="0"/>
              <a:t> </a:t>
            </a:r>
            <a:r>
              <a:rPr lang="en-US" b="0" dirty="0" err="1"/>
              <a:t>em</a:t>
            </a:r>
            <a:r>
              <a:rPr lang="en-US" b="0" dirty="0"/>
              <a:t> </a:t>
            </a:r>
            <a:r>
              <a:rPr lang="en-US" b="0" dirty="0" err="1"/>
              <a:t>progresso</a:t>
            </a:r>
            <a:r>
              <a:rPr lang="en-US" b="0" dirty="0"/>
              <a:t>, </a:t>
            </a:r>
            <a:r>
              <a:rPr lang="en-US" b="0" dirty="0" err="1"/>
              <a:t>fazendo</a:t>
            </a:r>
            <a:r>
              <a:rPr lang="en-US" b="0" dirty="0"/>
              <a:t> com que </a:t>
            </a:r>
            <a:r>
              <a:rPr lang="en-US" b="0" dirty="0" err="1"/>
              <a:t>vá</a:t>
            </a:r>
            <a:r>
              <a:rPr lang="en-US" b="0" dirty="0"/>
              <a:t> para a </a:t>
            </a:r>
            <a:r>
              <a:rPr lang="en-US" b="0" dirty="0" err="1"/>
              <a:t>terceira</a:t>
            </a:r>
            <a:r>
              <a:rPr lang="en-US" b="0" dirty="0"/>
              <a:t> </a:t>
            </a:r>
            <a:r>
              <a:rPr lang="en-US" b="0" dirty="0" err="1"/>
              <a:t>coluna</a:t>
            </a:r>
            <a:r>
              <a:rPr lang="en-US" b="0" dirty="0"/>
              <a:t> “In progress”</a:t>
            </a:r>
          </a:p>
          <a:p>
            <a:r>
              <a:rPr lang="pt-BR" b="0" dirty="0"/>
              <a:t>- Quando a mudança estiver pronta, ela vai para a quarta e última coluna da imagem, que é a “In review”, ou seja, significa que está aguardando revisão antes de ser implementado.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8</a:t>
            </a:fld>
            <a:endParaRPr lang="pt-BR"/>
          </a:p>
        </p:txBody>
      </p:sp>
    </p:spTree>
    <p:extLst>
      <p:ext uri="{BB962C8B-B14F-4D97-AF65-F5344CB8AC3E}">
        <p14:creationId xmlns:p14="http://schemas.microsoft.com/office/powerpoint/2010/main" val="138026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CARLOS:</a:t>
            </a:r>
            <a:r>
              <a:rPr lang="en-US" b="0" dirty="0"/>
              <a:t> Para </a:t>
            </a:r>
            <a:r>
              <a:rPr lang="en-US" b="0" dirty="0" err="1"/>
              <a:t>controle</a:t>
            </a:r>
            <a:r>
              <a:rPr lang="en-US" b="0" dirty="0"/>
              <a:t> de </a:t>
            </a:r>
            <a:r>
              <a:rPr lang="en-US" b="0" dirty="0" err="1"/>
              <a:t>pendências</a:t>
            </a:r>
            <a:r>
              <a:rPr lang="en-US" b="0" dirty="0"/>
              <a:t> e bugs, </a:t>
            </a:r>
            <a:r>
              <a:rPr lang="en-US" b="0" dirty="0" err="1"/>
              <a:t>também</a:t>
            </a:r>
            <a:r>
              <a:rPr lang="en-US" b="0" dirty="0"/>
              <a:t> </a:t>
            </a:r>
            <a:r>
              <a:rPr lang="en-US" b="0" dirty="0" err="1"/>
              <a:t>pelo</a:t>
            </a:r>
            <a:r>
              <a:rPr lang="en-US" b="0" dirty="0"/>
              <a:t> GitHub </a:t>
            </a:r>
            <a:r>
              <a:rPr lang="en-US" b="0" dirty="0" err="1"/>
              <a:t>temos</a:t>
            </a:r>
            <a:r>
              <a:rPr lang="en-US" b="0" dirty="0"/>
              <a:t> a </a:t>
            </a:r>
            <a:r>
              <a:rPr lang="en-US" b="0" dirty="0" err="1"/>
              <a:t>tela</a:t>
            </a:r>
            <a:r>
              <a:rPr lang="en-US" b="0" dirty="0"/>
              <a:t> de “Issues”, </a:t>
            </a:r>
            <a:r>
              <a:rPr lang="en-US" b="0" dirty="0" err="1"/>
              <a:t>onde</a:t>
            </a:r>
            <a:r>
              <a:rPr lang="en-US" b="0" dirty="0"/>
              <a:t> </a:t>
            </a:r>
            <a:r>
              <a:rPr lang="en-US" b="0" dirty="0" err="1"/>
              <a:t>conseguimos</a:t>
            </a:r>
            <a:r>
              <a:rPr lang="en-US" b="0" dirty="0"/>
              <a:t> </a:t>
            </a:r>
            <a:r>
              <a:rPr lang="en-US" b="0" dirty="0" err="1"/>
              <a:t>ter</a:t>
            </a:r>
            <a:r>
              <a:rPr lang="en-US" b="0" dirty="0"/>
              <a:t> </a:t>
            </a:r>
            <a:r>
              <a:rPr lang="en-US" b="0" dirty="0" err="1"/>
              <a:t>uma</a:t>
            </a:r>
            <a:r>
              <a:rPr lang="en-US" b="0" dirty="0"/>
              <a:t> </a:t>
            </a:r>
            <a:r>
              <a:rPr lang="en-US" b="0" dirty="0" err="1"/>
              <a:t>visão</a:t>
            </a:r>
            <a:r>
              <a:rPr lang="en-US" b="0" dirty="0"/>
              <a:t> </a:t>
            </a:r>
            <a:r>
              <a:rPr lang="en-US" b="0" dirty="0" err="1"/>
              <a:t>geral</a:t>
            </a:r>
            <a:r>
              <a:rPr lang="en-US" b="0" dirty="0"/>
              <a:t> das </a:t>
            </a:r>
            <a:r>
              <a:rPr lang="en-US" b="0" dirty="0" err="1"/>
              <a:t>tarefas</a:t>
            </a:r>
            <a:r>
              <a:rPr lang="en-US" b="0" dirty="0"/>
              <a:t> </a:t>
            </a:r>
            <a:r>
              <a:rPr lang="en-US" b="0" dirty="0" err="1"/>
              <a:t>em</a:t>
            </a:r>
            <a:r>
              <a:rPr lang="en-US" b="0" dirty="0"/>
              <a:t> </a:t>
            </a:r>
            <a:r>
              <a:rPr lang="en-US" b="0" dirty="0" err="1"/>
              <a:t>andamento</a:t>
            </a:r>
            <a:r>
              <a:rPr lang="en-US" b="0" dirty="0"/>
              <a:t> e as que </a:t>
            </a:r>
            <a:r>
              <a:rPr lang="en-US" b="0" dirty="0" err="1"/>
              <a:t>já</a:t>
            </a:r>
            <a:r>
              <a:rPr lang="en-US" b="0" dirty="0"/>
              <a:t> </a:t>
            </a:r>
            <a:r>
              <a:rPr lang="en-US" b="0" dirty="0" err="1"/>
              <a:t>foram</a:t>
            </a:r>
            <a:r>
              <a:rPr lang="en-US" b="0" dirty="0"/>
              <a:t> </a:t>
            </a:r>
            <a:r>
              <a:rPr lang="en-US" b="0" dirty="0" err="1"/>
              <a:t>completadas</a:t>
            </a:r>
            <a:r>
              <a:rPr lang="en-US" b="0" dirty="0"/>
              <a:t>, </a:t>
            </a:r>
            <a:r>
              <a:rPr lang="en-US" b="0" dirty="0" err="1"/>
              <a:t>tem</a:t>
            </a:r>
            <a:r>
              <a:rPr lang="en-US" b="0" dirty="0"/>
              <a:t> </a:t>
            </a:r>
            <a:r>
              <a:rPr lang="en-US" b="0" dirty="0" err="1"/>
              <a:t>também</a:t>
            </a:r>
            <a:r>
              <a:rPr lang="en-US" b="0" dirty="0"/>
              <a:t> labels que </a:t>
            </a:r>
            <a:r>
              <a:rPr lang="en-US" b="0" dirty="0" err="1"/>
              <a:t>podem</a:t>
            </a:r>
            <a:r>
              <a:rPr lang="en-US" b="0" dirty="0"/>
              <a:t> ser </a:t>
            </a:r>
            <a:r>
              <a:rPr lang="en-US" b="0" dirty="0" err="1"/>
              <a:t>adicionadas</a:t>
            </a:r>
            <a:r>
              <a:rPr lang="en-US" b="0" dirty="0"/>
              <a:t> para </a:t>
            </a:r>
            <a:r>
              <a:rPr lang="en-US" b="0" dirty="0" err="1"/>
              <a:t>mostrar</a:t>
            </a:r>
            <a:r>
              <a:rPr lang="en-US" b="0" dirty="0"/>
              <a:t> o </a:t>
            </a:r>
            <a:r>
              <a:rPr lang="en-US" b="0" dirty="0" err="1"/>
              <a:t>nível</a:t>
            </a:r>
            <a:r>
              <a:rPr lang="en-US" b="0" dirty="0"/>
              <a:t> de </a:t>
            </a:r>
            <a:r>
              <a:rPr lang="en-US" b="0" dirty="0" err="1"/>
              <a:t>criticidade</a:t>
            </a:r>
            <a:r>
              <a:rPr lang="en-US" b="0" dirty="0"/>
              <a:t>, </a:t>
            </a:r>
            <a:r>
              <a:rPr lang="en-US" b="0" dirty="0" err="1"/>
              <a:t>dificuldade</a:t>
            </a:r>
            <a:r>
              <a:rPr lang="en-US" b="0" dirty="0"/>
              <a:t> e se </a:t>
            </a:r>
            <a:r>
              <a:rPr lang="en-US" b="0" dirty="0" err="1"/>
              <a:t>precisa</a:t>
            </a:r>
            <a:r>
              <a:rPr lang="en-US" b="0" dirty="0"/>
              <a:t> de </a:t>
            </a:r>
            <a:r>
              <a:rPr lang="en-US" b="0" dirty="0" err="1"/>
              <a:t>ajuda</a:t>
            </a:r>
            <a:r>
              <a:rPr lang="en-US" b="0" dirty="0"/>
              <a:t> extra.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9</a:t>
            </a:fld>
            <a:endParaRPr lang="pt-BR"/>
          </a:p>
        </p:txBody>
      </p:sp>
    </p:spTree>
    <p:extLst>
      <p:ext uri="{BB962C8B-B14F-4D97-AF65-F5344CB8AC3E}">
        <p14:creationId xmlns:p14="http://schemas.microsoft.com/office/powerpoint/2010/main" val="292658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8C7CE6-9959-4587-9062-D7F0DA1549A3}"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76DCF2E-7885-41BF-AE70-7239437CD8C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0FCA35E-9A69-4EC0-A8CD-7AFFB3F65111}"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012B156-A996-4900-BF8E-EAB71E75661C}"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C854EA5C-A5E2-4FC0-8204-1B831F28C5CD}"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948EBCA-D311-49DE-BD43-1FAF1CE0B08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D1756A9-3440-4600-B1E5-825043B9E43D}"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127B6C5-794E-4C95-B44A-8C4F21895596}"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5E6BB4B-1477-49A7-851B-01BFA0789A7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89BA953-BBE8-463C-B36A-8DC016AC980B}"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FCB16EC-A54B-4D7A-BE0B-62A0CFB5FEC8}"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3BB3FDA0-4C6B-47D9-A51A-FD68FE1C19E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F51B99-2A20-43A4-AE37-858F492FADC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891858-E26A-455A-83DF-ADBCE2F3F4AD}"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5A4E931-1B8A-4496-947C-BC2B0606C54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F09450D-B9E6-4585-9B2E-53A1D5564A9D}"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39D02D6-41FF-475D-8047-7A9647DD6B4B}"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05479E9-0822-44E1-9CDD-C3704A46ED9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5188253-F770-43DB-9364-188DAD007BEA}"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017491-3A45-4D1F-80F4-464C9AF73990}"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39C730A-DAA7-4AA8-8FBF-7B65EE46771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CD60421-5804-4D0C-A818-9037701E9040}"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7D0EE83-DD0F-45CA-8BC3-3345C5CB987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5CC060A-7293-44E1-8DD1-A4C19A2D8D2F}"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tIns="0" rIns="0" bIns="0" anchor="ctr">
            <a:noAutofit/>
          </a:bodyPr>
          <a:lstStyle/>
          <a:p>
            <a:pPr indent="0">
              <a:buNone/>
            </a:pPr>
            <a:r>
              <a:rPr lang="en-CA"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504000" y="1326600"/>
            <a:ext cx="90709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latin typeface="Arial"/>
              </a:rPr>
              <a:t>Seventh Outline Level</a:t>
            </a: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A0018D32-9F2B-46CC-8107-07C368D9EA34}"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76CF2019-1922-47AF-A4B5-437401B8777D}"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CA"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riângulo Retângulo 32">
            <a:extLst>
              <a:ext uri="{FF2B5EF4-FFF2-40B4-BE49-F238E27FC236}">
                <a16:creationId xmlns:a16="http://schemas.microsoft.com/office/drawing/2014/main" id="{E7D43A6C-F633-B517-B2DA-02FDCAB649A4}"/>
              </a:ext>
            </a:extLst>
          </p:cNvPr>
          <p:cNvSpPr/>
          <p:nvPr/>
        </p:nvSpPr>
        <p:spPr>
          <a:xfrm>
            <a:off x="2939272" y="0"/>
            <a:ext cx="2288328" cy="5670550"/>
          </a:xfrm>
          <a:prstGeom prst="rtTriangl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C8199B90-4382-E0A1-F222-C682A7135343}"/>
              </a:ext>
            </a:extLst>
          </p:cNvPr>
          <p:cNvSpPr/>
          <p:nvPr/>
        </p:nvSpPr>
        <p:spPr>
          <a:xfrm>
            <a:off x="0" y="0"/>
            <a:ext cx="2939272"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FC1DCD5-007D-CCBA-25A7-C41A1C2AA87F}"/>
              </a:ext>
            </a:extLst>
          </p:cNvPr>
          <p:cNvSpPr/>
          <p:nvPr/>
        </p:nvSpPr>
        <p:spPr>
          <a:xfrm>
            <a:off x="806065" y="1444646"/>
            <a:ext cx="2732189" cy="274678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PlaceHolder 1"/>
          <p:cNvSpPr>
            <a:spLocks noGrp="1"/>
          </p:cNvSpPr>
          <p:nvPr>
            <p:ph type="title"/>
          </p:nvPr>
        </p:nvSpPr>
        <p:spPr>
          <a:xfrm>
            <a:off x="5040313" y="1612570"/>
            <a:ext cx="4917769" cy="2445410"/>
          </a:xfrm>
          <a:prstGeom prst="rect">
            <a:avLst/>
          </a:prstGeom>
          <a:noFill/>
          <a:ln w="0">
            <a:noFill/>
          </a:ln>
        </p:spPr>
        <p:txBody>
          <a:bodyPr lIns="0" tIns="0" rIns="0" bIns="0" anchor="t">
            <a:noAutofit/>
          </a:bodyPr>
          <a:lstStyle/>
          <a:p>
            <a:pPr indent="0">
              <a:lnSpc>
                <a:spcPct val="100000"/>
              </a:lnSpc>
              <a:buNone/>
              <a:tabLst>
                <a:tab pos="0" algn="l"/>
              </a:tabLst>
            </a:pPr>
            <a:r>
              <a:rPr lang="pt-BR" sz="5400" b="0" strike="noStrike" spc="-1" dirty="0">
                <a:solidFill>
                  <a:schemeClr val="tx2">
                    <a:lumMod val="75000"/>
                  </a:schemeClr>
                </a:solidFill>
                <a:latin typeface="Trade Gothic Next Heavy" panose="020F0502020204030204" pitchFamily="34" charset="0"/>
              </a:rPr>
              <a:t>TRABALHO DE CONCLUSÃO DE CURSO</a:t>
            </a:r>
            <a:endParaRPr lang="en-CA" sz="5400" b="0" strike="noStrike" spc="-1" dirty="0">
              <a:solidFill>
                <a:schemeClr val="tx2">
                  <a:lumMod val="75000"/>
                </a:schemeClr>
              </a:solidFill>
              <a:latin typeface="Arial"/>
            </a:endParaRPr>
          </a:p>
        </p:txBody>
      </p:sp>
      <p:sp>
        <p:nvSpPr>
          <p:cNvPr id="9" name="CaixaDeTexto 8">
            <a:extLst>
              <a:ext uri="{FF2B5EF4-FFF2-40B4-BE49-F238E27FC236}">
                <a16:creationId xmlns:a16="http://schemas.microsoft.com/office/drawing/2014/main" id="{CA87D6A3-44EF-BFAA-5ED2-C2E8F06714AD}"/>
              </a:ext>
            </a:extLst>
          </p:cNvPr>
          <p:cNvSpPr txBox="1"/>
          <p:nvPr/>
        </p:nvSpPr>
        <p:spPr>
          <a:xfrm>
            <a:off x="4938713" y="1244592"/>
            <a:ext cx="3362632" cy="400110"/>
          </a:xfrm>
          <a:prstGeom prst="rect">
            <a:avLst/>
          </a:prstGeom>
          <a:noFill/>
        </p:spPr>
        <p:txBody>
          <a:bodyPr wrap="square" rtlCol="0">
            <a:spAutoFit/>
          </a:bodyPr>
          <a:lstStyle/>
          <a:p>
            <a:r>
              <a:rPr lang="en-US" sz="2000" dirty="0">
                <a:latin typeface="Trade Gothic Next" panose="020F0502020204030204" pitchFamily="34" charset="0"/>
              </a:rPr>
              <a:t>UNIVERSIDADE PAULISTA</a:t>
            </a:r>
          </a:p>
        </p:txBody>
      </p:sp>
      <p:sp>
        <p:nvSpPr>
          <p:cNvPr id="10" name="CaixaDeTexto 9">
            <a:extLst>
              <a:ext uri="{FF2B5EF4-FFF2-40B4-BE49-F238E27FC236}">
                <a16:creationId xmlns:a16="http://schemas.microsoft.com/office/drawing/2014/main" id="{918819E4-2C3F-5E8C-6907-40537DB3504E}"/>
              </a:ext>
            </a:extLst>
          </p:cNvPr>
          <p:cNvSpPr txBox="1"/>
          <p:nvPr/>
        </p:nvSpPr>
        <p:spPr>
          <a:xfrm>
            <a:off x="4938713" y="4095275"/>
            <a:ext cx="3362632" cy="400110"/>
          </a:xfrm>
          <a:prstGeom prst="rect">
            <a:avLst/>
          </a:prstGeom>
          <a:noFill/>
        </p:spPr>
        <p:txBody>
          <a:bodyPr wrap="square" rtlCol="0">
            <a:spAutoFit/>
          </a:bodyPr>
          <a:lstStyle/>
          <a:p>
            <a:r>
              <a:rPr lang="en-US" sz="2000" dirty="0" err="1">
                <a:latin typeface="Trade Gothic Next" panose="020F0502020204030204" pitchFamily="34" charset="0"/>
              </a:rPr>
              <a:t>Orientador</a:t>
            </a:r>
            <a:r>
              <a:rPr lang="en-US" sz="2000" dirty="0">
                <a:latin typeface="Trade Gothic Next" panose="020F0502020204030204" pitchFamily="34" charset="0"/>
              </a:rPr>
              <a:t>: </a:t>
            </a:r>
            <a:r>
              <a:rPr lang="en-US" sz="2000" dirty="0" err="1">
                <a:latin typeface="Trade Gothic Next" panose="020F0502020204030204" pitchFamily="34" charset="0"/>
              </a:rPr>
              <a:t>Élio</a:t>
            </a:r>
            <a:r>
              <a:rPr lang="en-US" sz="2000" dirty="0">
                <a:latin typeface="Trade Gothic Next" panose="020F0502020204030204" pitchFamily="34" charset="0"/>
              </a:rPr>
              <a:t> Caruso Filho</a:t>
            </a:r>
          </a:p>
        </p:txBody>
      </p:sp>
      <p:sp>
        <p:nvSpPr>
          <p:cNvPr id="32" name="Elipse 31">
            <a:extLst>
              <a:ext uri="{FF2B5EF4-FFF2-40B4-BE49-F238E27FC236}">
                <a16:creationId xmlns:a16="http://schemas.microsoft.com/office/drawing/2014/main" id="{DA8CD860-893B-E29F-1D80-5AFA5BC2A382}"/>
              </a:ext>
            </a:extLst>
          </p:cNvPr>
          <p:cNvSpPr/>
          <p:nvPr/>
        </p:nvSpPr>
        <p:spPr>
          <a:xfrm>
            <a:off x="1602566" y="1444645"/>
            <a:ext cx="2732189" cy="27467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6" name="Conector reto 35">
            <a:extLst>
              <a:ext uri="{FF2B5EF4-FFF2-40B4-BE49-F238E27FC236}">
                <a16:creationId xmlns:a16="http://schemas.microsoft.com/office/drawing/2014/main" id="{81A5CBCC-9E1A-CD95-1F72-7F62EBCAF3A1}"/>
              </a:ext>
            </a:extLst>
          </p:cNvPr>
          <p:cNvCxnSpPr>
            <a:cxnSpLocks/>
          </p:cNvCxnSpPr>
          <p:nvPr/>
        </p:nvCxnSpPr>
        <p:spPr>
          <a:xfrm flipV="1">
            <a:off x="2930901" y="3976007"/>
            <a:ext cx="0" cy="169454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6EC7AB2A-C05F-7026-3B3D-D3BE0A0F2E48}"/>
              </a:ext>
            </a:extLst>
          </p:cNvPr>
          <p:cNvCxnSpPr>
            <a:cxnSpLocks/>
            <a:stCxn id="35" idx="0"/>
          </p:cNvCxnSpPr>
          <p:nvPr/>
        </p:nvCxnSpPr>
        <p:spPr>
          <a:xfrm flipH="1" flipV="1">
            <a:off x="2172159" y="0"/>
            <a:ext cx="1" cy="144464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7">
            <a:extLst>
              <a:ext uri="{FF2B5EF4-FFF2-40B4-BE49-F238E27FC236}">
                <a16:creationId xmlns:a16="http://schemas.microsoft.com/office/drawing/2014/main" id="{6A14ADFF-2B4E-4413-421C-F46C0195CBF8}"/>
              </a:ext>
            </a:extLst>
          </p:cNvPr>
          <p:cNvPicPr/>
          <p:nvPr/>
        </p:nvPicPr>
        <p:blipFill>
          <a:blip r:embed="rId3"/>
          <a:stretch/>
        </p:blipFill>
        <p:spPr>
          <a:xfrm>
            <a:off x="342009" y="1322837"/>
            <a:ext cx="9394902" cy="3388880"/>
          </a:xfrm>
          <a:prstGeom prst="rect">
            <a:avLst/>
          </a:prstGeom>
          <a:ln w="0">
            <a:noFill/>
          </a:ln>
        </p:spPr>
      </p:pic>
      <p:sp>
        <p:nvSpPr>
          <p:cNvPr id="5" name="PlaceHolder 1">
            <a:extLst>
              <a:ext uri="{FF2B5EF4-FFF2-40B4-BE49-F238E27FC236}">
                <a16:creationId xmlns:a16="http://schemas.microsoft.com/office/drawing/2014/main" id="{86A208A0-E1FD-52A3-3959-21D67F20C474}"/>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4800" spc="-1" dirty="0">
                <a:solidFill>
                  <a:schemeClr val="tx2">
                    <a:lumMod val="75000"/>
                  </a:schemeClr>
                </a:solidFill>
                <a:latin typeface="Trade Gothic Next Heavy" panose="020B0903040303020004" pitchFamily="34" charset="0"/>
              </a:rPr>
              <a:t>CONTROLE DE QUALIDADE</a:t>
            </a:r>
            <a:endParaRPr lang="en-CA" sz="48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04135699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a:solidFill>
                  <a:schemeClr val="tx2">
                    <a:lumMod val="75000"/>
                  </a:schemeClr>
                </a:solidFill>
                <a:latin typeface="Trade Gothic Next Heavy" panose="020B0903040303020004" pitchFamily="34" charset="0"/>
              </a:rPr>
              <a:t>F</a:t>
            </a:r>
            <a:r>
              <a:rPr lang="pt-BR" sz="5400" spc="-1">
                <a:solidFill>
                  <a:schemeClr val="tx2">
                    <a:lumMod val="75000"/>
                  </a:schemeClr>
                </a:solidFill>
                <a:latin typeface="Trade Gothic Next Heavy" panose="020B0903040303020004" pitchFamily="34" charset="0"/>
              </a:rPr>
              <a:t>RONT-END</a:t>
            </a:r>
            <a:endParaRPr lang="en-CA" sz="5400" b="0" strike="noStrike" spc="-1" dirty="0">
              <a:solidFill>
                <a:schemeClr val="tx2">
                  <a:lumMod val="75000"/>
                </a:schemeClr>
              </a:solidFill>
              <a:latin typeface="Trade Gothic Next Heavy" panose="020B0903040303020004" pitchFamily="34" charset="0"/>
            </a:endParaRPr>
          </a:p>
        </p:txBody>
      </p:sp>
      <p:pic>
        <p:nvPicPr>
          <p:cNvPr id="5" name="Imagem 4" descr="Ícone&#10;&#10;Descrição gerada automaticamente">
            <a:extLst>
              <a:ext uri="{FF2B5EF4-FFF2-40B4-BE49-F238E27FC236}">
                <a16:creationId xmlns:a16="http://schemas.microsoft.com/office/drawing/2014/main" id="{8927CAA1-9503-BC87-7256-5A4D85416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0" y="783272"/>
            <a:ext cx="4104005" cy="4104005"/>
          </a:xfrm>
          <a:prstGeom prst="rect">
            <a:avLst/>
          </a:prstGeom>
        </p:spPr>
      </p:pic>
      <p:sp>
        <p:nvSpPr>
          <p:cNvPr id="6" name="PlaceHolder 2">
            <a:extLst>
              <a:ext uri="{FF2B5EF4-FFF2-40B4-BE49-F238E27FC236}">
                <a16:creationId xmlns:a16="http://schemas.microsoft.com/office/drawing/2014/main" id="{E6286281-AD1C-57AB-720A-96EA071E0305}"/>
              </a:ext>
            </a:extLst>
          </p:cNvPr>
          <p:cNvSpPr txBox="1">
            <a:spLocks/>
          </p:cNvSpPr>
          <p:nvPr/>
        </p:nvSpPr>
        <p:spPr>
          <a:xfrm>
            <a:off x="5113710" y="1519686"/>
            <a:ext cx="4966915" cy="2631177"/>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500" spc="-1" dirty="0">
                <a:solidFill>
                  <a:srgbClr val="000000"/>
                </a:solidFill>
                <a:latin typeface="Trade Gothic Next" panose="020B0503040303020004" pitchFamily="34" charset="0"/>
              </a:rPr>
              <a:t>React</a:t>
            </a:r>
          </a:p>
          <a:p>
            <a:pPr marL="800100" indent="-571500">
              <a:lnSpc>
                <a:spcPct val="100000"/>
              </a:lnSpc>
              <a:tabLst>
                <a:tab pos="0" algn="l"/>
              </a:tabLst>
            </a:pPr>
            <a:r>
              <a:rPr lang="en-CA" sz="3500" spc="-1" dirty="0">
                <a:solidFill>
                  <a:srgbClr val="000000"/>
                </a:solidFill>
                <a:latin typeface="Trade Gothic Next" panose="020B0503040303020004" pitchFamily="34" charset="0"/>
              </a:rPr>
              <a:t>Styled-components</a:t>
            </a:r>
          </a:p>
          <a:p>
            <a:pPr marL="800100" indent="-571500">
              <a:lnSpc>
                <a:spcPct val="100000"/>
              </a:lnSpc>
              <a:tabLst>
                <a:tab pos="0" algn="l"/>
              </a:tabLst>
            </a:pPr>
            <a:r>
              <a:rPr lang="en-CA" sz="3500" spc="-1" dirty="0">
                <a:solidFill>
                  <a:srgbClr val="000000"/>
                </a:solidFill>
                <a:latin typeface="Trade Gothic Next" panose="020B0503040303020004" pitchFamily="34" charset="0"/>
              </a:rPr>
              <a:t>React-router-</a:t>
            </a:r>
            <a:r>
              <a:rPr lang="en-CA" sz="3500" spc="-1" dirty="0" err="1">
                <a:solidFill>
                  <a:srgbClr val="000000"/>
                </a:solidFill>
                <a:latin typeface="Trade Gothic Next" panose="020B0503040303020004" pitchFamily="34" charset="0"/>
              </a:rPr>
              <a:t>dom</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r>
              <a:rPr lang="en-CA" sz="3500" spc="-1" dirty="0">
                <a:solidFill>
                  <a:srgbClr val="000000"/>
                </a:solidFill>
                <a:latin typeface="Trade Gothic Next" panose="020B0503040303020004" pitchFamily="34" charset="0"/>
              </a:rPr>
              <a:t>Material UI</a:t>
            </a: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3438778-612A-E0E8-08C5-D81768FB883F}"/>
              </a:ext>
            </a:extLst>
          </p:cNvPr>
          <p:cNvCxnSpPr>
            <a:cxnSpLocks/>
          </p:cNvCxnSpPr>
          <p:nvPr/>
        </p:nvCxnSpPr>
        <p:spPr>
          <a:xfrm flipV="1">
            <a:off x="10043880" y="4929811"/>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2723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 name="Conector reto 1">
            <a:extLst>
              <a:ext uri="{FF2B5EF4-FFF2-40B4-BE49-F238E27FC236}">
                <a16:creationId xmlns:a16="http://schemas.microsoft.com/office/drawing/2014/main" id="{86610E47-C3DF-0BD9-2683-F5C71412E05C}"/>
              </a:ext>
            </a:extLst>
          </p:cNvPr>
          <p:cNvCxnSpPr>
            <a:cxnSpLocks/>
          </p:cNvCxnSpPr>
          <p:nvPr/>
        </p:nvCxnSpPr>
        <p:spPr>
          <a:xfrm flipV="1">
            <a:off x="10044000" y="0"/>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FIGMA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4A977267-4024-9BAC-6D53-7E57997FA211}"/>
              </a:ext>
            </a:extLst>
          </p:cNvPr>
          <p:cNvPicPr>
            <a:picLocks noChangeAspect="1"/>
          </p:cNvPicPr>
          <p:nvPr/>
        </p:nvPicPr>
        <p:blipFill>
          <a:blip r:embed="rId3"/>
          <a:stretch>
            <a:fillRect/>
          </a:stretch>
        </p:blipFill>
        <p:spPr>
          <a:xfrm>
            <a:off x="103292" y="1606363"/>
            <a:ext cx="9874042" cy="3539028"/>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643C0A99-84FD-08A7-F8A9-7E0FE112DD26}"/>
              </a:ext>
            </a:extLst>
          </p:cNvPr>
          <p:cNvPicPr>
            <a:picLocks noChangeAspect="1"/>
          </p:cNvPicPr>
          <p:nvPr/>
        </p:nvPicPr>
        <p:blipFill>
          <a:blip r:embed="rId3"/>
          <a:stretch>
            <a:fillRect/>
          </a:stretch>
        </p:blipFill>
        <p:spPr>
          <a:xfrm>
            <a:off x="4607173" y="1891205"/>
            <a:ext cx="2395400" cy="1888139"/>
          </a:xfrm>
          <a:prstGeom prst="rect">
            <a:avLst/>
          </a:prstGeom>
        </p:spPr>
      </p:pic>
      <p:pic>
        <p:nvPicPr>
          <p:cNvPr id="13" name="Imagem 12">
            <a:extLst>
              <a:ext uri="{FF2B5EF4-FFF2-40B4-BE49-F238E27FC236}">
                <a16:creationId xmlns:a16="http://schemas.microsoft.com/office/drawing/2014/main" id="{8550DC7F-85AE-8E4D-83BD-A8B568C97289}"/>
              </a:ext>
            </a:extLst>
          </p:cNvPr>
          <p:cNvPicPr>
            <a:picLocks noChangeAspect="1"/>
          </p:cNvPicPr>
          <p:nvPr/>
        </p:nvPicPr>
        <p:blipFill>
          <a:blip r:embed="rId4"/>
          <a:stretch>
            <a:fillRect/>
          </a:stretch>
        </p:blipFill>
        <p:spPr>
          <a:xfrm>
            <a:off x="367469" y="1505501"/>
            <a:ext cx="2861384" cy="3621187"/>
          </a:xfrm>
          <a:prstGeom prst="rect">
            <a:avLst/>
          </a:prstGeom>
        </p:spPr>
      </p:pic>
      <p:pic>
        <p:nvPicPr>
          <p:cNvPr id="15" name="Imagem 14">
            <a:extLst>
              <a:ext uri="{FF2B5EF4-FFF2-40B4-BE49-F238E27FC236}">
                <a16:creationId xmlns:a16="http://schemas.microsoft.com/office/drawing/2014/main" id="{AA33CEE1-9D62-0921-BCA1-E79D4CD4355C}"/>
              </a:ext>
            </a:extLst>
          </p:cNvPr>
          <p:cNvPicPr>
            <a:picLocks noChangeAspect="1"/>
          </p:cNvPicPr>
          <p:nvPr/>
        </p:nvPicPr>
        <p:blipFill>
          <a:blip r:embed="rId5"/>
          <a:stretch>
            <a:fillRect/>
          </a:stretch>
        </p:blipFill>
        <p:spPr>
          <a:xfrm>
            <a:off x="4607173" y="3985591"/>
            <a:ext cx="2395400" cy="782171"/>
          </a:xfrm>
          <a:prstGeom prst="rect">
            <a:avLst/>
          </a:prstGeom>
        </p:spPr>
      </p:pic>
      <p:pic>
        <p:nvPicPr>
          <p:cNvPr id="17" name="Imagem 16">
            <a:extLst>
              <a:ext uri="{FF2B5EF4-FFF2-40B4-BE49-F238E27FC236}">
                <a16:creationId xmlns:a16="http://schemas.microsoft.com/office/drawing/2014/main" id="{1F68647A-45DD-8E60-D6C8-3702FE730D1B}"/>
              </a:ext>
            </a:extLst>
          </p:cNvPr>
          <p:cNvPicPr>
            <a:picLocks noChangeAspect="1"/>
          </p:cNvPicPr>
          <p:nvPr/>
        </p:nvPicPr>
        <p:blipFill>
          <a:blip r:embed="rId6"/>
          <a:stretch>
            <a:fillRect/>
          </a:stretch>
        </p:blipFill>
        <p:spPr>
          <a:xfrm>
            <a:off x="7320721" y="1502551"/>
            <a:ext cx="2565400" cy="3624137"/>
          </a:xfrm>
          <a:prstGeom prst="rect">
            <a:avLst/>
          </a:prstGeom>
        </p:spPr>
      </p:pic>
      <p:sp>
        <p:nvSpPr>
          <p:cNvPr id="18" name="Seta: para a Direita 17">
            <a:extLst>
              <a:ext uri="{FF2B5EF4-FFF2-40B4-BE49-F238E27FC236}">
                <a16:creationId xmlns:a16="http://schemas.microsoft.com/office/drawing/2014/main" id="{19BD868E-D55C-524D-CFE0-BD8F88974C9F}"/>
              </a:ext>
            </a:extLst>
          </p:cNvPr>
          <p:cNvSpPr/>
          <p:nvPr/>
        </p:nvSpPr>
        <p:spPr>
          <a:xfrm>
            <a:off x="3498622" y="2545993"/>
            <a:ext cx="949477" cy="1537252"/>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73083028"/>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92F859C9-835A-2579-855E-C0D239F4FA34}"/>
              </a:ext>
            </a:extLst>
          </p:cNvPr>
          <p:cNvPicPr>
            <a:picLocks noChangeAspect="1"/>
          </p:cNvPicPr>
          <p:nvPr/>
        </p:nvPicPr>
        <p:blipFill>
          <a:blip r:embed="rId3"/>
          <a:stretch>
            <a:fillRect/>
          </a:stretch>
        </p:blipFill>
        <p:spPr>
          <a:xfrm>
            <a:off x="1556442" y="1383765"/>
            <a:ext cx="2856532" cy="1580973"/>
          </a:xfrm>
          <a:prstGeom prst="rect">
            <a:avLst/>
          </a:prstGeom>
        </p:spPr>
      </p:pic>
      <p:pic>
        <p:nvPicPr>
          <p:cNvPr id="9" name="Imagem 8">
            <a:extLst>
              <a:ext uri="{FF2B5EF4-FFF2-40B4-BE49-F238E27FC236}">
                <a16:creationId xmlns:a16="http://schemas.microsoft.com/office/drawing/2014/main" id="{2A84D92A-12F9-EAF8-4351-E802EC415410}"/>
              </a:ext>
            </a:extLst>
          </p:cNvPr>
          <p:cNvPicPr>
            <a:picLocks noChangeAspect="1"/>
          </p:cNvPicPr>
          <p:nvPr/>
        </p:nvPicPr>
        <p:blipFill>
          <a:blip r:embed="rId4"/>
          <a:stretch>
            <a:fillRect/>
          </a:stretch>
        </p:blipFill>
        <p:spPr>
          <a:xfrm>
            <a:off x="5667652" y="1383765"/>
            <a:ext cx="2856531" cy="3467237"/>
          </a:xfrm>
          <a:prstGeom prst="rect">
            <a:avLst/>
          </a:prstGeom>
        </p:spPr>
      </p:pic>
      <p:pic>
        <p:nvPicPr>
          <p:cNvPr id="21" name="Imagem 20">
            <a:extLst>
              <a:ext uri="{FF2B5EF4-FFF2-40B4-BE49-F238E27FC236}">
                <a16:creationId xmlns:a16="http://schemas.microsoft.com/office/drawing/2014/main" id="{BB2E73C9-AA6A-5C7C-CECC-E7418D866237}"/>
              </a:ext>
            </a:extLst>
          </p:cNvPr>
          <p:cNvPicPr>
            <a:picLocks noChangeAspect="1"/>
          </p:cNvPicPr>
          <p:nvPr/>
        </p:nvPicPr>
        <p:blipFill>
          <a:blip r:embed="rId5"/>
          <a:stretch>
            <a:fillRect/>
          </a:stretch>
        </p:blipFill>
        <p:spPr>
          <a:xfrm>
            <a:off x="1556442" y="3774365"/>
            <a:ext cx="2856531" cy="1082970"/>
          </a:xfrm>
          <a:prstGeom prst="rect">
            <a:avLst/>
          </a:prstGeom>
        </p:spPr>
      </p:pic>
    </p:spTree>
    <p:extLst>
      <p:ext uri="{BB962C8B-B14F-4D97-AF65-F5344CB8AC3E}">
        <p14:creationId xmlns:p14="http://schemas.microsoft.com/office/powerpoint/2010/main" val="1940373183"/>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A401F11E-5781-C0FB-FEFB-D63B69977A84}"/>
              </a:ext>
            </a:extLst>
          </p:cNvPr>
          <p:cNvPicPr>
            <a:picLocks noChangeAspect="1"/>
          </p:cNvPicPr>
          <p:nvPr/>
        </p:nvPicPr>
        <p:blipFill>
          <a:blip r:embed="rId3"/>
          <a:stretch>
            <a:fillRect/>
          </a:stretch>
        </p:blipFill>
        <p:spPr>
          <a:xfrm>
            <a:off x="3612977" y="1755334"/>
            <a:ext cx="2854671" cy="3042703"/>
          </a:xfrm>
          <a:prstGeom prst="rect">
            <a:avLst/>
          </a:prstGeom>
        </p:spPr>
      </p:pic>
      <p:pic>
        <p:nvPicPr>
          <p:cNvPr id="19" name="Imagem 18">
            <a:extLst>
              <a:ext uri="{FF2B5EF4-FFF2-40B4-BE49-F238E27FC236}">
                <a16:creationId xmlns:a16="http://schemas.microsoft.com/office/drawing/2014/main" id="{53173AA1-F580-69CE-491C-0E48C2652D54}"/>
              </a:ext>
            </a:extLst>
          </p:cNvPr>
          <p:cNvPicPr>
            <a:picLocks noChangeAspect="1"/>
          </p:cNvPicPr>
          <p:nvPr/>
        </p:nvPicPr>
        <p:blipFill>
          <a:blip r:embed="rId4"/>
          <a:stretch>
            <a:fillRect/>
          </a:stretch>
        </p:blipFill>
        <p:spPr>
          <a:xfrm>
            <a:off x="6896931" y="2075090"/>
            <a:ext cx="2821133" cy="2403187"/>
          </a:xfrm>
          <a:prstGeom prst="rect">
            <a:avLst/>
          </a:prstGeom>
        </p:spPr>
      </p:pic>
      <p:pic>
        <p:nvPicPr>
          <p:cNvPr id="23" name="Imagem 22">
            <a:extLst>
              <a:ext uri="{FF2B5EF4-FFF2-40B4-BE49-F238E27FC236}">
                <a16:creationId xmlns:a16="http://schemas.microsoft.com/office/drawing/2014/main" id="{A10C0CCD-8E36-DEFD-34D3-0BBF98F8CA9D}"/>
              </a:ext>
            </a:extLst>
          </p:cNvPr>
          <p:cNvPicPr>
            <a:picLocks noChangeAspect="1"/>
          </p:cNvPicPr>
          <p:nvPr/>
        </p:nvPicPr>
        <p:blipFill>
          <a:blip r:embed="rId5"/>
          <a:stretch>
            <a:fillRect/>
          </a:stretch>
        </p:blipFill>
        <p:spPr>
          <a:xfrm>
            <a:off x="363577" y="2692636"/>
            <a:ext cx="2820117" cy="1168097"/>
          </a:xfrm>
          <a:prstGeom prst="rect">
            <a:avLst/>
          </a:prstGeom>
        </p:spPr>
      </p:pic>
    </p:spTree>
    <p:extLst>
      <p:ext uri="{BB962C8B-B14F-4D97-AF65-F5344CB8AC3E}">
        <p14:creationId xmlns:p14="http://schemas.microsoft.com/office/powerpoint/2010/main" val="264235114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Cantos Arredondados 14">
            <a:extLst>
              <a:ext uri="{FF2B5EF4-FFF2-40B4-BE49-F238E27FC236}">
                <a16:creationId xmlns:a16="http://schemas.microsoft.com/office/drawing/2014/main" id="{6B82917C-9D52-6AE0-7B17-66B9DEF62824}"/>
              </a:ext>
            </a:extLst>
          </p:cNvPr>
          <p:cNvSpPr/>
          <p:nvPr/>
        </p:nvSpPr>
        <p:spPr>
          <a:xfrm>
            <a:off x="4927600" y="1635760"/>
            <a:ext cx="4958080" cy="309900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BACK-END</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descr="&#10;">
            <a:extLst>
              <a:ext uri="{FF2B5EF4-FFF2-40B4-BE49-F238E27FC236}">
                <a16:creationId xmlns:a16="http://schemas.microsoft.com/office/drawing/2014/main" id="{E603C9FB-1536-2F9C-4D7C-1B0A70A351D3}"/>
              </a:ext>
            </a:extLst>
          </p:cNvPr>
          <p:cNvPicPr>
            <a:picLocks noChangeAspect="1"/>
          </p:cNvPicPr>
          <p:nvPr/>
        </p:nvPicPr>
        <p:blipFill rotWithShape="1">
          <a:blip r:embed="rId3">
            <a:extLst>
              <a:ext uri="{28A0092B-C50C-407E-A947-70E740481C1C}">
                <a14:useLocalDpi xmlns:a14="http://schemas.microsoft.com/office/drawing/2010/main" val="0"/>
              </a:ext>
            </a:extLst>
          </a:blip>
          <a:srcRect l="9307" t="31151" r="9333" b="30917"/>
          <a:stretch/>
        </p:blipFill>
        <p:spPr>
          <a:xfrm>
            <a:off x="1176073" y="1289112"/>
            <a:ext cx="2535971" cy="1182311"/>
          </a:xfrm>
          <a:prstGeom prst="rect">
            <a:avLst/>
          </a:prstGeom>
        </p:spPr>
      </p:pic>
      <p:pic>
        <p:nvPicPr>
          <p:cNvPr id="7" name="Imagem 6">
            <a:extLst>
              <a:ext uri="{FF2B5EF4-FFF2-40B4-BE49-F238E27FC236}">
                <a16:creationId xmlns:a16="http://schemas.microsoft.com/office/drawing/2014/main" id="{9A5BD314-29F6-6BC2-90B1-B2A5F898B775}"/>
              </a:ext>
            </a:extLst>
          </p:cNvPr>
          <p:cNvPicPr>
            <a:picLocks noChangeAspect="1"/>
          </p:cNvPicPr>
          <p:nvPr/>
        </p:nvPicPr>
        <p:blipFill rotWithShape="1">
          <a:blip r:embed="rId4">
            <a:extLst>
              <a:ext uri="{28A0092B-C50C-407E-A947-70E740481C1C}">
                <a14:useLocalDpi xmlns:a14="http://schemas.microsoft.com/office/drawing/2010/main" val="0"/>
              </a:ext>
            </a:extLst>
          </a:blip>
          <a:srcRect t="17724" b="27199"/>
          <a:stretch/>
        </p:blipFill>
        <p:spPr>
          <a:xfrm>
            <a:off x="608807" y="2739781"/>
            <a:ext cx="3670501" cy="975137"/>
          </a:xfrm>
          <a:prstGeom prst="rect">
            <a:avLst/>
          </a:prstGeom>
        </p:spPr>
      </p:pic>
      <p:pic>
        <p:nvPicPr>
          <p:cNvPr id="6" name="Imagem 5" descr="Logotipo&#10;&#10;Descrição gerada automaticamente">
            <a:extLst>
              <a:ext uri="{FF2B5EF4-FFF2-40B4-BE49-F238E27FC236}">
                <a16:creationId xmlns:a16="http://schemas.microsoft.com/office/drawing/2014/main" id="{31467CFC-F17F-341E-C71E-0CE92C89B0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114" y="3983276"/>
            <a:ext cx="2743885" cy="1371943"/>
          </a:xfrm>
          <a:prstGeom prst="rect">
            <a:avLst/>
          </a:prstGeom>
        </p:spPr>
      </p:pic>
      <p:sp>
        <p:nvSpPr>
          <p:cNvPr id="14" name="PlaceHolder 2">
            <a:extLst>
              <a:ext uri="{FF2B5EF4-FFF2-40B4-BE49-F238E27FC236}">
                <a16:creationId xmlns:a16="http://schemas.microsoft.com/office/drawing/2014/main" id="{30BB898F-7F08-4F87-85E5-B867C04B3B63}"/>
              </a:ext>
            </a:extLst>
          </p:cNvPr>
          <p:cNvSpPr txBox="1">
            <a:spLocks/>
          </p:cNvSpPr>
          <p:nvPr/>
        </p:nvSpPr>
        <p:spPr>
          <a:xfrm>
            <a:off x="5086358" y="1869672"/>
            <a:ext cx="4640563" cy="2631177"/>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None/>
              <a:tabLst>
                <a:tab pos="0" algn="l"/>
              </a:tabLst>
            </a:pPr>
            <a:r>
              <a:rPr lang="en-CA" sz="3500" b="1" spc="-1" dirty="0">
                <a:solidFill>
                  <a:srgbClr val="000000"/>
                </a:solidFill>
                <a:latin typeface="Trade Gothic Next" panose="020B0503040303020004" pitchFamily="34" charset="0"/>
              </a:rPr>
              <a:t>C</a:t>
            </a:r>
            <a:r>
              <a:rPr lang="en-CA" sz="3500" spc="-1" dirty="0">
                <a:solidFill>
                  <a:srgbClr val="000000"/>
                </a:solidFill>
                <a:latin typeface="Trade Gothic Next" panose="020B0503040303020004" pitchFamily="34" charset="0"/>
              </a:rPr>
              <a:t>REATE - </a:t>
            </a:r>
            <a:r>
              <a:rPr lang="en-CA" sz="3500" spc="-1" dirty="0" err="1">
                <a:solidFill>
                  <a:srgbClr val="000000"/>
                </a:solidFill>
                <a:latin typeface="Trade Gothic Next" panose="020B0503040303020004" pitchFamily="34" charset="0"/>
              </a:rPr>
              <a:t>Criação</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R</a:t>
            </a:r>
            <a:r>
              <a:rPr lang="en-CA" sz="3500" spc="-1" dirty="0">
                <a:solidFill>
                  <a:srgbClr val="000000"/>
                </a:solidFill>
                <a:latin typeface="Trade Gothic Next" panose="020B0503040303020004" pitchFamily="34" charset="0"/>
              </a:rPr>
              <a:t>EAD - </a:t>
            </a:r>
            <a:r>
              <a:rPr lang="en-CA" sz="3500" spc="-1" dirty="0" err="1">
                <a:solidFill>
                  <a:srgbClr val="000000"/>
                </a:solidFill>
                <a:latin typeface="Trade Gothic Next" panose="020B0503040303020004" pitchFamily="34" charset="0"/>
              </a:rPr>
              <a:t>Leitura</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U</a:t>
            </a:r>
            <a:r>
              <a:rPr lang="en-CA" sz="3500" spc="-1" dirty="0">
                <a:solidFill>
                  <a:srgbClr val="000000"/>
                </a:solidFill>
                <a:latin typeface="Trade Gothic Next" panose="020B0503040303020004" pitchFamily="34" charset="0"/>
              </a:rPr>
              <a:t>PDATE - </a:t>
            </a:r>
            <a:r>
              <a:rPr lang="en-CA" sz="3500" spc="-1" dirty="0" err="1">
                <a:solidFill>
                  <a:srgbClr val="000000"/>
                </a:solidFill>
                <a:latin typeface="Trade Gothic Next" panose="020B0503040303020004" pitchFamily="34" charset="0"/>
              </a:rPr>
              <a:t>Atualização</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D</a:t>
            </a:r>
            <a:r>
              <a:rPr lang="en-CA" sz="3500" spc="-1" dirty="0">
                <a:solidFill>
                  <a:srgbClr val="000000"/>
                </a:solidFill>
                <a:latin typeface="Trade Gothic Next" panose="020B0503040303020004" pitchFamily="34" charset="0"/>
              </a:rPr>
              <a:t>ELETE - </a:t>
            </a:r>
            <a:r>
              <a:rPr lang="en-CA" sz="3500" spc="-1" dirty="0" err="1">
                <a:solidFill>
                  <a:srgbClr val="000000"/>
                </a:solidFill>
                <a:latin typeface="Trade Gothic Next" panose="020B0503040303020004" pitchFamily="34" charset="0"/>
              </a:rPr>
              <a:t>Exclusão</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Tree>
    <p:extLst>
      <p:ext uri="{BB962C8B-B14F-4D97-AF65-F5344CB8AC3E}">
        <p14:creationId xmlns:p14="http://schemas.microsoft.com/office/powerpoint/2010/main" val="123445099"/>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152399"/>
            <a:ext cx="692861" cy="551814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1BD5F02F-0257-1453-24C6-74E91C6823AB}"/>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945720"/>
            <a:ext cx="0" cy="472483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Conector reto 4">
            <a:extLst>
              <a:ext uri="{FF2B5EF4-FFF2-40B4-BE49-F238E27FC236}">
                <a16:creationId xmlns:a16="http://schemas.microsoft.com/office/drawing/2014/main" id="{80EAEB90-9BB9-FE36-8BA4-8C77DA0B55B2}"/>
              </a:ext>
            </a:extLst>
          </p:cNvPr>
          <p:cNvCxnSpPr>
            <a:cxnSpLocks/>
          </p:cNvCxnSpPr>
          <p:nvPr/>
        </p:nvCxnSpPr>
        <p:spPr>
          <a:xfrm flipH="1">
            <a:off x="691160" y="935783"/>
            <a:ext cx="942804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04853"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a:solidFill>
                  <a:schemeClr val="tx2">
                    <a:lumMod val="75000"/>
                  </a:schemeClr>
                </a:solidFill>
                <a:latin typeface="Trade Gothic Next Heavy" panose="020B0903040303020004" pitchFamily="34" charset="0"/>
              </a:rPr>
              <a:t>DOCUMENTAÇÃO</a:t>
            </a:r>
            <a:endParaRPr lang="en-CA" spc="-1" dirty="0">
              <a:solidFill>
                <a:schemeClr val="tx2">
                  <a:lumMod val="75000"/>
                </a:schemeClr>
              </a:solidFill>
              <a:latin typeface="Trade Gothic Next Heavy" panose="020B0903040303020004" pitchFamily="34" charset="0"/>
            </a:endParaRPr>
          </a:p>
        </p:txBody>
      </p:sp>
      <p:pic>
        <p:nvPicPr>
          <p:cNvPr id="7" name="Picture 93">
            <a:extLst>
              <a:ext uri="{FF2B5EF4-FFF2-40B4-BE49-F238E27FC236}">
                <a16:creationId xmlns:a16="http://schemas.microsoft.com/office/drawing/2014/main" id="{3D9BEC41-EDD3-E9DC-1C4B-F477B98C313E}"/>
              </a:ext>
            </a:extLst>
          </p:cNvPr>
          <p:cNvPicPr/>
          <p:nvPr/>
        </p:nvPicPr>
        <p:blipFill>
          <a:blip r:embed="rId3"/>
          <a:stretch/>
        </p:blipFill>
        <p:spPr>
          <a:xfrm>
            <a:off x="1023868" y="1235682"/>
            <a:ext cx="8762629" cy="4105148"/>
          </a:xfrm>
          <a:prstGeom prst="rect">
            <a:avLst/>
          </a:prstGeom>
          <a:ln w="0">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9935"/>
            <a:ext cx="692861" cy="568048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207818"/>
            <a:ext cx="0" cy="5296653"/>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7759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dirty="0">
                <a:solidFill>
                  <a:schemeClr val="tx2">
                    <a:lumMod val="75000"/>
                  </a:schemeClr>
                </a:solidFill>
                <a:latin typeface="Trade Gothic Next Heavy" panose="020B0903040303020004" pitchFamily="34" charset="0"/>
              </a:rPr>
              <a:t>ESTRUTURA</a:t>
            </a:r>
            <a:endParaRPr lang="en-CA" spc="-1" dirty="0">
              <a:solidFill>
                <a:schemeClr val="tx2">
                  <a:lumMod val="75000"/>
                </a:schemeClr>
              </a:solidFill>
              <a:latin typeface="Trade Gothic Next Heavy" panose="020B0903040303020004" pitchFamily="34" charset="0"/>
            </a:endParaRPr>
          </a:p>
        </p:txBody>
      </p:sp>
      <p:pic>
        <p:nvPicPr>
          <p:cNvPr id="11" name="Imagem 10">
            <a:extLst>
              <a:ext uri="{FF2B5EF4-FFF2-40B4-BE49-F238E27FC236}">
                <a16:creationId xmlns:a16="http://schemas.microsoft.com/office/drawing/2014/main" id="{B6BB4FCA-CEEB-6FFB-7BB8-696C260CD0D0}"/>
              </a:ext>
            </a:extLst>
          </p:cNvPr>
          <p:cNvPicPr>
            <a:picLocks noChangeAspect="1"/>
          </p:cNvPicPr>
          <p:nvPr/>
        </p:nvPicPr>
        <p:blipFill>
          <a:blip r:embed="rId3"/>
          <a:stretch>
            <a:fillRect/>
          </a:stretch>
        </p:blipFill>
        <p:spPr>
          <a:xfrm>
            <a:off x="3602719" y="945720"/>
            <a:ext cx="2875188" cy="4008833"/>
          </a:xfrm>
          <a:prstGeom prst="rect">
            <a:avLst/>
          </a:prstGeom>
        </p:spPr>
      </p:pic>
      <p:sp>
        <p:nvSpPr>
          <p:cNvPr id="13" name="Retângulo 12">
            <a:extLst>
              <a:ext uri="{FF2B5EF4-FFF2-40B4-BE49-F238E27FC236}">
                <a16:creationId xmlns:a16="http://schemas.microsoft.com/office/drawing/2014/main" id="{2B54A6EC-B814-3DD5-BAA7-322B546F003B}"/>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4" name="Conector reto 13">
            <a:extLst>
              <a:ext uri="{FF2B5EF4-FFF2-40B4-BE49-F238E27FC236}">
                <a16:creationId xmlns:a16="http://schemas.microsoft.com/office/drawing/2014/main" id="{E0DD26DA-3C10-15F8-495D-5D5FE888DF04}"/>
              </a:ext>
            </a:extLst>
          </p:cNvPr>
          <p:cNvCxnSpPr>
            <a:cxnSpLocks/>
          </p:cNvCxnSpPr>
          <p:nvPr/>
        </p:nvCxnSpPr>
        <p:spPr>
          <a:xfrm flipH="1">
            <a:off x="691156" y="5088835"/>
            <a:ext cx="9466635" cy="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56881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159488" y="5088835"/>
            <a:ext cx="10317279"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CONCLUSÃO</a:t>
            </a:r>
            <a:endParaRPr lang="en-CA" sz="5400" spc="-1" dirty="0">
              <a:solidFill>
                <a:schemeClr val="tx2">
                  <a:lumMod val="75000"/>
                </a:schemeClr>
              </a:solidFill>
              <a:latin typeface="Trade Gothic Next Heavy" panose="020B0903040303020004" pitchFamily="34" charset="0"/>
            </a:endParaRPr>
          </a:p>
        </p:txBody>
      </p:sp>
      <p:pic>
        <p:nvPicPr>
          <p:cNvPr id="3" name="Imagem 2" descr="Logotipo&#10;&#10;Descrição gerada automaticamente">
            <a:extLst>
              <a:ext uri="{FF2B5EF4-FFF2-40B4-BE49-F238E27FC236}">
                <a16:creationId xmlns:a16="http://schemas.microsoft.com/office/drawing/2014/main" id="{02DE92AE-D616-0339-9851-D78E81D39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1251444"/>
            <a:ext cx="750197" cy="750197"/>
          </a:xfrm>
          <a:prstGeom prst="rect">
            <a:avLst/>
          </a:prstGeom>
        </p:spPr>
      </p:pic>
      <p:sp>
        <p:nvSpPr>
          <p:cNvPr id="4" name="PlaceHolder 2">
            <a:extLst>
              <a:ext uri="{FF2B5EF4-FFF2-40B4-BE49-F238E27FC236}">
                <a16:creationId xmlns:a16="http://schemas.microsoft.com/office/drawing/2014/main" id="{F4B9B012-D40E-28F9-B947-19989B96ECEA}"/>
              </a:ext>
            </a:extLst>
          </p:cNvPr>
          <p:cNvSpPr txBox="1">
            <a:spLocks/>
          </p:cNvSpPr>
          <p:nvPr/>
        </p:nvSpPr>
        <p:spPr>
          <a:xfrm>
            <a:off x="3618144" y="1374821"/>
            <a:ext cx="4019897" cy="2628789"/>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None/>
              <a:tabLst>
                <a:tab pos="0" algn="l"/>
              </a:tabLst>
            </a:pPr>
            <a:r>
              <a:rPr lang="en-CA" sz="3500" spc="-1" dirty="0" err="1">
                <a:solidFill>
                  <a:srgbClr val="000000"/>
                </a:solidFill>
                <a:latin typeface="Trade Gothic Next" panose="020B0503040303020004" pitchFamily="34" charset="0"/>
              </a:rPr>
              <a:t>Funções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a:solidFill>
                  <a:srgbClr val="000000"/>
                </a:solidFill>
                <a:latin typeface="Trade Gothic Next" panose="020B0503040303020004" pitchFamily="34" charset="0"/>
              </a:rPr>
              <a:t>Testes</a:t>
            </a:r>
          </a:p>
          <a:p>
            <a:pPr indent="0">
              <a:lnSpc>
                <a:spcPct val="100000"/>
              </a:lnSpc>
              <a:buNone/>
              <a:tabLst>
                <a:tab pos="0" algn="l"/>
              </a:tabLst>
            </a:pPr>
            <a:r>
              <a:rPr lang="en-CA" sz="3500" spc="-1" dirty="0" err="1">
                <a:solidFill>
                  <a:srgbClr val="000000"/>
                </a:solidFill>
                <a:latin typeface="Trade Gothic Next" panose="020B0503040303020004" pitchFamily="34" charset="0"/>
              </a:rPr>
              <a:t>Encontrar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err="1">
                <a:solidFill>
                  <a:srgbClr val="000000"/>
                </a:solidFill>
                <a:latin typeface="Trade Gothic Next" panose="020B0503040303020004" pitchFamily="34" charset="0"/>
              </a:rPr>
              <a:t>Divulgar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pic>
        <p:nvPicPr>
          <p:cNvPr id="5" name="Imagem 4" descr="Logotipo&#10;&#10;Descrição gerada automaticamente">
            <a:extLst>
              <a:ext uri="{FF2B5EF4-FFF2-40B4-BE49-F238E27FC236}">
                <a16:creationId xmlns:a16="http://schemas.microsoft.com/office/drawing/2014/main" id="{AF479E15-4026-2464-D32B-80C87F773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1917400"/>
            <a:ext cx="750197" cy="750197"/>
          </a:xfrm>
          <a:prstGeom prst="rect">
            <a:avLst/>
          </a:prstGeom>
        </p:spPr>
      </p:pic>
      <p:pic>
        <p:nvPicPr>
          <p:cNvPr id="8" name="Imagem 7" descr="Logotipo&#10;&#10;Descrição gerada automaticamente">
            <a:extLst>
              <a:ext uri="{FF2B5EF4-FFF2-40B4-BE49-F238E27FC236}">
                <a16:creationId xmlns:a16="http://schemas.microsoft.com/office/drawing/2014/main" id="{F6B58F4B-E29A-70ED-3158-F18C325AA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2583356"/>
            <a:ext cx="750197" cy="750197"/>
          </a:xfrm>
          <a:prstGeom prst="rect">
            <a:avLst/>
          </a:prstGeom>
        </p:spPr>
      </p:pic>
      <p:pic>
        <p:nvPicPr>
          <p:cNvPr id="10" name="Imagem 9" descr="Logotipo&#10;&#10;Descrição gerada automaticamente">
            <a:extLst>
              <a:ext uri="{FF2B5EF4-FFF2-40B4-BE49-F238E27FC236}">
                <a16:creationId xmlns:a16="http://schemas.microsoft.com/office/drawing/2014/main" id="{6B00029B-66B9-5DBA-2D28-EF518A0CCA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3231664"/>
            <a:ext cx="750197" cy="750197"/>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Tinta 13">
                <a:extLst>
                  <a:ext uri="{FF2B5EF4-FFF2-40B4-BE49-F238E27FC236}">
                    <a16:creationId xmlns:a16="http://schemas.microsoft.com/office/drawing/2014/main" id="{1D4A6297-AEE4-3108-9F9D-D257394AE940}"/>
                  </a:ext>
                </a:extLst>
              </p14:cNvPr>
              <p14:cNvContentPartPr/>
              <p14:nvPr/>
            </p14:nvContentPartPr>
            <p14:xfrm>
              <a:off x="4991342" y="1669523"/>
              <a:ext cx="360" cy="360"/>
            </p14:xfrm>
          </p:contentPart>
        </mc:Choice>
        <mc:Fallback xmlns="">
          <p:pic>
            <p:nvPicPr>
              <p:cNvPr id="14" name="Tinta 13">
                <a:extLst>
                  <a:ext uri="{FF2B5EF4-FFF2-40B4-BE49-F238E27FC236}">
                    <a16:creationId xmlns:a16="http://schemas.microsoft.com/office/drawing/2014/main" id="{1D4A6297-AEE4-3108-9F9D-D257394AE940}"/>
                  </a:ext>
                </a:extLst>
              </p:cNvPr>
              <p:cNvPicPr/>
              <p:nvPr/>
            </p:nvPicPr>
            <p:blipFill>
              <a:blip r:embed="rId5"/>
              <a:stretch>
                <a:fillRect/>
              </a:stretch>
            </p:blipFill>
            <p:spPr>
              <a:xfrm>
                <a:off x="4982342" y="1660523"/>
                <a:ext cx="18000" cy="18000"/>
              </a:xfrm>
              <a:prstGeom prst="rect">
                <a:avLst/>
              </a:prstGeom>
            </p:spPr>
          </p:pic>
        </mc:Fallback>
      </mc:AlternateContent>
    </p:spTree>
    <p:extLst>
      <p:ext uri="{BB962C8B-B14F-4D97-AF65-F5344CB8AC3E}">
        <p14:creationId xmlns:p14="http://schemas.microsoft.com/office/powerpoint/2010/main" val="256468367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6016259-80FB-2518-6661-D55C7A9FF550}"/>
              </a:ext>
            </a:extLst>
          </p:cNvPr>
          <p:cNvSpPr/>
          <p:nvPr/>
        </p:nvSpPr>
        <p:spPr>
          <a:xfrm>
            <a:off x="2929892" y="-3380"/>
            <a:ext cx="7150734" cy="567393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68D6CF72-2F0C-2680-EC57-98BBA1508A70}"/>
              </a:ext>
            </a:extLst>
          </p:cNvPr>
          <p:cNvSpPr>
            <a:spLocks noGrp="1"/>
          </p:cNvSpPr>
          <p:nvPr>
            <p:ph type="title"/>
          </p:nvPr>
        </p:nvSpPr>
        <p:spPr>
          <a:xfrm>
            <a:off x="-1" y="2536620"/>
            <a:ext cx="2964119" cy="597310"/>
          </a:xfrm>
        </p:spPr>
        <p:txBody>
          <a:bodyPr vert="horz"/>
          <a:lstStyle/>
          <a:p>
            <a:pPr algn="ctr"/>
            <a:r>
              <a:rPr lang="en-US" sz="4000" dirty="0">
                <a:solidFill>
                  <a:schemeClr val="tx2">
                    <a:lumMod val="75000"/>
                  </a:schemeClr>
                </a:solidFill>
                <a:latin typeface="Trade Gothic Next Heavy" panose="020B0903040303020004" pitchFamily="34" charset="0"/>
              </a:rPr>
              <a:t>MEMBROS</a:t>
            </a:r>
            <a:endParaRPr lang="pt-BR" dirty="0">
              <a:solidFill>
                <a:schemeClr val="tx2">
                  <a:lumMod val="75000"/>
                </a:schemeClr>
              </a:solidFill>
              <a:latin typeface="Trade Gothic Next Heavy" panose="020B0903040303020004" pitchFamily="34" charset="0"/>
            </a:endParaRPr>
          </a:p>
        </p:txBody>
      </p:sp>
      <p:sp>
        <p:nvSpPr>
          <p:cNvPr id="8" name="Retângulo: Cantos Superiores Arredondados 7">
            <a:extLst>
              <a:ext uri="{FF2B5EF4-FFF2-40B4-BE49-F238E27FC236}">
                <a16:creationId xmlns:a16="http://schemas.microsoft.com/office/drawing/2014/main" id="{9F6C6E84-7940-891D-BFA5-0FDECE9459BA}"/>
              </a:ext>
            </a:extLst>
          </p:cNvPr>
          <p:cNvSpPr/>
          <p:nvPr/>
        </p:nvSpPr>
        <p:spPr>
          <a:xfrm>
            <a:off x="3915250" y="152400"/>
            <a:ext cx="2030308" cy="2008853"/>
          </a:xfrm>
          <a:prstGeom prst="round2Same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a:extLst>
              <a:ext uri="{FF2B5EF4-FFF2-40B4-BE49-F238E27FC236}">
                <a16:creationId xmlns:a16="http://schemas.microsoft.com/office/drawing/2014/main" id="{C4EA22FE-B04C-1796-A7CF-787E1223D8DC}"/>
              </a:ext>
            </a:extLst>
          </p:cNvPr>
          <p:cNvSpPr txBox="1"/>
          <p:nvPr/>
        </p:nvSpPr>
        <p:spPr>
          <a:xfrm>
            <a:off x="3913292" y="2161253"/>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GABRIEL MENEZES</a:t>
            </a:r>
          </a:p>
          <a:p>
            <a:pPr algn="ctr"/>
            <a:r>
              <a:rPr lang="es-ES" sz="1600" dirty="0">
                <a:solidFill>
                  <a:schemeClr val="bg1"/>
                </a:solidFill>
                <a:latin typeface="Trade Gothic Next Heavy" panose="020B0903040303020004" pitchFamily="34" charset="0"/>
              </a:rPr>
              <a:t>F13GJI6</a:t>
            </a:r>
            <a:endParaRPr lang="pt-BR" sz="1600" dirty="0">
              <a:solidFill>
                <a:schemeClr val="bg1"/>
              </a:solidFill>
              <a:latin typeface="Trade Gothic Next Heavy" panose="020B0903040303020004" pitchFamily="34" charset="0"/>
            </a:endParaRPr>
          </a:p>
        </p:txBody>
      </p:sp>
      <p:sp>
        <p:nvSpPr>
          <p:cNvPr id="17" name="CaixaDeTexto 16">
            <a:extLst>
              <a:ext uri="{FF2B5EF4-FFF2-40B4-BE49-F238E27FC236}">
                <a16:creationId xmlns:a16="http://schemas.microsoft.com/office/drawing/2014/main" id="{1E8110CE-CAD8-4D3D-BE6C-2DFC985B36D6}"/>
              </a:ext>
            </a:extLst>
          </p:cNvPr>
          <p:cNvSpPr txBox="1"/>
          <p:nvPr/>
        </p:nvSpPr>
        <p:spPr>
          <a:xfrm>
            <a:off x="6995979" y="2161252"/>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CARLOS FERREIRA</a:t>
            </a:r>
          </a:p>
          <a:p>
            <a:pPr algn="ctr"/>
            <a:r>
              <a:rPr lang="es-ES" sz="1600" dirty="0">
                <a:solidFill>
                  <a:schemeClr val="bg1"/>
                </a:solidFill>
                <a:latin typeface="Trade Gothic Next Heavy" panose="020B0903040303020004" pitchFamily="34" charset="0"/>
              </a:rPr>
              <a:t>N6401C7</a:t>
            </a:r>
            <a:endParaRPr lang="pt-BR" sz="1600" dirty="0">
              <a:solidFill>
                <a:schemeClr val="bg1"/>
              </a:solidFill>
              <a:latin typeface="Trade Gothic Next Heavy" panose="020B0903040303020004" pitchFamily="34" charset="0"/>
            </a:endParaRPr>
          </a:p>
        </p:txBody>
      </p:sp>
      <p:sp>
        <p:nvSpPr>
          <p:cNvPr id="18" name="CaixaDeTexto 17">
            <a:extLst>
              <a:ext uri="{FF2B5EF4-FFF2-40B4-BE49-F238E27FC236}">
                <a16:creationId xmlns:a16="http://schemas.microsoft.com/office/drawing/2014/main" id="{7BF1DF0B-FEDB-208A-1ED4-6405F7D14DE8}"/>
              </a:ext>
            </a:extLst>
          </p:cNvPr>
          <p:cNvSpPr txBox="1"/>
          <p:nvPr/>
        </p:nvSpPr>
        <p:spPr>
          <a:xfrm>
            <a:off x="3913292" y="4977151"/>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GUSTAVO FARIA</a:t>
            </a:r>
          </a:p>
          <a:p>
            <a:pPr algn="ctr"/>
            <a:r>
              <a:rPr lang="es-ES" sz="1600" dirty="0">
                <a:solidFill>
                  <a:schemeClr val="bg1"/>
                </a:solidFill>
                <a:latin typeface="Trade Gothic Next Heavy" panose="020B0903040303020004" pitchFamily="34" charset="0"/>
              </a:rPr>
              <a:t>F22IFG2</a:t>
            </a:r>
            <a:endParaRPr lang="pt-BR" sz="1600" dirty="0">
              <a:solidFill>
                <a:schemeClr val="bg1"/>
              </a:solidFill>
              <a:latin typeface="Trade Gothic Next Heavy" panose="020B0903040303020004" pitchFamily="34" charset="0"/>
            </a:endParaRPr>
          </a:p>
        </p:txBody>
      </p:sp>
      <p:sp>
        <p:nvSpPr>
          <p:cNvPr id="19" name="CaixaDeTexto 18">
            <a:extLst>
              <a:ext uri="{FF2B5EF4-FFF2-40B4-BE49-F238E27FC236}">
                <a16:creationId xmlns:a16="http://schemas.microsoft.com/office/drawing/2014/main" id="{1EFF087C-0B2B-0FB3-2860-E5046AEBDDA1}"/>
              </a:ext>
            </a:extLst>
          </p:cNvPr>
          <p:cNvSpPr txBox="1"/>
          <p:nvPr/>
        </p:nvSpPr>
        <p:spPr>
          <a:xfrm>
            <a:off x="6940535" y="4977150"/>
            <a:ext cx="2141195"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MAYARA MARQUES</a:t>
            </a:r>
          </a:p>
          <a:p>
            <a:pPr algn="ctr"/>
            <a:r>
              <a:rPr lang="es-ES" sz="1600" dirty="0">
                <a:solidFill>
                  <a:schemeClr val="bg1"/>
                </a:solidFill>
                <a:latin typeface="Trade Gothic Next Heavy" panose="020B0903040303020004" pitchFamily="34" charset="0"/>
              </a:rPr>
              <a:t>N542DD1</a:t>
            </a:r>
          </a:p>
        </p:txBody>
      </p:sp>
      <p:sp>
        <p:nvSpPr>
          <p:cNvPr id="20" name="Retângulo: Cantos Superiores Arredondados 19">
            <a:extLst>
              <a:ext uri="{FF2B5EF4-FFF2-40B4-BE49-F238E27FC236}">
                <a16:creationId xmlns:a16="http://schemas.microsoft.com/office/drawing/2014/main" id="{E844AE5A-A342-2977-C422-8576718A17F8}"/>
              </a:ext>
            </a:extLst>
          </p:cNvPr>
          <p:cNvSpPr/>
          <p:nvPr/>
        </p:nvSpPr>
        <p:spPr>
          <a:xfrm>
            <a:off x="6995979" y="152399"/>
            <a:ext cx="2030308" cy="2008853"/>
          </a:xfrm>
          <a:prstGeom prst="round2Same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Retângulo: Cantos Superiores Arredondados 20">
            <a:extLst>
              <a:ext uri="{FF2B5EF4-FFF2-40B4-BE49-F238E27FC236}">
                <a16:creationId xmlns:a16="http://schemas.microsoft.com/office/drawing/2014/main" id="{D5C06AD3-3907-EAF4-FCF1-8649C1643852}"/>
              </a:ext>
            </a:extLst>
          </p:cNvPr>
          <p:cNvSpPr/>
          <p:nvPr/>
        </p:nvSpPr>
        <p:spPr>
          <a:xfrm>
            <a:off x="3911332" y="2968298"/>
            <a:ext cx="2030308" cy="2008853"/>
          </a:xfrm>
          <a:prstGeom prst="round2Same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Cantos Superiores Arredondados 21">
            <a:extLst>
              <a:ext uri="{FF2B5EF4-FFF2-40B4-BE49-F238E27FC236}">
                <a16:creationId xmlns:a16="http://schemas.microsoft.com/office/drawing/2014/main" id="{17980685-20AD-BE8E-E11D-610814348D49}"/>
              </a:ext>
            </a:extLst>
          </p:cNvPr>
          <p:cNvSpPr/>
          <p:nvPr/>
        </p:nvSpPr>
        <p:spPr>
          <a:xfrm>
            <a:off x="6994998" y="2968298"/>
            <a:ext cx="2030308" cy="2008853"/>
          </a:xfrm>
          <a:prstGeom prst="round2SameRect">
            <a:avLst/>
          </a:prstGeom>
          <a:blipFill dpi="0" rotWithShape="1">
            <a:blip r:embed="rId6" cstate="print">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l="-534" r="-534"/>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5" name="Conector reto 24">
            <a:extLst>
              <a:ext uri="{FF2B5EF4-FFF2-40B4-BE49-F238E27FC236}">
                <a16:creationId xmlns:a16="http://schemas.microsoft.com/office/drawing/2014/main" id="{B1EE88B6-5D47-1B31-5C0F-871EC645503B}"/>
              </a:ext>
            </a:extLst>
          </p:cNvPr>
          <p:cNvCxnSpPr>
            <a:cxnSpLocks/>
            <a:stCxn id="10" idx="1"/>
            <a:endCxn id="10" idx="3"/>
          </p:cNvCxnSpPr>
          <p:nvPr/>
        </p:nvCxnSpPr>
        <p:spPr>
          <a:xfrm>
            <a:off x="2929892" y="2833585"/>
            <a:ext cx="7150734" cy="0"/>
          </a:xfrm>
          <a:prstGeom prst="line">
            <a:avLst/>
          </a:prstGeom>
          <a:ln w="76200">
            <a:solidFill>
              <a:srgbClr val="0070C0"/>
            </a:solidFill>
            <a:headEnd type="ova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08CA2A7-C242-DFFE-DE0C-7DE0AF092083}"/>
              </a:ext>
            </a:extLst>
          </p:cNvPr>
          <p:cNvCxnSpPr>
            <a:cxnSpLocks/>
          </p:cNvCxnSpPr>
          <p:nvPr/>
        </p:nvCxnSpPr>
        <p:spPr>
          <a:xfrm flipV="1">
            <a:off x="2929892" y="-3380"/>
            <a:ext cx="0" cy="283696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910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458F9E88-64C7-47F0-A86D-759DF099DE63}"/>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bg1"/>
                </a:solidFill>
                <a:latin typeface="Trade Gothic Next Heavy" panose="020B0903040303020004" pitchFamily="34" charset="0"/>
              </a:rPr>
              <a:t>DEMONSTRAÇÃO</a:t>
            </a:r>
            <a:endParaRPr lang="en-CA" sz="5400" spc="-1" dirty="0">
              <a:solidFill>
                <a:schemeClr val="bg1"/>
              </a:solidFill>
              <a:latin typeface="Trade Gothic Next Heavy" panose="020B09030403030200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928227"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OBJETIVO</a:t>
            </a:r>
            <a:endParaRPr lang="en-CA" sz="5400" b="0" strike="noStrike" spc="-1" dirty="0">
              <a:solidFill>
                <a:schemeClr val="tx2">
                  <a:lumMod val="75000"/>
                </a:schemeClr>
              </a:solidFill>
              <a:latin typeface="Trade Gothic Next Heavy" panose="020B0903040303020004" pitchFamily="34" charset="0"/>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pic>
        <p:nvPicPr>
          <p:cNvPr id="8" name="Imagem 7" descr="Texto, Logotipo&#10;&#10;Descrição gerada automaticamente">
            <a:extLst>
              <a:ext uri="{FF2B5EF4-FFF2-40B4-BE49-F238E27FC236}">
                <a16:creationId xmlns:a16="http://schemas.microsoft.com/office/drawing/2014/main" id="{72165A13-B847-5395-C192-7A3F1FA8A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5" y="2139930"/>
            <a:ext cx="4216923" cy="1267612"/>
          </a:xfrm>
          <a:prstGeom prst="rect">
            <a:avLst/>
          </a:prstGeom>
        </p:spPr>
      </p:pic>
      <p:pic>
        <p:nvPicPr>
          <p:cNvPr id="7" name="Imagem 6">
            <a:extLst>
              <a:ext uri="{FF2B5EF4-FFF2-40B4-BE49-F238E27FC236}">
                <a16:creationId xmlns:a16="http://schemas.microsoft.com/office/drawing/2014/main" id="{0DDD8B4A-1EC2-65E3-094C-E19C2B6FFEC1}"/>
              </a:ext>
            </a:extLst>
          </p:cNvPr>
          <p:cNvPicPr>
            <a:picLocks noChangeAspect="1"/>
          </p:cNvPicPr>
          <p:nvPr/>
        </p:nvPicPr>
        <p:blipFill>
          <a:blip r:embed="rId4"/>
          <a:stretch>
            <a:fillRect/>
          </a:stretch>
        </p:blipFill>
        <p:spPr>
          <a:xfrm>
            <a:off x="5239838" y="1012045"/>
            <a:ext cx="4606552" cy="364646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0" y="4975207"/>
            <a:ext cx="10041649"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INTRODU</a:t>
            </a:r>
            <a:r>
              <a:rPr lang="pt-BR" sz="5400" spc="-1" dirty="0">
                <a:solidFill>
                  <a:schemeClr val="tx2">
                    <a:lumMod val="75000"/>
                  </a:schemeClr>
                </a:solidFill>
                <a:latin typeface="Trade Gothic Next Heavy" panose="020B0903040303020004" pitchFamily="34" charset="0"/>
              </a:rPr>
              <a:t>ÇÃO</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529403" y="1280163"/>
            <a:ext cx="9185737" cy="3657576"/>
          </a:xfrm>
          <a:prstGeom prst="rect">
            <a:avLst/>
          </a:prstGeom>
          <a:noFill/>
          <a:ln w="0">
            <a:noFill/>
          </a:ln>
        </p:spPr>
        <p:txBody>
          <a:bodyPr lIns="0" tIns="0" rIns="0" bIns="0" anchor="t">
            <a:normAutofit fontScale="92500"/>
          </a:bodyPr>
          <a:lstStyle/>
          <a:p>
            <a:pPr marL="685800" indent="-457200">
              <a:lnSpc>
                <a:spcPct val="100000"/>
              </a:lnSpc>
              <a:tabLst>
                <a:tab pos="0" algn="l"/>
              </a:tabLst>
            </a:pPr>
            <a:r>
              <a:rPr lang="pt-BR" sz="3500" spc="-1" dirty="0">
                <a:solidFill>
                  <a:srgbClr val="000000"/>
                </a:solidFill>
                <a:latin typeface="Trade Gothic Next" panose="020B0503040303020004" pitchFamily="34" charset="0"/>
              </a:rPr>
              <a:t>Mercado de trabalho</a:t>
            </a:r>
          </a:p>
          <a:p>
            <a:pPr marL="685800" indent="-457200">
              <a:lnSpc>
                <a:spcPct val="100000"/>
              </a:lnSpc>
              <a:tabLst>
                <a:tab pos="0" algn="l"/>
              </a:tabLst>
            </a:pPr>
            <a:r>
              <a:rPr lang="pt-BR" sz="3500" spc="-1" dirty="0">
                <a:solidFill>
                  <a:srgbClr val="000000"/>
                </a:solidFill>
                <a:latin typeface="Trade Gothic Next" panose="020B0503040303020004" pitchFamily="34" charset="0"/>
              </a:rPr>
              <a:t>Globalização</a:t>
            </a:r>
          </a:p>
          <a:p>
            <a:pPr marL="685800" indent="-457200">
              <a:lnSpc>
                <a:spcPct val="100000"/>
              </a:lnSpc>
              <a:tabLst>
                <a:tab pos="0" algn="l"/>
              </a:tabLst>
            </a:pPr>
            <a:r>
              <a:rPr lang="en-CA" sz="3500" spc="-1" dirty="0" err="1">
                <a:solidFill>
                  <a:srgbClr val="000000"/>
                </a:solidFill>
                <a:latin typeface="Trade Gothic Next" panose="020B0503040303020004" pitchFamily="34" charset="0"/>
              </a:rPr>
              <a:t>Muitas</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informações</a:t>
            </a:r>
            <a:r>
              <a:rPr lang="en-CA" sz="3500" spc="-1" dirty="0">
                <a:solidFill>
                  <a:srgbClr val="000000"/>
                </a:solidFill>
                <a:latin typeface="Trade Gothic Next" panose="020B0503040303020004" pitchFamily="34" charset="0"/>
              </a:rPr>
              <a:t> de </a:t>
            </a:r>
            <a:r>
              <a:rPr lang="en-CA" sz="3500" spc="-1" dirty="0" err="1">
                <a:solidFill>
                  <a:srgbClr val="000000"/>
                </a:solidFill>
                <a:latin typeface="Trade Gothic Next" panose="020B0503040303020004" pitchFamily="34" charset="0"/>
              </a:rPr>
              <a:t>emprego</a:t>
            </a:r>
            <a:r>
              <a:rPr lang="en-CA" sz="3500" spc="-1" dirty="0">
                <a:solidFill>
                  <a:srgbClr val="000000"/>
                </a:solidFill>
                <a:latin typeface="Trade Gothic Next" panose="020B0503040303020004" pitchFamily="34" charset="0"/>
              </a:rPr>
              <a:t> fora do </a:t>
            </a:r>
            <a:r>
              <a:rPr lang="en-CA" sz="3500" spc="-1" dirty="0" err="1">
                <a:solidFill>
                  <a:srgbClr val="000000"/>
                </a:solidFill>
                <a:latin typeface="Trade Gothic Next" panose="020B0503040303020004" pitchFamily="34" charset="0"/>
              </a:rPr>
              <a:t>Brasil</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err="1">
                <a:solidFill>
                  <a:srgbClr val="000000"/>
                </a:solidFill>
                <a:latin typeface="Trade Gothic Next" panose="020B0503040303020004" pitchFamily="34" charset="0"/>
              </a:rPr>
              <a:t>Pouca</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informação</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sobre</a:t>
            </a:r>
            <a:r>
              <a:rPr lang="en-CA" sz="3500" spc="-1" dirty="0">
                <a:solidFill>
                  <a:srgbClr val="000000"/>
                </a:solidFill>
                <a:latin typeface="Trade Gothic Next" panose="020B0503040303020004" pitchFamily="34" charset="0"/>
              </a:rPr>
              <a:t> o </a:t>
            </a:r>
            <a:r>
              <a:rPr lang="en-CA" sz="3500" spc="-1" dirty="0" err="1">
                <a:solidFill>
                  <a:srgbClr val="000000"/>
                </a:solidFill>
                <a:latin typeface="Trade Gothic Next" panose="020B0503040303020004" pitchFamily="34" charset="0"/>
              </a:rPr>
              <a:t>contrário</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a:solidFill>
                  <a:srgbClr val="000000"/>
                </a:solidFill>
                <a:latin typeface="Trade Gothic Next" panose="020B0503040303020004" pitchFamily="34" charset="0"/>
              </a:rPr>
              <a:t>Por que?</a:t>
            </a:r>
          </a:p>
          <a:p>
            <a:pPr marL="685800" indent="-457200">
              <a:lnSpc>
                <a:spcPct val="100000"/>
              </a:lnSpc>
              <a:tabLst>
                <a:tab pos="0" algn="l"/>
              </a:tabLst>
            </a:pPr>
            <a:r>
              <a:rPr lang="en-CA" sz="3500" spc="-1" dirty="0">
                <a:solidFill>
                  <a:srgbClr val="000000"/>
                </a:solidFill>
                <a:latin typeface="Trade Gothic Next" panose="020B0503040303020004" pitchFamily="34" charset="0"/>
              </a:rPr>
              <a:t>Como </a:t>
            </a:r>
            <a:r>
              <a:rPr lang="en-CA" sz="3500" spc="-1" dirty="0" err="1">
                <a:solidFill>
                  <a:srgbClr val="000000"/>
                </a:solidFill>
                <a:latin typeface="Trade Gothic Next" panose="020B0503040303020004" pitchFamily="34" charset="0"/>
              </a:rPr>
              <a:t>ajudar</a:t>
            </a:r>
            <a:r>
              <a:rPr lang="en-CA" sz="3500" spc="-1" dirty="0">
                <a:solidFill>
                  <a:srgbClr val="000000"/>
                </a:solidFill>
                <a:latin typeface="Trade Gothic Next" panose="020B0503040303020004" pitchFamily="34" charset="0"/>
              </a:rPr>
              <a:t>?</a:t>
            </a:r>
          </a:p>
          <a:p>
            <a:pPr marL="571500" indent="-342900">
              <a:lnSpc>
                <a:spcPct val="100000"/>
              </a:lnSpc>
              <a:tabLst>
                <a:tab pos="0" algn="l"/>
              </a:tabLst>
            </a:pPr>
            <a:endParaRPr lang="en-CA" sz="2400" b="1"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01BB2765-7FC7-833A-F71F-85E1E9D10A56}"/>
              </a:ext>
            </a:extLst>
          </p:cNvPr>
          <p:cNvCxnSpPr>
            <a:cxnSpLocks/>
          </p:cNvCxnSpPr>
          <p:nvPr/>
        </p:nvCxnSpPr>
        <p:spPr>
          <a:xfrm flipH="1">
            <a:off x="-81280" y="4977416"/>
            <a:ext cx="1023907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4146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6FB97949-5C91-75B0-2E9C-327F8760F8DF}"/>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E7B8CECC-541B-5A46-230C-8F1E14987069}"/>
              </a:ext>
            </a:extLst>
          </p:cNvPr>
          <p:cNvSpPr/>
          <p:nvPr/>
        </p:nvSpPr>
        <p:spPr>
          <a:xfrm>
            <a:off x="-1" y="-44695"/>
            <a:ext cx="10080623" cy="12238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PESQUISA</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917807" y="1382681"/>
            <a:ext cx="9070920" cy="4084320"/>
          </a:xfrm>
          <a:prstGeom prst="rect">
            <a:avLst/>
          </a:prstGeom>
          <a:noFill/>
          <a:ln w="0">
            <a:noFill/>
          </a:ln>
        </p:spPr>
        <p:txBody>
          <a:bodyPr lIns="0" tIns="0" rIns="0" bIns="0" anchor="t">
            <a:normAutofit/>
          </a:bodyPr>
          <a:lstStyle/>
          <a:p>
            <a:pPr marL="800100" indent="-571500">
              <a:lnSpc>
                <a:spcPct val="100000"/>
              </a:lnSpc>
              <a:tabLst>
                <a:tab pos="0" algn="l"/>
              </a:tabLst>
            </a:pPr>
            <a:r>
              <a:rPr lang="en-CA" sz="3200" b="0" strike="noStrike" spc="-1" dirty="0" err="1">
                <a:solidFill>
                  <a:srgbClr val="000000"/>
                </a:solidFill>
                <a:latin typeface="Trade Gothic Next" panose="020B0503040303020004" pitchFamily="34" charset="0"/>
              </a:rPr>
              <a:t>OBMigra</a:t>
            </a:r>
            <a:endParaRPr lang="en-CA" sz="3200" b="0" strike="noStrike"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67.423 (2011) para 187.985 (2021)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Lei de </a:t>
            </a:r>
            <a:r>
              <a:rPr lang="en-CA" sz="3200" spc="-1" dirty="0" err="1">
                <a:solidFill>
                  <a:srgbClr val="000000"/>
                </a:solidFill>
                <a:latin typeface="Trade Gothic Next" panose="020B0503040303020004" pitchFamily="34" charset="0"/>
              </a:rPr>
              <a:t>refúgio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2.448 </a:t>
            </a:r>
            <a:r>
              <a:rPr lang="en-CA" sz="3200" spc="-1" dirty="0" err="1">
                <a:solidFill>
                  <a:srgbClr val="000000"/>
                </a:solidFill>
                <a:latin typeface="Trade Gothic Next" panose="020B0503040303020004" pitchFamily="34" charset="0"/>
              </a:rPr>
              <a:t>solicitações</a:t>
            </a:r>
            <a:r>
              <a:rPr lang="en-CA" sz="3200" spc="-1" dirty="0">
                <a:solidFill>
                  <a:srgbClr val="000000"/>
                </a:solidFill>
                <a:latin typeface="Trade Gothic Next" panose="020B0503040303020004" pitchFamily="34" charset="0"/>
              </a:rPr>
              <a:t> (1997-2009) para 298.331 (2010-2021)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59% Venezuela e 13% Haiti (72% do total)</a:t>
            </a:r>
          </a:p>
          <a:p>
            <a:pPr marL="800100" indent="-571500">
              <a:lnSpc>
                <a:spcPct val="100000"/>
              </a:lnSpc>
              <a:tabLst>
                <a:tab pos="0" algn="l"/>
              </a:tabLst>
            </a:pPr>
            <a:r>
              <a:rPr lang="en-CA" sz="3200" spc="-1" dirty="0">
                <a:solidFill>
                  <a:srgbClr val="000000"/>
                </a:solidFill>
                <a:latin typeface="Trade Gothic Next" panose="020B0503040303020004" pitchFamily="34" charset="0"/>
              </a:rPr>
              <a:t>EUA </a:t>
            </a:r>
            <a:r>
              <a:rPr lang="en-CA" sz="3200" spc="-1" dirty="0" err="1">
                <a:solidFill>
                  <a:srgbClr val="000000"/>
                </a:solidFill>
                <a:latin typeface="Trade Gothic Next" panose="020B0503040303020004" pitchFamily="34" charset="0"/>
              </a:rPr>
              <a:t>tem</a:t>
            </a:r>
            <a:r>
              <a:rPr lang="en-CA" sz="3200" spc="-1" dirty="0">
                <a:solidFill>
                  <a:srgbClr val="000000"/>
                </a:solidFill>
                <a:latin typeface="Trade Gothic Next" panose="020B0503040303020004" pitchFamily="34" charset="0"/>
              </a:rPr>
              <a:t> 28 </a:t>
            </a:r>
            <a:r>
              <a:rPr lang="en-CA" sz="3200" spc="-1" dirty="0" err="1">
                <a:solidFill>
                  <a:srgbClr val="000000"/>
                </a:solidFill>
                <a:latin typeface="Trade Gothic Next" panose="020B0503040303020004" pitchFamily="34" charset="0"/>
              </a:rPr>
              <a:t>milhões</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imigrantes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800"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 name="Conector reto 1">
            <a:extLst>
              <a:ext uri="{FF2B5EF4-FFF2-40B4-BE49-F238E27FC236}">
                <a16:creationId xmlns:a16="http://schemas.microsoft.com/office/drawing/2014/main" id="{EA2BCE63-95F3-3B00-775B-EAB76ECCC497}"/>
              </a:ext>
            </a:extLst>
          </p:cNvPr>
          <p:cNvCxnSpPr>
            <a:cxnSpLocks/>
          </p:cNvCxnSpPr>
          <p:nvPr/>
        </p:nvCxnSpPr>
        <p:spPr>
          <a:xfrm flipV="1">
            <a:off x="10048243" y="-44695"/>
            <a:ext cx="0" cy="1215134"/>
          </a:xfrm>
          <a:prstGeom prst="line">
            <a:avLst/>
          </a:prstGeom>
          <a:ln w="76200">
            <a:solidFill>
              <a:srgbClr val="0070C0"/>
            </a:solidFill>
            <a:headEnd type="none"/>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1600D60-9EBC-FCAE-0C05-1E8C461AA471}"/>
              </a:ext>
            </a:extLst>
          </p:cNvPr>
          <p:cNvCxnSpPr>
            <a:cxnSpLocks/>
          </p:cNvCxnSpPr>
          <p:nvPr/>
        </p:nvCxnSpPr>
        <p:spPr>
          <a:xfrm flipH="1">
            <a:off x="795076" y="1170439"/>
            <a:ext cx="9396059" cy="869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20F1BAE2-620B-BFDA-542F-B1E558506B5C}"/>
              </a:ext>
            </a:extLst>
          </p:cNvPr>
          <p:cNvCxnSpPr>
            <a:cxnSpLocks/>
          </p:cNvCxnSpPr>
          <p:nvPr/>
        </p:nvCxnSpPr>
        <p:spPr>
          <a:xfrm flipV="1">
            <a:off x="795076" y="1170439"/>
            <a:ext cx="0" cy="4585562"/>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688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a:t>
            </a:r>
            <a:r>
              <a:rPr lang="pt-BR" sz="5400" spc="-1" dirty="0">
                <a:solidFill>
                  <a:schemeClr val="tx2">
                    <a:lumMod val="75000"/>
                  </a:schemeClr>
                </a:solidFill>
                <a:latin typeface="Trade Gothic Next Heavy" panose="020B0903040303020004" pitchFamily="34" charset="0"/>
              </a:rPr>
              <a:t>ROPOSTA</a:t>
            </a:r>
            <a:endParaRPr lang="en-CA" sz="4400" b="0" strike="noStrike" spc="-1" dirty="0">
              <a:solidFill>
                <a:schemeClr val="tx2">
                  <a:lumMod val="75000"/>
                </a:schemeClr>
              </a:solidFill>
              <a:latin typeface="Trade Gothic Next Heavy" panose="020B0903040303020004" pitchFamily="34" charset="0"/>
            </a:endParaRPr>
          </a:p>
        </p:txBody>
      </p:sp>
      <p:sp>
        <p:nvSpPr>
          <p:cNvPr id="4" name="PlaceHolder 2">
            <a:extLst>
              <a:ext uri="{FF2B5EF4-FFF2-40B4-BE49-F238E27FC236}">
                <a16:creationId xmlns:a16="http://schemas.microsoft.com/office/drawing/2014/main" id="{C0C4EBAB-1482-58E9-CFF9-E708C62ED992}"/>
              </a:ext>
            </a:extLst>
          </p:cNvPr>
          <p:cNvSpPr txBox="1">
            <a:spLocks/>
          </p:cNvSpPr>
          <p:nvPr/>
        </p:nvSpPr>
        <p:spPr>
          <a:xfrm>
            <a:off x="1318088" y="1254641"/>
            <a:ext cx="8455646" cy="3785191"/>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200" spc="-1" dirty="0" err="1">
                <a:solidFill>
                  <a:srgbClr val="000000"/>
                </a:solidFill>
                <a:latin typeface="Trade Gothic Next" panose="020B0503040303020004" pitchFamily="34" charset="0"/>
              </a:rPr>
              <a:t>Facilitador</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Segurança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sobre</a:t>
            </a:r>
            <a:r>
              <a:rPr lang="en-CA" sz="3200" spc="-1" dirty="0">
                <a:solidFill>
                  <a:srgbClr val="000000"/>
                </a:solidFill>
                <a:latin typeface="Trade Gothic Next" panose="020B0503040303020004" pitchFamily="34" charset="0"/>
              </a:rPr>
              <a:t> as </a:t>
            </a:r>
            <a:r>
              <a:rPr lang="en-CA" sz="3200" spc="-1" dirty="0" err="1">
                <a:solidFill>
                  <a:srgbClr val="000000"/>
                </a:solidFill>
                <a:latin typeface="Trade Gothic Next" panose="020B0503040303020004" pitchFamily="34" charset="0"/>
              </a:rPr>
              <a:t>informações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Documentação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Preenchimento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vagas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Mão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obra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qualificada</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Desenvolver</a:t>
            </a:r>
            <a:r>
              <a:rPr lang="en-CA" sz="3200" spc="-1" dirty="0">
                <a:solidFill>
                  <a:srgbClr val="000000"/>
                </a:solidFill>
                <a:latin typeface="Trade Gothic Next" panose="020B0503040303020004" pitchFamily="34" charset="0"/>
              </a:rPr>
              <a:t> um site </a:t>
            </a:r>
            <a:r>
              <a:rPr lang="en-CA" sz="3200" spc="-1" dirty="0" err="1">
                <a:solidFill>
                  <a:srgbClr val="000000"/>
                </a:solidFill>
                <a:latin typeface="Trade Gothic Next" panose="020B0503040303020004" pitchFamily="34" charset="0"/>
              </a:rPr>
              <a:t>em</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cima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disso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
        <p:nvSpPr>
          <p:cNvPr id="8" name="Retângulo 7">
            <a:extLst>
              <a:ext uri="{FF2B5EF4-FFF2-40B4-BE49-F238E27FC236}">
                <a16:creationId xmlns:a16="http://schemas.microsoft.com/office/drawing/2014/main" id="{549A061D-A27E-ED27-34FF-100443651FFE}"/>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F4B11E43-5E7A-D262-DEA4-56DAE0202B23}"/>
              </a:ext>
            </a:extLst>
          </p:cNvPr>
          <p:cNvCxnSpPr>
            <a:cxnSpLocks/>
          </p:cNvCxnSpPr>
          <p:nvPr/>
        </p:nvCxnSpPr>
        <p:spPr>
          <a:xfrm flipV="1">
            <a:off x="795076" y="-73742"/>
            <a:ext cx="0" cy="5829743"/>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5DB75C8B-5A5F-10B2-2A97-9E814015E113}"/>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CC3F824-8081-CC12-2ED2-95FAEE9D4C3C}"/>
              </a:ext>
            </a:extLst>
          </p:cNvPr>
          <p:cNvSpPr/>
          <p:nvPr/>
        </p:nvSpPr>
        <p:spPr>
          <a:xfrm>
            <a:off x="252426" y="4929811"/>
            <a:ext cx="9828198" cy="74073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3171CBCA-8291-4125-2B7E-A97ECDD68F15}"/>
              </a:ext>
            </a:extLst>
          </p:cNvPr>
          <p:cNvCxnSpPr>
            <a:cxnSpLocks/>
          </p:cNvCxnSpPr>
          <p:nvPr/>
        </p:nvCxnSpPr>
        <p:spPr>
          <a:xfrm flipH="1">
            <a:off x="807284" y="4929811"/>
            <a:ext cx="935050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PlaceHolder 1"/>
          <p:cNvSpPr>
            <a:spLocks noGrp="1"/>
          </p:cNvSpPr>
          <p:nvPr>
            <p:ph type="title"/>
          </p:nvPr>
        </p:nvSpPr>
        <p:spPr>
          <a:xfrm>
            <a:off x="504852"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ARQUITETURA</a:t>
            </a:r>
            <a:endParaRPr lang="en-CA" sz="4400" b="0" strike="noStrike" spc="-1" dirty="0">
              <a:solidFill>
                <a:schemeClr val="tx2">
                  <a:lumMod val="75000"/>
                </a:schemeClr>
              </a:solidFill>
              <a:latin typeface="Trade Gothic Next Heavy" panose="020B0903040303020004" pitchFamily="34" charset="0"/>
            </a:endParaRPr>
          </a:p>
        </p:txBody>
      </p:sp>
      <p:sp>
        <p:nvSpPr>
          <p:cNvPr id="3" name="Retângulo 2">
            <a:extLst>
              <a:ext uri="{FF2B5EF4-FFF2-40B4-BE49-F238E27FC236}">
                <a16:creationId xmlns:a16="http://schemas.microsoft.com/office/drawing/2014/main" id="{5226E2F1-70F2-1DC4-EB6D-AF098C6CC255}"/>
              </a:ext>
            </a:extLst>
          </p:cNvPr>
          <p:cNvSpPr/>
          <p:nvPr/>
        </p:nvSpPr>
        <p:spPr>
          <a:xfrm>
            <a:off x="0" y="0"/>
            <a:ext cx="343409"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55D5D23F-B9E9-C804-9AB9-4A0B6D59947B}"/>
              </a:ext>
            </a:extLst>
          </p:cNvPr>
          <p:cNvCxnSpPr>
            <a:cxnSpLocks/>
          </p:cNvCxnSpPr>
          <p:nvPr/>
        </p:nvCxnSpPr>
        <p:spPr>
          <a:xfrm flipV="1">
            <a:off x="795076" y="-73742"/>
            <a:ext cx="0" cy="5003553"/>
          </a:xfrm>
          <a:prstGeom prst="line">
            <a:avLst/>
          </a:prstGeom>
          <a:ln w="762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24FD141C-4CBD-FCA7-5DAE-78DC8080112B}"/>
              </a:ext>
            </a:extLst>
          </p:cNvPr>
          <p:cNvPicPr>
            <a:picLocks noChangeAspect="1"/>
          </p:cNvPicPr>
          <p:nvPr/>
        </p:nvPicPr>
        <p:blipFill>
          <a:blip r:embed="rId3"/>
          <a:stretch>
            <a:fillRect/>
          </a:stretch>
        </p:blipFill>
        <p:spPr>
          <a:xfrm>
            <a:off x="1590154" y="836264"/>
            <a:ext cx="2943225" cy="3914775"/>
          </a:xfrm>
          <a:prstGeom prst="rect">
            <a:avLst/>
          </a:prstGeom>
        </p:spPr>
      </p:pic>
      <p:pic>
        <p:nvPicPr>
          <p:cNvPr id="7" name="Imagem 6">
            <a:extLst>
              <a:ext uri="{FF2B5EF4-FFF2-40B4-BE49-F238E27FC236}">
                <a16:creationId xmlns:a16="http://schemas.microsoft.com/office/drawing/2014/main" id="{68459AE1-3F95-A556-3075-84E67173EA7B}"/>
              </a:ext>
            </a:extLst>
          </p:cNvPr>
          <p:cNvPicPr>
            <a:picLocks noChangeAspect="1"/>
          </p:cNvPicPr>
          <p:nvPr/>
        </p:nvPicPr>
        <p:blipFill>
          <a:blip r:embed="rId4"/>
          <a:stretch>
            <a:fillRect/>
          </a:stretch>
        </p:blipFill>
        <p:spPr>
          <a:xfrm>
            <a:off x="5731753" y="794640"/>
            <a:ext cx="3553796" cy="3998021"/>
          </a:xfrm>
          <a:prstGeom prst="rect">
            <a:avLst/>
          </a:prstGeom>
        </p:spPr>
      </p:pic>
    </p:spTree>
    <p:extLst>
      <p:ext uri="{BB962C8B-B14F-4D97-AF65-F5344CB8AC3E}">
        <p14:creationId xmlns:p14="http://schemas.microsoft.com/office/powerpoint/2010/main" val="3814227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9">
            <a:extLst>
              <a:ext uri="{FF2B5EF4-FFF2-40B4-BE49-F238E27FC236}">
                <a16:creationId xmlns:a16="http://schemas.microsoft.com/office/drawing/2014/main" id="{00DCE51C-EA02-C42F-528C-85886F7F193F}"/>
              </a:ext>
            </a:extLst>
          </p:cNvPr>
          <p:cNvPicPr/>
          <p:nvPr/>
        </p:nvPicPr>
        <p:blipFill>
          <a:blip r:embed="rId3"/>
          <a:stretch/>
        </p:blipFill>
        <p:spPr>
          <a:xfrm>
            <a:off x="342853" y="991175"/>
            <a:ext cx="9394920" cy="3688200"/>
          </a:xfrm>
          <a:prstGeom prst="rect">
            <a:avLst/>
          </a:prstGeom>
          <a:ln w="0">
            <a:noFill/>
          </a:ln>
        </p:spPr>
      </p:pic>
      <p:sp>
        <p:nvSpPr>
          <p:cNvPr id="5" name="PlaceHolder 1">
            <a:extLst>
              <a:ext uri="{FF2B5EF4-FFF2-40B4-BE49-F238E27FC236}">
                <a16:creationId xmlns:a16="http://schemas.microsoft.com/office/drawing/2014/main" id="{08C51577-4A2A-4D4B-B1EF-8DC775B41709}"/>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DIVISÃO DE TAREFAS</a:t>
            </a:r>
            <a:endParaRPr lang="en-CA" sz="54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8580224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01">
            <a:extLst>
              <a:ext uri="{FF2B5EF4-FFF2-40B4-BE49-F238E27FC236}">
                <a16:creationId xmlns:a16="http://schemas.microsoft.com/office/drawing/2014/main" id="{A691548A-51E0-BC44-6994-3876B3283DE8}"/>
              </a:ext>
            </a:extLst>
          </p:cNvPr>
          <p:cNvPicPr/>
          <p:nvPr/>
        </p:nvPicPr>
        <p:blipFill>
          <a:blip r:embed="rId3"/>
          <a:stretch/>
        </p:blipFill>
        <p:spPr>
          <a:xfrm>
            <a:off x="802669" y="945720"/>
            <a:ext cx="8473582" cy="3799683"/>
          </a:xfrm>
          <a:prstGeom prst="rect">
            <a:avLst/>
          </a:prstGeom>
          <a:ln w="0">
            <a:noFill/>
          </a:ln>
        </p:spPr>
      </p:pic>
      <p:sp>
        <p:nvSpPr>
          <p:cNvPr id="3" name="PlaceHolder 1">
            <a:extLst>
              <a:ext uri="{FF2B5EF4-FFF2-40B4-BE49-F238E27FC236}">
                <a16:creationId xmlns:a16="http://schemas.microsoft.com/office/drawing/2014/main" id="{A5A4BE88-90EE-F608-3372-122C751F173F}"/>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PENDÊNCIAS E BUGS</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3259</TotalTime>
  <Words>2284</Words>
  <Application>Microsoft Office PowerPoint</Application>
  <PresentationFormat>Personalizar</PresentationFormat>
  <Paragraphs>155</Paragraphs>
  <Slides>20</Slides>
  <Notes>20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20</vt:i4>
      </vt:variant>
    </vt:vector>
  </HeadingPairs>
  <TitlesOfParts>
    <vt:vector size="29" baseType="lpstr">
      <vt:lpstr>Arial</vt:lpstr>
      <vt:lpstr>Calibri</vt:lpstr>
      <vt:lpstr>Symbol</vt:lpstr>
      <vt:lpstr>Times New Roman</vt:lpstr>
      <vt:lpstr>Trade Gothic Next</vt:lpstr>
      <vt:lpstr>Trade Gothic Next Heavy</vt:lpstr>
      <vt:lpstr>Wingdings</vt:lpstr>
      <vt:lpstr>Office Theme</vt:lpstr>
      <vt:lpstr>Office Theme</vt:lpstr>
      <vt:lpstr>TRABALHO DE CONCLUSÃO DE CURSO</vt:lpstr>
      <vt:lpstr>MEMBROS</vt:lpstr>
      <vt:lpstr>OBJETIVO</vt:lpstr>
      <vt:lpstr>INTRODUÇÃO</vt:lpstr>
      <vt:lpstr>PESQUISA</vt:lpstr>
      <vt:lpstr>PROPOSTA</vt:lpstr>
      <vt:lpstr>ARQUITETURA</vt:lpstr>
      <vt:lpstr>Apresentação do PowerPoint</vt:lpstr>
      <vt:lpstr>Apresentação do PowerPoint</vt:lpstr>
      <vt:lpstr>Apresentação do PowerPoint</vt:lpstr>
      <vt:lpstr>FRONT-END</vt:lpstr>
      <vt:lpstr>FIGMA</vt:lpstr>
      <vt:lpstr>ESTRUTURA</vt:lpstr>
      <vt:lpstr>ESTRUTURA</vt:lpstr>
      <vt:lpstr>ESTRUTURA</vt:lpstr>
      <vt:lpstr>BACK-END</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 Career Hub</dc:title>
  <dc:subject/>
  <dc:creator/>
  <dc:description/>
  <cp:lastModifiedBy>Mayara Marques</cp:lastModifiedBy>
  <cp:revision>26</cp:revision>
  <dcterms:created xsi:type="dcterms:W3CDTF">2023-10-25T22:51:07Z</dcterms:created>
  <dcterms:modified xsi:type="dcterms:W3CDTF">2023-11-09T14:42:31Z</dcterms:modified>
  <dc:language>en-CA</dc:language>
</cp:coreProperties>
</file>