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7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512" y="-3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112A-5880-4A22-92FF-F7AB151FC844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C65F3-F583-4F8D-8C03-405C2DB79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20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5F3-F583-4F8D-8C03-405C2DB79CE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2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5F3-F583-4F8D-8C03-405C2DB79C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0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C65F3-F583-4F8D-8C03-405C2DB79C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7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8C7CE6-9959-4587-9062-D7F0DA1549A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6DCF2E-7885-41BF-AE70-7239437CD8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FCA35E-9A69-4EC0-A8CD-7AFFB3F6511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12B156-A996-4900-BF8E-EAB71E75661C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54EA5C-A5E2-4FC0-8204-1B831F28C5C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48EBCA-D311-49DE-BD43-1FAF1CE0B08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1756A9-3440-4600-B1E5-825043B9E43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27B6C5-794E-4C95-B44A-8C4F218955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E6BB4B-1477-49A7-851B-01BFA0789A7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9BA953-BBE8-463C-B36A-8DC016AC980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CB16EC-A54B-4D7A-BE0B-62A0CFB5FEC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3FDA0-4C6B-47D9-A51A-FD68FE1C19E3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F51B99-2A20-43A4-AE37-858F492FADC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891858-E26A-455A-83DF-ADBCE2F3F4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A4E931-1B8A-4496-947C-BC2B0606C54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09450D-B9E6-4585-9B2E-53A1D5564A9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9D02D6-41FF-475D-8047-7A9647DD6B4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5479E9-0822-44E1-9CDD-C3704A46ED9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188253-F770-43DB-9364-188DAD007BE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17491-3A45-4D1F-80F4-464C9AF7399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9C730A-DAA7-4AA8-8FBF-7B65EE46771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D60421-5804-4D0C-A818-9037701E904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D0EE83-DD0F-45CA-8BC3-3345C5CB987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CC060A-7293-44E1-8DD1-A4C19A2D8D2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0018D32-9F2B-46CC-8107-07C368D9EA34}" type="slidenum"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CA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CF2019-1922-47AF-A4B5-437401B8777D}" type="slidenum"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CA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ângulo Retângulo 32">
            <a:extLst>
              <a:ext uri="{FF2B5EF4-FFF2-40B4-BE49-F238E27FC236}">
                <a16:creationId xmlns:a16="http://schemas.microsoft.com/office/drawing/2014/main" id="{E7D43A6C-F633-B517-B2DA-02FDCAB649A4}"/>
              </a:ext>
            </a:extLst>
          </p:cNvPr>
          <p:cNvSpPr/>
          <p:nvPr/>
        </p:nvSpPr>
        <p:spPr>
          <a:xfrm>
            <a:off x="2939272" y="0"/>
            <a:ext cx="2288328" cy="5670550"/>
          </a:xfrm>
          <a:prstGeom prst="rt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8199B90-4382-E0A1-F222-C682A7135343}"/>
              </a:ext>
            </a:extLst>
          </p:cNvPr>
          <p:cNvSpPr/>
          <p:nvPr/>
        </p:nvSpPr>
        <p:spPr>
          <a:xfrm>
            <a:off x="0" y="0"/>
            <a:ext cx="2939272" cy="5670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C1DCD5-007D-CCBA-25A7-C41A1C2AA87F}"/>
              </a:ext>
            </a:extLst>
          </p:cNvPr>
          <p:cNvSpPr/>
          <p:nvPr/>
        </p:nvSpPr>
        <p:spPr>
          <a:xfrm>
            <a:off x="806065" y="1444646"/>
            <a:ext cx="2732189" cy="274678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313" y="1612570"/>
            <a:ext cx="4917769" cy="24454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5400" b="0" strike="noStrike" spc="-1" dirty="0">
                <a:solidFill>
                  <a:schemeClr val="tx2">
                    <a:lumMod val="75000"/>
                  </a:schemeClr>
                </a:solidFill>
                <a:latin typeface="Trade Gothic Next Heavy" panose="020F0502020204030204" pitchFamily="34" charset="0"/>
              </a:rPr>
              <a:t>TRABALHO DE CONCLUSÃO DE CURSO</a:t>
            </a:r>
            <a:endParaRPr lang="en-CA" sz="5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87D6A3-44EF-BFAA-5ED2-C2E8F06714AD}"/>
              </a:ext>
            </a:extLst>
          </p:cNvPr>
          <p:cNvSpPr txBox="1"/>
          <p:nvPr/>
        </p:nvSpPr>
        <p:spPr>
          <a:xfrm>
            <a:off x="4938713" y="1244592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ade Gothic Next" panose="020F0502020204030204" pitchFamily="34" charset="0"/>
              </a:rPr>
              <a:t>UNIVERSIDADE PAULISTA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8819E4-2C3F-5E8C-6907-40537DB3504E}"/>
              </a:ext>
            </a:extLst>
          </p:cNvPr>
          <p:cNvSpPr txBox="1"/>
          <p:nvPr/>
        </p:nvSpPr>
        <p:spPr>
          <a:xfrm>
            <a:off x="4938713" y="4095275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rade Gothic Next" panose="020F0502020204030204" pitchFamily="34" charset="0"/>
              </a:rPr>
              <a:t>Orientador</a:t>
            </a:r>
            <a:r>
              <a:rPr lang="en-US" sz="2000" dirty="0">
                <a:latin typeface="Trade Gothic Next" panose="020F0502020204030204" pitchFamily="34" charset="0"/>
              </a:rPr>
              <a:t>: </a:t>
            </a:r>
            <a:r>
              <a:rPr lang="en-US" sz="2000" dirty="0" err="1">
                <a:latin typeface="Trade Gothic Next" panose="020F0502020204030204" pitchFamily="34" charset="0"/>
              </a:rPr>
              <a:t>Élio</a:t>
            </a:r>
            <a:r>
              <a:rPr lang="en-US" sz="2000" dirty="0">
                <a:latin typeface="Trade Gothic Next" panose="020F0502020204030204" pitchFamily="34" charset="0"/>
              </a:rPr>
              <a:t> Caruso Filho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A8CD860-893B-E29F-1D80-5AFA5BC2A382}"/>
              </a:ext>
            </a:extLst>
          </p:cNvPr>
          <p:cNvSpPr/>
          <p:nvPr/>
        </p:nvSpPr>
        <p:spPr>
          <a:xfrm>
            <a:off x="1602566" y="1444645"/>
            <a:ext cx="2732189" cy="274678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1A5CBCC-9E1A-CD95-1F72-7F62EBCAF3A1}"/>
              </a:ext>
            </a:extLst>
          </p:cNvPr>
          <p:cNvCxnSpPr>
            <a:cxnSpLocks/>
          </p:cNvCxnSpPr>
          <p:nvPr/>
        </p:nvCxnSpPr>
        <p:spPr>
          <a:xfrm flipV="1">
            <a:off x="2930901" y="3976007"/>
            <a:ext cx="0" cy="169454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EC7AB2A-C05F-7026-3B3D-D3BE0A0F2E48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172159" y="0"/>
            <a:ext cx="1" cy="14446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42FD22-229E-D216-F158-CCC0CEB174B1}"/>
              </a:ext>
            </a:extLst>
          </p:cNvPr>
          <p:cNvSpPr/>
          <p:nvPr/>
        </p:nvSpPr>
        <p:spPr>
          <a:xfrm>
            <a:off x="-1705" y="1"/>
            <a:ext cx="692861" cy="56705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67428E8-D1A1-6E13-C760-CF1872E5733F}"/>
              </a:ext>
            </a:extLst>
          </p:cNvPr>
          <p:cNvCxnSpPr>
            <a:cxnSpLocks/>
          </p:cNvCxnSpPr>
          <p:nvPr/>
        </p:nvCxnSpPr>
        <p:spPr>
          <a:xfrm flipV="1">
            <a:off x="691156" y="0"/>
            <a:ext cx="4" cy="5088835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342009" y="1322837"/>
            <a:ext cx="9394902" cy="3388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5BA71376-C258-B775-5AB1-4658027C6C5E}"/>
              </a:ext>
            </a:extLst>
          </p:cNvPr>
          <p:cNvSpPr txBox="1">
            <a:spLocks/>
          </p:cNvSpPr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CONTROLE DE QUALIDADE</a:t>
            </a:r>
            <a:endParaRPr lang="en-CA" sz="4800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CF905A2-E2B3-60D4-5B63-4618B429B76A}"/>
              </a:ext>
            </a:extLst>
          </p:cNvPr>
          <p:cNvSpPr/>
          <p:nvPr/>
        </p:nvSpPr>
        <p:spPr>
          <a:xfrm>
            <a:off x="150695" y="5088835"/>
            <a:ext cx="9929930" cy="5817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D8A6A8-AE41-E344-B550-E982A4AC05FB}"/>
              </a:ext>
            </a:extLst>
          </p:cNvPr>
          <p:cNvCxnSpPr>
            <a:cxnSpLocks/>
          </p:cNvCxnSpPr>
          <p:nvPr/>
        </p:nvCxnSpPr>
        <p:spPr>
          <a:xfrm flipH="1">
            <a:off x="691156" y="5088835"/>
            <a:ext cx="9466635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42853" y="991175"/>
            <a:ext cx="9394920" cy="3688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F8D53A56-14E8-6AA5-B233-3D0698607ABB}"/>
              </a:ext>
            </a:extLst>
          </p:cNvPr>
          <p:cNvSpPr txBox="1">
            <a:spLocks/>
          </p:cNvSpPr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DIVISÃO DE TAREFAS</a:t>
            </a:r>
            <a:endParaRPr lang="en-CA" sz="5400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714B9F-4C12-5CE2-4C2D-72F2DFF61FD6}"/>
              </a:ext>
            </a:extLst>
          </p:cNvPr>
          <p:cNvSpPr/>
          <p:nvPr/>
        </p:nvSpPr>
        <p:spPr>
          <a:xfrm>
            <a:off x="0" y="5088835"/>
            <a:ext cx="10080625" cy="5817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B04A585-59B9-3EC4-06DB-C02DF7437001}"/>
              </a:ext>
            </a:extLst>
          </p:cNvPr>
          <p:cNvCxnSpPr>
            <a:cxnSpLocks/>
          </p:cNvCxnSpPr>
          <p:nvPr/>
        </p:nvCxnSpPr>
        <p:spPr>
          <a:xfrm flipH="1">
            <a:off x="-238539" y="5088835"/>
            <a:ext cx="10396330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576900" y="866207"/>
            <a:ext cx="8925120" cy="4118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FE299225-44F3-686A-6880-D92CC953F810}"/>
              </a:ext>
            </a:extLst>
          </p:cNvPr>
          <p:cNvSpPr txBox="1">
            <a:spLocks/>
          </p:cNvSpPr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PENDÊNCIAS E BUGS</a:t>
            </a:r>
            <a:endParaRPr lang="en-CA" sz="5400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67B536-3479-0608-6BDF-D8AA5C6044AF}"/>
              </a:ext>
            </a:extLst>
          </p:cNvPr>
          <p:cNvSpPr/>
          <p:nvPr/>
        </p:nvSpPr>
        <p:spPr>
          <a:xfrm>
            <a:off x="0" y="5088835"/>
            <a:ext cx="10080625" cy="5817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AA6053-EA97-66CA-10A9-EBD6B4650371}"/>
              </a:ext>
            </a:extLst>
          </p:cNvPr>
          <p:cNvCxnSpPr>
            <a:cxnSpLocks/>
          </p:cNvCxnSpPr>
          <p:nvPr/>
        </p:nvCxnSpPr>
        <p:spPr>
          <a:xfrm flipH="1">
            <a:off x="-238539" y="5088835"/>
            <a:ext cx="10396330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&lt;Vídeo de demonstração do site aqui&gt;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458F9E88-64C7-47F0-A86D-759DF099DE63}"/>
              </a:ext>
            </a:extLst>
          </p:cNvPr>
          <p:cNvSpPr txBox="1">
            <a:spLocks/>
          </p:cNvSpPr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pc="-1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DEMONSTRAÇÃO</a:t>
            </a:r>
            <a:endParaRPr lang="en-CA" sz="5400" spc="-1" dirty="0">
              <a:solidFill>
                <a:schemeClr val="bg1"/>
              </a:solidFill>
              <a:latin typeface="Trade Gothic Next Heavy" panose="020B09030403030200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6016259-80FB-2518-6661-D55C7A9FF550}"/>
              </a:ext>
            </a:extLst>
          </p:cNvPr>
          <p:cNvSpPr/>
          <p:nvPr/>
        </p:nvSpPr>
        <p:spPr>
          <a:xfrm>
            <a:off x="2929892" y="-3380"/>
            <a:ext cx="7150734" cy="56739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D6CF72-2F0C-2680-EC57-98BBA150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36620"/>
            <a:ext cx="2964119" cy="597310"/>
          </a:xfrm>
        </p:spPr>
        <p:txBody>
          <a:bodyPr vert="horz"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MEMBROS</a:t>
            </a:r>
            <a:endParaRPr lang="pt-BR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9F6C6E84-7940-891D-BFA5-0FDECE9459BA}"/>
              </a:ext>
            </a:extLst>
          </p:cNvPr>
          <p:cNvSpPr/>
          <p:nvPr/>
        </p:nvSpPr>
        <p:spPr>
          <a:xfrm>
            <a:off x="3915250" y="152400"/>
            <a:ext cx="2030308" cy="2008853"/>
          </a:xfrm>
          <a:prstGeom prst="round2Same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EA22FE-B04C-1796-A7CF-787E1223D8DC}"/>
              </a:ext>
            </a:extLst>
          </p:cNvPr>
          <p:cNvSpPr txBox="1"/>
          <p:nvPr/>
        </p:nvSpPr>
        <p:spPr>
          <a:xfrm>
            <a:off x="3913292" y="2161253"/>
            <a:ext cx="203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GABRIEL MENEZES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F13GJI6</a:t>
            </a:r>
            <a:endParaRPr lang="pt-BR" sz="1600" dirty="0">
              <a:solidFill>
                <a:schemeClr val="bg1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8110CE-CAD8-4D3D-BE6C-2DFC985B36D6}"/>
              </a:ext>
            </a:extLst>
          </p:cNvPr>
          <p:cNvSpPr txBox="1"/>
          <p:nvPr/>
        </p:nvSpPr>
        <p:spPr>
          <a:xfrm>
            <a:off x="6995979" y="2161252"/>
            <a:ext cx="203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CARLOS FERREIRA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N6401C7</a:t>
            </a:r>
            <a:endParaRPr lang="pt-BR" sz="1600" dirty="0">
              <a:solidFill>
                <a:schemeClr val="bg1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BF1DF0B-FEDB-208A-1ED4-6405F7D14DE8}"/>
              </a:ext>
            </a:extLst>
          </p:cNvPr>
          <p:cNvSpPr txBox="1"/>
          <p:nvPr/>
        </p:nvSpPr>
        <p:spPr>
          <a:xfrm>
            <a:off x="3913292" y="4977151"/>
            <a:ext cx="203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GUSTAVO FARIA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F22IFG2</a:t>
            </a:r>
            <a:endParaRPr lang="pt-BR" sz="1600" dirty="0">
              <a:solidFill>
                <a:schemeClr val="bg1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FF087C-0B2B-0FB3-2860-E5046AEBDDA1}"/>
              </a:ext>
            </a:extLst>
          </p:cNvPr>
          <p:cNvSpPr txBox="1"/>
          <p:nvPr/>
        </p:nvSpPr>
        <p:spPr>
          <a:xfrm>
            <a:off x="6940535" y="4977150"/>
            <a:ext cx="2141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MAYARA MARQUES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Trade Gothic Next Heavy" panose="020B0903040303020004" pitchFamily="34" charset="0"/>
              </a:rPr>
              <a:t>N542DD1</a:t>
            </a: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E844AE5A-A342-2977-C422-8576718A17F8}"/>
              </a:ext>
            </a:extLst>
          </p:cNvPr>
          <p:cNvSpPr/>
          <p:nvPr/>
        </p:nvSpPr>
        <p:spPr>
          <a:xfrm>
            <a:off x="6995979" y="152399"/>
            <a:ext cx="2030308" cy="2008853"/>
          </a:xfrm>
          <a:prstGeom prst="round2Same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D5C06AD3-3907-EAF4-FCF1-8649C1643852}"/>
              </a:ext>
            </a:extLst>
          </p:cNvPr>
          <p:cNvSpPr/>
          <p:nvPr/>
        </p:nvSpPr>
        <p:spPr>
          <a:xfrm>
            <a:off x="3911332" y="2968298"/>
            <a:ext cx="2030308" cy="2008853"/>
          </a:xfrm>
          <a:prstGeom prst="round2Same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17980685-20AD-BE8E-E11D-610814348D49}"/>
              </a:ext>
            </a:extLst>
          </p:cNvPr>
          <p:cNvSpPr/>
          <p:nvPr/>
        </p:nvSpPr>
        <p:spPr>
          <a:xfrm>
            <a:off x="6994998" y="2968298"/>
            <a:ext cx="2030308" cy="2008853"/>
          </a:xfrm>
          <a:prstGeom prst="round2Same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34" r="-534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1EE88B6-5D47-1B31-5C0F-871EC645503B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929892" y="2833585"/>
            <a:ext cx="7150734" cy="0"/>
          </a:xfrm>
          <a:prstGeom prst="line">
            <a:avLst/>
          </a:prstGeom>
          <a:ln w="762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08CA2A7-C242-DFFE-DE0C-7DE0AF092083}"/>
              </a:ext>
            </a:extLst>
          </p:cNvPr>
          <p:cNvCxnSpPr>
            <a:cxnSpLocks/>
          </p:cNvCxnSpPr>
          <p:nvPr/>
        </p:nvCxnSpPr>
        <p:spPr>
          <a:xfrm flipV="1">
            <a:off x="2929892" y="-3380"/>
            <a:ext cx="0" cy="28369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91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DC97AA-45FA-951A-F8CC-133BB2CA2E1A}"/>
              </a:ext>
            </a:extLst>
          </p:cNvPr>
          <p:cNvSpPr/>
          <p:nvPr/>
        </p:nvSpPr>
        <p:spPr>
          <a:xfrm>
            <a:off x="152398" y="4975207"/>
            <a:ext cx="9889251" cy="6953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895BDB-5A96-4F9E-5494-1883A14D688C}"/>
              </a:ext>
            </a:extLst>
          </p:cNvPr>
          <p:cNvSpPr/>
          <p:nvPr/>
        </p:nvSpPr>
        <p:spPr>
          <a:xfrm>
            <a:off x="0" y="2835275"/>
            <a:ext cx="432000" cy="2835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853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INTRODU</a:t>
            </a:r>
            <a:r>
              <a:rPr lang="pt-BR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ÇÃO</a:t>
            </a:r>
            <a:endParaRPr lang="en-CA" sz="5400" b="0" strike="noStrike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29403" y="1280163"/>
            <a:ext cx="9185737" cy="365757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/>
          </a:bodyPr>
          <a:lstStyle/>
          <a:p>
            <a:pPr marL="685800" indent="-457200">
              <a:lnSpc>
                <a:spcPct val="100000"/>
              </a:lnSpc>
              <a:tabLst>
                <a:tab pos="0" algn="l"/>
              </a:tabLst>
            </a:pPr>
            <a:r>
              <a:rPr lang="pt-BR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Globalização</a:t>
            </a:r>
          </a:p>
          <a:p>
            <a:pPr marL="685800" indent="-457200">
              <a:lnSpc>
                <a:spcPct val="100000"/>
              </a:lnSpc>
              <a:tabLst>
                <a:tab pos="0" algn="l"/>
              </a:tabLst>
            </a:pPr>
            <a:r>
              <a:rPr lang="pt-BR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Mercado de trabalho</a:t>
            </a:r>
          </a:p>
          <a:p>
            <a:pPr marL="685800" indent="-4572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Muitas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informações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de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emprego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fora do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Brasil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685800" indent="-4572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Pouca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informação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sobre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o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contrário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685800" indent="-4572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Por que?</a:t>
            </a:r>
          </a:p>
          <a:p>
            <a:pPr marL="685800" indent="-4572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Como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ajudar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?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endParaRPr lang="en-CA" sz="2400" b="1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789CA88-1119-A093-98FD-00A196273471}"/>
              </a:ext>
            </a:extLst>
          </p:cNvPr>
          <p:cNvCxnSpPr>
            <a:cxnSpLocks/>
          </p:cNvCxnSpPr>
          <p:nvPr/>
        </p:nvCxnSpPr>
        <p:spPr>
          <a:xfrm>
            <a:off x="-36000" y="2835275"/>
            <a:ext cx="10190265" cy="2139930"/>
          </a:xfrm>
          <a:prstGeom prst="bentConnector3">
            <a:avLst>
              <a:gd name="adj1" fmla="val 4627"/>
            </a:avLst>
          </a:prstGeom>
          <a:ln w="762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EEE596D-617C-C6FF-5702-39F72797C666}"/>
              </a:ext>
            </a:extLst>
          </p:cNvPr>
          <p:cNvCxnSpPr>
            <a:cxnSpLocks/>
          </p:cNvCxnSpPr>
          <p:nvPr/>
        </p:nvCxnSpPr>
        <p:spPr>
          <a:xfrm flipV="1">
            <a:off x="10047600" y="4975205"/>
            <a:ext cx="0" cy="695345"/>
          </a:xfrm>
          <a:prstGeom prst="line">
            <a:avLst/>
          </a:prstGeom>
          <a:ln w="76200">
            <a:solidFill>
              <a:srgbClr val="0070C0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FB97949-5C91-75B0-2E9C-327F8760F8DF}"/>
              </a:ext>
            </a:extLst>
          </p:cNvPr>
          <p:cNvSpPr/>
          <p:nvPr/>
        </p:nvSpPr>
        <p:spPr>
          <a:xfrm>
            <a:off x="-1" y="0"/>
            <a:ext cx="807285" cy="5670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7B8CECC-541B-5A46-230C-8F1E14987069}"/>
              </a:ext>
            </a:extLst>
          </p:cNvPr>
          <p:cNvSpPr/>
          <p:nvPr/>
        </p:nvSpPr>
        <p:spPr>
          <a:xfrm>
            <a:off x="-1" y="-44695"/>
            <a:ext cx="10080623" cy="12238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853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PESQUISA</a:t>
            </a:r>
            <a:endParaRPr lang="en-CA" sz="5400" b="0" strike="noStrike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17807" y="1382681"/>
            <a:ext cx="9070920" cy="408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200" b="0" strike="noStrike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OBMigra</a:t>
            </a:r>
            <a:endParaRPr lang="en-CA" sz="3200" b="0" strike="noStrike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67.423 (2011) para 187.985 (2021)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EUA </a:t>
            </a:r>
            <a:r>
              <a:rPr lang="en-CA" sz="32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tem</a:t>
            </a: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28 </a:t>
            </a:r>
            <a:r>
              <a:rPr lang="en-CA" sz="32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milhões</a:t>
            </a: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de </a:t>
            </a:r>
            <a:r>
              <a:rPr lang="en-CA" sz="32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imigrantes</a:t>
            </a:r>
            <a:endParaRPr lang="en-CA" sz="32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Lei de </a:t>
            </a:r>
            <a:r>
              <a:rPr lang="en-CA" sz="32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refúgio</a:t>
            </a:r>
            <a:endParaRPr lang="en-CA" sz="32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2.448 </a:t>
            </a:r>
            <a:r>
              <a:rPr lang="en-CA" sz="32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solicitações</a:t>
            </a: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(1997-2009) para 298.331 (2010-2021)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2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59% Venezuela e 13% Haiti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CA" sz="38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2BCE63-95F3-3B00-775B-EAB76ECCC497}"/>
              </a:ext>
            </a:extLst>
          </p:cNvPr>
          <p:cNvCxnSpPr>
            <a:cxnSpLocks/>
          </p:cNvCxnSpPr>
          <p:nvPr/>
        </p:nvCxnSpPr>
        <p:spPr>
          <a:xfrm flipV="1">
            <a:off x="10048243" y="-44695"/>
            <a:ext cx="0" cy="1215134"/>
          </a:xfrm>
          <a:prstGeom prst="line">
            <a:avLst/>
          </a:prstGeom>
          <a:ln w="762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1600D60-9EBC-FCAE-0C05-1E8C461AA471}"/>
              </a:ext>
            </a:extLst>
          </p:cNvPr>
          <p:cNvCxnSpPr>
            <a:cxnSpLocks/>
          </p:cNvCxnSpPr>
          <p:nvPr/>
        </p:nvCxnSpPr>
        <p:spPr>
          <a:xfrm flipH="1">
            <a:off x="795076" y="1170439"/>
            <a:ext cx="9396059" cy="869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0F1BAE2-620B-BFDA-542F-B1E558506B5C}"/>
              </a:ext>
            </a:extLst>
          </p:cNvPr>
          <p:cNvCxnSpPr>
            <a:cxnSpLocks/>
          </p:cNvCxnSpPr>
          <p:nvPr/>
        </p:nvCxnSpPr>
        <p:spPr>
          <a:xfrm flipV="1">
            <a:off x="795076" y="1170439"/>
            <a:ext cx="0" cy="4585562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688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P</a:t>
            </a:r>
            <a:r>
              <a:rPr lang="pt-BR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ROPOSTA</a:t>
            </a:r>
            <a:endParaRPr lang="en-CA" sz="4400" b="0" strike="noStrike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pic>
        <p:nvPicPr>
          <p:cNvPr id="2" name="Picture 87">
            <a:extLst>
              <a:ext uri="{FF2B5EF4-FFF2-40B4-BE49-F238E27FC236}">
                <a16:creationId xmlns:a16="http://schemas.microsoft.com/office/drawing/2014/main" id="{35D8F9DD-DA22-6CA7-DCE2-67AC99FD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962075" y="2743937"/>
            <a:ext cx="4156475" cy="3190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>
            <a:extLst>
              <a:ext uri="{FF2B5EF4-FFF2-40B4-BE49-F238E27FC236}">
                <a16:creationId xmlns:a16="http://schemas.microsoft.com/office/drawing/2014/main" id="{C0C4EBAB-1482-58E9-CFF9-E708C62ED992}"/>
              </a:ext>
            </a:extLst>
          </p:cNvPr>
          <p:cNvSpPr txBox="1">
            <a:spLocks/>
          </p:cNvSpPr>
          <p:nvPr/>
        </p:nvSpPr>
        <p:spPr>
          <a:xfrm>
            <a:off x="1396277" y="1306728"/>
            <a:ext cx="8455646" cy="2295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Facilitador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Mão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de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obra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qualificada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Documentação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Segurança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sobre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as 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informações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49A061D-A27E-ED27-34FF-100443651FFE}"/>
              </a:ext>
            </a:extLst>
          </p:cNvPr>
          <p:cNvSpPr/>
          <p:nvPr/>
        </p:nvSpPr>
        <p:spPr>
          <a:xfrm>
            <a:off x="-1" y="0"/>
            <a:ext cx="807285" cy="5670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4B11E43-5E7A-D262-DEA4-56DAE0202B23}"/>
              </a:ext>
            </a:extLst>
          </p:cNvPr>
          <p:cNvCxnSpPr>
            <a:cxnSpLocks/>
          </p:cNvCxnSpPr>
          <p:nvPr/>
        </p:nvCxnSpPr>
        <p:spPr>
          <a:xfrm flipV="1">
            <a:off x="795076" y="-73742"/>
            <a:ext cx="0" cy="5829743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DB75C8B-5A5F-10B2-2A97-9E814015E113}"/>
              </a:ext>
            </a:extLst>
          </p:cNvPr>
          <p:cNvSpPr/>
          <p:nvPr/>
        </p:nvSpPr>
        <p:spPr>
          <a:xfrm>
            <a:off x="-1" y="0"/>
            <a:ext cx="807285" cy="5670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CC3F824-8081-CC12-2ED2-95FAEE9D4C3C}"/>
              </a:ext>
            </a:extLst>
          </p:cNvPr>
          <p:cNvSpPr/>
          <p:nvPr/>
        </p:nvSpPr>
        <p:spPr>
          <a:xfrm>
            <a:off x="252426" y="4929811"/>
            <a:ext cx="9828198" cy="740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171CBCA-8291-4125-2B7E-A97ECDD68F15}"/>
              </a:ext>
            </a:extLst>
          </p:cNvPr>
          <p:cNvCxnSpPr>
            <a:cxnSpLocks/>
          </p:cNvCxnSpPr>
          <p:nvPr/>
        </p:nvCxnSpPr>
        <p:spPr>
          <a:xfrm flipH="1">
            <a:off x="807284" y="4929811"/>
            <a:ext cx="9350507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852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5400" b="0" strike="noStrike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ARQUITETURA</a:t>
            </a:r>
            <a:endParaRPr lang="en-CA" sz="4400" b="0" strike="noStrike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356613" y="945717"/>
            <a:ext cx="7367400" cy="4214160"/>
          </a:xfrm>
          <a:prstGeom prst="rect">
            <a:avLst/>
          </a:prstGeom>
          <a:ln w="0"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226E2F1-70F2-1DC4-EB6D-AF098C6CC255}"/>
              </a:ext>
            </a:extLst>
          </p:cNvPr>
          <p:cNvSpPr/>
          <p:nvPr/>
        </p:nvSpPr>
        <p:spPr>
          <a:xfrm>
            <a:off x="0" y="0"/>
            <a:ext cx="343409" cy="56705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D5D23F-B9E9-C804-9AB9-4A0B6D59947B}"/>
              </a:ext>
            </a:extLst>
          </p:cNvPr>
          <p:cNvCxnSpPr>
            <a:cxnSpLocks/>
          </p:cNvCxnSpPr>
          <p:nvPr/>
        </p:nvCxnSpPr>
        <p:spPr>
          <a:xfrm flipV="1">
            <a:off x="795076" y="-73742"/>
            <a:ext cx="0" cy="5003553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808780BE-38A4-44F9-4CF6-A66BF63D222E}"/>
              </a:ext>
            </a:extLst>
          </p:cNvPr>
          <p:cNvSpPr/>
          <p:nvPr/>
        </p:nvSpPr>
        <p:spPr>
          <a:xfrm>
            <a:off x="1" y="4929811"/>
            <a:ext cx="10080624" cy="74073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spc="-1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F</a:t>
            </a:r>
            <a:r>
              <a:rPr lang="pt-BR" sz="5400" spc="-1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RONT-END</a:t>
            </a:r>
            <a:endParaRPr lang="en-CA" sz="5400" b="0" strike="noStrike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927CAA1-9503-BC87-7256-5A4D85416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783272"/>
            <a:ext cx="4104005" cy="4104005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E6286281-AD1C-57AB-720A-96EA071E0305}"/>
              </a:ext>
            </a:extLst>
          </p:cNvPr>
          <p:cNvSpPr txBox="1">
            <a:spLocks/>
          </p:cNvSpPr>
          <p:nvPr/>
        </p:nvSpPr>
        <p:spPr>
          <a:xfrm>
            <a:off x="5113710" y="999919"/>
            <a:ext cx="4966915" cy="37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Esboço</a:t>
            </a: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 no Figma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React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Styled-components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React-router-</a:t>
            </a:r>
            <a:r>
              <a:rPr lang="en-CA" sz="3500" spc="-1" dirty="0" err="1">
                <a:solidFill>
                  <a:srgbClr val="000000"/>
                </a:solidFill>
                <a:latin typeface="Trade Gothic Next" panose="020B0503040303020004" pitchFamily="34" charset="0"/>
              </a:rPr>
              <a:t>dom</a:t>
            </a: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CA" sz="3500" spc="-1" dirty="0">
                <a:solidFill>
                  <a:srgbClr val="000000"/>
                </a:solidFill>
                <a:latin typeface="Trade Gothic Next" panose="020B0503040303020004" pitchFamily="34" charset="0"/>
              </a:rPr>
              <a:t>Material UI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CA" sz="3500" spc="-1" dirty="0">
              <a:solidFill>
                <a:srgbClr val="000000"/>
              </a:solidFill>
              <a:latin typeface="Trade Gothic Next" panose="020B0503040303020004" pitchFamily="34" charset="0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995892D-EA1B-5265-F618-2CAD32225FF9}"/>
              </a:ext>
            </a:extLst>
          </p:cNvPr>
          <p:cNvCxnSpPr>
            <a:cxnSpLocks/>
          </p:cNvCxnSpPr>
          <p:nvPr/>
        </p:nvCxnSpPr>
        <p:spPr>
          <a:xfrm flipH="1">
            <a:off x="0" y="4929811"/>
            <a:ext cx="10157791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3438778-612A-E0E8-08C5-D81768FB883F}"/>
              </a:ext>
            </a:extLst>
          </p:cNvPr>
          <p:cNvCxnSpPr>
            <a:cxnSpLocks/>
          </p:cNvCxnSpPr>
          <p:nvPr/>
        </p:nvCxnSpPr>
        <p:spPr>
          <a:xfrm flipV="1">
            <a:off x="10043880" y="4929811"/>
            <a:ext cx="0" cy="9457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5D7197-55B6-EF20-C5FB-29E52A04C6BA}"/>
              </a:ext>
            </a:extLst>
          </p:cNvPr>
          <p:cNvSpPr/>
          <p:nvPr/>
        </p:nvSpPr>
        <p:spPr>
          <a:xfrm>
            <a:off x="1" y="0"/>
            <a:ext cx="10080624" cy="9258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86610E47-C3DF-0BD9-2683-F5C71412E05C}"/>
              </a:ext>
            </a:extLst>
          </p:cNvPr>
          <p:cNvCxnSpPr>
            <a:cxnSpLocks/>
          </p:cNvCxnSpPr>
          <p:nvPr/>
        </p:nvCxnSpPr>
        <p:spPr>
          <a:xfrm flipV="1">
            <a:off x="10044000" y="0"/>
            <a:ext cx="0" cy="9457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853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5400" b="0" strike="noStrike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DOCUMENTAÇÃO</a:t>
            </a:r>
            <a:endParaRPr lang="en-CA" sz="4400" b="0" strike="noStrike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40853" y="1110978"/>
            <a:ext cx="9034920" cy="4323240"/>
          </a:xfrm>
          <a:prstGeom prst="rect">
            <a:avLst/>
          </a:prstGeom>
          <a:ln w="0"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9963C4B-8D3A-349D-F26E-329206944663}"/>
              </a:ext>
            </a:extLst>
          </p:cNvPr>
          <p:cNvCxnSpPr>
            <a:cxnSpLocks/>
          </p:cNvCxnSpPr>
          <p:nvPr/>
        </p:nvCxnSpPr>
        <p:spPr>
          <a:xfrm flipH="1">
            <a:off x="-38584" y="935783"/>
            <a:ext cx="10157791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772F35B-0098-4A15-DF5A-6BDB21AF4B2A}"/>
              </a:ext>
            </a:extLst>
          </p:cNvPr>
          <p:cNvSpPr/>
          <p:nvPr/>
        </p:nvSpPr>
        <p:spPr>
          <a:xfrm>
            <a:off x="-1705" y="152399"/>
            <a:ext cx="692861" cy="55181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D5F02F-0257-1453-24C6-74E91C6823AB}"/>
              </a:ext>
            </a:extLst>
          </p:cNvPr>
          <p:cNvSpPr/>
          <p:nvPr/>
        </p:nvSpPr>
        <p:spPr>
          <a:xfrm>
            <a:off x="1" y="0"/>
            <a:ext cx="10080624" cy="9258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900000" y="1187640"/>
            <a:ext cx="8605080" cy="4305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D0E622FE-3B24-C368-850D-0711D789165F}"/>
              </a:ext>
            </a:extLst>
          </p:cNvPr>
          <p:cNvSpPr txBox="1">
            <a:spLocks/>
          </p:cNvSpPr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400" spc="-1" dirty="0">
                <a:solidFill>
                  <a:schemeClr val="tx2">
                    <a:lumMod val="75000"/>
                  </a:schemeClr>
                </a:solidFill>
                <a:latin typeface="Trade Gothic Next Heavy" panose="020B0903040303020004" pitchFamily="34" charset="0"/>
              </a:rPr>
              <a:t>API</a:t>
            </a:r>
            <a:endParaRPr lang="en-CA" sz="5400" spc="-1" dirty="0">
              <a:solidFill>
                <a:schemeClr val="tx2">
                  <a:lumMod val="75000"/>
                </a:schemeClr>
              </a:solidFill>
              <a:latin typeface="Trade Gothic Next Heavy" panose="020B09030403030200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2E32EFE-3BD6-FE5D-AA30-141995F20BF6}"/>
              </a:ext>
            </a:extLst>
          </p:cNvPr>
          <p:cNvCxnSpPr>
            <a:cxnSpLocks/>
          </p:cNvCxnSpPr>
          <p:nvPr/>
        </p:nvCxnSpPr>
        <p:spPr>
          <a:xfrm flipV="1">
            <a:off x="691160" y="945720"/>
            <a:ext cx="0" cy="472483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0EAEB90-9BB9-FE36-8BA4-8C77DA0B55B2}"/>
              </a:ext>
            </a:extLst>
          </p:cNvPr>
          <p:cNvCxnSpPr>
            <a:cxnSpLocks/>
          </p:cNvCxnSpPr>
          <p:nvPr/>
        </p:nvCxnSpPr>
        <p:spPr>
          <a:xfrm flipH="1">
            <a:off x="691160" y="935783"/>
            <a:ext cx="9428047" cy="0"/>
          </a:xfrm>
          <a:prstGeom prst="line">
            <a:avLst/>
          </a:prstGeom>
          <a:ln w="762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132</Words>
  <Application>Microsoft Office PowerPoint</Application>
  <PresentationFormat>Personalizar</PresentationFormat>
  <Paragraphs>48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Trade Gothic Next</vt:lpstr>
      <vt:lpstr>Trade Gothic Next Heavy</vt:lpstr>
      <vt:lpstr>Wingdings</vt:lpstr>
      <vt:lpstr>Office Theme</vt:lpstr>
      <vt:lpstr>Office Theme</vt:lpstr>
      <vt:lpstr>TRABALHO DE CONCLUSÃO DE CURSO</vt:lpstr>
      <vt:lpstr>MEMBROS</vt:lpstr>
      <vt:lpstr>INTRODUÇÃO</vt:lpstr>
      <vt:lpstr>PESQUISA</vt:lpstr>
      <vt:lpstr>PROPOSTA</vt:lpstr>
      <vt:lpstr>ARQUITETURA</vt:lpstr>
      <vt:lpstr>FRONT-END</vt:lpstr>
      <vt:lpstr>DOCUMENTAÇÃO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Career Hub</dc:title>
  <dc:subject/>
  <dc:creator/>
  <dc:description/>
  <cp:lastModifiedBy>Mayara Marques</cp:lastModifiedBy>
  <cp:revision>19</cp:revision>
  <dcterms:created xsi:type="dcterms:W3CDTF">2023-10-25T22:51:07Z</dcterms:created>
  <dcterms:modified xsi:type="dcterms:W3CDTF">2023-11-06T18:19:14Z</dcterms:modified>
  <dc:language>en-CA</dc:language>
</cp:coreProperties>
</file>