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67" r:id="rId4"/>
    <p:sldId id="257" r:id="rId5"/>
    <p:sldId id="277" r:id="rId6"/>
    <p:sldId id="269" r:id="rId7"/>
    <p:sldId id="258" r:id="rId8"/>
    <p:sldId id="270" r:id="rId9"/>
    <p:sldId id="272" r:id="rId10"/>
    <p:sldId id="260" r:id="rId11"/>
    <p:sldId id="275" r:id="rId12"/>
    <p:sldId id="271" r:id="rId13"/>
    <p:sldId id="261" r:id="rId14"/>
    <p:sldId id="274" r:id="rId15"/>
    <p:sldId id="262" r:id="rId16"/>
    <p:sldId id="263" r:id="rId17"/>
    <p:sldId id="276" r:id="rId18"/>
    <p:sldId id="266" r:id="rId19"/>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38" autoAdjust="0"/>
  </p:normalViewPr>
  <p:slideViewPr>
    <p:cSldViewPr snapToGrid="0">
      <p:cViewPr>
        <p:scale>
          <a:sx n="90" d="100"/>
          <a:sy n="90" d="100"/>
        </p:scale>
        <p:origin x="246" y="168"/>
      </p:cViewPr>
      <p:guideLst>
        <p:guide orient="horz" pos="1786"/>
        <p:guide pos="31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19A112A-5880-4A22-92FF-F7AB151FC844}" type="datetimeFigureOut">
              <a:rPr lang="pt-BR" smtClean="0"/>
              <a:t>07/11/2023</a:t>
            </a:fld>
            <a:endParaRPr lang="pt-BR"/>
          </a:p>
        </p:txBody>
      </p:sp>
      <p:sp>
        <p:nvSpPr>
          <p:cNvPr id="4" name="Espaço Reservado para Imagem de Slide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E7C65F3-F583-4F8D-8C03-405C2DB79CEE}" type="slidenum">
              <a:rPr lang="pt-BR" smtClean="0"/>
              <a:t>‹nº›</a:t>
            </a:fld>
            <a:endParaRPr lang="pt-BR"/>
          </a:p>
        </p:txBody>
      </p:sp>
    </p:spTree>
    <p:extLst>
      <p:ext uri="{BB962C8B-B14F-4D97-AF65-F5344CB8AC3E}">
        <p14:creationId xmlns:p14="http://schemas.microsoft.com/office/powerpoint/2010/main" val="347820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solidFill>
                  <a:schemeClr val="tx1"/>
                </a:solidFill>
              </a:rPr>
              <a:t>16s</a:t>
            </a:r>
            <a:r>
              <a:rPr lang="en-US" b="1" dirty="0">
                <a:solidFill>
                  <a:srgbClr val="FF0000"/>
                </a:solidFill>
              </a:rPr>
              <a:t> - </a:t>
            </a:r>
            <a:r>
              <a:rPr lang="en-US" b="1" dirty="0">
                <a:solidFill>
                  <a:schemeClr val="tx1"/>
                </a:solidFill>
              </a:rPr>
              <a:t>MAYARA</a:t>
            </a:r>
            <a:r>
              <a:rPr lang="en-US" b="1" dirty="0"/>
              <a:t>: </a:t>
            </a:r>
            <a:r>
              <a:rPr lang="en-US" dirty="0"/>
              <a:t>Boa </a:t>
            </a:r>
            <a:r>
              <a:rPr lang="en-US" dirty="0" err="1"/>
              <a:t>noite</a:t>
            </a:r>
            <a:r>
              <a:rPr lang="en-US" dirty="0"/>
              <a:t> </a:t>
            </a:r>
            <a:r>
              <a:rPr lang="en-US" dirty="0" err="1"/>
              <a:t>pessoal</a:t>
            </a:r>
            <a:r>
              <a:rPr lang="en-US" dirty="0"/>
              <a:t>, </a:t>
            </a:r>
            <a:r>
              <a:rPr lang="en-US" dirty="0" err="1"/>
              <a:t>tudo</a:t>
            </a:r>
            <a:r>
              <a:rPr lang="en-US" dirty="0"/>
              <a:t> </a:t>
            </a:r>
            <a:r>
              <a:rPr lang="en-US" dirty="0" err="1"/>
              <a:t>bem</a:t>
            </a:r>
            <a:r>
              <a:rPr lang="en-US" dirty="0"/>
              <a:t>? </a:t>
            </a:r>
            <a:r>
              <a:rPr lang="en-US" dirty="0" err="1"/>
              <a:t>Somos</a:t>
            </a:r>
            <a:r>
              <a:rPr lang="en-US" dirty="0"/>
              <a:t> do </a:t>
            </a:r>
            <a:r>
              <a:rPr lang="en-US" dirty="0" err="1"/>
              <a:t>último</a:t>
            </a:r>
            <a:r>
              <a:rPr lang="en-US" dirty="0"/>
              <a:t> </a:t>
            </a:r>
            <a:r>
              <a:rPr lang="en-US" dirty="0" err="1"/>
              <a:t>semestre</a:t>
            </a:r>
            <a:r>
              <a:rPr lang="en-US" dirty="0"/>
              <a:t> </a:t>
            </a:r>
            <a:r>
              <a:rPr lang="en-US" dirty="0" err="1"/>
              <a:t>aqui</a:t>
            </a:r>
            <a:r>
              <a:rPr lang="en-US" dirty="0"/>
              <a:t> do </a:t>
            </a:r>
            <a:r>
              <a:rPr lang="en-US" dirty="0" err="1"/>
              <a:t>curso</a:t>
            </a:r>
            <a:r>
              <a:rPr lang="en-US" dirty="0"/>
              <a:t> de </a:t>
            </a:r>
            <a:r>
              <a:rPr lang="en-US" dirty="0" err="1"/>
              <a:t>ciência</a:t>
            </a:r>
            <a:r>
              <a:rPr lang="en-US" dirty="0"/>
              <a:t> da </a:t>
            </a:r>
            <a:r>
              <a:rPr lang="en-US" dirty="0" err="1"/>
              <a:t>computação</a:t>
            </a:r>
            <a:r>
              <a:rPr lang="en-US" dirty="0"/>
              <a:t> </a:t>
            </a:r>
            <a:r>
              <a:rPr lang="en-US" dirty="0" err="1"/>
              <a:t>na</a:t>
            </a:r>
            <a:r>
              <a:rPr lang="en-US" dirty="0"/>
              <a:t> UNIP, a </a:t>
            </a:r>
            <a:r>
              <a:rPr lang="en-US" dirty="0" err="1"/>
              <a:t>gente</a:t>
            </a:r>
            <a:r>
              <a:rPr lang="en-US" dirty="0"/>
              <a:t> ta </a:t>
            </a:r>
            <a:r>
              <a:rPr lang="en-US" dirty="0" err="1"/>
              <a:t>aqui</a:t>
            </a:r>
            <a:r>
              <a:rPr lang="en-US" dirty="0"/>
              <a:t> </a:t>
            </a:r>
            <a:r>
              <a:rPr lang="en-US" dirty="0" err="1"/>
              <a:t>hoje</a:t>
            </a:r>
            <a:r>
              <a:rPr lang="en-US" dirty="0"/>
              <a:t> </a:t>
            </a:r>
            <a:r>
              <a:rPr lang="en-US" dirty="0" err="1"/>
              <a:t>pra</a:t>
            </a:r>
            <a:r>
              <a:rPr lang="en-US" dirty="0"/>
              <a:t> </a:t>
            </a:r>
            <a:r>
              <a:rPr lang="en-US" dirty="0" err="1"/>
              <a:t>apresentar</a:t>
            </a:r>
            <a:r>
              <a:rPr lang="en-US" dirty="0"/>
              <a:t> </a:t>
            </a:r>
            <a:r>
              <a:rPr lang="en-US" dirty="0" err="1"/>
              <a:t>pra</a:t>
            </a:r>
            <a:r>
              <a:rPr lang="en-US" dirty="0"/>
              <a:t> </a:t>
            </a:r>
            <a:r>
              <a:rPr lang="en-US" dirty="0" err="1"/>
              <a:t>vocês</a:t>
            </a:r>
            <a:r>
              <a:rPr lang="en-US" dirty="0"/>
              <a:t> o </a:t>
            </a:r>
            <a:r>
              <a:rPr lang="en-US" dirty="0" err="1"/>
              <a:t>nosso</a:t>
            </a:r>
            <a:r>
              <a:rPr lang="en-US" dirty="0"/>
              <a:t> </a:t>
            </a:r>
            <a:r>
              <a:rPr lang="en-US" dirty="0" err="1"/>
              <a:t>trabalho</a:t>
            </a:r>
            <a:r>
              <a:rPr lang="en-US" dirty="0"/>
              <a:t> de </a:t>
            </a:r>
            <a:r>
              <a:rPr lang="en-US" dirty="0" err="1"/>
              <a:t>conclusão</a:t>
            </a:r>
            <a:r>
              <a:rPr lang="en-US" dirty="0"/>
              <a:t> de </a:t>
            </a:r>
            <a:r>
              <a:rPr lang="en-US" dirty="0" err="1"/>
              <a:t>curso</a:t>
            </a:r>
            <a:r>
              <a:rPr lang="en-US" dirty="0"/>
              <a:t>, vulgo o TCC, e o </a:t>
            </a:r>
            <a:r>
              <a:rPr lang="en-US" dirty="0" err="1"/>
              <a:t>nosso</a:t>
            </a:r>
            <a:r>
              <a:rPr lang="en-US" dirty="0"/>
              <a:t> </a:t>
            </a:r>
            <a:r>
              <a:rPr lang="en-US" dirty="0" err="1"/>
              <a:t>orientador</a:t>
            </a:r>
            <a:r>
              <a:rPr lang="en-US" dirty="0"/>
              <a:t> </a:t>
            </a:r>
            <a:r>
              <a:rPr lang="en-US" dirty="0" err="1"/>
              <a:t>escolhi</a:t>
            </a:r>
            <a:r>
              <a:rPr lang="en-US" dirty="0"/>
              <a:t> </a:t>
            </a:r>
            <a:r>
              <a:rPr lang="en-US" dirty="0" err="1"/>
              <a:t>foi</a:t>
            </a:r>
            <a:r>
              <a:rPr lang="en-US" dirty="0"/>
              <a:t> o professor </a:t>
            </a:r>
            <a:r>
              <a:rPr lang="en-US" dirty="0" err="1"/>
              <a:t>Élio</a:t>
            </a:r>
            <a:r>
              <a:rPr lang="en-US" dirty="0"/>
              <a:t>.</a:t>
            </a:r>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a:t>
            </a:fld>
            <a:endParaRPr lang="pt-BR"/>
          </a:p>
        </p:txBody>
      </p:sp>
    </p:spTree>
    <p:extLst>
      <p:ext uri="{BB962C8B-B14F-4D97-AF65-F5344CB8AC3E}">
        <p14:creationId xmlns:p14="http://schemas.microsoft.com/office/powerpoint/2010/main" val="59212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CARLOS:</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10</a:t>
            </a:fld>
            <a:endParaRPr lang="pt-BR"/>
          </a:p>
        </p:txBody>
      </p:sp>
    </p:spTree>
    <p:extLst>
      <p:ext uri="{BB962C8B-B14F-4D97-AF65-F5344CB8AC3E}">
        <p14:creationId xmlns:p14="http://schemas.microsoft.com/office/powerpoint/2010/main" val="2693288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GUSTAVO:</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11</a:t>
            </a:fld>
            <a:endParaRPr lang="pt-BR"/>
          </a:p>
        </p:txBody>
      </p:sp>
    </p:spTree>
    <p:extLst>
      <p:ext uri="{BB962C8B-B14F-4D97-AF65-F5344CB8AC3E}">
        <p14:creationId xmlns:p14="http://schemas.microsoft.com/office/powerpoint/2010/main" val="68460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GUSTAVO:</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12</a:t>
            </a:fld>
            <a:endParaRPr lang="pt-BR"/>
          </a:p>
        </p:txBody>
      </p:sp>
    </p:spTree>
    <p:extLst>
      <p:ext uri="{BB962C8B-B14F-4D97-AF65-F5344CB8AC3E}">
        <p14:creationId xmlns:p14="http://schemas.microsoft.com/office/powerpoint/2010/main" val="1392641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GUSTAVO:</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13</a:t>
            </a:fld>
            <a:endParaRPr lang="pt-BR"/>
          </a:p>
        </p:txBody>
      </p:sp>
    </p:spTree>
    <p:extLst>
      <p:ext uri="{BB962C8B-B14F-4D97-AF65-F5344CB8AC3E}">
        <p14:creationId xmlns:p14="http://schemas.microsoft.com/office/powerpoint/2010/main" val="2726600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GABRIEL:</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14</a:t>
            </a:fld>
            <a:endParaRPr lang="pt-BR"/>
          </a:p>
        </p:txBody>
      </p:sp>
    </p:spTree>
    <p:extLst>
      <p:ext uri="{BB962C8B-B14F-4D97-AF65-F5344CB8AC3E}">
        <p14:creationId xmlns:p14="http://schemas.microsoft.com/office/powerpoint/2010/main" val="1221310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GABRIEL:</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15</a:t>
            </a:fld>
            <a:endParaRPr lang="pt-BR"/>
          </a:p>
        </p:txBody>
      </p:sp>
    </p:spTree>
    <p:extLst>
      <p:ext uri="{BB962C8B-B14F-4D97-AF65-F5344CB8AC3E}">
        <p14:creationId xmlns:p14="http://schemas.microsoft.com/office/powerpoint/2010/main" val="4288050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GABRIEL:</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16</a:t>
            </a:fld>
            <a:endParaRPr lang="pt-BR"/>
          </a:p>
        </p:txBody>
      </p:sp>
    </p:spTree>
    <p:extLst>
      <p:ext uri="{BB962C8B-B14F-4D97-AF65-F5344CB8AC3E}">
        <p14:creationId xmlns:p14="http://schemas.microsoft.com/office/powerpoint/2010/main" val="2872407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GABRIEL:</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17</a:t>
            </a:fld>
            <a:endParaRPr lang="pt-BR"/>
          </a:p>
        </p:txBody>
      </p:sp>
    </p:spTree>
    <p:extLst>
      <p:ext uri="{BB962C8B-B14F-4D97-AF65-F5344CB8AC3E}">
        <p14:creationId xmlns:p14="http://schemas.microsoft.com/office/powerpoint/2010/main" val="23032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7s MAYARA: </a:t>
            </a:r>
            <a:r>
              <a:rPr lang="en-US" b="0" dirty="0"/>
              <a:t>O </a:t>
            </a:r>
            <a:r>
              <a:rPr lang="en-US" b="0" dirty="0" err="1"/>
              <a:t>nosso</a:t>
            </a:r>
            <a:r>
              <a:rPr lang="en-US" b="0" dirty="0"/>
              <a:t> </a:t>
            </a:r>
            <a:r>
              <a:rPr lang="en-US" b="0" dirty="0" err="1"/>
              <a:t>grupo</a:t>
            </a:r>
            <a:r>
              <a:rPr lang="en-US" b="0" dirty="0"/>
              <a:t> é </a:t>
            </a:r>
            <a:r>
              <a:rPr lang="en-US" b="0" dirty="0" err="1"/>
              <a:t>composto</a:t>
            </a:r>
            <a:r>
              <a:rPr lang="en-US" b="0" dirty="0"/>
              <a:t> </a:t>
            </a:r>
            <a:r>
              <a:rPr lang="en-US" b="0" dirty="0" err="1"/>
              <a:t>por</a:t>
            </a:r>
            <a:r>
              <a:rPr lang="en-US" b="0" dirty="0"/>
              <a:t> 4 </a:t>
            </a:r>
            <a:r>
              <a:rPr lang="en-US" b="0" dirty="0" err="1"/>
              <a:t>membros</a:t>
            </a:r>
            <a:r>
              <a:rPr lang="en-US" b="0" dirty="0"/>
              <a:t>, o meu </a:t>
            </a:r>
            <a:r>
              <a:rPr lang="en-US" b="0" dirty="0" err="1"/>
              <a:t>nome</a:t>
            </a:r>
            <a:r>
              <a:rPr lang="en-US" b="0" dirty="0"/>
              <a:t> é Mayara, </a:t>
            </a:r>
            <a:r>
              <a:rPr lang="en-US" b="0" dirty="0" err="1"/>
              <a:t>esse</a:t>
            </a:r>
            <a:r>
              <a:rPr lang="en-US" b="0" dirty="0"/>
              <a:t> é o Gabriel, o Carlos e o Gustavo.</a:t>
            </a:r>
            <a:endParaRPr lang="pt-BR" b="1"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2</a:t>
            </a:fld>
            <a:endParaRPr lang="pt-BR"/>
          </a:p>
        </p:txBody>
      </p:sp>
    </p:spTree>
    <p:extLst>
      <p:ext uri="{BB962C8B-B14F-4D97-AF65-F5344CB8AC3E}">
        <p14:creationId xmlns:p14="http://schemas.microsoft.com/office/powerpoint/2010/main" val="235770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10s MAYARA: </a:t>
            </a:r>
            <a:r>
              <a:rPr lang="en-US" b="0" dirty="0"/>
              <a:t>O </a:t>
            </a:r>
            <a:r>
              <a:rPr lang="en-US" b="0" dirty="0" err="1"/>
              <a:t>objetivo</a:t>
            </a:r>
            <a:r>
              <a:rPr lang="en-US" b="0" dirty="0"/>
              <a:t> do </a:t>
            </a:r>
            <a:r>
              <a:rPr lang="en-US" b="0" dirty="0" err="1"/>
              <a:t>nosso</a:t>
            </a:r>
            <a:r>
              <a:rPr lang="en-US" b="0" dirty="0"/>
              <a:t> </a:t>
            </a:r>
            <a:r>
              <a:rPr lang="en-US" b="0" dirty="0" err="1"/>
              <a:t>trabalho</a:t>
            </a:r>
            <a:r>
              <a:rPr lang="en-US" b="0" dirty="0"/>
              <a:t> </a:t>
            </a:r>
            <a:r>
              <a:rPr lang="en-US" b="0" dirty="0" err="1"/>
              <a:t>foi</a:t>
            </a:r>
            <a:r>
              <a:rPr lang="en-US" b="0" dirty="0"/>
              <a:t> </a:t>
            </a:r>
            <a:r>
              <a:rPr lang="en-US" b="0" dirty="0" err="1"/>
              <a:t>desenvolver</a:t>
            </a:r>
            <a:r>
              <a:rPr lang="en-US" b="0" dirty="0"/>
              <a:t> um site, que demos o </a:t>
            </a:r>
            <a:r>
              <a:rPr lang="en-US" b="0" dirty="0" err="1"/>
              <a:t>nome</a:t>
            </a:r>
            <a:r>
              <a:rPr lang="en-US" b="0" dirty="0"/>
              <a:t> de Brazil Career Hub, para auxiliar </a:t>
            </a:r>
            <a:r>
              <a:rPr lang="en-US" b="0" dirty="0" err="1"/>
              <a:t>na</a:t>
            </a:r>
            <a:r>
              <a:rPr lang="en-US" b="0" dirty="0"/>
              <a:t> </a:t>
            </a:r>
            <a:r>
              <a:rPr lang="en-US" b="0" dirty="0" err="1"/>
              <a:t>inserção</a:t>
            </a:r>
            <a:r>
              <a:rPr lang="en-US" b="0" dirty="0"/>
              <a:t> de </a:t>
            </a:r>
            <a:r>
              <a:rPr lang="en-US" b="0" dirty="0" err="1"/>
              <a:t>estrangeiros</a:t>
            </a:r>
            <a:r>
              <a:rPr lang="en-US" b="0" dirty="0"/>
              <a:t> e </a:t>
            </a:r>
            <a:r>
              <a:rPr lang="en-US" b="0" dirty="0" err="1"/>
              <a:t>brasileiros</a:t>
            </a:r>
            <a:r>
              <a:rPr lang="en-US" b="0" dirty="0"/>
              <a:t> no mercado de </a:t>
            </a:r>
            <a:r>
              <a:rPr lang="en-US" b="0" dirty="0" err="1"/>
              <a:t>trabalho</a:t>
            </a:r>
            <a:r>
              <a:rPr lang="en-US" b="0" dirty="0"/>
              <a:t> no </a:t>
            </a:r>
            <a:r>
              <a:rPr lang="en-US" b="0" dirty="0" err="1"/>
              <a:t>Brasil</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3</a:t>
            </a:fld>
            <a:endParaRPr lang="pt-BR"/>
          </a:p>
        </p:txBody>
      </p:sp>
    </p:spTree>
    <p:extLst>
      <p:ext uri="{BB962C8B-B14F-4D97-AF65-F5344CB8AC3E}">
        <p14:creationId xmlns:p14="http://schemas.microsoft.com/office/powerpoint/2010/main" val="123900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37s MAYARA: </a:t>
            </a:r>
            <a:r>
              <a:rPr lang="en-US" b="0" dirty="0"/>
              <a:t>Vou </a:t>
            </a:r>
            <a:r>
              <a:rPr lang="en-US" b="0" dirty="0" err="1"/>
              <a:t>começar</a:t>
            </a:r>
            <a:r>
              <a:rPr lang="en-US" b="0" dirty="0"/>
              <a:t> </a:t>
            </a:r>
            <a:r>
              <a:rPr lang="en-US" b="0" dirty="0" err="1"/>
              <a:t>fazendo</a:t>
            </a:r>
            <a:r>
              <a:rPr lang="en-US" b="0" dirty="0"/>
              <a:t> </a:t>
            </a:r>
            <a:r>
              <a:rPr lang="en-US" b="0" dirty="0" err="1"/>
              <a:t>uma</a:t>
            </a:r>
            <a:r>
              <a:rPr lang="en-US" b="0" dirty="0"/>
              <a:t> </a:t>
            </a:r>
            <a:r>
              <a:rPr lang="en-US" b="0" dirty="0" err="1"/>
              <a:t>introdução</a:t>
            </a:r>
            <a:r>
              <a:rPr lang="en-US" b="0" dirty="0"/>
              <a:t> </a:t>
            </a:r>
            <a:r>
              <a:rPr lang="en-US" b="0" dirty="0" err="1"/>
              <a:t>pra</a:t>
            </a:r>
            <a:r>
              <a:rPr lang="en-US" b="0" dirty="0"/>
              <a:t> </a:t>
            </a:r>
            <a:r>
              <a:rPr lang="en-US" b="0" dirty="0" err="1"/>
              <a:t>vocês</a:t>
            </a:r>
            <a:r>
              <a:rPr lang="en-US" b="0" dirty="0"/>
              <a:t> do </a:t>
            </a:r>
            <a:r>
              <a:rPr lang="en-US" b="0" dirty="0" err="1"/>
              <a:t>como</a:t>
            </a:r>
            <a:r>
              <a:rPr lang="en-US" b="0" dirty="0"/>
              <a:t> a </a:t>
            </a:r>
            <a:r>
              <a:rPr lang="en-US" b="0" dirty="0" err="1"/>
              <a:t>gente</a:t>
            </a:r>
            <a:r>
              <a:rPr lang="en-US" b="0" dirty="0"/>
              <a:t> </a:t>
            </a:r>
            <a:r>
              <a:rPr lang="en-US" b="0" dirty="0" err="1"/>
              <a:t>foi</a:t>
            </a:r>
            <a:r>
              <a:rPr lang="en-US" b="0" dirty="0"/>
              <a:t> </a:t>
            </a:r>
            <a:r>
              <a:rPr lang="en-US" b="0" dirty="0" err="1"/>
              <a:t>chegando</a:t>
            </a:r>
            <a:r>
              <a:rPr lang="en-US" b="0" dirty="0"/>
              <a:t> </a:t>
            </a:r>
            <a:r>
              <a:rPr lang="en-US" b="0" dirty="0" err="1"/>
              <a:t>nesse</a:t>
            </a:r>
            <a:r>
              <a:rPr lang="en-US" b="0" dirty="0"/>
              <a:t> </a:t>
            </a:r>
            <a:r>
              <a:rPr lang="en-US" b="0" dirty="0" err="1"/>
              <a:t>tema</a:t>
            </a:r>
            <a:r>
              <a:rPr lang="en-US" b="0" dirty="0"/>
              <a:t>.</a:t>
            </a:r>
          </a:p>
          <a:p>
            <a:r>
              <a:rPr lang="en-US" b="0" dirty="0" err="1"/>
              <a:t>Nós</a:t>
            </a:r>
            <a:r>
              <a:rPr lang="en-US" b="0" dirty="0"/>
              <a:t> </a:t>
            </a:r>
            <a:r>
              <a:rPr lang="en-US" b="0" dirty="0" err="1"/>
              <a:t>queriamos</a:t>
            </a:r>
            <a:r>
              <a:rPr lang="en-US" b="0" dirty="0"/>
              <a:t> </a:t>
            </a:r>
            <a:r>
              <a:rPr lang="en-US" b="0" dirty="0" err="1"/>
              <a:t>escolher</a:t>
            </a:r>
            <a:r>
              <a:rPr lang="en-US" b="0" dirty="0"/>
              <a:t> algo legal e que fosse </a:t>
            </a:r>
            <a:r>
              <a:rPr lang="en-US" b="0" dirty="0" err="1"/>
              <a:t>útil</a:t>
            </a:r>
            <a:r>
              <a:rPr lang="en-US" b="0" dirty="0"/>
              <a:t> </a:t>
            </a:r>
            <a:r>
              <a:rPr lang="en-US" b="0" dirty="0" err="1"/>
              <a:t>caso</a:t>
            </a:r>
            <a:r>
              <a:rPr lang="en-US" b="0" dirty="0"/>
              <a:t> </a:t>
            </a:r>
            <a:r>
              <a:rPr lang="en-US" b="0" dirty="0" err="1"/>
              <a:t>aplicado</a:t>
            </a:r>
            <a:r>
              <a:rPr lang="en-US" b="0" dirty="0"/>
              <a:t> fora </a:t>
            </a:r>
            <a:r>
              <a:rPr lang="en-US" b="0" dirty="0" err="1"/>
              <a:t>desse</a:t>
            </a:r>
            <a:r>
              <a:rPr lang="en-US" b="0" dirty="0"/>
              <a:t> </a:t>
            </a:r>
            <a:r>
              <a:rPr lang="en-US" b="0" dirty="0" err="1"/>
              <a:t>trabalho</a:t>
            </a:r>
            <a:r>
              <a:rPr lang="en-US" b="0" dirty="0"/>
              <a:t>.  Com </a:t>
            </a:r>
            <a:r>
              <a:rPr lang="en-US" b="0" dirty="0" err="1"/>
              <a:t>isso</a:t>
            </a:r>
            <a:r>
              <a:rPr lang="en-US" b="0" dirty="0"/>
              <a:t>, </a:t>
            </a:r>
            <a:r>
              <a:rPr lang="en-US" b="0" dirty="0" err="1"/>
              <a:t>começamos</a:t>
            </a:r>
            <a:r>
              <a:rPr lang="en-US" b="0" dirty="0"/>
              <a:t> a </a:t>
            </a:r>
            <a:r>
              <a:rPr lang="en-US" b="0" dirty="0" err="1"/>
              <a:t>pensar</a:t>
            </a:r>
            <a:r>
              <a:rPr lang="en-US" b="0" dirty="0"/>
              <a:t> </a:t>
            </a:r>
            <a:r>
              <a:rPr lang="en-US" b="0" dirty="0" err="1"/>
              <a:t>muito</a:t>
            </a:r>
            <a:r>
              <a:rPr lang="en-US" b="0" dirty="0"/>
              <a:t> </a:t>
            </a:r>
            <a:r>
              <a:rPr lang="en-US" b="0" dirty="0" err="1"/>
              <a:t>na</a:t>
            </a:r>
            <a:r>
              <a:rPr lang="en-US" b="0" dirty="0"/>
              <a:t> </a:t>
            </a:r>
            <a:r>
              <a:rPr lang="en-US" b="0" dirty="0" err="1"/>
              <a:t>questão</a:t>
            </a:r>
            <a:r>
              <a:rPr lang="en-US" b="0" dirty="0"/>
              <a:t> do mercado de </a:t>
            </a:r>
            <a:r>
              <a:rPr lang="en-US" b="0" dirty="0" err="1"/>
              <a:t>trabalho</a:t>
            </a:r>
            <a:r>
              <a:rPr lang="en-US" b="0" dirty="0"/>
              <a:t> </a:t>
            </a:r>
            <a:r>
              <a:rPr lang="en-US" b="0" dirty="0" err="1"/>
              <a:t>ao</a:t>
            </a:r>
            <a:r>
              <a:rPr lang="en-US" b="0" dirty="0"/>
              <a:t> </a:t>
            </a:r>
            <a:r>
              <a:rPr lang="en-US" b="0" dirty="0" err="1"/>
              <a:t>redor</a:t>
            </a:r>
            <a:r>
              <a:rPr lang="en-US" b="0" dirty="0"/>
              <a:t> do </a:t>
            </a:r>
            <a:r>
              <a:rPr lang="en-US" b="0" dirty="0" err="1"/>
              <a:t>mundo</a:t>
            </a:r>
            <a:r>
              <a:rPr lang="en-US" b="0" dirty="0"/>
              <a:t>. </a:t>
            </a:r>
            <a:r>
              <a:rPr lang="en-US" b="0" dirty="0" err="1"/>
              <a:t>Observamos</a:t>
            </a:r>
            <a:r>
              <a:rPr lang="en-US" b="0" dirty="0"/>
              <a:t> que com a </a:t>
            </a:r>
            <a:r>
              <a:rPr lang="en-US" b="0" dirty="0" err="1"/>
              <a:t>globalização</a:t>
            </a:r>
            <a:r>
              <a:rPr lang="en-US" b="0" dirty="0"/>
              <a:t> a </a:t>
            </a:r>
            <a:r>
              <a:rPr lang="en-US" b="0" dirty="0" err="1"/>
              <a:t>gente</a:t>
            </a:r>
            <a:r>
              <a:rPr lang="en-US" b="0" dirty="0"/>
              <a:t> sempre </a:t>
            </a:r>
            <a:r>
              <a:rPr lang="en-US" b="0" dirty="0" err="1"/>
              <a:t>escuta</a:t>
            </a:r>
            <a:r>
              <a:rPr lang="en-US" b="0" dirty="0"/>
              <a:t> </a:t>
            </a:r>
            <a:r>
              <a:rPr lang="en-US" b="0" dirty="0" err="1"/>
              <a:t>falar</a:t>
            </a:r>
            <a:r>
              <a:rPr lang="en-US" b="0" dirty="0"/>
              <a:t> de </a:t>
            </a:r>
            <a:r>
              <a:rPr lang="en-US" b="0" dirty="0" err="1"/>
              <a:t>pessoas</a:t>
            </a:r>
            <a:r>
              <a:rPr lang="en-US" b="0" dirty="0"/>
              <a:t> que </a:t>
            </a:r>
            <a:r>
              <a:rPr lang="en-US" b="0" dirty="0" err="1"/>
              <a:t>saem</a:t>
            </a:r>
            <a:r>
              <a:rPr lang="en-US" b="0" dirty="0"/>
              <a:t> do </a:t>
            </a:r>
            <a:r>
              <a:rPr lang="en-US" b="0" dirty="0" err="1"/>
              <a:t>Brasil</a:t>
            </a:r>
            <a:r>
              <a:rPr lang="en-US" b="0" dirty="0"/>
              <a:t> </a:t>
            </a:r>
            <a:r>
              <a:rPr lang="en-US" b="0" dirty="0" err="1"/>
              <a:t>pra</a:t>
            </a:r>
            <a:r>
              <a:rPr lang="en-US" b="0" dirty="0"/>
              <a:t> </a:t>
            </a:r>
            <a:r>
              <a:rPr lang="en-US" b="0" dirty="0" err="1"/>
              <a:t>trabalhar</a:t>
            </a:r>
            <a:r>
              <a:rPr lang="en-US" b="0" dirty="0"/>
              <a:t>, </a:t>
            </a:r>
            <a:r>
              <a:rPr lang="en-US" b="0" dirty="0" err="1"/>
              <a:t>não</a:t>
            </a:r>
            <a:r>
              <a:rPr lang="en-US" b="0" dirty="0"/>
              <a:t> é </a:t>
            </a:r>
            <a:r>
              <a:rPr lang="en-US" b="0" dirty="0" err="1"/>
              <a:t>mesmo</a:t>
            </a:r>
            <a:r>
              <a:rPr lang="en-US" b="0" dirty="0"/>
              <a:t>?</a:t>
            </a:r>
          </a:p>
          <a:p>
            <a:r>
              <a:rPr lang="en-US" b="0" dirty="0"/>
              <a:t>E ai </a:t>
            </a:r>
            <a:r>
              <a:rPr lang="en-US" b="0" dirty="0" err="1"/>
              <a:t>pensamos</a:t>
            </a:r>
            <a:r>
              <a:rPr lang="en-US" b="0" dirty="0"/>
              <a:t> que </a:t>
            </a:r>
            <a:r>
              <a:rPr lang="en-US" b="0" dirty="0" err="1"/>
              <a:t>não</a:t>
            </a:r>
            <a:r>
              <a:rPr lang="en-US" b="0" dirty="0"/>
              <a:t> </a:t>
            </a:r>
            <a:r>
              <a:rPr lang="en-US" b="0" dirty="0" err="1"/>
              <a:t>costumamos</a:t>
            </a:r>
            <a:r>
              <a:rPr lang="en-US" b="0" dirty="0"/>
              <a:t> </a:t>
            </a:r>
            <a:r>
              <a:rPr lang="en-US" b="0" dirty="0" err="1"/>
              <a:t>ver</a:t>
            </a:r>
            <a:r>
              <a:rPr lang="en-US" b="0" dirty="0"/>
              <a:t> tanto do </a:t>
            </a:r>
            <a:r>
              <a:rPr lang="en-US" b="0" dirty="0" err="1"/>
              <a:t>oposto</a:t>
            </a:r>
            <a:r>
              <a:rPr lang="en-US" b="0" dirty="0"/>
              <a:t>, o tanto de </a:t>
            </a:r>
            <a:r>
              <a:rPr lang="en-US" b="0" dirty="0" err="1"/>
              <a:t>informação</a:t>
            </a:r>
            <a:r>
              <a:rPr lang="en-US" b="0" dirty="0"/>
              <a:t> online </a:t>
            </a:r>
            <a:r>
              <a:rPr lang="en-US" b="0" dirty="0" err="1"/>
              <a:t>sobre</a:t>
            </a:r>
            <a:r>
              <a:rPr lang="en-US" b="0" dirty="0"/>
              <a:t> </a:t>
            </a:r>
            <a:r>
              <a:rPr lang="en-US" b="0" dirty="0" err="1"/>
              <a:t>como</a:t>
            </a:r>
            <a:r>
              <a:rPr lang="en-US" b="0" dirty="0"/>
              <a:t> </a:t>
            </a:r>
            <a:r>
              <a:rPr lang="en-US" b="0" dirty="0" err="1"/>
              <a:t>funciona</a:t>
            </a:r>
            <a:r>
              <a:rPr lang="en-US" b="0" dirty="0"/>
              <a:t> </a:t>
            </a:r>
            <a:r>
              <a:rPr lang="en-US" b="0" dirty="0" err="1"/>
              <a:t>vir</a:t>
            </a:r>
            <a:r>
              <a:rPr lang="en-US" b="0" dirty="0"/>
              <a:t> de fora </a:t>
            </a:r>
            <a:r>
              <a:rPr lang="en-US" b="0" dirty="0" err="1"/>
              <a:t>pra</a:t>
            </a:r>
            <a:r>
              <a:rPr lang="en-US" b="0" dirty="0"/>
              <a:t> </a:t>
            </a:r>
            <a:r>
              <a:rPr lang="en-US" b="0" dirty="0" err="1"/>
              <a:t>trabalhar</a:t>
            </a:r>
            <a:r>
              <a:rPr lang="en-US" b="0" dirty="0"/>
              <a:t> no </a:t>
            </a:r>
            <a:r>
              <a:rPr lang="en-US" b="0" dirty="0" err="1"/>
              <a:t>Brasil</a:t>
            </a:r>
            <a:r>
              <a:rPr lang="en-US" b="0" dirty="0"/>
              <a:t> é </a:t>
            </a:r>
            <a:r>
              <a:rPr lang="en-US" b="0" dirty="0" err="1"/>
              <a:t>bem</a:t>
            </a:r>
            <a:r>
              <a:rPr lang="en-US" b="0" dirty="0"/>
              <a:t> </a:t>
            </a:r>
            <a:r>
              <a:rPr lang="en-US" b="0" dirty="0" err="1"/>
              <a:t>baixo</a:t>
            </a:r>
            <a:r>
              <a:rPr lang="en-US" b="0" dirty="0"/>
              <a:t>, se </a:t>
            </a:r>
            <a:r>
              <a:rPr lang="en-US" b="0" dirty="0" err="1"/>
              <a:t>comparar</a:t>
            </a:r>
            <a:r>
              <a:rPr lang="en-US" b="0" dirty="0"/>
              <a:t>. </a:t>
            </a:r>
          </a:p>
          <a:p>
            <a:r>
              <a:rPr lang="pt-BR" b="0" dirty="0"/>
              <a:t>Então vieram algumas reflexões:</a:t>
            </a:r>
          </a:p>
          <a:p>
            <a:r>
              <a:rPr lang="pt-BR" b="0" dirty="0"/>
              <a:t>- Por que não tem tanta informação? </a:t>
            </a:r>
          </a:p>
          <a:p>
            <a:r>
              <a:rPr lang="pt-BR" b="0" dirty="0"/>
              <a:t>- E como poderíamos desenvolver algo que ajudaria nesse quesito?</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4</a:t>
            </a:fld>
            <a:endParaRPr lang="pt-BR"/>
          </a:p>
        </p:txBody>
      </p:sp>
    </p:spTree>
    <p:extLst>
      <p:ext uri="{BB962C8B-B14F-4D97-AF65-F5344CB8AC3E}">
        <p14:creationId xmlns:p14="http://schemas.microsoft.com/office/powerpoint/2010/main" val="421302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1m40s MAYARA: </a:t>
            </a:r>
            <a:r>
              <a:rPr lang="en-US" b="0" dirty="0" err="1"/>
              <a:t>Feito</a:t>
            </a:r>
            <a:r>
              <a:rPr lang="en-US" b="0" dirty="0"/>
              <a:t> </a:t>
            </a:r>
            <a:r>
              <a:rPr lang="en-US" b="0" dirty="0" err="1"/>
              <a:t>esse</a:t>
            </a:r>
            <a:r>
              <a:rPr lang="en-US" b="0" dirty="0"/>
              <a:t> </a:t>
            </a:r>
            <a:r>
              <a:rPr lang="en-US" b="0" dirty="0" err="1"/>
              <a:t>questionamento</a:t>
            </a:r>
            <a:r>
              <a:rPr lang="en-US" b="0" dirty="0"/>
              <a:t>, </a:t>
            </a:r>
            <a:r>
              <a:rPr lang="en-US" b="0" dirty="0" err="1"/>
              <a:t>iniciamos</a:t>
            </a:r>
            <a:r>
              <a:rPr lang="en-US" b="0" dirty="0"/>
              <a:t> </a:t>
            </a:r>
            <a:r>
              <a:rPr lang="en-US" b="0" dirty="0" err="1"/>
              <a:t>uma</a:t>
            </a:r>
            <a:r>
              <a:rPr lang="en-US" b="0" dirty="0"/>
              <a:t> </a:t>
            </a:r>
            <a:r>
              <a:rPr lang="en-US" b="0" dirty="0" err="1"/>
              <a:t>pesquisa</a:t>
            </a:r>
            <a:r>
              <a:rPr lang="en-US" b="0" dirty="0"/>
              <a:t> com dados </a:t>
            </a:r>
            <a:r>
              <a:rPr lang="en-US" b="0" dirty="0" err="1"/>
              <a:t>sobre</a:t>
            </a:r>
            <a:r>
              <a:rPr lang="en-US" b="0" dirty="0"/>
              <a:t> o </a:t>
            </a:r>
            <a:r>
              <a:rPr lang="en-US" b="0" dirty="0" err="1"/>
              <a:t>tema</a:t>
            </a:r>
            <a:r>
              <a:rPr lang="en-US" b="0" dirty="0"/>
              <a:t>. </a:t>
            </a:r>
          </a:p>
          <a:p>
            <a:r>
              <a:rPr lang="en-US" b="0" dirty="0"/>
              <a:t>A </a:t>
            </a:r>
            <a:r>
              <a:rPr lang="en-US" b="0" dirty="0" err="1"/>
              <a:t>primeira</a:t>
            </a:r>
            <a:r>
              <a:rPr lang="en-US" b="0" dirty="0"/>
              <a:t> </a:t>
            </a:r>
            <a:r>
              <a:rPr lang="en-US" b="0" dirty="0" err="1"/>
              <a:t>coisa</a:t>
            </a:r>
            <a:r>
              <a:rPr lang="en-US" b="0" dirty="0"/>
              <a:t> que </a:t>
            </a:r>
            <a:r>
              <a:rPr lang="en-US" b="0" dirty="0" err="1"/>
              <a:t>encontramos</a:t>
            </a:r>
            <a:r>
              <a:rPr lang="en-US" b="0" dirty="0"/>
              <a:t> </a:t>
            </a:r>
            <a:r>
              <a:rPr lang="en-US" b="0" dirty="0" err="1"/>
              <a:t>foi</a:t>
            </a:r>
            <a:r>
              <a:rPr lang="en-US" b="0" dirty="0"/>
              <a:t> o </a:t>
            </a:r>
            <a:r>
              <a:rPr lang="en-US" b="0" dirty="0" err="1"/>
              <a:t>relátorio</a:t>
            </a:r>
            <a:r>
              <a:rPr lang="en-US" b="0" dirty="0"/>
              <a:t> </a:t>
            </a:r>
            <a:r>
              <a:rPr lang="en-US" b="0" dirty="0" err="1"/>
              <a:t>anual</a:t>
            </a:r>
            <a:r>
              <a:rPr lang="en-US" b="0" dirty="0"/>
              <a:t> de 2022 do </a:t>
            </a:r>
            <a:r>
              <a:rPr lang="en-US" b="0" dirty="0" err="1"/>
              <a:t>OBMigra</a:t>
            </a:r>
            <a:r>
              <a:rPr lang="en-US" b="0" dirty="0"/>
              <a:t>, que </a:t>
            </a:r>
            <a:r>
              <a:rPr lang="en-US" b="0" dirty="0" err="1"/>
              <a:t>significa</a:t>
            </a:r>
            <a:r>
              <a:rPr lang="en-US" b="0" dirty="0"/>
              <a:t> </a:t>
            </a:r>
            <a:r>
              <a:rPr lang="en-US" b="0" dirty="0" err="1"/>
              <a:t>Observatório</a:t>
            </a:r>
            <a:r>
              <a:rPr lang="en-US" b="0" dirty="0"/>
              <a:t> das </a:t>
            </a:r>
            <a:r>
              <a:rPr lang="en-US" b="0" dirty="0" err="1"/>
              <a:t>Migrações</a:t>
            </a:r>
            <a:r>
              <a:rPr lang="en-US" b="0" dirty="0"/>
              <a:t> </a:t>
            </a:r>
            <a:r>
              <a:rPr lang="en-US" b="0" dirty="0" err="1"/>
              <a:t>Nacionais</a:t>
            </a:r>
            <a:r>
              <a:rPr lang="en-US" b="0" dirty="0"/>
              <a:t>.</a:t>
            </a:r>
            <a:r>
              <a:rPr lang="pt-BR" b="1" dirty="0"/>
              <a:t> </a:t>
            </a:r>
            <a:r>
              <a:rPr lang="pt-BR" b="0" dirty="0"/>
              <a:t>Nesse relatório, vimos que:</a:t>
            </a:r>
          </a:p>
          <a:p>
            <a:r>
              <a:rPr lang="pt-BR" b="0" dirty="0"/>
              <a:t>- O número de estrangeiros trabalhando no Brasil triplicou em 10 anos, indo de 67 mil para 187 mil de 2011 até 2021, e esse aumento se deve em grande parte devido a uma lei de refúgio que temos aqui no país</a:t>
            </a:r>
          </a:p>
          <a:p>
            <a:r>
              <a:rPr lang="pt-BR" b="0" dirty="0"/>
              <a:t>- Essa lei abre as portas pra qualquer pessoa perseguida por motivos de raça, religião, nacionalidade, grupo social ou opinião política e que não queira ou não possa retornar ao seu país de nacionalidade. E também para pessoas que buscam refúgio devido a violação de direitos humanos em seu país, sendo obrigados a sair do mesmo. </a:t>
            </a:r>
          </a:p>
          <a:p>
            <a:r>
              <a:rPr lang="pt-BR" b="0" dirty="0"/>
              <a:t>- Por conta dessa lei, o número de solicitações que era mais ou menos 2 mil de 97 a 2009 aumentou mais de 100x em 2010 a 2021, indo pra 298 mil. Sendo que esse aumento em dados, demonstra que o motivos foram crises humanitárias acontecendo na Venezuela e no Haiti, que correspondem juntos a 72% das solicitações. </a:t>
            </a:r>
          </a:p>
          <a:p>
            <a:r>
              <a:rPr lang="pt-BR" b="0" dirty="0"/>
              <a:t>Mas mesmo assim, 187 mil estrangeiros é um número baixíssimo quando comparado com outros países como o EUA, que tem 28 milhões de imigrantes, claro que é por ser um país de primeiro mundo, mas é uma diferença muito grande e queríamos poder contribuir pra isso mudar.</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5</a:t>
            </a:fld>
            <a:endParaRPr lang="pt-BR"/>
          </a:p>
        </p:txBody>
      </p:sp>
    </p:spTree>
    <p:extLst>
      <p:ext uri="{BB962C8B-B14F-4D97-AF65-F5344CB8AC3E}">
        <p14:creationId xmlns:p14="http://schemas.microsoft.com/office/powerpoint/2010/main" val="132547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1m10s MAYARA: </a:t>
            </a:r>
            <a:r>
              <a:rPr lang="en-US" b="0" dirty="0" err="1"/>
              <a:t>Então</a:t>
            </a:r>
            <a:r>
              <a:rPr lang="en-US" b="0" dirty="0"/>
              <a:t> </a:t>
            </a:r>
            <a:r>
              <a:rPr lang="en-US" b="0" dirty="0" err="1"/>
              <a:t>começamos</a:t>
            </a:r>
            <a:r>
              <a:rPr lang="en-US" b="0" dirty="0"/>
              <a:t> a </a:t>
            </a:r>
            <a:r>
              <a:rPr lang="en-US" b="0" dirty="0" err="1"/>
              <a:t>pensar</a:t>
            </a:r>
            <a:r>
              <a:rPr lang="en-US" b="0" dirty="0"/>
              <a:t> no que </a:t>
            </a:r>
            <a:r>
              <a:rPr lang="en-US" b="0" dirty="0" err="1"/>
              <a:t>poderia</a:t>
            </a:r>
            <a:r>
              <a:rPr lang="en-US" b="0" dirty="0"/>
              <a:t> ser um </a:t>
            </a:r>
            <a:r>
              <a:rPr lang="en-US" b="0" dirty="0" err="1"/>
              <a:t>facilitador</a:t>
            </a:r>
            <a:r>
              <a:rPr lang="en-US" b="0" dirty="0"/>
              <a:t> para que </a:t>
            </a:r>
            <a:r>
              <a:rPr lang="en-US" b="0" dirty="0" err="1"/>
              <a:t>estrangeiros</a:t>
            </a:r>
            <a:r>
              <a:rPr lang="en-US" b="0" dirty="0"/>
              <a:t> </a:t>
            </a:r>
            <a:r>
              <a:rPr lang="en-US" b="0" dirty="0" err="1"/>
              <a:t>tivessem</a:t>
            </a:r>
            <a:r>
              <a:rPr lang="en-US" b="0" dirty="0"/>
              <a:t> </a:t>
            </a:r>
            <a:r>
              <a:rPr lang="en-US" b="0" dirty="0" err="1"/>
              <a:t>mais</a:t>
            </a:r>
            <a:r>
              <a:rPr lang="en-US" b="0" dirty="0"/>
              <a:t> chances de </a:t>
            </a:r>
            <a:r>
              <a:rPr lang="en-US" b="0" dirty="0" err="1"/>
              <a:t>vir</a:t>
            </a:r>
            <a:r>
              <a:rPr lang="en-US" b="0" dirty="0"/>
              <a:t> </a:t>
            </a:r>
            <a:r>
              <a:rPr lang="en-US" b="0" dirty="0" err="1"/>
              <a:t>preencher</a:t>
            </a:r>
            <a:r>
              <a:rPr lang="en-US" b="0" dirty="0"/>
              <a:t> </a:t>
            </a:r>
            <a:r>
              <a:rPr lang="en-US" b="0" dirty="0" err="1"/>
              <a:t>vagas</a:t>
            </a:r>
            <a:r>
              <a:rPr lang="en-US" b="0" dirty="0"/>
              <a:t> no </a:t>
            </a:r>
            <a:r>
              <a:rPr lang="en-US" b="0" dirty="0" err="1"/>
              <a:t>país</a:t>
            </a:r>
            <a:r>
              <a:rPr lang="en-US" b="0" dirty="0"/>
              <a:t>, </a:t>
            </a:r>
            <a:r>
              <a:rPr lang="en-US" b="0" dirty="0" err="1"/>
              <a:t>nos</a:t>
            </a:r>
            <a:r>
              <a:rPr lang="en-US" b="0" dirty="0"/>
              <a:t> </a:t>
            </a:r>
            <a:r>
              <a:rPr lang="en-US" b="0" dirty="0" err="1"/>
              <a:t>colocamos</a:t>
            </a:r>
            <a:r>
              <a:rPr lang="en-US" b="0" dirty="0"/>
              <a:t> no </a:t>
            </a:r>
            <a:r>
              <a:rPr lang="en-US" b="0" dirty="0" err="1"/>
              <a:t>lugar</a:t>
            </a:r>
            <a:r>
              <a:rPr lang="en-US" b="0" dirty="0"/>
              <a:t> de </a:t>
            </a:r>
            <a:r>
              <a:rPr lang="en-US" b="0" dirty="0" err="1"/>
              <a:t>pessoas</a:t>
            </a:r>
            <a:r>
              <a:rPr lang="en-US" b="0" dirty="0"/>
              <a:t> </a:t>
            </a:r>
            <a:r>
              <a:rPr lang="en-US" b="0" dirty="0" err="1"/>
              <a:t>pensando</a:t>
            </a:r>
            <a:r>
              <a:rPr lang="en-US" b="0" dirty="0"/>
              <a:t> </a:t>
            </a:r>
            <a:r>
              <a:rPr lang="en-US" b="0" dirty="0" err="1"/>
              <a:t>em</a:t>
            </a:r>
            <a:r>
              <a:rPr lang="en-US" b="0" dirty="0"/>
              <a:t> </a:t>
            </a:r>
            <a:r>
              <a:rPr lang="en-US" b="0" dirty="0" err="1"/>
              <a:t>buscar</a:t>
            </a:r>
            <a:r>
              <a:rPr lang="en-US" b="0" dirty="0"/>
              <a:t> </a:t>
            </a:r>
            <a:r>
              <a:rPr lang="en-US" b="0" dirty="0" err="1"/>
              <a:t>emprego</a:t>
            </a:r>
            <a:r>
              <a:rPr lang="en-US" b="0" dirty="0"/>
              <a:t> fora do </a:t>
            </a:r>
            <a:r>
              <a:rPr lang="en-US" b="0" dirty="0" err="1"/>
              <a:t>país</a:t>
            </a:r>
            <a:r>
              <a:rPr lang="en-US" b="0" dirty="0"/>
              <a:t> e </a:t>
            </a:r>
            <a:r>
              <a:rPr lang="en-US" b="0" dirty="0" err="1"/>
              <a:t>alguns</a:t>
            </a:r>
            <a:r>
              <a:rPr lang="en-US" b="0" dirty="0"/>
              <a:t> </a:t>
            </a:r>
            <a:r>
              <a:rPr lang="en-US" b="0" dirty="0" err="1"/>
              <a:t>pontos</a:t>
            </a:r>
            <a:r>
              <a:rPr lang="en-US" b="0" dirty="0"/>
              <a:t> </a:t>
            </a:r>
            <a:r>
              <a:rPr lang="en-US" b="0" dirty="0" err="1"/>
              <a:t>surgiram</a:t>
            </a:r>
            <a:r>
              <a:rPr lang="en-US" b="0" dirty="0"/>
              <a:t>:</a:t>
            </a:r>
          </a:p>
          <a:p>
            <a:r>
              <a:rPr lang="en-US" b="0" dirty="0"/>
              <a:t>- </a:t>
            </a:r>
            <a:r>
              <a:rPr lang="en-US" b="0" dirty="0" err="1"/>
              <a:t>Após</a:t>
            </a:r>
            <a:r>
              <a:rPr lang="en-US" b="0" dirty="0"/>
              <a:t> </a:t>
            </a:r>
            <a:r>
              <a:rPr lang="en-US" b="0" dirty="0" err="1"/>
              <a:t>encontrar</a:t>
            </a:r>
            <a:r>
              <a:rPr lang="en-US" b="0" dirty="0"/>
              <a:t> </a:t>
            </a:r>
            <a:r>
              <a:rPr lang="en-US" b="0" dirty="0" err="1"/>
              <a:t>uma</a:t>
            </a:r>
            <a:r>
              <a:rPr lang="en-US" b="0" dirty="0"/>
              <a:t> </a:t>
            </a:r>
            <a:r>
              <a:rPr lang="en-US" b="0" dirty="0" err="1"/>
              <a:t>vaga</a:t>
            </a:r>
            <a:r>
              <a:rPr lang="en-US" b="0" dirty="0"/>
              <a:t> </a:t>
            </a:r>
            <a:r>
              <a:rPr lang="en-US" b="0" dirty="0" err="1"/>
              <a:t>interessante</a:t>
            </a:r>
            <a:r>
              <a:rPr lang="en-US" b="0" dirty="0"/>
              <a:t>, </a:t>
            </a:r>
            <a:r>
              <a:rPr lang="en-US" b="0" dirty="0" err="1"/>
              <a:t>como</a:t>
            </a:r>
            <a:r>
              <a:rPr lang="en-US" b="0" dirty="0"/>
              <a:t> saber se é </a:t>
            </a:r>
            <a:r>
              <a:rPr lang="en-US" b="0" dirty="0" err="1"/>
              <a:t>segura</a:t>
            </a:r>
            <a:r>
              <a:rPr lang="en-US" b="0" dirty="0"/>
              <a:t> e </a:t>
            </a:r>
            <a:r>
              <a:rPr lang="en-US" b="0" dirty="0" err="1"/>
              <a:t>não</a:t>
            </a:r>
            <a:r>
              <a:rPr lang="en-US" b="0" dirty="0"/>
              <a:t> um golpe </a:t>
            </a:r>
            <a:r>
              <a:rPr lang="en-US" b="0" dirty="0" err="1"/>
              <a:t>ou</a:t>
            </a:r>
            <a:r>
              <a:rPr lang="en-US" b="0" dirty="0"/>
              <a:t> algo do </a:t>
            </a:r>
            <a:r>
              <a:rPr lang="en-US" b="0" dirty="0" err="1"/>
              <a:t>tipo</a:t>
            </a:r>
            <a:r>
              <a:rPr lang="en-US" b="0" dirty="0"/>
              <a:t>?</a:t>
            </a:r>
            <a:endParaRPr lang="pt-BR" b="1" dirty="0"/>
          </a:p>
          <a:p>
            <a:r>
              <a:rPr lang="pt-BR" b="0" dirty="0"/>
              <a:t>- Caso fosse encontrada uma vaga confiável, como funciona a documentação necessária pra prosseguir com o ingresso no país?</a:t>
            </a:r>
          </a:p>
          <a:p>
            <a:r>
              <a:rPr lang="pt-BR" b="0" dirty="0"/>
              <a:t>E em cima de todas essas informações, decidimos então desenvolver um site, chamado </a:t>
            </a:r>
            <a:r>
              <a:rPr lang="pt-BR" b="0" dirty="0" err="1"/>
              <a:t>Brazil</a:t>
            </a:r>
            <a:r>
              <a:rPr lang="pt-BR" b="0" dirty="0"/>
              <a:t> </a:t>
            </a:r>
            <a:r>
              <a:rPr lang="pt-BR" b="0" dirty="0" err="1"/>
              <a:t>Career</a:t>
            </a:r>
            <a:r>
              <a:rPr lang="pt-BR" b="0" dirty="0"/>
              <a:t> Hub para auxiliar imigrantes a encontrar emprego aqui no Brasil, desde a busca de vagas até conhecimento sobre documentações e leis nacionais. Sendo que nós, brasileiros, também podemos acessar o site para busca e divulgação de vagas. </a:t>
            </a:r>
          </a:p>
          <a:p>
            <a:r>
              <a:rPr lang="pt-BR" b="0" dirty="0"/>
              <a:t>E dessa forma conseguiríamos promover a diversidade no país, assim como também preencher vagas com mão de obra qualificada. Já que sim, existe uma taxa de desemprego considerável no Brasil, mas também existem muitas vagas que não conseguem ser preenchidas por falta de mão de obra qualificada.</a:t>
            </a:r>
          </a:p>
          <a:p>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6</a:t>
            </a:fld>
            <a:endParaRPr lang="pt-BR"/>
          </a:p>
        </p:txBody>
      </p:sp>
    </p:spTree>
    <p:extLst>
      <p:ext uri="{BB962C8B-B14F-4D97-AF65-F5344CB8AC3E}">
        <p14:creationId xmlns:p14="http://schemas.microsoft.com/office/powerpoint/2010/main" val="424893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40s CARLOS: </a:t>
            </a:r>
            <a:r>
              <a:rPr lang="en-US" b="0" dirty="0"/>
              <a:t>Boa </a:t>
            </a:r>
            <a:r>
              <a:rPr lang="en-US" b="0" dirty="0" err="1"/>
              <a:t>noite</a:t>
            </a:r>
            <a:r>
              <a:rPr lang="en-US" b="0" dirty="0"/>
              <a:t> </a:t>
            </a:r>
            <a:r>
              <a:rPr lang="en-US" b="0" dirty="0" err="1"/>
              <a:t>pessoal</a:t>
            </a:r>
            <a:r>
              <a:rPr lang="en-US" b="0" dirty="0"/>
              <a:t>, sou o Carlos, </a:t>
            </a:r>
            <a:r>
              <a:rPr lang="en-US" b="0" dirty="0" err="1"/>
              <a:t>vou</a:t>
            </a:r>
            <a:r>
              <a:rPr lang="en-US" b="0" dirty="0"/>
              <a:t> </a:t>
            </a:r>
            <a:r>
              <a:rPr lang="en-US" b="0" dirty="0" err="1"/>
              <a:t>falar</a:t>
            </a:r>
            <a:r>
              <a:rPr lang="en-US" b="0" dirty="0"/>
              <a:t> agora </a:t>
            </a:r>
            <a:r>
              <a:rPr lang="en-US" b="0" dirty="0" err="1"/>
              <a:t>pra</a:t>
            </a:r>
            <a:r>
              <a:rPr lang="en-US" b="0" dirty="0"/>
              <a:t> </a:t>
            </a:r>
            <a:r>
              <a:rPr lang="en-US" b="0" dirty="0" err="1"/>
              <a:t>vocês</a:t>
            </a:r>
            <a:r>
              <a:rPr lang="en-US" b="0" dirty="0"/>
              <a:t> um </a:t>
            </a:r>
            <a:r>
              <a:rPr lang="en-US" b="0" dirty="0" err="1"/>
              <a:t>pouco</a:t>
            </a:r>
            <a:r>
              <a:rPr lang="en-US" b="0" dirty="0"/>
              <a:t> </a:t>
            </a:r>
            <a:r>
              <a:rPr lang="en-US" b="0" dirty="0" err="1"/>
              <a:t>sobre</a:t>
            </a:r>
            <a:r>
              <a:rPr lang="en-US" b="0" dirty="0"/>
              <a:t> a </a:t>
            </a:r>
            <a:r>
              <a:rPr lang="en-US" b="0" dirty="0" err="1"/>
              <a:t>arquitetura</a:t>
            </a:r>
            <a:r>
              <a:rPr lang="en-US" b="0" dirty="0"/>
              <a:t> do </a:t>
            </a:r>
            <a:r>
              <a:rPr lang="en-US" b="0" dirty="0" err="1"/>
              <a:t>nosso</a:t>
            </a:r>
            <a:r>
              <a:rPr lang="en-US" b="0" dirty="0"/>
              <a:t> </a:t>
            </a:r>
            <a:r>
              <a:rPr lang="en-US" b="0" dirty="0" err="1"/>
              <a:t>projeto</a:t>
            </a:r>
            <a:r>
              <a:rPr lang="en-US" b="0" dirty="0"/>
              <a:t>. </a:t>
            </a:r>
          </a:p>
          <a:p>
            <a:r>
              <a:rPr lang="en-US" b="0" dirty="0"/>
              <a:t>- </a:t>
            </a:r>
            <a:r>
              <a:rPr lang="en-US" b="0" dirty="0" err="1"/>
              <a:t>Utilizamos</a:t>
            </a:r>
            <a:r>
              <a:rPr lang="en-US" b="0" dirty="0"/>
              <a:t> a </a:t>
            </a:r>
            <a:r>
              <a:rPr lang="en-US" b="0" dirty="0" err="1"/>
              <a:t>arquitetura</a:t>
            </a:r>
            <a:r>
              <a:rPr lang="en-US" b="0" dirty="0"/>
              <a:t> </a:t>
            </a:r>
            <a:r>
              <a:rPr lang="en-US" b="0" dirty="0" err="1"/>
              <a:t>cliente</a:t>
            </a:r>
            <a:r>
              <a:rPr lang="en-US" b="0" dirty="0"/>
              <a:t> e </a:t>
            </a:r>
            <a:r>
              <a:rPr lang="en-US" b="0" dirty="0" err="1"/>
              <a:t>servidor</a:t>
            </a:r>
            <a:r>
              <a:rPr lang="en-US" b="0" dirty="0"/>
              <a:t>, </a:t>
            </a:r>
            <a:r>
              <a:rPr lang="en-US" b="0" dirty="0" err="1"/>
              <a:t>onde</a:t>
            </a:r>
            <a:r>
              <a:rPr lang="en-US" b="0" dirty="0"/>
              <a:t> </a:t>
            </a:r>
            <a:r>
              <a:rPr lang="en-US" b="0" dirty="0" err="1"/>
              <a:t>toda</a:t>
            </a:r>
            <a:r>
              <a:rPr lang="en-US" b="0" dirty="0"/>
              <a:t> a </a:t>
            </a:r>
            <a:r>
              <a:rPr lang="en-US" b="0" dirty="0" err="1"/>
              <a:t>parte</a:t>
            </a:r>
            <a:r>
              <a:rPr lang="en-US" b="0" dirty="0"/>
              <a:t> visual </a:t>
            </a:r>
            <a:r>
              <a:rPr lang="en-US" b="0" dirty="0" err="1"/>
              <a:t>foi</a:t>
            </a:r>
            <a:r>
              <a:rPr lang="en-US" b="0" dirty="0"/>
              <a:t> </a:t>
            </a:r>
            <a:r>
              <a:rPr lang="en-US" b="0" dirty="0" err="1"/>
              <a:t>desenvolvida</a:t>
            </a:r>
            <a:r>
              <a:rPr lang="en-US" b="0" dirty="0"/>
              <a:t> </a:t>
            </a:r>
            <a:r>
              <a:rPr lang="en-US" b="0" dirty="0" err="1"/>
              <a:t>utilizando</a:t>
            </a:r>
            <a:r>
              <a:rPr lang="en-US" b="0" dirty="0"/>
              <a:t> o framework React. </a:t>
            </a:r>
          </a:p>
          <a:p>
            <a:r>
              <a:rPr lang="en-US" b="0" dirty="0"/>
              <a:t>- Ja as </a:t>
            </a:r>
            <a:r>
              <a:rPr lang="en-US" b="0" dirty="0" err="1"/>
              <a:t>regras</a:t>
            </a:r>
            <a:r>
              <a:rPr lang="en-US" b="0" dirty="0"/>
              <a:t> de </a:t>
            </a:r>
            <a:r>
              <a:rPr lang="en-US" b="0" dirty="0" err="1"/>
              <a:t>negócio</a:t>
            </a:r>
            <a:r>
              <a:rPr lang="en-US" b="0" dirty="0"/>
              <a:t> junto </a:t>
            </a:r>
            <a:r>
              <a:rPr lang="en-US" b="0" dirty="0" err="1"/>
              <a:t>aos</a:t>
            </a:r>
            <a:r>
              <a:rPr lang="en-US" b="0" dirty="0"/>
              <a:t> dados </a:t>
            </a:r>
            <a:r>
              <a:rPr lang="en-US" b="0" dirty="0" err="1"/>
              <a:t>foram</a:t>
            </a:r>
            <a:r>
              <a:rPr lang="en-US" b="0" dirty="0"/>
              <a:t> </a:t>
            </a:r>
            <a:r>
              <a:rPr lang="en-US" b="0" dirty="0" err="1"/>
              <a:t>estabelecidas</a:t>
            </a:r>
            <a:r>
              <a:rPr lang="en-US" b="0" dirty="0"/>
              <a:t> </a:t>
            </a:r>
            <a:r>
              <a:rPr lang="en-US" b="0" dirty="0" err="1"/>
              <a:t>na</a:t>
            </a:r>
            <a:r>
              <a:rPr lang="en-US" b="0" dirty="0"/>
              <a:t> </a:t>
            </a:r>
            <a:r>
              <a:rPr lang="en-US" b="0" dirty="0" err="1"/>
              <a:t>parte</a:t>
            </a:r>
            <a:r>
              <a:rPr lang="en-US" b="0" dirty="0"/>
              <a:t> do </a:t>
            </a:r>
            <a:r>
              <a:rPr lang="en-US" b="0" dirty="0" err="1"/>
              <a:t>servidor</a:t>
            </a:r>
            <a:r>
              <a:rPr lang="en-US" b="0" dirty="0"/>
              <a:t>, com </a:t>
            </a:r>
            <a:r>
              <a:rPr lang="en-US" b="0" dirty="0" err="1"/>
              <a:t>uma</a:t>
            </a:r>
            <a:r>
              <a:rPr lang="en-US" b="0" dirty="0"/>
              <a:t> API Rest </a:t>
            </a:r>
            <a:r>
              <a:rPr lang="en-US" b="0" dirty="0" err="1"/>
              <a:t>feita</a:t>
            </a:r>
            <a:r>
              <a:rPr lang="en-US" b="0" dirty="0"/>
              <a:t> com Django.</a:t>
            </a:r>
          </a:p>
          <a:p>
            <a:r>
              <a:rPr lang="pt-BR" b="0" dirty="0"/>
              <a:t>A gente vai explicar melhor sobre o front-</a:t>
            </a:r>
            <a:r>
              <a:rPr lang="pt-BR" b="0" dirty="0" err="1"/>
              <a:t>end</a:t>
            </a:r>
            <a:r>
              <a:rPr lang="pt-BR" b="0" dirty="0"/>
              <a:t> e o </a:t>
            </a:r>
            <a:r>
              <a:rPr lang="pt-BR" b="0" dirty="0" err="1"/>
              <a:t>back-end</a:t>
            </a:r>
            <a:r>
              <a:rPr lang="pt-BR" b="0" dirty="0"/>
              <a:t> nos próximos slides</a:t>
            </a:r>
          </a:p>
          <a:p>
            <a:endParaRPr lang="pt-BR" b="0" dirty="0"/>
          </a:p>
          <a:p>
            <a:r>
              <a:rPr lang="pt-BR" b="0" dirty="0"/>
              <a:t>Do outro lado, utilizamos o </a:t>
            </a:r>
            <a:r>
              <a:rPr lang="pt-BR" b="0" dirty="0" err="1"/>
              <a:t>Github</a:t>
            </a:r>
            <a:r>
              <a:rPr lang="pt-BR" b="0" dirty="0"/>
              <a:t> para conseguirmos desenvolver em conjunto o código.</a:t>
            </a:r>
          </a:p>
          <a:p>
            <a:r>
              <a:rPr lang="pt-BR" b="0" dirty="0"/>
              <a:t>- O GitHub é um serviço gratuito onde podemos colaborar no mesmo código, tendo controle de cada alteração feita. </a:t>
            </a:r>
          </a:p>
          <a:p>
            <a:r>
              <a:rPr lang="pt-BR" b="0" dirty="0"/>
              <a:t>- Além disso ele também apresenta algumas funções muito úteis pra gestão do projeto</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7</a:t>
            </a:fld>
            <a:endParaRPr lang="pt-BR"/>
          </a:p>
        </p:txBody>
      </p:sp>
    </p:spTree>
    <p:extLst>
      <p:ext uri="{BB962C8B-B14F-4D97-AF65-F5344CB8AC3E}">
        <p14:creationId xmlns:p14="http://schemas.microsoft.com/office/powerpoint/2010/main" val="31936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err="1"/>
              <a:t>Xs</a:t>
            </a:r>
            <a:r>
              <a:rPr lang="en-US" b="1" dirty="0"/>
              <a:t> CARLOS:</a:t>
            </a:r>
            <a:r>
              <a:rPr lang="en-US" b="0" dirty="0"/>
              <a:t> </a:t>
            </a:r>
            <a:endParaRPr lang="pt-BR" b="1"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8</a:t>
            </a:fld>
            <a:endParaRPr lang="pt-BR"/>
          </a:p>
        </p:txBody>
      </p:sp>
    </p:spTree>
    <p:extLst>
      <p:ext uri="{BB962C8B-B14F-4D97-AF65-F5344CB8AC3E}">
        <p14:creationId xmlns:p14="http://schemas.microsoft.com/office/powerpoint/2010/main" val="138026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CARLOS:</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9</a:t>
            </a:fld>
            <a:endParaRPr lang="pt-BR"/>
          </a:p>
        </p:txBody>
      </p:sp>
    </p:spTree>
    <p:extLst>
      <p:ext uri="{BB962C8B-B14F-4D97-AF65-F5344CB8AC3E}">
        <p14:creationId xmlns:p14="http://schemas.microsoft.com/office/powerpoint/2010/main" val="2926586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78C7CE6-9959-4587-9062-D7F0DA1549A3}"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76DCF2E-7885-41BF-AE70-7239437CD8CC}"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0FCA35E-9A69-4EC0-A8CD-7AFFB3F65111}"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6012B156-A996-4900-BF8E-EAB71E75661C}"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C854EA5C-A5E2-4FC0-8204-1B831F28C5CD}"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CA"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948EBCA-D311-49DE-BD43-1FAF1CE0B080}"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D1756A9-3440-4600-B1E5-825043B9E43D}"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127B6C5-794E-4C95-B44A-8C4F21895596}"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5E6BB4B-1477-49A7-851B-01BFA0789A7A}"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CA"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89BA953-BBE8-463C-B36A-8DC016AC980B}"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FCB16EC-A54B-4D7A-BE0B-62A0CFB5FEC8}"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CA"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3BB3FDA0-4C6B-47D9-A51A-FD68FE1C19E3}"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2F51B99-2A20-43A4-AE37-858F492FADC5}"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D891858-E26A-455A-83DF-ADBCE2F3F4AD}"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45A4E931-1B8A-4496-947C-BC2B0606C54E}"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0F09450D-B9E6-4585-9B2E-53A1D5564A9D}"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39D02D6-41FF-475D-8047-7A9647DD6B4B}"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05479E9-0822-44E1-9CDD-C3704A46ED98}"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5188253-F770-43DB-9364-188DAD007BEA}"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1017491-3A45-4D1F-80F4-464C9AF73990}"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CA"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39C730A-DAA7-4AA8-8FBF-7B65EE46771E}"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CD60421-5804-4D0C-A818-9037701E9040}"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7D0EE83-DD0F-45CA-8BC3-3345C5CB987A}"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5CC060A-7293-44E1-8DD1-A4C19A2D8D2F}"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920" cy="945720"/>
          </a:xfrm>
          <a:prstGeom prst="rect">
            <a:avLst/>
          </a:prstGeom>
          <a:noFill/>
          <a:ln w="0">
            <a:noFill/>
          </a:ln>
        </p:spPr>
        <p:txBody>
          <a:bodyPr lIns="0" tIns="0" rIns="0" bIns="0" anchor="ctr">
            <a:noAutofit/>
          </a:bodyPr>
          <a:lstStyle/>
          <a:p>
            <a:pPr indent="0">
              <a:buNone/>
            </a:pPr>
            <a:r>
              <a:rPr lang="en-CA"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504000" y="1326600"/>
            <a:ext cx="90709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latin typeface="Arial"/>
              </a:rPr>
              <a:t>Seventh Outline Level</a:t>
            </a:r>
          </a:p>
        </p:txBody>
      </p:sp>
      <p:sp>
        <p:nvSpPr>
          <p:cNvPr id="2" name="PlaceHolder 3"/>
          <p:cNvSpPr>
            <a:spLocks noGrp="1"/>
          </p:cNvSpPr>
          <p:nvPr>
            <p:ph type="ftr" idx="1"/>
          </p:nvPr>
        </p:nvSpPr>
        <p:spPr>
          <a:xfrm>
            <a:off x="3447360" y="5165280"/>
            <a:ext cx="3194280" cy="389880"/>
          </a:xfrm>
          <a:prstGeom prst="rect">
            <a:avLst/>
          </a:prstGeom>
          <a:noFill/>
          <a:ln w="0">
            <a:noFill/>
          </a:ln>
        </p:spPr>
        <p:txBody>
          <a:bodyPr lIns="0" tIns="0" rIns="0" bIns="0" anchor="t">
            <a:noAutofit/>
          </a:bodyPr>
          <a:lstStyle>
            <a:lvl1pPr indent="0" algn="ctr">
              <a:lnSpc>
                <a:spcPct val="100000"/>
              </a:lnSpc>
              <a:buNone/>
              <a:tabLst>
                <a:tab pos="0" algn="l"/>
              </a:tabLst>
              <a:defRPr lang="en-CA" sz="1400" b="0" strike="noStrike" spc="-1">
                <a:solidFill>
                  <a:srgbClr val="000000"/>
                </a:solidFill>
                <a:latin typeface="Times New Roman"/>
              </a:defRPr>
            </a:lvl1pPr>
          </a:lstStyle>
          <a:p>
            <a:pPr indent="0" algn="ctr">
              <a:lnSpc>
                <a:spcPct val="100000"/>
              </a:lnSpc>
              <a:buNone/>
              <a:tabLst>
                <a:tab pos="0" algn="l"/>
              </a:tabLst>
            </a:pPr>
            <a:r>
              <a:rPr lang="en-CA" sz="1400" b="0" strike="noStrike" spc="-1">
                <a:solidFill>
                  <a:srgbClr val="000000"/>
                </a:solidFill>
                <a:latin typeface="Times New Roman"/>
              </a:rPr>
              <a:t>&lt;footer&gt;</a:t>
            </a:r>
          </a:p>
        </p:txBody>
      </p:sp>
      <p:sp>
        <p:nvSpPr>
          <p:cNvPr id="3" name="PlaceHolder 4"/>
          <p:cNvSpPr>
            <a:spLocks noGrp="1"/>
          </p:cNvSpPr>
          <p:nvPr>
            <p:ph type="sldNum" idx="2"/>
          </p:nvPr>
        </p:nvSpPr>
        <p:spPr>
          <a:xfrm>
            <a:off x="7227360" y="5165280"/>
            <a:ext cx="2347560" cy="389880"/>
          </a:xfrm>
          <a:prstGeom prst="rect">
            <a:avLst/>
          </a:prstGeom>
          <a:noFill/>
          <a:ln w="0">
            <a:noFill/>
          </a:ln>
        </p:spPr>
        <p:txBody>
          <a:bodyPr lIns="0" tIns="0" rIns="0" bIns="0" anchor="t">
            <a:noAutofit/>
          </a:bodyPr>
          <a:lstStyle>
            <a:lvl1pPr indent="0" algn="r">
              <a:lnSpc>
                <a:spcPct val="100000"/>
              </a:lnSpc>
              <a:buNone/>
              <a:tabLst>
                <a:tab pos="0" algn="l"/>
              </a:tabLst>
              <a:defRPr lang="en-CA" sz="1400" b="0" strike="noStrike" spc="-1">
                <a:solidFill>
                  <a:srgbClr val="000000"/>
                </a:solidFill>
                <a:latin typeface="Times New Roman"/>
              </a:defRPr>
            </a:lvl1pPr>
          </a:lstStyle>
          <a:p>
            <a:pPr indent="0" algn="r">
              <a:lnSpc>
                <a:spcPct val="100000"/>
              </a:lnSpc>
              <a:buNone/>
              <a:tabLst>
                <a:tab pos="0" algn="l"/>
              </a:tabLst>
            </a:pPr>
            <a:fld id="{A0018D32-9F2B-46CC-8107-07C368D9EA34}" type="slidenum">
              <a:rPr lang="en-CA" sz="1400" b="0" strike="noStrike" spc="-1">
                <a:solidFill>
                  <a:srgbClr val="000000"/>
                </a:solidFill>
                <a:latin typeface="Times New Roman"/>
              </a:rPr>
              <a:t>‹nº›</a:t>
            </a:fld>
            <a:endParaRPr lang="en-CA" sz="1400" b="0" strike="noStrike" spc="-1">
              <a:solidFill>
                <a:srgbClr val="000000"/>
              </a:solidFill>
              <a:latin typeface="Times New Roman"/>
            </a:endParaRPr>
          </a:p>
        </p:txBody>
      </p:sp>
      <p:sp>
        <p:nvSpPr>
          <p:cNvPr id="4" name="PlaceHolder 5"/>
          <p:cNvSpPr>
            <a:spLocks noGrp="1"/>
          </p:cNvSpPr>
          <p:nvPr>
            <p:ph type="dt" idx="3"/>
          </p:nvPr>
        </p:nvSpPr>
        <p:spPr>
          <a:xfrm>
            <a:off x="504000" y="5165280"/>
            <a:ext cx="2347560" cy="389880"/>
          </a:xfrm>
          <a:prstGeom prst="rect">
            <a:avLst/>
          </a:prstGeom>
          <a:noFill/>
          <a:ln w="0">
            <a:noFill/>
          </a:ln>
        </p:spPr>
        <p:txBody>
          <a:bodyPr lIns="0" tIns="0" rIns="0" bIns="0" anchor="t">
            <a:noAutofit/>
          </a:bodyPr>
          <a:lstStyle>
            <a:lvl1pPr indent="0">
              <a:buNone/>
              <a:defRPr lang="en-CA" sz="1400" b="0" strike="noStrike" spc="-1">
                <a:solidFill>
                  <a:srgbClr val="000000"/>
                </a:solidFill>
                <a:latin typeface="Times New Roman"/>
              </a:defRPr>
            </a:lvl1pPr>
          </a:lstStyle>
          <a:p>
            <a:pPr indent="0">
              <a:buNone/>
            </a:pPr>
            <a:r>
              <a:rPr lang="en-CA"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4280" cy="389880"/>
          </a:xfrm>
          <a:prstGeom prst="rect">
            <a:avLst/>
          </a:prstGeom>
          <a:noFill/>
          <a:ln w="0">
            <a:noFill/>
          </a:ln>
        </p:spPr>
        <p:txBody>
          <a:bodyPr lIns="0" tIns="0" rIns="0" bIns="0" anchor="t">
            <a:noAutofit/>
          </a:bodyPr>
          <a:lstStyle>
            <a:lvl1pPr indent="0" algn="ctr">
              <a:lnSpc>
                <a:spcPct val="100000"/>
              </a:lnSpc>
              <a:buNone/>
              <a:tabLst>
                <a:tab pos="0" algn="l"/>
              </a:tabLst>
              <a:defRPr lang="en-CA" sz="1400" b="0" strike="noStrike" spc="-1">
                <a:solidFill>
                  <a:srgbClr val="000000"/>
                </a:solidFill>
                <a:latin typeface="Times New Roman"/>
              </a:defRPr>
            </a:lvl1pPr>
          </a:lstStyle>
          <a:p>
            <a:pPr indent="0" algn="ctr">
              <a:lnSpc>
                <a:spcPct val="100000"/>
              </a:lnSpc>
              <a:buNone/>
              <a:tabLst>
                <a:tab pos="0" algn="l"/>
              </a:tabLst>
            </a:pPr>
            <a:r>
              <a:rPr lang="en-CA" sz="1400" b="0" strike="noStrike" spc="-1">
                <a:solidFill>
                  <a:srgbClr val="000000"/>
                </a:solidFill>
                <a:latin typeface="Times New Roman"/>
              </a:rPr>
              <a:t>&lt;footer&gt;</a:t>
            </a:r>
          </a:p>
        </p:txBody>
      </p:sp>
      <p:sp>
        <p:nvSpPr>
          <p:cNvPr id="42" name="PlaceHolder 2"/>
          <p:cNvSpPr>
            <a:spLocks noGrp="1"/>
          </p:cNvSpPr>
          <p:nvPr>
            <p:ph type="sldNum" idx="5"/>
          </p:nvPr>
        </p:nvSpPr>
        <p:spPr>
          <a:xfrm>
            <a:off x="7227360" y="5165280"/>
            <a:ext cx="2347560" cy="389880"/>
          </a:xfrm>
          <a:prstGeom prst="rect">
            <a:avLst/>
          </a:prstGeom>
          <a:noFill/>
          <a:ln w="0">
            <a:noFill/>
          </a:ln>
        </p:spPr>
        <p:txBody>
          <a:bodyPr lIns="0" tIns="0" rIns="0" bIns="0" anchor="t">
            <a:noAutofit/>
          </a:bodyPr>
          <a:lstStyle>
            <a:lvl1pPr indent="0" algn="r">
              <a:lnSpc>
                <a:spcPct val="100000"/>
              </a:lnSpc>
              <a:buNone/>
              <a:tabLst>
                <a:tab pos="0" algn="l"/>
              </a:tabLst>
              <a:defRPr lang="en-CA" sz="1400" b="0" strike="noStrike" spc="-1">
                <a:solidFill>
                  <a:srgbClr val="000000"/>
                </a:solidFill>
                <a:latin typeface="Times New Roman"/>
              </a:defRPr>
            </a:lvl1pPr>
          </a:lstStyle>
          <a:p>
            <a:pPr indent="0" algn="r">
              <a:lnSpc>
                <a:spcPct val="100000"/>
              </a:lnSpc>
              <a:buNone/>
              <a:tabLst>
                <a:tab pos="0" algn="l"/>
              </a:tabLst>
            </a:pPr>
            <a:fld id="{76CF2019-1922-47AF-A4B5-437401B8777D}" type="slidenum">
              <a:rPr lang="en-CA" sz="1400" b="0" strike="noStrike" spc="-1">
                <a:solidFill>
                  <a:srgbClr val="000000"/>
                </a:solidFill>
                <a:latin typeface="Times New Roman"/>
              </a:rPr>
              <a:t>‹nº›</a:t>
            </a:fld>
            <a:endParaRPr lang="en-CA" sz="1400" b="0" strike="noStrike" spc="-1">
              <a:solidFill>
                <a:srgbClr val="000000"/>
              </a:solidFill>
              <a:latin typeface="Times New Roman"/>
            </a:endParaRPr>
          </a:p>
        </p:txBody>
      </p:sp>
      <p:sp>
        <p:nvSpPr>
          <p:cNvPr id="43" name="PlaceHolder 3"/>
          <p:cNvSpPr>
            <a:spLocks noGrp="1"/>
          </p:cNvSpPr>
          <p:nvPr>
            <p:ph type="dt" idx="6"/>
          </p:nvPr>
        </p:nvSpPr>
        <p:spPr>
          <a:xfrm>
            <a:off x="504000" y="5165280"/>
            <a:ext cx="2347560" cy="389880"/>
          </a:xfrm>
          <a:prstGeom prst="rect">
            <a:avLst/>
          </a:prstGeom>
          <a:noFill/>
          <a:ln w="0">
            <a:noFill/>
          </a:ln>
        </p:spPr>
        <p:txBody>
          <a:bodyPr lIns="0" tIns="0" rIns="0" bIns="0" anchor="t">
            <a:noAutofit/>
          </a:bodyPr>
          <a:lstStyle>
            <a:lvl1pPr indent="0">
              <a:buNone/>
              <a:defRPr lang="en-CA" sz="1400" b="0" strike="noStrike" spc="-1">
                <a:solidFill>
                  <a:srgbClr val="000000"/>
                </a:solidFill>
                <a:latin typeface="Times New Roman"/>
              </a:defRPr>
            </a:lvl1pPr>
          </a:lstStyle>
          <a:p>
            <a:pPr indent="0">
              <a:buNone/>
            </a:pPr>
            <a:r>
              <a:rPr lang="en-CA" sz="1400" b="0" strike="noStrike" spc="-1">
                <a:solidFill>
                  <a:srgbClr val="000000"/>
                </a:solidFill>
                <a:latin typeface="Times New Roman"/>
              </a:rPr>
              <a:t>&lt;date/time&gt;</a:t>
            </a: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CA" sz="4400" b="0" strike="noStrike" spc="-1">
                <a:solidFill>
                  <a:srgbClr val="000000"/>
                </a:solidFill>
                <a:latin typeface="Arial"/>
              </a:rPr>
              <a:t>Click to edit the title text format</a:t>
            </a: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riângulo Retângulo 32">
            <a:extLst>
              <a:ext uri="{FF2B5EF4-FFF2-40B4-BE49-F238E27FC236}">
                <a16:creationId xmlns:a16="http://schemas.microsoft.com/office/drawing/2014/main" id="{E7D43A6C-F633-B517-B2DA-02FDCAB649A4}"/>
              </a:ext>
            </a:extLst>
          </p:cNvPr>
          <p:cNvSpPr/>
          <p:nvPr/>
        </p:nvSpPr>
        <p:spPr>
          <a:xfrm>
            <a:off x="2939272" y="0"/>
            <a:ext cx="2288328" cy="5670550"/>
          </a:xfrm>
          <a:prstGeom prst="rtTriangl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4" name="Retângulo 33">
            <a:extLst>
              <a:ext uri="{FF2B5EF4-FFF2-40B4-BE49-F238E27FC236}">
                <a16:creationId xmlns:a16="http://schemas.microsoft.com/office/drawing/2014/main" id="{C8199B90-4382-E0A1-F222-C682A7135343}"/>
              </a:ext>
            </a:extLst>
          </p:cNvPr>
          <p:cNvSpPr/>
          <p:nvPr/>
        </p:nvSpPr>
        <p:spPr>
          <a:xfrm>
            <a:off x="0" y="0"/>
            <a:ext cx="2939272"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FFC1DCD5-007D-CCBA-25A7-C41A1C2AA87F}"/>
              </a:ext>
            </a:extLst>
          </p:cNvPr>
          <p:cNvSpPr/>
          <p:nvPr/>
        </p:nvSpPr>
        <p:spPr>
          <a:xfrm>
            <a:off x="806065" y="1444646"/>
            <a:ext cx="2732189" cy="2746785"/>
          </a:xfrm>
          <a:prstGeom prst="ellips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2" name="PlaceHolder 1"/>
          <p:cNvSpPr>
            <a:spLocks noGrp="1"/>
          </p:cNvSpPr>
          <p:nvPr>
            <p:ph type="title"/>
          </p:nvPr>
        </p:nvSpPr>
        <p:spPr>
          <a:xfrm>
            <a:off x="5040313" y="1612570"/>
            <a:ext cx="4917769" cy="2445410"/>
          </a:xfrm>
          <a:prstGeom prst="rect">
            <a:avLst/>
          </a:prstGeom>
          <a:noFill/>
          <a:ln w="0">
            <a:noFill/>
          </a:ln>
        </p:spPr>
        <p:txBody>
          <a:bodyPr lIns="0" tIns="0" rIns="0" bIns="0" anchor="t">
            <a:noAutofit/>
          </a:bodyPr>
          <a:lstStyle/>
          <a:p>
            <a:pPr indent="0">
              <a:lnSpc>
                <a:spcPct val="100000"/>
              </a:lnSpc>
              <a:buNone/>
              <a:tabLst>
                <a:tab pos="0" algn="l"/>
              </a:tabLst>
            </a:pPr>
            <a:r>
              <a:rPr lang="pt-BR" sz="5400" b="0" strike="noStrike" spc="-1" dirty="0">
                <a:solidFill>
                  <a:schemeClr val="tx2">
                    <a:lumMod val="75000"/>
                  </a:schemeClr>
                </a:solidFill>
                <a:latin typeface="Trade Gothic Next Heavy" panose="020F0502020204030204" pitchFamily="34" charset="0"/>
              </a:rPr>
              <a:t>TRABALHO DE CONCLUSÃO DE CURSO</a:t>
            </a:r>
            <a:endParaRPr lang="en-CA" sz="5400" b="0" strike="noStrike" spc="-1" dirty="0">
              <a:solidFill>
                <a:schemeClr val="tx2">
                  <a:lumMod val="75000"/>
                </a:schemeClr>
              </a:solidFill>
              <a:latin typeface="Arial"/>
            </a:endParaRPr>
          </a:p>
        </p:txBody>
      </p:sp>
      <p:sp>
        <p:nvSpPr>
          <p:cNvPr id="9" name="CaixaDeTexto 8">
            <a:extLst>
              <a:ext uri="{FF2B5EF4-FFF2-40B4-BE49-F238E27FC236}">
                <a16:creationId xmlns:a16="http://schemas.microsoft.com/office/drawing/2014/main" id="{CA87D6A3-44EF-BFAA-5ED2-C2E8F06714AD}"/>
              </a:ext>
            </a:extLst>
          </p:cNvPr>
          <p:cNvSpPr txBox="1"/>
          <p:nvPr/>
        </p:nvSpPr>
        <p:spPr>
          <a:xfrm>
            <a:off x="4938713" y="1244592"/>
            <a:ext cx="3362632" cy="400110"/>
          </a:xfrm>
          <a:prstGeom prst="rect">
            <a:avLst/>
          </a:prstGeom>
          <a:noFill/>
        </p:spPr>
        <p:txBody>
          <a:bodyPr wrap="square" rtlCol="0">
            <a:spAutoFit/>
          </a:bodyPr>
          <a:lstStyle/>
          <a:p>
            <a:r>
              <a:rPr lang="en-US" sz="2000" dirty="0">
                <a:latin typeface="Trade Gothic Next" panose="020F0502020204030204" pitchFamily="34" charset="0"/>
              </a:rPr>
              <a:t>UNIVERSIDADE PAULISTA</a:t>
            </a:r>
          </a:p>
        </p:txBody>
      </p:sp>
      <p:sp>
        <p:nvSpPr>
          <p:cNvPr id="10" name="CaixaDeTexto 9">
            <a:extLst>
              <a:ext uri="{FF2B5EF4-FFF2-40B4-BE49-F238E27FC236}">
                <a16:creationId xmlns:a16="http://schemas.microsoft.com/office/drawing/2014/main" id="{918819E4-2C3F-5E8C-6907-40537DB3504E}"/>
              </a:ext>
            </a:extLst>
          </p:cNvPr>
          <p:cNvSpPr txBox="1"/>
          <p:nvPr/>
        </p:nvSpPr>
        <p:spPr>
          <a:xfrm>
            <a:off x="4938713" y="4095275"/>
            <a:ext cx="3362632" cy="400110"/>
          </a:xfrm>
          <a:prstGeom prst="rect">
            <a:avLst/>
          </a:prstGeom>
          <a:noFill/>
        </p:spPr>
        <p:txBody>
          <a:bodyPr wrap="square" rtlCol="0">
            <a:spAutoFit/>
          </a:bodyPr>
          <a:lstStyle/>
          <a:p>
            <a:r>
              <a:rPr lang="en-US" sz="2000" dirty="0" err="1">
                <a:latin typeface="Trade Gothic Next" panose="020F0502020204030204" pitchFamily="34" charset="0"/>
              </a:rPr>
              <a:t>Orientador</a:t>
            </a:r>
            <a:r>
              <a:rPr lang="en-US" sz="2000" dirty="0">
                <a:latin typeface="Trade Gothic Next" panose="020F0502020204030204" pitchFamily="34" charset="0"/>
              </a:rPr>
              <a:t>: </a:t>
            </a:r>
            <a:r>
              <a:rPr lang="en-US" sz="2000" dirty="0" err="1">
                <a:latin typeface="Trade Gothic Next" panose="020F0502020204030204" pitchFamily="34" charset="0"/>
              </a:rPr>
              <a:t>Élio</a:t>
            </a:r>
            <a:r>
              <a:rPr lang="en-US" sz="2000" dirty="0">
                <a:latin typeface="Trade Gothic Next" panose="020F0502020204030204" pitchFamily="34" charset="0"/>
              </a:rPr>
              <a:t> Caruso Filho</a:t>
            </a:r>
          </a:p>
        </p:txBody>
      </p:sp>
      <p:sp>
        <p:nvSpPr>
          <p:cNvPr id="32" name="Elipse 31">
            <a:extLst>
              <a:ext uri="{FF2B5EF4-FFF2-40B4-BE49-F238E27FC236}">
                <a16:creationId xmlns:a16="http://schemas.microsoft.com/office/drawing/2014/main" id="{DA8CD860-893B-E29F-1D80-5AFA5BC2A382}"/>
              </a:ext>
            </a:extLst>
          </p:cNvPr>
          <p:cNvSpPr/>
          <p:nvPr/>
        </p:nvSpPr>
        <p:spPr>
          <a:xfrm>
            <a:off x="1602566" y="1444645"/>
            <a:ext cx="2732189" cy="27467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6" name="Conector reto 35">
            <a:extLst>
              <a:ext uri="{FF2B5EF4-FFF2-40B4-BE49-F238E27FC236}">
                <a16:creationId xmlns:a16="http://schemas.microsoft.com/office/drawing/2014/main" id="{81A5CBCC-9E1A-CD95-1F72-7F62EBCAF3A1}"/>
              </a:ext>
            </a:extLst>
          </p:cNvPr>
          <p:cNvCxnSpPr>
            <a:cxnSpLocks/>
          </p:cNvCxnSpPr>
          <p:nvPr/>
        </p:nvCxnSpPr>
        <p:spPr>
          <a:xfrm flipV="1">
            <a:off x="2930901" y="3976007"/>
            <a:ext cx="0" cy="169454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6EC7AB2A-C05F-7026-3B3D-D3BE0A0F2E48}"/>
              </a:ext>
            </a:extLst>
          </p:cNvPr>
          <p:cNvCxnSpPr>
            <a:cxnSpLocks/>
            <a:stCxn id="35" idx="0"/>
          </p:cNvCxnSpPr>
          <p:nvPr/>
        </p:nvCxnSpPr>
        <p:spPr>
          <a:xfrm flipH="1" flipV="1">
            <a:off x="2172159" y="0"/>
            <a:ext cx="1" cy="144464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97">
            <a:extLst>
              <a:ext uri="{FF2B5EF4-FFF2-40B4-BE49-F238E27FC236}">
                <a16:creationId xmlns:a16="http://schemas.microsoft.com/office/drawing/2014/main" id="{6A14ADFF-2B4E-4413-421C-F46C0195CBF8}"/>
              </a:ext>
            </a:extLst>
          </p:cNvPr>
          <p:cNvPicPr/>
          <p:nvPr/>
        </p:nvPicPr>
        <p:blipFill>
          <a:blip r:embed="rId3"/>
          <a:stretch/>
        </p:blipFill>
        <p:spPr>
          <a:xfrm>
            <a:off x="342009" y="1322837"/>
            <a:ext cx="9394902" cy="3388880"/>
          </a:xfrm>
          <a:prstGeom prst="rect">
            <a:avLst/>
          </a:prstGeom>
          <a:ln w="0">
            <a:noFill/>
          </a:ln>
        </p:spPr>
      </p:pic>
      <p:sp>
        <p:nvSpPr>
          <p:cNvPr id="5" name="PlaceHolder 1">
            <a:extLst>
              <a:ext uri="{FF2B5EF4-FFF2-40B4-BE49-F238E27FC236}">
                <a16:creationId xmlns:a16="http://schemas.microsoft.com/office/drawing/2014/main" id="{86A208A0-E1FD-52A3-3959-21D67F20C474}"/>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4800" spc="-1" dirty="0">
                <a:solidFill>
                  <a:schemeClr val="tx2">
                    <a:lumMod val="75000"/>
                  </a:schemeClr>
                </a:solidFill>
                <a:latin typeface="Trade Gothic Next Heavy" panose="020B0903040303020004" pitchFamily="34" charset="0"/>
              </a:rPr>
              <a:t>CONTROLE DE QUALIDADE</a:t>
            </a:r>
            <a:endParaRPr lang="en-CA" sz="4800" spc="-1" dirty="0">
              <a:solidFill>
                <a:schemeClr val="tx2">
                  <a:lumMod val="75000"/>
                </a:schemeClr>
              </a:solidFill>
              <a:latin typeface="Trade Gothic Next Heavy" panose="020B0903040303020004" pitchFamily="34" charset="0"/>
            </a:endParaRPr>
          </a:p>
        </p:txBody>
      </p:sp>
    </p:spTree>
    <p:extLst>
      <p:ext uri="{BB962C8B-B14F-4D97-AF65-F5344CB8AC3E}">
        <p14:creationId xmlns:p14="http://schemas.microsoft.com/office/powerpoint/2010/main" val="304135699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1" name="PlaceHolder 1"/>
          <p:cNvSpPr>
            <a:spLocks noGrp="1"/>
          </p:cNvSpPr>
          <p:nvPr>
            <p:ph type="title"/>
          </p:nvPr>
        </p:nvSpPr>
        <p:spPr>
          <a:xfrm>
            <a:off x="504000"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a:solidFill>
                  <a:schemeClr val="tx2">
                    <a:lumMod val="75000"/>
                  </a:schemeClr>
                </a:solidFill>
                <a:latin typeface="Trade Gothic Next Heavy" panose="020B0903040303020004" pitchFamily="34" charset="0"/>
              </a:rPr>
              <a:t>F</a:t>
            </a:r>
            <a:r>
              <a:rPr lang="pt-BR" sz="5400" spc="-1">
                <a:solidFill>
                  <a:schemeClr val="tx2">
                    <a:lumMod val="75000"/>
                  </a:schemeClr>
                </a:solidFill>
                <a:latin typeface="Trade Gothic Next Heavy" panose="020B0903040303020004" pitchFamily="34" charset="0"/>
              </a:rPr>
              <a:t>RONT-END</a:t>
            </a:r>
            <a:endParaRPr lang="en-CA" sz="5400" b="0" strike="noStrike" spc="-1" dirty="0">
              <a:solidFill>
                <a:schemeClr val="tx2">
                  <a:lumMod val="75000"/>
                </a:schemeClr>
              </a:solidFill>
              <a:latin typeface="Trade Gothic Next Heavy" panose="020B0903040303020004" pitchFamily="34" charset="0"/>
            </a:endParaRPr>
          </a:p>
        </p:txBody>
      </p:sp>
      <p:pic>
        <p:nvPicPr>
          <p:cNvPr id="5" name="Imagem 4" descr="Ícone&#10;&#10;Descrição gerada automaticamente">
            <a:extLst>
              <a:ext uri="{FF2B5EF4-FFF2-40B4-BE49-F238E27FC236}">
                <a16:creationId xmlns:a16="http://schemas.microsoft.com/office/drawing/2014/main" id="{8927CAA1-9503-BC87-7256-5A4D85416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00" y="783272"/>
            <a:ext cx="4104005" cy="4104005"/>
          </a:xfrm>
          <a:prstGeom prst="rect">
            <a:avLst/>
          </a:prstGeom>
        </p:spPr>
      </p:pic>
      <p:sp>
        <p:nvSpPr>
          <p:cNvPr id="6" name="PlaceHolder 2">
            <a:extLst>
              <a:ext uri="{FF2B5EF4-FFF2-40B4-BE49-F238E27FC236}">
                <a16:creationId xmlns:a16="http://schemas.microsoft.com/office/drawing/2014/main" id="{E6286281-AD1C-57AB-720A-96EA071E0305}"/>
              </a:ext>
            </a:extLst>
          </p:cNvPr>
          <p:cNvSpPr txBox="1">
            <a:spLocks/>
          </p:cNvSpPr>
          <p:nvPr/>
        </p:nvSpPr>
        <p:spPr>
          <a:xfrm>
            <a:off x="5113710" y="999919"/>
            <a:ext cx="4966915" cy="3768520"/>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indent="-571500">
              <a:lnSpc>
                <a:spcPct val="100000"/>
              </a:lnSpc>
              <a:tabLst>
                <a:tab pos="0" algn="l"/>
              </a:tabLst>
            </a:pPr>
            <a:r>
              <a:rPr lang="en-CA" sz="3500" spc="-1" dirty="0">
                <a:solidFill>
                  <a:srgbClr val="000000"/>
                </a:solidFill>
                <a:latin typeface="Trade Gothic Next" panose="020B0503040303020004" pitchFamily="34" charset="0"/>
              </a:rPr>
              <a:t>React</a:t>
            </a:r>
          </a:p>
          <a:p>
            <a:pPr marL="800100" indent="-571500">
              <a:lnSpc>
                <a:spcPct val="100000"/>
              </a:lnSpc>
              <a:tabLst>
                <a:tab pos="0" algn="l"/>
              </a:tabLst>
            </a:pPr>
            <a:r>
              <a:rPr lang="en-CA" sz="3500" spc="-1" dirty="0">
                <a:solidFill>
                  <a:srgbClr val="000000"/>
                </a:solidFill>
                <a:latin typeface="Trade Gothic Next" panose="020B0503040303020004" pitchFamily="34" charset="0"/>
              </a:rPr>
              <a:t>Styled-components</a:t>
            </a:r>
          </a:p>
          <a:p>
            <a:pPr marL="800100" indent="-571500">
              <a:lnSpc>
                <a:spcPct val="100000"/>
              </a:lnSpc>
              <a:tabLst>
                <a:tab pos="0" algn="l"/>
              </a:tabLst>
            </a:pPr>
            <a:r>
              <a:rPr lang="en-CA" sz="3500" spc="-1" dirty="0">
                <a:solidFill>
                  <a:srgbClr val="000000"/>
                </a:solidFill>
                <a:latin typeface="Trade Gothic Next" panose="020B0503040303020004" pitchFamily="34" charset="0"/>
              </a:rPr>
              <a:t>React-router-</a:t>
            </a:r>
            <a:r>
              <a:rPr lang="en-CA" sz="3500" spc="-1" dirty="0" err="1">
                <a:solidFill>
                  <a:srgbClr val="000000"/>
                </a:solidFill>
                <a:latin typeface="Trade Gothic Next" panose="020B0503040303020004" pitchFamily="34" charset="0"/>
              </a:rPr>
              <a:t>dom</a:t>
            </a: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r>
              <a:rPr lang="en-CA" sz="3500" spc="-1" dirty="0">
                <a:solidFill>
                  <a:srgbClr val="000000"/>
                </a:solidFill>
                <a:latin typeface="Trade Gothic Next" panose="020B0503040303020004" pitchFamily="34" charset="0"/>
              </a:rPr>
              <a:t>Material UI</a:t>
            </a: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3438778-612A-E0E8-08C5-D81768FB883F}"/>
              </a:ext>
            </a:extLst>
          </p:cNvPr>
          <p:cNvCxnSpPr>
            <a:cxnSpLocks/>
          </p:cNvCxnSpPr>
          <p:nvPr/>
        </p:nvCxnSpPr>
        <p:spPr>
          <a:xfrm flipV="1">
            <a:off x="10043880" y="4929811"/>
            <a:ext cx="0" cy="9457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02723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 name="Conector reto 1">
            <a:extLst>
              <a:ext uri="{FF2B5EF4-FFF2-40B4-BE49-F238E27FC236}">
                <a16:creationId xmlns:a16="http://schemas.microsoft.com/office/drawing/2014/main" id="{86610E47-C3DF-0BD9-2683-F5C71412E05C}"/>
              </a:ext>
            </a:extLst>
          </p:cNvPr>
          <p:cNvCxnSpPr>
            <a:cxnSpLocks/>
          </p:cNvCxnSpPr>
          <p:nvPr/>
        </p:nvCxnSpPr>
        <p:spPr>
          <a:xfrm flipV="1">
            <a:off x="10044000" y="0"/>
            <a:ext cx="0" cy="9457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FIGMA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BACK-END</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45099"/>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72F35B-0098-4A15-DF5A-6BDB21AF4B2A}"/>
              </a:ext>
            </a:extLst>
          </p:cNvPr>
          <p:cNvSpPr/>
          <p:nvPr/>
        </p:nvSpPr>
        <p:spPr>
          <a:xfrm>
            <a:off x="-1705" y="152399"/>
            <a:ext cx="692861" cy="551814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1BD5F02F-0257-1453-24C6-74E91C6823AB}"/>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 name="Conector reto 2">
            <a:extLst>
              <a:ext uri="{FF2B5EF4-FFF2-40B4-BE49-F238E27FC236}">
                <a16:creationId xmlns:a16="http://schemas.microsoft.com/office/drawing/2014/main" id="{D2E32EFE-3BD6-FE5D-AA30-141995F20BF6}"/>
              </a:ext>
            </a:extLst>
          </p:cNvPr>
          <p:cNvCxnSpPr>
            <a:cxnSpLocks/>
          </p:cNvCxnSpPr>
          <p:nvPr/>
        </p:nvCxnSpPr>
        <p:spPr>
          <a:xfrm flipV="1">
            <a:off x="691160" y="945720"/>
            <a:ext cx="0" cy="4724830"/>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 name="Conector reto 4">
            <a:extLst>
              <a:ext uri="{FF2B5EF4-FFF2-40B4-BE49-F238E27FC236}">
                <a16:creationId xmlns:a16="http://schemas.microsoft.com/office/drawing/2014/main" id="{80EAEB90-9BB9-FE36-8BA4-8C77DA0B55B2}"/>
              </a:ext>
            </a:extLst>
          </p:cNvPr>
          <p:cNvCxnSpPr>
            <a:cxnSpLocks/>
          </p:cNvCxnSpPr>
          <p:nvPr/>
        </p:nvCxnSpPr>
        <p:spPr>
          <a:xfrm flipH="1">
            <a:off x="691160" y="935783"/>
            <a:ext cx="9428047"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CE0BA9F8-F50E-C038-106D-F06158C3231E}"/>
              </a:ext>
            </a:extLst>
          </p:cNvPr>
          <p:cNvSpPr txBox="1">
            <a:spLocks/>
          </p:cNvSpPr>
          <p:nvPr/>
        </p:nvSpPr>
        <p:spPr>
          <a:xfrm>
            <a:off x="504853"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pt-BR" sz="5400" spc="-1">
                <a:solidFill>
                  <a:schemeClr val="tx2">
                    <a:lumMod val="75000"/>
                  </a:schemeClr>
                </a:solidFill>
                <a:latin typeface="Trade Gothic Next Heavy" panose="020B0903040303020004" pitchFamily="34" charset="0"/>
              </a:rPr>
              <a:t>DOCUMENTAÇÃO</a:t>
            </a:r>
            <a:endParaRPr lang="en-CA" spc="-1" dirty="0">
              <a:solidFill>
                <a:schemeClr val="tx2">
                  <a:lumMod val="75000"/>
                </a:schemeClr>
              </a:solidFill>
              <a:latin typeface="Trade Gothic Next Heavy" panose="020B0903040303020004" pitchFamily="34" charset="0"/>
            </a:endParaRPr>
          </a:p>
        </p:txBody>
      </p:sp>
      <p:pic>
        <p:nvPicPr>
          <p:cNvPr id="7" name="Picture 93">
            <a:extLst>
              <a:ext uri="{FF2B5EF4-FFF2-40B4-BE49-F238E27FC236}">
                <a16:creationId xmlns:a16="http://schemas.microsoft.com/office/drawing/2014/main" id="{3D9BEC41-EDD3-E9DC-1C4B-F477B98C313E}"/>
              </a:ext>
            </a:extLst>
          </p:cNvPr>
          <p:cNvPicPr/>
          <p:nvPr/>
        </p:nvPicPr>
        <p:blipFill>
          <a:blip r:embed="rId3"/>
          <a:stretch/>
        </p:blipFill>
        <p:spPr>
          <a:xfrm>
            <a:off x="1023868" y="1235682"/>
            <a:ext cx="8762629" cy="4105148"/>
          </a:xfrm>
          <a:prstGeom prst="rect">
            <a:avLst/>
          </a:prstGeom>
          <a:ln w="0">
            <a:noFill/>
          </a:ln>
        </p:spPr>
      </p:pic>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442FD22-229E-D216-F158-CCC0CEB174B1}"/>
              </a:ext>
            </a:extLst>
          </p:cNvPr>
          <p:cNvSpPr/>
          <p:nvPr/>
        </p:nvSpPr>
        <p:spPr>
          <a:xfrm>
            <a:off x="-1705" y="1"/>
            <a:ext cx="692861" cy="5670548"/>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5" name="Conector reto 4">
            <a:extLst>
              <a:ext uri="{FF2B5EF4-FFF2-40B4-BE49-F238E27FC236}">
                <a16:creationId xmlns:a16="http://schemas.microsoft.com/office/drawing/2014/main" id="{067428E8-D1A1-6E13-C760-CF1872E5733F}"/>
              </a:ext>
            </a:extLst>
          </p:cNvPr>
          <p:cNvCxnSpPr>
            <a:cxnSpLocks/>
          </p:cNvCxnSpPr>
          <p:nvPr/>
        </p:nvCxnSpPr>
        <p:spPr>
          <a:xfrm flipV="1">
            <a:off x="691156" y="0"/>
            <a:ext cx="4" cy="5088835"/>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Retângulo 6">
            <a:extLst>
              <a:ext uri="{FF2B5EF4-FFF2-40B4-BE49-F238E27FC236}">
                <a16:creationId xmlns:a16="http://schemas.microsoft.com/office/drawing/2014/main" id="{ACF905A2-E2B3-60D4-5B63-4618B429B76A}"/>
              </a:ext>
            </a:extLst>
          </p:cNvPr>
          <p:cNvSpPr/>
          <p:nvPr/>
        </p:nvSpPr>
        <p:spPr>
          <a:xfrm>
            <a:off x="-1709" y="5088835"/>
            <a:ext cx="10082334" cy="58171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9" name="Conector reto 8">
            <a:extLst>
              <a:ext uri="{FF2B5EF4-FFF2-40B4-BE49-F238E27FC236}">
                <a16:creationId xmlns:a16="http://schemas.microsoft.com/office/drawing/2014/main" id="{45D8A6A8-AE41-E344-B550-E982A4AC05FB}"/>
              </a:ext>
            </a:extLst>
          </p:cNvPr>
          <p:cNvCxnSpPr>
            <a:cxnSpLocks/>
          </p:cNvCxnSpPr>
          <p:nvPr/>
        </p:nvCxnSpPr>
        <p:spPr>
          <a:xfrm flipH="1">
            <a:off x="691156" y="5088835"/>
            <a:ext cx="9466635" cy="0"/>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3" name="Picture 95">
            <a:extLst>
              <a:ext uri="{FF2B5EF4-FFF2-40B4-BE49-F238E27FC236}">
                <a16:creationId xmlns:a16="http://schemas.microsoft.com/office/drawing/2014/main" id="{AE5A475C-BB3B-24D3-E8F4-0BB63155923E}"/>
              </a:ext>
            </a:extLst>
          </p:cNvPr>
          <p:cNvPicPr/>
          <p:nvPr/>
        </p:nvPicPr>
        <p:blipFill>
          <a:blip r:embed="rId3"/>
          <a:stretch/>
        </p:blipFill>
        <p:spPr>
          <a:xfrm>
            <a:off x="1326761" y="808108"/>
            <a:ext cx="8195421" cy="4213313"/>
          </a:xfrm>
          <a:prstGeom prst="rect">
            <a:avLst/>
          </a:prstGeom>
          <a:ln w="0">
            <a:noFill/>
          </a:ln>
        </p:spPr>
      </p:pic>
      <p:sp>
        <p:nvSpPr>
          <p:cNvPr id="6" name="PlaceHolder 1">
            <a:extLst>
              <a:ext uri="{FF2B5EF4-FFF2-40B4-BE49-F238E27FC236}">
                <a16:creationId xmlns:a16="http://schemas.microsoft.com/office/drawing/2014/main" id="{7A6DCD79-FB26-F640-C3B5-1B1F5AAEE6AC}"/>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API</a:t>
            </a:r>
            <a:endParaRPr lang="en-CA" sz="5400" spc="-1" dirty="0">
              <a:solidFill>
                <a:schemeClr val="tx2">
                  <a:lumMod val="75000"/>
                </a:schemeClr>
              </a:solidFill>
              <a:latin typeface="Trade Gothic Next Heavy" panose="020B0903040303020004" pitchFamily="34" charset="0"/>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CF905A2-E2B3-60D4-5B63-4618B429B76A}"/>
              </a:ext>
            </a:extLst>
          </p:cNvPr>
          <p:cNvSpPr/>
          <p:nvPr/>
        </p:nvSpPr>
        <p:spPr>
          <a:xfrm>
            <a:off x="-1709" y="5088835"/>
            <a:ext cx="10082334" cy="58171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9" name="Conector reto 8">
            <a:extLst>
              <a:ext uri="{FF2B5EF4-FFF2-40B4-BE49-F238E27FC236}">
                <a16:creationId xmlns:a16="http://schemas.microsoft.com/office/drawing/2014/main" id="{45D8A6A8-AE41-E344-B550-E982A4AC05FB}"/>
              </a:ext>
            </a:extLst>
          </p:cNvPr>
          <p:cNvCxnSpPr>
            <a:cxnSpLocks/>
          </p:cNvCxnSpPr>
          <p:nvPr/>
        </p:nvCxnSpPr>
        <p:spPr>
          <a:xfrm flipH="1">
            <a:off x="-159488" y="5088835"/>
            <a:ext cx="10317279"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7A6DCD79-FB26-F640-C3B5-1B1F5AAEE6AC}"/>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CONCLUSÃO</a:t>
            </a:r>
            <a:endParaRPr lang="en-CA" sz="5400" spc="-1" dirty="0">
              <a:solidFill>
                <a:schemeClr val="tx2">
                  <a:lumMod val="75000"/>
                </a:schemeClr>
              </a:solidFill>
              <a:latin typeface="Trade Gothic Next Heavy" panose="020B0903040303020004" pitchFamily="34" charset="0"/>
            </a:endParaRPr>
          </a:p>
        </p:txBody>
      </p:sp>
    </p:spTree>
    <p:extLst>
      <p:ext uri="{BB962C8B-B14F-4D97-AF65-F5344CB8AC3E}">
        <p14:creationId xmlns:p14="http://schemas.microsoft.com/office/powerpoint/2010/main" val="256468367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04" name="PlaceHolder 2"/>
          <p:cNvSpPr>
            <a:spLocks noGrp="1"/>
          </p:cNvSpPr>
          <p:nvPr>
            <p:ph/>
          </p:nvPr>
        </p:nvSpPr>
        <p:spPr>
          <a:xfrm>
            <a:off x="504000" y="1326600"/>
            <a:ext cx="9070920" cy="3287520"/>
          </a:xfrm>
          <a:prstGeom prst="rect">
            <a:avLst/>
          </a:prstGeom>
          <a:noFill/>
          <a:ln w="0">
            <a:noFill/>
          </a:ln>
        </p:spPr>
        <p:txBody>
          <a:bodyPr lIns="0" tIns="0" rIns="0" bIns="0" anchor="t">
            <a:normAutofit/>
          </a:bodyPr>
          <a:lstStyle/>
          <a:p>
            <a:pPr indent="0" algn="ctr">
              <a:lnSpc>
                <a:spcPct val="100000"/>
              </a:lnSpc>
              <a:spcBef>
                <a:spcPts val="1417"/>
              </a:spcBef>
              <a:buNone/>
              <a:tabLst>
                <a:tab pos="0" algn="l"/>
              </a:tabLst>
            </a:pPr>
            <a:r>
              <a:rPr lang="en-CA" sz="1800" b="0" strike="noStrike" spc="-1">
                <a:solidFill>
                  <a:srgbClr val="000000"/>
                </a:solidFill>
                <a:latin typeface="Arial"/>
              </a:rPr>
              <a:t>&lt;Vídeo de demonstração do site aqui&gt;</a:t>
            </a:r>
          </a:p>
        </p:txBody>
      </p:sp>
      <p:sp>
        <p:nvSpPr>
          <p:cNvPr id="2" name="PlaceHolder 1">
            <a:extLst>
              <a:ext uri="{FF2B5EF4-FFF2-40B4-BE49-F238E27FC236}">
                <a16:creationId xmlns:a16="http://schemas.microsoft.com/office/drawing/2014/main" id="{458F9E88-64C7-47F0-A86D-759DF099DE63}"/>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bg1"/>
                </a:solidFill>
                <a:latin typeface="Trade Gothic Next Heavy" panose="020B0903040303020004" pitchFamily="34" charset="0"/>
              </a:rPr>
              <a:t>DEMONSTRAÇÃO</a:t>
            </a:r>
            <a:endParaRPr lang="en-CA" sz="5400" spc="-1" dirty="0">
              <a:solidFill>
                <a:schemeClr val="bg1"/>
              </a:solidFill>
              <a:latin typeface="Trade Gothic Next Heavy" panose="020B0903040303020004" pitchFamily="34"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E6016259-80FB-2518-6661-D55C7A9FF550}"/>
              </a:ext>
            </a:extLst>
          </p:cNvPr>
          <p:cNvSpPr/>
          <p:nvPr/>
        </p:nvSpPr>
        <p:spPr>
          <a:xfrm>
            <a:off x="2929892" y="-3380"/>
            <a:ext cx="7150734" cy="567393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a:extLst>
              <a:ext uri="{FF2B5EF4-FFF2-40B4-BE49-F238E27FC236}">
                <a16:creationId xmlns:a16="http://schemas.microsoft.com/office/drawing/2014/main" id="{68D6CF72-2F0C-2680-EC57-98BBA1508A70}"/>
              </a:ext>
            </a:extLst>
          </p:cNvPr>
          <p:cNvSpPr>
            <a:spLocks noGrp="1"/>
          </p:cNvSpPr>
          <p:nvPr>
            <p:ph type="title"/>
          </p:nvPr>
        </p:nvSpPr>
        <p:spPr>
          <a:xfrm>
            <a:off x="-1" y="2536620"/>
            <a:ext cx="2964119" cy="597310"/>
          </a:xfrm>
        </p:spPr>
        <p:txBody>
          <a:bodyPr vert="horz"/>
          <a:lstStyle/>
          <a:p>
            <a:pPr algn="ctr"/>
            <a:r>
              <a:rPr lang="en-US" sz="4000" dirty="0">
                <a:solidFill>
                  <a:schemeClr val="tx2">
                    <a:lumMod val="75000"/>
                  </a:schemeClr>
                </a:solidFill>
                <a:latin typeface="Trade Gothic Next Heavy" panose="020B0903040303020004" pitchFamily="34" charset="0"/>
              </a:rPr>
              <a:t>MEMBROS</a:t>
            </a:r>
            <a:endParaRPr lang="pt-BR" dirty="0">
              <a:solidFill>
                <a:schemeClr val="tx2">
                  <a:lumMod val="75000"/>
                </a:schemeClr>
              </a:solidFill>
              <a:latin typeface="Trade Gothic Next Heavy" panose="020B0903040303020004" pitchFamily="34" charset="0"/>
            </a:endParaRPr>
          </a:p>
        </p:txBody>
      </p:sp>
      <p:sp>
        <p:nvSpPr>
          <p:cNvPr id="8" name="Retângulo: Cantos Superiores Arredondados 7">
            <a:extLst>
              <a:ext uri="{FF2B5EF4-FFF2-40B4-BE49-F238E27FC236}">
                <a16:creationId xmlns:a16="http://schemas.microsoft.com/office/drawing/2014/main" id="{9F6C6E84-7940-891D-BFA5-0FDECE9459BA}"/>
              </a:ext>
            </a:extLst>
          </p:cNvPr>
          <p:cNvSpPr/>
          <p:nvPr/>
        </p:nvSpPr>
        <p:spPr>
          <a:xfrm>
            <a:off x="3915250" y="152400"/>
            <a:ext cx="2030308" cy="2008853"/>
          </a:xfrm>
          <a:prstGeom prst="round2SameRect">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CaixaDeTexto 15">
            <a:extLst>
              <a:ext uri="{FF2B5EF4-FFF2-40B4-BE49-F238E27FC236}">
                <a16:creationId xmlns:a16="http://schemas.microsoft.com/office/drawing/2014/main" id="{C4EA22FE-B04C-1796-A7CF-787E1223D8DC}"/>
              </a:ext>
            </a:extLst>
          </p:cNvPr>
          <p:cNvSpPr txBox="1"/>
          <p:nvPr/>
        </p:nvSpPr>
        <p:spPr>
          <a:xfrm>
            <a:off x="3913292" y="2161253"/>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GABRIEL MENEZES</a:t>
            </a:r>
          </a:p>
          <a:p>
            <a:pPr algn="ctr"/>
            <a:r>
              <a:rPr lang="es-ES" sz="1600" dirty="0">
                <a:solidFill>
                  <a:schemeClr val="bg1"/>
                </a:solidFill>
                <a:latin typeface="Trade Gothic Next Heavy" panose="020B0903040303020004" pitchFamily="34" charset="0"/>
              </a:rPr>
              <a:t>F13GJI6</a:t>
            </a:r>
            <a:endParaRPr lang="pt-BR" sz="1600" dirty="0">
              <a:solidFill>
                <a:schemeClr val="bg1"/>
              </a:solidFill>
              <a:latin typeface="Trade Gothic Next Heavy" panose="020B0903040303020004" pitchFamily="34" charset="0"/>
            </a:endParaRPr>
          </a:p>
        </p:txBody>
      </p:sp>
      <p:sp>
        <p:nvSpPr>
          <p:cNvPr id="17" name="CaixaDeTexto 16">
            <a:extLst>
              <a:ext uri="{FF2B5EF4-FFF2-40B4-BE49-F238E27FC236}">
                <a16:creationId xmlns:a16="http://schemas.microsoft.com/office/drawing/2014/main" id="{1E8110CE-CAD8-4D3D-BE6C-2DFC985B36D6}"/>
              </a:ext>
            </a:extLst>
          </p:cNvPr>
          <p:cNvSpPr txBox="1"/>
          <p:nvPr/>
        </p:nvSpPr>
        <p:spPr>
          <a:xfrm>
            <a:off x="6995979" y="2161252"/>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CARLOS FERREIRA</a:t>
            </a:r>
          </a:p>
          <a:p>
            <a:pPr algn="ctr"/>
            <a:r>
              <a:rPr lang="es-ES" sz="1600" dirty="0">
                <a:solidFill>
                  <a:schemeClr val="bg1"/>
                </a:solidFill>
                <a:latin typeface="Trade Gothic Next Heavy" panose="020B0903040303020004" pitchFamily="34" charset="0"/>
              </a:rPr>
              <a:t>N6401C7</a:t>
            </a:r>
            <a:endParaRPr lang="pt-BR" sz="1600" dirty="0">
              <a:solidFill>
                <a:schemeClr val="bg1"/>
              </a:solidFill>
              <a:latin typeface="Trade Gothic Next Heavy" panose="020B0903040303020004" pitchFamily="34" charset="0"/>
            </a:endParaRPr>
          </a:p>
        </p:txBody>
      </p:sp>
      <p:sp>
        <p:nvSpPr>
          <p:cNvPr id="18" name="CaixaDeTexto 17">
            <a:extLst>
              <a:ext uri="{FF2B5EF4-FFF2-40B4-BE49-F238E27FC236}">
                <a16:creationId xmlns:a16="http://schemas.microsoft.com/office/drawing/2014/main" id="{7BF1DF0B-FEDB-208A-1ED4-6405F7D14DE8}"/>
              </a:ext>
            </a:extLst>
          </p:cNvPr>
          <p:cNvSpPr txBox="1"/>
          <p:nvPr/>
        </p:nvSpPr>
        <p:spPr>
          <a:xfrm>
            <a:off x="3913292" y="4977151"/>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GUSTAVO FARIA</a:t>
            </a:r>
          </a:p>
          <a:p>
            <a:pPr algn="ctr"/>
            <a:r>
              <a:rPr lang="es-ES" sz="1600" dirty="0">
                <a:solidFill>
                  <a:schemeClr val="bg1"/>
                </a:solidFill>
                <a:latin typeface="Trade Gothic Next Heavy" panose="020B0903040303020004" pitchFamily="34" charset="0"/>
              </a:rPr>
              <a:t>F22IFG2</a:t>
            </a:r>
            <a:endParaRPr lang="pt-BR" sz="1600" dirty="0">
              <a:solidFill>
                <a:schemeClr val="bg1"/>
              </a:solidFill>
              <a:latin typeface="Trade Gothic Next Heavy" panose="020B0903040303020004" pitchFamily="34" charset="0"/>
            </a:endParaRPr>
          </a:p>
        </p:txBody>
      </p:sp>
      <p:sp>
        <p:nvSpPr>
          <p:cNvPr id="19" name="CaixaDeTexto 18">
            <a:extLst>
              <a:ext uri="{FF2B5EF4-FFF2-40B4-BE49-F238E27FC236}">
                <a16:creationId xmlns:a16="http://schemas.microsoft.com/office/drawing/2014/main" id="{1EFF087C-0B2B-0FB3-2860-E5046AEBDDA1}"/>
              </a:ext>
            </a:extLst>
          </p:cNvPr>
          <p:cNvSpPr txBox="1"/>
          <p:nvPr/>
        </p:nvSpPr>
        <p:spPr>
          <a:xfrm>
            <a:off x="6940535" y="4977150"/>
            <a:ext cx="2141195"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MAYARA MARQUES</a:t>
            </a:r>
          </a:p>
          <a:p>
            <a:pPr algn="ctr"/>
            <a:r>
              <a:rPr lang="es-ES" sz="1600" dirty="0">
                <a:solidFill>
                  <a:schemeClr val="bg1"/>
                </a:solidFill>
                <a:latin typeface="Trade Gothic Next Heavy" panose="020B0903040303020004" pitchFamily="34" charset="0"/>
              </a:rPr>
              <a:t>N542DD1</a:t>
            </a:r>
          </a:p>
        </p:txBody>
      </p:sp>
      <p:sp>
        <p:nvSpPr>
          <p:cNvPr id="20" name="Retângulo: Cantos Superiores Arredondados 19">
            <a:extLst>
              <a:ext uri="{FF2B5EF4-FFF2-40B4-BE49-F238E27FC236}">
                <a16:creationId xmlns:a16="http://schemas.microsoft.com/office/drawing/2014/main" id="{E844AE5A-A342-2977-C422-8576718A17F8}"/>
              </a:ext>
            </a:extLst>
          </p:cNvPr>
          <p:cNvSpPr/>
          <p:nvPr/>
        </p:nvSpPr>
        <p:spPr>
          <a:xfrm>
            <a:off x="6995979" y="152399"/>
            <a:ext cx="2030308" cy="2008853"/>
          </a:xfrm>
          <a:prstGeom prst="round2Same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Retângulo: Cantos Superiores Arredondados 20">
            <a:extLst>
              <a:ext uri="{FF2B5EF4-FFF2-40B4-BE49-F238E27FC236}">
                <a16:creationId xmlns:a16="http://schemas.microsoft.com/office/drawing/2014/main" id="{D5C06AD3-3907-EAF4-FCF1-8649C1643852}"/>
              </a:ext>
            </a:extLst>
          </p:cNvPr>
          <p:cNvSpPr/>
          <p:nvPr/>
        </p:nvSpPr>
        <p:spPr>
          <a:xfrm>
            <a:off x="3911332" y="2968298"/>
            <a:ext cx="2030308" cy="2008853"/>
          </a:xfrm>
          <a:prstGeom prst="round2SameRect">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Cantos Superiores Arredondados 21">
            <a:extLst>
              <a:ext uri="{FF2B5EF4-FFF2-40B4-BE49-F238E27FC236}">
                <a16:creationId xmlns:a16="http://schemas.microsoft.com/office/drawing/2014/main" id="{17980685-20AD-BE8E-E11D-610814348D49}"/>
              </a:ext>
            </a:extLst>
          </p:cNvPr>
          <p:cNvSpPr/>
          <p:nvPr/>
        </p:nvSpPr>
        <p:spPr>
          <a:xfrm>
            <a:off x="6994998" y="2968298"/>
            <a:ext cx="2030308" cy="2008853"/>
          </a:xfrm>
          <a:prstGeom prst="round2SameRect">
            <a:avLst/>
          </a:prstGeom>
          <a:blipFill dpi="0" rotWithShape="1">
            <a:blip r:embed="rId6" cstate="print">
              <a:extLst>
                <a:ext uri="{BEBA8EAE-BF5A-486C-A8C5-ECC9F3942E4B}">
                  <a14:imgProps xmlns:a14="http://schemas.microsoft.com/office/drawing/2010/main">
                    <a14:imgLayer r:embed="rId7">
                      <a14:imgEffect>
                        <a14:sharpenSoften amount="-25000"/>
                      </a14:imgEffect>
                    </a14:imgLayer>
                  </a14:imgProps>
                </a:ext>
                <a:ext uri="{28A0092B-C50C-407E-A947-70E740481C1C}">
                  <a14:useLocalDpi xmlns:a14="http://schemas.microsoft.com/office/drawing/2010/main" val="0"/>
                </a:ext>
              </a:extLst>
            </a:blip>
            <a:srcRect/>
            <a:stretch>
              <a:fillRect l="-534" r="-534"/>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5" name="Conector reto 24">
            <a:extLst>
              <a:ext uri="{FF2B5EF4-FFF2-40B4-BE49-F238E27FC236}">
                <a16:creationId xmlns:a16="http://schemas.microsoft.com/office/drawing/2014/main" id="{B1EE88B6-5D47-1B31-5C0F-871EC645503B}"/>
              </a:ext>
            </a:extLst>
          </p:cNvPr>
          <p:cNvCxnSpPr>
            <a:cxnSpLocks/>
            <a:stCxn id="10" idx="1"/>
            <a:endCxn id="10" idx="3"/>
          </p:cNvCxnSpPr>
          <p:nvPr/>
        </p:nvCxnSpPr>
        <p:spPr>
          <a:xfrm>
            <a:off x="2929892" y="2833585"/>
            <a:ext cx="7150734" cy="0"/>
          </a:xfrm>
          <a:prstGeom prst="line">
            <a:avLst/>
          </a:prstGeom>
          <a:ln w="76200">
            <a:solidFill>
              <a:srgbClr val="0070C0"/>
            </a:solidFill>
            <a:headEnd type="ova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C08CA2A7-C242-DFFE-DE0C-7DE0AF092083}"/>
              </a:ext>
            </a:extLst>
          </p:cNvPr>
          <p:cNvCxnSpPr>
            <a:cxnSpLocks/>
          </p:cNvCxnSpPr>
          <p:nvPr/>
        </p:nvCxnSpPr>
        <p:spPr>
          <a:xfrm flipV="1">
            <a:off x="2929892" y="-3380"/>
            <a:ext cx="0" cy="283696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9910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1DC97AA-45FA-951A-F8CC-133BB2CA2E1A}"/>
              </a:ext>
            </a:extLst>
          </p:cNvPr>
          <p:cNvSpPr/>
          <p:nvPr/>
        </p:nvSpPr>
        <p:spPr>
          <a:xfrm>
            <a:off x="152398" y="4975207"/>
            <a:ext cx="9889251" cy="69534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C895BDB-5A96-4F9E-5494-1883A14D688C}"/>
              </a:ext>
            </a:extLst>
          </p:cNvPr>
          <p:cNvSpPr/>
          <p:nvPr/>
        </p:nvSpPr>
        <p:spPr>
          <a:xfrm>
            <a:off x="0" y="2835275"/>
            <a:ext cx="432000" cy="283527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OBJETIVO</a:t>
            </a:r>
            <a:endParaRPr lang="en-CA" sz="5400" b="0" strike="noStrike" spc="-1" dirty="0">
              <a:solidFill>
                <a:schemeClr val="tx2">
                  <a:lumMod val="75000"/>
                </a:schemeClr>
              </a:solidFill>
              <a:latin typeface="Trade Gothic Next Heavy" panose="020B0903040303020004" pitchFamily="34" charset="0"/>
            </a:endParaRPr>
          </a:p>
        </p:txBody>
      </p:sp>
      <p:cxnSp>
        <p:nvCxnSpPr>
          <p:cNvPr id="5" name="Conector: Angulado 4">
            <a:extLst>
              <a:ext uri="{FF2B5EF4-FFF2-40B4-BE49-F238E27FC236}">
                <a16:creationId xmlns:a16="http://schemas.microsoft.com/office/drawing/2014/main" id="{9789CA88-1119-A093-98FD-00A196273471}"/>
              </a:ext>
            </a:extLst>
          </p:cNvPr>
          <p:cNvCxnSpPr>
            <a:cxnSpLocks/>
          </p:cNvCxnSpPr>
          <p:nvPr/>
        </p:nvCxnSpPr>
        <p:spPr>
          <a:xfrm>
            <a:off x="-36000" y="2835275"/>
            <a:ext cx="10190265" cy="2139930"/>
          </a:xfrm>
          <a:prstGeom prst="bentConnector3">
            <a:avLst>
              <a:gd name="adj1" fmla="val 4627"/>
            </a:avLst>
          </a:prstGeom>
          <a:ln w="76200">
            <a:solidFill>
              <a:srgbClr val="0070C0"/>
            </a:solidFill>
            <a:round/>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7EEE596D-617C-C6FF-5702-39F72797C666}"/>
              </a:ext>
            </a:extLst>
          </p:cNvPr>
          <p:cNvCxnSpPr>
            <a:cxnSpLocks/>
          </p:cNvCxnSpPr>
          <p:nvPr/>
        </p:nvCxnSpPr>
        <p:spPr>
          <a:xfrm flipV="1">
            <a:off x="10047600" y="4975205"/>
            <a:ext cx="0" cy="695345"/>
          </a:xfrm>
          <a:prstGeom prst="line">
            <a:avLst/>
          </a:prstGeom>
          <a:ln w="76200">
            <a:solidFill>
              <a:srgbClr val="0070C0"/>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806E7B2-B9DE-68F8-8253-C882877BADE9}"/>
              </a:ext>
            </a:extLst>
          </p:cNvPr>
          <p:cNvSpPr txBox="1"/>
          <p:nvPr/>
        </p:nvSpPr>
        <p:spPr>
          <a:xfrm>
            <a:off x="5719785" y="1521165"/>
            <a:ext cx="3313728" cy="369332"/>
          </a:xfrm>
          <a:prstGeom prst="rect">
            <a:avLst/>
          </a:prstGeom>
          <a:noFill/>
        </p:spPr>
        <p:txBody>
          <a:bodyPr wrap="none" rtlCol="0">
            <a:spAutoFit/>
          </a:bodyPr>
          <a:lstStyle/>
          <a:p>
            <a:r>
              <a:rPr lang="en-US" dirty="0"/>
              <a:t>COLOCAR IMAGEM DO SITE</a:t>
            </a:r>
            <a:endParaRPr lang="pt-BR" dirty="0"/>
          </a:p>
        </p:txBody>
      </p:sp>
      <p:pic>
        <p:nvPicPr>
          <p:cNvPr id="8" name="Imagem 7" descr="Texto, Logotipo&#10;&#10;Descrição gerada automaticamente">
            <a:extLst>
              <a:ext uri="{FF2B5EF4-FFF2-40B4-BE49-F238E27FC236}">
                <a16:creationId xmlns:a16="http://schemas.microsoft.com/office/drawing/2014/main" id="{72165A13-B847-5395-C192-7A3F1FA8A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8" y="899024"/>
            <a:ext cx="4753638" cy="1428949"/>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1DC97AA-45FA-951A-F8CC-133BB2CA2E1A}"/>
              </a:ext>
            </a:extLst>
          </p:cNvPr>
          <p:cNvSpPr/>
          <p:nvPr/>
        </p:nvSpPr>
        <p:spPr>
          <a:xfrm>
            <a:off x="152398" y="4975207"/>
            <a:ext cx="9889251" cy="69534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C895BDB-5A96-4F9E-5494-1883A14D688C}"/>
              </a:ext>
            </a:extLst>
          </p:cNvPr>
          <p:cNvSpPr/>
          <p:nvPr/>
        </p:nvSpPr>
        <p:spPr>
          <a:xfrm>
            <a:off x="0" y="2835275"/>
            <a:ext cx="432000" cy="283527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INTRODU</a:t>
            </a:r>
            <a:r>
              <a:rPr lang="pt-BR" sz="5400" spc="-1" dirty="0">
                <a:solidFill>
                  <a:schemeClr val="tx2">
                    <a:lumMod val="75000"/>
                  </a:schemeClr>
                </a:solidFill>
                <a:latin typeface="Trade Gothic Next Heavy" panose="020B0903040303020004" pitchFamily="34" charset="0"/>
              </a:rPr>
              <a:t>ÇÃO</a:t>
            </a:r>
            <a:endParaRPr lang="en-CA" sz="5400" b="0" strike="noStrike" spc="-1" dirty="0">
              <a:solidFill>
                <a:schemeClr val="tx2">
                  <a:lumMod val="75000"/>
                </a:schemeClr>
              </a:solidFill>
              <a:latin typeface="Trade Gothic Next Heavy" panose="020B0903040303020004" pitchFamily="34" charset="0"/>
            </a:endParaRPr>
          </a:p>
        </p:txBody>
      </p:sp>
      <p:sp>
        <p:nvSpPr>
          <p:cNvPr id="85" name="PlaceHolder 2"/>
          <p:cNvSpPr>
            <a:spLocks noGrp="1"/>
          </p:cNvSpPr>
          <p:nvPr>
            <p:ph/>
          </p:nvPr>
        </p:nvSpPr>
        <p:spPr>
          <a:xfrm>
            <a:off x="529403" y="1280163"/>
            <a:ext cx="9185737" cy="3657576"/>
          </a:xfrm>
          <a:prstGeom prst="rect">
            <a:avLst/>
          </a:prstGeom>
          <a:noFill/>
          <a:ln w="0">
            <a:noFill/>
          </a:ln>
        </p:spPr>
        <p:txBody>
          <a:bodyPr lIns="0" tIns="0" rIns="0" bIns="0" anchor="t">
            <a:normAutofit fontScale="92500"/>
          </a:bodyPr>
          <a:lstStyle/>
          <a:p>
            <a:pPr marL="685800" indent="-457200">
              <a:lnSpc>
                <a:spcPct val="100000"/>
              </a:lnSpc>
              <a:tabLst>
                <a:tab pos="0" algn="l"/>
              </a:tabLst>
            </a:pPr>
            <a:r>
              <a:rPr lang="pt-BR" sz="3500" spc="-1" dirty="0">
                <a:solidFill>
                  <a:srgbClr val="000000"/>
                </a:solidFill>
                <a:latin typeface="Trade Gothic Next" panose="020B0503040303020004" pitchFamily="34" charset="0"/>
              </a:rPr>
              <a:t>Mercado de trabalho</a:t>
            </a:r>
          </a:p>
          <a:p>
            <a:pPr marL="685800" indent="-457200">
              <a:lnSpc>
                <a:spcPct val="100000"/>
              </a:lnSpc>
              <a:tabLst>
                <a:tab pos="0" algn="l"/>
              </a:tabLst>
            </a:pPr>
            <a:r>
              <a:rPr lang="pt-BR" sz="3500" spc="-1" dirty="0">
                <a:solidFill>
                  <a:srgbClr val="000000"/>
                </a:solidFill>
                <a:latin typeface="Trade Gothic Next" panose="020B0503040303020004" pitchFamily="34" charset="0"/>
              </a:rPr>
              <a:t>Globalização</a:t>
            </a:r>
          </a:p>
          <a:p>
            <a:pPr marL="685800" indent="-457200">
              <a:lnSpc>
                <a:spcPct val="100000"/>
              </a:lnSpc>
              <a:tabLst>
                <a:tab pos="0" algn="l"/>
              </a:tabLst>
            </a:pPr>
            <a:r>
              <a:rPr lang="en-CA" sz="3500" spc="-1" dirty="0" err="1">
                <a:solidFill>
                  <a:srgbClr val="000000"/>
                </a:solidFill>
                <a:latin typeface="Trade Gothic Next" panose="020B0503040303020004" pitchFamily="34" charset="0"/>
              </a:rPr>
              <a:t>Muitas</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informações</a:t>
            </a:r>
            <a:r>
              <a:rPr lang="en-CA" sz="3500" spc="-1" dirty="0">
                <a:solidFill>
                  <a:srgbClr val="000000"/>
                </a:solidFill>
                <a:latin typeface="Trade Gothic Next" panose="020B0503040303020004" pitchFamily="34" charset="0"/>
              </a:rPr>
              <a:t> de </a:t>
            </a:r>
            <a:r>
              <a:rPr lang="en-CA" sz="3500" spc="-1" dirty="0" err="1">
                <a:solidFill>
                  <a:srgbClr val="000000"/>
                </a:solidFill>
                <a:latin typeface="Trade Gothic Next" panose="020B0503040303020004" pitchFamily="34" charset="0"/>
              </a:rPr>
              <a:t>emprego</a:t>
            </a:r>
            <a:r>
              <a:rPr lang="en-CA" sz="3500" spc="-1" dirty="0">
                <a:solidFill>
                  <a:srgbClr val="000000"/>
                </a:solidFill>
                <a:latin typeface="Trade Gothic Next" panose="020B0503040303020004" pitchFamily="34" charset="0"/>
              </a:rPr>
              <a:t> fora do </a:t>
            </a:r>
            <a:r>
              <a:rPr lang="en-CA" sz="3500" spc="-1" dirty="0" err="1">
                <a:solidFill>
                  <a:srgbClr val="000000"/>
                </a:solidFill>
                <a:latin typeface="Trade Gothic Next" panose="020B0503040303020004" pitchFamily="34" charset="0"/>
              </a:rPr>
              <a:t>Brasil</a:t>
            </a:r>
            <a:endParaRPr lang="en-CA" sz="3500" spc="-1" dirty="0">
              <a:solidFill>
                <a:srgbClr val="000000"/>
              </a:solidFill>
              <a:latin typeface="Trade Gothic Next" panose="020B0503040303020004" pitchFamily="34" charset="0"/>
            </a:endParaRPr>
          </a:p>
          <a:p>
            <a:pPr marL="685800" indent="-457200">
              <a:lnSpc>
                <a:spcPct val="100000"/>
              </a:lnSpc>
              <a:tabLst>
                <a:tab pos="0" algn="l"/>
              </a:tabLst>
            </a:pPr>
            <a:r>
              <a:rPr lang="en-CA" sz="3500" spc="-1" dirty="0" err="1">
                <a:solidFill>
                  <a:srgbClr val="000000"/>
                </a:solidFill>
                <a:latin typeface="Trade Gothic Next" panose="020B0503040303020004" pitchFamily="34" charset="0"/>
              </a:rPr>
              <a:t>Pouca</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informação</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sobre</a:t>
            </a:r>
            <a:r>
              <a:rPr lang="en-CA" sz="3500" spc="-1" dirty="0">
                <a:solidFill>
                  <a:srgbClr val="000000"/>
                </a:solidFill>
                <a:latin typeface="Trade Gothic Next" panose="020B0503040303020004" pitchFamily="34" charset="0"/>
              </a:rPr>
              <a:t> o </a:t>
            </a:r>
            <a:r>
              <a:rPr lang="en-CA" sz="3500" spc="-1" dirty="0" err="1">
                <a:solidFill>
                  <a:srgbClr val="000000"/>
                </a:solidFill>
                <a:latin typeface="Trade Gothic Next" panose="020B0503040303020004" pitchFamily="34" charset="0"/>
              </a:rPr>
              <a:t>contrário</a:t>
            </a:r>
            <a:endParaRPr lang="en-CA" sz="3500" spc="-1" dirty="0">
              <a:solidFill>
                <a:srgbClr val="000000"/>
              </a:solidFill>
              <a:latin typeface="Trade Gothic Next" panose="020B0503040303020004" pitchFamily="34" charset="0"/>
            </a:endParaRPr>
          </a:p>
          <a:p>
            <a:pPr marL="685800" indent="-457200">
              <a:lnSpc>
                <a:spcPct val="100000"/>
              </a:lnSpc>
              <a:tabLst>
                <a:tab pos="0" algn="l"/>
              </a:tabLst>
            </a:pPr>
            <a:r>
              <a:rPr lang="en-CA" sz="3500" spc="-1" dirty="0">
                <a:solidFill>
                  <a:srgbClr val="000000"/>
                </a:solidFill>
                <a:latin typeface="Trade Gothic Next" panose="020B0503040303020004" pitchFamily="34" charset="0"/>
              </a:rPr>
              <a:t>Por que?</a:t>
            </a:r>
          </a:p>
          <a:p>
            <a:pPr marL="685800" indent="-457200">
              <a:lnSpc>
                <a:spcPct val="100000"/>
              </a:lnSpc>
              <a:tabLst>
                <a:tab pos="0" algn="l"/>
              </a:tabLst>
            </a:pPr>
            <a:r>
              <a:rPr lang="en-CA" sz="3500" spc="-1" dirty="0">
                <a:solidFill>
                  <a:srgbClr val="000000"/>
                </a:solidFill>
                <a:latin typeface="Trade Gothic Next" panose="020B0503040303020004" pitchFamily="34" charset="0"/>
              </a:rPr>
              <a:t>Como </a:t>
            </a:r>
            <a:r>
              <a:rPr lang="en-CA" sz="3500" spc="-1" dirty="0" err="1">
                <a:solidFill>
                  <a:srgbClr val="000000"/>
                </a:solidFill>
                <a:latin typeface="Trade Gothic Next" panose="020B0503040303020004" pitchFamily="34" charset="0"/>
              </a:rPr>
              <a:t>ajudar</a:t>
            </a:r>
            <a:r>
              <a:rPr lang="en-CA" sz="3500" spc="-1" dirty="0">
                <a:solidFill>
                  <a:srgbClr val="000000"/>
                </a:solidFill>
                <a:latin typeface="Trade Gothic Next" panose="020B0503040303020004" pitchFamily="34" charset="0"/>
              </a:rPr>
              <a:t>?</a:t>
            </a:r>
          </a:p>
          <a:p>
            <a:pPr marL="571500" indent="-342900">
              <a:lnSpc>
                <a:spcPct val="100000"/>
              </a:lnSpc>
              <a:tabLst>
                <a:tab pos="0" algn="l"/>
              </a:tabLst>
            </a:pPr>
            <a:endParaRPr lang="en-CA" sz="2400" b="1" spc="-1" dirty="0">
              <a:solidFill>
                <a:srgbClr val="000000"/>
              </a:solidFill>
              <a:latin typeface="Trade Gothic Next" panose="020B0503040303020004" pitchFamily="34" charset="0"/>
            </a:endParaRPr>
          </a:p>
          <a:p>
            <a:pPr indent="0">
              <a:lnSpc>
                <a:spcPct val="100000"/>
              </a:lnSpc>
              <a:buNone/>
              <a:tabLst>
                <a:tab pos="0" algn="l"/>
              </a:tabLst>
            </a:pPr>
            <a:endParaRPr lang="en-CA" sz="1800" b="0" strike="noStrike" spc="-1" dirty="0">
              <a:solidFill>
                <a:srgbClr val="000000"/>
              </a:solidFill>
              <a:latin typeface="Arial"/>
            </a:endParaRPr>
          </a:p>
        </p:txBody>
      </p:sp>
      <p:cxnSp>
        <p:nvCxnSpPr>
          <p:cNvPr id="5" name="Conector: Angulado 4">
            <a:extLst>
              <a:ext uri="{FF2B5EF4-FFF2-40B4-BE49-F238E27FC236}">
                <a16:creationId xmlns:a16="http://schemas.microsoft.com/office/drawing/2014/main" id="{9789CA88-1119-A093-98FD-00A196273471}"/>
              </a:ext>
            </a:extLst>
          </p:cNvPr>
          <p:cNvCxnSpPr>
            <a:cxnSpLocks/>
          </p:cNvCxnSpPr>
          <p:nvPr/>
        </p:nvCxnSpPr>
        <p:spPr>
          <a:xfrm>
            <a:off x="-36000" y="2835275"/>
            <a:ext cx="10190265" cy="2139930"/>
          </a:xfrm>
          <a:prstGeom prst="bentConnector3">
            <a:avLst>
              <a:gd name="adj1" fmla="val 4627"/>
            </a:avLst>
          </a:prstGeom>
          <a:ln w="76200">
            <a:solidFill>
              <a:srgbClr val="0070C0"/>
            </a:solidFill>
            <a:round/>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7EEE596D-617C-C6FF-5702-39F72797C666}"/>
              </a:ext>
            </a:extLst>
          </p:cNvPr>
          <p:cNvCxnSpPr>
            <a:cxnSpLocks/>
          </p:cNvCxnSpPr>
          <p:nvPr/>
        </p:nvCxnSpPr>
        <p:spPr>
          <a:xfrm flipV="1">
            <a:off x="10047600" y="4975205"/>
            <a:ext cx="0" cy="695345"/>
          </a:xfrm>
          <a:prstGeom prst="line">
            <a:avLst/>
          </a:prstGeom>
          <a:ln w="76200">
            <a:solidFill>
              <a:srgbClr val="0070C0"/>
            </a:solidFill>
            <a:round/>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41466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6FB97949-5C91-75B0-2E9C-327F8760F8DF}"/>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E7B8CECC-541B-5A46-230C-8F1E14987069}"/>
              </a:ext>
            </a:extLst>
          </p:cNvPr>
          <p:cNvSpPr/>
          <p:nvPr/>
        </p:nvSpPr>
        <p:spPr>
          <a:xfrm>
            <a:off x="-1" y="-44695"/>
            <a:ext cx="10080623" cy="122382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PESQUISA</a:t>
            </a:r>
            <a:endParaRPr lang="en-CA" sz="5400" b="0" strike="noStrike" spc="-1" dirty="0">
              <a:solidFill>
                <a:schemeClr val="tx2">
                  <a:lumMod val="75000"/>
                </a:schemeClr>
              </a:solidFill>
              <a:latin typeface="Trade Gothic Next Heavy" panose="020B0903040303020004" pitchFamily="34" charset="0"/>
            </a:endParaRPr>
          </a:p>
        </p:txBody>
      </p:sp>
      <p:sp>
        <p:nvSpPr>
          <p:cNvPr id="85" name="PlaceHolder 2"/>
          <p:cNvSpPr>
            <a:spLocks noGrp="1"/>
          </p:cNvSpPr>
          <p:nvPr>
            <p:ph/>
          </p:nvPr>
        </p:nvSpPr>
        <p:spPr>
          <a:xfrm>
            <a:off x="917807" y="1382681"/>
            <a:ext cx="9070920" cy="4084320"/>
          </a:xfrm>
          <a:prstGeom prst="rect">
            <a:avLst/>
          </a:prstGeom>
          <a:noFill/>
          <a:ln w="0">
            <a:noFill/>
          </a:ln>
        </p:spPr>
        <p:txBody>
          <a:bodyPr lIns="0" tIns="0" rIns="0" bIns="0" anchor="t">
            <a:normAutofit/>
          </a:bodyPr>
          <a:lstStyle/>
          <a:p>
            <a:pPr marL="800100" indent="-571500">
              <a:lnSpc>
                <a:spcPct val="100000"/>
              </a:lnSpc>
              <a:tabLst>
                <a:tab pos="0" algn="l"/>
              </a:tabLst>
            </a:pPr>
            <a:r>
              <a:rPr lang="en-CA" sz="3200" b="0" strike="noStrike" spc="-1" dirty="0" err="1">
                <a:solidFill>
                  <a:srgbClr val="000000"/>
                </a:solidFill>
                <a:latin typeface="Trade Gothic Next" panose="020B0503040303020004" pitchFamily="34" charset="0"/>
              </a:rPr>
              <a:t>OBMigra</a:t>
            </a:r>
            <a:endParaRPr lang="en-CA" sz="3200" b="0" strike="noStrike"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a:solidFill>
                  <a:srgbClr val="000000"/>
                </a:solidFill>
                <a:latin typeface="Trade Gothic Next" panose="020B0503040303020004" pitchFamily="34" charset="0"/>
              </a:rPr>
              <a:t>67.423 (2011) para 187.985 (2021)</a:t>
            </a:r>
          </a:p>
          <a:p>
            <a:pPr marL="800100" indent="-571500">
              <a:lnSpc>
                <a:spcPct val="100000"/>
              </a:lnSpc>
              <a:tabLst>
                <a:tab pos="0" algn="l"/>
              </a:tabLst>
            </a:pPr>
            <a:r>
              <a:rPr lang="en-CA" sz="3200" spc="-1" dirty="0">
                <a:solidFill>
                  <a:srgbClr val="000000"/>
                </a:solidFill>
                <a:latin typeface="Trade Gothic Next" panose="020B0503040303020004" pitchFamily="34" charset="0"/>
              </a:rPr>
              <a:t>Lei de </a:t>
            </a:r>
            <a:r>
              <a:rPr lang="en-CA" sz="3200" spc="-1" dirty="0" err="1">
                <a:solidFill>
                  <a:srgbClr val="000000"/>
                </a:solidFill>
                <a:latin typeface="Trade Gothic Next" panose="020B0503040303020004" pitchFamily="34" charset="0"/>
              </a:rPr>
              <a:t>refúgio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a:solidFill>
                  <a:srgbClr val="000000"/>
                </a:solidFill>
                <a:latin typeface="Trade Gothic Next" panose="020B0503040303020004" pitchFamily="34" charset="0"/>
              </a:rPr>
              <a:t>2.448 </a:t>
            </a:r>
            <a:r>
              <a:rPr lang="en-CA" sz="3200" spc="-1" dirty="0" err="1">
                <a:solidFill>
                  <a:srgbClr val="000000"/>
                </a:solidFill>
                <a:latin typeface="Trade Gothic Next" panose="020B0503040303020004" pitchFamily="34" charset="0"/>
              </a:rPr>
              <a:t>solicitações</a:t>
            </a:r>
            <a:r>
              <a:rPr lang="en-CA" sz="3200" spc="-1" dirty="0">
                <a:solidFill>
                  <a:srgbClr val="000000"/>
                </a:solidFill>
                <a:latin typeface="Trade Gothic Next" panose="020B0503040303020004" pitchFamily="34" charset="0"/>
              </a:rPr>
              <a:t> (1997-2009) para 298.331 (2010-2021)</a:t>
            </a:r>
          </a:p>
          <a:p>
            <a:pPr marL="800100" indent="-571500">
              <a:lnSpc>
                <a:spcPct val="100000"/>
              </a:lnSpc>
              <a:tabLst>
                <a:tab pos="0" algn="l"/>
              </a:tabLst>
            </a:pPr>
            <a:r>
              <a:rPr lang="en-CA" sz="3200" spc="-1" dirty="0">
                <a:solidFill>
                  <a:srgbClr val="000000"/>
                </a:solidFill>
                <a:latin typeface="Trade Gothic Next" panose="020B0503040303020004" pitchFamily="34" charset="0"/>
              </a:rPr>
              <a:t>59% Venezuela e 13% Haiti (72% do total)</a:t>
            </a:r>
          </a:p>
          <a:p>
            <a:pPr marL="800100" indent="-571500">
              <a:lnSpc>
                <a:spcPct val="100000"/>
              </a:lnSpc>
              <a:tabLst>
                <a:tab pos="0" algn="l"/>
              </a:tabLst>
            </a:pPr>
            <a:r>
              <a:rPr lang="en-CA" sz="3200" spc="-1" dirty="0">
                <a:solidFill>
                  <a:srgbClr val="000000"/>
                </a:solidFill>
                <a:latin typeface="Trade Gothic Next" panose="020B0503040303020004" pitchFamily="34" charset="0"/>
              </a:rPr>
              <a:t>EUA </a:t>
            </a:r>
            <a:r>
              <a:rPr lang="en-CA" sz="3200" spc="-1" dirty="0" err="1">
                <a:solidFill>
                  <a:srgbClr val="000000"/>
                </a:solidFill>
                <a:latin typeface="Trade Gothic Next" panose="020B0503040303020004" pitchFamily="34" charset="0"/>
              </a:rPr>
              <a:t>tem</a:t>
            </a:r>
            <a:r>
              <a:rPr lang="en-CA" sz="3200" spc="-1" dirty="0">
                <a:solidFill>
                  <a:srgbClr val="000000"/>
                </a:solidFill>
                <a:latin typeface="Trade Gothic Next" panose="020B0503040303020004" pitchFamily="34" charset="0"/>
              </a:rPr>
              <a:t> 28 </a:t>
            </a:r>
            <a:r>
              <a:rPr lang="en-CA" sz="3200" spc="-1" dirty="0" err="1">
                <a:solidFill>
                  <a:srgbClr val="000000"/>
                </a:solidFill>
                <a:latin typeface="Trade Gothic Next" panose="020B0503040303020004" pitchFamily="34" charset="0"/>
              </a:rPr>
              <a:t>milhões</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imigrantes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800" spc="-1" dirty="0">
              <a:solidFill>
                <a:srgbClr val="000000"/>
              </a:solidFill>
              <a:latin typeface="Trade Gothic Next" panose="020B0503040303020004" pitchFamily="34" charset="0"/>
            </a:endParaRPr>
          </a:p>
          <a:p>
            <a:pPr indent="0">
              <a:lnSpc>
                <a:spcPct val="100000"/>
              </a:lnSpc>
              <a:buNone/>
              <a:tabLst>
                <a:tab pos="0" algn="l"/>
              </a:tabLst>
            </a:pPr>
            <a:endParaRPr lang="en-CA" sz="1800" b="0" strike="noStrike" spc="-1" dirty="0">
              <a:solidFill>
                <a:srgbClr val="000000"/>
              </a:solidFill>
              <a:latin typeface="Arial"/>
            </a:endParaRPr>
          </a:p>
        </p:txBody>
      </p:sp>
      <p:cxnSp>
        <p:nvCxnSpPr>
          <p:cNvPr id="2" name="Conector reto 1">
            <a:extLst>
              <a:ext uri="{FF2B5EF4-FFF2-40B4-BE49-F238E27FC236}">
                <a16:creationId xmlns:a16="http://schemas.microsoft.com/office/drawing/2014/main" id="{EA2BCE63-95F3-3B00-775B-EAB76ECCC497}"/>
              </a:ext>
            </a:extLst>
          </p:cNvPr>
          <p:cNvCxnSpPr>
            <a:cxnSpLocks/>
          </p:cNvCxnSpPr>
          <p:nvPr/>
        </p:nvCxnSpPr>
        <p:spPr>
          <a:xfrm flipV="1">
            <a:off x="10048243" y="-44695"/>
            <a:ext cx="0" cy="1215134"/>
          </a:xfrm>
          <a:prstGeom prst="line">
            <a:avLst/>
          </a:prstGeom>
          <a:ln w="76200">
            <a:solidFill>
              <a:srgbClr val="0070C0"/>
            </a:solidFill>
            <a:headEnd type="none"/>
          </a:ln>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41600D60-9EBC-FCAE-0C05-1E8C461AA471}"/>
              </a:ext>
            </a:extLst>
          </p:cNvPr>
          <p:cNvCxnSpPr>
            <a:cxnSpLocks/>
          </p:cNvCxnSpPr>
          <p:nvPr/>
        </p:nvCxnSpPr>
        <p:spPr>
          <a:xfrm flipH="1">
            <a:off x="795076" y="1170439"/>
            <a:ext cx="9396059" cy="869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20F1BAE2-620B-BFDA-542F-B1E558506B5C}"/>
              </a:ext>
            </a:extLst>
          </p:cNvPr>
          <p:cNvCxnSpPr>
            <a:cxnSpLocks/>
          </p:cNvCxnSpPr>
          <p:nvPr/>
        </p:nvCxnSpPr>
        <p:spPr>
          <a:xfrm flipV="1">
            <a:off x="795076" y="1170439"/>
            <a:ext cx="0" cy="4585562"/>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688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P</a:t>
            </a:r>
            <a:r>
              <a:rPr lang="pt-BR" sz="5400" spc="-1" dirty="0">
                <a:solidFill>
                  <a:schemeClr val="tx2">
                    <a:lumMod val="75000"/>
                  </a:schemeClr>
                </a:solidFill>
                <a:latin typeface="Trade Gothic Next Heavy" panose="020B0903040303020004" pitchFamily="34" charset="0"/>
              </a:rPr>
              <a:t>ROPOSTA</a:t>
            </a:r>
            <a:endParaRPr lang="en-CA" sz="4400" b="0" strike="noStrike" spc="-1" dirty="0">
              <a:solidFill>
                <a:schemeClr val="tx2">
                  <a:lumMod val="75000"/>
                </a:schemeClr>
              </a:solidFill>
              <a:latin typeface="Trade Gothic Next Heavy" panose="020B0903040303020004" pitchFamily="34" charset="0"/>
            </a:endParaRPr>
          </a:p>
        </p:txBody>
      </p:sp>
      <p:sp>
        <p:nvSpPr>
          <p:cNvPr id="4" name="PlaceHolder 2">
            <a:extLst>
              <a:ext uri="{FF2B5EF4-FFF2-40B4-BE49-F238E27FC236}">
                <a16:creationId xmlns:a16="http://schemas.microsoft.com/office/drawing/2014/main" id="{C0C4EBAB-1482-58E9-CFF9-E708C62ED992}"/>
              </a:ext>
            </a:extLst>
          </p:cNvPr>
          <p:cNvSpPr txBox="1">
            <a:spLocks/>
          </p:cNvSpPr>
          <p:nvPr/>
        </p:nvSpPr>
        <p:spPr>
          <a:xfrm>
            <a:off x="1318088" y="1254641"/>
            <a:ext cx="8455646" cy="3785191"/>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indent="-571500">
              <a:lnSpc>
                <a:spcPct val="100000"/>
              </a:lnSpc>
              <a:tabLst>
                <a:tab pos="0" algn="l"/>
              </a:tabLst>
            </a:pPr>
            <a:r>
              <a:rPr lang="en-CA" sz="3200" spc="-1" dirty="0" err="1">
                <a:solidFill>
                  <a:srgbClr val="000000"/>
                </a:solidFill>
                <a:latin typeface="Trade Gothic Next" panose="020B0503040303020004" pitchFamily="34" charset="0"/>
              </a:rPr>
              <a:t>Facilitador</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Segurança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sobre</a:t>
            </a:r>
            <a:r>
              <a:rPr lang="en-CA" sz="3200" spc="-1" dirty="0">
                <a:solidFill>
                  <a:srgbClr val="000000"/>
                </a:solidFill>
                <a:latin typeface="Trade Gothic Next" panose="020B0503040303020004" pitchFamily="34" charset="0"/>
              </a:rPr>
              <a:t> as </a:t>
            </a:r>
            <a:r>
              <a:rPr lang="en-CA" sz="3200" spc="-1" dirty="0" err="1">
                <a:solidFill>
                  <a:srgbClr val="000000"/>
                </a:solidFill>
                <a:latin typeface="Trade Gothic Next" panose="020B0503040303020004" pitchFamily="34" charset="0"/>
              </a:rPr>
              <a:t>informações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Documentação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Preenchimento</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vagas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Mão</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obra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qualificada</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Desenvolver</a:t>
            </a:r>
            <a:r>
              <a:rPr lang="en-CA" sz="3200" spc="-1" dirty="0">
                <a:solidFill>
                  <a:srgbClr val="000000"/>
                </a:solidFill>
                <a:latin typeface="Trade Gothic Next" panose="020B0503040303020004" pitchFamily="34" charset="0"/>
              </a:rPr>
              <a:t> um site </a:t>
            </a:r>
            <a:r>
              <a:rPr lang="en-CA" sz="3200" spc="-1" dirty="0" err="1">
                <a:solidFill>
                  <a:srgbClr val="000000"/>
                </a:solidFill>
                <a:latin typeface="Trade Gothic Next" panose="020B0503040303020004" pitchFamily="34" charset="0"/>
              </a:rPr>
              <a:t>em</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cima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disso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sp>
        <p:nvSpPr>
          <p:cNvPr id="8" name="Retângulo 7">
            <a:extLst>
              <a:ext uri="{FF2B5EF4-FFF2-40B4-BE49-F238E27FC236}">
                <a16:creationId xmlns:a16="http://schemas.microsoft.com/office/drawing/2014/main" id="{549A061D-A27E-ED27-34FF-100443651FFE}"/>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F4B11E43-5E7A-D262-DEA4-56DAE0202B23}"/>
              </a:ext>
            </a:extLst>
          </p:cNvPr>
          <p:cNvCxnSpPr>
            <a:cxnSpLocks/>
          </p:cNvCxnSpPr>
          <p:nvPr/>
        </p:nvCxnSpPr>
        <p:spPr>
          <a:xfrm flipV="1">
            <a:off x="795076" y="-73742"/>
            <a:ext cx="0" cy="5829743"/>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5DB75C8B-5A5F-10B2-2A97-9E814015E113}"/>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ACC3F824-8081-CC12-2ED2-95FAEE9D4C3C}"/>
              </a:ext>
            </a:extLst>
          </p:cNvPr>
          <p:cNvSpPr/>
          <p:nvPr/>
        </p:nvSpPr>
        <p:spPr>
          <a:xfrm>
            <a:off x="252426" y="4929811"/>
            <a:ext cx="9828198" cy="740736"/>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3171CBCA-8291-4125-2B7E-A97ECDD68F15}"/>
              </a:ext>
            </a:extLst>
          </p:cNvPr>
          <p:cNvCxnSpPr>
            <a:cxnSpLocks/>
          </p:cNvCxnSpPr>
          <p:nvPr/>
        </p:nvCxnSpPr>
        <p:spPr>
          <a:xfrm flipH="1">
            <a:off x="807284" y="4929811"/>
            <a:ext cx="9350507"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9" name="PlaceHolder 1"/>
          <p:cNvSpPr>
            <a:spLocks noGrp="1"/>
          </p:cNvSpPr>
          <p:nvPr>
            <p:ph type="title"/>
          </p:nvPr>
        </p:nvSpPr>
        <p:spPr>
          <a:xfrm>
            <a:off x="504852"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ARQUITETURA</a:t>
            </a:r>
            <a:endParaRPr lang="en-CA" sz="4400" b="0" strike="noStrike" spc="-1" dirty="0">
              <a:solidFill>
                <a:schemeClr val="tx2">
                  <a:lumMod val="75000"/>
                </a:schemeClr>
              </a:solidFill>
              <a:latin typeface="Trade Gothic Next Heavy" panose="020B0903040303020004" pitchFamily="34" charset="0"/>
            </a:endParaRPr>
          </a:p>
        </p:txBody>
      </p:sp>
      <p:sp>
        <p:nvSpPr>
          <p:cNvPr id="3" name="Retângulo 2">
            <a:extLst>
              <a:ext uri="{FF2B5EF4-FFF2-40B4-BE49-F238E27FC236}">
                <a16:creationId xmlns:a16="http://schemas.microsoft.com/office/drawing/2014/main" id="{5226E2F1-70F2-1DC4-EB6D-AF098C6CC255}"/>
              </a:ext>
            </a:extLst>
          </p:cNvPr>
          <p:cNvSpPr/>
          <p:nvPr/>
        </p:nvSpPr>
        <p:spPr>
          <a:xfrm>
            <a:off x="0" y="0"/>
            <a:ext cx="343409"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 name="Conector reto 14">
            <a:extLst>
              <a:ext uri="{FF2B5EF4-FFF2-40B4-BE49-F238E27FC236}">
                <a16:creationId xmlns:a16="http://schemas.microsoft.com/office/drawing/2014/main" id="{55D5D23F-B9E9-C804-9AB9-4A0B6D59947B}"/>
              </a:ext>
            </a:extLst>
          </p:cNvPr>
          <p:cNvCxnSpPr>
            <a:cxnSpLocks/>
          </p:cNvCxnSpPr>
          <p:nvPr/>
        </p:nvCxnSpPr>
        <p:spPr>
          <a:xfrm flipV="1">
            <a:off x="795076" y="-73742"/>
            <a:ext cx="0" cy="5003553"/>
          </a:xfrm>
          <a:prstGeom prst="line">
            <a:avLst/>
          </a:prstGeom>
          <a:ln w="7620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24FD141C-4CBD-FCA7-5DAE-78DC8080112B}"/>
              </a:ext>
            </a:extLst>
          </p:cNvPr>
          <p:cNvPicPr>
            <a:picLocks noChangeAspect="1"/>
          </p:cNvPicPr>
          <p:nvPr/>
        </p:nvPicPr>
        <p:blipFill>
          <a:blip r:embed="rId3"/>
          <a:stretch>
            <a:fillRect/>
          </a:stretch>
        </p:blipFill>
        <p:spPr>
          <a:xfrm>
            <a:off x="1590154" y="836264"/>
            <a:ext cx="2943225" cy="3914775"/>
          </a:xfrm>
          <a:prstGeom prst="rect">
            <a:avLst/>
          </a:prstGeom>
        </p:spPr>
      </p:pic>
      <p:pic>
        <p:nvPicPr>
          <p:cNvPr id="7" name="Imagem 6">
            <a:extLst>
              <a:ext uri="{FF2B5EF4-FFF2-40B4-BE49-F238E27FC236}">
                <a16:creationId xmlns:a16="http://schemas.microsoft.com/office/drawing/2014/main" id="{68459AE1-3F95-A556-3075-84E67173EA7B}"/>
              </a:ext>
            </a:extLst>
          </p:cNvPr>
          <p:cNvPicPr>
            <a:picLocks noChangeAspect="1"/>
          </p:cNvPicPr>
          <p:nvPr/>
        </p:nvPicPr>
        <p:blipFill>
          <a:blip r:embed="rId4"/>
          <a:stretch>
            <a:fillRect/>
          </a:stretch>
        </p:blipFill>
        <p:spPr>
          <a:xfrm>
            <a:off x="5731753" y="794640"/>
            <a:ext cx="3553796" cy="3998021"/>
          </a:xfrm>
          <a:prstGeom prst="rect">
            <a:avLst/>
          </a:prstGeom>
        </p:spPr>
      </p:pic>
    </p:spTree>
    <p:extLst>
      <p:ext uri="{BB962C8B-B14F-4D97-AF65-F5344CB8AC3E}">
        <p14:creationId xmlns:p14="http://schemas.microsoft.com/office/powerpoint/2010/main" val="38142278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99">
            <a:extLst>
              <a:ext uri="{FF2B5EF4-FFF2-40B4-BE49-F238E27FC236}">
                <a16:creationId xmlns:a16="http://schemas.microsoft.com/office/drawing/2014/main" id="{00DCE51C-EA02-C42F-528C-85886F7F193F}"/>
              </a:ext>
            </a:extLst>
          </p:cNvPr>
          <p:cNvPicPr/>
          <p:nvPr/>
        </p:nvPicPr>
        <p:blipFill>
          <a:blip r:embed="rId3"/>
          <a:stretch/>
        </p:blipFill>
        <p:spPr>
          <a:xfrm>
            <a:off x="342853" y="991175"/>
            <a:ext cx="9394920" cy="3688200"/>
          </a:xfrm>
          <a:prstGeom prst="rect">
            <a:avLst/>
          </a:prstGeom>
          <a:ln w="0">
            <a:noFill/>
          </a:ln>
        </p:spPr>
      </p:pic>
      <p:sp>
        <p:nvSpPr>
          <p:cNvPr id="5" name="PlaceHolder 1">
            <a:extLst>
              <a:ext uri="{FF2B5EF4-FFF2-40B4-BE49-F238E27FC236}">
                <a16:creationId xmlns:a16="http://schemas.microsoft.com/office/drawing/2014/main" id="{08C51577-4A2A-4D4B-B1EF-8DC775B41709}"/>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DIVISÃO DE TAREFAS</a:t>
            </a:r>
            <a:endParaRPr lang="en-CA" sz="5400" spc="-1" dirty="0">
              <a:solidFill>
                <a:schemeClr val="tx2">
                  <a:lumMod val="75000"/>
                </a:schemeClr>
              </a:solidFill>
              <a:latin typeface="Trade Gothic Next Heavy" panose="020B0903040303020004" pitchFamily="34" charset="0"/>
            </a:endParaRPr>
          </a:p>
        </p:txBody>
      </p:sp>
    </p:spTree>
    <p:extLst>
      <p:ext uri="{BB962C8B-B14F-4D97-AF65-F5344CB8AC3E}">
        <p14:creationId xmlns:p14="http://schemas.microsoft.com/office/powerpoint/2010/main" val="38580224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01">
            <a:extLst>
              <a:ext uri="{FF2B5EF4-FFF2-40B4-BE49-F238E27FC236}">
                <a16:creationId xmlns:a16="http://schemas.microsoft.com/office/drawing/2014/main" id="{A691548A-51E0-BC44-6994-3876B3283DE8}"/>
              </a:ext>
            </a:extLst>
          </p:cNvPr>
          <p:cNvPicPr/>
          <p:nvPr/>
        </p:nvPicPr>
        <p:blipFill>
          <a:blip r:embed="rId3"/>
          <a:stretch/>
        </p:blipFill>
        <p:spPr>
          <a:xfrm>
            <a:off x="576900" y="866207"/>
            <a:ext cx="8925120" cy="4118040"/>
          </a:xfrm>
          <a:prstGeom prst="rect">
            <a:avLst/>
          </a:prstGeom>
          <a:ln w="0">
            <a:noFill/>
          </a:ln>
        </p:spPr>
      </p:pic>
      <p:sp>
        <p:nvSpPr>
          <p:cNvPr id="3" name="PlaceHolder 1">
            <a:extLst>
              <a:ext uri="{FF2B5EF4-FFF2-40B4-BE49-F238E27FC236}">
                <a16:creationId xmlns:a16="http://schemas.microsoft.com/office/drawing/2014/main" id="{A5A4BE88-90EE-F608-3372-122C751F173F}"/>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PENDÊNCIAS E BUGS</a:t>
            </a:r>
            <a:endParaRPr lang="en-CA" sz="5400" spc="-1" dirty="0">
              <a:solidFill>
                <a:schemeClr val="tx2">
                  <a:lumMod val="75000"/>
                </a:schemeClr>
              </a:solidFill>
              <a:latin typeface="Trade Gothic Next Heavy" panose="020B0903040303020004" pitchFamily="34" charset="0"/>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1238</TotalTime>
  <Words>1045</Words>
  <Application>Microsoft Office PowerPoint</Application>
  <PresentationFormat>Personalizar</PresentationFormat>
  <Paragraphs>108</Paragraphs>
  <Slides>17</Slides>
  <Notes>17</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17</vt:i4>
      </vt:variant>
    </vt:vector>
  </HeadingPairs>
  <TitlesOfParts>
    <vt:vector size="26" baseType="lpstr">
      <vt:lpstr>Arial</vt:lpstr>
      <vt:lpstr>Calibri</vt:lpstr>
      <vt:lpstr>Symbol</vt:lpstr>
      <vt:lpstr>Times New Roman</vt:lpstr>
      <vt:lpstr>Trade Gothic Next</vt:lpstr>
      <vt:lpstr>Trade Gothic Next Heavy</vt:lpstr>
      <vt:lpstr>Wingdings</vt:lpstr>
      <vt:lpstr>Office Theme</vt:lpstr>
      <vt:lpstr>Office Theme</vt:lpstr>
      <vt:lpstr>TRABALHO DE CONCLUSÃO DE CURSO</vt:lpstr>
      <vt:lpstr>MEMBROS</vt:lpstr>
      <vt:lpstr>OBJETIVO</vt:lpstr>
      <vt:lpstr>INTRODUÇÃO</vt:lpstr>
      <vt:lpstr>PESQUISA</vt:lpstr>
      <vt:lpstr>PROPOSTA</vt:lpstr>
      <vt:lpstr>ARQUITETURA</vt:lpstr>
      <vt:lpstr>Apresentação do PowerPoint</vt:lpstr>
      <vt:lpstr>Apresentação do PowerPoint</vt:lpstr>
      <vt:lpstr>Apresentação do PowerPoint</vt:lpstr>
      <vt:lpstr>FRONT-END</vt:lpstr>
      <vt:lpstr>FIGMA</vt:lpstr>
      <vt:lpstr>BACK-END</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 Career Hub</dc:title>
  <dc:subject/>
  <dc:creator/>
  <dc:description/>
  <cp:lastModifiedBy>Mayara Marques</cp:lastModifiedBy>
  <cp:revision>20</cp:revision>
  <dcterms:created xsi:type="dcterms:W3CDTF">2023-10-25T22:51:07Z</dcterms:created>
  <dcterms:modified xsi:type="dcterms:W3CDTF">2023-11-08T00:06:14Z</dcterms:modified>
  <dc:language>en-CA</dc:language>
</cp:coreProperties>
</file>