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50" d="100"/>
          <a:sy n="50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1123966" cy="2971801"/>
          </a:xfrm>
        </p:spPr>
        <p:txBody>
          <a:bodyPr>
            <a:normAutofit fontScale="90000"/>
          </a:bodyPr>
          <a:lstStyle/>
          <a:p>
            <a:r>
              <a:rPr lang="fr-FR" dirty="0"/>
              <a:t>Applications de la Science des Données : Études de Cas dans la Santé, la Finance, le Marketing et l'Agriculture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10853032" cy="1947333"/>
          </a:xfrm>
        </p:spPr>
        <p:txBody>
          <a:bodyPr>
            <a:normAutofit/>
          </a:bodyPr>
          <a:lstStyle/>
          <a:p>
            <a:endParaRPr lang="fr-FR" sz="2400" dirty="0"/>
          </a:p>
          <a:p>
            <a:pPr lvl="1"/>
            <a:r>
              <a:rPr lang="fr-FR" sz="2400" dirty="0"/>
              <a:t>Définition de la science des données.</a:t>
            </a:r>
          </a:p>
          <a:p>
            <a:pPr lvl="1"/>
            <a:r>
              <a:rPr lang="fr-FR" sz="2400" dirty="0"/>
              <a:t>Importance croissante de l'analyse des données dans divers secteurs.</a:t>
            </a:r>
          </a:p>
        </p:txBody>
      </p:sp>
    </p:spTree>
    <p:extLst>
      <p:ext uri="{BB962C8B-B14F-4D97-AF65-F5344CB8AC3E}">
        <p14:creationId xmlns:p14="http://schemas.microsoft.com/office/powerpoint/2010/main" val="3642550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32568" y="372533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fr-FR" sz="4800" dirty="0"/>
              <a:t>Impact et Perspectives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3643936"/>
            <a:ext cx="17202728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science des données transforme les secteurs en optimisant les performances et les décisions.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 perspectives prometteuses, notamment avec l'intégration de l'IA et de l'</a:t>
            </a:r>
            <a:r>
              <a:rPr kumimoji="0" lang="fr-FR" altLang="fr-FR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IoT</a:t>
            </a:r>
            <a:r>
              <a:rPr kumimoji="0" lang="fr-FR" alt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 de l’éthique dans la gestion des données. </a:t>
            </a:r>
          </a:p>
        </p:txBody>
      </p:sp>
    </p:spTree>
    <p:extLst>
      <p:ext uri="{BB962C8B-B14F-4D97-AF65-F5344CB8AC3E}">
        <p14:creationId xmlns:p14="http://schemas.microsoft.com/office/powerpoint/2010/main" val="2500728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1327166" cy="1165579"/>
          </a:xfrm>
        </p:spPr>
        <p:txBody>
          <a:bodyPr/>
          <a:lstStyle/>
          <a:p>
            <a:pPr algn="ctr"/>
            <a:r>
              <a:rPr lang="fr-FR" dirty="0"/>
              <a:t>Applications en Santé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4212" y="2675467"/>
            <a:ext cx="11327166" cy="3115733"/>
          </a:xfrm>
        </p:spPr>
        <p:txBody>
          <a:bodyPr>
            <a:normAutofit/>
          </a:bodyPr>
          <a:lstStyle/>
          <a:p>
            <a:endParaRPr lang="fr-FR" sz="2400" dirty="0"/>
          </a:p>
          <a:p>
            <a:pPr lvl="1"/>
            <a:r>
              <a:rPr lang="fr-FR" sz="2400" dirty="0"/>
              <a:t>Détection précoce des maladies chroniques.</a:t>
            </a:r>
          </a:p>
          <a:p>
            <a:pPr lvl="1"/>
            <a:r>
              <a:rPr lang="fr-FR" sz="2400" dirty="0"/>
              <a:t>Analyse d’images médicales (radiologie, pathologie).</a:t>
            </a:r>
          </a:p>
          <a:p>
            <a:pPr lvl="1"/>
            <a:r>
              <a:rPr lang="fr-FR" sz="2400" dirty="0"/>
              <a:t>Optimisation des essais cliniques à l’aide de modèles prédictifs.</a:t>
            </a:r>
          </a:p>
          <a:p>
            <a:pPr lvl="1"/>
            <a:r>
              <a:rPr lang="fr-FR" sz="2400" dirty="0"/>
              <a:t>Surveillance des épidémies à partir des données en temps réel.</a:t>
            </a:r>
          </a:p>
        </p:txBody>
      </p:sp>
    </p:spTree>
    <p:extLst>
      <p:ext uri="{BB962C8B-B14F-4D97-AF65-F5344CB8AC3E}">
        <p14:creationId xmlns:p14="http://schemas.microsoft.com/office/powerpoint/2010/main" val="2222704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684212" y="1848533"/>
            <a:ext cx="1121427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3600" cap="none" dirty="0" smtClean="0">
                <a:ln>
                  <a:noFill/>
                </a:ln>
                <a:latin typeface="Arial" panose="020B0604020202020204" pitchFamily="34" charset="0"/>
              </a:rPr>
              <a:t>DETECTION DES MALADIES CHRONIQUES </a:t>
            </a:r>
            <a:endParaRPr kumimoji="0" lang="fr-FR" altLang="fr-F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84211" y="2340368"/>
            <a:ext cx="11507789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Analyse des dossiers médicaux pour identifier les patients à risque.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Algorithmes de machine </a:t>
            </a:r>
            <a:r>
              <a:rPr kumimoji="0" lang="fr-FR" altLang="fr-FR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learning</a:t>
            </a:r>
            <a:r>
              <a:rPr kumimoji="0" lang="fr-FR" altLang="fr-F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(forêts aléatoires, réseaux neuronaux).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 : réduction des coûts de soins, amélioration de la prévention. </a:t>
            </a:r>
          </a:p>
        </p:txBody>
      </p:sp>
    </p:spTree>
    <p:extLst>
      <p:ext uri="{BB962C8B-B14F-4D97-AF65-F5344CB8AC3E}">
        <p14:creationId xmlns:p14="http://schemas.microsoft.com/office/powerpoint/2010/main" val="2931265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88923" y="592665"/>
            <a:ext cx="8534400" cy="1507067"/>
          </a:xfrm>
        </p:spPr>
        <p:txBody>
          <a:bodyPr>
            <a:normAutofit/>
          </a:bodyPr>
          <a:lstStyle/>
          <a:p>
            <a:r>
              <a:rPr lang="fr-FR" sz="4800" dirty="0"/>
              <a:t>Applications en Finance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40568" y="2480733"/>
            <a:ext cx="8534400" cy="3615267"/>
          </a:xfrm>
        </p:spPr>
        <p:txBody>
          <a:bodyPr>
            <a:normAutofit/>
          </a:bodyPr>
          <a:lstStyle/>
          <a:p>
            <a:endParaRPr lang="fr-FR" sz="2400" dirty="0">
              <a:solidFill>
                <a:schemeClr val="tx1"/>
              </a:solidFill>
            </a:endParaRPr>
          </a:p>
          <a:p>
            <a:pPr lvl="1"/>
            <a:r>
              <a:rPr lang="fr-FR" sz="2400" dirty="0">
                <a:solidFill>
                  <a:schemeClr val="tx1"/>
                </a:solidFill>
              </a:rPr>
              <a:t>Détection des fraudes (transactions suspectes).</a:t>
            </a:r>
          </a:p>
          <a:p>
            <a:pPr lvl="1"/>
            <a:r>
              <a:rPr lang="fr-FR" sz="2400" dirty="0" err="1">
                <a:solidFill>
                  <a:schemeClr val="tx1"/>
                </a:solidFill>
              </a:rPr>
              <a:t>Scoring</a:t>
            </a:r>
            <a:r>
              <a:rPr lang="fr-FR" sz="2400" dirty="0">
                <a:solidFill>
                  <a:schemeClr val="tx1"/>
                </a:solidFill>
              </a:rPr>
              <a:t> de crédit pour évaluer les profils de risque.</a:t>
            </a:r>
          </a:p>
          <a:p>
            <a:pPr lvl="1"/>
            <a:r>
              <a:rPr lang="fr-FR" sz="2400" dirty="0">
                <a:solidFill>
                  <a:schemeClr val="tx1"/>
                </a:solidFill>
              </a:rPr>
              <a:t>Gestion des risques financiers via la modélisation prédictive.</a:t>
            </a:r>
          </a:p>
          <a:p>
            <a:pPr lvl="1"/>
            <a:r>
              <a:rPr lang="fr-FR" sz="2400" dirty="0">
                <a:solidFill>
                  <a:schemeClr val="tx1"/>
                </a:solidFill>
              </a:rPr>
              <a:t>Optimisation des investissements à l'aide de l'analyse des données du marché.</a:t>
            </a:r>
          </a:p>
        </p:txBody>
      </p:sp>
    </p:spTree>
    <p:extLst>
      <p:ext uri="{BB962C8B-B14F-4D97-AF65-F5344CB8AC3E}">
        <p14:creationId xmlns:p14="http://schemas.microsoft.com/office/powerpoint/2010/main" val="3772337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5378" y="331189"/>
            <a:ext cx="10634133" cy="1549400"/>
          </a:xfrm>
        </p:spPr>
        <p:txBody>
          <a:bodyPr/>
          <a:lstStyle/>
          <a:p>
            <a:pPr algn="ctr"/>
            <a:r>
              <a:rPr lang="fr-FR" dirty="0"/>
              <a:t>Détection des Fraudes Bancaires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5378" y="2475230"/>
            <a:ext cx="10634133" cy="3615267"/>
          </a:xfrm>
        </p:spPr>
        <p:txBody>
          <a:bodyPr>
            <a:noAutofit/>
          </a:bodyPr>
          <a:lstStyle/>
          <a:p>
            <a:endParaRPr lang="fr-FR" sz="2800" dirty="0">
              <a:solidFill>
                <a:schemeClr val="tx1"/>
              </a:solidFill>
            </a:endParaRPr>
          </a:p>
          <a:p>
            <a:pPr lvl="1"/>
            <a:r>
              <a:rPr lang="fr-FR" sz="2800" dirty="0">
                <a:solidFill>
                  <a:schemeClr val="tx1"/>
                </a:solidFill>
              </a:rPr>
              <a:t>Techniques : Apprentissage supervisé pour classifier les transactions.</a:t>
            </a:r>
          </a:p>
          <a:p>
            <a:pPr lvl="1"/>
            <a:r>
              <a:rPr lang="fr-FR" sz="2800" dirty="0">
                <a:solidFill>
                  <a:schemeClr val="tx1"/>
                </a:solidFill>
              </a:rPr>
              <a:t>Résultats : Réduction des pertes financières dues à la fraude.</a:t>
            </a:r>
          </a:p>
          <a:p>
            <a:pPr lvl="1"/>
            <a:r>
              <a:rPr lang="fr-FR" sz="2800" dirty="0">
                <a:solidFill>
                  <a:schemeClr val="tx1"/>
                </a:solidFill>
              </a:rPr>
              <a:t>Amélioration de l'expérience utilisateur grâce à une détection précise.</a:t>
            </a:r>
          </a:p>
          <a:p>
            <a:endParaRPr lang="fr-F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939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01511" y="2983230"/>
            <a:ext cx="10656711" cy="3615267"/>
          </a:xfrm>
        </p:spPr>
        <p:txBody>
          <a:bodyPr/>
          <a:lstStyle/>
          <a:p>
            <a:endParaRPr lang="fr-FR" sz="2400" dirty="0">
              <a:solidFill>
                <a:schemeClr val="tx1"/>
              </a:solidFill>
            </a:endParaRPr>
          </a:p>
          <a:p>
            <a:pPr lvl="1"/>
            <a:r>
              <a:rPr lang="fr-FR" sz="2400" dirty="0">
                <a:solidFill>
                  <a:schemeClr val="tx1"/>
                </a:solidFill>
              </a:rPr>
              <a:t>Personnalisation des offres grâce à la segmentation client.</a:t>
            </a:r>
          </a:p>
          <a:p>
            <a:pPr lvl="1"/>
            <a:r>
              <a:rPr lang="fr-FR" sz="2400" dirty="0">
                <a:solidFill>
                  <a:schemeClr val="tx1"/>
                </a:solidFill>
              </a:rPr>
              <a:t>Systèmes de recommandation (</a:t>
            </a:r>
            <a:r>
              <a:rPr lang="fr-FR" sz="2400" dirty="0" err="1">
                <a:solidFill>
                  <a:schemeClr val="tx1"/>
                </a:solidFill>
              </a:rPr>
              <a:t>Netflix</a:t>
            </a:r>
            <a:r>
              <a:rPr lang="fr-FR" sz="2400" dirty="0">
                <a:solidFill>
                  <a:schemeClr val="tx1"/>
                </a:solidFill>
              </a:rPr>
              <a:t>, Amazon).</a:t>
            </a:r>
          </a:p>
          <a:p>
            <a:pPr lvl="1"/>
            <a:r>
              <a:rPr lang="fr-FR" sz="2400" dirty="0">
                <a:solidFill>
                  <a:schemeClr val="tx1"/>
                </a:solidFill>
              </a:rPr>
              <a:t>Analyse des sentiments sur les réseaux sociaux pour surveiller la réputation.</a:t>
            </a:r>
          </a:p>
          <a:p>
            <a:pPr lvl="1"/>
            <a:r>
              <a:rPr lang="fr-FR" sz="2400" dirty="0">
                <a:solidFill>
                  <a:schemeClr val="tx1"/>
                </a:solidFill>
              </a:rPr>
              <a:t>Optimisation des campagnes publicitaires avec des modèles prédictifs</a:t>
            </a:r>
            <a:r>
              <a:rPr lang="fr-FR" dirty="0"/>
              <a:t>.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01511" y="396583"/>
            <a:ext cx="10656711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</a:t>
            </a:r>
            <a:r>
              <a:rPr kumimoji="0" lang="fr-FR" altLang="fr-FR" sz="4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EN MARKETING</a:t>
            </a:r>
            <a:endParaRPr kumimoji="0" lang="fr-FR" altLang="fr-FR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471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122" y="335420"/>
            <a:ext cx="10965921" cy="1507067"/>
          </a:xfrm>
        </p:spPr>
        <p:txBody>
          <a:bodyPr/>
          <a:lstStyle/>
          <a:p>
            <a:pPr algn="ctr"/>
            <a:r>
              <a:rPr lang="fr-FR" dirty="0"/>
              <a:t>Personnalisation des Offres Marketing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90002" y="2482567"/>
            <a:ext cx="8534400" cy="3615267"/>
          </a:xfrm>
        </p:spPr>
        <p:txBody>
          <a:bodyPr>
            <a:normAutofit/>
          </a:bodyPr>
          <a:lstStyle/>
          <a:p>
            <a:endParaRPr lang="fr-FR" sz="2800" dirty="0">
              <a:solidFill>
                <a:schemeClr val="tx1"/>
              </a:solidFill>
            </a:endParaRPr>
          </a:p>
          <a:p>
            <a:pPr lvl="1"/>
            <a:r>
              <a:rPr lang="fr-FR" sz="2800" dirty="0">
                <a:solidFill>
                  <a:schemeClr val="tx1"/>
                </a:solidFill>
              </a:rPr>
              <a:t>Segmentation basée sur des clusters (K-</a:t>
            </a:r>
            <a:r>
              <a:rPr lang="fr-FR" sz="2800" dirty="0" err="1">
                <a:solidFill>
                  <a:schemeClr val="tx1"/>
                </a:solidFill>
              </a:rPr>
              <a:t>means</a:t>
            </a:r>
            <a:r>
              <a:rPr lang="fr-FR" sz="2800" dirty="0">
                <a:solidFill>
                  <a:schemeClr val="tx1"/>
                </a:solidFill>
              </a:rPr>
              <a:t>).</a:t>
            </a:r>
          </a:p>
          <a:p>
            <a:pPr lvl="1"/>
            <a:r>
              <a:rPr lang="fr-FR" sz="2800" dirty="0">
                <a:solidFill>
                  <a:schemeClr val="tx1"/>
                </a:solidFill>
              </a:rPr>
              <a:t>Utilisation des données d'achat et de navigation.</a:t>
            </a:r>
          </a:p>
          <a:p>
            <a:pPr lvl="1"/>
            <a:r>
              <a:rPr lang="fr-FR" sz="2800" dirty="0">
                <a:solidFill>
                  <a:schemeClr val="tx1"/>
                </a:solidFill>
              </a:rPr>
              <a:t>Résultat : Augmentation des taux de conversion et de fidélisation.</a:t>
            </a:r>
          </a:p>
        </p:txBody>
      </p:sp>
    </p:spTree>
    <p:extLst>
      <p:ext uri="{BB962C8B-B14F-4D97-AF65-F5344CB8AC3E}">
        <p14:creationId xmlns:p14="http://schemas.microsoft.com/office/powerpoint/2010/main" val="2605066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78098" y="723476"/>
            <a:ext cx="10354346" cy="1507067"/>
          </a:xfrm>
        </p:spPr>
        <p:txBody>
          <a:bodyPr/>
          <a:lstStyle/>
          <a:p>
            <a:pPr algn="ctr"/>
            <a:r>
              <a:rPr lang="fr-FR" dirty="0"/>
              <a:t>Applications en Agriculture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-88354" y="2650520"/>
            <a:ext cx="1258443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Optimisation des systèmes d’irrigation avec des capteurs </a:t>
            </a:r>
            <a:r>
              <a:rPr kumimoji="0" lang="fr-FR" altLang="fr-FR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IoT</a:t>
            </a:r>
            <a:r>
              <a:rPr kumimoji="0" lang="fr-FR" altLang="fr-F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Prédiction des rendements agricoles via les modèles prédictifs.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Automatisation des processus agricoles (robots de récolte, gestion du sol).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Détection des maladies des cultures grâce à l’imagerie par drone </a:t>
            </a:r>
          </a:p>
        </p:txBody>
      </p:sp>
    </p:spTree>
    <p:extLst>
      <p:ext uri="{BB962C8B-B14F-4D97-AF65-F5344CB8AC3E}">
        <p14:creationId xmlns:p14="http://schemas.microsoft.com/office/powerpoint/2010/main" val="2388359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403858"/>
            <a:ext cx="12192000" cy="1507067"/>
          </a:xfrm>
        </p:spPr>
        <p:txBody>
          <a:bodyPr/>
          <a:lstStyle/>
          <a:p>
            <a:pPr algn="ctr"/>
            <a:r>
              <a:rPr lang="fr-FR" dirty="0" smtClean="0"/>
              <a:t>Irrigation Intelligente et prédiction de rendements</a:t>
            </a:r>
            <a:endParaRPr lang="fr-FR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04800" y="3625860"/>
            <a:ext cx="11886587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Capteurs pour mesurer la température, l'humidité, le pH du sol.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Modèles d’apprentissage automatique pour prévoir les besoins en eau.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Résultats : Réduction de 30 % de la consommation d’eau, amélioration des rendements. </a:t>
            </a:r>
          </a:p>
        </p:txBody>
      </p:sp>
    </p:spTree>
    <p:extLst>
      <p:ext uri="{BB962C8B-B14F-4D97-AF65-F5344CB8AC3E}">
        <p14:creationId xmlns:p14="http://schemas.microsoft.com/office/powerpoint/2010/main" val="3160305323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86</TotalTime>
  <Words>390</Words>
  <Application>Microsoft Office PowerPoint</Application>
  <PresentationFormat>Grand écran</PresentationFormat>
  <Paragraphs>54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Secteur</vt:lpstr>
      <vt:lpstr>Applications de la Science des Données : Études de Cas dans la Santé, la Finance, le Marketing et l'Agriculture</vt:lpstr>
      <vt:lpstr>Applications en Santé</vt:lpstr>
      <vt:lpstr>DETECTION DES MALADIES CHRONIQUES </vt:lpstr>
      <vt:lpstr>Applications en Finance</vt:lpstr>
      <vt:lpstr>Détection des Fraudes Bancaires</vt:lpstr>
      <vt:lpstr> APPLICATION  EN MARKETING</vt:lpstr>
      <vt:lpstr>Personnalisation des Offres Marketing</vt:lpstr>
      <vt:lpstr>Applications en Agriculture</vt:lpstr>
      <vt:lpstr>Irrigation Intelligente et prédiction de rendements</vt:lpstr>
      <vt:lpstr>Impact et Perspectives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HP</dc:creator>
  <cp:lastModifiedBy>Mansour</cp:lastModifiedBy>
  <cp:revision>8</cp:revision>
  <dcterms:created xsi:type="dcterms:W3CDTF">2024-11-19T10:10:13Z</dcterms:created>
  <dcterms:modified xsi:type="dcterms:W3CDTF">2025-01-17T12:54:25Z</dcterms:modified>
</cp:coreProperties>
</file>