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ppt/comments/comment6.xml" ContentType="application/vnd.openxmlformats-officedocument.presentationml.comments+xml"/>
  <Override PartName="/ppt/notesSlides/notesSlide3.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4.xml" ContentType="application/vnd.openxmlformats-officedocument.presentationml.notesSlide+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57" r:id="rId2"/>
  </p:sldMasterIdLst>
  <p:notesMasterIdLst>
    <p:notesMasterId r:id="rId17"/>
  </p:notesMasterIdLst>
  <p:handoutMasterIdLst>
    <p:handoutMasterId r:id="rId18"/>
  </p:handoutMasterIdLst>
  <p:sldIdLst>
    <p:sldId id="459" r:id="rId3"/>
    <p:sldId id="468" r:id="rId4"/>
    <p:sldId id="495" r:id="rId5"/>
    <p:sldId id="501" r:id="rId6"/>
    <p:sldId id="505" r:id="rId7"/>
    <p:sldId id="502" r:id="rId8"/>
    <p:sldId id="503" r:id="rId9"/>
    <p:sldId id="514" r:id="rId10"/>
    <p:sldId id="504" r:id="rId11"/>
    <p:sldId id="496" r:id="rId12"/>
    <p:sldId id="508" r:id="rId13"/>
    <p:sldId id="515" r:id="rId14"/>
    <p:sldId id="512" r:id="rId15"/>
    <p:sldId id="51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Boyd" initials="DB" lastIdx="45" clrIdx="0">
    <p:extLst>
      <p:ext uri="{19B8F6BF-5375-455C-9EA6-DF929625EA0E}">
        <p15:presenceInfo xmlns:p15="http://schemas.microsoft.com/office/powerpoint/2012/main" userId="59d1c9bd-4142-4147-837a-68c682fd9d6d" providerId="Windows Live"/>
      </p:ext>
    </p:extLst>
  </p:cmAuthor>
  <p:cmAuthor id="2" name="Royzman, Vladislav " initials="RV" lastIdx="6" clrIdx="1">
    <p:extLst>
      <p:ext uri="{19B8F6BF-5375-455C-9EA6-DF929625EA0E}">
        <p15:presenceInfo xmlns:p15="http://schemas.microsoft.com/office/powerpoint/2012/main" userId="Royzman, Vladislav " providerId="None"/>
      </p:ext>
    </p:extLst>
  </p:cmAuthor>
  <p:cmAuthor id="3" name="Joseph Shea" initials="JS" lastIdx="12" clrIdx="2">
    <p:extLst>
      <p:ext uri="{19B8F6BF-5375-455C-9EA6-DF929625EA0E}">
        <p15:presenceInfo xmlns:p15="http://schemas.microsoft.com/office/powerpoint/2012/main" userId="Joseph Shea" providerId="None"/>
      </p:ext>
    </p:extLst>
  </p:cmAuthor>
  <p:cmAuthor id="4" name="Dave Boyd" initials="DB [2]" lastIdx="20" clrIdx="3">
    <p:extLst>
      <p:ext uri="{19B8F6BF-5375-455C-9EA6-DF929625EA0E}">
        <p15:presenceInfo xmlns:p15="http://schemas.microsoft.com/office/powerpoint/2012/main" userId="Dave Bo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2B05"/>
    <a:srgbClr val="FFCC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autoAdjust="0"/>
    <p:restoredTop sz="76135" autoAdjust="0"/>
  </p:normalViewPr>
  <p:slideViewPr>
    <p:cSldViewPr snapToGrid="0">
      <p:cViewPr varScale="1">
        <p:scale>
          <a:sx n="96" d="100"/>
          <a:sy n="96" d="100"/>
        </p:scale>
        <p:origin x="2262" y="72"/>
      </p:cViewPr>
      <p:guideLst>
        <p:guide orient="horz" pos="2160"/>
        <p:guide pos="2880"/>
      </p:guideLst>
    </p:cSldViewPr>
  </p:slideViewPr>
  <p:outlineViewPr>
    <p:cViewPr>
      <p:scale>
        <a:sx n="33" d="100"/>
        <a:sy n="33" d="100"/>
      </p:scale>
      <p:origin x="0" y="-1641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4" d="100"/>
          <a:sy n="94" d="100"/>
        </p:scale>
        <p:origin x="319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9-08-02T07:36:05.799" idx="1">
    <p:pos x="10" y="10"/>
    <p:text>This is not just the Ontology of Future Warfare it should cover the entire OE Ontologiies suite.  While Future Warfare is a central part of the discussions it is not the only part.</p:text>
    <p:extLst>
      <p:ext uri="{C676402C-5697-4E1C-873F-D02D1690AC5C}">
        <p15:threadingInfo xmlns:p15="http://schemas.microsoft.com/office/powerpoint/2012/main" timeZoneBias="240"/>
      </p:ext>
    </p:extLst>
  </p:cm>
  <p:cm authorId="4" dt="2019-08-02T07:37:20.739" idx="2">
    <p:pos x="106" y="106"/>
    <p:text>Your date at the bottom is wrong.</p:text>
    <p:extLst>
      <p:ext uri="{C676402C-5697-4E1C-873F-D02D1690AC5C}">
        <p15:threadingInfo xmlns:p15="http://schemas.microsoft.com/office/powerpoint/2012/main" timeZoneBias="240"/>
      </p:ext>
    </p:extLst>
  </p:cm>
  <p:cm authorId="3" dt="2019-08-02T14:57:24.975" idx="2">
    <p:pos x="106" y="202"/>
    <p:text>Fixed</p:text>
    <p:extLst>
      <p:ext uri="{C676402C-5697-4E1C-873F-D02D1690AC5C}">
        <p15:threadingInfo xmlns:p15="http://schemas.microsoft.com/office/powerpoint/2012/main" timeZoneBias="240">
          <p15:parentCm authorId="4" idx="2"/>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9-08-02T07:59:56.982" idx="19">
    <p:pos x="10" y="10"/>
    <p:text>Example of query,  provide an overview of the query syntax.
Provide an example of a complex query that chains several levels and classes.</p:text>
    <p:extLst>
      <p:ext uri="{C676402C-5697-4E1C-873F-D02D1690AC5C}">
        <p15:threadingInfo xmlns:p15="http://schemas.microsoft.com/office/powerpoint/2012/main" timeZoneBias="240"/>
      </p:ext>
    </p:extLst>
  </p:cm>
  <p:cm authorId="3" dt="2019-08-02T15:43:40.873" idx="12">
    <p:pos x="10" y="106"/>
    <p:text>There hasn't been anything too complex for GEODE. I</p:text>
    <p:extLst>
      <p:ext uri="{C676402C-5697-4E1C-873F-D02D1690AC5C}">
        <p15:threadingInfo xmlns:p15="http://schemas.microsoft.com/office/powerpoint/2012/main" timeZoneBias="240">
          <p15:parentCm authorId="4" idx="19"/>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9-08-01T17:08:51.62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9-08-02T07:38:35.349" idx="3">
    <p:pos x="10" y="10"/>
    <p:text>You should add something about that fact that the SPO is often referred to as triples.
More examples of SPO</p:text>
    <p:extLst mod="1">
      <p:ext uri="{C676402C-5697-4E1C-873F-D02D1690AC5C}">
        <p15:threadingInfo xmlns:p15="http://schemas.microsoft.com/office/powerpoint/2012/main" timeZoneBias="240"/>
      </p:ext>
    </p:extLst>
  </p:cm>
  <p:cm authorId="3" dt="2019-08-02T14:58:02.634" idx="4">
    <p:pos x="10" y="106"/>
    <p:text>Done in the next slide</p:text>
    <p:extLst>
      <p:ext uri="{C676402C-5697-4E1C-873F-D02D1690AC5C}">
        <p15:threadingInfo xmlns:p15="http://schemas.microsoft.com/office/powerpoint/2012/main" timeZoneBias="240">
          <p15:parentCm authorId="4" idx="3"/>
        </p15:threadingInfo>
      </p:ext>
    </p:extLst>
  </p:cm>
  <p:cm authorId="4" dt="2019-08-02T07:39:48.830" idx="4">
    <p:pos x="4564" y="2165"/>
    <p:text>Define inferencing</p:text>
    <p:extLst>
      <p:ext uri="{C676402C-5697-4E1C-873F-D02D1690AC5C}">
        <p15:threadingInfo xmlns:p15="http://schemas.microsoft.com/office/powerpoint/2012/main" timeZoneBias="240"/>
      </p:ext>
    </p:extLst>
  </p:cm>
  <p:cm authorId="3" dt="2019-08-02T14:57:34.130" idx="3">
    <p:pos x="4564" y="2261"/>
    <p:text>Defined in the next slide</p:text>
    <p:extLst>
      <p:ext uri="{C676402C-5697-4E1C-873F-D02D1690AC5C}">
        <p15:threadingInfo xmlns:p15="http://schemas.microsoft.com/office/powerpoint/2012/main" timeZoneBias="240">
          <p15:parentCm authorId="4"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9-08-02T07:40:20.168" idx="5">
    <p:pos x="4166" y="805"/>
    <p:text>Need to note that Class/Subclass and Class/Instance relationships are 'is a'</p:text>
    <p:extLst>
      <p:ext uri="{C676402C-5697-4E1C-873F-D02D1690AC5C}">
        <p15:threadingInfo xmlns:p15="http://schemas.microsoft.com/office/powerpoint/2012/main" timeZoneBias="240"/>
      </p:ext>
    </p:extLst>
  </p:cm>
  <p:cm authorId="4" dt="2019-08-02T07:42:35.048" idx="6">
    <p:pos x="4166" y="901"/>
    <p:text>Show graphical examples</p:text>
    <p:extLst>
      <p:ext uri="{C676402C-5697-4E1C-873F-D02D1690AC5C}">
        <p15:threadingInfo xmlns:p15="http://schemas.microsoft.com/office/powerpoint/2012/main" timeZoneBias="240">
          <p15:parentCm authorId="4" idx="5"/>
        </p15:threadingInfo>
      </p:ext>
    </p:extLst>
  </p:cm>
  <p:cm authorId="4" dt="2019-08-02T07:42:37.631" idx="7">
    <p:pos x="4222" y="1334"/>
    <p:text>You define classes and instances but not properties.  Define properties and provide graphical examples.</p:text>
    <p:extLst>
      <p:ext uri="{C676402C-5697-4E1C-873F-D02D1690AC5C}">
        <p15:threadingInfo xmlns:p15="http://schemas.microsoft.com/office/powerpoint/2012/main" timeZoneBias="240"/>
      </p:ext>
    </p:extLst>
  </p:cm>
  <p:cm authorId="3" dt="2019-08-02T14:58:13.538" idx="5">
    <p:pos x="4222" y="1430"/>
    <p:text>Done</p:text>
    <p:extLst>
      <p:ext uri="{C676402C-5697-4E1C-873F-D02D1690AC5C}">
        <p15:threadingInfo xmlns:p15="http://schemas.microsoft.com/office/powerpoint/2012/main" timeZoneBias="240">
          <p15:parentCm authorId="4" idx="7"/>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9-08-02T07:56:43.846" idx="16">
    <p:pos x="10" y="10"/>
    <p:text>Why is this slide so far down in the brief?</p:text>
    <p:extLst>
      <p:ext uri="{C676402C-5697-4E1C-873F-D02D1690AC5C}">
        <p15:threadingInfo xmlns:p15="http://schemas.microsoft.com/office/powerpoint/2012/main" timeZoneBias="240"/>
      </p:ext>
    </p:extLst>
  </p:cm>
  <p:cm authorId="3" dt="2019-08-02T15:31:11.944" idx="11">
    <p:pos x="10" y="106"/>
    <p:text>Moved to right after the "What's an ontology" section</p:text>
    <p:extLst>
      <p:ext uri="{C676402C-5697-4E1C-873F-D02D1690AC5C}">
        <p15:threadingInfo xmlns:p15="http://schemas.microsoft.com/office/powerpoint/2012/main" timeZoneBias="240">
          <p15:parentCm authorId="4" idx="1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9-08-02T07:45:58.079" idx="8">
    <p:pos x="3517" y="3116"/>
    <p:text>Is topic the right word here?  Could be confusion, given how we use topic in other contexts.
Replace with the definition of a domain.
Add a graphical picture with examples.
Name other upper and mid-level ontologies</p:text>
    <p:extLst mod="1">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9-08-02T07:50:47.356" idx="9">
    <p:pos x="5012" y="659"/>
    <p:text>Why BFO?</p:text>
    <p:extLst>
      <p:ext uri="{C676402C-5697-4E1C-873F-D02D1690AC5C}">
        <p15:threadingInfo xmlns:p15="http://schemas.microsoft.com/office/powerpoint/2012/main" timeZoneBias="240"/>
      </p:ext>
    </p:extLst>
  </p:cm>
  <p:cm authorId="3" dt="2019-08-02T15:01:37.337" idx="6">
    <p:pos x="5012" y="755"/>
    <p:text>Explained</p:text>
    <p:extLst>
      <p:ext uri="{C676402C-5697-4E1C-873F-D02D1690AC5C}">
        <p15:threadingInfo xmlns:p15="http://schemas.microsoft.com/office/powerpoint/2012/main" timeZoneBias="240">
          <p15:parentCm authorId="4" idx="9"/>
        </p15:threadingInfo>
      </p:ext>
    </p:extLst>
  </p:cm>
  <p:cm authorId="4" dt="2019-08-02T07:51:56.856" idx="10">
    <p:pos x="5012" y="1439"/>
    <p:text>Are they mid or domain or both. Provide examples.</p:text>
    <p:extLst>
      <p:ext uri="{C676402C-5697-4E1C-873F-D02D1690AC5C}">
        <p15:threadingInfo xmlns:p15="http://schemas.microsoft.com/office/powerpoint/2012/main" timeZoneBias="240"/>
      </p:ext>
    </p:extLst>
  </p:cm>
  <p:cm authorId="4" dt="2019-08-02T07:52:31.253" idx="11">
    <p:pos x="2822" y="2735"/>
    <p:text>This is formally known as the OE Ontology or OE Ontologies - is not the CCoFW an element of the OE?</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9-08-02T07:53:54.722" idx="12">
    <p:pos x="3119" y="623"/>
    <p:text>Add word to each one</p:text>
    <p:extLst mod="1">
      <p:ext uri="{C676402C-5697-4E1C-873F-D02D1690AC5C}">
        <p15:threadingInfo xmlns:p15="http://schemas.microsoft.com/office/powerpoint/2012/main" timeZoneBias="240"/>
      </p:ext>
    </p:extLst>
  </p:cm>
  <p:cm authorId="3" dt="2019-08-02T15:16:22.305" idx="7">
    <p:pos x="3119" y="719"/>
    <p:text>Done</p:text>
    <p:extLst>
      <p:ext uri="{C676402C-5697-4E1C-873F-D02D1690AC5C}">
        <p15:threadingInfo xmlns:p15="http://schemas.microsoft.com/office/powerpoint/2012/main" timeZoneBias="240">
          <p15:parentCm authorId="4" idx="12"/>
        </p15:threadingInfo>
      </p:ext>
    </p:extLst>
  </p:cm>
  <p:cm authorId="4" dt="2019-08-02T07:54:34.930" idx="13">
    <p:pos x="4579" y="1159"/>
    <p:text>Does this have ranks - Major, Col, General  or Unit/Force structure</p:text>
    <p:extLst>
      <p:ext uri="{C676402C-5697-4E1C-873F-D02D1690AC5C}">
        <p15:threadingInfo xmlns:p15="http://schemas.microsoft.com/office/powerpoint/2012/main" timeZoneBias="240"/>
      </p:ext>
    </p:extLst>
  </p:cm>
  <p:cm authorId="3" dt="2019-08-02T15:25:11.218" idx="9">
    <p:pos x="4579" y="1255"/>
    <p:text>Only of groups. The Task data didn't need ranks, so it was not added</p:text>
    <p:extLst>
      <p:ext uri="{C676402C-5697-4E1C-873F-D02D1690AC5C}">
        <p15:threadingInfo xmlns:p15="http://schemas.microsoft.com/office/powerpoint/2012/main" timeZoneBias="240">
          <p15:parentCm authorId="4" idx="13"/>
        </p15:threadingInfo>
      </p:ext>
    </p:extLst>
  </p:cm>
  <p:cm authorId="4" dt="2019-08-02T07:55:16.058" idx="14">
    <p:pos x="4789" y="1864"/>
    <p:text>Where did this data come from?</p:text>
    <p:extLst mod="1">
      <p:ext uri="{C676402C-5697-4E1C-873F-D02D1690AC5C}">
        <p15:threadingInfo xmlns:p15="http://schemas.microsoft.com/office/powerpoint/2012/main" timeZoneBias="240"/>
      </p:ext>
    </p:extLst>
  </p:cm>
  <p:cm authorId="4" dt="2019-08-02T07:56:01.756" idx="15">
    <p:pos x="3353" y="2665"/>
    <p:text>Information or Classification?</p:text>
    <p:extLst mod="1">
      <p:ext uri="{C676402C-5697-4E1C-873F-D02D1690AC5C}">
        <p15:threadingInfo xmlns:p15="http://schemas.microsoft.com/office/powerpoint/2012/main" timeZoneBias="240"/>
      </p:ext>
    </p:extLst>
  </p:cm>
  <p:cm authorId="3" dt="2019-08-02T15:24:01.792" idx="8">
    <p:pos x="3353" y="2761"/>
    <p:text>Classification. Fixed</p:text>
    <p:extLst>
      <p:ext uri="{C676402C-5697-4E1C-873F-D02D1690AC5C}">
        <p15:threadingInfo xmlns:p15="http://schemas.microsoft.com/office/powerpoint/2012/main" timeZoneBias="240">
          <p15:parentCm authorId="4" idx="15"/>
        </p15:threadingInfo>
      </p:ext>
    </p:extLst>
  </p:cm>
  <p:cm authorId="3" dt="2019-08-02T15:29:17.445" idx="10">
    <p:pos x="3554" y="3115"/>
    <p:text>Not sure where the organization and religion data came from. They appear to be incomplete and something Bill might have been working on a long time ago</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9-08-02T07:58:11.298" idx="17">
    <p:pos x="3335" y="535"/>
    <p:text>How.  Why specifically are we doing them for TRADOC and CCoFW?</p:text>
    <p:extLst>
      <p:ext uri="{C676402C-5697-4E1C-873F-D02D1690AC5C}">
        <p15:threadingInfo xmlns:p15="http://schemas.microsoft.com/office/powerpoint/2012/main" timeZoneBias="240"/>
      </p:ext>
    </p:extLst>
  </p:cm>
  <p:cm authorId="4" dt="2019-08-02T07:58:49.530" idx="18">
    <p:pos x="4870" y="2924"/>
    <p:text>Is or will?
The other issue is finding definitions that use the same terms/vocabulary as the data being analyzed.
Show this tradeoff graphically.</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9-08-02T07:59:56.982" idx="19">
    <p:pos x="10" y="10"/>
    <p:text>Example of query,  provide an overview of the query syntax.
Provide an example of a complex query that chains several levels and classes.</p:text>
    <p:extLst>
      <p:ext uri="{C676402C-5697-4E1C-873F-D02D1690AC5C}">
        <p15:threadingInfo xmlns:p15="http://schemas.microsoft.com/office/powerpoint/2012/main" timeZoneBias="240"/>
      </p:ext>
    </p:extLst>
  </p:cm>
  <p:cm authorId="3" dt="2019-08-02T15:43:40.873" idx="12">
    <p:pos x="10" y="106"/>
    <p:text>There hasn't been anything too complex for GEODE. I</p:text>
    <p:extLst>
      <p:ext uri="{C676402C-5697-4E1C-873F-D02D1690AC5C}">
        <p15:threadingInfo xmlns:p15="http://schemas.microsoft.com/office/powerpoint/2012/main" timeZoneBias="240">
          <p15:parentCm authorId="4" idx="19"/>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2672BB-318E-4CE8-B86C-C366A8308681}" type="datetimeFigureOut">
              <a:rPr lang="en-US" smtClean="0"/>
              <a:t>8/6/2019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8BBC5-9405-4A90-87CB-62BD391A9B31}" type="slidenum">
              <a:rPr lang="en-US" smtClean="0"/>
              <a:t>‹#›</a:t>
            </a:fld>
            <a:endParaRPr lang="en-US" dirty="0"/>
          </a:p>
        </p:txBody>
      </p:sp>
    </p:spTree>
    <p:extLst>
      <p:ext uri="{BB962C8B-B14F-4D97-AF65-F5344CB8AC3E}">
        <p14:creationId xmlns:p14="http://schemas.microsoft.com/office/powerpoint/2010/main" val="266314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703955-A3F0-4D20-87D0-4C159C2B79AE}" type="datetimeFigureOut">
              <a:rPr lang="en-US" smtClean="0"/>
              <a:pPr/>
              <a:t>8/6/2019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9A701-8B0E-49A6-B424-34D15E9A6982}"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was given to the APA, Vancouver, April 2, 2015</a:t>
            </a:r>
          </a:p>
          <a:p>
            <a:r>
              <a:rPr lang="en-US" dirty="0"/>
              <a:t>Addresses </a:t>
            </a:r>
            <a:r>
              <a:rPr lang="en-US" sz="1200" b="0" i="0" kern="1200" dirty="0">
                <a:solidFill>
                  <a:schemeClr val="tx1"/>
                </a:solidFill>
                <a:effectLst/>
                <a:latin typeface="+mn-lt"/>
                <a:ea typeface="+mn-ea"/>
                <a:cs typeface="+mn-cs"/>
              </a:rPr>
              <a:t>Siri: An Ontology-driven Application for the Masses</a:t>
            </a:r>
            <a:endParaRPr lang="en-US" dirty="0"/>
          </a:p>
          <a:p>
            <a:endParaRPr lang="en-US" dirty="0"/>
          </a:p>
          <a:p>
            <a:r>
              <a:rPr lang="en-US" dirty="0"/>
              <a:t>Breaking Defense, </a:t>
            </a:r>
            <a:r>
              <a:rPr lang="en-US" dirty="0" err="1"/>
              <a:t>ArXive</a:t>
            </a:r>
            <a:r>
              <a:rPr lang="en-US" dirty="0"/>
              <a:t>, Brookings, other sources</a:t>
            </a:r>
          </a:p>
        </p:txBody>
      </p:sp>
      <p:sp>
        <p:nvSpPr>
          <p:cNvPr id="4" name="Slide Number Placeholder 3"/>
          <p:cNvSpPr>
            <a:spLocks noGrp="1"/>
          </p:cNvSpPr>
          <p:nvPr>
            <p:ph type="sldNum" sz="quarter" idx="5"/>
          </p:nvPr>
        </p:nvSpPr>
        <p:spPr/>
        <p:txBody>
          <a:bodyPr/>
          <a:lstStyle/>
          <a:p>
            <a:fld id="{25A9A701-8B0E-49A6-B424-34D15E9A6982}" type="slidenum">
              <a:rPr lang="en-US" smtClean="0"/>
              <a:pPr/>
              <a:t>5</a:t>
            </a:fld>
            <a:endParaRPr lang="en-US"/>
          </a:p>
        </p:txBody>
      </p:sp>
    </p:spTree>
    <p:extLst>
      <p:ext uri="{BB962C8B-B14F-4D97-AF65-F5344CB8AC3E}">
        <p14:creationId xmlns:p14="http://schemas.microsoft.com/office/powerpoint/2010/main" val="120641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CCO contains Agent, Artifact, Currency Unit, Event, Extended Relation, Geospatial, Information Entity, Modal Relation, Quality, Relation, Time, Units of Measure</a:t>
            </a:r>
          </a:p>
        </p:txBody>
      </p:sp>
      <p:sp>
        <p:nvSpPr>
          <p:cNvPr id="4" name="Slide Number Placeholder 3"/>
          <p:cNvSpPr>
            <a:spLocks noGrp="1"/>
          </p:cNvSpPr>
          <p:nvPr>
            <p:ph type="sldNum" sz="quarter" idx="5"/>
          </p:nvPr>
        </p:nvSpPr>
        <p:spPr/>
        <p:txBody>
          <a:bodyPr/>
          <a:lstStyle/>
          <a:p>
            <a:fld id="{25A9A701-8B0E-49A6-B424-34D15E9A6982}" type="slidenum">
              <a:rPr lang="en-US" smtClean="0"/>
              <a:pPr/>
              <a:t>7</a:t>
            </a:fld>
            <a:endParaRPr lang="en-US"/>
          </a:p>
        </p:txBody>
      </p:sp>
    </p:spTree>
    <p:extLst>
      <p:ext uri="{BB962C8B-B14F-4D97-AF65-F5344CB8AC3E}">
        <p14:creationId xmlns:p14="http://schemas.microsoft.com/office/powerpoint/2010/main" val="193073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CCO contains Agent, Artifact, Currency Unit, Event, Extended Relation, Geospatial, Information Entity, Modal Relation, Quality, Relation, Time, Units of Measure</a:t>
            </a:r>
          </a:p>
          <a:p>
            <a:endParaRPr lang="en-US" dirty="0"/>
          </a:p>
          <a:p>
            <a:endParaRPr lang="en-US" dirty="0"/>
          </a:p>
          <a:p>
            <a:r>
              <a:rPr lang="en-US" dirty="0"/>
              <a:t>Analysis Framework- [ 871 classes, 24 properties]</a:t>
            </a:r>
          </a:p>
          <a:p>
            <a:r>
              <a:rPr lang="en-US" dirty="0"/>
              <a:t>Army Hierarchy- [ 32 classes, 0 properties]</a:t>
            </a:r>
          </a:p>
          <a:p>
            <a:r>
              <a:rPr lang="en-US" dirty="0"/>
              <a:t>Army Training- [ 26 classes, 206 properties]</a:t>
            </a:r>
          </a:p>
          <a:p>
            <a:r>
              <a:rPr lang="en-US" dirty="0"/>
              <a:t>Ethnicity- [ 377 classes, 0 properties]</a:t>
            </a:r>
          </a:p>
          <a:p>
            <a:r>
              <a:rPr lang="en-US" dirty="0"/>
              <a:t>Event- [ 584 classes, 2 properties]</a:t>
            </a:r>
          </a:p>
          <a:p>
            <a:r>
              <a:rPr lang="en-US" dirty="0"/>
              <a:t>Ideology- [ 45 classes, 1 property]</a:t>
            </a:r>
          </a:p>
          <a:p>
            <a:r>
              <a:rPr lang="en-US" dirty="0"/>
              <a:t>Organization- [ 24 classes, 0 properties]</a:t>
            </a:r>
          </a:p>
          <a:p>
            <a:r>
              <a:rPr lang="en-US" dirty="0"/>
              <a:t>Religion- [ 54 classes, 5 properties]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5A9A701-8B0E-49A6-B424-34D15E9A6982}" type="slidenum">
              <a:rPr lang="en-US" smtClean="0"/>
              <a:pPr/>
              <a:t>9</a:t>
            </a:fld>
            <a:endParaRPr lang="en-US"/>
          </a:p>
        </p:txBody>
      </p:sp>
    </p:spTree>
    <p:extLst>
      <p:ext uri="{BB962C8B-B14F-4D97-AF65-F5344CB8AC3E}">
        <p14:creationId xmlns:p14="http://schemas.microsoft.com/office/powerpoint/2010/main" val="222219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A9A701-8B0E-49A6-B424-34D15E9A6982}" type="slidenum">
              <a:rPr lang="en-US" smtClean="0"/>
              <a:pPr/>
              <a:t>13</a:t>
            </a:fld>
            <a:endParaRPr lang="en-US" dirty="0"/>
          </a:p>
        </p:txBody>
      </p:sp>
    </p:spTree>
    <p:extLst>
      <p:ext uri="{BB962C8B-B14F-4D97-AF65-F5344CB8AC3E}">
        <p14:creationId xmlns:p14="http://schemas.microsoft.com/office/powerpoint/2010/main" val="413154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8130" y="76199"/>
            <a:ext cx="7502487" cy="772099"/>
          </a:xfrm>
        </p:spPr>
        <p:txBody>
          <a:bodyPr>
            <a:noAutofit/>
          </a:bodyPr>
          <a:lstStyle>
            <a:lvl1pPr algn="ctr">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029346" y="1190787"/>
            <a:ext cx="7893937" cy="51390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4"/>
          </p:nvPr>
        </p:nvSpPr>
        <p:spPr>
          <a:xfrm>
            <a:off x="8474360" y="6492875"/>
            <a:ext cx="593440" cy="365125"/>
          </a:xfrm>
          <a:prstGeom prst="rect">
            <a:avLst/>
          </a:prstGeom>
        </p:spPr>
        <p:txBody>
          <a:bodyPr anchor="ctr"/>
          <a:lstStyle>
            <a:lvl1pPr algn="ctr">
              <a:defRPr sz="1600">
                <a:solidFill>
                  <a:schemeClr val="bg1">
                    <a:lumMod val="85000"/>
                  </a:schemeClr>
                </a:solidFill>
              </a:defRPr>
            </a:lvl1pPr>
          </a:lstStyle>
          <a:p>
            <a:fld id="{B7AD429A-4603-45EA-9947-4F0AB37D77B4}" type="slidenum">
              <a:rPr lang="en-US" smtClean="0"/>
              <a:pPr/>
              <a:t>‹#›</a:t>
            </a:fld>
            <a:endParaRPr lang="en-US" dirty="0"/>
          </a:p>
        </p:txBody>
      </p:sp>
    </p:spTree>
    <p:extLst>
      <p:ext uri="{BB962C8B-B14F-4D97-AF65-F5344CB8AC3E}">
        <p14:creationId xmlns:p14="http://schemas.microsoft.com/office/powerpoint/2010/main" val="151295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7105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5705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89457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00644"/>
            <a:ext cx="8153400" cy="792162"/>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4"/>
          </p:nvPr>
        </p:nvSpPr>
        <p:spPr>
          <a:xfrm>
            <a:off x="8458200" y="6518696"/>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
        <p:nvSpPr>
          <p:cNvPr id="8" name="Rectangle 7"/>
          <p:cNvSpPr/>
          <p:nvPr userDrawn="1"/>
        </p:nvSpPr>
        <p:spPr>
          <a:xfrm rot="5400000">
            <a:off x="-3238500" y="3238500"/>
            <a:ext cx="6858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9" name="TextBox 8"/>
          <p:cNvSpPr txBox="1"/>
          <p:nvPr userDrawn="1"/>
        </p:nvSpPr>
        <p:spPr>
          <a:xfrm rot="5400000">
            <a:off x="-615935" y="650437"/>
            <a:ext cx="1604927" cy="338554"/>
          </a:xfrm>
          <a:prstGeom prst="rect">
            <a:avLst/>
          </a:prstGeom>
          <a:noFill/>
        </p:spPr>
        <p:txBody>
          <a:bodyPr wrap="none" rtlCol="0">
            <a:spAutoFit/>
          </a:bodyPr>
          <a:lstStyle/>
          <a:p>
            <a:r>
              <a:rPr lang="en-US" sz="1600" b="1" dirty="0">
                <a:solidFill>
                  <a:prstClr val="white"/>
                </a:solidFill>
                <a:latin typeface="Agency FB" pitchFamily="34" charset="0"/>
                <a:cs typeface="Arial" pitchFamily="34" charset="0"/>
              </a:rPr>
              <a:t>Victory Starts Here!</a:t>
            </a:r>
          </a:p>
        </p:txBody>
      </p:sp>
      <p:cxnSp>
        <p:nvCxnSpPr>
          <p:cNvPr id="10" name="Straight Connector 9"/>
          <p:cNvCxnSpPr/>
          <p:nvPr userDrawn="1"/>
        </p:nvCxnSpPr>
        <p:spPr>
          <a:xfrm>
            <a:off x="381000" y="0"/>
            <a:ext cx="0" cy="6858000"/>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sp>
        <p:nvSpPr>
          <p:cNvPr id="11" name="Slide Number Placeholder 5"/>
          <p:cNvSpPr txBox="1">
            <a:spLocks/>
          </p:cNvSpPr>
          <p:nvPr userDrawn="1"/>
        </p:nvSpPr>
        <p:spPr>
          <a:xfrm rot="5400000">
            <a:off x="-87734" y="6387889"/>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pPr>
              <a:defRPr/>
            </a:pPr>
            <a:fld id="{4C373DC0-F413-4098-8AFC-675FCCBD90A8}" type="slidenum">
              <a:rPr lang="en-US" smtClean="0">
                <a:solidFill>
                  <a:prstClr val="white"/>
                </a:solidFill>
              </a:rPr>
              <a:pPr>
                <a:defRPr/>
              </a:pPr>
              <a:t>‹#›</a:t>
            </a:fld>
            <a:endParaRPr lang="en-US" dirty="0">
              <a:solidFill>
                <a:prstClr val="white"/>
              </a:solidFill>
            </a:endParaRPr>
          </a:p>
        </p:txBody>
      </p:sp>
      <p:pic>
        <p:nvPicPr>
          <p:cNvPr id="14" name="Picture 13" descr="TRADOC LOGO.bmp"/>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rot="5400000">
            <a:off x="8255478" y="6019800"/>
            <a:ext cx="731520" cy="731520"/>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5" name="Picture 14" descr="imagesCAIMVJYX.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rot="5400000">
            <a:off x="8317704" y="13975"/>
            <a:ext cx="607069" cy="731520"/>
          </a:xfrm>
          <a:prstGeom prst="rect">
            <a:avLst/>
          </a:prstGeom>
        </p:spPr>
      </p:pic>
      <p:sp>
        <p:nvSpPr>
          <p:cNvPr id="12" name="TextBox 11"/>
          <p:cNvSpPr txBox="1"/>
          <p:nvPr userDrawn="1"/>
        </p:nvSpPr>
        <p:spPr>
          <a:xfrm>
            <a:off x="3642360" y="6484951"/>
            <a:ext cx="1577340" cy="369332"/>
          </a:xfrm>
          <a:prstGeom prst="rect">
            <a:avLst/>
          </a:prstGeom>
          <a:noFill/>
        </p:spPr>
        <p:txBody>
          <a:bodyPr wrap="square" rtlCol="0">
            <a:spAutoFit/>
          </a:bodyPr>
          <a:lstStyle/>
          <a:p>
            <a:r>
              <a:rPr lang="en-US" dirty="0">
                <a:solidFill>
                  <a:srgbClr val="92D050"/>
                </a:solidFill>
              </a:rPr>
              <a:t>UNCLASSIFIED</a:t>
            </a:r>
          </a:p>
        </p:txBody>
      </p:sp>
    </p:spTree>
    <p:extLst>
      <p:ext uri="{BB962C8B-B14F-4D97-AF65-F5344CB8AC3E}">
        <p14:creationId xmlns:p14="http://schemas.microsoft.com/office/powerpoint/2010/main" val="259820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274638"/>
            <a:ext cx="1143000" cy="6354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477000" cy="63547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rot="5400000">
            <a:off x="-3238500" y="3238500"/>
            <a:ext cx="6858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rot="5400000">
            <a:off x="-615935" y="650437"/>
            <a:ext cx="1604927" cy="338554"/>
          </a:xfrm>
          <a:prstGeom prst="rect">
            <a:avLst/>
          </a:prstGeom>
          <a:noFill/>
        </p:spPr>
        <p:txBody>
          <a:bodyPr wrap="none" rtlCol="0">
            <a:spAutoFit/>
          </a:bodyPr>
          <a:lstStyle/>
          <a:p>
            <a:r>
              <a:rPr lang="en-US" sz="1600" b="1" dirty="0">
                <a:solidFill>
                  <a:prstClr val="white"/>
                </a:solidFill>
                <a:latin typeface="Agency FB" pitchFamily="34" charset="0"/>
                <a:cs typeface="Arial" pitchFamily="34" charset="0"/>
              </a:rPr>
              <a:t>Victory Starts Here!</a:t>
            </a:r>
          </a:p>
        </p:txBody>
      </p:sp>
      <p:cxnSp>
        <p:nvCxnSpPr>
          <p:cNvPr id="9" name="Straight Connector 8"/>
          <p:cNvCxnSpPr/>
          <p:nvPr userDrawn="1"/>
        </p:nvCxnSpPr>
        <p:spPr>
          <a:xfrm>
            <a:off x="381000" y="0"/>
            <a:ext cx="0" cy="6858000"/>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sp>
        <p:nvSpPr>
          <p:cNvPr id="12" name="Slide Number Placeholder 5"/>
          <p:cNvSpPr>
            <a:spLocks noGrp="1"/>
          </p:cNvSpPr>
          <p:nvPr>
            <p:ph type="sldNum" sz="quarter" idx="4"/>
          </p:nvPr>
        </p:nvSpPr>
        <p:spPr>
          <a:xfrm rot="5400000">
            <a:off x="-87734" y="6387889"/>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pic>
        <p:nvPicPr>
          <p:cNvPr id="13" name="Picture 12" descr="TRADOC LOGO.bmp"/>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rot="5400000">
            <a:off x="8255478" y="6019800"/>
            <a:ext cx="731520" cy="731520"/>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4" name="Picture 13" descr="imagesCAIMVJYX.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rot="5400000">
            <a:off x="8317704" y="13975"/>
            <a:ext cx="607069" cy="731520"/>
          </a:xfrm>
          <a:prstGeom prst="rect">
            <a:avLst/>
          </a:prstGeom>
        </p:spPr>
      </p:pic>
      <p:sp>
        <p:nvSpPr>
          <p:cNvPr id="10" name="TextBox 9"/>
          <p:cNvSpPr txBox="1"/>
          <p:nvPr userDrawn="1"/>
        </p:nvSpPr>
        <p:spPr>
          <a:xfrm>
            <a:off x="3642360" y="6484951"/>
            <a:ext cx="1577340" cy="369332"/>
          </a:xfrm>
          <a:prstGeom prst="rect">
            <a:avLst/>
          </a:prstGeom>
          <a:noFill/>
        </p:spPr>
        <p:txBody>
          <a:bodyPr wrap="square" rtlCol="0">
            <a:spAutoFit/>
          </a:bodyPr>
          <a:lstStyle/>
          <a:p>
            <a:r>
              <a:rPr lang="en-US" dirty="0">
                <a:solidFill>
                  <a:srgbClr val="92D050"/>
                </a:solidFill>
              </a:rPr>
              <a:t>UNCLASSIFIED</a:t>
            </a:r>
          </a:p>
        </p:txBody>
      </p:sp>
    </p:spTree>
    <p:extLst>
      <p:ext uri="{BB962C8B-B14F-4D97-AF65-F5344CB8AC3E}">
        <p14:creationId xmlns:p14="http://schemas.microsoft.com/office/powerpoint/2010/main" val="1091132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13" name="Text Placeholder 12"/>
          <p:cNvSpPr>
            <a:spLocks noGrp="1"/>
          </p:cNvSpPr>
          <p:nvPr>
            <p:ph type="body" sz="quarter" idx="13"/>
          </p:nvPr>
        </p:nvSpPr>
        <p:spPr>
          <a:xfrm>
            <a:off x="457200" y="808944"/>
            <a:ext cx="8153855" cy="5441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4"/>
          <p:cNvSpPr>
            <a:spLocks noGrp="1" noChangeArrowheads="1"/>
          </p:cNvSpPr>
          <p:nvPr>
            <p:ph type="title"/>
          </p:nvPr>
        </p:nvSpPr>
        <p:spPr bwMode="auto">
          <a:xfrm>
            <a:off x="764555" y="106031"/>
            <a:ext cx="7492621" cy="584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dirty="0"/>
              <a:t>Click to edit Master title style</a:t>
            </a:r>
          </a:p>
        </p:txBody>
      </p:sp>
      <p:sp>
        <p:nvSpPr>
          <p:cNvPr id="6"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1445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304800"/>
          </a:xfrm>
        </p:spPr>
        <p:txBody>
          <a:bodyPr>
            <a:noAutofit/>
          </a:bodyPr>
          <a:lstStyle>
            <a:lvl1pPr algn="l">
              <a:defRPr sz="2000">
                <a:solidFill>
                  <a:schemeClr val="bg2"/>
                </a:solidFill>
              </a:defRPr>
            </a:lvl1pPr>
          </a:lstStyle>
          <a:p>
            <a:r>
              <a:rPr lang="en-US"/>
              <a:t>Click to edit Master title style</a:t>
            </a:r>
          </a:p>
        </p:txBody>
      </p:sp>
      <p:cxnSp>
        <p:nvCxnSpPr>
          <p:cNvPr id="8" name="Straight Connector 7"/>
          <p:cNvCxnSpPr/>
          <p:nvPr userDrawn="1"/>
        </p:nvCxnSpPr>
        <p:spPr>
          <a:xfrm>
            <a:off x="4572000" y="486228"/>
            <a:ext cx="0" cy="603567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3504065"/>
            <a:ext cx="91440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7"/>
          <p:cNvSpPr>
            <a:spLocks noGrp="1"/>
          </p:cNvSpPr>
          <p:nvPr>
            <p:ph type="sldNum" sz="quarter" idx="4"/>
          </p:nvPr>
        </p:nvSpPr>
        <p:spPr>
          <a:xfrm>
            <a:off x="8450712" y="6492875"/>
            <a:ext cx="593440" cy="365125"/>
          </a:xfrm>
          <a:prstGeom prst="rect">
            <a:avLst/>
          </a:prstGeom>
        </p:spPr>
        <p:txBody>
          <a:bodyPr anchor="ctr"/>
          <a:lstStyle>
            <a:lvl1pPr algn="ctr">
              <a:defRPr sz="1600">
                <a:solidFill>
                  <a:schemeClr val="bg1">
                    <a:lumMod val="85000"/>
                  </a:schemeClr>
                </a:solidFill>
              </a:defRPr>
            </a:lvl1pPr>
          </a:lstStyle>
          <a:p>
            <a:fld id="{B7AD429A-4603-45EA-9947-4F0AB37D77B4}" type="slidenum">
              <a:rPr lang="en-US" smtClean="0"/>
              <a:pPr/>
              <a:t>‹#›</a:t>
            </a:fld>
            <a:endParaRPr lang="en-US" dirty="0"/>
          </a:p>
        </p:txBody>
      </p:sp>
    </p:spTree>
    <p:extLst>
      <p:ext uri="{BB962C8B-B14F-4D97-AF65-F5344CB8AC3E}">
        <p14:creationId xmlns:p14="http://schemas.microsoft.com/office/powerpoint/2010/main" val="250832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87498" y="6492875"/>
            <a:ext cx="593440" cy="365125"/>
          </a:xfrm>
        </p:spPr>
        <p:txBody>
          <a:bodyPr/>
          <a:lstStyle/>
          <a:p>
            <a:fld id="{4196983D-2A88-554D-9B12-1872CB408248}" type="slidenum">
              <a:rPr lang="en-US" smtClean="0"/>
              <a:pPr/>
              <a:t>‹#›</a:t>
            </a:fld>
            <a:endParaRPr lang="en-US" dirty="0"/>
          </a:p>
        </p:txBody>
      </p:sp>
    </p:spTree>
    <p:extLst>
      <p:ext uri="{BB962C8B-B14F-4D97-AF65-F5344CB8AC3E}">
        <p14:creationId xmlns:p14="http://schemas.microsoft.com/office/powerpoint/2010/main" val="130423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400" i="0">
                <a:solidFill>
                  <a:srgbClr val="000076"/>
                </a:solidFill>
              </a:defRPr>
            </a:lvl1p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normAutofit/>
          </a:bodyPr>
          <a:lstStyle>
            <a:lvl1pPr marL="0" indent="0" algn="ctr">
              <a:spcBef>
                <a:spcPts val="0"/>
              </a:spcBef>
              <a:spcAft>
                <a:spcPts val="600"/>
              </a:spcAft>
              <a:buNone/>
              <a:defRPr sz="2800" b="1" i="1">
                <a:solidFill>
                  <a:srgbClr val="00007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descr="TRADOC LOGO.bmp"/>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8323052" y="130965"/>
            <a:ext cx="731520" cy="731520"/>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5" name="Picture 4" descr="imagesCAIMVJYX.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704" y="130965"/>
            <a:ext cx="607069" cy="731520"/>
          </a:xfrm>
          <a:prstGeom prst="rect">
            <a:avLst/>
          </a:prstGeom>
        </p:spPr>
      </p:pic>
      <p:sp>
        <p:nvSpPr>
          <p:cNvPr id="6" name="Rectangle 5"/>
          <p:cNvSpPr/>
          <p:nvPr userDrawn="1"/>
        </p:nvSpPr>
        <p:spPr>
          <a:xfrm>
            <a:off x="0" y="6484951"/>
            <a:ext cx="9144000" cy="381000"/>
          </a:xfrm>
          <a:prstGeom prst="rect">
            <a:avLst/>
          </a:prstGeom>
          <a:solidFill>
            <a:srgbClr val="00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7" name="TextBox 6"/>
          <p:cNvSpPr txBox="1"/>
          <p:nvPr userDrawn="1"/>
        </p:nvSpPr>
        <p:spPr>
          <a:xfrm>
            <a:off x="17252" y="6488494"/>
            <a:ext cx="1604927" cy="338554"/>
          </a:xfrm>
          <a:prstGeom prst="rect">
            <a:avLst/>
          </a:prstGeom>
          <a:noFill/>
        </p:spPr>
        <p:txBody>
          <a:bodyPr wrap="none" rtlCol="0">
            <a:spAutoFit/>
          </a:bodyPr>
          <a:lstStyle/>
          <a:p>
            <a:r>
              <a:rPr lang="en-US" sz="1600" b="1" dirty="0">
                <a:solidFill>
                  <a:prstClr val="white"/>
                </a:solidFill>
                <a:latin typeface="Agency FB" pitchFamily="34" charset="0"/>
                <a:cs typeface="Arial" pitchFamily="34" charset="0"/>
              </a:rPr>
              <a:t>Victory Starts Here!</a:t>
            </a:r>
          </a:p>
        </p:txBody>
      </p:sp>
      <p:cxnSp>
        <p:nvCxnSpPr>
          <p:cNvPr id="11" name="Straight Connector 10"/>
          <p:cNvCxnSpPr/>
          <p:nvPr userDrawn="1"/>
        </p:nvCxnSpPr>
        <p:spPr>
          <a:xfrm>
            <a:off x="0" y="6471473"/>
            <a:ext cx="9144000" cy="0"/>
          </a:xfrm>
          <a:prstGeom prst="line">
            <a:avLst/>
          </a:prstGeom>
          <a:ln w="28575">
            <a:solidFill>
              <a:srgbClr val="FFFF00"/>
            </a:solidFill>
          </a:ln>
          <a:effectLst/>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userDrawn="1"/>
        </p:nvCxnSpPr>
        <p:spPr>
          <a:xfrm>
            <a:off x="0" y="6446549"/>
            <a:ext cx="9144000" cy="0"/>
          </a:xfrm>
          <a:prstGeom prst="line">
            <a:avLst/>
          </a:prstGeom>
          <a:ln w="28575">
            <a:solidFill>
              <a:srgbClr val="C00000"/>
            </a:solidFill>
          </a:ln>
          <a:effectLst/>
        </p:spPr>
        <p:style>
          <a:lnRef idx="3">
            <a:schemeClr val="accent4"/>
          </a:lnRef>
          <a:fillRef idx="0">
            <a:schemeClr val="accent4"/>
          </a:fillRef>
          <a:effectRef idx="2">
            <a:schemeClr val="accent4"/>
          </a:effectRef>
          <a:fontRef idx="minor">
            <a:schemeClr val="tx1"/>
          </a:fontRef>
        </p:style>
      </p:cxnSp>
      <p:sp>
        <p:nvSpPr>
          <p:cNvPr id="10" name="TextBox 9"/>
          <p:cNvSpPr txBox="1"/>
          <p:nvPr userDrawn="1"/>
        </p:nvSpPr>
        <p:spPr>
          <a:xfrm>
            <a:off x="3642360" y="6484951"/>
            <a:ext cx="1577340" cy="369332"/>
          </a:xfrm>
          <a:prstGeom prst="rect">
            <a:avLst/>
          </a:prstGeom>
          <a:noFill/>
        </p:spPr>
        <p:txBody>
          <a:bodyPr wrap="square" rtlCol="0">
            <a:spAutoFit/>
          </a:bodyPr>
          <a:lstStyle/>
          <a:p>
            <a:r>
              <a:rPr lang="en-US" dirty="0">
                <a:solidFill>
                  <a:srgbClr val="92D050"/>
                </a:solidFill>
              </a:rPr>
              <a:t>UNCLASSIFIED</a:t>
            </a:r>
          </a:p>
        </p:txBody>
      </p:sp>
    </p:spTree>
    <p:extLst>
      <p:ext uri="{BB962C8B-B14F-4D97-AF65-F5344CB8AC3E}">
        <p14:creationId xmlns:p14="http://schemas.microsoft.com/office/powerpoint/2010/main" val="268394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467600" cy="792162"/>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buFont typeface="Wingdings" pitchFamily="2" charset="2"/>
              <a:buChar char="§"/>
              <a:defRPr sz="2400"/>
            </a:lvl1pPr>
            <a:lvl2pPr>
              <a:buFont typeface="Wingdings" pitchFamily="2" charset="2"/>
              <a:buChar char="§"/>
              <a:defRPr sz="2400"/>
            </a:lvl2pPr>
            <a:lvl3pPr>
              <a:buFont typeface="Wingdings" pitchFamily="2" charset="2"/>
              <a:buChar char="§"/>
              <a:defRPr sz="2400"/>
            </a:lvl3pPr>
            <a:lvl4pPr>
              <a:buFont typeface="Wingdings" pitchFamily="2" charset="2"/>
              <a:buChar char="§"/>
              <a:defRPr sz="2400"/>
            </a:lvl4pPr>
            <a:lvl5pPr>
              <a:buFont typeface="Wingdings" pitchFamily="2" charset="2"/>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913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758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457200" y="1066800"/>
            <a:ext cx="4038600" cy="5105400"/>
          </a:xfrm>
        </p:spPr>
        <p:txBody>
          <a:bodyPr/>
          <a:lstStyle>
            <a:lvl1pPr>
              <a:buFont typeface="Wingdings" pitchFamily="2" charset="2"/>
              <a:buChar char="§"/>
              <a:defRPr sz="28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038600" cy="5105400"/>
          </a:xfrm>
        </p:spPr>
        <p:txBody>
          <a:bodyPr/>
          <a:lstStyle>
            <a:lvl1pPr>
              <a:buFont typeface="Wingdings" pitchFamily="2" charset="2"/>
              <a:buChar char="§"/>
              <a:defRPr sz="28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7345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457200" y="1123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63712"/>
            <a:ext cx="4040188" cy="3951288"/>
          </a:xfrm>
        </p:spPr>
        <p:txBody>
          <a:bodyPr/>
          <a:lstStyle>
            <a:lvl1pPr>
              <a:buFont typeface="Wingdings" pitchFamily="2" charset="2"/>
              <a:buChar char="§"/>
              <a:defRPr sz="2400"/>
            </a:lvl1pPr>
            <a:lvl2pPr>
              <a:buFont typeface="Wingdings" pitchFamily="2" charset="2"/>
              <a:buChar char="§"/>
              <a:defRPr sz="2000"/>
            </a:lvl2pPr>
            <a:lvl3pPr>
              <a:buFont typeface="Wingdings" pitchFamily="2" charset="2"/>
              <a:buChar char="§"/>
              <a:defRPr sz="1800"/>
            </a:lvl3pPr>
            <a:lvl4pPr>
              <a:buFont typeface="Wingdings" pitchFamily="2" charset="2"/>
              <a:buChar char="§"/>
              <a:defRPr sz="1600"/>
            </a:lvl4pPr>
            <a:lvl5pPr>
              <a:buFont typeface="Wingdings" pitchFamily="2"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23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63712"/>
            <a:ext cx="4041775" cy="3951288"/>
          </a:xfrm>
        </p:spPr>
        <p:txBody>
          <a:bodyPr/>
          <a:lstStyle>
            <a:lvl1pPr>
              <a:buFont typeface="Wingdings" pitchFamily="2" charset="2"/>
              <a:buChar char="§"/>
              <a:defRPr sz="2400"/>
            </a:lvl1pPr>
            <a:lvl2pPr>
              <a:buFont typeface="Wingdings" pitchFamily="2" charset="2"/>
              <a:buChar char="§"/>
              <a:defRPr sz="2000"/>
            </a:lvl2pPr>
            <a:lvl3pPr>
              <a:buFont typeface="Wingdings" pitchFamily="2" charset="2"/>
              <a:buChar char="§"/>
              <a:defRPr sz="1800"/>
            </a:lvl3pPr>
            <a:lvl4pPr>
              <a:buFont typeface="Wingdings" pitchFamily="2" charset="2"/>
              <a:buChar char="§"/>
              <a:defRPr sz="1600"/>
            </a:lvl4pPr>
            <a:lvl5pPr>
              <a:buFont typeface="Wingdings" pitchFamily="2"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10"/>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87175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13"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fld id="{4C373DC0-F413-4098-8AFC-675FCCBD90A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175959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4.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7"/>
          <p:cNvSpPr>
            <a:spLocks noGrp="1"/>
          </p:cNvSpPr>
          <p:nvPr>
            <p:ph type="sldNum" sz="quarter" idx="4"/>
          </p:nvPr>
        </p:nvSpPr>
        <p:spPr>
          <a:xfrm>
            <a:off x="320960" y="6492875"/>
            <a:ext cx="593440" cy="365125"/>
          </a:xfrm>
          <a:prstGeom prst="rect">
            <a:avLst/>
          </a:prstGeom>
        </p:spPr>
        <p:txBody>
          <a:bodyPr anchor="ctr"/>
          <a:lstStyle>
            <a:lvl1pPr algn="ctr">
              <a:defRPr sz="1600">
                <a:solidFill>
                  <a:schemeClr val="bg1">
                    <a:lumMod val="85000"/>
                  </a:schemeClr>
                </a:solidFill>
              </a:defRPr>
            </a:lvl1pPr>
          </a:lstStyle>
          <a:p>
            <a:fld id="{B7AD429A-4603-45EA-9947-4F0AB37D77B4}" type="slidenum">
              <a:rPr lang="en-US" smtClean="0"/>
              <a:pPr/>
              <a:t>‹#›</a:t>
            </a:fld>
            <a:endParaRPr lang="en-US" dirty="0"/>
          </a:p>
        </p:txBody>
      </p:sp>
      <p:sp>
        <p:nvSpPr>
          <p:cNvPr id="6" name="Rectangle 5"/>
          <p:cNvSpPr/>
          <p:nvPr userDrawn="1"/>
        </p:nvSpPr>
        <p:spPr>
          <a:xfrm>
            <a:off x="0" y="6484951"/>
            <a:ext cx="9144000" cy="381000"/>
          </a:xfrm>
          <a:prstGeom prst="rect">
            <a:avLst/>
          </a:prstGeom>
          <a:solidFill>
            <a:srgbClr val="00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cxnSp>
        <p:nvCxnSpPr>
          <p:cNvPr id="7" name="Straight Connector 6"/>
          <p:cNvCxnSpPr/>
          <p:nvPr userDrawn="1"/>
        </p:nvCxnSpPr>
        <p:spPr>
          <a:xfrm>
            <a:off x="0" y="6471473"/>
            <a:ext cx="9144000" cy="0"/>
          </a:xfrm>
          <a:prstGeom prst="line">
            <a:avLst/>
          </a:prstGeom>
          <a:ln w="28575">
            <a:solidFill>
              <a:srgbClr val="FFFF00"/>
            </a:solidFill>
          </a:ln>
          <a:effectLst/>
        </p:spPr>
        <p:style>
          <a:lnRef idx="3">
            <a:schemeClr val="accent4"/>
          </a:lnRef>
          <a:fillRef idx="0">
            <a:schemeClr val="accent4"/>
          </a:fillRef>
          <a:effectRef idx="2">
            <a:schemeClr val="accent4"/>
          </a:effectRef>
          <a:fontRef idx="minor">
            <a:schemeClr val="tx1"/>
          </a:fontRef>
        </p:style>
      </p:cxnSp>
      <p:sp>
        <p:nvSpPr>
          <p:cNvPr id="8" name="TextBox 7"/>
          <p:cNvSpPr txBox="1"/>
          <p:nvPr userDrawn="1"/>
        </p:nvSpPr>
        <p:spPr>
          <a:xfrm>
            <a:off x="17252" y="6488494"/>
            <a:ext cx="1604927" cy="338554"/>
          </a:xfrm>
          <a:prstGeom prst="rect">
            <a:avLst/>
          </a:prstGeom>
          <a:noFill/>
        </p:spPr>
        <p:txBody>
          <a:bodyPr wrap="none" rtlCol="0">
            <a:spAutoFit/>
          </a:bodyPr>
          <a:lstStyle/>
          <a:p>
            <a:r>
              <a:rPr lang="en-US" sz="1600" b="1" dirty="0">
                <a:solidFill>
                  <a:prstClr val="white"/>
                </a:solidFill>
                <a:latin typeface="Agency FB" pitchFamily="34" charset="0"/>
                <a:cs typeface="Arial" pitchFamily="34" charset="0"/>
              </a:rPr>
              <a:t>Victory Starts Here!</a:t>
            </a:r>
          </a:p>
        </p:txBody>
      </p:sp>
      <p:cxnSp>
        <p:nvCxnSpPr>
          <p:cNvPr id="10" name="Straight Connector 9"/>
          <p:cNvCxnSpPr/>
          <p:nvPr userDrawn="1"/>
        </p:nvCxnSpPr>
        <p:spPr>
          <a:xfrm>
            <a:off x="0" y="6446549"/>
            <a:ext cx="9144000" cy="0"/>
          </a:xfrm>
          <a:prstGeom prst="line">
            <a:avLst/>
          </a:prstGeom>
          <a:ln w="28575">
            <a:solidFill>
              <a:srgbClr val="C00000"/>
            </a:solidFill>
          </a:ln>
          <a:effectLst/>
        </p:spPr>
        <p:style>
          <a:lnRef idx="3">
            <a:schemeClr val="accent4"/>
          </a:lnRef>
          <a:fillRef idx="0">
            <a:schemeClr val="accent4"/>
          </a:fillRef>
          <a:effectRef idx="2">
            <a:schemeClr val="accent4"/>
          </a:effectRef>
          <a:fontRef idx="minor">
            <a:schemeClr val="tx1"/>
          </a:fontRef>
        </p:style>
      </p:cxnSp>
      <p:pic>
        <p:nvPicPr>
          <p:cNvPr id="11" name="Picture 10" descr="TRADOC LOGO.bmp"/>
          <p:cNvPicPr>
            <a:picLocks noChangeAspect="1"/>
          </p:cNvPicPr>
          <p:nvPr userDrawn="1"/>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323052" y="130965"/>
            <a:ext cx="731520" cy="731520"/>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2" name="Picture 11" descr="imagesCAIMVJYX.jp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10704" y="130965"/>
            <a:ext cx="607069" cy="731520"/>
          </a:xfrm>
          <a:prstGeom prst="rect">
            <a:avLst/>
          </a:prstGeom>
        </p:spPr>
      </p:pic>
      <p:sp>
        <p:nvSpPr>
          <p:cNvPr id="4" name="TextBox 3"/>
          <p:cNvSpPr txBox="1"/>
          <p:nvPr userDrawn="1"/>
        </p:nvSpPr>
        <p:spPr>
          <a:xfrm>
            <a:off x="3642360" y="6484951"/>
            <a:ext cx="1577340" cy="369332"/>
          </a:xfrm>
          <a:prstGeom prst="rect">
            <a:avLst/>
          </a:prstGeom>
          <a:noFill/>
        </p:spPr>
        <p:txBody>
          <a:bodyPr wrap="square" rtlCol="0">
            <a:spAutoFit/>
          </a:bodyPr>
          <a:lstStyle/>
          <a:p>
            <a:r>
              <a:rPr lang="en-US" dirty="0">
                <a:solidFill>
                  <a:srgbClr val="92D050"/>
                </a:solidFill>
              </a:rPr>
              <a:t>UNCLASSIFIED</a:t>
            </a:r>
          </a:p>
        </p:txBody>
      </p:sp>
    </p:spTree>
    <p:extLst>
      <p:ext uri="{BB962C8B-B14F-4D97-AF65-F5344CB8AC3E}">
        <p14:creationId xmlns:p14="http://schemas.microsoft.com/office/powerpoint/2010/main" val="324607704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484951"/>
            <a:ext cx="9144000" cy="381000"/>
          </a:xfrm>
          <a:prstGeom prst="rect">
            <a:avLst/>
          </a:prstGeom>
          <a:solidFill>
            <a:srgbClr val="00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cxnSp>
        <p:nvCxnSpPr>
          <p:cNvPr id="35" name="Straight Connector 34"/>
          <p:cNvCxnSpPr/>
          <p:nvPr userDrawn="1"/>
        </p:nvCxnSpPr>
        <p:spPr>
          <a:xfrm>
            <a:off x="0" y="6471473"/>
            <a:ext cx="9144000" cy="0"/>
          </a:xfrm>
          <a:prstGeom prst="line">
            <a:avLst/>
          </a:prstGeom>
          <a:ln w="28575">
            <a:solidFill>
              <a:srgbClr val="FFFF00"/>
            </a:solidFill>
          </a:ln>
          <a:effectLst/>
        </p:spPr>
        <p:style>
          <a:lnRef idx="3">
            <a:schemeClr val="accent4"/>
          </a:lnRef>
          <a:fillRef idx="0">
            <a:schemeClr val="accent4"/>
          </a:fillRef>
          <a:effectRef idx="2">
            <a:schemeClr val="accent4"/>
          </a:effectRef>
          <a:fontRef idx="minor">
            <a:schemeClr val="tx1"/>
          </a:fontRef>
        </p:style>
      </p:cxnSp>
      <p:sp>
        <p:nvSpPr>
          <p:cNvPr id="3" name="Text Placeholder 2"/>
          <p:cNvSpPr>
            <a:spLocks noGrp="1"/>
          </p:cNvSpPr>
          <p:nvPr>
            <p:ph type="body" idx="1"/>
          </p:nvPr>
        </p:nvSpPr>
        <p:spPr>
          <a:xfrm>
            <a:off x="457200" y="1066800"/>
            <a:ext cx="8229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Box 23"/>
          <p:cNvSpPr txBox="1"/>
          <p:nvPr userDrawn="1"/>
        </p:nvSpPr>
        <p:spPr>
          <a:xfrm>
            <a:off x="17252" y="6488494"/>
            <a:ext cx="1604927" cy="338554"/>
          </a:xfrm>
          <a:prstGeom prst="rect">
            <a:avLst/>
          </a:prstGeom>
          <a:noFill/>
        </p:spPr>
        <p:txBody>
          <a:bodyPr wrap="none" rtlCol="0">
            <a:spAutoFit/>
          </a:bodyPr>
          <a:lstStyle/>
          <a:p>
            <a:r>
              <a:rPr lang="en-US" sz="1600" b="1" dirty="0">
                <a:solidFill>
                  <a:prstClr val="white"/>
                </a:solidFill>
                <a:latin typeface="Agency FB" pitchFamily="34" charset="0"/>
                <a:cs typeface="Arial" pitchFamily="34" charset="0"/>
              </a:rPr>
              <a:t>Victory Starts Here!</a:t>
            </a:r>
          </a:p>
        </p:txBody>
      </p:sp>
      <p:sp>
        <p:nvSpPr>
          <p:cNvPr id="14" name="Slide Number Placeholder 5"/>
          <p:cNvSpPr>
            <a:spLocks noGrp="1"/>
          </p:cNvSpPr>
          <p:nvPr>
            <p:ph type="sldNum" sz="quarter" idx="4"/>
          </p:nvPr>
        </p:nvSpPr>
        <p:spPr>
          <a:xfrm>
            <a:off x="8610600" y="6526647"/>
            <a:ext cx="533400" cy="288925"/>
          </a:xfrm>
          <a:prstGeom prst="rect">
            <a:avLst/>
          </a:prstGeom>
        </p:spPr>
        <p:txBody>
          <a:bodyPr/>
          <a:lstStyle>
            <a:lvl1pPr algn="ctr">
              <a:defRPr sz="1600">
                <a:solidFill>
                  <a:schemeClr val="bg1"/>
                </a:solidFill>
                <a:latin typeface="Arial" pitchFamily="34" charset="0"/>
                <a:cs typeface="Arial" pitchFamily="34" charset="0"/>
              </a:defRPr>
            </a:lvl1pPr>
          </a:lstStyle>
          <a:p>
            <a:r>
              <a:rPr lang="en-US" dirty="0">
                <a:solidFill>
                  <a:prstClr val="white"/>
                </a:solidFill>
              </a:rPr>
              <a:t>1</a:t>
            </a:r>
          </a:p>
        </p:txBody>
      </p:sp>
      <p:sp>
        <p:nvSpPr>
          <p:cNvPr id="2" name="Title Placeholder 1"/>
          <p:cNvSpPr>
            <a:spLocks noGrp="1"/>
          </p:cNvSpPr>
          <p:nvPr>
            <p:ph type="title"/>
          </p:nvPr>
        </p:nvSpPr>
        <p:spPr>
          <a:xfrm>
            <a:off x="990600" y="100644"/>
            <a:ext cx="7162800" cy="661356"/>
          </a:xfrm>
          <a:prstGeom prst="rect">
            <a:avLst/>
          </a:prstGeom>
        </p:spPr>
        <p:txBody>
          <a:bodyPr vert="horz" lIns="91440" tIns="45720" rIns="91440" bIns="45720" rtlCol="0" anchor="ctr">
            <a:normAutofit/>
          </a:bodyPr>
          <a:lstStyle/>
          <a:p>
            <a:r>
              <a:rPr lang="en-US" dirty="0"/>
              <a:t>Click to edit Master title style</a:t>
            </a:r>
          </a:p>
        </p:txBody>
      </p:sp>
      <p:pic>
        <p:nvPicPr>
          <p:cNvPr id="17" name="Picture 16" descr="TRADOC LOGO.bmp"/>
          <p:cNvPicPr>
            <a:picLocks noChangeAspect="1"/>
          </p:cNvPicPr>
          <p:nvPr userDrawn="1"/>
        </p:nvPicPr>
        <p:blipFill>
          <a:blip r:embed="rId14" cstate="print">
            <a:clrChange>
              <a:clrFrom>
                <a:srgbClr val="FFFFFF"/>
              </a:clrFrom>
              <a:clrTo>
                <a:srgbClr val="FFFFFF">
                  <a:alpha val="0"/>
                </a:srgbClr>
              </a:clrTo>
            </a:clrChange>
          </a:blip>
          <a:stretch>
            <a:fillRect/>
          </a:stretch>
        </p:blipFill>
        <p:spPr>
          <a:xfrm>
            <a:off x="8323052" y="130965"/>
            <a:ext cx="731520" cy="731520"/>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33" name="Picture 32" descr="imagesCAIMVJYX.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10704" y="130965"/>
            <a:ext cx="607069" cy="731520"/>
          </a:xfrm>
          <a:prstGeom prst="rect">
            <a:avLst/>
          </a:prstGeom>
        </p:spPr>
      </p:pic>
      <p:cxnSp>
        <p:nvCxnSpPr>
          <p:cNvPr id="37" name="Straight Connector 36"/>
          <p:cNvCxnSpPr/>
          <p:nvPr userDrawn="1"/>
        </p:nvCxnSpPr>
        <p:spPr>
          <a:xfrm>
            <a:off x="990600" y="762000"/>
            <a:ext cx="7162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p:cNvCxnSpPr/>
          <p:nvPr userDrawn="1"/>
        </p:nvCxnSpPr>
        <p:spPr>
          <a:xfrm>
            <a:off x="0" y="6446549"/>
            <a:ext cx="9144000" cy="0"/>
          </a:xfrm>
          <a:prstGeom prst="line">
            <a:avLst/>
          </a:prstGeom>
          <a:ln w="28575">
            <a:solidFill>
              <a:srgbClr val="C00000"/>
            </a:solidFill>
          </a:ln>
          <a:effectLst/>
        </p:spPr>
        <p:style>
          <a:lnRef idx="3">
            <a:schemeClr val="accent4"/>
          </a:lnRef>
          <a:fillRef idx="0">
            <a:schemeClr val="accent4"/>
          </a:fillRef>
          <a:effectRef idx="2">
            <a:schemeClr val="accent4"/>
          </a:effectRef>
          <a:fontRef idx="minor">
            <a:schemeClr val="tx1"/>
          </a:fontRef>
        </p:style>
      </p:cxnSp>
      <p:sp>
        <p:nvSpPr>
          <p:cNvPr id="12" name="TextBox 11"/>
          <p:cNvSpPr txBox="1"/>
          <p:nvPr userDrawn="1"/>
        </p:nvSpPr>
        <p:spPr>
          <a:xfrm>
            <a:off x="3642360" y="6484951"/>
            <a:ext cx="1577340" cy="369332"/>
          </a:xfrm>
          <a:prstGeom prst="rect">
            <a:avLst/>
          </a:prstGeom>
          <a:noFill/>
        </p:spPr>
        <p:txBody>
          <a:bodyPr wrap="square" rtlCol="0">
            <a:spAutoFit/>
          </a:bodyPr>
          <a:lstStyle/>
          <a:p>
            <a:r>
              <a:rPr lang="en-US" dirty="0">
                <a:solidFill>
                  <a:srgbClr val="92D050"/>
                </a:solidFill>
              </a:rPr>
              <a:t>UNCLASSIFIED</a:t>
            </a:r>
          </a:p>
        </p:txBody>
      </p:sp>
    </p:spTree>
    <p:extLst>
      <p:ext uri="{BB962C8B-B14F-4D97-AF65-F5344CB8AC3E}">
        <p14:creationId xmlns:p14="http://schemas.microsoft.com/office/powerpoint/2010/main" val="370567260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hdr="0" ftr="0" dt="0"/>
  <p:txStyles>
    <p:titleStyle>
      <a:lvl1pPr algn="ctr" defTabSz="914400" rtl="0" eaLnBrk="1" latinLnBrk="0" hangingPunct="1">
        <a:spcBef>
          <a:spcPct val="0"/>
        </a:spcBef>
        <a:buNone/>
        <a:defRPr sz="3200" b="1" i="1" kern="1200">
          <a:solidFill>
            <a:schemeClr val="tx1"/>
          </a:solidFill>
          <a:effectLst/>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omments" Target="../comments/commen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1527933"/>
            <a:ext cx="9144000" cy="2369880"/>
          </a:xfrm>
          <a:prstGeom prst="rect">
            <a:avLst/>
          </a:prstGeom>
        </p:spPr>
        <p:txBody>
          <a:bodyPr wrap="square">
            <a:spAutoFit/>
          </a:bodyPr>
          <a:lstStyle/>
          <a:p>
            <a:pPr algn="ctr"/>
            <a:r>
              <a:rPr lang="en-US" sz="5400" dirty="0"/>
              <a:t>The TRADOC G-2 Ontologies</a:t>
            </a:r>
          </a:p>
          <a:p>
            <a:pPr algn="ctr"/>
            <a:endParaRPr lang="en-US" sz="5400" dirty="0"/>
          </a:p>
          <a:p>
            <a:pPr algn="ctr"/>
            <a:endParaRPr lang="en-US" sz="4000" dirty="0"/>
          </a:p>
        </p:txBody>
      </p:sp>
      <p:sp>
        <p:nvSpPr>
          <p:cNvPr id="10" name="Subtitle 2"/>
          <p:cNvSpPr txBox="1">
            <a:spLocks/>
          </p:cNvSpPr>
          <p:nvPr/>
        </p:nvSpPr>
        <p:spPr>
          <a:xfrm>
            <a:off x="3331301" y="5100600"/>
            <a:ext cx="2794491"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8 August 2019</a:t>
            </a:r>
          </a:p>
        </p:txBody>
      </p:sp>
      <p:sp>
        <p:nvSpPr>
          <p:cNvPr id="5" name="Subtitle 2"/>
          <p:cNvSpPr txBox="1">
            <a:spLocks/>
          </p:cNvSpPr>
          <p:nvPr/>
        </p:nvSpPr>
        <p:spPr>
          <a:xfrm>
            <a:off x="1" y="4912793"/>
            <a:ext cx="9143999"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p>
        </p:txBody>
      </p:sp>
      <p:sp>
        <p:nvSpPr>
          <p:cNvPr id="6" name="Rectangle 5"/>
          <p:cNvSpPr/>
          <p:nvPr/>
        </p:nvSpPr>
        <p:spPr>
          <a:xfrm>
            <a:off x="1" y="2419967"/>
            <a:ext cx="9144000" cy="8418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prstClr val="black"/>
                </a:solidFill>
                <a:latin typeface=" Arial"/>
              </a:rPr>
              <a:t>TRADOC G-2 Data-Centric Vision:</a:t>
            </a:r>
          </a:p>
          <a:p>
            <a:pPr algn="ctr"/>
            <a:r>
              <a:rPr lang="en-US" sz="1600" b="1" i="1" dirty="0">
                <a:solidFill>
                  <a:prstClr val="black"/>
                </a:solidFill>
                <a:latin typeface=" Arial"/>
              </a:rPr>
              <a:t>‘Provide the right information, to the right person, at the right time, in the right format.’ </a:t>
            </a:r>
          </a:p>
        </p:txBody>
      </p:sp>
    </p:spTree>
    <p:extLst>
      <p:ext uri="{BB962C8B-B14F-4D97-AF65-F5344CB8AC3E}">
        <p14:creationId xmlns:p14="http://schemas.microsoft.com/office/powerpoint/2010/main" val="39627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Controlled Vocabularies</a:t>
            </a:r>
          </a:p>
        </p:txBody>
      </p:sp>
      <p:sp>
        <p:nvSpPr>
          <p:cNvPr id="4" name="Slide Number Placeholder 3"/>
          <p:cNvSpPr>
            <a:spLocks noGrp="1"/>
          </p:cNvSpPr>
          <p:nvPr>
            <p:ph type="sldNum" sz="quarter" idx="4"/>
          </p:nvPr>
        </p:nvSpPr>
        <p:spPr/>
        <p:txBody>
          <a:bodyPr/>
          <a:lstStyle/>
          <a:p>
            <a:fld id="{B7AD429A-4603-45EA-9947-4F0AB37D77B4}" type="slidenum">
              <a:rPr lang="en-US" smtClean="0"/>
              <a:pPr/>
              <a:t>10</a:t>
            </a:fld>
            <a:endParaRPr lang="en-US"/>
          </a:p>
        </p:txBody>
      </p:sp>
      <p:sp>
        <p:nvSpPr>
          <p:cNvPr id="6" name="Content Placeholder 2"/>
          <p:cNvSpPr>
            <a:spLocks noGrp="1"/>
          </p:cNvSpPr>
          <p:nvPr>
            <p:ph idx="1"/>
          </p:nvPr>
        </p:nvSpPr>
        <p:spPr>
          <a:xfrm>
            <a:off x="913244" y="1146193"/>
            <a:ext cx="7152257" cy="4334717"/>
          </a:xfrm>
        </p:spPr>
        <p:txBody>
          <a:bodyPr>
            <a:normAutofit fontScale="92500" lnSpcReduction="20000"/>
          </a:bodyPr>
          <a:lstStyle/>
          <a:p>
            <a:r>
              <a:rPr lang="en-US" dirty="0"/>
              <a:t>Controlled vocabularies </a:t>
            </a:r>
          </a:p>
          <a:p>
            <a:r>
              <a:rPr lang="en-US" dirty="0"/>
              <a:t>This process involves looking for doctrinal sources or adopted standards</a:t>
            </a:r>
          </a:p>
          <a:p>
            <a:r>
              <a:rPr lang="en-US" dirty="0"/>
              <a:t>Since some of these trends are very new this process will involved a mix of accepted standards/doctrine as well as SME input and mining other sources</a:t>
            </a:r>
          </a:p>
          <a:p>
            <a:pPr lvl="1"/>
            <a:r>
              <a:rPr lang="en-US" dirty="0"/>
              <a:t>We are looking at how to mine key terms from the archived data set</a:t>
            </a:r>
          </a:p>
          <a:p>
            <a:pPr lvl="1"/>
            <a:r>
              <a:rPr lang="en-US" dirty="0"/>
              <a:t>Finding authoritative or accepted definitions will be harder.</a:t>
            </a:r>
          </a:p>
          <a:p>
            <a:endParaRPr lang="en-US" dirty="0"/>
          </a:p>
        </p:txBody>
      </p:sp>
    </p:spTree>
    <p:extLst>
      <p:ext uri="{BB962C8B-B14F-4D97-AF65-F5344CB8AC3E}">
        <p14:creationId xmlns:p14="http://schemas.microsoft.com/office/powerpoint/2010/main" val="191600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Querying and Output</a:t>
            </a:r>
          </a:p>
        </p:txBody>
      </p:sp>
      <p:sp>
        <p:nvSpPr>
          <p:cNvPr id="4" name="Slide Number Placeholder 3"/>
          <p:cNvSpPr>
            <a:spLocks noGrp="1"/>
          </p:cNvSpPr>
          <p:nvPr>
            <p:ph type="sldNum" sz="quarter" idx="4"/>
          </p:nvPr>
        </p:nvSpPr>
        <p:spPr/>
        <p:txBody>
          <a:bodyPr/>
          <a:lstStyle/>
          <a:p>
            <a:fld id="{B7AD429A-4603-45EA-9947-4F0AB37D77B4}" type="slidenum">
              <a:rPr lang="en-US" smtClean="0"/>
              <a:pPr/>
              <a:t>11</a:t>
            </a:fld>
            <a:endParaRPr lang="en-US"/>
          </a:p>
        </p:txBody>
      </p:sp>
      <p:sp>
        <p:nvSpPr>
          <p:cNvPr id="6" name="Content Placeholder 5">
            <a:extLst>
              <a:ext uri="{FF2B5EF4-FFF2-40B4-BE49-F238E27FC236}">
                <a16:creationId xmlns:a16="http://schemas.microsoft.com/office/drawing/2014/main" id="{883922ED-2978-46F5-BFEF-1F9FF317D0B9}"/>
              </a:ext>
            </a:extLst>
          </p:cNvPr>
          <p:cNvSpPr>
            <a:spLocks noGrp="1"/>
          </p:cNvSpPr>
          <p:nvPr>
            <p:ph idx="1"/>
          </p:nvPr>
        </p:nvSpPr>
        <p:spPr/>
        <p:txBody>
          <a:bodyPr/>
          <a:lstStyle/>
          <a:p>
            <a:r>
              <a:rPr lang="en-US" dirty="0"/>
              <a:t>The OE Ontologies are loaded into a cloud based triple store (Apache </a:t>
            </a:r>
            <a:r>
              <a:rPr lang="en-US" dirty="0" err="1"/>
              <a:t>Rya</a:t>
            </a:r>
            <a:r>
              <a:rPr lang="en-US" dirty="0"/>
              <a:t>) for web based search</a:t>
            </a:r>
          </a:p>
          <a:p>
            <a:r>
              <a:rPr lang="en-US" dirty="0"/>
              <a:t>Data can be accessed through SPARQL queries</a:t>
            </a:r>
          </a:p>
          <a:p>
            <a:endParaRPr lang="en-US" dirty="0"/>
          </a:p>
        </p:txBody>
      </p:sp>
      <p:pic>
        <p:nvPicPr>
          <p:cNvPr id="7" name="Picture 6">
            <a:extLst>
              <a:ext uri="{FF2B5EF4-FFF2-40B4-BE49-F238E27FC236}">
                <a16:creationId xmlns:a16="http://schemas.microsoft.com/office/drawing/2014/main" id="{9BAB6922-EDCD-4BDF-8127-AAD2B6114703}"/>
              </a:ext>
            </a:extLst>
          </p:cNvPr>
          <p:cNvPicPr>
            <a:picLocks noChangeAspect="1"/>
          </p:cNvPicPr>
          <p:nvPr/>
        </p:nvPicPr>
        <p:blipFill>
          <a:blip r:embed="rId2"/>
          <a:stretch>
            <a:fillRect/>
          </a:stretch>
        </p:blipFill>
        <p:spPr>
          <a:xfrm>
            <a:off x="1029346" y="4763934"/>
            <a:ext cx="6646267" cy="1565921"/>
          </a:xfrm>
          <a:prstGeom prst="rect">
            <a:avLst/>
          </a:prstGeom>
        </p:spPr>
      </p:pic>
    </p:spTree>
    <p:extLst>
      <p:ext uri="{BB962C8B-B14F-4D97-AF65-F5344CB8AC3E}">
        <p14:creationId xmlns:p14="http://schemas.microsoft.com/office/powerpoint/2010/main" val="268557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Querying and Output</a:t>
            </a:r>
          </a:p>
        </p:txBody>
      </p:sp>
      <p:sp>
        <p:nvSpPr>
          <p:cNvPr id="13" name="Content Placeholder 12">
            <a:extLst>
              <a:ext uri="{FF2B5EF4-FFF2-40B4-BE49-F238E27FC236}">
                <a16:creationId xmlns:a16="http://schemas.microsoft.com/office/drawing/2014/main" id="{01D7952F-B645-49D4-B280-80C09275DFB8}"/>
              </a:ext>
            </a:extLst>
          </p:cNvPr>
          <p:cNvSpPr>
            <a:spLocks noGrp="1"/>
          </p:cNvSpPr>
          <p:nvPr>
            <p:ph idx="1"/>
          </p:nvPr>
        </p:nvSpPr>
        <p:spPr/>
        <p:txBody>
          <a:bodyPr/>
          <a:lstStyle/>
          <a:p>
            <a:r>
              <a:rPr lang="en-US" dirty="0"/>
              <a:t>Currently being used to load data for GEODE</a:t>
            </a:r>
          </a:p>
          <a:p>
            <a:r>
              <a:rPr lang="en-US" dirty="0"/>
              <a:t>Queries are ran and the data is passed back in either JSON or XML</a:t>
            </a:r>
          </a:p>
        </p:txBody>
      </p:sp>
      <p:sp>
        <p:nvSpPr>
          <p:cNvPr id="4" name="Slide Number Placeholder 3"/>
          <p:cNvSpPr>
            <a:spLocks noGrp="1"/>
          </p:cNvSpPr>
          <p:nvPr>
            <p:ph type="sldNum" sz="quarter" idx="4"/>
          </p:nvPr>
        </p:nvSpPr>
        <p:spPr/>
        <p:txBody>
          <a:bodyPr/>
          <a:lstStyle/>
          <a:p>
            <a:fld id="{B7AD429A-4603-45EA-9947-4F0AB37D77B4}" type="slidenum">
              <a:rPr lang="en-US" smtClean="0"/>
              <a:pPr/>
              <a:t>12</a:t>
            </a:fld>
            <a:endParaRPr lang="en-US"/>
          </a:p>
        </p:txBody>
      </p:sp>
      <p:pic>
        <p:nvPicPr>
          <p:cNvPr id="12" name="Picture 11">
            <a:extLst>
              <a:ext uri="{FF2B5EF4-FFF2-40B4-BE49-F238E27FC236}">
                <a16:creationId xmlns:a16="http://schemas.microsoft.com/office/drawing/2014/main" id="{E2D9FAA9-CDBD-44D6-9731-1E4E80928AA0}"/>
              </a:ext>
            </a:extLst>
          </p:cNvPr>
          <p:cNvPicPr>
            <a:picLocks noChangeAspect="1"/>
          </p:cNvPicPr>
          <p:nvPr/>
        </p:nvPicPr>
        <p:blipFill>
          <a:blip r:embed="rId2"/>
          <a:stretch>
            <a:fillRect/>
          </a:stretch>
        </p:blipFill>
        <p:spPr>
          <a:xfrm>
            <a:off x="738130" y="3760321"/>
            <a:ext cx="8066667" cy="1895238"/>
          </a:xfrm>
          <a:prstGeom prst="rect">
            <a:avLst/>
          </a:prstGeom>
        </p:spPr>
      </p:pic>
    </p:spTree>
    <p:extLst>
      <p:ext uri="{BB962C8B-B14F-4D97-AF65-F5344CB8AC3E}">
        <p14:creationId xmlns:p14="http://schemas.microsoft.com/office/powerpoint/2010/main" val="229589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Why Multiple Vocabularies</a:t>
            </a:r>
          </a:p>
        </p:txBody>
      </p:sp>
      <p:sp>
        <p:nvSpPr>
          <p:cNvPr id="4" name="Slide Number Placeholder 3"/>
          <p:cNvSpPr>
            <a:spLocks noGrp="1"/>
          </p:cNvSpPr>
          <p:nvPr>
            <p:ph type="sldNum" sz="quarter" idx="4"/>
          </p:nvPr>
        </p:nvSpPr>
        <p:spPr/>
        <p:txBody>
          <a:bodyPr/>
          <a:lstStyle/>
          <a:p>
            <a:fld id="{B7AD429A-4603-45EA-9947-4F0AB37D77B4}" type="slidenum">
              <a:rPr lang="en-US" smtClean="0"/>
              <a:pPr/>
              <a:t>13</a:t>
            </a:fld>
            <a:endParaRPr lang="en-US" dirty="0"/>
          </a:p>
        </p:txBody>
      </p:sp>
      <p:sp>
        <p:nvSpPr>
          <p:cNvPr id="8" name="Content Placeholder 4">
            <a:extLst>
              <a:ext uri="{FF2B5EF4-FFF2-40B4-BE49-F238E27FC236}">
                <a16:creationId xmlns:a16="http://schemas.microsoft.com/office/drawing/2014/main" id="{D30359B4-7079-489E-8CD3-935EE91C5305}"/>
              </a:ext>
            </a:extLst>
          </p:cNvPr>
          <p:cNvSpPr txBox="1">
            <a:spLocks/>
          </p:cNvSpPr>
          <p:nvPr/>
        </p:nvSpPr>
        <p:spPr>
          <a:xfrm>
            <a:off x="4696886" y="987802"/>
            <a:ext cx="3890524" cy="31965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7" name="Content Placeholder 6">
            <a:extLst>
              <a:ext uri="{FF2B5EF4-FFF2-40B4-BE49-F238E27FC236}">
                <a16:creationId xmlns:a16="http://schemas.microsoft.com/office/drawing/2014/main" id="{58B0ED4E-102C-4E16-9327-DECB9D8F79AA}"/>
              </a:ext>
            </a:extLst>
          </p:cNvPr>
          <p:cNvSpPr>
            <a:spLocks noGrp="1"/>
          </p:cNvSpPr>
          <p:nvPr>
            <p:ph idx="1"/>
          </p:nvPr>
        </p:nvSpPr>
        <p:spPr/>
        <p:txBody>
          <a:bodyPr/>
          <a:lstStyle/>
          <a:p>
            <a:r>
              <a:rPr lang="en-US" dirty="0"/>
              <a:t>Different Scope: PMESII-PT and DIMEFIL both address “economics”</a:t>
            </a:r>
          </a:p>
          <a:p>
            <a:r>
              <a:rPr lang="en-US" dirty="0"/>
              <a:t>For DIMEFIL, economics and finance are two different categories, In PMESII-PT, they are combined</a:t>
            </a:r>
          </a:p>
          <a:p>
            <a:endParaRPr lang="en-US" dirty="0"/>
          </a:p>
        </p:txBody>
      </p:sp>
      <p:pic>
        <p:nvPicPr>
          <p:cNvPr id="6" name="Picture 5">
            <a:extLst>
              <a:ext uri="{FF2B5EF4-FFF2-40B4-BE49-F238E27FC236}">
                <a16:creationId xmlns:a16="http://schemas.microsoft.com/office/drawing/2014/main" id="{C1A59AB8-68BC-464D-A13C-2C2A6FD7C324}"/>
              </a:ext>
            </a:extLst>
          </p:cNvPr>
          <p:cNvPicPr>
            <a:picLocks noChangeAspect="1"/>
          </p:cNvPicPr>
          <p:nvPr/>
        </p:nvPicPr>
        <p:blipFill>
          <a:blip r:embed="rId3"/>
          <a:stretch>
            <a:fillRect/>
          </a:stretch>
        </p:blipFill>
        <p:spPr>
          <a:xfrm>
            <a:off x="3275588" y="3527341"/>
            <a:ext cx="4268329" cy="2644859"/>
          </a:xfrm>
          <a:prstGeom prst="rect">
            <a:avLst/>
          </a:prstGeom>
        </p:spPr>
      </p:pic>
    </p:spTree>
    <p:extLst>
      <p:ext uri="{BB962C8B-B14F-4D97-AF65-F5344CB8AC3E}">
        <p14:creationId xmlns:p14="http://schemas.microsoft.com/office/powerpoint/2010/main" val="275391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D48E0-A1CE-4EA8-A0CA-C8413E9B1E9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Why Multiple Vocabularies</a:t>
            </a:r>
            <a:endParaRPr lang="en-US" dirty="0"/>
          </a:p>
        </p:txBody>
      </p:sp>
      <p:sp>
        <p:nvSpPr>
          <p:cNvPr id="5" name="Content Placeholder 4">
            <a:extLst>
              <a:ext uri="{FF2B5EF4-FFF2-40B4-BE49-F238E27FC236}">
                <a16:creationId xmlns:a16="http://schemas.microsoft.com/office/drawing/2014/main" id="{524882B5-0ADC-4E08-868D-9751D460F339}"/>
              </a:ext>
            </a:extLst>
          </p:cNvPr>
          <p:cNvSpPr>
            <a:spLocks noGrp="1"/>
          </p:cNvSpPr>
          <p:nvPr>
            <p:ph idx="1"/>
          </p:nvPr>
        </p:nvSpPr>
        <p:spPr/>
        <p:txBody>
          <a:bodyPr/>
          <a:lstStyle/>
          <a:p>
            <a:r>
              <a:rPr lang="en-US" dirty="0"/>
              <a:t>By controlling the terminology contained in a vocabulary, we can greatly reduce the number of false positives</a:t>
            </a:r>
          </a:p>
        </p:txBody>
      </p:sp>
      <p:sp>
        <p:nvSpPr>
          <p:cNvPr id="3" name="Slide Number Placeholder 2">
            <a:extLst>
              <a:ext uri="{FF2B5EF4-FFF2-40B4-BE49-F238E27FC236}">
                <a16:creationId xmlns:a16="http://schemas.microsoft.com/office/drawing/2014/main" id="{22408A89-8DE4-43E9-8D8B-C48F9C63BB12}"/>
              </a:ext>
            </a:extLst>
          </p:cNvPr>
          <p:cNvSpPr>
            <a:spLocks noGrp="1"/>
          </p:cNvSpPr>
          <p:nvPr>
            <p:ph type="sldNum" sz="quarter" idx="4"/>
          </p:nvPr>
        </p:nvSpPr>
        <p:spPr/>
        <p:txBody>
          <a:bodyPr/>
          <a:lstStyle/>
          <a:p>
            <a:fld id="{B7AD429A-4603-45EA-9947-4F0AB37D77B4}" type="slidenum">
              <a:rPr lang="en-US" smtClean="0"/>
              <a:pPr/>
              <a:t>14</a:t>
            </a:fld>
            <a:endParaRPr lang="en-US" dirty="0"/>
          </a:p>
        </p:txBody>
      </p:sp>
      <p:pic>
        <p:nvPicPr>
          <p:cNvPr id="7" name="Content Placeholder 4">
            <a:extLst>
              <a:ext uri="{FF2B5EF4-FFF2-40B4-BE49-F238E27FC236}">
                <a16:creationId xmlns:a16="http://schemas.microsoft.com/office/drawing/2014/main" id="{A980AC2E-A9B9-4064-A898-D384CDDDA7CC}"/>
              </a:ext>
            </a:extLst>
          </p:cNvPr>
          <p:cNvPicPr>
            <a:picLocks noChangeAspect="1"/>
          </p:cNvPicPr>
          <p:nvPr/>
        </p:nvPicPr>
        <p:blipFill>
          <a:blip r:embed="rId2"/>
          <a:stretch>
            <a:fillRect/>
          </a:stretch>
        </p:blipFill>
        <p:spPr>
          <a:xfrm>
            <a:off x="1238068" y="3636936"/>
            <a:ext cx="5895238" cy="2333333"/>
          </a:xfrm>
          <a:prstGeom prst="rect">
            <a:avLst/>
          </a:prstGeom>
        </p:spPr>
      </p:pic>
    </p:spTree>
    <p:extLst>
      <p:ext uri="{BB962C8B-B14F-4D97-AF65-F5344CB8AC3E}">
        <p14:creationId xmlns:p14="http://schemas.microsoft.com/office/powerpoint/2010/main" val="177636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Background: What are ontologies?</a:t>
            </a:r>
          </a:p>
        </p:txBody>
      </p:sp>
      <p:sp>
        <p:nvSpPr>
          <p:cNvPr id="4" name="Slide Number Placeholder 3"/>
          <p:cNvSpPr>
            <a:spLocks noGrp="1"/>
          </p:cNvSpPr>
          <p:nvPr>
            <p:ph type="sldNum" sz="quarter" idx="4"/>
          </p:nvPr>
        </p:nvSpPr>
        <p:spPr/>
        <p:txBody>
          <a:bodyPr/>
          <a:lstStyle/>
          <a:p>
            <a:fld id="{B7AD429A-4603-45EA-9947-4F0AB37D77B4}" type="slidenum">
              <a:rPr lang="en-US" smtClean="0"/>
              <a:pPr/>
              <a:t>2</a:t>
            </a:fld>
            <a:endParaRPr lang="en-US" dirty="0"/>
          </a:p>
        </p:txBody>
      </p:sp>
      <p:sp>
        <p:nvSpPr>
          <p:cNvPr id="6" name="Content Placeholder 2"/>
          <p:cNvSpPr>
            <a:spLocks noGrp="1"/>
          </p:cNvSpPr>
          <p:nvPr>
            <p:ph idx="1"/>
          </p:nvPr>
        </p:nvSpPr>
        <p:spPr>
          <a:xfrm>
            <a:off x="913244" y="1146193"/>
            <a:ext cx="7152257" cy="4334717"/>
          </a:xfrm>
        </p:spPr>
        <p:txBody>
          <a:bodyPr>
            <a:normAutofit/>
          </a:bodyPr>
          <a:lstStyle/>
          <a:p>
            <a:r>
              <a:rPr lang="en-US" sz="2000" dirty="0"/>
              <a:t>An ontology is a way to organize and store information through classes, properties, and instances</a:t>
            </a:r>
          </a:p>
          <a:p>
            <a:r>
              <a:rPr lang="en-US" sz="2000" dirty="0"/>
              <a:t>They use three place relations, with the Subject-Predicate-Object structure ( Think “Noun Verb Noun”, or “Car is a Vehicle”). These are referred to as triples</a:t>
            </a:r>
          </a:p>
          <a:p>
            <a:r>
              <a:rPr lang="en-US" sz="2000" dirty="0"/>
              <a:t>With this format, we are able to organize the world (We’ll start with the Operational Environment and go from there) by taking data and adding structure to it</a:t>
            </a:r>
          </a:p>
          <a:p>
            <a:r>
              <a:rPr lang="en-US" sz="2000" dirty="0"/>
              <a:t>The power is in the connectivity. By linking data together through relations, we gain the ability to discover more connections and relations </a:t>
            </a:r>
            <a:r>
              <a:rPr lang="en-US" sz="2000"/>
              <a:t>through inferencing</a:t>
            </a:r>
            <a:endParaRPr lang="en-US" sz="2000" dirty="0"/>
          </a:p>
          <a:p>
            <a:endParaRPr lang="en-US" sz="2000" dirty="0"/>
          </a:p>
        </p:txBody>
      </p:sp>
    </p:spTree>
    <p:extLst>
      <p:ext uri="{BB962C8B-B14F-4D97-AF65-F5344CB8AC3E}">
        <p14:creationId xmlns:p14="http://schemas.microsoft.com/office/powerpoint/2010/main" val="323674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Background: Classes, Instances, and Properties</a:t>
            </a:r>
          </a:p>
        </p:txBody>
      </p:sp>
      <p:sp>
        <p:nvSpPr>
          <p:cNvPr id="4" name="Slide Number Placeholder 3"/>
          <p:cNvSpPr>
            <a:spLocks noGrp="1"/>
          </p:cNvSpPr>
          <p:nvPr>
            <p:ph type="sldNum" sz="quarter" idx="4"/>
          </p:nvPr>
        </p:nvSpPr>
        <p:spPr/>
        <p:txBody>
          <a:bodyPr/>
          <a:lstStyle/>
          <a:p>
            <a:fld id="{B7AD429A-4603-45EA-9947-4F0AB37D77B4}" type="slidenum">
              <a:rPr lang="en-US" smtClean="0"/>
              <a:pPr/>
              <a:t>3</a:t>
            </a:fld>
            <a:endParaRPr lang="en-US" dirty="0"/>
          </a:p>
        </p:txBody>
      </p:sp>
      <p:sp>
        <p:nvSpPr>
          <p:cNvPr id="6" name="Content Placeholder 2"/>
          <p:cNvSpPr>
            <a:spLocks noGrp="1"/>
          </p:cNvSpPr>
          <p:nvPr>
            <p:ph idx="1"/>
          </p:nvPr>
        </p:nvSpPr>
        <p:spPr>
          <a:xfrm>
            <a:off x="913244" y="1146193"/>
            <a:ext cx="7152257" cy="4334717"/>
          </a:xfrm>
        </p:spPr>
        <p:txBody>
          <a:bodyPr>
            <a:normAutofit/>
          </a:bodyPr>
          <a:lstStyle/>
          <a:p>
            <a:r>
              <a:rPr lang="en-US" sz="1800" dirty="0"/>
              <a:t>Class: Used to represent general concepts, for example, “Car” or “Tire”</a:t>
            </a:r>
          </a:p>
          <a:p>
            <a:pPr lvl="1"/>
            <a:r>
              <a:rPr lang="en-US" sz="1400" dirty="0"/>
              <a:t>A Subclass of this would be a more specific distinction, such as “Honda Accord” or “Goodyear Tire”</a:t>
            </a:r>
          </a:p>
          <a:p>
            <a:pPr lvl="1"/>
            <a:endParaRPr lang="en-US" sz="1800" dirty="0"/>
          </a:p>
          <a:p>
            <a:r>
              <a:rPr lang="en-US" sz="1800" dirty="0"/>
              <a:t>Instance: Used to represent the real world specifics of classes. . In this case, we can think of a specific Honda Accord, which we can refer to by unique identifier, such as the VIN Number. So “VX33532PD” would be an example of an instance of that class</a:t>
            </a:r>
          </a:p>
          <a:p>
            <a:pPr marL="0" indent="0">
              <a:buNone/>
            </a:pPr>
            <a:endParaRPr lang="en-US" sz="1800" dirty="0"/>
          </a:p>
          <a:p>
            <a:r>
              <a:rPr lang="en-US" sz="1800" dirty="0"/>
              <a:t>Property: Used to connect classes and instances together. Classes and subclasses are connect through the </a:t>
            </a:r>
            <a:r>
              <a:rPr lang="en-US" sz="1800" dirty="0" err="1"/>
              <a:t>is_a</a:t>
            </a:r>
            <a:r>
              <a:rPr lang="en-US" sz="1800" dirty="0"/>
              <a:t> property, and other properties will further help describe classes and instances, such as “</a:t>
            </a:r>
            <a:r>
              <a:rPr lang="en-US" sz="1800" dirty="0" err="1"/>
              <a:t>has_color</a:t>
            </a:r>
            <a:r>
              <a:rPr lang="en-US" sz="1800" dirty="0"/>
              <a:t>”</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83925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AEE17-8625-477C-AD68-E5AB033CA2B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Background: The value of ontologies</a:t>
            </a:r>
            <a:endParaRPr lang="en-US" dirty="0"/>
          </a:p>
        </p:txBody>
      </p:sp>
      <p:sp>
        <p:nvSpPr>
          <p:cNvPr id="5" name="Content Placeholder 4">
            <a:extLst>
              <a:ext uri="{FF2B5EF4-FFF2-40B4-BE49-F238E27FC236}">
                <a16:creationId xmlns:a16="http://schemas.microsoft.com/office/drawing/2014/main" id="{3215070F-5C30-44DF-9D84-72E9D301F5D1}"/>
              </a:ext>
            </a:extLst>
          </p:cNvPr>
          <p:cNvSpPr>
            <a:spLocks noGrp="1"/>
          </p:cNvSpPr>
          <p:nvPr>
            <p:ph idx="1"/>
          </p:nvPr>
        </p:nvSpPr>
        <p:spPr/>
        <p:txBody>
          <a:bodyPr>
            <a:normAutofit/>
          </a:bodyPr>
          <a:lstStyle/>
          <a:p>
            <a:r>
              <a:rPr lang="en-US" sz="2400" dirty="0"/>
              <a:t>Inferencing- By having specific classes that are well defined and relations that connect them, more information becomes available. Running an inference engine across data in an ontology aligned structure will discover more relations and connections between classes and instances</a:t>
            </a:r>
          </a:p>
          <a:p>
            <a:r>
              <a:rPr lang="en-US" sz="2400" dirty="0"/>
              <a:t>Structured Data- Ontologies create more structure to data, which will help organize information for easy access and powerful querying</a:t>
            </a:r>
          </a:p>
          <a:p>
            <a:r>
              <a:rPr lang="en-US" sz="2400" dirty="0"/>
              <a:t>Common Vocabulary- By defining classes and properties, there is little ambiguity in what the data actually represents</a:t>
            </a:r>
          </a:p>
          <a:p>
            <a:r>
              <a:rPr lang="en-US" sz="2400" dirty="0"/>
              <a:t>Querying- Ontologies can be queried using SPARQL, a query language that allows for semantic searching</a:t>
            </a:r>
          </a:p>
          <a:p>
            <a:endParaRPr lang="en-US" sz="2400" dirty="0"/>
          </a:p>
        </p:txBody>
      </p:sp>
      <p:sp>
        <p:nvSpPr>
          <p:cNvPr id="3" name="Slide Number Placeholder 2">
            <a:extLst>
              <a:ext uri="{FF2B5EF4-FFF2-40B4-BE49-F238E27FC236}">
                <a16:creationId xmlns:a16="http://schemas.microsoft.com/office/drawing/2014/main" id="{91678A0A-DC3D-4D2E-B128-DC81CFA46BB1}"/>
              </a:ext>
            </a:extLst>
          </p:cNvPr>
          <p:cNvSpPr>
            <a:spLocks noGrp="1"/>
          </p:cNvSpPr>
          <p:nvPr>
            <p:ph type="sldNum" sz="quarter" idx="4"/>
          </p:nvPr>
        </p:nvSpPr>
        <p:spPr/>
        <p:txBody>
          <a:bodyPr/>
          <a:lstStyle/>
          <a:p>
            <a:fld id="{B7AD429A-4603-45EA-9947-4F0AB37D77B4}" type="slidenum">
              <a:rPr lang="en-US" smtClean="0"/>
              <a:pPr/>
              <a:t>4</a:t>
            </a:fld>
            <a:endParaRPr lang="en-US"/>
          </a:p>
        </p:txBody>
      </p:sp>
    </p:spTree>
    <p:extLst>
      <p:ext uri="{BB962C8B-B14F-4D97-AF65-F5344CB8AC3E}">
        <p14:creationId xmlns:p14="http://schemas.microsoft.com/office/powerpoint/2010/main" val="60274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13287-85AA-4920-B7D5-C777B8112A0C}"/>
              </a:ext>
            </a:extLst>
          </p:cNvPr>
          <p:cNvSpPr>
            <a:spLocks noGrp="1"/>
          </p:cNvSpPr>
          <p:nvPr>
            <p:ph type="title"/>
          </p:nvPr>
        </p:nvSpPr>
        <p:spPr/>
        <p:txBody>
          <a:bodyPr/>
          <a:lstStyle/>
          <a:p>
            <a:r>
              <a:rPr lang="en-US" b="1" i="0" dirty="0">
                <a:latin typeface="Arial" panose="020B0604020202020204" pitchFamily="34" charset="0"/>
                <a:cs typeface="Arial" panose="020B0604020202020204" pitchFamily="34" charset="0"/>
              </a:rPr>
              <a:t>Big Picture</a:t>
            </a:r>
            <a:endParaRPr lang="en-US" i="0" dirty="0"/>
          </a:p>
        </p:txBody>
      </p:sp>
      <p:sp>
        <p:nvSpPr>
          <p:cNvPr id="8" name="Content Placeholder 7">
            <a:extLst>
              <a:ext uri="{FF2B5EF4-FFF2-40B4-BE49-F238E27FC236}">
                <a16:creationId xmlns:a16="http://schemas.microsoft.com/office/drawing/2014/main" id="{D45BE32D-777D-4DA0-9696-50C1DC021FE9}"/>
              </a:ext>
            </a:extLst>
          </p:cNvPr>
          <p:cNvSpPr>
            <a:spLocks noGrp="1"/>
          </p:cNvSpPr>
          <p:nvPr>
            <p:ph sz="half" idx="2"/>
          </p:nvPr>
        </p:nvSpPr>
        <p:spPr>
          <a:xfrm>
            <a:off x="366159" y="1276694"/>
            <a:ext cx="4040188" cy="4557575"/>
          </a:xfrm>
        </p:spPr>
        <p:txBody>
          <a:bodyPr>
            <a:normAutofit lnSpcReduction="10000"/>
          </a:bodyPr>
          <a:lstStyle/>
          <a:p>
            <a:r>
              <a:rPr lang="en-US" dirty="0"/>
              <a:t>Taken from “Towards an Ontology of Philosophy” presentation given by Barry Smith</a:t>
            </a:r>
          </a:p>
          <a:p>
            <a:r>
              <a:rPr lang="en-US" dirty="0"/>
              <a:t>The issues of the operational environment and future warfare are ideal for this</a:t>
            </a:r>
          </a:p>
          <a:p>
            <a:r>
              <a:rPr lang="en-US" dirty="0"/>
              <a:t>How can we extract data from many sources, normalize it, and find value?</a:t>
            </a:r>
          </a:p>
          <a:p>
            <a:endParaRPr lang="en-US" dirty="0"/>
          </a:p>
        </p:txBody>
      </p:sp>
      <p:sp>
        <p:nvSpPr>
          <p:cNvPr id="3" name="Slide Number Placeholder 2">
            <a:extLst>
              <a:ext uri="{FF2B5EF4-FFF2-40B4-BE49-F238E27FC236}">
                <a16:creationId xmlns:a16="http://schemas.microsoft.com/office/drawing/2014/main" id="{FCCB93ED-A5C7-4D01-B2A3-B5B0533F4FC2}"/>
              </a:ext>
            </a:extLst>
          </p:cNvPr>
          <p:cNvSpPr>
            <a:spLocks noGrp="1"/>
          </p:cNvSpPr>
          <p:nvPr>
            <p:ph type="sldNum" sz="quarter" idx="10"/>
          </p:nvPr>
        </p:nvSpPr>
        <p:spPr/>
        <p:txBody>
          <a:bodyPr/>
          <a:lstStyle/>
          <a:p>
            <a:fld id="{B7AD429A-4603-45EA-9947-4F0AB37D77B4}" type="slidenum">
              <a:rPr lang="en-US" smtClean="0"/>
              <a:pPr/>
              <a:t>5</a:t>
            </a:fld>
            <a:endParaRPr lang="en-US"/>
          </a:p>
        </p:txBody>
      </p:sp>
      <p:pic>
        <p:nvPicPr>
          <p:cNvPr id="12" name="Picture 11">
            <a:extLst>
              <a:ext uri="{FF2B5EF4-FFF2-40B4-BE49-F238E27FC236}">
                <a16:creationId xmlns:a16="http://schemas.microsoft.com/office/drawing/2014/main" id="{E6481BAC-7D19-400A-8665-7715578952E8}"/>
              </a:ext>
            </a:extLst>
          </p:cNvPr>
          <p:cNvPicPr>
            <a:picLocks noChangeAspect="1"/>
          </p:cNvPicPr>
          <p:nvPr/>
        </p:nvPicPr>
        <p:blipFill>
          <a:blip r:embed="rId3"/>
          <a:stretch>
            <a:fillRect/>
          </a:stretch>
        </p:blipFill>
        <p:spPr>
          <a:xfrm>
            <a:off x="4406107" y="1276694"/>
            <a:ext cx="4471193" cy="3951288"/>
          </a:xfrm>
          <a:prstGeom prst="rect">
            <a:avLst/>
          </a:prstGeom>
        </p:spPr>
      </p:pic>
    </p:spTree>
    <p:extLst>
      <p:ext uri="{BB962C8B-B14F-4D97-AF65-F5344CB8AC3E}">
        <p14:creationId xmlns:p14="http://schemas.microsoft.com/office/powerpoint/2010/main" val="160255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C430F-C933-4748-8264-C71ADB3054D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Background: Types of ontologies</a:t>
            </a:r>
            <a:endParaRPr lang="en-US" dirty="0"/>
          </a:p>
        </p:txBody>
      </p:sp>
      <p:sp>
        <p:nvSpPr>
          <p:cNvPr id="5" name="Content Placeholder 4">
            <a:extLst>
              <a:ext uri="{FF2B5EF4-FFF2-40B4-BE49-F238E27FC236}">
                <a16:creationId xmlns:a16="http://schemas.microsoft.com/office/drawing/2014/main" id="{C64A98C3-6D4D-4C73-8855-D4509D0FD8EA}"/>
              </a:ext>
            </a:extLst>
          </p:cNvPr>
          <p:cNvSpPr>
            <a:spLocks noGrp="1"/>
          </p:cNvSpPr>
          <p:nvPr>
            <p:ph idx="1"/>
          </p:nvPr>
        </p:nvSpPr>
        <p:spPr/>
        <p:txBody>
          <a:bodyPr/>
          <a:lstStyle/>
          <a:p>
            <a:r>
              <a:rPr lang="en-US" dirty="0"/>
              <a:t>Upper Level Ontologies: Meant to be small and capture high level abstract concepts (regions, objects, processes, temporal regions)</a:t>
            </a:r>
          </a:p>
          <a:p>
            <a:r>
              <a:rPr lang="en-US" dirty="0"/>
              <a:t>Mid Level Ontologies: Meant to contain terminology and concepts that will exist across many domains </a:t>
            </a:r>
          </a:p>
          <a:p>
            <a:r>
              <a:rPr lang="en-US" dirty="0"/>
              <a:t>Domain Ontologies: Highly specific to one area of knowledge</a:t>
            </a:r>
          </a:p>
        </p:txBody>
      </p:sp>
      <p:sp>
        <p:nvSpPr>
          <p:cNvPr id="3" name="Slide Number Placeholder 2">
            <a:extLst>
              <a:ext uri="{FF2B5EF4-FFF2-40B4-BE49-F238E27FC236}">
                <a16:creationId xmlns:a16="http://schemas.microsoft.com/office/drawing/2014/main" id="{C2563C14-A4A7-44A3-BEEF-D2B8C8664A52}"/>
              </a:ext>
            </a:extLst>
          </p:cNvPr>
          <p:cNvSpPr>
            <a:spLocks noGrp="1"/>
          </p:cNvSpPr>
          <p:nvPr>
            <p:ph type="sldNum" sz="quarter" idx="4"/>
          </p:nvPr>
        </p:nvSpPr>
        <p:spPr/>
        <p:txBody>
          <a:bodyPr/>
          <a:lstStyle/>
          <a:p>
            <a:fld id="{B7AD429A-4603-45EA-9947-4F0AB37D77B4}" type="slidenum">
              <a:rPr lang="en-US" smtClean="0"/>
              <a:pPr/>
              <a:t>6</a:t>
            </a:fld>
            <a:endParaRPr lang="en-US"/>
          </a:p>
        </p:txBody>
      </p:sp>
    </p:spTree>
    <p:extLst>
      <p:ext uri="{BB962C8B-B14F-4D97-AF65-F5344CB8AC3E}">
        <p14:creationId xmlns:p14="http://schemas.microsoft.com/office/powerpoint/2010/main" val="387034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44947B-7059-4EB1-B802-2E180AAAF2D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TRADOC Ontology Hierarchy</a:t>
            </a:r>
            <a:endParaRPr lang="en-US" dirty="0"/>
          </a:p>
        </p:txBody>
      </p:sp>
      <p:sp>
        <p:nvSpPr>
          <p:cNvPr id="5" name="Content Placeholder 4">
            <a:extLst>
              <a:ext uri="{FF2B5EF4-FFF2-40B4-BE49-F238E27FC236}">
                <a16:creationId xmlns:a16="http://schemas.microsoft.com/office/drawing/2014/main" id="{D49F6F7E-8449-4462-8C52-4E58356C37BE}"/>
              </a:ext>
            </a:extLst>
          </p:cNvPr>
          <p:cNvSpPr>
            <a:spLocks noGrp="1"/>
          </p:cNvSpPr>
          <p:nvPr>
            <p:ph idx="1"/>
          </p:nvPr>
        </p:nvSpPr>
        <p:spPr/>
        <p:txBody>
          <a:bodyPr>
            <a:normAutofit fontScale="85000" lnSpcReduction="10000"/>
          </a:bodyPr>
          <a:lstStyle/>
          <a:p>
            <a:r>
              <a:rPr lang="en-US" dirty="0"/>
              <a:t>Basic Formal Ontology (BFO): This is used as the upper level ontology due to easy integration and wide acceptance in the biomedical and military domains</a:t>
            </a:r>
          </a:p>
          <a:p>
            <a:r>
              <a:rPr lang="en-US" dirty="0"/>
              <a:t>Common Core Ontologies (CCO): This is a collection of mid level ontologies that provide common terminology and relations that are well defined and applicable across many domains (Relations, Artifacts, Agents, etc.). They were created and are maintained by the BFO working group</a:t>
            </a:r>
          </a:p>
          <a:p>
            <a:r>
              <a:rPr lang="en-US" dirty="0"/>
              <a:t>TRADOC OE Ontologies: Created to capture the Operational Environment and the Changing Character of Future Warfare domain</a:t>
            </a:r>
          </a:p>
        </p:txBody>
      </p:sp>
      <p:sp>
        <p:nvSpPr>
          <p:cNvPr id="3" name="Slide Number Placeholder 2">
            <a:extLst>
              <a:ext uri="{FF2B5EF4-FFF2-40B4-BE49-F238E27FC236}">
                <a16:creationId xmlns:a16="http://schemas.microsoft.com/office/drawing/2014/main" id="{9B6A7DC0-577B-4743-92AC-7CAA5D57A22A}"/>
              </a:ext>
            </a:extLst>
          </p:cNvPr>
          <p:cNvSpPr>
            <a:spLocks noGrp="1"/>
          </p:cNvSpPr>
          <p:nvPr>
            <p:ph type="sldNum" sz="quarter" idx="4"/>
          </p:nvPr>
        </p:nvSpPr>
        <p:spPr/>
        <p:txBody>
          <a:bodyPr/>
          <a:lstStyle/>
          <a:p>
            <a:fld id="{B7AD429A-4603-45EA-9947-4F0AB37D77B4}" type="slidenum">
              <a:rPr lang="en-US" smtClean="0"/>
              <a:pPr/>
              <a:t>7</a:t>
            </a:fld>
            <a:endParaRPr lang="en-US"/>
          </a:p>
        </p:txBody>
      </p:sp>
    </p:spTree>
    <p:extLst>
      <p:ext uri="{BB962C8B-B14F-4D97-AF65-F5344CB8AC3E}">
        <p14:creationId xmlns:p14="http://schemas.microsoft.com/office/powerpoint/2010/main" val="281873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Putting It All Together</a:t>
            </a:r>
          </a:p>
        </p:txBody>
      </p:sp>
      <p:sp>
        <p:nvSpPr>
          <p:cNvPr id="4" name="Slide Number Placeholder 3"/>
          <p:cNvSpPr>
            <a:spLocks noGrp="1"/>
          </p:cNvSpPr>
          <p:nvPr>
            <p:ph type="sldNum" sz="quarter" idx="4"/>
          </p:nvPr>
        </p:nvSpPr>
        <p:spPr/>
        <p:txBody>
          <a:bodyPr/>
          <a:lstStyle/>
          <a:p>
            <a:fld id="{B7AD429A-4603-45EA-9947-4F0AB37D77B4}" type="slidenum">
              <a:rPr lang="en-US" smtClean="0"/>
              <a:pPr/>
              <a:t>8</a:t>
            </a:fld>
            <a:endParaRPr lang="en-US"/>
          </a:p>
        </p:txBody>
      </p:sp>
      <p:sp>
        <p:nvSpPr>
          <p:cNvPr id="6" name="Content Placeholder 2"/>
          <p:cNvSpPr>
            <a:spLocks noGrp="1"/>
          </p:cNvSpPr>
          <p:nvPr>
            <p:ph idx="1"/>
          </p:nvPr>
        </p:nvSpPr>
        <p:spPr>
          <a:xfrm>
            <a:off x="913244" y="1146193"/>
            <a:ext cx="7152257" cy="4334717"/>
          </a:xfrm>
        </p:spPr>
        <p:txBody>
          <a:bodyPr>
            <a:normAutofit/>
          </a:bodyPr>
          <a:lstStyle/>
          <a:p>
            <a:endParaRPr lang="en-US" sz="1800" dirty="0"/>
          </a:p>
          <a:p>
            <a:endParaRPr lang="en-US" sz="1800" dirty="0"/>
          </a:p>
          <a:p>
            <a:endParaRPr lang="en-US" sz="1800" dirty="0"/>
          </a:p>
          <a:p>
            <a:endParaRPr lang="en-US" sz="1800" dirty="0"/>
          </a:p>
        </p:txBody>
      </p:sp>
      <p:pic>
        <p:nvPicPr>
          <p:cNvPr id="3" name="Picture 2">
            <a:extLst>
              <a:ext uri="{FF2B5EF4-FFF2-40B4-BE49-F238E27FC236}">
                <a16:creationId xmlns:a16="http://schemas.microsoft.com/office/drawing/2014/main" id="{A3BFBF5F-99D7-4BB9-844F-EB0FA5653A0F}"/>
              </a:ext>
            </a:extLst>
          </p:cNvPr>
          <p:cNvPicPr>
            <a:picLocks noChangeAspect="1"/>
          </p:cNvPicPr>
          <p:nvPr/>
        </p:nvPicPr>
        <p:blipFill>
          <a:blip r:embed="rId2"/>
          <a:stretch>
            <a:fillRect/>
          </a:stretch>
        </p:blipFill>
        <p:spPr>
          <a:xfrm>
            <a:off x="159026" y="1089539"/>
            <a:ext cx="8892195" cy="5072722"/>
          </a:xfrm>
          <a:prstGeom prst="rect">
            <a:avLst/>
          </a:prstGeom>
        </p:spPr>
      </p:pic>
    </p:spTree>
    <p:extLst>
      <p:ext uri="{BB962C8B-B14F-4D97-AF65-F5344CB8AC3E}">
        <p14:creationId xmlns:p14="http://schemas.microsoft.com/office/powerpoint/2010/main" val="282593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44947B-7059-4EB1-B802-2E180AAAF2D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OE Ontologies</a:t>
            </a:r>
            <a:endParaRPr lang="en-US" dirty="0"/>
          </a:p>
        </p:txBody>
      </p:sp>
      <p:sp>
        <p:nvSpPr>
          <p:cNvPr id="5" name="Content Placeholder 4">
            <a:extLst>
              <a:ext uri="{FF2B5EF4-FFF2-40B4-BE49-F238E27FC236}">
                <a16:creationId xmlns:a16="http://schemas.microsoft.com/office/drawing/2014/main" id="{D49F6F7E-8449-4462-8C52-4E58356C37BE}"/>
              </a:ext>
            </a:extLst>
          </p:cNvPr>
          <p:cNvSpPr>
            <a:spLocks noGrp="1"/>
          </p:cNvSpPr>
          <p:nvPr>
            <p:ph idx="1"/>
          </p:nvPr>
        </p:nvSpPr>
        <p:spPr/>
        <p:txBody>
          <a:bodyPr>
            <a:normAutofit fontScale="62500" lnSpcReduction="20000"/>
          </a:bodyPr>
          <a:lstStyle/>
          <a:p>
            <a:r>
              <a:rPr lang="en-US" u="sng" dirty="0"/>
              <a:t>Analysis Framework Ontology</a:t>
            </a:r>
            <a:r>
              <a:rPr lang="en-US" dirty="0"/>
              <a:t>: Contains PMESII-PT, DIMEFIL, and </a:t>
            </a:r>
            <a:r>
              <a:rPr lang="en-US" dirty="0" err="1"/>
              <a:t>CCoFW</a:t>
            </a:r>
            <a:r>
              <a:rPr lang="en-US" dirty="0"/>
              <a:t> classes, as well as controlled vocabularies used for topic generation</a:t>
            </a:r>
          </a:p>
          <a:p>
            <a:r>
              <a:rPr lang="en-US" u="sng" dirty="0"/>
              <a:t>Army Hierarchy Ontology </a:t>
            </a:r>
            <a:r>
              <a:rPr lang="en-US" dirty="0"/>
              <a:t>: Contains the group hierarchy in the Army, ranging from squad to brigade. to support Army Training data</a:t>
            </a:r>
          </a:p>
          <a:p>
            <a:r>
              <a:rPr lang="en-US" u="sng" dirty="0"/>
              <a:t>Army Training Ontology </a:t>
            </a:r>
            <a:r>
              <a:rPr lang="en-US" dirty="0"/>
              <a:t>: Contains properties associated with Army tasks</a:t>
            </a:r>
          </a:p>
          <a:p>
            <a:r>
              <a:rPr lang="en-US" u="sng" dirty="0"/>
              <a:t>Ethnicity Ontology </a:t>
            </a:r>
            <a:r>
              <a:rPr lang="en-US" dirty="0"/>
              <a:t>: Contains a list of ethnicities (Sourced from ICEWS)</a:t>
            </a:r>
          </a:p>
          <a:p>
            <a:r>
              <a:rPr lang="en-US" u="sng" dirty="0"/>
              <a:t>Event Ontology : </a:t>
            </a:r>
            <a:r>
              <a:rPr lang="en-US" dirty="0"/>
              <a:t>Contains a list of event types (Sourced from the CAMEO Event and Actor Codebook)</a:t>
            </a:r>
          </a:p>
          <a:p>
            <a:r>
              <a:rPr lang="en-US" u="sng" dirty="0"/>
              <a:t>Ideology Ontology : </a:t>
            </a:r>
            <a:r>
              <a:rPr lang="en-US" dirty="0"/>
              <a:t>Contains a list of political orientations and religious ideologies (Sourced from ICEWS)</a:t>
            </a:r>
          </a:p>
          <a:p>
            <a:r>
              <a:rPr lang="en-US" u="sng" dirty="0"/>
              <a:t>Organization Ontology </a:t>
            </a:r>
            <a:r>
              <a:rPr lang="en-US" dirty="0"/>
              <a:t>: Contains classification of groups (ex. Refugees, Rebels, Businesses)</a:t>
            </a:r>
          </a:p>
          <a:p>
            <a:r>
              <a:rPr lang="en-US" u="sng" dirty="0"/>
              <a:t>Religion Ontology </a:t>
            </a:r>
            <a:r>
              <a:rPr lang="en-US" dirty="0"/>
              <a:t>: Contains a list of religions as well as acts (act of confession, act of prayer, act of jihad)</a:t>
            </a:r>
          </a:p>
        </p:txBody>
      </p:sp>
      <p:sp>
        <p:nvSpPr>
          <p:cNvPr id="3" name="Slide Number Placeholder 2">
            <a:extLst>
              <a:ext uri="{FF2B5EF4-FFF2-40B4-BE49-F238E27FC236}">
                <a16:creationId xmlns:a16="http://schemas.microsoft.com/office/drawing/2014/main" id="{9B6A7DC0-577B-4743-92AC-7CAA5D57A22A}"/>
              </a:ext>
            </a:extLst>
          </p:cNvPr>
          <p:cNvSpPr>
            <a:spLocks noGrp="1"/>
          </p:cNvSpPr>
          <p:nvPr>
            <p:ph type="sldNum" sz="quarter" idx="4"/>
          </p:nvPr>
        </p:nvSpPr>
        <p:spPr/>
        <p:txBody>
          <a:bodyPr/>
          <a:lstStyle/>
          <a:p>
            <a:fld id="{B7AD429A-4603-45EA-9947-4F0AB37D77B4}" type="slidenum">
              <a:rPr lang="en-US" smtClean="0"/>
              <a:pPr/>
              <a:t>9</a:t>
            </a:fld>
            <a:endParaRPr lang="en-US"/>
          </a:p>
        </p:txBody>
      </p:sp>
    </p:spTree>
    <p:extLst>
      <p:ext uri="{BB962C8B-B14F-4D97-AF65-F5344CB8AC3E}">
        <p14:creationId xmlns:p14="http://schemas.microsoft.com/office/powerpoint/2010/main" val="885965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68562</TotalTime>
  <Words>1084</Words>
  <Application>Microsoft Office PowerPoint</Application>
  <PresentationFormat>On-screen Show (4:3)</PresentationFormat>
  <Paragraphs>98</Paragraphs>
  <Slides>14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 Arial</vt:lpstr>
      <vt:lpstr>Agency FB</vt:lpstr>
      <vt:lpstr>Arial</vt:lpstr>
      <vt:lpstr>Calibri</vt:lpstr>
      <vt:lpstr>Wingdings</vt:lpstr>
      <vt:lpstr>Office Theme</vt:lpstr>
      <vt:lpstr>1_Office Theme</vt:lpstr>
      <vt:lpstr>PowerPoint Presentation</vt:lpstr>
      <vt:lpstr>Background: What are ontologies?</vt:lpstr>
      <vt:lpstr>Background: Classes, Instances, and Properties</vt:lpstr>
      <vt:lpstr>Background: The value of ontologies</vt:lpstr>
      <vt:lpstr>Big Picture</vt:lpstr>
      <vt:lpstr>Background: Types of ontologies</vt:lpstr>
      <vt:lpstr>TRADOC Ontology Hierarchy</vt:lpstr>
      <vt:lpstr>Putting It All Together</vt:lpstr>
      <vt:lpstr>OE Ontologies</vt:lpstr>
      <vt:lpstr>Controlled Vocabularies</vt:lpstr>
      <vt:lpstr>Querying and Output</vt:lpstr>
      <vt:lpstr>Querying and Output</vt:lpstr>
      <vt:lpstr>Why Multiple Vocabularies</vt:lpstr>
      <vt:lpstr>Why Multiple Vocabularies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Plan and Roadmap</dc:title>
  <dc:creator>Garrison, V B (Ginger) CTR USA TRADOC</dc:creator>
  <cp:lastModifiedBy>Joseph Shea</cp:lastModifiedBy>
  <cp:revision>2306</cp:revision>
  <dcterms:modified xsi:type="dcterms:W3CDTF">2019-08-06T16:04:04Z</dcterms:modified>
</cp:coreProperties>
</file>