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5" r:id="rId19"/>
    <p:sldId id="276" r:id="rId20"/>
    <p:sldId id="277" r:id="rId21"/>
    <p:sldId id="278" r:id="rId22"/>
    <p:sldId id="279" r:id="rId23"/>
    <p:sldId id="280" r:id="rId24"/>
  </p:sldIdLst>
  <p:sldSz cx="12192000" cy="6858000"/>
  <p:notesSz cx="6858000" cy="9144000"/>
  <p:embeddedFontLst>
    <p:embeddedFont>
      <p:font typeface="Arimo" panose="020B0604020202020204" charset="0"/>
      <p:regular r:id="rId26"/>
      <p:bold r:id="rId27"/>
      <p:italic r:id="rId28"/>
      <p:boldItalic r:id="rId29"/>
    </p:embeddedFont>
    <p:embeddedFont>
      <p:font typeface="Book Antiqua" panose="02040602050305030304" pitchFamily="18" charset="0"/>
      <p:regular r:id="rId30"/>
      <p:bold r:id="rId31"/>
      <p:italic r:id="rId32"/>
      <p:boldItalic r:id="rId33"/>
    </p:embeddedFont>
    <p:embeddedFont>
      <p:font typeface="Calibri" panose="020F050202020403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20">
          <p15:clr>
            <a:srgbClr val="A4A3A4"/>
          </p15:clr>
        </p15:guide>
        <p15:guide id="2" pos="3824">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gl4crYmRCFRDIbHO/AGr87Gx9m7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guide orient="horz" pos="920"/>
        <p:guide pos="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font" Target="fonts/font9.fntdata"/><Relationship Id="rId42"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4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 name="Google Shape;5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36" name="Google Shape;136;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47" name="Google Shape;147;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58" name="Google Shape;158;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72" name="Google Shape;172;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91" name="Google Shape;191;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202" name="Google Shape;202;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224" name="Google Shape;224;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247" name="Google Shape;247;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258" name="Google Shape;258;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6" name="Google Shape;276;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277" name="Google Shape;277;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5" name="Google Shape;28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286" name="Google Shape;286;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296" name="Google Shape;296;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70" name="Google Shape;7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Google Shape;7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79" name="Google Shape;7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 name="Google Shape;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88" name="Google Shape;8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97" name="Google Shape;9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06" name="Google Shape;106;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6" name="Google Shape;116;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27" name="Google Shape;127;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_自定义版式">
  <p:cSld name="2_自定义版式">
    <p:spTree>
      <p:nvGrpSpPr>
        <p:cNvPr id="1" name="Shape 10"/>
        <p:cNvGrpSpPr/>
        <p:nvPr/>
      </p:nvGrpSpPr>
      <p:grpSpPr>
        <a:xfrm>
          <a:off x="0" y="0"/>
          <a:ext cx="0" cy="0"/>
          <a:chOff x="0" y="0"/>
          <a:chExt cx="0" cy="0"/>
        </a:xfrm>
      </p:grpSpPr>
      <p:cxnSp>
        <p:nvCxnSpPr>
          <p:cNvPr id="11" name="Google Shape;11;p30"/>
          <p:cNvCxnSpPr/>
          <p:nvPr/>
        </p:nvCxnSpPr>
        <p:spPr>
          <a:xfrm>
            <a:off x="7081737" y="0"/>
            <a:ext cx="3442004" cy="6858000"/>
          </a:xfrm>
          <a:prstGeom prst="straightConnector1">
            <a:avLst/>
          </a:prstGeom>
          <a:noFill/>
          <a:ln w="9525" cap="flat" cmpd="sng">
            <a:solidFill>
              <a:srgbClr val="BFBFBF"/>
            </a:solidFill>
            <a:prstDash val="solid"/>
            <a:miter lim="800000"/>
            <a:headEnd type="none" w="sm" len="sm"/>
            <a:tailEnd type="none" w="sm" len="sm"/>
          </a:ln>
        </p:spPr>
      </p:cxnSp>
      <p:cxnSp>
        <p:nvCxnSpPr>
          <p:cNvPr id="12" name="Google Shape;12;p30"/>
          <p:cNvCxnSpPr/>
          <p:nvPr/>
        </p:nvCxnSpPr>
        <p:spPr>
          <a:xfrm rot="10800000" flipH="1">
            <a:off x="0" y="582559"/>
            <a:ext cx="12230206" cy="2548000"/>
          </a:xfrm>
          <a:prstGeom prst="straightConnector1">
            <a:avLst/>
          </a:prstGeom>
          <a:noFill/>
          <a:ln w="9525" cap="flat" cmpd="sng">
            <a:solidFill>
              <a:srgbClr val="BFBFBF"/>
            </a:solidFill>
            <a:prstDash val="solid"/>
            <a:miter lim="800000"/>
            <a:headEnd type="none" w="sm" len="sm"/>
            <a:tailEnd type="none" w="sm" len="sm"/>
          </a:ln>
        </p:spPr>
      </p:cxnSp>
      <p:sp>
        <p:nvSpPr>
          <p:cNvPr id="13" name="Google Shape;13;p30"/>
          <p:cNvSpPr/>
          <p:nvPr/>
        </p:nvSpPr>
        <p:spPr>
          <a:xfrm rot="-5400000">
            <a:off x="7257568" y="1923567"/>
            <a:ext cx="5943603" cy="3925263"/>
          </a:xfrm>
          <a:custGeom>
            <a:avLst/>
            <a:gdLst/>
            <a:ahLst/>
            <a:cxnLst/>
            <a:rect l="l" t="t" r="r" b="b"/>
            <a:pathLst>
              <a:path w="5943603" h="3925263" extrusionOk="0">
                <a:moveTo>
                  <a:pt x="5943603" y="3925263"/>
                </a:moveTo>
                <a:lnTo>
                  <a:pt x="0" y="3925263"/>
                </a:lnTo>
                <a:lnTo>
                  <a:pt x="0" y="2531240"/>
                </a:lnTo>
                <a:lnTo>
                  <a:pt x="5140020" y="0"/>
                </a:lnTo>
                <a:close/>
              </a:path>
            </a:pathLst>
          </a:custGeom>
          <a:solidFill>
            <a:srgbClr val="E700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 name="Google Shape;14;p30"/>
          <p:cNvSpPr/>
          <p:nvPr/>
        </p:nvSpPr>
        <p:spPr>
          <a:xfrm rot="5400000">
            <a:off x="1276605" y="-1276604"/>
            <a:ext cx="1372057" cy="3925264"/>
          </a:xfrm>
          <a:custGeom>
            <a:avLst/>
            <a:gdLst/>
            <a:ahLst/>
            <a:cxnLst/>
            <a:rect l="l" t="t" r="r" b="b"/>
            <a:pathLst>
              <a:path w="1372057" h="3925264" extrusionOk="0">
                <a:moveTo>
                  <a:pt x="0" y="3925264"/>
                </a:moveTo>
                <a:lnTo>
                  <a:pt x="0" y="279949"/>
                </a:lnTo>
                <a:lnTo>
                  <a:pt x="568474" y="0"/>
                </a:lnTo>
                <a:lnTo>
                  <a:pt x="1372057" y="3925264"/>
                </a:lnTo>
                <a:close/>
              </a:path>
            </a:pathLst>
          </a:custGeom>
          <a:solidFill>
            <a:srgbClr val="E700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 name="Google Shape;17;p3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18" name="Google Shape;18;p31"/>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31"/>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1"/>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1"/>
        <p:cNvGrpSpPr/>
        <p:nvPr/>
      </p:nvGrpSpPr>
      <p:grpSpPr>
        <a:xfrm>
          <a:off x="0" y="0"/>
          <a:ext cx="0" cy="0"/>
          <a:chOff x="0" y="0"/>
          <a:chExt cx="0" cy="0"/>
        </a:xfrm>
      </p:grpSpPr>
      <p:sp>
        <p:nvSpPr>
          <p:cNvPr id="22" name="Google Shape;22;p32"/>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23" name="Google Shape;23;p32"/>
          <p:cNvSpPr txBox="1">
            <a:spLocks noGrp="1"/>
          </p:cNvSpPr>
          <p:nvPr>
            <p:ph type="title"/>
          </p:nvPr>
        </p:nvSpPr>
        <p:spPr>
          <a:xfrm>
            <a:off x="0" y="350838"/>
            <a:ext cx="10160000" cy="41116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rgbClr val="C55A11"/>
              </a:buClr>
              <a:buSzPts val="3200"/>
              <a:buFont typeface="Book Antiqua"/>
              <a:buNone/>
              <a:defRPr sz="3200" b="1" i="0" u="none" strike="noStrike" cap="none">
                <a:solidFill>
                  <a:srgbClr val="C55A11"/>
                </a:solidFill>
                <a:latin typeface="Book Antiqua"/>
                <a:ea typeface="Book Antiqua"/>
                <a:cs typeface="Book Antiqua"/>
                <a:sym typeface="Book Antiqu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0_标题幻灯片">
  <p:cSld name="10_标题幻灯片">
    <p:spTree>
      <p:nvGrpSpPr>
        <p:cNvPr id="1" name="Shape 24"/>
        <p:cNvGrpSpPr/>
        <p:nvPr/>
      </p:nvGrpSpPr>
      <p:grpSpPr>
        <a:xfrm>
          <a:off x="0" y="0"/>
          <a:ext cx="0" cy="0"/>
          <a:chOff x="0" y="0"/>
          <a:chExt cx="0" cy="0"/>
        </a:xfrm>
      </p:grpSpPr>
      <p:sp>
        <p:nvSpPr>
          <p:cNvPr id="25" name="Google Shape;25;p33"/>
          <p:cNvSpPr/>
          <p:nvPr/>
        </p:nvSpPr>
        <p:spPr>
          <a:xfrm rot="-1428218">
            <a:off x="-1095844" y="189255"/>
            <a:ext cx="2372763" cy="4930208"/>
          </a:xfrm>
          <a:custGeom>
            <a:avLst/>
            <a:gdLst/>
            <a:ahLst/>
            <a:cxnLst/>
            <a:rect l="l" t="t" r="r" b="b"/>
            <a:pathLst>
              <a:path w="2372763" h="4930208" extrusionOk="0">
                <a:moveTo>
                  <a:pt x="2174854" y="0"/>
                </a:moveTo>
                <a:lnTo>
                  <a:pt x="2270351" y="42127"/>
                </a:lnTo>
                <a:lnTo>
                  <a:pt x="2284714" y="71942"/>
                </a:lnTo>
                <a:cubicBezTo>
                  <a:pt x="2341411" y="205988"/>
                  <a:pt x="2372763" y="353365"/>
                  <a:pt x="2372763" y="508064"/>
                </a:cubicBezTo>
                <a:lnTo>
                  <a:pt x="2372763" y="3809776"/>
                </a:lnTo>
                <a:cubicBezTo>
                  <a:pt x="2372763" y="4428573"/>
                  <a:pt x="1871129" y="4930207"/>
                  <a:pt x="1252332" y="4930207"/>
                </a:cubicBezTo>
                <a:lnTo>
                  <a:pt x="0" y="4930208"/>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 name="Google Shape;26;p33"/>
          <p:cNvSpPr/>
          <p:nvPr/>
        </p:nvSpPr>
        <p:spPr>
          <a:xfrm rot="-5400000">
            <a:off x="7318827" y="1875970"/>
            <a:ext cx="5508172" cy="4238173"/>
          </a:xfrm>
          <a:custGeom>
            <a:avLst/>
            <a:gdLst/>
            <a:ahLst/>
            <a:cxnLst/>
            <a:rect l="l" t="t" r="r" b="b"/>
            <a:pathLst>
              <a:path w="6025244" h="4238173" extrusionOk="0">
                <a:moveTo>
                  <a:pt x="0" y="4238173"/>
                </a:moveTo>
                <a:lnTo>
                  <a:pt x="5107248" y="0"/>
                </a:lnTo>
                <a:lnTo>
                  <a:pt x="6025244" y="4238173"/>
                </a:lnTo>
                <a:lnTo>
                  <a:pt x="0" y="4238173"/>
                </a:lnTo>
                <a:close/>
              </a:path>
            </a:pathLst>
          </a:custGeom>
          <a:solidFill>
            <a:srgbClr val="E700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7" name="Google Shape;27;p33"/>
          <p:cNvCxnSpPr/>
          <p:nvPr/>
        </p:nvCxnSpPr>
        <p:spPr>
          <a:xfrm>
            <a:off x="5597575" y="0"/>
            <a:ext cx="6204958" cy="6850743"/>
          </a:xfrm>
          <a:prstGeom prst="straightConnector1">
            <a:avLst/>
          </a:prstGeom>
          <a:noFill/>
          <a:ln w="9525" cap="flat" cmpd="sng">
            <a:solidFill>
              <a:srgbClr val="BFBFBF"/>
            </a:solidFill>
            <a:prstDash val="solid"/>
            <a:miter lim="800000"/>
            <a:headEnd type="none" w="sm" len="sm"/>
            <a:tailEnd type="none" w="sm" len="sm"/>
          </a:ln>
        </p:spPr>
      </p:cxnSp>
      <p:cxnSp>
        <p:nvCxnSpPr>
          <p:cNvPr id="28" name="Google Shape;28;p33"/>
          <p:cNvCxnSpPr/>
          <p:nvPr/>
        </p:nvCxnSpPr>
        <p:spPr>
          <a:xfrm rot="10800000" flipH="1">
            <a:off x="0" y="919238"/>
            <a:ext cx="12192000" cy="2375293"/>
          </a:xfrm>
          <a:prstGeom prst="straightConnector1">
            <a:avLst/>
          </a:prstGeom>
          <a:noFill/>
          <a:ln w="9525" cap="flat" cmpd="sng">
            <a:solidFill>
              <a:srgbClr val="BFBFBF"/>
            </a:solidFill>
            <a:prstDash val="solid"/>
            <a:miter lim="800000"/>
            <a:headEnd type="none" w="sm" len="sm"/>
            <a:tailEnd type="none" w="sm" len="sm"/>
          </a:ln>
        </p:spPr>
      </p:cxnSp>
      <p:sp>
        <p:nvSpPr>
          <p:cNvPr id="29" name="Google Shape;29;p33"/>
          <p:cNvSpPr/>
          <p:nvPr/>
        </p:nvSpPr>
        <p:spPr>
          <a:xfrm rot="5400000">
            <a:off x="821817" y="-841093"/>
            <a:ext cx="1084236" cy="2766422"/>
          </a:xfrm>
          <a:custGeom>
            <a:avLst/>
            <a:gdLst/>
            <a:ahLst/>
            <a:cxnLst/>
            <a:rect l="l" t="t" r="r" b="b"/>
            <a:pathLst>
              <a:path w="1084236" h="2766422" extrusionOk="0">
                <a:moveTo>
                  <a:pt x="0" y="2766422"/>
                </a:moveTo>
                <a:lnTo>
                  <a:pt x="0" y="486951"/>
                </a:lnTo>
                <a:lnTo>
                  <a:pt x="536447" y="0"/>
                </a:lnTo>
                <a:lnTo>
                  <a:pt x="1084236" y="2766422"/>
                </a:lnTo>
                <a:close/>
              </a:path>
            </a:pathLst>
          </a:custGeom>
          <a:solidFill>
            <a:srgbClr val="E700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自定义版式">
  <p:cSld name="自定义版式">
    <p:spTree>
      <p:nvGrpSpPr>
        <p:cNvPr id="1" name="Shape 30"/>
        <p:cNvGrpSpPr/>
        <p:nvPr/>
      </p:nvGrpSpPr>
      <p:grpSpPr>
        <a:xfrm>
          <a:off x="0" y="0"/>
          <a:ext cx="0" cy="0"/>
          <a:chOff x="0" y="0"/>
          <a:chExt cx="0" cy="0"/>
        </a:xfrm>
      </p:grpSpPr>
      <p:sp>
        <p:nvSpPr>
          <p:cNvPr id="31" name="Google Shape;31;p34"/>
          <p:cNvSpPr/>
          <p:nvPr/>
        </p:nvSpPr>
        <p:spPr>
          <a:xfrm rot="5400000" flipH="1">
            <a:off x="-1141847" y="1603363"/>
            <a:ext cx="6411556" cy="4127863"/>
          </a:xfrm>
          <a:custGeom>
            <a:avLst/>
            <a:gdLst/>
            <a:ahLst/>
            <a:cxnLst/>
            <a:rect l="l" t="t" r="r" b="b"/>
            <a:pathLst>
              <a:path w="6411556" h="4127863" extrusionOk="0">
                <a:moveTo>
                  <a:pt x="6411556" y="4127863"/>
                </a:moveTo>
                <a:lnTo>
                  <a:pt x="5566497" y="0"/>
                </a:lnTo>
                <a:lnTo>
                  <a:pt x="0" y="2741263"/>
                </a:lnTo>
                <a:lnTo>
                  <a:pt x="0" y="4127863"/>
                </a:lnTo>
                <a:close/>
              </a:path>
            </a:pathLst>
          </a:custGeom>
          <a:solidFill>
            <a:srgbClr val="E700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32" name="Google Shape;32;p34"/>
          <p:cNvCxnSpPr/>
          <p:nvPr/>
        </p:nvCxnSpPr>
        <p:spPr>
          <a:xfrm rot="10800000" flipH="1">
            <a:off x="1729048" y="1"/>
            <a:ext cx="3374967" cy="6857999"/>
          </a:xfrm>
          <a:prstGeom prst="straightConnector1">
            <a:avLst/>
          </a:prstGeom>
          <a:noFill/>
          <a:ln w="9525" cap="flat" cmpd="sng">
            <a:solidFill>
              <a:srgbClr val="BFBFBF"/>
            </a:solidFill>
            <a:prstDash val="solid"/>
            <a:miter lim="800000"/>
            <a:headEnd type="none" w="sm" len="sm"/>
            <a:tailEnd type="none" w="sm" len="sm"/>
          </a:ln>
        </p:spPr>
      </p:cxnSp>
      <p:cxnSp>
        <p:nvCxnSpPr>
          <p:cNvPr id="33" name="Google Shape;33;p34"/>
          <p:cNvCxnSpPr/>
          <p:nvPr/>
        </p:nvCxnSpPr>
        <p:spPr>
          <a:xfrm>
            <a:off x="-1" y="195510"/>
            <a:ext cx="12192000" cy="2464563"/>
          </a:xfrm>
          <a:prstGeom prst="straightConnector1">
            <a:avLst/>
          </a:prstGeom>
          <a:noFill/>
          <a:ln w="9525" cap="flat" cmpd="sng">
            <a:solidFill>
              <a:srgbClr val="BFBFBF"/>
            </a:solidFill>
            <a:prstDash val="solid"/>
            <a:miter lim="800000"/>
            <a:headEnd type="none" w="sm" len="sm"/>
            <a:tailEnd type="none" w="sm" len="sm"/>
          </a:ln>
        </p:spPr>
      </p:cxnSp>
      <p:sp>
        <p:nvSpPr>
          <p:cNvPr id="34" name="Google Shape;34;p34"/>
          <p:cNvSpPr/>
          <p:nvPr/>
        </p:nvSpPr>
        <p:spPr>
          <a:xfrm rot="-5400000" flipH="1">
            <a:off x="10073293" y="-1229246"/>
            <a:ext cx="926783" cy="3310632"/>
          </a:xfrm>
          <a:custGeom>
            <a:avLst/>
            <a:gdLst/>
            <a:ahLst/>
            <a:cxnLst/>
            <a:rect l="l" t="t" r="r" b="b"/>
            <a:pathLst>
              <a:path w="926783" h="3310632" extrusionOk="0">
                <a:moveTo>
                  <a:pt x="0" y="122636"/>
                </a:moveTo>
                <a:lnTo>
                  <a:pt x="0" y="3310632"/>
                </a:lnTo>
                <a:lnTo>
                  <a:pt x="926783" y="3310632"/>
                </a:lnTo>
                <a:lnTo>
                  <a:pt x="249028" y="0"/>
                </a:lnTo>
                <a:close/>
              </a:path>
            </a:pathLst>
          </a:custGeom>
          <a:solidFill>
            <a:srgbClr val="E700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自定义版式">
  <p:cSld name="3_自定义版式">
    <p:spTree>
      <p:nvGrpSpPr>
        <p:cNvPr id="1" name="Shape 35"/>
        <p:cNvGrpSpPr/>
        <p:nvPr/>
      </p:nvGrpSpPr>
      <p:grpSpPr>
        <a:xfrm>
          <a:off x="0" y="0"/>
          <a:ext cx="0" cy="0"/>
          <a:chOff x="0" y="0"/>
          <a:chExt cx="0" cy="0"/>
        </a:xfrm>
      </p:grpSpPr>
      <p:sp>
        <p:nvSpPr>
          <p:cNvPr id="36" name="Google Shape;36;p35"/>
          <p:cNvSpPr/>
          <p:nvPr/>
        </p:nvSpPr>
        <p:spPr>
          <a:xfrm rot="5400000">
            <a:off x="-1365068" y="1365067"/>
            <a:ext cx="6857999" cy="4127864"/>
          </a:xfrm>
          <a:custGeom>
            <a:avLst/>
            <a:gdLst/>
            <a:ahLst/>
            <a:cxnLst/>
            <a:rect l="l" t="t" r="r" b="b"/>
            <a:pathLst>
              <a:path w="6857999" h="4127864" extrusionOk="0">
                <a:moveTo>
                  <a:pt x="0" y="4127864"/>
                </a:moveTo>
                <a:lnTo>
                  <a:pt x="0" y="2961118"/>
                </a:lnTo>
                <a:lnTo>
                  <a:pt x="6012940" y="0"/>
                </a:lnTo>
                <a:lnTo>
                  <a:pt x="6857999" y="4127864"/>
                </a:lnTo>
                <a:close/>
              </a:path>
            </a:pathLst>
          </a:custGeom>
          <a:solidFill>
            <a:srgbClr val="E700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 name="Google Shape;37;p35"/>
          <p:cNvSpPr/>
          <p:nvPr/>
        </p:nvSpPr>
        <p:spPr>
          <a:xfrm rot="-5400000">
            <a:off x="10971238" y="415145"/>
            <a:ext cx="1635909" cy="805616"/>
          </a:xfrm>
          <a:custGeom>
            <a:avLst/>
            <a:gdLst/>
            <a:ahLst/>
            <a:cxnLst/>
            <a:rect l="l" t="t" r="r" b="b"/>
            <a:pathLst>
              <a:path w="1635909" h="805616" extrusionOk="0">
                <a:moveTo>
                  <a:pt x="1635909" y="0"/>
                </a:moveTo>
                <a:lnTo>
                  <a:pt x="1635909" y="805616"/>
                </a:lnTo>
                <a:lnTo>
                  <a:pt x="0" y="805616"/>
                </a:lnTo>
                <a:close/>
              </a:path>
            </a:pathLst>
          </a:custGeom>
          <a:solidFill>
            <a:srgbClr val="E700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7_自定义版式">
  <p:cSld name="7_自定义版式">
    <p:spTree>
      <p:nvGrpSpPr>
        <p:cNvPr id="1" name="Shape 38"/>
        <p:cNvGrpSpPr/>
        <p:nvPr/>
      </p:nvGrpSpPr>
      <p:grpSpPr>
        <a:xfrm>
          <a:off x="0" y="0"/>
          <a:ext cx="0" cy="0"/>
          <a:chOff x="0" y="0"/>
          <a:chExt cx="0" cy="0"/>
        </a:xfrm>
      </p:grpSpPr>
      <p:sp>
        <p:nvSpPr>
          <p:cNvPr id="39" name="Google Shape;39;p36"/>
          <p:cNvSpPr/>
          <p:nvPr/>
        </p:nvSpPr>
        <p:spPr>
          <a:xfrm rot="-5400000" flipH="1">
            <a:off x="6699070" y="1365068"/>
            <a:ext cx="6857999" cy="4127864"/>
          </a:xfrm>
          <a:custGeom>
            <a:avLst/>
            <a:gdLst/>
            <a:ahLst/>
            <a:cxnLst/>
            <a:rect l="l" t="t" r="r" b="b"/>
            <a:pathLst>
              <a:path w="6857999" h="4127864" extrusionOk="0">
                <a:moveTo>
                  <a:pt x="0" y="2961118"/>
                </a:moveTo>
                <a:lnTo>
                  <a:pt x="0" y="4127864"/>
                </a:lnTo>
                <a:lnTo>
                  <a:pt x="6857999" y="4127864"/>
                </a:lnTo>
                <a:lnTo>
                  <a:pt x="6012940" y="0"/>
                </a:lnTo>
                <a:close/>
              </a:path>
            </a:pathLst>
          </a:custGeom>
          <a:solidFill>
            <a:srgbClr val="E700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 name="Google Shape;40;p36"/>
          <p:cNvSpPr/>
          <p:nvPr/>
        </p:nvSpPr>
        <p:spPr>
          <a:xfrm rot="5400000" flipH="1">
            <a:off x="134326" y="5878186"/>
            <a:ext cx="845489" cy="1114141"/>
          </a:xfrm>
          <a:custGeom>
            <a:avLst/>
            <a:gdLst/>
            <a:ahLst/>
            <a:cxnLst/>
            <a:rect l="l" t="t" r="r" b="b"/>
            <a:pathLst>
              <a:path w="845489" h="1114141" extrusionOk="0">
                <a:moveTo>
                  <a:pt x="845489" y="1114141"/>
                </a:moveTo>
                <a:lnTo>
                  <a:pt x="617401" y="0"/>
                </a:lnTo>
                <a:lnTo>
                  <a:pt x="0" y="304045"/>
                </a:lnTo>
                <a:lnTo>
                  <a:pt x="0" y="1114141"/>
                </a:lnTo>
                <a:close/>
              </a:path>
            </a:pathLst>
          </a:custGeom>
          <a:solidFill>
            <a:srgbClr val="E700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6_自定义版式">
  <p:cSld name="6_自定义版式">
    <p:spTree>
      <p:nvGrpSpPr>
        <p:cNvPr id="1" name="Shape 41"/>
        <p:cNvGrpSpPr/>
        <p:nvPr/>
      </p:nvGrpSpPr>
      <p:grpSpPr>
        <a:xfrm>
          <a:off x="0" y="0"/>
          <a:ext cx="0" cy="0"/>
          <a:chOff x="0" y="0"/>
          <a:chExt cx="0" cy="0"/>
        </a:xfrm>
      </p:grpSpPr>
      <p:sp>
        <p:nvSpPr>
          <p:cNvPr id="42" name="Google Shape;42;p37"/>
          <p:cNvSpPr/>
          <p:nvPr/>
        </p:nvSpPr>
        <p:spPr>
          <a:xfrm>
            <a:off x="2964768" y="2730136"/>
            <a:ext cx="9227232" cy="4127863"/>
          </a:xfrm>
          <a:custGeom>
            <a:avLst/>
            <a:gdLst/>
            <a:ahLst/>
            <a:cxnLst/>
            <a:rect l="l" t="t" r="r" b="b"/>
            <a:pathLst>
              <a:path w="6025244" h="2773093" extrusionOk="0">
                <a:moveTo>
                  <a:pt x="0" y="2773093"/>
                </a:moveTo>
                <a:lnTo>
                  <a:pt x="5473433" y="0"/>
                </a:lnTo>
                <a:lnTo>
                  <a:pt x="6025244" y="2773093"/>
                </a:lnTo>
                <a:lnTo>
                  <a:pt x="0" y="2773093"/>
                </a:lnTo>
                <a:close/>
              </a:path>
            </a:pathLst>
          </a:custGeom>
          <a:solidFill>
            <a:srgbClr val="E700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 name="Google Shape;43;p37"/>
          <p:cNvSpPr/>
          <p:nvPr/>
        </p:nvSpPr>
        <p:spPr>
          <a:xfrm rot="5400000">
            <a:off x="-260152" y="343280"/>
            <a:ext cx="941482" cy="421178"/>
          </a:xfrm>
          <a:custGeom>
            <a:avLst/>
            <a:gdLst/>
            <a:ahLst/>
            <a:cxnLst/>
            <a:rect l="l" t="t" r="r" b="b"/>
            <a:pathLst>
              <a:path w="6025244" h="2773093" extrusionOk="0">
                <a:moveTo>
                  <a:pt x="0" y="2773093"/>
                </a:moveTo>
                <a:lnTo>
                  <a:pt x="5473433" y="0"/>
                </a:lnTo>
                <a:lnTo>
                  <a:pt x="6025244" y="2773093"/>
                </a:lnTo>
                <a:lnTo>
                  <a:pt x="0" y="2773093"/>
                </a:lnTo>
                <a:close/>
              </a:path>
            </a:pathLst>
          </a:custGeom>
          <a:solidFill>
            <a:srgbClr val="E700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 name="Google Shape;44;p37"/>
          <p:cNvSpPr/>
          <p:nvPr/>
        </p:nvSpPr>
        <p:spPr>
          <a:xfrm>
            <a:off x="542437" y="209521"/>
            <a:ext cx="3561080" cy="52197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E70012"/>
                </a:solidFill>
                <a:latin typeface="Arial"/>
                <a:ea typeface="Arial"/>
                <a:cs typeface="Arial"/>
                <a:sym typeface="Arial"/>
              </a:rPr>
              <a:t>Add your title here</a:t>
            </a:r>
            <a:endParaRPr sz="2800" b="0" i="0" u="none" strike="noStrike" cap="none">
              <a:solidFill>
                <a:srgbClr val="E70012"/>
              </a:solidFill>
              <a:latin typeface="Arial"/>
              <a:ea typeface="Arial"/>
              <a:cs typeface="Arial"/>
              <a:sym typeface="Arial"/>
            </a:endParaRPr>
          </a:p>
        </p:txBody>
      </p:sp>
      <p:sp>
        <p:nvSpPr>
          <p:cNvPr id="45" name="Google Shape;45;p37"/>
          <p:cNvSpPr/>
          <p:nvPr/>
        </p:nvSpPr>
        <p:spPr>
          <a:xfrm>
            <a:off x="542437" y="670559"/>
            <a:ext cx="8815234"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A5A5A5"/>
                </a:solidFill>
                <a:latin typeface="Arial"/>
                <a:ea typeface="Arial"/>
                <a:cs typeface="Arial"/>
                <a:sym typeface="Arial"/>
              </a:rPr>
              <a:t>Click add this section keywords detailed description of the contents of this paragraph</a:t>
            </a:r>
            <a:endParaRPr sz="1800" b="0" i="0" u="none" strike="noStrike" cap="none">
              <a:solidFill>
                <a:srgbClr val="A5A5A5"/>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5_自定义版式">
  <p:cSld name="5_自定义版式">
    <p:spTree>
      <p:nvGrpSpPr>
        <p:cNvPr id="1" name="Shape 46"/>
        <p:cNvGrpSpPr/>
        <p:nvPr/>
      </p:nvGrpSpPr>
      <p:grpSpPr>
        <a:xfrm>
          <a:off x="0" y="0"/>
          <a:ext cx="0" cy="0"/>
          <a:chOff x="0" y="0"/>
          <a:chExt cx="0" cy="0"/>
        </a:xfrm>
      </p:grpSpPr>
      <p:sp>
        <p:nvSpPr>
          <p:cNvPr id="47" name="Google Shape;47;p38"/>
          <p:cNvSpPr/>
          <p:nvPr/>
        </p:nvSpPr>
        <p:spPr>
          <a:xfrm rot="5400000">
            <a:off x="-260152" y="343280"/>
            <a:ext cx="941482" cy="421178"/>
          </a:xfrm>
          <a:custGeom>
            <a:avLst/>
            <a:gdLst/>
            <a:ahLst/>
            <a:cxnLst/>
            <a:rect l="l" t="t" r="r" b="b"/>
            <a:pathLst>
              <a:path w="6025244" h="2773093" extrusionOk="0">
                <a:moveTo>
                  <a:pt x="0" y="2773093"/>
                </a:moveTo>
                <a:lnTo>
                  <a:pt x="5473433" y="0"/>
                </a:lnTo>
                <a:lnTo>
                  <a:pt x="6025244" y="2773093"/>
                </a:lnTo>
                <a:lnTo>
                  <a:pt x="0" y="2773093"/>
                </a:lnTo>
                <a:close/>
              </a:path>
            </a:pathLst>
          </a:custGeom>
          <a:solidFill>
            <a:srgbClr val="E700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8" name="Google Shape;48;p38"/>
          <p:cNvSpPr/>
          <p:nvPr/>
        </p:nvSpPr>
        <p:spPr>
          <a:xfrm rot="-5400000">
            <a:off x="11510670" y="6176670"/>
            <a:ext cx="941482" cy="421178"/>
          </a:xfrm>
          <a:custGeom>
            <a:avLst/>
            <a:gdLst/>
            <a:ahLst/>
            <a:cxnLst/>
            <a:rect l="l" t="t" r="r" b="b"/>
            <a:pathLst>
              <a:path w="6025244" h="2773093" extrusionOk="0">
                <a:moveTo>
                  <a:pt x="0" y="2773093"/>
                </a:moveTo>
                <a:lnTo>
                  <a:pt x="5473433" y="0"/>
                </a:lnTo>
                <a:lnTo>
                  <a:pt x="6025244" y="2773093"/>
                </a:lnTo>
                <a:lnTo>
                  <a:pt x="0" y="2773093"/>
                </a:lnTo>
                <a:close/>
              </a:path>
            </a:pathLst>
          </a:custGeom>
          <a:solidFill>
            <a:srgbClr val="E700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 name="Google Shape;49;p38"/>
          <p:cNvSpPr/>
          <p:nvPr/>
        </p:nvSpPr>
        <p:spPr>
          <a:xfrm>
            <a:off x="542437" y="209521"/>
            <a:ext cx="3561080" cy="52197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E70012"/>
                </a:solidFill>
                <a:latin typeface="Arial"/>
                <a:ea typeface="Arial"/>
                <a:cs typeface="Arial"/>
                <a:sym typeface="Arial"/>
              </a:rPr>
              <a:t>Add your title here</a:t>
            </a:r>
            <a:endParaRPr sz="2800" b="0" i="0" u="none" strike="noStrike" cap="none">
              <a:solidFill>
                <a:srgbClr val="E70012"/>
              </a:solidFill>
              <a:latin typeface="Arial"/>
              <a:ea typeface="Arial"/>
              <a:cs typeface="Arial"/>
              <a:sym typeface="Arial"/>
            </a:endParaRPr>
          </a:p>
        </p:txBody>
      </p:sp>
      <p:sp>
        <p:nvSpPr>
          <p:cNvPr id="50" name="Google Shape;50;p38"/>
          <p:cNvSpPr/>
          <p:nvPr/>
        </p:nvSpPr>
        <p:spPr>
          <a:xfrm>
            <a:off x="542437" y="670559"/>
            <a:ext cx="8815234"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A5A5A5"/>
                </a:solidFill>
                <a:latin typeface="Arial"/>
                <a:ea typeface="Arial"/>
                <a:cs typeface="Arial"/>
                <a:sym typeface="Arial"/>
              </a:rPr>
              <a:t>Click add this section keywords detailed description of the contents of this paragraph</a:t>
            </a:r>
            <a:endParaRPr sz="1800" b="0" i="0" u="none" strike="noStrike" cap="none">
              <a:solidFill>
                <a:srgbClr val="A5A5A5"/>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gif"/></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levunguyen.com/laptrinhjavascript/2021/02/21/lap-trinh-huong-doi-tuong-trong-javascript/" TargetMode="External"/><Relationship Id="rId7" Type="http://schemas.openxmlformats.org/officeDocument/2006/relationships/hyperlink" Target="https://xuanthulab.net/lop-trong-javascript.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developer.mozilla.org/vi/docs/Web/JavaScript/Reference/Classes" TargetMode="External"/><Relationship Id="rId5" Type="http://schemas.openxmlformats.org/officeDocument/2006/relationships/hyperlink" Target="https://levunguyen.com/laptrinhjavascript/2021/02/24/su-dung-prototype-trong-javascript/" TargetMode="External"/><Relationship Id="rId4" Type="http://schemas.openxmlformats.org/officeDocument/2006/relationships/hyperlink" Target="https://levunguyen.com/laptrinhjavascript/2021/02/24/su-dung-ke-thua-trong-javascrip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
          <p:cNvSpPr/>
          <p:nvPr/>
        </p:nvSpPr>
        <p:spPr>
          <a:xfrm>
            <a:off x="762000" y="3324980"/>
            <a:ext cx="8016240" cy="339078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4800"/>
              <a:buFont typeface="Arial"/>
              <a:buNone/>
            </a:pPr>
            <a:r>
              <a:rPr lang="en-US" sz="4800" b="1" i="0" u="none" strike="noStrike" cap="none">
                <a:solidFill>
                  <a:srgbClr val="EE7751"/>
                </a:solidFill>
                <a:latin typeface="Times New Roman"/>
                <a:ea typeface="Times New Roman"/>
                <a:cs typeface="Times New Roman"/>
                <a:sym typeface="Times New Roman"/>
              </a:rPr>
              <a:t>Session 11</a:t>
            </a:r>
            <a:endParaRPr/>
          </a:p>
          <a:p>
            <a:pPr marL="0" marR="0" lvl="0" indent="0" algn="l" rtl="0">
              <a:lnSpc>
                <a:spcPct val="150000"/>
              </a:lnSpc>
              <a:spcBef>
                <a:spcPts val="0"/>
              </a:spcBef>
              <a:spcAft>
                <a:spcPts val="0"/>
              </a:spcAft>
              <a:buClr>
                <a:srgbClr val="000000"/>
              </a:buClr>
              <a:buSzPts val="4800"/>
              <a:buFont typeface="Arial"/>
              <a:buNone/>
            </a:pPr>
            <a:r>
              <a:rPr lang="en-US" sz="4800" b="1" i="0" u="none" strike="noStrike" cap="none">
                <a:solidFill>
                  <a:srgbClr val="EE7751"/>
                </a:solidFill>
                <a:latin typeface="Times New Roman"/>
                <a:ea typeface="Times New Roman"/>
                <a:cs typeface="Times New Roman"/>
                <a:sym typeface="Times New Roman"/>
              </a:rPr>
              <a:t>Lập Trình Hướng Đối Tượng</a:t>
            </a:r>
            <a:endParaRPr/>
          </a:p>
          <a:p>
            <a:pPr marL="0" marR="0" lvl="0" indent="0" algn="l" rtl="0">
              <a:lnSpc>
                <a:spcPct val="150000"/>
              </a:lnSpc>
              <a:spcBef>
                <a:spcPts val="0"/>
              </a:spcBef>
              <a:spcAft>
                <a:spcPts val="0"/>
              </a:spcAft>
              <a:buClr>
                <a:srgbClr val="000000"/>
              </a:buClr>
              <a:buSzPts val="4800"/>
              <a:buFont typeface="Arial"/>
              <a:buNone/>
            </a:pPr>
            <a:r>
              <a:rPr lang="en-US" sz="4800" b="1" i="0" u="none" strike="noStrike" cap="none">
                <a:solidFill>
                  <a:srgbClr val="EE7751"/>
                </a:solidFill>
                <a:latin typeface="Times New Roman"/>
                <a:ea typeface="Times New Roman"/>
                <a:cs typeface="Times New Roman"/>
                <a:sym typeface="Times New Roman"/>
              </a:rPr>
              <a:t>OOP</a:t>
            </a:r>
            <a:endParaRPr/>
          </a:p>
        </p:txBody>
      </p:sp>
      <p:pic>
        <p:nvPicPr>
          <p:cNvPr id="57" name="Google Shape;57;p1"/>
          <p:cNvPicPr preferRelativeResize="0"/>
          <p:nvPr/>
        </p:nvPicPr>
        <p:blipFill rotWithShape="1">
          <a:blip r:embed="rId3">
            <a:alphaModFix/>
          </a:blip>
          <a:srcRect/>
          <a:stretch/>
        </p:blipFill>
        <p:spPr>
          <a:xfrm>
            <a:off x="11241125" y="0"/>
            <a:ext cx="950875" cy="5166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cxnSp>
        <p:nvCxnSpPr>
          <p:cNvPr id="138" name="Google Shape;138;p10"/>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139" name="Google Shape;139;p10"/>
          <p:cNvSpPr txBox="1"/>
          <p:nvPr/>
        </p:nvSpPr>
        <p:spPr>
          <a:xfrm>
            <a:off x="0" y="172840"/>
            <a:ext cx="10796710"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0" i="0" u="none" strike="noStrike" cap="none">
                <a:solidFill>
                  <a:schemeClr val="dk1"/>
                </a:solidFill>
                <a:latin typeface="Times New Roman"/>
                <a:ea typeface="Times New Roman"/>
                <a:cs typeface="Times New Roman"/>
                <a:sym typeface="Times New Roman"/>
              </a:rPr>
              <a:t>Class</a:t>
            </a:r>
            <a:endParaRPr sz="4400" b="0" i="0" u="none" strike="noStrike" cap="none">
              <a:solidFill>
                <a:schemeClr val="dk1"/>
              </a:solidFill>
              <a:latin typeface="Times New Roman"/>
              <a:ea typeface="Times New Roman"/>
              <a:cs typeface="Times New Roman"/>
              <a:sym typeface="Times New Roman"/>
            </a:endParaRPr>
          </a:p>
        </p:txBody>
      </p:sp>
      <p:sp>
        <p:nvSpPr>
          <p:cNvPr id="140" name="Google Shape;140;p10"/>
          <p:cNvSpPr txBox="1"/>
          <p:nvPr/>
        </p:nvSpPr>
        <p:spPr>
          <a:xfrm>
            <a:off x="147320" y="1265145"/>
            <a:ext cx="11897360" cy="5165146"/>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chemeClr val="dk1"/>
              </a:buClr>
              <a:buSzPts val="3600"/>
              <a:buFont typeface="Arial"/>
              <a:buChar char="•"/>
            </a:pPr>
            <a:r>
              <a:rPr lang="en-US" sz="2800" b="0" i="0" u="none" strike="noStrike" cap="none">
                <a:solidFill>
                  <a:schemeClr val="dk1"/>
                </a:solidFill>
                <a:latin typeface="Times New Roman"/>
                <a:ea typeface="Times New Roman"/>
                <a:cs typeface="Times New Roman"/>
                <a:sym typeface="Times New Roman"/>
              </a:rPr>
              <a:t>Class là khái niệm dùng để mô tả một loại đối tượng có những thuộc tính, hành vi và những mối quan hệ thông thường tương tự nhau.</a:t>
            </a:r>
            <a:endParaRPr sz="2800" b="0" i="0" u="none" strike="noStrike" cap="none">
              <a:solidFill>
                <a:schemeClr val="dk1"/>
              </a:solidFill>
              <a:latin typeface="Times New Roman"/>
              <a:ea typeface="Times New Roman"/>
              <a:cs typeface="Times New Roman"/>
              <a:sym typeface="Times New Roman"/>
            </a:endParaRPr>
          </a:p>
        </p:txBody>
      </p:sp>
      <p:pic>
        <p:nvPicPr>
          <p:cNvPr id="141" name="Google Shape;141;p10"/>
          <p:cNvPicPr preferRelativeResize="0"/>
          <p:nvPr/>
        </p:nvPicPr>
        <p:blipFill rotWithShape="1">
          <a:blip r:embed="rId3">
            <a:alphaModFix/>
          </a:blip>
          <a:srcRect/>
          <a:stretch/>
        </p:blipFill>
        <p:spPr>
          <a:xfrm>
            <a:off x="11241125" y="0"/>
            <a:ext cx="950875" cy="516650"/>
          </a:xfrm>
          <a:prstGeom prst="rect">
            <a:avLst/>
          </a:prstGeom>
          <a:noFill/>
          <a:ln>
            <a:noFill/>
          </a:ln>
        </p:spPr>
      </p:pic>
      <p:sp>
        <p:nvSpPr>
          <p:cNvPr id="142" name="Google Shape;142;p10"/>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43" name="Google Shape;143;p10" descr="Diagram&#10;&#10;Description automatically generated"/>
          <p:cNvPicPr preferRelativeResize="0"/>
          <p:nvPr/>
        </p:nvPicPr>
        <p:blipFill rotWithShape="1">
          <a:blip r:embed="rId4">
            <a:alphaModFix/>
          </a:blip>
          <a:srcRect/>
          <a:stretch/>
        </p:blipFill>
        <p:spPr>
          <a:xfrm>
            <a:off x="3319964" y="2228826"/>
            <a:ext cx="5856872" cy="46562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cxnSp>
        <p:nvCxnSpPr>
          <p:cNvPr id="149" name="Google Shape;149;p11"/>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150" name="Google Shape;150;p11"/>
          <p:cNvSpPr txBox="1"/>
          <p:nvPr/>
        </p:nvSpPr>
        <p:spPr>
          <a:xfrm>
            <a:off x="0" y="172840"/>
            <a:ext cx="10796710"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0" i="0" u="none" strike="noStrike" cap="none">
                <a:solidFill>
                  <a:schemeClr val="dk1"/>
                </a:solidFill>
                <a:latin typeface="Times New Roman"/>
                <a:ea typeface="Times New Roman"/>
                <a:cs typeface="Times New Roman"/>
                <a:sym typeface="Times New Roman"/>
              </a:rPr>
              <a:t>Object</a:t>
            </a:r>
            <a:endParaRPr sz="4400" b="0" i="0" u="none" strike="noStrike" cap="none">
              <a:solidFill>
                <a:schemeClr val="dk1"/>
              </a:solidFill>
              <a:latin typeface="Times New Roman"/>
              <a:ea typeface="Times New Roman"/>
              <a:cs typeface="Times New Roman"/>
              <a:sym typeface="Times New Roman"/>
            </a:endParaRPr>
          </a:p>
        </p:txBody>
      </p:sp>
      <p:sp>
        <p:nvSpPr>
          <p:cNvPr id="151" name="Google Shape;151;p11"/>
          <p:cNvSpPr txBox="1"/>
          <p:nvPr/>
        </p:nvSpPr>
        <p:spPr>
          <a:xfrm>
            <a:off x="147320" y="1265145"/>
            <a:ext cx="11897360" cy="5165146"/>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chemeClr val="dk1"/>
              </a:buClr>
              <a:buSzPts val="3600"/>
              <a:buFont typeface="Arial"/>
              <a:buChar char="•"/>
            </a:pPr>
            <a:r>
              <a:rPr lang="en-US" sz="2800" b="0" i="0" u="none" strike="noStrike" cap="none">
                <a:solidFill>
                  <a:schemeClr val="dk1"/>
                </a:solidFill>
                <a:latin typeface="Times New Roman"/>
                <a:ea typeface="Times New Roman"/>
                <a:cs typeface="Times New Roman"/>
                <a:sym typeface="Times New Roman"/>
              </a:rPr>
              <a:t>Đối tượng là thể hiện của một lớp. Mỗi đối tượng có những thuộc tính hay những đặc điểm mô tả và những hành vi riêng nhằm phân biệt nó với các đối tượng khác.</a:t>
            </a:r>
            <a:endParaRPr/>
          </a:p>
        </p:txBody>
      </p:sp>
      <p:pic>
        <p:nvPicPr>
          <p:cNvPr id="152" name="Google Shape;152;p11"/>
          <p:cNvPicPr preferRelativeResize="0"/>
          <p:nvPr/>
        </p:nvPicPr>
        <p:blipFill rotWithShape="1">
          <a:blip r:embed="rId3">
            <a:alphaModFix/>
          </a:blip>
          <a:srcRect/>
          <a:stretch/>
        </p:blipFill>
        <p:spPr>
          <a:xfrm>
            <a:off x="11241125" y="0"/>
            <a:ext cx="950875" cy="516650"/>
          </a:xfrm>
          <a:prstGeom prst="rect">
            <a:avLst/>
          </a:prstGeom>
          <a:noFill/>
          <a:ln>
            <a:noFill/>
          </a:ln>
        </p:spPr>
      </p:pic>
      <p:sp>
        <p:nvSpPr>
          <p:cNvPr id="153" name="Google Shape;153;p11"/>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54" name="Google Shape;154;p11" descr="Diagram&#10;&#10;Description automatically generated"/>
          <p:cNvPicPr preferRelativeResize="0"/>
          <p:nvPr/>
        </p:nvPicPr>
        <p:blipFill rotWithShape="1">
          <a:blip r:embed="rId4">
            <a:alphaModFix/>
          </a:blip>
          <a:srcRect/>
          <a:stretch/>
        </p:blipFill>
        <p:spPr>
          <a:xfrm>
            <a:off x="2950249" y="2328222"/>
            <a:ext cx="8052939" cy="452977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cxnSp>
        <p:nvCxnSpPr>
          <p:cNvPr id="160" name="Google Shape;160;p12"/>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161" name="Google Shape;161;p12"/>
          <p:cNvSpPr txBox="1"/>
          <p:nvPr/>
        </p:nvSpPr>
        <p:spPr>
          <a:xfrm>
            <a:off x="0" y="172840"/>
            <a:ext cx="10796710"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0" i="0" u="none" strike="noStrike" cap="none">
                <a:solidFill>
                  <a:schemeClr val="dk1"/>
                </a:solidFill>
                <a:latin typeface="Times New Roman"/>
                <a:ea typeface="Times New Roman"/>
                <a:cs typeface="Times New Roman"/>
                <a:sym typeface="Times New Roman"/>
              </a:rPr>
              <a:t>Khai báo Class</a:t>
            </a:r>
            <a:endParaRPr sz="4400" b="0" i="0" u="none" strike="noStrike" cap="none">
              <a:solidFill>
                <a:schemeClr val="dk1"/>
              </a:solidFill>
              <a:latin typeface="Times New Roman"/>
              <a:ea typeface="Times New Roman"/>
              <a:cs typeface="Times New Roman"/>
              <a:sym typeface="Times New Roman"/>
            </a:endParaRPr>
          </a:p>
        </p:txBody>
      </p:sp>
      <p:sp>
        <p:nvSpPr>
          <p:cNvPr id="162" name="Google Shape;162;p12"/>
          <p:cNvSpPr txBox="1"/>
          <p:nvPr/>
        </p:nvSpPr>
        <p:spPr>
          <a:xfrm>
            <a:off x="147320" y="1265145"/>
            <a:ext cx="11897360" cy="516514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800" b="0" i="0" u="none" strike="noStrike" cap="none">
                <a:solidFill>
                  <a:schemeClr val="dk1"/>
                </a:solidFill>
                <a:latin typeface="Times New Roman"/>
                <a:ea typeface="Times New Roman"/>
                <a:cs typeface="Times New Roman"/>
                <a:sym typeface="Times New Roman"/>
              </a:rPr>
              <a:t>Dùng từ khóa </a:t>
            </a:r>
            <a:r>
              <a:rPr lang="en-US" sz="2800" b="0" i="0" u="none" strike="noStrike" cap="none">
                <a:solidFill>
                  <a:srgbClr val="FF0000"/>
                </a:solidFill>
                <a:latin typeface="Times New Roman"/>
                <a:ea typeface="Times New Roman"/>
                <a:cs typeface="Times New Roman"/>
                <a:sym typeface="Times New Roman"/>
              </a:rPr>
              <a:t>class</a:t>
            </a:r>
            <a:r>
              <a:rPr lang="en-US" sz="2800" b="0" i="0" u="none" strike="noStrike" cap="none">
                <a:solidFill>
                  <a:schemeClr val="dk1"/>
                </a:solidFill>
                <a:latin typeface="Times New Roman"/>
                <a:ea typeface="Times New Roman"/>
                <a:cs typeface="Times New Roman"/>
                <a:sym typeface="Times New Roman"/>
              </a:rPr>
              <a:t> để khai báo một lớp.</a:t>
            </a:r>
            <a:endParaRPr/>
          </a:p>
          <a:p>
            <a:pPr marL="0" marR="0" lvl="0" indent="0" algn="l" rtl="0">
              <a:lnSpc>
                <a:spcPct val="100000"/>
              </a:lnSpc>
              <a:spcBef>
                <a:spcPts val="0"/>
              </a:spcBef>
              <a:spcAft>
                <a:spcPts val="0"/>
              </a:spcAft>
              <a:buNone/>
            </a:pPr>
            <a:endParaRPr sz="2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800" b="0" i="0" u="none" strike="noStrike" cap="none">
                <a:solidFill>
                  <a:schemeClr val="dk1"/>
                </a:solidFill>
                <a:latin typeface="Times New Roman"/>
                <a:ea typeface="Times New Roman"/>
                <a:cs typeface="Times New Roman"/>
                <a:sym typeface="Times New Roman"/>
              </a:rPr>
              <a:t>Ví dụ: khai báo một lớp “Product”:</a:t>
            </a:r>
            <a:endParaRPr/>
          </a:p>
          <a:p>
            <a:pPr marL="0" marR="0" lvl="0" indent="0" algn="l" rtl="0">
              <a:lnSpc>
                <a:spcPct val="100000"/>
              </a:lnSpc>
              <a:spcBef>
                <a:spcPts val="0"/>
              </a:spcBef>
              <a:spcAft>
                <a:spcPts val="0"/>
              </a:spcAft>
              <a:buNone/>
            </a:pPr>
            <a:endParaRPr sz="2800" b="0" i="0" u="none" strike="noStrike" cap="none">
              <a:solidFill>
                <a:schemeClr val="dk1"/>
              </a:solidFill>
              <a:latin typeface="Times New Roman"/>
              <a:ea typeface="Times New Roman"/>
              <a:cs typeface="Times New Roman"/>
              <a:sym typeface="Times New Roman"/>
            </a:endParaRPr>
          </a:p>
        </p:txBody>
      </p:sp>
      <p:pic>
        <p:nvPicPr>
          <p:cNvPr id="163" name="Google Shape;163;p12"/>
          <p:cNvPicPr preferRelativeResize="0"/>
          <p:nvPr/>
        </p:nvPicPr>
        <p:blipFill rotWithShape="1">
          <a:blip r:embed="rId3">
            <a:alphaModFix/>
          </a:blip>
          <a:srcRect/>
          <a:stretch/>
        </p:blipFill>
        <p:spPr>
          <a:xfrm>
            <a:off x="11241125" y="0"/>
            <a:ext cx="950875" cy="516650"/>
          </a:xfrm>
          <a:prstGeom prst="rect">
            <a:avLst/>
          </a:prstGeom>
          <a:noFill/>
          <a:ln>
            <a:noFill/>
          </a:ln>
        </p:spPr>
      </p:pic>
      <p:sp>
        <p:nvSpPr>
          <p:cNvPr id="164" name="Google Shape;164;p12"/>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5" name="Google Shape;165;p12"/>
          <p:cNvSpPr/>
          <p:nvPr/>
        </p:nvSpPr>
        <p:spPr>
          <a:xfrm>
            <a:off x="371789" y="2764572"/>
            <a:ext cx="6802734" cy="4093428"/>
          </a:xfrm>
          <a:prstGeom prst="rect">
            <a:avLst/>
          </a:prstGeom>
          <a:solidFill>
            <a:srgbClr val="FFFFFF"/>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33B3"/>
              </a:buClr>
              <a:buSzPts val="2000"/>
              <a:buFont typeface="Arial"/>
              <a:buNone/>
            </a:pPr>
            <a:r>
              <a:rPr lang="en-US" sz="2000" b="0" i="0" u="none" strike="noStrike" cap="none">
                <a:solidFill>
                  <a:srgbClr val="0033B3"/>
                </a:solidFill>
                <a:latin typeface="Arimo"/>
                <a:ea typeface="Arimo"/>
                <a:cs typeface="Arimo"/>
                <a:sym typeface="Arimo"/>
              </a:rPr>
              <a:t>class </a:t>
            </a:r>
            <a:r>
              <a:rPr lang="en-US" sz="2000" b="0" i="0" u="none" strike="noStrike" cap="none">
                <a:solidFill>
                  <a:srgbClr val="000000"/>
                </a:solidFill>
                <a:latin typeface="Arimo"/>
                <a:ea typeface="Arimo"/>
                <a:cs typeface="Arimo"/>
                <a:sym typeface="Arimo"/>
              </a:rPr>
              <a:t>Product </a:t>
            </a:r>
            <a:r>
              <a:rPr lang="en-US" sz="2000" b="0" i="0" u="none" strike="noStrike" cap="none">
                <a:solidFill>
                  <a:srgbClr val="080808"/>
                </a:solidFill>
                <a:latin typeface="Arimo"/>
                <a:ea typeface="Arimo"/>
                <a:cs typeface="Arimo"/>
                <a:sym typeface="Arimo"/>
              </a:rPr>
              <a:t>{</a:t>
            </a:r>
            <a:br>
              <a:rPr lang="en-US" sz="2000" b="0" i="0" u="none" strike="noStrike" cap="none">
                <a:solidFill>
                  <a:srgbClr val="080808"/>
                </a:solidFill>
                <a:latin typeface="Arimo"/>
                <a:ea typeface="Arimo"/>
                <a:cs typeface="Arimo"/>
                <a:sym typeface="Arimo"/>
              </a:rPr>
            </a:br>
            <a:br>
              <a:rPr lang="en-US" sz="2000" b="0" i="0" u="none" strike="noStrike" cap="none">
                <a:solidFill>
                  <a:srgbClr val="080808"/>
                </a:solidFill>
                <a:latin typeface="Arimo"/>
                <a:ea typeface="Arimo"/>
                <a:cs typeface="Arimo"/>
                <a:sym typeface="Arimo"/>
              </a:rPr>
            </a:br>
            <a:r>
              <a:rPr lang="en-US" sz="2000" b="0" i="0" u="none" strike="noStrike" cap="none">
                <a:solidFill>
                  <a:srgbClr val="080808"/>
                </a:solidFill>
                <a:latin typeface="Arimo"/>
                <a:ea typeface="Arimo"/>
                <a:cs typeface="Arimo"/>
                <a:sym typeface="Arimo"/>
              </a:rPr>
              <a:t>    </a:t>
            </a:r>
            <a:r>
              <a:rPr lang="en-US" sz="2000" b="0" i="0" u="none" strike="noStrike" cap="none">
                <a:solidFill>
                  <a:srgbClr val="7A7A43"/>
                </a:solidFill>
                <a:latin typeface="Arimo"/>
                <a:ea typeface="Arimo"/>
                <a:cs typeface="Arimo"/>
                <a:sym typeface="Arimo"/>
              </a:rPr>
              <a:t>constructor</a:t>
            </a:r>
            <a:r>
              <a:rPr lang="en-US" sz="2000" b="0" i="0" u="none" strike="noStrike" cap="none">
                <a:solidFill>
                  <a:srgbClr val="080808"/>
                </a:solidFill>
                <a:latin typeface="Arimo"/>
                <a:ea typeface="Arimo"/>
                <a:cs typeface="Arimo"/>
                <a:sym typeface="Arimo"/>
              </a:rPr>
              <a:t>(name, price) {</a:t>
            </a:r>
            <a:br>
              <a:rPr lang="en-US" sz="2000" b="0" i="0" u="none" strike="noStrike" cap="none">
                <a:solidFill>
                  <a:srgbClr val="080808"/>
                </a:solidFill>
                <a:latin typeface="Arimo"/>
                <a:ea typeface="Arimo"/>
                <a:cs typeface="Arimo"/>
                <a:sym typeface="Arimo"/>
              </a:rPr>
            </a:br>
            <a:r>
              <a:rPr lang="en-US" sz="2000" b="0" i="0" u="none" strike="noStrike" cap="none">
                <a:solidFill>
                  <a:srgbClr val="080808"/>
                </a:solidFill>
                <a:latin typeface="Arimo"/>
                <a:ea typeface="Arimo"/>
                <a:cs typeface="Arimo"/>
                <a:sym typeface="Arimo"/>
              </a:rPr>
              <a:t>        </a:t>
            </a:r>
            <a:r>
              <a:rPr lang="en-US" sz="2000" b="0" i="0" u="none" strike="noStrike" cap="none">
                <a:solidFill>
                  <a:srgbClr val="0033B3"/>
                </a:solidFill>
                <a:latin typeface="Arimo"/>
                <a:ea typeface="Arimo"/>
                <a:cs typeface="Arimo"/>
                <a:sym typeface="Arimo"/>
              </a:rPr>
              <a:t>this</a:t>
            </a:r>
            <a:r>
              <a:rPr lang="en-US" sz="2000" b="0" i="0" u="none" strike="noStrike" cap="none">
                <a:solidFill>
                  <a:srgbClr val="080808"/>
                </a:solidFill>
                <a:latin typeface="Arimo"/>
                <a:ea typeface="Arimo"/>
                <a:cs typeface="Arimo"/>
                <a:sym typeface="Arimo"/>
              </a:rPr>
              <a:t>.</a:t>
            </a:r>
            <a:r>
              <a:rPr lang="en-US" sz="2000" b="0" i="0" u="none" strike="noStrike" cap="none">
                <a:solidFill>
                  <a:srgbClr val="871094"/>
                </a:solidFill>
                <a:latin typeface="Arimo"/>
                <a:ea typeface="Arimo"/>
                <a:cs typeface="Arimo"/>
                <a:sym typeface="Arimo"/>
              </a:rPr>
              <a:t>name </a:t>
            </a:r>
            <a:r>
              <a:rPr lang="en-US" sz="2000" b="0" i="0" u="none" strike="noStrike" cap="none">
                <a:solidFill>
                  <a:srgbClr val="080808"/>
                </a:solidFill>
                <a:latin typeface="Arimo"/>
                <a:ea typeface="Arimo"/>
                <a:cs typeface="Arimo"/>
                <a:sym typeface="Arimo"/>
              </a:rPr>
              <a:t>= name;</a:t>
            </a:r>
            <a:br>
              <a:rPr lang="en-US" sz="2000" b="0" i="0" u="none" strike="noStrike" cap="none">
                <a:solidFill>
                  <a:srgbClr val="080808"/>
                </a:solidFill>
                <a:latin typeface="Arimo"/>
                <a:ea typeface="Arimo"/>
                <a:cs typeface="Arimo"/>
                <a:sym typeface="Arimo"/>
              </a:rPr>
            </a:br>
            <a:r>
              <a:rPr lang="en-US" sz="2000" b="0" i="0" u="none" strike="noStrike" cap="none">
                <a:solidFill>
                  <a:srgbClr val="080808"/>
                </a:solidFill>
                <a:latin typeface="Arimo"/>
                <a:ea typeface="Arimo"/>
                <a:cs typeface="Arimo"/>
                <a:sym typeface="Arimo"/>
              </a:rPr>
              <a:t>        </a:t>
            </a:r>
            <a:r>
              <a:rPr lang="en-US" sz="2000" b="0" i="0" u="none" strike="noStrike" cap="none">
                <a:solidFill>
                  <a:srgbClr val="0033B3"/>
                </a:solidFill>
                <a:latin typeface="Arimo"/>
                <a:ea typeface="Arimo"/>
                <a:cs typeface="Arimo"/>
                <a:sym typeface="Arimo"/>
              </a:rPr>
              <a:t>this</a:t>
            </a:r>
            <a:r>
              <a:rPr lang="en-US" sz="2000" b="0" i="0" u="none" strike="noStrike" cap="none">
                <a:solidFill>
                  <a:srgbClr val="080808"/>
                </a:solidFill>
                <a:latin typeface="Arimo"/>
                <a:ea typeface="Arimo"/>
                <a:cs typeface="Arimo"/>
                <a:sym typeface="Arimo"/>
              </a:rPr>
              <a:t>.</a:t>
            </a:r>
            <a:r>
              <a:rPr lang="en-US" sz="2000" b="0" i="0" u="none" strike="noStrike" cap="none">
                <a:solidFill>
                  <a:srgbClr val="871094"/>
                </a:solidFill>
                <a:latin typeface="Arimo"/>
                <a:ea typeface="Arimo"/>
                <a:cs typeface="Arimo"/>
                <a:sym typeface="Arimo"/>
              </a:rPr>
              <a:t>price </a:t>
            </a:r>
            <a:r>
              <a:rPr lang="en-US" sz="2000" b="0" i="0" u="none" strike="noStrike" cap="none">
                <a:solidFill>
                  <a:srgbClr val="080808"/>
                </a:solidFill>
                <a:latin typeface="Arimo"/>
                <a:ea typeface="Arimo"/>
                <a:cs typeface="Arimo"/>
                <a:sym typeface="Arimo"/>
              </a:rPr>
              <a:t>= price;</a:t>
            </a:r>
            <a:br>
              <a:rPr lang="en-US" sz="2000" b="0" i="0" u="none" strike="noStrike" cap="none">
                <a:solidFill>
                  <a:srgbClr val="080808"/>
                </a:solidFill>
                <a:latin typeface="Arimo"/>
                <a:ea typeface="Arimo"/>
                <a:cs typeface="Arimo"/>
                <a:sym typeface="Arimo"/>
              </a:rPr>
            </a:br>
            <a:r>
              <a:rPr lang="en-US" sz="2000" b="0" i="0" u="none" strike="noStrike" cap="none">
                <a:solidFill>
                  <a:srgbClr val="080808"/>
                </a:solidFill>
                <a:latin typeface="Arimo"/>
                <a:ea typeface="Arimo"/>
                <a:cs typeface="Arimo"/>
                <a:sym typeface="Arimo"/>
              </a:rPr>
              <a:t>        </a:t>
            </a:r>
            <a:r>
              <a:rPr lang="en-US" sz="2000" b="0" i="0" u="none" strike="noStrike" cap="none">
                <a:solidFill>
                  <a:srgbClr val="0033B3"/>
                </a:solidFill>
                <a:latin typeface="Arimo"/>
                <a:ea typeface="Arimo"/>
                <a:cs typeface="Arimo"/>
                <a:sym typeface="Arimo"/>
              </a:rPr>
              <a:t>this</a:t>
            </a:r>
            <a:r>
              <a:rPr lang="en-US" sz="2000" b="0" i="0" u="none" strike="noStrike" cap="none">
                <a:solidFill>
                  <a:srgbClr val="080808"/>
                </a:solidFill>
                <a:latin typeface="Arimo"/>
                <a:ea typeface="Arimo"/>
                <a:cs typeface="Arimo"/>
                <a:sym typeface="Arimo"/>
              </a:rPr>
              <a:t>.</a:t>
            </a:r>
            <a:r>
              <a:rPr lang="en-US" sz="2000" b="0" i="0" u="none" strike="noStrike" cap="none">
                <a:solidFill>
                  <a:srgbClr val="871094"/>
                </a:solidFill>
                <a:latin typeface="Arimo"/>
                <a:ea typeface="Arimo"/>
                <a:cs typeface="Arimo"/>
                <a:sym typeface="Arimo"/>
              </a:rPr>
              <a:t>infomation </a:t>
            </a:r>
            <a:r>
              <a:rPr lang="en-US" sz="2000" b="0" i="0" u="none" strike="noStrike" cap="none">
                <a:solidFill>
                  <a:srgbClr val="080808"/>
                </a:solidFill>
                <a:latin typeface="Arimo"/>
                <a:ea typeface="Arimo"/>
                <a:cs typeface="Arimo"/>
                <a:sym typeface="Arimo"/>
              </a:rPr>
              <a:t>= </a:t>
            </a:r>
            <a:r>
              <a:rPr lang="en-US" sz="2000" b="0" i="0" u="none" strike="noStrike" cap="none">
                <a:solidFill>
                  <a:srgbClr val="067D17"/>
                </a:solidFill>
                <a:latin typeface="Arimo"/>
                <a:ea typeface="Arimo"/>
                <a:cs typeface="Arimo"/>
                <a:sym typeface="Arimo"/>
              </a:rPr>
              <a:t>`</a:t>
            </a:r>
            <a:r>
              <a:rPr lang="en-US" sz="2000" b="0" i="0" u="none" strike="noStrike" cap="none">
                <a:solidFill>
                  <a:srgbClr val="080808"/>
                </a:solidFill>
                <a:latin typeface="Arimo"/>
                <a:ea typeface="Arimo"/>
                <a:cs typeface="Arimo"/>
                <a:sym typeface="Arimo"/>
              </a:rPr>
              <a:t>${name}</a:t>
            </a:r>
            <a:r>
              <a:rPr lang="en-US" sz="2000" b="0" i="0" u="none" strike="noStrike" cap="none">
                <a:solidFill>
                  <a:srgbClr val="067D17"/>
                </a:solidFill>
                <a:latin typeface="Arimo"/>
                <a:ea typeface="Arimo"/>
                <a:cs typeface="Arimo"/>
                <a:sym typeface="Arimo"/>
              </a:rPr>
              <a:t> - </a:t>
            </a:r>
            <a:r>
              <a:rPr lang="en-US" sz="2000" b="0" i="0" u="none" strike="noStrike" cap="none">
                <a:solidFill>
                  <a:srgbClr val="080808"/>
                </a:solidFill>
                <a:latin typeface="Arimo"/>
                <a:ea typeface="Arimo"/>
                <a:cs typeface="Arimo"/>
                <a:sym typeface="Arimo"/>
              </a:rPr>
              <a:t>${price}</a:t>
            </a:r>
            <a:r>
              <a:rPr lang="en-US" sz="2000" b="0" i="0" u="none" strike="noStrike" cap="none">
                <a:solidFill>
                  <a:srgbClr val="067D17"/>
                </a:solidFill>
                <a:latin typeface="Arimo"/>
                <a:ea typeface="Arimo"/>
                <a:cs typeface="Arimo"/>
                <a:sym typeface="Arimo"/>
              </a:rPr>
              <a:t>`</a:t>
            </a:r>
            <a:r>
              <a:rPr lang="en-US" sz="2000" b="0" i="0" u="none" strike="noStrike" cap="none">
                <a:solidFill>
                  <a:srgbClr val="080808"/>
                </a:solidFill>
                <a:latin typeface="Arimo"/>
                <a:ea typeface="Arimo"/>
                <a:cs typeface="Arimo"/>
                <a:sym typeface="Arimo"/>
              </a:rPr>
              <a:t>;</a:t>
            </a:r>
            <a:br>
              <a:rPr lang="en-US" sz="2000" b="0" i="0" u="none" strike="noStrike" cap="none">
                <a:solidFill>
                  <a:srgbClr val="080808"/>
                </a:solidFill>
                <a:latin typeface="Arimo"/>
                <a:ea typeface="Arimo"/>
                <a:cs typeface="Arimo"/>
                <a:sym typeface="Arimo"/>
              </a:rPr>
            </a:br>
            <a:r>
              <a:rPr lang="en-US" sz="2000" b="0" i="0" u="none" strike="noStrike" cap="none">
                <a:solidFill>
                  <a:srgbClr val="080808"/>
                </a:solidFill>
                <a:latin typeface="Arimo"/>
                <a:ea typeface="Arimo"/>
                <a:cs typeface="Arimo"/>
                <a:sym typeface="Arimo"/>
              </a:rPr>
              <a:t>    }</a:t>
            </a:r>
            <a:br>
              <a:rPr lang="en-US" sz="2000" b="0" i="0" u="none" strike="noStrike" cap="none">
                <a:solidFill>
                  <a:srgbClr val="080808"/>
                </a:solidFill>
                <a:latin typeface="Arimo"/>
                <a:ea typeface="Arimo"/>
                <a:cs typeface="Arimo"/>
                <a:sym typeface="Arimo"/>
              </a:rPr>
            </a:br>
            <a:r>
              <a:rPr lang="en-US" sz="2000" b="0" i="0" u="none" strike="noStrike" cap="none">
                <a:solidFill>
                  <a:srgbClr val="080808"/>
                </a:solidFill>
                <a:latin typeface="Arimo"/>
                <a:ea typeface="Arimo"/>
                <a:cs typeface="Arimo"/>
                <a:sym typeface="Arimo"/>
              </a:rPr>
              <a:t>    </a:t>
            </a:r>
            <a:br>
              <a:rPr lang="en-US" sz="2000" b="0" i="0" u="none" strike="noStrike" cap="none">
                <a:solidFill>
                  <a:srgbClr val="080808"/>
                </a:solidFill>
                <a:latin typeface="Arimo"/>
                <a:ea typeface="Arimo"/>
                <a:cs typeface="Arimo"/>
                <a:sym typeface="Arimo"/>
              </a:rPr>
            </a:br>
            <a:r>
              <a:rPr lang="en-US" sz="2000" b="0" i="0" u="none" strike="noStrike" cap="none">
                <a:solidFill>
                  <a:srgbClr val="080808"/>
                </a:solidFill>
                <a:latin typeface="Arimo"/>
                <a:ea typeface="Arimo"/>
                <a:cs typeface="Arimo"/>
                <a:sym typeface="Arimo"/>
              </a:rPr>
              <a:t>    </a:t>
            </a:r>
            <a:r>
              <a:rPr lang="en-US" sz="2000" b="0" i="0" u="none" strike="noStrike" cap="none">
                <a:solidFill>
                  <a:srgbClr val="7A7A43"/>
                </a:solidFill>
                <a:latin typeface="Arimo"/>
                <a:ea typeface="Arimo"/>
                <a:cs typeface="Arimo"/>
                <a:sym typeface="Arimo"/>
              </a:rPr>
              <a:t>checkStore</a:t>
            </a:r>
            <a:r>
              <a:rPr lang="en-US" sz="2000" b="0" i="0" u="none" strike="noStrike" cap="none">
                <a:solidFill>
                  <a:srgbClr val="080808"/>
                </a:solidFill>
                <a:latin typeface="Arimo"/>
                <a:ea typeface="Arimo"/>
                <a:cs typeface="Arimo"/>
                <a:sym typeface="Arimo"/>
              </a:rPr>
              <a:t>(storeid) {</a:t>
            </a:r>
            <a:br>
              <a:rPr lang="en-US" sz="2000" b="0" i="0" u="none" strike="noStrike" cap="none">
                <a:solidFill>
                  <a:srgbClr val="080808"/>
                </a:solidFill>
                <a:latin typeface="Arimo"/>
                <a:ea typeface="Arimo"/>
                <a:cs typeface="Arimo"/>
                <a:sym typeface="Arimo"/>
              </a:rPr>
            </a:br>
            <a:r>
              <a:rPr lang="en-US" sz="2000" b="0" i="0" u="none" strike="noStrike" cap="none">
                <a:solidFill>
                  <a:srgbClr val="080808"/>
                </a:solidFill>
                <a:latin typeface="Arimo"/>
                <a:ea typeface="Arimo"/>
                <a:cs typeface="Arimo"/>
                <a:sym typeface="Arimo"/>
              </a:rPr>
              <a:t>        </a:t>
            </a:r>
            <a:r>
              <a:rPr lang="en-US" sz="2000" b="0" i="0" u="none" strike="noStrike" cap="none">
                <a:solidFill>
                  <a:srgbClr val="830091"/>
                </a:solidFill>
                <a:latin typeface="Arimo"/>
                <a:ea typeface="Arimo"/>
                <a:cs typeface="Arimo"/>
                <a:sym typeface="Arimo"/>
              </a:rPr>
              <a:t>console</a:t>
            </a:r>
            <a:r>
              <a:rPr lang="en-US" sz="2000" b="0" i="0" u="none" strike="noStrike" cap="none">
                <a:solidFill>
                  <a:srgbClr val="080808"/>
                </a:solidFill>
                <a:latin typeface="Arimo"/>
                <a:ea typeface="Arimo"/>
                <a:cs typeface="Arimo"/>
                <a:sym typeface="Arimo"/>
              </a:rPr>
              <a:t>.</a:t>
            </a:r>
            <a:r>
              <a:rPr lang="en-US" sz="2000" b="0" i="0" u="none" strike="noStrike" cap="none">
                <a:solidFill>
                  <a:srgbClr val="7A7A43"/>
                </a:solidFill>
                <a:latin typeface="Arimo"/>
                <a:ea typeface="Arimo"/>
                <a:cs typeface="Arimo"/>
                <a:sym typeface="Arimo"/>
              </a:rPr>
              <a:t>log</a:t>
            </a:r>
            <a:r>
              <a:rPr lang="en-US" sz="2000" b="0" i="0" u="none" strike="noStrike" cap="none">
                <a:solidFill>
                  <a:srgbClr val="080808"/>
                </a:solidFill>
                <a:latin typeface="Arimo"/>
                <a:ea typeface="Arimo"/>
                <a:cs typeface="Arimo"/>
                <a:sym typeface="Arimo"/>
              </a:rPr>
              <a:t>(</a:t>
            </a:r>
            <a:r>
              <a:rPr lang="en-US" sz="2000" b="0" i="0" u="none" strike="noStrike" cap="none">
                <a:solidFill>
                  <a:srgbClr val="0033B3"/>
                </a:solidFill>
                <a:latin typeface="Arimo"/>
                <a:ea typeface="Arimo"/>
                <a:cs typeface="Arimo"/>
                <a:sym typeface="Arimo"/>
              </a:rPr>
              <a:t>this</a:t>
            </a:r>
            <a:r>
              <a:rPr lang="en-US" sz="2000" b="0" i="0" u="none" strike="noStrike" cap="none">
                <a:solidFill>
                  <a:srgbClr val="080808"/>
                </a:solidFill>
                <a:latin typeface="Arimo"/>
                <a:ea typeface="Arimo"/>
                <a:cs typeface="Arimo"/>
                <a:sym typeface="Arimo"/>
              </a:rPr>
              <a:t>.</a:t>
            </a:r>
            <a:r>
              <a:rPr lang="en-US" sz="2000" b="0" i="0" u="none" strike="noStrike" cap="none">
                <a:solidFill>
                  <a:srgbClr val="871094"/>
                </a:solidFill>
                <a:latin typeface="Arimo"/>
                <a:ea typeface="Arimo"/>
                <a:cs typeface="Arimo"/>
                <a:sym typeface="Arimo"/>
              </a:rPr>
              <a:t>name </a:t>
            </a:r>
            <a:r>
              <a:rPr lang="en-US" sz="2000" b="0" i="0" u="none" strike="noStrike" cap="none">
                <a:solidFill>
                  <a:srgbClr val="080808"/>
                </a:solidFill>
                <a:latin typeface="Arimo"/>
                <a:ea typeface="Arimo"/>
                <a:cs typeface="Arimo"/>
                <a:sym typeface="Arimo"/>
              </a:rPr>
              <a:t>+ </a:t>
            </a:r>
            <a:r>
              <a:rPr lang="en-US" sz="2000" b="0" i="0" u="none" strike="noStrike" cap="none">
                <a:solidFill>
                  <a:srgbClr val="067D17"/>
                </a:solidFill>
                <a:latin typeface="Arimo"/>
                <a:ea typeface="Arimo"/>
                <a:cs typeface="Arimo"/>
                <a:sym typeface="Arimo"/>
              </a:rPr>
              <a:t>' in store ' </a:t>
            </a:r>
            <a:r>
              <a:rPr lang="en-US" sz="2000" b="0" i="0" u="none" strike="noStrike" cap="none">
                <a:solidFill>
                  <a:srgbClr val="080808"/>
                </a:solidFill>
                <a:latin typeface="Arimo"/>
                <a:ea typeface="Arimo"/>
                <a:cs typeface="Arimo"/>
                <a:sym typeface="Arimo"/>
              </a:rPr>
              <a:t>+ storeid);</a:t>
            </a:r>
            <a:br>
              <a:rPr lang="en-US" sz="2000" b="0" i="0" u="none" strike="noStrike" cap="none">
                <a:solidFill>
                  <a:srgbClr val="080808"/>
                </a:solidFill>
                <a:latin typeface="Arimo"/>
                <a:ea typeface="Arimo"/>
                <a:cs typeface="Arimo"/>
                <a:sym typeface="Arimo"/>
              </a:rPr>
            </a:br>
            <a:r>
              <a:rPr lang="en-US" sz="2000" b="0" i="0" u="none" strike="noStrike" cap="none">
                <a:solidFill>
                  <a:srgbClr val="080808"/>
                </a:solidFill>
                <a:latin typeface="Arimo"/>
                <a:ea typeface="Arimo"/>
                <a:cs typeface="Arimo"/>
                <a:sym typeface="Arimo"/>
              </a:rPr>
              <a:t>    }</a:t>
            </a:r>
            <a:br>
              <a:rPr lang="en-US" sz="2000" b="0" i="0" u="none" strike="noStrike" cap="none">
                <a:solidFill>
                  <a:srgbClr val="080808"/>
                </a:solidFill>
                <a:latin typeface="Arimo"/>
                <a:ea typeface="Arimo"/>
                <a:cs typeface="Arimo"/>
                <a:sym typeface="Arimo"/>
              </a:rPr>
            </a:br>
            <a:br>
              <a:rPr lang="en-US" sz="2000" b="0" i="0" u="none" strike="noStrike" cap="none">
                <a:solidFill>
                  <a:srgbClr val="080808"/>
                </a:solidFill>
                <a:latin typeface="Arimo"/>
                <a:ea typeface="Arimo"/>
                <a:cs typeface="Arimo"/>
                <a:sym typeface="Arimo"/>
              </a:rPr>
            </a:br>
            <a:r>
              <a:rPr lang="en-US" sz="2000" b="0" i="0" u="none" strike="noStrike" cap="none">
                <a:solidFill>
                  <a:srgbClr val="080808"/>
                </a:solidFill>
                <a:latin typeface="Arimo"/>
                <a:ea typeface="Arimo"/>
                <a:cs typeface="Arimo"/>
                <a:sym typeface="Arimo"/>
              </a:rPr>
              <a:t>}</a:t>
            </a:r>
            <a:endParaRPr sz="2000" b="0" i="0" u="none" strike="noStrike" cap="none">
              <a:solidFill>
                <a:schemeClr val="dk1"/>
              </a:solidFill>
              <a:latin typeface="Arial"/>
              <a:ea typeface="Arial"/>
              <a:cs typeface="Arial"/>
              <a:sym typeface="Arial"/>
            </a:endParaRPr>
          </a:p>
        </p:txBody>
      </p:sp>
      <p:sp>
        <p:nvSpPr>
          <p:cNvPr id="166" name="Google Shape;166;p12"/>
          <p:cNvSpPr/>
          <p:nvPr/>
        </p:nvSpPr>
        <p:spPr>
          <a:xfrm>
            <a:off x="491613" y="3276600"/>
            <a:ext cx="5073445" cy="1816510"/>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7" name="Google Shape;167;p12"/>
          <p:cNvSpPr/>
          <p:nvPr/>
        </p:nvSpPr>
        <p:spPr>
          <a:xfrm>
            <a:off x="6823588" y="3648997"/>
            <a:ext cx="3126658" cy="1071716"/>
          </a:xfrm>
          <a:prstGeom prst="rect">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lt1"/>
                </a:solidFill>
                <a:latin typeface="Arial"/>
                <a:ea typeface="Arial"/>
                <a:cs typeface="Arial"/>
                <a:sym typeface="Arial"/>
              </a:rPr>
              <a:t>Hàm khởi tạo</a:t>
            </a:r>
            <a:endParaRPr/>
          </a:p>
        </p:txBody>
      </p:sp>
      <p:cxnSp>
        <p:nvCxnSpPr>
          <p:cNvPr id="168" name="Google Shape;168;p12"/>
          <p:cNvCxnSpPr>
            <a:stCxn id="166" idx="3"/>
            <a:endCxn id="167" idx="1"/>
          </p:cNvCxnSpPr>
          <p:nvPr/>
        </p:nvCxnSpPr>
        <p:spPr>
          <a:xfrm>
            <a:off x="5565058" y="4184855"/>
            <a:ext cx="1258500" cy="0"/>
          </a:xfrm>
          <a:prstGeom prst="straightConnector1">
            <a:avLst/>
          </a:prstGeom>
          <a:noFill/>
          <a:ln w="9525" cap="flat" cmpd="sng">
            <a:solidFill>
              <a:srgbClr val="5597D3"/>
            </a:solidFill>
            <a:prstDash val="solid"/>
            <a:round/>
            <a:headEnd type="none" w="sm" len="sm"/>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cxnSp>
        <p:nvCxnSpPr>
          <p:cNvPr id="174" name="Google Shape;174;p13"/>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175" name="Google Shape;175;p13"/>
          <p:cNvSpPr txBox="1"/>
          <p:nvPr/>
        </p:nvSpPr>
        <p:spPr>
          <a:xfrm>
            <a:off x="0" y="172840"/>
            <a:ext cx="10796710"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0" i="0" u="none" strike="noStrike" cap="none">
                <a:solidFill>
                  <a:schemeClr val="dk1"/>
                </a:solidFill>
                <a:latin typeface="Times New Roman"/>
                <a:ea typeface="Times New Roman"/>
                <a:cs typeface="Times New Roman"/>
                <a:sym typeface="Times New Roman"/>
              </a:rPr>
              <a:t>Hàm khởi tạo - constructor</a:t>
            </a:r>
            <a:endParaRPr sz="4400" b="0" i="0" u="none" strike="noStrike" cap="none">
              <a:solidFill>
                <a:schemeClr val="dk1"/>
              </a:solidFill>
              <a:latin typeface="Times New Roman"/>
              <a:ea typeface="Times New Roman"/>
              <a:cs typeface="Times New Roman"/>
              <a:sym typeface="Times New Roman"/>
            </a:endParaRPr>
          </a:p>
        </p:txBody>
      </p:sp>
      <p:sp>
        <p:nvSpPr>
          <p:cNvPr id="176" name="Google Shape;176;p13"/>
          <p:cNvSpPr txBox="1"/>
          <p:nvPr/>
        </p:nvSpPr>
        <p:spPr>
          <a:xfrm>
            <a:off x="147320" y="1265145"/>
            <a:ext cx="11897360" cy="516514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800" b="0" i="0" u="none" strike="noStrike" cap="none">
                <a:solidFill>
                  <a:schemeClr val="dk1"/>
                </a:solidFill>
                <a:latin typeface="Times New Roman"/>
                <a:ea typeface="Times New Roman"/>
                <a:cs typeface="Times New Roman"/>
                <a:sym typeface="Times New Roman"/>
              </a:rPr>
              <a:t>- Hàm khởi tạo dùng để tạo khởi tạo thông tin cho đối tượng.</a:t>
            </a:r>
            <a:endParaRPr/>
          </a:p>
          <a:p>
            <a:pPr marL="0" marR="0" lvl="0" indent="0" algn="l" rtl="0">
              <a:lnSpc>
                <a:spcPct val="100000"/>
              </a:lnSpc>
              <a:spcBef>
                <a:spcPts val="0"/>
              </a:spcBef>
              <a:spcAft>
                <a:spcPts val="0"/>
              </a:spcAft>
              <a:buNone/>
            </a:pPr>
            <a:r>
              <a:rPr lang="en-US" sz="2800" b="0" i="0" u="none" strike="noStrike" cap="none">
                <a:solidFill>
                  <a:schemeClr val="dk1"/>
                </a:solidFill>
                <a:latin typeface="Times New Roman"/>
                <a:ea typeface="Times New Roman"/>
                <a:cs typeface="Times New Roman"/>
                <a:sym typeface="Times New Roman"/>
              </a:rPr>
              <a:t>- Trong một class có một constructor.</a:t>
            </a:r>
            <a:endParaRPr/>
          </a:p>
          <a:p>
            <a:pPr marL="0" marR="0" lvl="0" indent="0" algn="l" rtl="0">
              <a:lnSpc>
                <a:spcPct val="100000"/>
              </a:lnSpc>
              <a:spcBef>
                <a:spcPts val="0"/>
              </a:spcBef>
              <a:spcAft>
                <a:spcPts val="0"/>
              </a:spcAft>
              <a:buNone/>
            </a:pPr>
            <a:endParaRPr sz="2800" b="0" i="0" u="none" strike="noStrike" cap="none">
              <a:solidFill>
                <a:schemeClr val="dk1"/>
              </a:solidFill>
              <a:latin typeface="Times New Roman"/>
              <a:ea typeface="Times New Roman"/>
              <a:cs typeface="Times New Roman"/>
              <a:sym typeface="Times New Roman"/>
            </a:endParaRPr>
          </a:p>
        </p:txBody>
      </p:sp>
      <p:pic>
        <p:nvPicPr>
          <p:cNvPr id="177" name="Google Shape;177;p13"/>
          <p:cNvPicPr preferRelativeResize="0"/>
          <p:nvPr/>
        </p:nvPicPr>
        <p:blipFill rotWithShape="1">
          <a:blip r:embed="rId3">
            <a:alphaModFix/>
          </a:blip>
          <a:srcRect/>
          <a:stretch/>
        </p:blipFill>
        <p:spPr>
          <a:xfrm>
            <a:off x="11241125" y="0"/>
            <a:ext cx="950875" cy="516650"/>
          </a:xfrm>
          <a:prstGeom prst="rect">
            <a:avLst/>
          </a:prstGeom>
          <a:noFill/>
          <a:ln>
            <a:noFill/>
          </a:ln>
        </p:spPr>
      </p:pic>
      <p:sp>
        <p:nvSpPr>
          <p:cNvPr id="178" name="Google Shape;178;p13"/>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79" name="Google Shape;179;p13" descr="Diagram&#10;&#10;Description automatically generated"/>
          <p:cNvPicPr preferRelativeResize="0"/>
          <p:nvPr/>
        </p:nvPicPr>
        <p:blipFill rotWithShape="1">
          <a:blip r:embed="rId4">
            <a:alphaModFix/>
          </a:blip>
          <a:srcRect/>
          <a:stretch/>
        </p:blipFill>
        <p:spPr>
          <a:xfrm>
            <a:off x="3345957" y="2545561"/>
            <a:ext cx="5195286" cy="40347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cxnSp>
        <p:nvCxnSpPr>
          <p:cNvPr id="184" name="Google Shape;184;p14"/>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185" name="Google Shape;185;p14"/>
          <p:cNvSpPr txBox="1"/>
          <p:nvPr/>
        </p:nvSpPr>
        <p:spPr>
          <a:xfrm>
            <a:off x="0" y="160078"/>
            <a:ext cx="10796710"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0" i="0" u="none" strike="noStrike" cap="none">
                <a:solidFill>
                  <a:schemeClr val="dk1"/>
                </a:solidFill>
                <a:latin typeface="Times New Roman"/>
                <a:ea typeface="Times New Roman"/>
                <a:cs typeface="Times New Roman"/>
                <a:sym typeface="Times New Roman"/>
              </a:rPr>
              <a:t>Demo khai báo class và khởi tạo đối tượng.</a:t>
            </a:r>
            <a:endParaRPr sz="4400" b="0" i="0" u="none" strike="noStrike" cap="none">
              <a:solidFill>
                <a:schemeClr val="dk1"/>
              </a:solidFill>
              <a:latin typeface="Times New Roman"/>
              <a:ea typeface="Times New Roman"/>
              <a:cs typeface="Times New Roman"/>
              <a:sym typeface="Times New Roman"/>
            </a:endParaRPr>
          </a:p>
        </p:txBody>
      </p:sp>
      <p:pic>
        <p:nvPicPr>
          <p:cNvPr id="186" name="Google Shape;186;p14"/>
          <p:cNvPicPr preferRelativeResize="0"/>
          <p:nvPr/>
        </p:nvPicPr>
        <p:blipFill rotWithShape="1">
          <a:blip r:embed="rId3">
            <a:alphaModFix/>
          </a:blip>
          <a:srcRect/>
          <a:stretch/>
        </p:blipFill>
        <p:spPr>
          <a:xfrm>
            <a:off x="2746068" y="1944080"/>
            <a:ext cx="7209094" cy="4106446"/>
          </a:xfrm>
          <a:prstGeom prst="rect">
            <a:avLst/>
          </a:prstGeom>
          <a:noFill/>
          <a:ln>
            <a:noFill/>
          </a:ln>
        </p:spPr>
      </p:pic>
      <p:pic>
        <p:nvPicPr>
          <p:cNvPr id="187" name="Google Shape;187;p14"/>
          <p:cNvPicPr preferRelativeResize="0"/>
          <p:nvPr/>
        </p:nvPicPr>
        <p:blipFill rotWithShape="1">
          <a:blip r:embed="rId4">
            <a:alphaModFix/>
          </a:blip>
          <a:srcRect/>
          <a:stretch/>
        </p:blipFill>
        <p:spPr>
          <a:xfrm>
            <a:off x="11241125" y="0"/>
            <a:ext cx="950875" cy="516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cxnSp>
        <p:nvCxnSpPr>
          <p:cNvPr id="193" name="Google Shape;193;p15"/>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194" name="Google Shape;194;p15"/>
          <p:cNvSpPr txBox="1"/>
          <p:nvPr/>
        </p:nvSpPr>
        <p:spPr>
          <a:xfrm>
            <a:off x="0" y="172840"/>
            <a:ext cx="10796710"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0" i="0" u="none" strike="noStrike" cap="none">
                <a:solidFill>
                  <a:schemeClr val="dk1"/>
                </a:solidFill>
                <a:latin typeface="Times New Roman"/>
                <a:ea typeface="Times New Roman"/>
                <a:cs typeface="Times New Roman"/>
                <a:sym typeface="Times New Roman"/>
              </a:rPr>
              <a:t>Các tính chất của OOP</a:t>
            </a:r>
            <a:endParaRPr sz="4400" b="0" i="0" u="none" strike="noStrike" cap="none">
              <a:solidFill>
                <a:schemeClr val="dk1"/>
              </a:solidFill>
              <a:latin typeface="Times New Roman"/>
              <a:ea typeface="Times New Roman"/>
              <a:cs typeface="Times New Roman"/>
              <a:sym typeface="Times New Roman"/>
            </a:endParaRPr>
          </a:p>
        </p:txBody>
      </p:sp>
      <p:sp>
        <p:nvSpPr>
          <p:cNvPr id="195" name="Google Shape;195;p15"/>
          <p:cNvSpPr txBox="1"/>
          <p:nvPr/>
        </p:nvSpPr>
        <p:spPr>
          <a:xfrm>
            <a:off x="147320" y="1265145"/>
            <a:ext cx="11897360" cy="516514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800" b="0" i="0" u="none" strike="noStrike" cap="none">
                <a:solidFill>
                  <a:schemeClr val="dk1"/>
                </a:solidFill>
                <a:latin typeface="Times New Roman"/>
                <a:ea typeface="Times New Roman"/>
                <a:cs typeface="Times New Roman"/>
                <a:sym typeface="Times New Roman"/>
              </a:rPr>
              <a:t>Lập trình OOP có 4 tính chất:</a:t>
            </a:r>
            <a:endParaRPr/>
          </a:p>
          <a:p>
            <a:pPr marL="457200" marR="0" lvl="0" indent="-457200" algn="l" rtl="0">
              <a:lnSpc>
                <a:spcPct val="100000"/>
              </a:lnSpc>
              <a:spcBef>
                <a:spcPts val="0"/>
              </a:spcBef>
              <a:spcAft>
                <a:spcPts val="0"/>
              </a:spcAft>
              <a:buClr>
                <a:schemeClr val="dk1"/>
              </a:buClr>
              <a:buSzPts val="3600"/>
              <a:buFont typeface="Arial"/>
              <a:buChar char="-"/>
            </a:pPr>
            <a:r>
              <a:rPr lang="en-US" sz="2800" b="0" i="0" u="none" strike="noStrike" cap="none">
                <a:solidFill>
                  <a:schemeClr val="dk1"/>
                </a:solidFill>
                <a:latin typeface="Times New Roman"/>
                <a:ea typeface="Times New Roman"/>
                <a:cs typeface="Times New Roman"/>
                <a:sym typeface="Times New Roman"/>
              </a:rPr>
              <a:t>Tính bao đóng</a:t>
            </a:r>
            <a:endParaRPr/>
          </a:p>
          <a:p>
            <a:pPr marL="457200" marR="0" lvl="0" indent="-457200" algn="l" rtl="0">
              <a:lnSpc>
                <a:spcPct val="100000"/>
              </a:lnSpc>
              <a:spcBef>
                <a:spcPts val="0"/>
              </a:spcBef>
              <a:spcAft>
                <a:spcPts val="0"/>
              </a:spcAft>
              <a:buClr>
                <a:schemeClr val="dk1"/>
              </a:buClr>
              <a:buSzPts val="3600"/>
              <a:buFont typeface="Arial"/>
              <a:buChar char="-"/>
            </a:pPr>
            <a:r>
              <a:rPr lang="en-US" sz="2800" b="0" i="0" u="none" strike="noStrike" cap="none">
                <a:solidFill>
                  <a:schemeClr val="dk1"/>
                </a:solidFill>
                <a:latin typeface="Times New Roman"/>
                <a:ea typeface="Times New Roman"/>
                <a:cs typeface="Times New Roman"/>
                <a:sym typeface="Times New Roman"/>
              </a:rPr>
              <a:t>Tính trừu tượng</a:t>
            </a:r>
            <a:endParaRPr/>
          </a:p>
          <a:p>
            <a:pPr marL="457200" marR="0" lvl="0" indent="-457200" algn="l" rtl="0">
              <a:lnSpc>
                <a:spcPct val="100000"/>
              </a:lnSpc>
              <a:spcBef>
                <a:spcPts val="0"/>
              </a:spcBef>
              <a:spcAft>
                <a:spcPts val="0"/>
              </a:spcAft>
              <a:buClr>
                <a:schemeClr val="dk1"/>
              </a:buClr>
              <a:buSzPts val="3600"/>
              <a:buFont typeface="Arial"/>
              <a:buChar char="-"/>
            </a:pPr>
            <a:r>
              <a:rPr lang="en-US" sz="2800" b="0" i="0" u="none" strike="noStrike" cap="none">
                <a:solidFill>
                  <a:schemeClr val="dk1"/>
                </a:solidFill>
                <a:latin typeface="Times New Roman"/>
                <a:ea typeface="Times New Roman"/>
                <a:cs typeface="Times New Roman"/>
                <a:sym typeface="Times New Roman"/>
              </a:rPr>
              <a:t>Tính kế thừa</a:t>
            </a:r>
            <a:endParaRPr/>
          </a:p>
          <a:p>
            <a:pPr marL="457200" marR="0" lvl="0" indent="-457200" algn="l" rtl="0">
              <a:lnSpc>
                <a:spcPct val="100000"/>
              </a:lnSpc>
              <a:spcBef>
                <a:spcPts val="0"/>
              </a:spcBef>
              <a:spcAft>
                <a:spcPts val="0"/>
              </a:spcAft>
              <a:buClr>
                <a:schemeClr val="dk1"/>
              </a:buClr>
              <a:buSzPts val="3600"/>
              <a:buFont typeface="Arial"/>
              <a:buChar char="-"/>
            </a:pPr>
            <a:r>
              <a:rPr lang="en-US" sz="2800" b="0" i="0" u="none" strike="noStrike" cap="none">
                <a:solidFill>
                  <a:schemeClr val="dk1"/>
                </a:solidFill>
                <a:latin typeface="Times New Roman"/>
                <a:ea typeface="Times New Roman"/>
                <a:cs typeface="Times New Roman"/>
                <a:sym typeface="Times New Roman"/>
              </a:rPr>
              <a:t>Tính đa hình</a:t>
            </a:r>
            <a:endParaRPr/>
          </a:p>
        </p:txBody>
      </p:sp>
      <p:pic>
        <p:nvPicPr>
          <p:cNvPr id="196" name="Google Shape;196;p15"/>
          <p:cNvPicPr preferRelativeResize="0"/>
          <p:nvPr/>
        </p:nvPicPr>
        <p:blipFill rotWithShape="1">
          <a:blip r:embed="rId3">
            <a:alphaModFix/>
          </a:blip>
          <a:srcRect/>
          <a:stretch/>
        </p:blipFill>
        <p:spPr>
          <a:xfrm>
            <a:off x="11241125" y="0"/>
            <a:ext cx="950875" cy="516650"/>
          </a:xfrm>
          <a:prstGeom prst="rect">
            <a:avLst/>
          </a:prstGeom>
          <a:noFill/>
          <a:ln>
            <a:noFill/>
          </a:ln>
        </p:spPr>
      </p:pic>
      <p:sp>
        <p:nvSpPr>
          <p:cNvPr id="197" name="Google Shape;197;p15"/>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98" name="Google Shape;198;p15" descr="A picture containing text, athletic game, ball&#10;&#10;Description automatically generated"/>
          <p:cNvPicPr preferRelativeResize="0"/>
          <p:nvPr/>
        </p:nvPicPr>
        <p:blipFill rotWithShape="1">
          <a:blip r:embed="rId4">
            <a:alphaModFix/>
          </a:blip>
          <a:srcRect/>
          <a:stretch/>
        </p:blipFill>
        <p:spPr>
          <a:xfrm>
            <a:off x="4719930" y="1181490"/>
            <a:ext cx="5669046" cy="566904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cxnSp>
        <p:nvCxnSpPr>
          <p:cNvPr id="204" name="Google Shape;204;p16"/>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205" name="Google Shape;205;p16"/>
          <p:cNvSpPr txBox="1"/>
          <p:nvPr/>
        </p:nvSpPr>
        <p:spPr>
          <a:xfrm>
            <a:off x="0" y="172840"/>
            <a:ext cx="10796710"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0" i="0" u="none" strike="noStrike" cap="none">
                <a:solidFill>
                  <a:schemeClr val="dk1"/>
                </a:solidFill>
                <a:latin typeface="Times New Roman"/>
                <a:ea typeface="Times New Roman"/>
                <a:cs typeface="Times New Roman"/>
                <a:sym typeface="Times New Roman"/>
              </a:rPr>
              <a:t>Encapsulation</a:t>
            </a:r>
            <a:endParaRPr sz="4400" b="0" i="0" u="none" strike="noStrike" cap="none">
              <a:solidFill>
                <a:schemeClr val="dk1"/>
              </a:solidFill>
              <a:latin typeface="Times New Roman"/>
              <a:ea typeface="Times New Roman"/>
              <a:cs typeface="Times New Roman"/>
              <a:sym typeface="Times New Roman"/>
            </a:endParaRPr>
          </a:p>
        </p:txBody>
      </p:sp>
      <p:sp>
        <p:nvSpPr>
          <p:cNvPr id="206" name="Google Shape;206;p16"/>
          <p:cNvSpPr txBox="1"/>
          <p:nvPr/>
        </p:nvSpPr>
        <p:spPr>
          <a:xfrm>
            <a:off x="147320" y="1265145"/>
            <a:ext cx="11897360" cy="516514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800" b="0" i="0" u="none" strike="noStrike" cap="none">
                <a:solidFill>
                  <a:srgbClr val="000000"/>
                </a:solidFill>
                <a:latin typeface="Times New Roman"/>
                <a:ea typeface="Times New Roman"/>
                <a:cs typeface="Times New Roman"/>
                <a:sym typeface="Times New Roman"/>
              </a:rPr>
              <a:t>Tính bao đóng là khả năng truy </a:t>
            </a:r>
            <a:r>
              <a:rPr lang="en-US" sz="2800">
                <a:latin typeface="Times New Roman"/>
                <a:ea typeface="Times New Roman"/>
                <a:cs typeface="Times New Roman"/>
                <a:sym typeface="Times New Roman"/>
              </a:rPr>
              <a:t>xuất </a:t>
            </a:r>
            <a:r>
              <a:rPr lang="en-US" sz="2800" b="0" i="0" u="none" strike="noStrike" cap="none">
                <a:solidFill>
                  <a:srgbClr val="000000"/>
                </a:solidFill>
                <a:latin typeface="Times New Roman"/>
                <a:ea typeface="Times New Roman"/>
                <a:cs typeface="Times New Roman"/>
                <a:sym typeface="Times New Roman"/>
              </a:rPr>
              <a:t>vào các thành phần của một đối tượng trong khi vẫn đảm bảo che giấu các đặc tính riêng tư bên trong đối tượng.</a:t>
            </a:r>
            <a:endParaRPr sz="2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800" b="0" i="0" u="none" strike="noStrike" cap="none">
                <a:solidFill>
                  <a:srgbClr val="000000"/>
                </a:solidFill>
                <a:latin typeface="Times New Roman"/>
                <a:ea typeface="Times New Roman"/>
                <a:cs typeface="Times New Roman"/>
                <a:sym typeface="Times New Roman"/>
              </a:rPr>
              <a:t>Các đối tượng khác không thể tác động trực tiếp đến dữ liệu bên trong và làm thay đổi trạng thái của đối tượng mà bắt buộc phải thông qua các phương thức getter/setter do đối tượng đó cung cấp.</a:t>
            </a:r>
            <a:endParaRPr sz="2800" b="0" i="0" u="none" strike="noStrike" cap="none">
              <a:solidFill>
                <a:schemeClr val="dk1"/>
              </a:solidFill>
              <a:latin typeface="Times New Roman"/>
              <a:ea typeface="Times New Roman"/>
              <a:cs typeface="Times New Roman"/>
              <a:sym typeface="Times New Roman"/>
            </a:endParaRPr>
          </a:p>
        </p:txBody>
      </p:sp>
      <p:pic>
        <p:nvPicPr>
          <p:cNvPr id="207" name="Google Shape;207;p16"/>
          <p:cNvPicPr preferRelativeResize="0"/>
          <p:nvPr/>
        </p:nvPicPr>
        <p:blipFill rotWithShape="1">
          <a:blip r:embed="rId3">
            <a:alphaModFix/>
          </a:blip>
          <a:srcRect/>
          <a:stretch/>
        </p:blipFill>
        <p:spPr>
          <a:xfrm>
            <a:off x="11241125" y="0"/>
            <a:ext cx="950875" cy="516650"/>
          </a:xfrm>
          <a:prstGeom prst="rect">
            <a:avLst/>
          </a:prstGeom>
          <a:noFill/>
          <a:ln>
            <a:noFill/>
          </a:ln>
        </p:spPr>
      </p:pic>
      <p:sp>
        <p:nvSpPr>
          <p:cNvPr id="208" name="Google Shape;208;p16"/>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09" name="Google Shape;209;p16" descr="Diagram&#10;&#10;Description automatically generated"/>
          <p:cNvPicPr preferRelativeResize="0"/>
          <p:nvPr/>
        </p:nvPicPr>
        <p:blipFill rotWithShape="1">
          <a:blip r:embed="rId4">
            <a:alphaModFix/>
          </a:blip>
          <a:srcRect/>
          <a:stretch/>
        </p:blipFill>
        <p:spPr>
          <a:xfrm>
            <a:off x="3760378" y="3962214"/>
            <a:ext cx="4976044" cy="275252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cxnSp>
        <p:nvCxnSpPr>
          <p:cNvPr id="226" name="Google Shape;226;p18"/>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227" name="Google Shape;227;p18"/>
          <p:cNvSpPr txBox="1"/>
          <p:nvPr/>
        </p:nvSpPr>
        <p:spPr>
          <a:xfrm>
            <a:off x="0" y="172840"/>
            <a:ext cx="10796710"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0" i="0" u="none" strike="noStrike" cap="none">
                <a:solidFill>
                  <a:schemeClr val="dk1"/>
                </a:solidFill>
                <a:latin typeface="Times New Roman"/>
                <a:ea typeface="Times New Roman"/>
                <a:cs typeface="Times New Roman"/>
                <a:sym typeface="Times New Roman"/>
              </a:rPr>
              <a:t>Inheritance</a:t>
            </a:r>
            <a:endParaRPr sz="4400" b="0" i="0" u="none" strike="noStrike" cap="none">
              <a:solidFill>
                <a:schemeClr val="dk1"/>
              </a:solidFill>
              <a:latin typeface="Times New Roman"/>
              <a:ea typeface="Times New Roman"/>
              <a:cs typeface="Times New Roman"/>
              <a:sym typeface="Times New Roman"/>
            </a:endParaRPr>
          </a:p>
        </p:txBody>
      </p:sp>
      <p:sp>
        <p:nvSpPr>
          <p:cNvPr id="228" name="Google Shape;228;p18"/>
          <p:cNvSpPr txBox="1"/>
          <p:nvPr/>
        </p:nvSpPr>
        <p:spPr>
          <a:xfrm>
            <a:off x="147320" y="1265145"/>
            <a:ext cx="11897360" cy="516514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800" b="0" i="0" u="none" strike="noStrike" cap="none">
                <a:solidFill>
                  <a:schemeClr val="dk1"/>
                </a:solidFill>
                <a:latin typeface="Times New Roman"/>
                <a:ea typeface="Times New Roman"/>
                <a:cs typeface="Times New Roman"/>
                <a:sym typeface="Times New Roman"/>
              </a:rPr>
              <a:t>Tính kế thừa cho phép các đối tượng có thể chia sẻ hay mở rộng các thuộc tính hoặc phương thức mà không phải tiến hành định nghĩa lại.</a:t>
            </a:r>
            <a:endParaRPr sz="2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800" b="0" i="0" u="none" strike="noStrike" cap="none">
              <a:solidFill>
                <a:schemeClr val="dk1"/>
              </a:solidFill>
              <a:latin typeface="Times New Roman"/>
              <a:ea typeface="Times New Roman"/>
              <a:cs typeface="Times New Roman"/>
              <a:sym typeface="Times New Roman"/>
            </a:endParaRPr>
          </a:p>
        </p:txBody>
      </p:sp>
      <p:pic>
        <p:nvPicPr>
          <p:cNvPr id="229" name="Google Shape;229;p18"/>
          <p:cNvPicPr preferRelativeResize="0"/>
          <p:nvPr/>
        </p:nvPicPr>
        <p:blipFill rotWithShape="1">
          <a:blip r:embed="rId3">
            <a:alphaModFix/>
          </a:blip>
          <a:srcRect/>
          <a:stretch/>
        </p:blipFill>
        <p:spPr>
          <a:xfrm>
            <a:off x="11241125" y="0"/>
            <a:ext cx="950875" cy="516650"/>
          </a:xfrm>
          <a:prstGeom prst="rect">
            <a:avLst/>
          </a:prstGeom>
          <a:noFill/>
          <a:ln>
            <a:noFill/>
          </a:ln>
        </p:spPr>
      </p:pic>
      <p:sp>
        <p:nvSpPr>
          <p:cNvPr id="230" name="Google Shape;230;p18"/>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31" name="Google Shape;231;p18" descr="A picture containing clipart&#10;&#10;Description automatically generated"/>
          <p:cNvPicPr preferRelativeResize="0"/>
          <p:nvPr/>
        </p:nvPicPr>
        <p:blipFill rotWithShape="1">
          <a:blip r:embed="rId4">
            <a:alphaModFix/>
          </a:blip>
          <a:srcRect/>
          <a:stretch/>
        </p:blipFill>
        <p:spPr>
          <a:xfrm>
            <a:off x="112231" y="3045155"/>
            <a:ext cx="5576494" cy="2603090"/>
          </a:xfrm>
          <a:prstGeom prst="rect">
            <a:avLst/>
          </a:prstGeom>
          <a:noFill/>
          <a:ln>
            <a:noFill/>
          </a:ln>
        </p:spPr>
      </p:pic>
      <p:pic>
        <p:nvPicPr>
          <p:cNvPr id="232" name="Google Shape;232;p18" descr="Timeline&#10;&#10;Description automatically generated with medium confidence"/>
          <p:cNvPicPr preferRelativeResize="0"/>
          <p:nvPr/>
        </p:nvPicPr>
        <p:blipFill rotWithShape="1">
          <a:blip r:embed="rId5">
            <a:alphaModFix/>
          </a:blip>
          <a:srcRect/>
          <a:stretch/>
        </p:blipFill>
        <p:spPr>
          <a:xfrm>
            <a:off x="5943600" y="2794820"/>
            <a:ext cx="6136169" cy="310376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cxnSp>
        <p:nvCxnSpPr>
          <p:cNvPr id="249" name="Google Shape;249;p20"/>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250" name="Google Shape;250;p20"/>
          <p:cNvSpPr txBox="1"/>
          <p:nvPr/>
        </p:nvSpPr>
        <p:spPr>
          <a:xfrm>
            <a:off x="0" y="172840"/>
            <a:ext cx="10796710"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0" i="0" u="none" strike="noStrike" cap="none">
                <a:solidFill>
                  <a:schemeClr val="dk1"/>
                </a:solidFill>
                <a:latin typeface="Times New Roman"/>
                <a:ea typeface="Times New Roman"/>
                <a:cs typeface="Times New Roman"/>
                <a:sym typeface="Times New Roman"/>
              </a:rPr>
              <a:t>Abstraction</a:t>
            </a:r>
            <a:endParaRPr sz="4400" b="0" i="0" u="none" strike="noStrike" cap="none">
              <a:solidFill>
                <a:schemeClr val="dk1"/>
              </a:solidFill>
              <a:latin typeface="Times New Roman"/>
              <a:ea typeface="Times New Roman"/>
              <a:cs typeface="Times New Roman"/>
              <a:sym typeface="Times New Roman"/>
            </a:endParaRPr>
          </a:p>
        </p:txBody>
      </p:sp>
      <p:sp>
        <p:nvSpPr>
          <p:cNvPr id="251" name="Google Shape;251;p20"/>
          <p:cNvSpPr txBox="1"/>
          <p:nvPr/>
        </p:nvSpPr>
        <p:spPr>
          <a:xfrm>
            <a:off x="147320" y="1265145"/>
            <a:ext cx="11897360" cy="516514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800" b="0" i="0" u="none" strike="noStrike" cap="none">
                <a:solidFill>
                  <a:schemeClr val="dk1"/>
                </a:solidFill>
                <a:latin typeface="Times New Roman"/>
                <a:ea typeface="Times New Roman"/>
                <a:cs typeface="Times New Roman"/>
                <a:sym typeface="Times New Roman"/>
              </a:rPr>
              <a:t>Loại bỏ những thuộc tính và hành vi không quan trọng của đối tượng, chỉ giữ lại những thuộc tính và hành vi có liên quan đến vấn đề đang giải quyết.</a:t>
            </a:r>
            <a:endParaRPr/>
          </a:p>
        </p:txBody>
      </p:sp>
      <p:pic>
        <p:nvPicPr>
          <p:cNvPr id="252" name="Google Shape;252;p20"/>
          <p:cNvPicPr preferRelativeResize="0"/>
          <p:nvPr/>
        </p:nvPicPr>
        <p:blipFill rotWithShape="1">
          <a:blip r:embed="rId3">
            <a:alphaModFix/>
          </a:blip>
          <a:srcRect/>
          <a:stretch/>
        </p:blipFill>
        <p:spPr>
          <a:xfrm>
            <a:off x="11241125" y="0"/>
            <a:ext cx="950875" cy="516650"/>
          </a:xfrm>
          <a:prstGeom prst="rect">
            <a:avLst/>
          </a:prstGeom>
          <a:noFill/>
          <a:ln>
            <a:noFill/>
          </a:ln>
        </p:spPr>
      </p:pic>
      <p:sp>
        <p:nvSpPr>
          <p:cNvPr id="253" name="Google Shape;253;p20"/>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54" name="Google Shape;254;p20" descr="Diagram&#10;&#10;Description automatically generated"/>
          <p:cNvPicPr preferRelativeResize="0"/>
          <p:nvPr/>
        </p:nvPicPr>
        <p:blipFill rotWithShape="1">
          <a:blip r:embed="rId4">
            <a:alphaModFix/>
          </a:blip>
          <a:srcRect/>
          <a:stretch/>
        </p:blipFill>
        <p:spPr>
          <a:xfrm>
            <a:off x="2207342" y="2483260"/>
            <a:ext cx="7777316" cy="437474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0" name="Google Shape;260;p21"/>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261" name="Google Shape;261;p21"/>
          <p:cNvSpPr txBox="1"/>
          <p:nvPr/>
        </p:nvSpPr>
        <p:spPr>
          <a:xfrm>
            <a:off x="0" y="172840"/>
            <a:ext cx="10796710"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0" i="0" u="none" strike="noStrike" cap="none">
                <a:solidFill>
                  <a:schemeClr val="dk1"/>
                </a:solidFill>
                <a:latin typeface="Times New Roman"/>
                <a:ea typeface="Times New Roman"/>
                <a:cs typeface="Times New Roman"/>
                <a:sym typeface="Times New Roman"/>
              </a:rPr>
              <a:t>Polymorphism</a:t>
            </a:r>
            <a:endParaRPr sz="4400" b="0" i="0" u="none" strike="noStrike" cap="none">
              <a:solidFill>
                <a:schemeClr val="dk1"/>
              </a:solidFill>
              <a:latin typeface="Times New Roman"/>
              <a:ea typeface="Times New Roman"/>
              <a:cs typeface="Times New Roman"/>
              <a:sym typeface="Times New Roman"/>
            </a:endParaRPr>
          </a:p>
        </p:txBody>
      </p:sp>
      <p:sp>
        <p:nvSpPr>
          <p:cNvPr id="262" name="Google Shape;262;p21"/>
          <p:cNvSpPr txBox="1"/>
          <p:nvPr/>
        </p:nvSpPr>
        <p:spPr>
          <a:xfrm>
            <a:off x="147320" y="1265145"/>
            <a:ext cx="11897360" cy="516514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800" b="0" i="0" u="none" strike="noStrike" cap="none">
                <a:solidFill>
                  <a:schemeClr val="dk1"/>
                </a:solidFill>
                <a:latin typeface="Times New Roman"/>
                <a:ea typeface="Times New Roman"/>
                <a:cs typeface="Times New Roman"/>
                <a:sym typeface="Times New Roman"/>
              </a:rPr>
              <a:t>Tính đa hình thể hiện khi với cùng một phương thức nhưng có thể có cách ứng xử khác nhau ở những đối tượng khác nhau.</a:t>
            </a:r>
            <a:endParaRPr/>
          </a:p>
        </p:txBody>
      </p:sp>
      <p:pic>
        <p:nvPicPr>
          <p:cNvPr id="263" name="Google Shape;263;p21"/>
          <p:cNvPicPr preferRelativeResize="0"/>
          <p:nvPr/>
        </p:nvPicPr>
        <p:blipFill rotWithShape="1">
          <a:blip r:embed="rId3">
            <a:alphaModFix/>
          </a:blip>
          <a:srcRect/>
          <a:stretch/>
        </p:blipFill>
        <p:spPr>
          <a:xfrm>
            <a:off x="11241125" y="0"/>
            <a:ext cx="950875" cy="516650"/>
          </a:xfrm>
          <a:prstGeom prst="rect">
            <a:avLst/>
          </a:prstGeom>
          <a:noFill/>
          <a:ln>
            <a:noFill/>
          </a:ln>
        </p:spPr>
      </p:pic>
      <p:sp>
        <p:nvSpPr>
          <p:cNvPr id="264" name="Google Shape;264;p21"/>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65" name="Google Shape;265;p21" descr="Engineering drawing&#10;&#10;Description automatically generated with medium confidence"/>
          <p:cNvPicPr preferRelativeResize="0"/>
          <p:nvPr/>
        </p:nvPicPr>
        <p:blipFill rotWithShape="1">
          <a:blip r:embed="rId4">
            <a:alphaModFix/>
          </a:blip>
          <a:srcRect/>
          <a:stretch/>
        </p:blipFill>
        <p:spPr>
          <a:xfrm>
            <a:off x="4000500" y="3048000"/>
            <a:ext cx="3886200" cy="3810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cxnSp>
        <p:nvCxnSpPr>
          <p:cNvPr id="63" name="Google Shape;63;p2"/>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64" name="Google Shape;64;p2"/>
          <p:cNvSpPr txBox="1"/>
          <p:nvPr/>
        </p:nvSpPr>
        <p:spPr>
          <a:xfrm>
            <a:off x="0" y="172840"/>
            <a:ext cx="10796710"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0" i="0" u="none" strike="noStrike" cap="none">
                <a:solidFill>
                  <a:schemeClr val="dk1"/>
                </a:solidFill>
                <a:latin typeface="Times New Roman"/>
                <a:ea typeface="Times New Roman"/>
                <a:cs typeface="Times New Roman"/>
                <a:sym typeface="Times New Roman"/>
              </a:rPr>
              <a:t>Điểm danh</a:t>
            </a:r>
            <a:endParaRPr sz="4400" b="0" i="0" u="none" strike="noStrike" cap="none">
              <a:solidFill>
                <a:schemeClr val="dk1"/>
              </a:solidFill>
              <a:latin typeface="Times New Roman"/>
              <a:ea typeface="Times New Roman"/>
              <a:cs typeface="Times New Roman"/>
              <a:sym typeface="Times New Roman"/>
            </a:endParaRPr>
          </a:p>
        </p:txBody>
      </p:sp>
      <p:pic>
        <p:nvPicPr>
          <p:cNvPr id="65" name="Google Shape;65;p2"/>
          <p:cNvPicPr preferRelativeResize="0"/>
          <p:nvPr/>
        </p:nvPicPr>
        <p:blipFill rotWithShape="1">
          <a:blip r:embed="rId3">
            <a:alphaModFix/>
          </a:blip>
          <a:srcRect/>
          <a:stretch/>
        </p:blipFill>
        <p:spPr>
          <a:xfrm>
            <a:off x="2514600" y="1600200"/>
            <a:ext cx="6877050" cy="4183023"/>
          </a:xfrm>
          <a:prstGeom prst="rect">
            <a:avLst/>
          </a:prstGeom>
          <a:noFill/>
          <a:ln>
            <a:noFill/>
          </a:ln>
        </p:spPr>
      </p:pic>
      <p:pic>
        <p:nvPicPr>
          <p:cNvPr id="66" name="Google Shape;66;p2"/>
          <p:cNvPicPr preferRelativeResize="0"/>
          <p:nvPr/>
        </p:nvPicPr>
        <p:blipFill rotWithShape="1">
          <a:blip r:embed="rId4">
            <a:alphaModFix/>
          </a:blip>
          <a:srcRect/>
          <a:stretch/>
        </p:blipFill>
        <p:spPr>
          <a:xfrm>
            <a:off x="11241125" y="0"/>
            <a:ext cx="950875" cy="516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cxnSp>
        <p:nvCxnSpPr>
          <p:cNvPr id="270" name="Google Shape;270;p22"/>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271" name="Google Shape;271;p22"/>
          <p:cNvSpPr txBox="1"/>
          <p:nvPr/>
        </p:nvSpPr>
        <p:spPr>
          <a:xfrm>
            <a:off x="0" y="160078"/>
            <a:ext cx="10796710"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0" i="0" u="none" strike="noStrike" cap="none">
                <a:solidFill>
                  <a:schemeClr val="dk1"/>
                </a:solidFill>
                <a:latin typeface="Times New Roman"/>
                <a:ea typeface="Times New Roman"/>
                <a:cs typeface="Times New Roman"/>
                <a:sym typeface="Times New Roman"/>
              </a:rPr>
              <a:t>Demo triển khai encapsulation và inheritance </a:t>
            </a:r>
            <a:endParaRPr sz="4400" b="0" i="0" u="none" strike="noStrike" cap="none">
              <a:solidFill>
                <a:schemeClr val="dk1"/>
              </a:solidFill>
              <a:latin typeface="Times New Roman"/>
              <a:ea typeface="Times New Roman"/>
              <a:cs typeface="Times New Roman"/>
              <a:sym typeface="Times New Roman"/>
            </a:endParaRPr>
          </a:p>
        </p:txBody>
      </p:sp>
      <p:pic>
        <p:nvPicPr>
          <p:cNvPr id="272" name="Google Shape;272;p22"/>
          <p:cNvPicPr preferRelativeResize="0"/>
          <p:nvPr/>
        </p:nvPicPr>
        <p:blipFill rotWithShape="1">
          <a:blip r:embed="rId3">
            <a:alphaModFix/>
          </a:blip>
          <a:srcRect/>
          <a:stretch/>
        </p:blipFill>
        <p:spPr>
          <a:xfrm>
            <a:off x="2746068" y="1944080"/>
            <a:ext cx="7209094" cy="4106446"/>
          </a:xfrm>
          <a:prstGeom prst="rect">
            <a:avLst/>
          </a:prstGeom>
          <a:noFill/>
          <a:ln>
            <a:noFill/>
          </a:ln>
        </p:spPr>
      </p:pic>
      <p:pic>
        <p:nvPicPr>
          <p:cNvPr id="273" name="Google Shape;273;p22"/>
          <p:cNvPicPr preferRelativeResize="0"/>
          <p:nvPr/>
        </p:nvPicPr>
        <p:blipFill rotWithShape="1">
          <a:blip r:embed="rId4">
            <a:alphaModFix/>
          </a:blip>
          <a:srcRect/>
          <a:stretch/>
        </p:blipFill>
        <p:spPr>
          <a:xfrm>
            <a:off x="11241125" y="0"/>
            <a:ext cx="950875" cy="516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cxnSp>
        <p:nvCxnSpPr>
          <p:cNvPr id="279" name="Google Shape;279;p23"/>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280" name="Google Shape;280;p23"/>
          <p:cNvSpPr txBox="1"/>
          <p:nvPr/>
        </p:nvSpPr>
        <p:spPr>
          <a:xfrm>
            <a:off x="-1" y="172840"/>
            <a:ext cx="11355185"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0" i="0" u="none" strike="noStrike" cap="none">
                <a:solidFill>
                  <a:schemeClr val="dk1"/>
                </a:solidFill>
                <a:latin typeface="Times New Roman"/>
                <a:ea typeface="Times New Roman"/>
                <a:cs typeface="Times New Roman"/>
                <a:sym typeface="Times New Roman"/>
              </a:rPr>
              <a:t>Giải thích các câu hỏi được viết từ trước bài học</a:t>
            </a:r>
            <a:endParaRPr sz="4400" b="0" i="0" u="none" strike="noStrike" cap="none">
              <a:solidFill>
                <a:schemeClr val="dk1"/>
              </a:solidFill>
              <a:latin typeface="Times New Roman"/>
              <a:ea typeface="Times New Roman"/>
              <a:cs typeface="Times New Roman"/>
              <a:sym typeface="Times New Roman"/>
            </a:endParaRPr>
          </a:p>
        </p:txBody>
      </p:sp>
      <p:pic>
        <p:nvPicPr>
          <p:cNvPr id="281" name="Google Shape;281;p23"/>
          <p:cNvPicPr preferRelativeResize="0"/>
          <p:nvPr/>
        </p:nvPicPr>
        <p:blipFill rotWithShape="1">
          <a:blip r:embed="rId3">
            <a:alphaModFix/>
          </a:blip>
          <a:srcRect/>
          <a:stretch/>
        </p:blipFill>
        <p:spPr>
          <a:xfrm>
            <a:off x="2603500" y="1503407"/>
            <a:ext cx="6985000" cy="4965700"/>
          </a:xfrm>
          <a:prstGeom prst="rect">
            <a:avLst/>
          </a:prstGeom>
          <a:noFill/>
          <a:ln>
            <a:noFill/>
          </a:ln>
        </p:spPr>
      </p:pic>
      <p:pic>
        <p:nvPicPr>
          <p:cNvPr id="282" name="Google Shape;282;p23"/>
          <p:cNvPicPr preferRelativeResize="0"/>
          <p:nvPr/>
        </p:nvPicPr>
        <p:blipFill rotWithShape="1">
          <a:blip r:embed="rId4">
            <a:alphaModFix/>
          </a:blip>
          <a:srcRect/>
          <a:stretch/>
        </p:blipFill>
        <p:spPr>
          <a:xfrm>
            <a:off x="11241125" y="0"/>
            <a:ext cx="950875" cy="516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cxnSp>
        <p:nvCxnSpPr>
          <p:cNvPr id="288" name="Google Shape;288;p24"/>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289" name="Google Shape;289;p24"/>
          <p:cNvSpPr txBox="1"/>
          <p:nvPr/>
        </p:nvSpPr>
        <p:spPr>
          <a:xfrm>
            <a:off x="0" y="172840"/>
            <a:ext cx="10796710"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0" i="0" u="none" strike="noStrike" cap="none">
                <a:solidFill>
                  <a:schemeClr val="dk1"/>
                </a:solidFill>
                <a:latin typeface="Times New Roman"/>
                <a:ea typeface="Times New Roman"/>
                <a:cs typeface="Times New Roman"/>
                <a:sym typeface="Times New Roman"/>
              </a:rPr>
              <a:t>Tóm tắt bài học</a:t>
            </a:r>
            <a:endParaRPr sz="4400" b="0" i="0" u="none" strike="noStrike" cap="none">
              <a:solidFill>
                <a:schemeClr val="dk1"/>
              </a:solidFill>
              <a:latin typeface="Times New Roman"/>
              <a:ea typeface="Times New Roman"/>
              <a:cs typeface="Times New Roman"/>
              <a:sym typeface="Times New Roman"/>
            </a:endParaRPr>
          </a:p>
        </p:txBody>
      </p:sp>
      <p:sp>
        <p:nvSpPr>
          <p:cNvPr id="290" name="Google Shape;290;p24"/>
          <p:cNvSpPr/>
          <p:nvPr/>
        </p:nvSpPr>
        <p:spPr>
          <a:xfrm>
            <a:off x="382772" y="1503406"/>
            <a:ext cx="11523478" cy="3323987"/>
          </a:xfrm>
          <a:prstGeom prst="rect">
            <a:avLst/>
          </a:prstGeom>
          <a:noFill/>
          <a:ln>
            <a:noFill/>
          </a:ln>
        </p:spPr>
        <p:txBody>
          <a:bodyPr spcFirstLastPara="1" wrap="square" lIns="91425" tIns="45700" rIns="91425" bIns="45700" anchor="t" anchorCtr="0">
            <a:noAutofit/>
          </a:bodyPr>
          <a:lstStyle/>
          <a:p>
            <a:pPr marL="342900" marR="0" lvl="0" indent="-152400" algn="just" rtl="0">
              <a:lnSpc>
                <a:spcPct val="100000"/>
              </a:lnSpc>
              <a:spcBef>
                <a:spcPts val="0"/>
              </a:spcBef>
              <a:spcAft>
                <a:spcPts val="0"/>
              </a:spcAft>
              <a:buClr>
                <a:schemeClr val="dk1"/>
              </a:buClr>
              <a:buSzPts val="30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24"/>
          <p:cNvSpPr txBox="1"/>
          <p:nvPr/>
        </p:nvSpPr>
        <p:spPr>
          <a:xfrm>
            <a:off x="289932" y="1382751"/>
            <a:ext cx="11619570" cy="4708981"/>
          </a:xfrm>
          <a:prstGeom prst="rect">
            <a:avLst/>
          </a:prstGeom>
          <a:noFill/>
          <a:ln>
            <a:noFill/>
          </a:ln>
        </p:spPr>
        <p:txBody>
          <a:bodyPr spcFirstLastPara="1" wrap="square" lIns="91425" tIns="45700" rIns="91425" bIns="45700" anchor="t" anchorCtr="0">
            <a:noAutofit/>
          </a:bodyPr>
          <a:lstStyle/>
          <a:p>
            <a:pPr marL="469900" marR="542925" lvl="0" indent="-457200" algn="l" rtl="0">
              <a:lnSpc>
                <a:spcPct val="108214"/>
              </a:lnSpc>
              <a:spcBef>
                <a:spcPts val="970"/>
              </a:spcBef>
              <a:spcAft>
                <a:spcPts val="0"/>
              </a:spcAft>
              <a:buClr>
                <a:srgbClr val="000000"/>
              </a:buClr>
              <a:buSzPts val="2800"/>
              <a:buFont typeface="Arial"/>
              <a:buChar char="-"/>
            </a:pPr>
            <a:r>
              <a:rPr lang="en-US" sz="2800" b="0" i="0" u="none" strike="noStrike" cap="none">
                <a:solidFill>
                  <a:schemeClr val="dk1"/>
                </a:solidFill>
                <a:latin typeface="Times New Roman"/>
                <a:ea typeface="Times New Roman"/>
                <a:cs typeface="Times New Roman"/>
                <a:sym typeface="Times New Roman"/>
              </a:rPr>
              <a:t>Lập trình OOP là một kỹ thuật lập trình cho phép lập trình viên tạo ra các đối tượng trong code </a:t>
            </a:r>
            <a:endParaRPr sz="2800" b="0" i="0" u="none" strike="noStrike" cap="none">
              <a:solidFill>
                <a:schemeClr val="dk1"/>
              </a:solidFill>
              <a:latin typeface="Times New Roman"/>
              <a:ea typeface="Times New Roman"/>
              <a:cs typeface="Times New Roman"/>
              <a:sym typeface="Times New Roman"/>
            </a:endParaRPr>
          </a:p>
          <a:p>
            <a:pPr marL="469900" marR="542925" lvl="0" indent="-457200" algn="l" rtl="0">
              <a:lnSpc>
                <a:spcPct val="108214"/>
              </a:lnSpc>
              <a:spcBef>
                <a:spcPts val="970"/>
              </a:spcBef>
              <a:spcAft>
                <a:spcPts val="0"/>
              </a:spcAft>
              <a:buClr>
                <a:srgbClr val="000000"/>
              </a:buClr>
              <a:buSzPts val="2800"/>
              <a:buFont typeface="Arial"/>
              <a:buChar char="-"/>
            </a:pPr>
            <a:r>
              <a:rPr lang="en-US" sz="2800" b="0" i="0" u="none" strike="noStrike" cap="none">
                <a:solidFill>
                  <a:schemeClr val="dk1"/>
                </a:solidFill>
                <a:latin typeface="Times New Roman"/>
                <a:ea typeface="Times New Roman"/>
                <a:cs typeface="Times New Roman"/>
                <a:sym typeface="Times New Roman"/>
              </a:rPr>
              <a:t>Lớp là khuôn mẫu để mô tả các thuộc tính và hành vi</a:t>
            </a:r>
            <a:endParaRPr/>
          </a:p>
          <a:p>
            <a:pPr marL="469900" marR="542925" lvl="0" indent="-457200" algn="l" rtl="0">
              <a:lnSpc>
                <a:spcPct val="108214"/>
              </a:lnSpc>
              <a:spcBef>
                <a:spcPts val="970"/>
              </a:spcBef>
              <a:spcAft>
                <a:spcPts val="0"/>
              </a:spcAft>
              <a:buClr>
                <a:srgbClr val="000000"/>
              </a:buClr>
              <a:buSzPts val="2800"/>
              <a:buFont typeface="Arial"/>
              <a:buChar char="-"/>
            </a:pPr>
            <a:r>
              <a:rPr lang="en-US" sz="2800" b="0" i="0" u="none" strike="noStrike" cap="none">
                <a:solidFill>
                  <a:schemeClr val="dk1"/>
                </a:solidFill>
                <a:latin typeface="Times New Roman"/>
                <a:ea typeface="Times New Roman"/>
                <a:cs typeface="Times New Roman"/>
                <a:sym typeface="Times New Roman"/>
              </a:rPr>
              <a:t>Đối tượng là thể hiện cụ thể của một lớp</a:t>
            </a:r>
            <a:endParaRPr/>
          </a:p>
          <a:p>
            <a:pPr marL="469900" marR="542925" lvl="0" indent="-457200" algn="l" rtl="0">
              <a:lnSpc>
                <a:spcPct val="108214"/>
              </a:lnSpc>
              <a:spcBef>
                <a:spcPts val="970"/>
              </a:spcBef>
              <a:spcAft>
                <a:spcPts val="0"/>
              </a:spcAft>
              <a:buClr>
                <a:srgbClr val="000000"/>
              </a:buClr>
              <a:buSzPts val="2800"/>
              <a:buFont typeface="Arial"/>
              <a:buChar char="-"/>
            </a:pPr>
            <a:r>
              <a:rPr lang="en-US" sz="2800" b="0" i="0" u="none" strike="noStrike" cap="none">
                <a:solidFill>
                  <a:schemeClr val="dk1"/>
                </a:solidFill>
                <a:latin typeface="Times New Roman"/>
                <a:ea typeface="Times New Roman"/>
                <a:cs typeface="Times New Roman"/>
                <a:sym typeface="Times New Roman"/>
              </a:rPr>
              <a:t>JavaScript sử dụng từ khoá class hoặc function để khai báo lớp</a:t>
            </a:r>
            <a:endParaRPr sz="2800" b="0" i="0" u="none" strike="noStrike" cap="none">
              <a:solidFill>
                <a:schemeClr val="dk1"/>
              </a:solidFill>
              <a:latin typeface="Times New Roman"/>
              <a:ea typeface="Times New Roman"/>
              <a:cs typeface="Times New Roman"/>
              <a:sym typeface="Times New Roman"/>
            </a:endParaRPr>
          </a:p>
          <a:p>
            <a:pPr marL="469900" marR="542925" lvl="0" indent="-457200" algn="l" rtl="0">
              <a:lnSpc>
                <a:spcPct val="108214"/>
              </a:lnSpc>
              <a:spcBef>
                <a:spcPts val="970"/>
              </a:spcBef>
              <a:spcAft>
                <a:spcPts val="0"/>
              </a:spcAft>
              <a:buClr>
                <a:srgbClr val="000000"/>
              </a:buClr>
              <a:buSzPts val="2800"/>
              <a:buFont typeface="Arial"/>
              <a:buChar char="-"/>
            </a:pPr>
            <a:r>
              <a:rPr lang="en-US" sz="2800" b="0" i="0" u="none" strike="noStrike" cap="none">
                <a:solidFill>
                  <a:schemeClr val="dk1"/>
                </a:solidFill>
                <a:latin typeface="Times New Roman"/>
                <a:ea typeface="Times New Roman"/>
                <a:cs typeface="Times New Roman"/>
                <a:sym typeface="Times New Roman"/>
              </a:rPr>
              <a:t>Phân biệt được class và object</a:t>
            </a:r>
            <a:endParaRPr/>
          </a:p>
          <a:p>
            <a:pPr marL="469900" marR="542925" lvl="0" indent="-457200" algn="l" rtl="0">
              <a:lnSpc>
                <a:spcPct val="108214"/>
              </a:lnSpc>
              <a:spcBef>
                <a:spcPts val="970"/>
              </a:spcBef>
              <a:spcAft>
                <a:spcPts val="0"/>
              </a:spcAft>
              <a:buClr>
                <a:srgbClr val="000000"/>
              </a:buClr>
              <a:buSzPts val="2800"/>
              <a:buFont typeface="Arial"/>
              <a:buChar char="-"/>
            </a:pPr>
            <a:r>
              <a:rPr lang="en-US" sz="2800" b="0" i="0" u="none" strike="noStrike" cap="none">
                <a:solidFill>
                  <a:schemeClr val="dk1"/>
                </a:solidFill>
                <a:latin typeface="Times New Roman"/>
                <a:ea typeface="Times New Roman"/>
                <a:cs typeface="Times New Roman"/>
                <a:sym typeface="Times New Roman"/>
              </a:rPr>
              <a:t>Hàm khởi tạo dùng để tạo khởi tạo thông tin cho đối tượng</a:t>
            </a:r>
            <a:endParaRPr sz="2800" b="0" i="0" u="none" strike="noStrike" cap="none">
              <a:solidFill>
                <a:schemeClr val="dk1"/>
              </a:solidFill>
              <a:latin typeface="Times New Roman"/>
              <a:ea typeface="Times New Roman"/>
              <a:cs typeface="Times New Roman"/>
              <a:sym typeface="Times New Roman"/>
            </a:endParaRPr>
          </a:p>
          <a:p>
            <a:pPr marL="469900" marR="542925" lvl="0" indent="-457200" algn="l" rtl="0">
              <a:lnSpc>
                <a:spcPct val="108214"/>
              </a:lnSpc>
              <a:spcBef>
                <a:spcPts val="970"/>
              </a:spcBef>
              <a:spcAft>
                <a:spcPts val="0"/>
              </a:spcAft>
              <a:buClr>
                <a:srgbClr val="000000"/>
              </a:buClr>
              <a:buSzPts val="2800"/>
              <a:buFont typeface="Arial"/>
              <a:buChar char="-"/>
            </a:pPr>
            <a:r>
              <a:rPr lang="en-US" sz="2800" b="0" i="0" u="none" strike="noStrike" cap="none">
                <a:solidFill>
                  <a:schemeClr val="dk1"/>
                </a:solidFill>
                <a:latin typeface="Times New Roman"/>
                <a:ea typeface="Times New Roman"/>
                <a:cs typeface="Times New Roman"/>
                <a:sym typeface="Times New Roman"/>
              </a:rPr>
              <a:t>Trình bày được các tính chất đặc trưng của lập trình hướng đối tượng</a:t>
            </a:r>
            <a:endParaRPr/>
          </a:p>
          <a:p>
            <a:pPr marL="12700" marR="542925" lvl="0" indent="0" algn="l" rtl="0">
              <a:lnSpc>
                <a:spcPct val="94687"/>
              </a:lnSpc>
              <a:spcBef>
                <a:spcPts val="970"/>
              </a:spcBef>
              <a:spcAft>
                <a:spcPts val="0"/>
              </a:spcAft>
              <a:buNone/>
            </a:pPr>
            <a:endParaRPr sz="3200" b="0" i="0" u="none" strike="noStrike" cap="none">
              <a:solidFill>
                <a:srgbClr val="000000"/>
              </a:solidFill>
              <a:latin typeface="Calibri"/>
              <a:ea typeface="Calibri"/>
              <a:cs typeface="Calibri"/>
              <a:sym typeface="Calibri"/>
            </a:endParaRPr>
          </a:p>
        </p:txBody>
      </p:sp>
      <p:pic>
        <p:nvPicPr>
          <p:cNvPr id="292" name="Google Shape;292;p24"/>
          <p:cNvPicPr preferRelativeResize="0"/>
          <p:nvPr/>
        </p:nvPicPr>
        <p:blipFill rotWithShape="1">
          <a:blip r:embed="rId3">
            <a:alphaModFix/>
          </a:blip>
          <a:srcRect/>
          <a:stretch/>
        </p:blipFill>
        <p:spPr>
          <a:xfrm>
            <a:off x="11241125" y="0"/>
            <a:ext cx="950875" cy="516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cxnSp>
        <p:nvCxnSpPr>
          <p:cNvPr id="298" name="Google Shape;298;p25"/>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299" name="Google Shape;299;p25"/>
          <p:cNvSpPr txBox="1"/>
          <p:nvPr/>
        </p:nvSpPr>
        <p:spPr>
          <a:xfrm>
            <a:off x="0" y="172840"/>
            <a:ext cx="10796710"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0" i="0" u="none" strike="noStrike" cap="none">
                <a:solidFill>
                  <a:schemeClr val="dk1"/>
                </a:solidFill>
                <a:latin typeface="Times New Roman"/>
                <a:ea typeface="Times New Roman"/>
                <a:cs typeface="Times New Roman"/>
                <a:sym typeface="Times New Roman"/>
              </a:rPr>
              <a:t>Bổ xung các kiến thức thêm</a:t>
            </a:r>
            <a:endParaRPr sz="4400" b="0" i="0" u="none" strike="noStrike" cap="none">
              <a:solidFill>
                <a:schemeClr val="dk1"/>
              </a:solidFill>
              <a:latin typeface="Times New Roman"/>
              <a:ea typeface="Times New Roman"/>
              <a:cs typeface="Times New Roman"/>
              <a:sym typeface="Times New Roman"/>
            </a:endParaRPr>
          </a:p>
        </p:txBody>
      </p:sp>
      <p:sp>
        <p:nvSpPr>
          <p:cNvPr id="300" name="Google Shape;300;p25"/>
          <p:cNvSpPr txBox="1"/>
          <p:nvPr/>
        </p:nvSpPr>
        <p:spPr>
          <a:xfrm>
            <a:off x="698689" y="1503408"/>
            <a:ext cx="11112311" cy="25402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sng" strike="noStrike" cap="none">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https://levunguyen.com/laptrinhjavascript/2021/02/21/lap-trinh-huong-doi-tuong-trong-javascript/</a:t>
            </a: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0" i="0" u="sng" strike="noStrike" cap="none">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https://levunguyen.com/laptrinhjavascript/2021/02/24/su-dung-ke-thua-trong-javascript/</a:t>
            </a: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0" i="0" u="sng" strike="noStrike" cap="none">
                <a:solidFill>
                  <a:schemeClr val="dk1"/>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https://levunguyen.com/laptrinhjavascript/2021/02/24/su-dung-prototype-trong-javascript/</a:t>
            </a: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0" i="0" u="sng" strike="noStrike" cap="none">
                <a:solidFill>
                  <a:schemeClr val="dk1"/>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https://developer.mozilla.org/vi/docs/Web/JavaScript/Reference/Classes</a:t>
            </a: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0" i="0" u="sng" strike="noStrike" cap="none">
                <a:solidFill>
                  <a:schemeClr val="dk1"/>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https://xuanthulab.net/lop-trong-javascript.html</a:t>
            </a: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pic>
        <p:nvPicPr>
          <p:cNvPr id="301" name="Google Shape;301;p25"/>
          <p:cNvPicPr preferRelativeResize="0"/>
          <p:nvPr/>
        </p:nvPicPr>
        <p:blipFill rotWithShape="1">
          <a:blip r:embed="rId8">
            <a:alphaModFix/>
          </a:blip>
          <a:srcRect/>
          <a:stretch/>
        </p:blipFill>
        <p:spPr>
          <a:xfrm>
            <a:off x="11241125" y="0"/>
            <a:ext cx="950875" cy="516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cxnSp>
        <p:nvCxnSpPr>
          <p:cNvPr id="72" name="Google Shape;72;p3"/>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73" name="Google Shape;73;p3"/>
          <p:cNvSpPr txBox="1"/>
          <p:nvPr/>
        </p:nvSpPr>
        <p:spPr>
          <a:xfrm>
            <a:off x="0" y="172840"/>
            <a:ext cx="10796710"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0" i="0" u="none" strike="noStrike" cap="none">
                <a:solidFill>
                  <a:schemeClr val="dk1"/>
                </a:solidFill>
                <a:latin typeface="Times New Roman"/>
                <a:ea typeface="Times New Roman"/>
                <a:cs typeface="Times New Roman"/>
                <a:sym typeface="Times New Roman"/>
              </a:rPr>
              <a:t>Kiểm tra bài cũ</a:t>
            </a:r>
            <a:endParaRPr sz="4400" b="0" i="0" u="none" strike="noStrike" cap="none">
              <a:solidFill>
                <a:schemeClr val="dk1"/>
              </a:solidFill>
              <a:latin typeface="Times New Roman"/>
              <a:ea typeface="Times New Roman"/>
              <a:cs typeface="Times New Roman"/>
              <a:sym typeface="Times New Roman"/>
            </a:endParaRPr>
          </a:p>
        </p:txBody>
      </p:sp>
      <p:pic>
        <p:nvPicPr>
          <p:cNvPr id="74" name="Google Shape;74;p3"/>
          <p:cNvPicPr preferRelativeResize="0"/>
          <p:nvPr/>
        </p:nvPicPr>
        <p:blipFill rotWithShape="1">
          <a:blip r:embed="rId3">
            <a:alphaModFix/>
          </a:blip>
          <a:srcRect/>
          <a:stretch/>
        </p:blipFill>
        <p:spPr>
          <a:xfrm>
            <a:off x="2667000" y="1422515"/>
            <a:ext cx="6858000" cy="5143500"/>
          </a:xfrm>
          <a:prstGeom prst="rect">
            <a:avLst/>
          </a:prstGeom>
          <a:noFill/>
          <a:ln>
            <a:noFill/>
          </a:ln>
        </p:spPr>
      </p:pic>
      <p:pic>
        <p:nvPicPr>
          <p:cNvPr id="75" name="Google Shape;75;p3"/>
          <p:cNvPicPr preferRelativeResize="0"/>
          <p:nvPr/>
        </p:nvPicPr>
        <p:blipFill rotWithShape="1">
          <a:blip r:embed="rId4">
            <a:alphaModFix/>
          </a:blip>
          <a:srcRect/>
          <a:stretch/>
        </p:blipFill>
        <p:spPr>
          <a:xfrm>
            <a:off x="11241125" y="0"/>
            <a:ext cx="950875" cy="516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cxnSp>
        <p:nvCxnSpPr>
          <p:cNvPr id="81" name="Google Shape;81;p4"/>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82" name="Google Shape;82;p4"/>
          <p:cNvSpPr txBox="1"/>
          <p:nvPr/>
        </p:nvSpPr>
        <p:spPr>
          <a:xfrm>
            <a:off x="0" y="172840"/>
            <a:ext cx="10796710"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0" i="0" u="none" strike="noStrike" cap="none">
                <a:solidFill>
                  <a:schemeClr val="dk1"/>
                </a:solidFill>
                <a:latin typeface="Times New Roman"/>
                <a:ea typeface="Times New Roman"/>
                <a:cs typeface="Times New Roman"/>
                <a:sym typeface="Times New Roman"/>
              </a:rPr>
              <a:t>5 phút viết ra các câu hỏi</a:t>
            </a:r>
            <a:endParaRPr sz="4400" b="0" i="0" u="none" strike="noStrike" cap="none">
              <a:solidFill>
                <a:schemeClr val="dk1"/>
              </a:solidFill>
              <a:latin typeface="Times New Roman"/>
              <a:ea typeface="Times New Roman"/>
              <a:cs typeface="Times New Roman"/>
              <a:sym typeface="Times New Roman"/>
            </a:endParaRPr>
          </a:p>
        </p:txBody>
      </p:sp>
      <p:pic>
        <p:nvPicPr>
          <p:cNvPr id="83" name="Google Shape;83;p4"/>
          <p:cNvPicPr preferRelativeResize="0"/>
          <p:nvPr/>
        </p:nvPicPr>
        <p:blipFill rotWithShape="1">
          <a:blip r:embed="rId3">
            <a:alphaModFix/>
          </a:blip>
          <a:srcRect/>
          <a:stretch/>
        </p:blipFill>
        <p:spPr>
          <a:xfrm>
            <a:off x="3219450" y="1790699"/>
            <a:ext cx="6267450" cy="4146159"/>
          </a:xfrm>
          <a:prstGeom prst="rect">
            <a:avLst/>
          </a:prstGeom>
          <a:noFill/>
          <a:ln>
            <a:noFill/>
          </a:ln>
        </p:spPr>
      </p:pic>
      <p:pic>
        <p:nvPicPr>
          <p:cNvPr id="84" name="Google Shape;84;p4"/>
          <p:cNvPicPr preferRelativeResize="0"/>
          <p:nvPr/>
        </p:nvPicPr>
        <p:blipFill rotWithShape="1">
          <a:blip r:embed="rId4">
            <a:alphaModFix/>
          </a:blip>
          <a:srcRect/>
          <a:stretch/>
        </p:blipFill>
        <p:spPr>
          <a:xfrm>
            <a:off x="11241125" y="0"/>
            <a:ext cx="950875" cy="516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cxnSp>
        <p:nvCxnSpPr>
          <p:cNvPr id="90" name="Google Shape;90;p5"/>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91" name="Google Shape;91;p5"/>
          <p:cNvSpPr txBox="1"/>
          <p:nvPr/>
        </p:nvSpPr>
        <p:spPr>
          <a:xfrm>
            <a:off x="0" y="172840"/>
            <a:ext cx="10796710"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0" i="0" u="none" strike="noStrike" cap="none">
                <a:solidFill>
                  <a:schemeClr val="dk1"/>
                </a:solidFill>
                <a:latin typeface="Times New Roman"/>
                <a:ea typeface="Times New Roman"/>
                <a:cs typeface="Times New Roman"/>
                <a:sym typeface="Times New Roman"/>
              </a:rPr>
              <a:t>Mục tiêu</a:t>
            </a:r>
            <a:endParaRPr sz="4400" b="0" i="0" u="none" strike="noStrike" cap="none">
              <a:solidFill>
                <a:schemeClr val="dk1"/>
              </a:solidFill>
              <a:latin typeface="Times New Roman"/>
              <a:ea typeface="Times New Roman"/>
              <a:cs typeface="Times New Roman"/>
              <a:sym typeface="Times New Roman"/>
            </a:endParaRPr>
          </a:p>
        </p:txBody>
      </p:sp>
      <p:sp>
        <p:nvSpPr>
          <p:cNvPr id="92" name="Google Shape;92;p5"/>
          <p:cNvSpPr txBox="1"/>
          <p:nvPr/>
        </p:nvSpPr>
        <p:spPr>
          <a:xfrm>
            <a:off x="562589" y="1540753"/>
            <a:ext cx="11066821" cy="44028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3600" b="0" i="0" u="none" strike="noStrike" cap="none">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3600"/>
              <a:buFont typeface="Arial"/>
              <a:buChar char="•"/>
            </a:pPr>
            <a:r>
              <a:rPr lang="en-US" sz="3600" b="0" i="0" u="none" strike="noStrike" cap="none">
                <a:solidFill>
                  <a:schemeClr val="dk1"/>
                </a:solidFill>
                <a:latin typeface="Times New Roman"/>
                <a:ea typeface="Times New Roman"/>
                <a:cs typeface="Times New Roman"/>
                <a:sym typeface="Times New Roman"/>
              </a:rPr>
              <a:t>Trình bày được khái niệm lập trình hướng đối tượng.</a:t>
            </a:r>
            <a:endParaRPr sz="3600" b="0" i="0" u="none" strike="noStrike" cap="none">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3600"/>
              <a:buFont typeface="Times New Roman"/>
              <a:buChar char="•"/>
            </a:pPr>
            <a:r>
              <a:rPr lang="en-US" sz="3600">
                <a:solidFill>
                  <a:schemeClr val="dk1"/>
                </a:solidFill>
                <a:latin typeface="Times New Roman"/>
                <a:ea typeface="Times New Roman"/>
                <a:cs typeface="Times New Roman"/>
                <a:sym typeface="Times New Roman"/>
              </a:rPr>
              <a:t>Phân biệt được class và object</a:t>
            </a:r>
            <a:endParaRPr sz="360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3600"/>
              <a:buFont typeface="Arial"/>
              <a:buChar char="•"/>
            </a:pPr>
            <a:r>
              <a:rPr lang="en-US" sz="3600" b="0" i="0" u="none" strike="noStrike" cap="none">
                <a:solidFill>
                  <a:schemeClr val="dk1"/>
                </a:solidFill>
                <a:latin typeface="Times New Roman"/>
                <a:ea typeface="Times New Roman"/>
                <a:cs typeface="Times New Roman"/>
                <a:sym typeface="Times New Roman"/>
              </a:rPr>
              <a:t>Nắm được bốn tính chất của lập trình hướng đối tượng.</a:t>
            </a:r>
            <a:endParaRPr sz="3600" b="0" i="0" u="none" strike="noStrike" cap="none">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3600"/>
              <a:buFont typeface="Times New Roman"/>
              <a:buChar char="•"/>
            </a:pPr>
            <a:r>
              <a:rPr lang="en-US" sz="3600">
                <a:solidFill>
                  <a:schemeClr val="dk1"/>
                </a:solidFill>
                <a:latin typeface="Times New Roman"/>
                <a:ea typeface="Times New Roman"/>
                <a:cs typeface="Times New Roman"/>
                <a:sym typeface="Times New Roman"/>
              </a:rPr>
              <a:t>Triển khai được encapsulation và inheritance trong JavaScript.</a:t>
            </a:r>
            <a:endParaRPr sz="3600">
              <a:solidFill>
                <a:schemeClr val="dk1"/>
              </a:solidFill>
              <a:latin typeface="Times New Roman"/>
              <a:ea typeface="Times New Roman"/>
              <a:cs typeface="Times New Roman"/>
              <a:sym typeface="Times New Roman"/>
            </a:endParaRPr>
          </a:p>
          <a:p>
            <a:pPr marL="285750" marR="0" lvl="0" indent="-57150" algn="l" rtl="0">
              <a:lnSpc>
                <a:spcPct val="100000"/>
              </a:lnSpc>
              <a:spcBef>
                <a:spcPts val="0"/>
              </a:spcBef>
              <a:spcAft>
                <a:spcPts val="0"/>
              </a:spcAft>
              <a:buClr>
                <a:schemeClr val="dk1"/>
              </a:buClr>
              <a:buSzPts val="3600"/>
              <a:buFont typeface="Arial"/>
              <a:buNone/>
            </a:pPr>
            <a:endParaRPr sz="3600" b="0" i="0" u="none" strike="noStrike" cap="none">
              <a:solidFill>
                <a:schemeClr val="dk1"/>
              </a:solidFill>
              <a:latin typeface="Times New Roman"/>
              <a:ea typeface="Times New Roman"/>
              <a:cs typeface="Times New Roman"/>
              <a:sym typeface="Times New Roman"/>
            </a:endParaRPr>
          </a:p>
        </p:txBody>
      </p:sp>
      <p:pic>
        <p:nvPicPr>
          <p:cNvPr id="93" name="Google Shape;93;p5"/>
          <p:cNvPicPr preferRelativeResize="0"/>
          <p:nvPr/>
        </p:nvPicPr>
        <p:blipFill rotWithShape="1">
          <a:blip r:embed="rId3">
            <a:alphaModFix/>
          </a:blip>
          <a:srcRect/>
          <a:stretch/>
        </p:blipFill>
        <p:spPr>
          <a:xfrm>
            <a:off x="11241125" y="0"/>
            <a:ext cx="950875" cy="516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cxnSp>
        <p:nvCxnSpPr>
          <p:cNvPr id="99" name="Google Shape;99;p6"/>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100" name="Google Shape;100;p6"/>
          <p:cNvSpPr txBox="1"/>
          <p:nvPr/>
        </p:nvSpPr>
        <p:spPr>
          <a:xfrm>
            <a:off x="0" y="172840"/>
            <a:ext cx="10796710"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0" i="0" u="none" strike="noStrike" cap="none">
                <a:solidFill>
                  <a:schemeClr val="dk1"/>
                </a:solidFill>
                <a:latin typeface="Times New Roman"/>
                <a:ea typeface="Times New Roman"/>
                <a:cs typeface="Times New Roman"/>
                <a:sym typeface="Times New Roman"/>
              </a:rPr>
              <a:t>Thảo luận</a:t>
            </a:r>
            <a:endParaRPr sz="4400" b="0" i="0" u="none" strike="noStrike" cap="none">
              <a:solidFill>
                <a:schemeClr val="dk1"/>
              </a:solidFill>
              <a:latin typeface="Times New Roman"/>
              <a:ea typeface="Times New Roman"/>
              <a:cs typeface="Times New Roman"/>
              <a:sym typeface="Times New Roman"/>
            </a:endParaRPr>
          </a:p>
        </p:txBody>
      </p:sp>
      <p:sp>
        <p:nvSpPr>
          <p:cNvPr id="101" name="Google Shape;101;p6"/>
          <p:cNvSpPr/>
          <p:nvPr/>
        </p:nvSpPr>
        <p:spPr>
          <a:xfrm>
            <a:off x="2666665" y="2663174"/>
            <a:ext cx="7676870" cy="153165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chemeClr val="dk1"/>
                </a:solidFill>
                <a:latin typeface="Times New Roman"/>
                <a:ea typeface="Times New Roman"/>
                <a:cs typeface="Times New Roman"/>
                <a:sym typeface="Times New Roman"/>
              </a:rPr>
              <a:t>Lập Trình hướng đối tượng là gì ?</a:t>
            </a:r>
            <a:endParaRPr sz="4000" b="0" i="0" u="none" strike="noStrike" cap="none">
              <a:solidFill>
                <a:srgbClr val="000000"/>
              </a:solidFill>
              <a:latin typeface="Times New Roman"/>
              <a:ea typeface="Times New Roman"/>
              <a:cs typeface="Times New Roman"/>
              <a:sym typeface="Times New Roman"/>
            </a:endParaRPr>
          </a:p>
        </p:txBody>
      </p:sp>
      <p:pic>
        <p:nvPicPr>
          <p:cNvPr id="102" name="Google Shape;102;p6"/>
          <p:cNvPicPr preferRelativeResize="0"/>
          <p:nvPr/>
        </p:nvPicPr>
        <p:blipFill rotWithShape="1">
          <a:blip r:embed="rId3">
            <a:alphaModFix/>
          </a:blip>
          <a:srcRect/>
          <a:stretch/>
        </p:blipFill>
        <p:spPr>
          <a:xfrm>
            <a:off x="11241125" y="0"/>
            <a:ext cx="950875" cy="516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cxnSp>
        <p:nvCxnSpPr>
          <p:cNvPr id="108" name="Google Shape;108;p7"/>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109" name="Google Shape;109;p7"/>
          <p:cNvSpPr txBox="1"/>
          <p:nvPr/>
        </p:nvSpPr>
        <p:spPr>
          <a:xfrm>
            <a:off x="0" y="172840"/>
            <a:ext cx="10796710"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0" i="0" u="none" strike="noStrike" cap="none">
                <a:solidFill>
                  <a:schemeClr val="dk1"/>
                </a:solidFill>
                <a:latin typeface="Times New Roman"/>
                <a:ea typeface="Times New Roman"/>
                <a:cs typeface="Times New Roman"/>
                <a:sym typeface="Times New Roman"/>
              </a:rPr>
              <a:t>Khái niệm lập trình hướng đối tượng</a:t>
            </a:r>
            <a:endParaRPr sz="4400" b="0" i="0" u="none" strike="noStrike" cap="none">
              <a:solidFill>
                <a:schemeClr val="dk1"/>
              </a:solidFill>
              <a:latin typeface="Times New Roman"/>
              <a:ea typeface="Times New Roman"/>
              <a:cs typeface="Times New Roman"/>
              <a:sym typeface="Times New Roman"/>
            </a:endParaRPr>
          </a:p>
        </p:txBody>
      </p:sp>
      <p:sp>
        <p:nvSpPr>
          <p:cNvPr id="110" name="Google Shape;110;p7"/>
          <p:cNvSpPr txBox="1"/>
          <p:nvPr/>
        </p:nvSpPr>
        <p:spPr>
          <a:xfrm>
            <a:off x="147320" y="1265145"/>
            <a:ext cx="11897360" cy="5165146"/>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chemeClr val="dk1"/>
              </a:buClr>
              <a:buSzPts val="3600"/>
              <a:buFont typeface="Arial"/>
              <a:buChar char="•"/>
            </a:pPr>
            <a:r>
              <a:rPr lang="en-US" sz="2800" b="0" i="0" u="none" strike="noStrike" cap="none">
                <a:solidFill>
                  <a:schemeClr val="dk1"/>
                </a:solidFill>
                <a:latin typeface="Times New Roman"/>
                <a:ea typeface="Times New Roman"/>
                <a:cs typeface="Times New Roman"/>
                <a:sym typeface="Times New Roman"/>
              </a:rPr>
              <a:t>Lập trình hướng đối tượng (Object Oriented Programming, viết tắt: OOP) là một kỹ thuật lập trình cho phép lập trình viên tạo ra các đối tượng trong code, ánh xạ các đối tượng thực tế trong cuộc sống vào ngôn ngữ lập trình.</a:t>
            </a:r>
            <a:endParaRPr/>
          </a:p>
          <a:p>
            <a:pPr marL="285750" marR="0" lvl="0" indent="-57150" algn="l" rtl="0">
              <a:lnSpc>
                <a:spcPct val="100000"/>
              </a:lnSpc>
              <a:spcBef>
                <a:spcPts val="0"/>
              </a:spcBef>
              <a:spcAft>
                <a:spcPts val="0"/>
              </a:spcAft>
              <a:buClr>
                <a:schemeClr val="dk1"/>
              </a:buClr>
              <a:buSzPts val="3600"/>
              <a:buFont typeface="Arial"/>
              <a:buNone/>
            </a:pPr>
            <a:endParaRPr sz="2800" b="0" i="0" u="none" strike="noStrike" cap="none">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3600"/>
              <a:buFont typeface="Arial"/>
              <a:buChar char="•"/>
            </a:pPr>
            <a:r>
              <a:rPr lang="en-US" sz="2800" b="0" i="0" u="none" strike="noStrike" cap="none">
                <a:solidFill>
                  <a:schemeClr val="dk1"/>
                </a:solidFill>
                <a:latin typeface="Times New Roman"/>
                <a:ea typeface="Times New Roman"/>
                <a:cs typeface="Times New Roman"/>
                <a:sym typeface="Times New Roman"/>
              </a:rPr>
              <a:t>Đối tượng bao gồm: </a:t>
            </a:r>
            <a:endParaRPr/>
          </a:p>
          <a:p>
            <a:pPr marL="0" marR="0" lvl="2" indent="0" algn="l" rtl="0">
              <a:lnSpc>
                <a:spcPct val="100000"/>
              </a:lnSpc>
              <a:spcBef>
                <a:spcPts val="0"/>
              </a:spcBef>
              <a:spcAft>
                <a:spcPts val="0"/>
              </a:spcAft>
              <a:buNone/>
            </a:pPr>
            <a:r>
              <a:rPr lang="en-US" sz="2800" b="0" i="0" u="none" strike="noStrike" cap="none">
                <a:solidFill>
                  <a:schemeClr val="dk1"/>
                </a:solidFill>
                <a:latin typeface="Times New Roman"/>
                <a:ea typeface="Times New Roman"/>
                <a:cs typeface="Times New Roman"/>
                <a:sym typeface="Times New Roman"/>
              </a:rPr>
              <a:t>	Thuộc tính: các dữ liệu, tính chất của đối tượng</a:t>
            </a:r>
            <a:endParaRPr sz="2800" b="0" i="0" u="none" strike="noStrike" cap="none">
              <a:solidFill>
                <a:schemeClr val="dk1"/>
              </a:solidFill>
              <a:latin typeface="Times New Roman"/>
              <a:ea typeface="Times New Roman"/>
              <a:cs typeface="Times New Roman"/>
              <a:sym typeface="Times New Roman"/>
            </a:endParaRPr>
          </a:p>
          <a:p>
            <a:pPr marL="0" marR="0" lvl="2" indent="0" algn="l" rtl="0">
              <a:lnSpc>
                <a:spcPct val="100000"/>
              </a:lnSpc>
              <a:spcBef>
                <a:spcPts val="0"/>
              </a:spcBef>
              <a:spcAft>
                <a:spcPts val="0"/>
              </a:spcAft>
              <a:buNone/>
            </a:pPr>
            <a:r>
              <a:rPr lang="en-US" sz="2800" b="0" i="0" u="none" strike="noStrike" cap="none">
                <a:solidFill>
                  <a:schemeClr val="dk1"/>
                </a:solidFill>
                <a:latin typeface="Times New Roman"/>
                <a:ea typeface="Times New Roman"/>
                <a:cs typeface="Times New Roman"/>
                <a:sym typeface="Times New Roman"/>
              </a:rPr>
              <a:t>	Hành vi: các khả năng, hành động mà đối tượng có thể thực hiện</a:t>
            </a:r>
            <a:endParaRPr/>
          </a:p>
          <a:p>
            <a:pPr marL="285750" marR="0" lvl="0" indent="-57150" algn="l" rtl="0">
              <a:lnSpc>
                <a:spcPct val="100000"/>
              </a:lnSpc>
              <a:spcBef>
                <a:spcPts val="0"/>
              </a:spcBef>
              <a:spcAft>
                <a:spcPts val="0"/>
              </a:spcAft>
              <a:buClr>
                <a:schemeClr val="dk1"/>
              </a:buClr>
              <a:buSzPts val="3600"/>
              <a:buFont typeface="Arial"/>
              <a:buNone/>
            </a:pPr>
            <a:endParaRPr sz="2800" b="0" i="0" u="none" strike="noStrike" cap="none">
              <a:solidFill>
                <a:schemeClr val="dk1"/>
              </a:solidFill>
              <a:latin typeface="Times New Roman"/>
              <a:ea typeface="Times New Roman"/>
              <a:cs typeface="Times New Roman"/>
              <a:sym typeface="Times New Roman"/>
            </a:endParaRPr>
          </a:p>
        </p:txBody>
      </p:sp>
      <p:pic>
        <p:nvPicPr>
          <p:cNvPr id="111" name="Google Shape;111;p7"/>
          <p:cNvPicPr preferRelativeResize="0"/>
          <p:nvPr/>
        </p:nvPicPr>
        <p:blipFill rotWithShape="1">
          <a:blip r:embed="rId3">
            <a:alphaModFix/>
          </a:blip>
          <a:srcRect/>
          <a:stretch/>
        </p:blipFill>
        <p:spPr>
          <a:xfrm>
            <a:off x="11241125" y="0"/>
            <a:ext cx="950875" cy="516650"/>
          </a:xfrm>
          <a:prstGeom prst="rect">
            <a:avLst/>
          </a:prstGeom>
          <a:noFill/>
          <a:ln>
            <a:noFill/>
          </a:ln>
        </p:spPr>
      </p:pic>
      <p:sp>
        <p:nvSpPr>
          <p:cNvPr id="112" name="Google Shape;112;p7"/>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cxnSp>
        <p:nvCxnSpPr>
          <p:cNvPr id="118" name="Google Shape;118;p8"/>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119" name="Google Shape;119;p8"/>
          <p:cNvSpPr txBox="1"/>
          <p:nvPr/>
        </p:nvSpPr>
        <p:spPr>
          <a:xfrm>
            <a:off x="0" y="172840"/>
            <a:ext cx="10796710"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0" i="0" u="none" strike="noStrike" cap="none">
                <a:solidFill>
                  <a:schemeClr val="dk1"/>
                </a:solidFill>
                <a:latin typeface="Times New Roman"/>
                <a:ea typeface="Times New Roman"/>
                <a:cs typeface="Times New Roman"/>
                <a:sym typeface="Times New Roman"/>
              </a:rPr>
              <a:t>Thảo luận</a:t>
            </a:r>
            <a:endParaRPr sz="4400" b="0" i="0" u="none" strike="noStrike" cap="none">
              <a:solidFill>
                <a:schemeClr val="dk1"/>
              </a:solidFill>
              <a:latin typeface="Times New Roman"/>
              <a:ea typeface="Times New Roman"/>
              <a:cs typeface="Times New Roman"/>
              <a:sym typeface="Times New Roman"/>
            </a:endParaRPr>
          </a:p>
        </p:txBody>
      </p:sp>
      <p:sp>
        <p:nvSpPr>
          <p:cNvPr id="120" name="Google Shape;120;p8"/>
          <p:cNvSpPr txBox="1"/>
          <p:nvPr/>
        </p:nvSpPr>
        <p:spPr>
          <a:xfrm>
            <a:off x="147320" y="1265145"/>
            <a:ext cx="11897360" cy="516514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800" b="0" i="0" u="none" strike="noStrike" cap="none">
                <a:solidFill>
                  <a:schemeClr val="dk1"/>
                </a:solidFill>
                <a:latin typeface="Times New Roman"/>
                <a:ea typeface="Times New Roman"/>
                <a:cs typeface="Times New Roman"/>
                <a:sym typeface="Times New Roman"/>
              </a:rPr>
              <a:t>Xác định đối tượng, và tìm thuộc tính và hành vi của những đối tượng ở hình bên dưới ?</a:t>
            </a:r>
            <a:endParaRPr sz="2800" b="0" i="0" u="none" strike="noStrike" cap="none">
              <a:solidFill>
                <a:schemeClr val="dk1"/>
              </a:solidFill>
              <a:latin typeface="Times New Roman"/>
              <a:ea typeface="Times New Roman"/>
              <a:cs typeface="Times New Roman"/>
              <a:sym typeface="Times New Roman"/>
            </a:endParaRPr>
          </a:p>
        </p:txBody>
      </p:sp>
      <p:pic>
        <p:nvPicPr>
          <p:cNvPr id="121" name="Google Shape;121;p8"/>
          <p:cNvPicPr preferRelativeResize="0"/>
          <p:nvPr/>
        </p:nvPicPr>
        <p:blipFill rotWithShape="1">
          <a:blip r:embed="rId3">
            <a:alphaModFix/>
          </a:blip>
          <a:srcRect/>
          <a:stretch/>
        </p:blipFill>
        <p:spPr>
          <a:xfrm>
            <a:off x="11241125" y="0"/>
            <a:ext cx="950875" cy="516650"/>
          </a:xfrm>
          <a:prstGeom prst="rect">
            <a:avLst/>
          </a:prstGeom>
          <a:noFill/>
          <a:ln>
            <a:noFill/>
          </a:ln>
        </p:spPr>
      </p:pic>
      <p:sp>
        <p:nvSpPr>
          <p:cNvPr id="122" name="Google Shape;122;p8"/>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23" name="Google Shape;123;p8" descr="Diagram&#10;&#10;Description automatically generated"/>
          <p:cNvPicPr preferRelativeResize="0"/>
          <p:nvPr/>
        </p:nvPicPr>
        <p:blipFill rotWithShape="1">
          <a:blip r:embed="rId4">
            <a:alphaModFix/>
          </a:blip>
          <a:srcRect/>
          <a:stretch/>
        </p:blipFill>
        <p:spPr>
          <a:xfrm>
            <a:off x="1366683" y="2633005"/>
            <a:ext cx="7910695" cy="394730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cxnSp>
        <p:nvCxnSpPr>
          <p:cNvPr id="129" name="Google Shape;129;p9"/>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130" name="Google Shape;130;p9"/>
          <p:cNvSpPr txBox="1"/>
          <p:nvPr/>
        </p:nvSpPr>
        <p:spPr>
          <a:xfrm>
            <a:off x="0" y="172840"/>
            <a:ext cx="10796710"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0" i="0" u="none" strike="noStrike" cap="none">
                <a:solidFill>
                  <a:schemeClr val="dk1"/>
                </a:solidFill>
                <a:latin typeface="Times New Roman"/>
                <a:ea typeface="Times New Roman"/>
                <a:cs typeface="Times New Roman"/>
                <a:sym typeface="Times New Roman"/>
              </a:rPr>
              <a:t>Thảo luận</a:t>
            </a:r>
            <a:endParaRPr sz="4400" b="0" i="0" u="none" strike="noStrike" cap="none">
              <a:solidFill>
                <a:schemeClr val="dk1"/>
              </a:solidFill>
              <a:latin typeface="Times New Roman"/>
              <a:ea typeface="Times New Roman"/>
              <a:cs typeface="Times New Roman"/>
              <a:sym typeface="Times New Roman"/>
            </a:endParaRPr>
          </a:p>
        </p:txBody>
      </p:sp>
      <p:sp>
        <p:nvSpPr>
          <p:cNvPr id="131" name="Google Shape;131;p9"/>
          <p:cNvSpPr/>
          <p:nvPr/>
        </p:nvSpPr>
        <p:spPr>
          <a:xfrm>
            <a:off x="2666665" y="2663174"/>
            <a:ext cx="7676870" cy="153165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4000" b="0" i="0" u="none" strike="noStrike" cap="none">
                <a:solidFill>
                  <a:schemeClr val="dk1"/>
                </a:solidFill>
                <a:latin typeface="Times New Roman"/>
                <a:ea typeface="Times New Roman"/>
                <a:cs typeface="Times New Roman"/>
                <a:sym typeface="Times New Roman"/>
              </a:rPr>
              <a:t>Class và Object là gì ?</a:t>
            </a:r>
            <a:endParaRPr sz="4000" b="0" i="0" u="none" strike="noStrike" cap="none">
              <a:solidFill>
                <a:schemeClr val="dk1"/>
              </a:solidFill>
              <a:latin typeface="Times New Roman"/>
              <a:ea typeface="Times New Roman"/>
              <a:cs typeface="Times New Roman"/>
              <a:sym typeface="Times New Roman"/>
            </a:endParaRPr>
          </a:p>
        </p:txBody>
      </p:sp>
      <p:pic>
        <p:nvPicPr>
          <p:cNvPr id="132" name="Google Shape;132;p9"/>
          <p:cNvPicPr preferRelativeResize="0"/>
          <p:nvPr/>
        </p:nvPicPr>
        <p:blipFill rotWithShape="1">
          <a:blip r:embed="rId3">
            <a:alphaModFix/>
          </a:blip>
          <a:srcRect/>
          <a:stretch/>
        </p:blipFill>
        <p:spPr>
          <a:xfrm>
            <a:off x="11241125" y="0"/>
            <a:ext cx="950875" cy="516650"/>
          </a:xfrm>
          <a:prstGeom prst="rect">
            <a:avLst/>
          </a:prstGeom>
          <a:noFill/>
          <a:ln>
            <a:noFill/>
          </a:ln>
        </p:spPr>
      </p:pic>
    </p:spTree>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831</Words>
  <Application>Microsoft Office PowerPoint</Application>
  <PresentationFormat>Widescreen</PresentationFormat>
  <Paragraphs>92</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Calibri</vt:lpstr>
      <vt:lpstr>Arimo</vt:lpstr>
      <vt:lpstr>Times New Roman</vt:lpstr>
      <vt:lpstr>Arial</vt:lpstr>
      <vt:lpstr>Book Antiqua</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Trung DC</cp:lastModifiedBy>
  <cp:revision>1</cp:revision>
  <dcterms:modified xsi:type="dcterms:W3CDTF">2021-05-12T15:07:20Z</dcterms:modified>
</cp:coreProperties>
</file>