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80" r:id="rId2"/>
    <p:sldId id="257" r:id="rId3"/>
    <p:sldId id="282" r:id="rId4"/>
    <p:sldId id="283" r:id="rId5"/>
    <p:sldId id="258" r:id="rId6"/>
    <p:sldId id="284" r:id="rId7"/>
    <p:sldId id="285" r:id="rId8"/>
    <p:sldId id="286" r:id="rId9"/>
    <p:sldId id="287" r:id="rId10"/>
    <p:sldId id="288" r:id="rId11"/>
    <p:sldId id="289" r:id="rId12"/>
    <p:sldId id="290" r:id="rId13"/>
    <p:sldId id="291" r:id="rId14"/>
    <p:sldId id="27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3B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45C16CD-D076-4123-840C-881067D6BCD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77EF17E-5599-4448-B064-F3D932F2E25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880871-A491-4E0D-B27E-69CC2687082F}" type="datetimeFigureOut">
              <a:rPr lang="en-US" smtClean="0"/>
              <a:t>9/13/2024</a:t>
            </a:fld>
            <a:endParaRPr lang="en-US"/>
          </a:p>
        </p:txBody>
      </p:sp>
      <p:sp>
        <p:nvSpPr>
          <p:cNvPr id="4" name="Footer Placeholder 3">
            <a:extLst>
              <a:ext uri="{FF2B5EF4-FFF2-40B4-BE49-F238E27FC236}">
                <a16:creationId xmlns:a16="http://schemas.microsoft.com/office/drawing/2014/main" id="{A35E292B-F90A-4BB4-8259-A954B9D724F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9A54D03-DC40-44A3-A997-D5ED224D45F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9676EB5-0E83-42B6-87AF-DA4BD19E8791}" type="slidenum">
              <a:rPr lang="en-US" smtClean="0"/>
              <a:t>‹N°›</a:t>
            </a:fld>
            <a:endParaRPr lang="en-US"/>
          </a:p>
        </p:txBody>
      </p:sp>
    </p:spTree>
    <p:extLst>
      <p:ext uri="{BB962C8B-B14F-4D97-AF65-F5344CB8AC3E}">
        <p14:creationId xmlns:p14="http://schemas.microsoft.com/office/powerpoint/2010/main" val="9961685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EF4022-5235-4B10-B30C-F2A119838C1C}" type="datetimeFigureOut">
              <a:rPr lang="fr-FR" smtClean="0"/>
              <a:t>13/09/2024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3AA489-04A7-4A5D-882F-7B4157004AA0}" type="slidenum">
              <a:rPr lang="fr-FR" smtClean="0"/>
              <a:t>‹N°›</a:t>
            </a:fld>
            <a:endParaRPr lang="fr-FR"/>
          </a:p>
        </p:txBody>
      </p:sp>
    </p:spTree>
    <p:extLst>
      <p:ext uri="{BB962C8B-B14F-4D97-AF65-F5344CB8AC3E}">
        <p14:creationId xmlns:p14="http://schemas.microsoft.com/office/powerpoint/2010/main" val="3565247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4B725628-3A68-42F4-BA86-981817953149}" type="slidenum">
              <a:rPr lang="fr-FR" smtClean="0"/>
              <a:t>1</a:t>
            </a:fld>
            <a:endParaRPr lang="fr-FR"/>
          </a:p>
        </p:txBody>
      </p:sp>
    </p:spTree>
    <p:extLst>
      <p:ext uri="{BB962C8B-B14F-4D97-AF65-F5344CB8AC3E}">
        <p14:creationId xmlns:p14="http://schemas.microsoft.com/office/powerpoint/2010/main" val="3859257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CEC06-F3B8-4E2C-8B0F-6E15C4B215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000B03-2564-4425-BA16-870D3EA283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9D8FBF5-D5EA-4600-B59B-54DC238F02CB}"/>
              </a:ext>
            </a:extLst>
          </p:cNvPr>
          <p:cNvSpPr>
            <a:spLocks noGrp="1"/>
          </p:cNvSpPr>
          <p:nvPr>
            <p:ph type="dt" sz="half" idx="10"/>
          </p:nvPr>
        </p:nvSpPr>
        <p:spPr/>
        <p:txBody>
          <a:bodyPr/>
          <a:lstStyle/>
          <a:p>
            <a:fld id="{4791294E-E5A8-4AC0-BC36-C2BA5440625C}" type="datetimeFigureOut">
              <a:rPr lang="en-US" smtClean="0"/>
              <a:t>9/13/2024</a:t>
            </a:fld>
            <a:endParaRPr lang="en-US"/>
          </a:p>
        </p:txBody>
      </p:sp>
      <p:sp>
        <p:nvSpPr>
          <p:cNvPr id="5" name="Footer Placeholder 4">
            <a:extLst>
              <a:ext uri="{FF2B5EF4-FFF2-40B4-BE49-F238E27FC236}">
                <a16:creationId xmlns:a16="http://schemas.microsoft.com/office/drawing/2014/main" id="{0ABF6611-B9C7-468A-840A-8D4C0A9BB2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7871E0-1F8A-49E6-9539-65AE184BBD5C}"/>
              </a:ext>
            </a:extLst>
          </p:cNvPr>
          <p:cNvSpPr>
            <a:spLocks noGrp="1"/>
          </p:cNvSpPr>
          <p:nvPr>
            <p:ph type="sldNum" sz="quarter" idx="12"/>
          </p:nvPr>
        </p:nvSpPr>
        <p:spPr/>
        <p:txBody>
          <a:bodyPr/>
          <a:lstStyle/>
          <a:p>
            <a:fld id="{02383E7E-9DFE-4A1E-AEC2-D2E19E891C2C}" type="slidenum">
              <a:rPr lang="en-US" smtClean="0"/>
              <a:t>‹N°›</a:t>
            </a:fld>
            <a:endParaRPr lang="en-US"/>
          </a:p>
        </p:txBody>
      </p:sp>
    </p:spTree>
    <p:extLst>
      <p:ext uri="{BB962C8B-B14F-4D97-AF65-F5344CB8AC3E}">
        <p14:creationId xmlns:p14="http://schemas.microsoft.com/office/powerpoint/2010/main" val="3720193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C6800-023A-43EF-A7EB-1EC254D8BC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905B04-597F-465E-851E-2661EAEAC5A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28D492-F277-449C-811D-047EFA5A71DC}"/>
              </a:ext>
            </a:extLst>
          </p:cNvPr>
          <p:cNvSpPr>
            <a:spLocks noGrp="1"/>
          </p:cNvSpPr>
          <p:nvPr>
            <p:ph type="dt" sz="half" idx="10"/>
          </p:nvPr>
        </p:nvSpPr>
        <p:spPr/>
        <p:txBody>
          <a:bodyPr/>
          <a:lstStyle/>
          <a:p>
            <a:fld id="{4791294E-E5A8-4AC0-BC36-C2BA5440625C}" type="datetimeFigureOut">
              <a:rPr lang="en-US" smtClean="0"/>
              <a:t>9/13/2024</a:t>
            </a:fld>
            <a:endParaRPr lang="en-US"/>
          </a:p>
        </p:txBody>
      </p:sp>
      <p:sp>
        <p:nvSpPr>
          <p:cNvPr id="5" name="Footer Placeholder 4">
            <a:extLst>
              <a:ext uri="{FF2B5EF4-FFF2-40B4-BE49-F238E27FC236}">
                <a16:creationId xmlns:a16="http://schemas.microsoft.com/office/drawing/2014/main" id="{0D6E342B-75A7-4B70-9C03-0CE04872B4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EDC5F0-D402-4200-A3DF-41341D675409}"/>
              </a:ext>
            </a:extLst>
          </p:cNvPr>
          <p:cNvSpPr>
            <a:spLocks noGrp="1"/>
          </p:cNvSpPr>
          <p:nvPr>
            <p:ph type="sldNum" sz="quarter" idx="12"/>
          </p:nvPr>
        </p:nvSpPr>
        <p:spPr/>
        <p:txBody>
          <a:bodyPr/>
          <a:lstStyle/>
          <a:p>
            <a:fld id="{02383E7E-9DFE-4A1E-AEC2-D2E19E891C2C}" type="slidenum">
              <a:rPr lang="en-US" smtClean="0"/>
              <a:t>‹N°›</a:t>
            </a:fld>
            <a:endParaRPr lang="en-US"/>
          </a:p>
        </p:txBody>
      </p:sp>
    </p:spTree>
    <p:extLst>
      <p:ext uri="{BB962C8B-B14F-4D97-AF65-F5344CB8AC3E}">
        <p14:creationId xmlns:p14="http://schemas.microsoft.com/office/powerpoint/2010/main" val="620775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1C786B-89FF-4B70-B413-CF9F4FE6EE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18D656-4DCF-4FCD-987B-3766B43B060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1A09D1-F7EE-49FF-847F-2BA5B9D4AA39}"/>
              </a:ext>
            </a:extLst>
          </p:cNvPr>
          <p:cNvSpPr>
            <a:spLocks noGrp="1"/>
          </p:cNvSpPr>
          <p:nvPr>
            <p:ph type="dt" sz="half" idx="10"/>
          </p:nvPr>
        </p:nvSpPr>
        <p:spPr/>
        <p:txBody>
          <a:bodyPr/>
          <a:lstStyle/>
          <a:p>
            <a:fld id="{4791294E-E5A8-4AC0-BC36-C2BA5440625C}" type="datetimeFigureOut">
              <a:rPr lang="en-US" smtClean="0"/>
              <a:t>9/13/2024</a:t>
            </a:fld>
            <a:endParaRPr lang="en-US"/>
          </a:p>
        </p:txBody>
      </p:sp>
      <p:sp>
        <p:nvSpPr>
          <p:cNvPr id="5" name="Footer Placeholder 4">
            <a:extLst>
              <a:ext uri="{FF2B5EF4-FFF2-40B4-BE49-F238E27FC236}">
                <a16:creationId xmlns:a16="http://schemas.microsoft.com/office/drawing/2014/main" id="{E64B355D-B132-4F33-AB04-61E1A14890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7A51A3-7091-48CF-B98C-03AF74F90CB3}"/>
              </a:ext>
            </a:extLst>
          </p:cNvPr>
          <p:cNvSpPr>
            <a:spLocks noGrp="1"/>
          </p:cNvSpPr>
          <p:nvPr>
            <p:ph type="sldNum" sz="quarter" idx="12"/>
          </p:nvPr>
        </p:nvSpPr>
        <p:spPr/>
        <p:txBody>
          <a:bodyPr/>
          <a:lstStyle/>
          <a:p>
            <a:fld id="{02383E7E-9DFE-4A1E-AEC2-D2E19E891C2C}" type="slidenum">
              <a:rPr lang="en-US" smtClean="0"/>
              <a:t>‹N°›</a:t>
            </a:fld>
            <a:endParaRPr lang="en-US"/>
          </a:p>
        </p:txBody>
      </p:sp>
    </p:spTree>
    <p:extLst>
      <p:ext uri="{BB962C8B-B14F-4D97-AF65-F5344CB8AC3E}">
        <p14:creationId xmlns:p14="http://schemas.microsoft.com/office/powerpoint/2010/main" val="1248433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E7DC1-8F11-48D6-A3A2-3252D48540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5BFE87-CE00-42FE-B480-C829ECDAF3A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B840DE-B859-48E9-BE07-084D52C37B2F}"/>
              </a:ext>
            </a:extLst>
          </p:cNvPr>
          <p:cNvSpPr>
            <a:spLocks noGrp="1"/>
          </p:cNvSpPr>
          <p:nvPr>
            <p:ph type="dt" sz="half" idx="10"/>
          </p:nvPr>
        </p:nvSpPr>
        <p:spPr/>
        <p:txBody>
          <a:bodyPr/>
          <a:lstStyle/>
          <a:p>
            <a:fld id="{4791294E-E5A8-4AC0-BC36-C2BA5440625C}" type="datetimeFigureOut">
              <a:rPr lang="en-US" smtClean="0"/>
              <a:t>9/13/2024</a:t>
            </a:fld>
            <a:endParaRPr lang="en-US"/>
          </a:p>
        </p:txBody>
      </p:sp>
      <p:sp>
        <p:nvSpPr>
          <p:cNvPr id="5" name="Footer Placeholder 4">
            <a:extLst>
              <a:ext uri="{FF2B5EF4-FFF2-40B4-BE49-F238E27FC236}">
                <a16:creationId xmlns:a16="http://schemas.microsoft.com/office/drawing/2014/main" id="{8706D3B7-FC82-4346-8E1C-1FA81D03CB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C65B3-632A-4C2D-B0B0-067CA1915FCD}"/>
              </a:ext>
            </a:extLst>
          </p:cNvPr>
          <p:cNvSpPr>
            <a:spLocks noGrp="1"/>
          </p:cNvSpPr>
          <p:nvPr>
            <p:ph type="sldNum" sz="quarter" idx="12"/>
          </p:nvPr>
        </p:nvSpPr>
        <p:spPr/>
        <p:txBody>
          <a:bodyPr/>
          <a:lstStyle/>
          <a:p>
            <a:fld id="{02383E7E-9DFE-4A1E-AEC2-D2E19E891C2C}" type="slidenum">
              <a:rPr lang="en-US" smtClean="0"/>
              <a:t>‹N°›</a:t>
            </a:fld>
            <a:endParaRPr lang="en-US"/>
          </a:p>
        </p:txBody>
      </p:sp>
    </p:spTree>
    <p:extLst>
      <p:ext uri="{BB962C8B-B14F-4D97-AF65-F5344CB8AC3E}">
        <p14:creationId xmlns:p14="http://schemas.microsoft.com/office/powerpoint/2010/main" val="2833099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E1660-6677-46E5-8D05-3840691C4C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5B5E8E-8A1B-4972-A53D-5AF0BC2360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DE0AF27-02ED-46C8-BC37-3BD80F2965D2}"/>
              </a:ext>
            </a:extLst>
          </p:cNvPr>
          <p:cNvSpPr>
            <a:spLocks noGrp="1"/>
          </p:cNvSpPr>
          <p:nvPr>
            <p:ph type="dt" sz="half" idx="10"/>
          </p:nvPr>
        </p:nvSpPr>
        <p:spPr/>
        <p:txBody>
          <a:bodyPr/>
          <a:lstStyle/>
          <a:p>
            <a:fld id="{4791294E-E5A8-4AC0-BC36-C2BA5440625C}" type="datetimeFigureOut">
              <a:rPr lang="en-US" smtClean="0"/>
              <a:t>9/13/2024</a:t>
            </a:fld>
            <a:endParaRPr lang="en-US"/>
          </a:p>
        </p:txBody>
      </p:sp>
      <p:sp>
        <p:nvSpPr>
          <p:cNvPr id="5" name="Footer Placeholder 4">
            <a:extLst>
              <a:ext uri="{FF2B5EF4-FFF2-40B4-BE49-F238E27FC236}">
                <a16:creationId xmlns:a16="http://schemas.microsoft.com/office/drawing/2014/main" id="{09AAB325-7389-4A68-986F-39EB4BE405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81CDA2-18B1-4CF9-93FB-68013DA9DC70}"/>
              </a:ext>
            </a:extLst>
          </p:cNvPr>
          <p:cNvSpPr>
            <a:spLocks noGrp="1"/>
          </p:cNvSpPr>
          <p:nvPr>
            <p:ph type="sldNum" sz="quarter" idx="12"/>
          </p:nvPr>
        </p:nvSpPr>
        <p:spPr/>
        <p:txBody>
          <a:bodyPr/>
          <a:lstStyle/>
          <a:p>
            <a:fld id="{02383E7E-9DFE-4A1E-AEC2-D2E19E891C2C}" type="slidenum">
              <a:rPr lang="en-US" smtClean="0"/>
              <a:t>‹N°›</a:t>
            </a:fld>
            <a:endParaRPr lang="en-US"/>
          </a:p>
        </p:txBody>
      </p:sp>
    </p:spTree>
    <p:extLst>
      <p:ext uri="{BB962C8B-B14F-4D97-AF65-F5344CB8AC3E}">
        <p14:creationId xmlns:p14="http://schemas.microsoft.com/office/powerpoint/2010/main" val="3196307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A090A-BD90-48D4-9136-DEA6B09DEE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B1C3C9-0E62-4003-B26A-9504F8FDA88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7E72CC-6C57-47E3-87A6-B0C0EC510C0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551DFF-879F-452E-AF31-A17F02590B44}"/>
              </a:ext>
            </a:extLst>
          </p:cNvPr>
          <p:cNvSpPr>
            <a:spLocks noGrp="1"/>
          </p:cNvSpPr>
          <p:nvPr>
            <p:ph type="dt" sz="half" idx="10"/>
          </p:nvPr>
        </p:nvSpPr>
        <p:spPr/>
        <p:txBody>
          <a:bodyPr/>
          <a:lstStyle/>
          <a:p>
            <a:fld id="{4791294E-E5A8-4AC0-BC36-C2BA5440625C}" type="datetimeFigureOut">
              <a:rPr lang="en-US" smtClean="0"/>
              <a:t>9/13/2024</a:t>
            </a:fld>
            <a:endParaRPr lang="en-US"/>
          </a:p>
        </p:txBody>
      </p:sp>
      <p:sp>
        <p:nvSpPr>
          <p:cNvPr id="6" name="Footer Placeholder 5">
            <a:extLst>
              <a:ext uri="{FF2B5EF4-FFF2-40B4-BE49-F238E27FC236}">
                <a16:creationId xmlns:a16="http://schemas.microsoft.com/office/drawing/2014/main" id="{847DA84C-A37D-4CD6-BCC7-F7C3B5C85C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EEF04B-3413-43B3-83AA-E6E303FF1E70}"/>
              </a:ext>
            </a:extLst>
          </p:cNvPr>
          <p:cNvSpPr>
            <a:spLocks noGrp="1"/>
          </p:cNvSpPr>
          <p:nvPr>
            <p:ph type="sldNum" sz="quarter" idx="12"/>
          </p:nvPr>
        </p:nvSpPr>
        <p:spPr/>
        <p:txBody>
          <a:bodyPr/>
          <a:lstStyle/>
          <a:p>
            <a:fld id="{02383E7E-9DFE-4A1E-AEC2-D2E19E891C2C}" type="slidenum">
              <a:rPr lang="en-US" smtClean="0"/>
              <a:t>‹N°›</a:t>
            </a:fld>
            <a:endParaRPr lang="en-US"/>
          </a:p>
        </p:txBody>
      </p:sp>
    </p:spTree>
    <p:extLst>
      <p:ext uri="{BB962C8B-B14F-4D97-AF65-F5344CB8AC3E}">
        <p14:creationId xmlns:p14="http://schemas.microsoft.com/office/powerpoint/2010/main" val="299095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5F3B8-4BAC-4F18-B6E2-6963868B17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FEFE6BB-5140-4F48-B8FD-6D66A962EF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DA7C1CC-94E3-4E0F-A19F-BEC42FC457F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694BDC-9A07-49FC-BE01-80C7ED7E8C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2CB0BEE-F64D-409D-B96F-DBF20DA79A3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7BC85C-F34C-40A1-88FD-62985A4F706F}"/>
              </a:ext>
            </a:extLst>
          </p:cNvPr>
          <p:cNvSpPr>
            <a:spLocks noGrp="1"/>
          </p:cNvSpPr>
          <p:nvPr>
            <p:ph type="dt" sz="half" idx="10"/>
          </p:nvPr>
        </p:nvSpPr>
        <p:spPr/>
        <p:txBody>
          <a:bodyPr/>
          <a:lstStyle/>
          <a:p>
            <a:fld id="{4791294E-E5A8-4AC0-BC36-C2BA5440625C}" type="datetimeFigureOut">
              <a:rPr lang="en-US" smtClean="0"/>
              <a:t>9/13/2024</a:t>
            </a:fld>
            <a:endParaRPr lang="en-US"/>
          </a:p>
        </p:txBody>
      </p:sp>
      <p:sp>
        <p:nvSpPr>
          <p:cNvPr id="8" name="Footer Placeholder 7">
            <a:extLst>
              <a:ext uri="{FF2B5EF4-FFF2-40B4-BE49-F238E27FC236}">
                <a16:creationId xmlns:a16="http://schemas.microsoft.com/office/drawing/2014/main" id="{AE7C68DC-DA55-4AF6-BA8A-D80E4D187C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DE54A23-90C4-42DD-8424-9A2A67B789EB}"/>
              </a:ext>
            </a:extLst>
          </p:cNvPr>
          <p:cNvSpPr>
            <a:spLocks noGrp="1"/>
          </p:cNvSpPr>
          <p:nvPr>
            <p:ph type="sldNum" sz="quarter" idx="12"/>
          </p:nvPr>
        </p:nvSpPr>
        <p:spPr/>
        <p:txBody>
          <a:bodyPr/>
          <a:lstStyle/>
          <a:p>
            <a:fld id="{02383E7E-9DFE-4A1E-AEC2-D2E19E891C2C}" type="slidenum">
              <a:rPr lang="en-US" smtClean="0"/>
              <a:t>‹N°›</a:t>
            </a:fld>
            <a:endParaRPr lang="en-US"/>
          </a:p>
        </p:txBody>
      </p:sp>
    </p:spTree>
    <p:extLst>
      <p:ext uri="{BB962C8B-B14F-4D97-AF65-F5344CB8AC3E}">
        <p14:creationId xmlns:p14="http://schemas.microsoft.com/office/powerpoint/2010/main" val="675829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2FB77-9AA9-459D-8447-3C446E7CF2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E7C839-FAE4-47F3-B364-6F1BE115EAED}"/>
              </a:ext>
            </a:extLst>
          </p:cNvPr>
          <p:cNvSpPr>
            <a:spLocks noGrp="1"/>
          </p:cNvSpPr>
          <p:nvPr>
            <p:ph type="dt" sz="half" idx="10"/>
          </p:nvPr>
        </p:nvSpPr>
        <p:spPr/>
        <p:txBody>
          <a:bodyPr/>
          <a:lstStyle/>
          <a:p>
            <a:fld id="{4791294E-E5A8-4AC0-BC36-C2BA5440625C}" type="datetimeFigureOut">
              <a:rPr lang="en-US" smtClean="0"/>
              <a:t>9/13/2024</a:t>
            </a:fld>
            <a:endParaRPr lang="en-US"/>
          </a:p>
        </p:txBody>
      </p:sp>
      <p:sp>
        <p:nvSpPr>
          <p:cNvPr id="4" name="Footer Placeholder 3">
            <a:extLst>
              <a:ext uri="{FF2B5EF4-FFF2-40B4-BE49-F238E27FC236}">
                <a16:creationId xmlns:a16="http://schemas.microsoft.com/office/drawing/2014/main" id="{3044C169-1E38-48CA-806F-B10FC74840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EBD49A-B8FB-47E6-A413-E863D0BE7047}"/>
              </a:ext>
            </a:extLst>
          </p:cNvPr>
          <p:cNvSpPr>
            <a:spLocks noGrp="1"/>
          </p:cNvSpPr>
          <p:nvPr>
            <p:ph type="sldNum" sz="quarter" idx="12"/>
          </p:nvPr>
        </p:nvSpPr>
        <p:spPr/>
        <p:txBody>
          <a:bodyPr/>
          <a:lstStyle/>
          <a:p>
            <a:fld id="{02383E7E-9DFE-4A1E-AEC2-D2E19E891C2C}" type="slidenum">
              <a:rPr lang="en-US" smtClean="0"/>
              <a:t>‹N°›</a:t>
            </a:fld>
            <a:endParaRPr lang="en-US"/>
          </a:p>
        </p:txBody>
      </p:sp>
    </p:spTree>
    <p:extLst>
      <p:ext uri="{BB962C8B-B14F-4D97-AF65-F5344CB8AC3E}">
        <p14:creationId xmlns:p14="http://schemas.microsoft.com/office/powerpoint/2010/main" val="500295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B2F12A-6BCE-4716-A14B-01185B116DBF}"/>
              </a:ext>
            </a:extLst>
          </p:cNvPr>
          <p:cNvSpPr>
            <a:spLocks noGrp="1"/>
          </p:cNvSpPr>
          <p:nvPr>
            <p:ph type="dt" sz="half" idx="10"/>
          </p:nvPr>
        </p:nvSpPr>
        <p:spPr/>
        <p:txBody>
          <a:bodyPr/>
          <a:lstStyle/>
          <a:p>
            <a:fld id="{4791294E-E5A8-4AC0-BC36-C2BA5440625C}" type="datetimeFigureOut">
              <a:rPr lang="en-US" smtClean="0"/>
              <a:t>9/13/2024</a:t>
            </a:fld>
            <a:endParaRPr lang="en-US"/>
          </a:p>
        </p:txBody>
      </p:sp>
      <p:sp>
        <p:nvSpPr>
          <p:cNvPr id="3" name="Footer Placeholder 2">
            <a:extLst>
              <a:ext uri="{FF2B5EF4-FFF2-40B4-BE49-F238E27FC236}">
                <a16:creationId xmlns:a16="http://schemas.microsoft.com/office/drawing/2014/main" id="{0E7F0D77-FB58-42AD-B0D7-1EC3AEF9E3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08B63E-130B-4A65-A949-57AD253E751A}"/>
              </a:ext>
            </a:extLst>
          </p:cNvPr>
          <p:cNvSpPr>
            <a:spLocks noGrp="1"/>
          </p:cNvSpPr>
          <p:nvPr>
            <p:ph type="sldNum" sz="quarter" idx="12"/>
          </p:nvPr>
        </p:nvSpPr>
        <p:spPr/>
        <p:txBody>
          <a:bodyPr/>
          <a:lstStyle/>
          <a:p>
            <a:fld id="{02383E7E-9DFE-4A1E-AEC2-D2E19E891C2C}" type="slidenum">
              <a:rPr lang="en-US" smtClean="0"/>
              <a:t>‹N°›</a:t>
            </a:fld>
            <a:endParaRPr lang="en-US"/>
          </a:p>
        </p:txBody>
      </p:sp>
      <p:sp>
        <p:nvSpPr>
          <p:cNvPr id="6" name="Picture Placeholder 5">
            <a:extLst>
              <a:ext uri="{FF2B5EF4-FFF2-40B4-BE49-F238E27FC236}">
                <a16:creationId xmlns:a16="http://schemas.microsoft.com/office/drawing/2014/main" id="{14D8D99B-236D-46C1-B8CC-F73A90F10BB5}"/>
              </a:ext>
            </a:extLst>
          </p:cNvPr>
          <p:cNvSpPr>
            <a:spLocks noGrp="1"/>
          </p:cNvSpPr>
          <p:nvPr>
            <p:ph type="pic" sz="quarter" idx="13" hasCustomPrompt="1"/>
          </p:nvPr>
        </p:nvSpPr>
        <p:spPr>
          <a:xfrm>
            <a:off x="291632" y="703263"/>
            <a:ext cx="1970710" cy="1973498"/>
          </a:xfrm>
          <a:prstGeom prst="roundRect">
            <a:avLst/>
          </a:prstGeom>
          <a:solidFill>
            <a:schemeClr val="accent1"/>
          </a:solidFill>
          <a:ln>
            <a:noFill/>
          </a:ln>
        </p:spPr>
        <p:txBody>
          <a:bodyPr anchor="ctr">
            <a:normAutofit/>
          </a:bodyPr>
          <a:lstStyle>
            <a:lvl1pPr marL="0" indent="0" algn="ctr">
              <a:buNone/>
              <a:defRPr sz="1400" b="1">
                <a:solidFill>
                  <a:schemeClr val="bg1"/>
                </a:solidFill>
              </a:defRPr>
            </a:lvl1pPr>
          </a:lstStyle>
          <a:p>
            <a:r>
              <a:rPr lang="en-US" dirty="0"/>
              <a:t>Add Your Pic Here</a:t>
            </a:r>
          </a:p>
        </p:txBody>
      </p:sp>
      <p:sp>
        <p:nvSpPr>
          <p:cNvPr id="9" name="Picture Placeholder 5">
            <a:extLst>
              <a:ext uri="{FF2B5EF4-FFF2-40B4-BE49-F238E27FC236}">
                <a16:creationId xmlns:a16="http://schemas.microsoft.com/office/drawing/2014/main" id="{71B9D871-D158-4635-8CD4-C3E09150D08A}"/>
              </a:ext>
            </a:extLst>
          </p:cNvPr>
          <p:cNvSpPr>
            <a:spLocks noGrp="1"/>
          </p:cNvSpPr>
          <p:nvPr>
            <p:ph type="pic" sz="quarter" idx="14" hasCustomPrompt="1"/>
          </p:nvPr>
        </p:nvSpPr>
        <p:spPr>
          <a:xfrm>
            <a:off x="2681746" y="703263"/>
            <a:ext cx="1970710" cy="1973498"/>
          </a:xfrm>
          <a:prstGeom prst="roundRect">
            <a:avLst/>
          </a:prstGeom>
          <a:solidFill>
            <a:schemeClr val="accent1"/>
          </a:solidFill>
          <a:ln>
            <a:noFill/>
          </a:ln>
        </p:spPr>
        <p:txBody>
          <a:bodyPr anchor="ctr">
            <a:normAutofit/>
          </a:bodyPr>
          <a:lstStyle>
            <a:lvl1pPr marL="0" indent="0" algn="ctr">
              <a:buNone/>
              <a:defRPr sz="1400" b="1">
                <a:solidFill>
                  <a:schemeClr val="bg1"/>
                </a:solidFill>
              </a:defRPr>
            </a:lvl1pPr>
          </a:lstStyle>
          <a:p>
            <a:r>
              <a:rPr lang="en-US" dirty="0"/>
              <a:t>Add Your Pic Here</a:t>
            </a:r>
          </a:p>
        </p:txBody>
      </p:sp>
      <p:sp>
        <p:nvSpPr>
          <p:cNvPr id="10" name="Picture Placeholder 5">
            <a:extLst>
              <a:ext uri="{FF2B5EF4-FFF2-40B4-BE49-F238E27FC236}">
                <a16:creationId xmlns:a16="http://schemas.microsoft.com/office/drawing/2014/main" id="{5BD24C01-3F9A-4DF6-B721-6943F82B3154}"/>
              </a:ext>
            </a:extLst>
          </p:cNvPr>
          <p:cNvSpPr>
            <a:spLocks noGrp="1"/>
          </p:cNvSpPr>
          <p:nvPr>
            <p:ph type="pic" sz="quarter" idx="15" hasCustomPrompt="1"/>
          </p:nvPr>
        </p:nvSpPr>
        <p:spPr>
          <a:xfrm>
            <a:off x="4990380" y="703263"/>
            <a:ext cx="1970710" cy="1973498"/>
          </a:xfrm>
          <a:prstGeom prst="roundRect">
            <a:avLst/>
          </a:prstGeom>
          <a:solidFill>
            <a:schemeClr val="accent1"/>
          </a:solidFill>
          <a:ln>
            <a:noFill/>
          </a:ln>
        </p:spPr>
        <p:txBody>
          <a:bodyPr anchor="ctr">
            <a:normAutofit/>
          </a:bodyPr>
          <a:lstStyle>
            <a:lvl1pPr marL="0" indent="0" algn="ctr">
              <a:buNone/>
              <a:defRPr sz="1400" b="1">
                <a:solidFill>
                  <a:schemeClr val="bg1"/>
                </a:solidFill>
              </a:defRPr>
            </a:lvl1pPr>
          </a:lstStyle>
          <a:p>
            <a:r>
              <a:rPr lang="en-US" dirty="0"/>
              <a:t>Add Your Pic Here</a:t>
            </a:r>
          </a:p>
        </p:txBody>
      </p:sp>
      <p:sp>
        <p:nvSpPr>
          <p:cNvPr id="11" name="Picture Placeholder 5">
            <a:extLst>
              <a:ext uri="{FF2B5EF4-FFF2-40B4-BE49-F238E27FC236}">
                <a16:creationId xmlns:a16="http://schemas.microsoft.com/office/drawing/2014/main" id="{E7167516-F082-4E72-A2F4-4A00553C6A83}"/>
              </a:ext>
            </a:extLst>
          </p:cNvPr>
          <p:cNvSpPr>
            <a:spLocks noGrp="1"/>
          </p:cNvSpPr>
          <p:nvPr>
            <p:ph type="pic" sz="quarter" idx="16" hasCustomPrompt="1"/>
          </p:nvPr>
        </p:nvSpPr>
        <p:spPr>
          <a:xfrm>
            <a:off x="7643045" y="703263"/>
            <a:ext cx="1970710" cy="1973498"/>
          </a:xfrm>
          <a:prstGeom prst="roundRect">
            <a:avLst/>
          </a:prstGeom>
          <a:solidFill>
            <a:schemeClr val="accent1"/>
          </a:solidFill>
          <a:ln>
            <a:noFill/>
          </a:ln>
        </p:spPr>
        <p:txBody>
          <a:bodyPr anchor="ctr">
            <a:normAutofit/>
          </a:bodyPr>
          <a:lstStyle>
            <a:lvl1pPr marL="0" indent="0" algn="ctr">
              <a:buNone/>
              <a:defRPr sz="1400" b="1">
                <a:solidFill>
                  <a:schemeClr val="bg1"/>
                </a:solidFill>
              </a:defRPr>
            </a:lvl1pPr>
          </a:lstStyle>
          <a:p>
            <a:r>
              <a:rPr lang="en-US" dirty="0"/>
              <a:t>Add Your Pic Here</a:t>
            </a:r>
          </a:p>
        </p:txBody>
      </p:sp>
      <p:sp>
        <p:nvSpPr>
          <p:cNvPr id="12" name="Picture Placeholder 5">
            <a:extLst>
              <a:ext uri="{FF2B5EF4-FFF2-40B4-BE49-F238E27FC236}">
                <a16:creationId xmlns:a16="http://schemas.microsoft.com/office/drawing/2014/main" id="{B7F1A3A0-91F1-43E9-ADFD-96C76FBB40BD}"/>
              </a:ext>
            </a:extLst>
          </p:cNvPr>
          <p:cNvSpPr>
            <a:spLocks noGrp="1"/>
          </p:cNvSpPr>
          <p:nvPr>
            <p:ph type="pic" sz="quarter" idx="17" hasCustomPrompt="1"/>
          </p:nvPr>
        </p:nvSpPr>
        <p:spPr>
          <a:xfrm>
            <a:off x="10032749" y="703263"/>
            <a:ext cx="1970710" cy="1973498"/>
          </a:xfrm>
          <a:prstGeom prst="roundRect">
            <a:avLst/>
          </a:prstGeom>
          <a:solidFill>
            <a:schemeClr val="accent1"/>
          </a:solidFill>
          <a:ln>
            <a:noFill/>
          </a:ln>
        </p:spPr>
        <p:txBody>
          <a:bodyPr anchor="ctr">
            <a:normAutofit/>
          </a:bodyPr>
          <a:lstStyle>
            <a:lvl1pPr marL="0" indent="0" algn="ctr">
              <a:buNone/>
              <a:defRPr sz="1400" b="1">
                <a:solidFill>
                  <a:schemeClr val="bg1"/>
                </a:solidFill>
              </a:defRPr>
            </a:lvl1pPr>
          </a:lstStyle>
          <a:p>
            <a:r>
              <a:rPr lang="en-US" dirty="0"/>
              <a:t>Add Your Pic Here</a:t>
            </a:r>
          </a:p>
        </p:txBody>
      </p:sp>
      <p:sp>
        <p:nvSpPr>
          <p:cNvPr id="13" name="Picture Placeholder 5">
            <a:extLst>
              <a:ext uri="{FF2B5EF4-FFF2-40B4-BE49-F238E27FC236}">
                <a16:creationId xmlns:a16="http://schemas.microsoft.com/office/drawing/2014/main" id="{73078B10-D96E-450F-BDAE-D96E911C2CA3}"/>
              </a:ext>
            </a:extLst>
          </p:cNvPr>
          <p:cNvSpPr>
            <a:spLocks noGrp="1"/>
          </p:cNvSpPr>
          <p:nvPr>
            <p:ph type="pic" sz="quarter" idx="18" hasCustomPrompt="1"/>
          </p:nvPr>
        </p:nvSpPr>
        <p:spPr>
          <a:xfrm>
            <a:off x="291632" y="2966629"/>
            <a:ext cx="1970710" cy="1973498"/>
          </a:xfrm>
          <a:prstGeom prst="roundRect">
            <a:avLst/>
          </a:prstGeom>
          <a:solidFill>
            <a:schemeClr val="accent1"/>
          </a:solidFill>
          <a:ln>
            <a:noFill/>
          </a:ln>
        </p:spPr>
        <p:txBody>
          <a:bodyPr anchor="ctr">
            <a:normAutofit/>
          </a:bodyPr>
          <a:lstStyle>
            <a:lvl1pPr marL="0" indent="0" algn="ctr">
              <a:buNone/>
              <a:defRPr sz="1400" b="1">
                <a:solidFill>
                  <a:schemeClr val="bg1"/>
                </a:solidFill>
              </a:defRPr>
            </a:lvl1pPr>
          </a:lstStyle>
          <a:p>
            <a:r>
              <a:rPr lang="en-US" dirty="0"/>
              <a:t>Add Your Pic Here</a:t>
            </a:r>
          </a:p>
        </p:txBody>
      </p:sp>
    </p:spTree>
    <p:extLst>
      <p:ext uri="{BB962C8B-B14F-4D97-AF65-F5344CB8AC3E}">
        <p14:creationId xmlns:p14="http://schemas.microsoft.com/office/powerpoint/2010/main" val="832161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F4C7C-B380-4067-BD97-E5D7EF784B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80E0AE-E5B9-4127-8E1F-93A7082B0E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952295-F7AA-48AC-B92E-F10FD2DC06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82BC37D-F2B8-45B5-8893-C63E8646AF87}"/>
              </a:ext>
            </a:extLst>
          </p:cNvPr>
          <p:cNvSpPr>
            <a:spLocks noGrp="1"/>
          </p:cNvSpPr>
          <p:nvPr>
            <p:ph type="dt" sz="half" idx="10"/>
          </p:nvPr>
        </p:nvSpPr>
        <p:spPr/>
        <p:txBody>
          <a:bodyPr/>
          <a:lstStyle/>
          <a:p>
            <a:fld id="{4791294E-E5A8-4AC0-BC36-C2BA5440625C}" type="datetimeFigureOut">
              <a:rPr lang="en-US" smtClean="0"/>
              <a:t>9/13/2024</a:t>
            </a:fld>
            <a:endParaRPr lang="en-US"/>
          </a:p>
        </p:txBody>
      </p:sp>
      <p:sp>
        <p:nvSpPr>
          <p:cNvPr id="6" name="Footer Placeholder 5">
            <a:extLst>
              <a:ext uri="{FF2B5EF4-FFF2-40B4-BE49-F238E27FC236}">
                <a16:creationId xmlns:a16="http://schemas.microsoft.com/office/drawing/2014/main" id="{8F55578D-3A5B-4AF5-AE0C-15E1890D53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CC7AD4-C715-4A4D-B82C-8D513D495614}"/>
              </a:ext>
            </a:extLst>
          </p:cNvPr>
          <p:cNvSpPr>
            <a:spLocks noGrp="1"/>
          </p:cNvSpPr>
          <p:nvPr>
            <p:ph type="sldNum" sz="quarter" idx="12"/>
          </p:nvPr>
        </p:nvSpPr>
        <p:spPr/>
        <p:txBody>
          <a:bodyPr/>
          <a:lstStyle/>
          <a:p>
            <a:fld id="{02383E7E-9DFE-4A1E-AEC2-D2E19E891C2C}" type="slidenum">
              <a:rPr lang="en-US" smtClean="0"/>
              <a:t>‹N°›</a:t>
            </a:fld>
            <a:endParaRPr lang="en-US"/>
          </a:p>
        </p:txBody>
      </p:sp>
    </p:spTree>
    <p:extLst>
      <p:ext uri="{BB962C8B-B14F-4D97-AF65-F5344CB8AC3E}">
        <p14:creationId xmlns:p14="http://schemas.microsoft.com/office/powerpoint/2010/main" val="1667035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90AF68B-0660-4858-814B-940C4E66634B}"/>
              </a:ext>
            </a:extLst>
          </p:cNvPr>
          <p:cNvSpPr>
            <a:spLocks noGrp="1"/>
          </p:cNvSpPr>
          <p:nvPr>
            <p:ph type="pic" idx="1"/>
          </p:nvPr>
        </p:nvSpPr>
        <p:spPr>
          <a:xfrm>
            <a:off x="3192463" y="730250"/>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5" name="Date Placeholder 4">
            <a:extLst>
              <a:ext uri="{FF2B5EF4-FFF2-40B4-BE49-F238E27FC236}">
                <a16:creationId xmlns:a16="http://schemas.microsoft.com/office/drawing/2014/main" id="{47B610E6-F570-4537-BAD5-9DDD739B570F}"/>
              </a:ext>
            </a:extLst>
          </p:cNvPr>
          <p:cNvSpPr>
            <a:spLocks noGrp="1"/>
          </p:cNvSpPr>
          <p:nvPr>
            <p:ph type="dt" sz="half" idx="10"/>
          </p:nvPr>
        </p:nvSpPr>
        <p:spPr/>
        <p:txBody>
          <a:bodyPr/>
          <a:lstStyle/>
          <a:p>
            <a:fld id="{4791294E-E5A8-4AC0-BC36-C2BA5440625C}" type="datetimeFigureOut">
              <a:rPr lang="en-US" smtClean="0"/>
              <a:t>9/13/2024</a:t>
            </a:fld>
            <a:endParaRPr lang="en-US"/>
          </a:p>
        </p:txBody>
      </p:sp>
      <p:sp>
        <p:nvSpPr>
          <p:cNvPr id="6" name="Footer Placeholder 5">
            <a:extLst>
              <a:ext uri="{FF2B5EF4-FFF2-40B4-BE49-F238E27FC236}">
                <a16:creationId xmlns:a16="http://schemas.microsoft.com/office/drawing/2014/main" id="{4749A2FD-081E-4523-B2E6-F9A0463064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804314-AFBC-4922-BE73-F80D33AB14CD}"/>
              </a:ext>
            </a:extLst>
          </p:cNvPr>
          <p:cNvSpPr>
            <a:spLocks noGrp="1"/>
          </p:cNvSpPr>
          <p:nvPr>
            <p:ph type="sldNum" sz="quarter" idx="12"/>
          </p:nvPr>
        </p:nvSpPr>
        <p:spPr/>
        <p:txBody>
          <a:bodyPr/>
          <a:lstStyle/>
          <a:p>
            <a:fld id="{02383E7E-9DFE-4A1E-AEC2-D2E19E891C2C}" type="slidenum">
              <a:rPr lang="en-US" smtClean="0"/>
              <a:t>‹N°›</a:t>
            </a:fld>
            <a:endParaRPr lang="en-US"/>
          </a:p>
        </p:txBody>
      </p:sp>
    </p:spTree>
    <p:extLst>
      <p:ext uri="{BB962C8B-B14F-4D97-AF65-F5344CB8AC3E}">
        <p14:creationId xmlns:p14="http://schemas.microsoft.com/office/powerpoint/2010/main" val="1551839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0579B4-3455-48EB-BC42-53EACC0734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DBE214-C24F-4958-8779-3412B41965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5BA94E-504A-40A5-A791-F646936AD6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91294E-E5A8-4AC0-BC36-C2BA5440625C}" type="datetimeFigureOut">
              <a:rPr lang="en-US" smtClean="0"/>
              <a:t>9/13/2024</a:t>
            </a:fld>
            <a:endParaRPr lang="en-US"/>
          </a:p>
        </p:txBody>
      </p:sp>
      <p:sp>
        <p:nvSpPr>
          <p:cNvPr id="5" name="Footer Placeholder 4">
            <a:extLst>
              <a:ext uri="{FF2B5EF4-FFF2-40B4-BE49-F238E27FC236}">
                <a16:creationId xmlns:a16="http://schemas.microsoft.com/office/drawing/2014/main" id="{C1F20237-BE98-4F01-A3D8-22364C89EF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B19E9C7-15FC-4792-826E-056C89E48C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383E7E-9DFE-4A1E-AEC2-D2E19E891C2C}" type="slidenum">
              <a:rPr lang="en-US" smtClean="0"/>
              <a:t>‹N°›</a:t>
            </a:fld>
            <a:endParaRPr lang="en-US"/>
          </a:p>
        </p:txBody>
      </p:sp>
    </p:spTree>
    <p:extLst>
      <p:ext uri="{BB962C8B-B14F-4D97-AF65-F5344CB8AC3E}">
        <p14:creationId xmlns:p14="http://schemas.microsoft.com/office/powerpoint/2010/main" val="1023636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localhost:8501/"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3"/>
          <a:srcRect r="52444" b="-1"/>
          <a:stretch/>
        </p:blipFill>
        <p:spPr>
          <a:xfrm>
            <a:off x="20" y="4653"/>
            <a:ext cx="12191980" cy="6858975"/>
          </a:xfrm>
          <a:prstGeom prst="rect">
            <a:avLst/>
          </a:prstGeom>
        </p:spPr>
      </p:pic>
      <p:pic>
        <p:nvPicPr>
          <p:cNvPr id="4" name="Image 3">
            <a:extLst>
              <a:ext uri="{FF2B5EF4-FFF2-40B4-BE49-F238E27FC236}">
                <a16:creationId xmlns:a16="http://schemas.microsoft.com/office/drawing/2014/main" id="{B77FC856-EFD6-68C3-66C4-0C1D574C7D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46755" y="150163"/>
            <a:ext cx="1155700" cy="939800"/>
          </a:xfrm>
          <a:prstGeom prst="rect">
            <a:avLst/>
          </a:prstGeom>
        </p:spPr>
      </p:pic>
      <p:sp>
        <p:nvSpPr>
          <p:cNvPr id="6" name="ZoneTexte 5">
            <a:extLst>
              <a:ext uri="{FF2B5EF4-FFF2-40B4-BE49-F238E27FC236}">
                <a16:creationId xmlns:a16="http://schemas.microsoft.com/office/drawing/2014/main" id="{7336BF90-BCC0-DDED-0F2F-203ABDF8386A}"/>
              </a:ext>
            </a:extLst>
          </p:cNvPr>
          <p:cNvSpPr txBox="1"/>
          <p:nvPr/>
        </p:nvSpPr>
        <p:spPr>
          <a:xfrm>
            <a:off x="1524000" y="1546359"/>
            <a:ext cx="8973671" cy="2348976"/>
          </a:xfrm>
          <a:prstGeom prst="rect">
            <a:avLst/>
          </a:prstGeom>
          <a:solidFill>
            <a:schemeClr val="bg1"/>
          </a:solidFill>
          <a:ln>
            <a:solidFill>
              <a:schemeClr val="bg1"/>
            </a:solidFill>
          </a:ln>
          <a:effectLst>
            <a:softEdge rad="317500"/>
          </a:effectLst>
        </p:spPr>
        <p:txBody>
          <a:bodyPr wrap="square" rtlCol="0">
            <a:spAutoFit/>
          </a:bodyPr>
          <a:lstStyle/>
          <a:p>
            <a:pPr marL="6350" marR="635" indent="-6350" algn="ctr">
              <a:lnSpc>
                <a:spcPct val="152000"/>
              </a:lnSpc>
              <a:spcAft>
                <a:spcPts val="15"/>
              </a:spcAft>
            </a:pPr>
            <a:r>
              <a:rPr lang="fr-ML" sz="3200" b="1" dirty="0">
                <a:effectLst/>
                <a:latin typeface="Arial" panose="020B0604020202020204" pitchFamily="34" charset="0"/>
                <a:ea typeface="Times New Roman" panose="02020603050405020304" pitchFamily="18" charset="0"/>
                <a:cs typeface="Arial" panose="020B0604020202020204" pitchFamily="34" charset="0"/>
              </a:rPr>
              <a:t>Thème:</a:t>
            </a:r>
          </a:p>
          <a:p>
            <a:pPr algn="ctr"/>
            <a:r>
              <a:rPr lang="fr-ML" sz="4000" b="1" dirty="0">
                <a:latin typeface="Arial" panose="020B0604020202020204" pitchFamily="34" charset="0"/>
                <a:cs typeface="Arial" panose="020B0604020202020204" pitchFamily="34" charset="0"/>
              </a:rPr>
              <a:t>Prédiction du diabète à l'aide de l'apprentissage automatique</a:t>
            </a:r>
            <a:endParaRPr lang="fr-FR" sz="4000" dirty="0">
              <a:latin typeface="Arial" panose="020B0604020202020204" pitchFamily="34" charset="0"/>
              <a:cs typeface="Arial" panose="020B0604020202020204" pitchFamily="34" charset="0"/>
            </a:endParaRPr>
          </a:p>
          <a:p>
            <a:endParaRPr lang="fr-FR" dirty="0">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02E86612-C504-B201-8E7F-2B221A7F790C}"/>
              </a:ext>
            </a:extLst>
          </p:cNvPr>
          <p:cNvSpPr/>
          <p:nvPr/>
        </p:nvSpPr>
        <p:spPr>
          <a:xfrm>
            <a:off x="785326" y="4075252"/>
            <a:ext cx="2774576" cy="1631576"/>
          </a:xfrm>
          <a:prstGeom prst="rect">
            <a:avLst/>
          </a:prstGeom>
          <a:solidFill>
            <a:schemeClr val="bg1"/>
          </a:solidFill>
          <a:ln>
            <a:solidFill>
              <a:schemeClr val="bg1"/>
            </a:solidFill>
          </a:ln>
          <a:effectLst>
            <a:softEdge rad="317500"/>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fr-FR" sz="2000" dirty="0">
                <a:solidFill>
                  <a:schemeClr val="tx1"/>
                </a:solidFill>
                <a:latin typeface="Arial" panose="020B0604020202020204" pitchFamily="34" charset="0"/>
                <a:cs typeface="Arial" panose="020B0604020202020204" pitchFamily="34" charset="0"/>
              </a:rPr>
              <a:t>Réalisé par:</a:t>
            </a:r>
          </a:p>
          <a:p>
            <a:pPr algn="ctr"/>
            <a:r>
              <a:rPr lang="fr-FR" sz="2000" dirty="0">
                <a:solidFill>
                  <a:schemeClr val="tx1"/>
                </a:solidFill>
                <a:latin typeface="Arial" panose="020B0604020202020204" pitchFamily="34" charset="0"/>
                <a:cs typeface="Arial" panose="020B0604020202020204" pitchFamily="34" charset="0"/>
              </a:rPr>
              <a:t> Traoré</a:t>
            </a:r>
          </a:p>
          <a:p>
            <a:pPr algn="ctr"/>
            <a:r>
              <a:rPr lang="fr-FR" sz="2000" dirty="0">
                <a:solidFill>
                  <a:schemeClr val="tx1"/>
                </a:solidFill>
                <a:latin typeface="Arial" panose="020B0604020202020204" pitchFamily="34" charset="0"/>
                <a:cs typeface="Arial" panose="020B0604020202020204" pitchFamily="34" charset="0"/>
              </a:rPr>
              <a:t>Djibrael</a:t>
            </a:r>
          </a:p>
        </p:txBody>
      </p:sp>
      <p:sp>
        <p:nvSpPr>
          <p:cNvPr id="10" name="Rectangle 9">
            <a:extLst>
              <a:ext uri="{FF2B5EF4-FFF2-40B4-BE49-F238E27FC236}">
                <a16:creationId xmlns:a16="http://schemas.microsoft.com/office/drawing/2014/main" id="{659E6074-E2E9-BCDE-E042-FB9F1512E705}"/>
              </a:ext>
            </a:extLst>
          </p:cNvPr>
          <p:cNvSpPr/>
          <p:nvPr/>
        </p:nvSpPr>
        <p:spPr>
          <a:xfrm>
            <a:off x="8632098" y="4075252"/>
            <a:ext cx="2774576" cy="1631575"/>
          </a:xfrm>
          <a:prstGeom prst="rect">
            <a:avLst/>
          </a:prstGeom>
          <a:solidFill>
            <a:schemeClr val="bg1"/>
          </a:solidFill>
          <a:ln>
            <a:solidFill>
              <a:schemeClr val="bg1"/>
            </a:solidFill>
          </a:ln>
          <a:effectLst>
            <a:softEdge rad="317500"/>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fr-FR" sz="2000" dirty="0">
                <a:solidFill>
                  <a:schemeClr val="tx1"/>
                </a:solidFill>
                <a:latin typeface="Arial" panose="020B0604020202020204" pitchFamily="34" charset="0"/>
                <a:cs typeface="Arial" panose="020B0604020202020204" pitchFamily="34" charset="0"/>
              </a:rPr>
              <a:t>Sous la direction de:</a:t>
            </a:r>
          </a:p>
          <a:p>
            <a:pPr algn="ctr"/>
            <a:r>
              <a:rPr lang="fr-FR" sz="2000" dirty="0">
                <a:solidFill>
                  <a:schemeClr val="tx1"/>
                </a:solidFill>
                <a:latin typeface="Arial" panose="020B0604020202020204" pitchFamily="34" charset="0"/>
                <a:cs typeface="Arial" panose="020B0604020202020204" pitchFamily="34" charset="0"/>
              </a:rPr>
              <a:t>M. Coulibaly</a:t>
            </a:r>
          </a:p>
          <a:p>
            <a:pPr algn="ctr"/>
            <a:r>
              <a:rPr lang="fr-FR" sz="2000" dirty="0" err="1">
                <a:solidFill>
                  <a:schemeClr val="tx1"/>
                </a:solidFill>
                <a:latin typeface="Arial" panose="020B0604020202020204" pitchFamily="34" charset="0"/>
                <a:cs typeface="Arial" panose="020B0604020202020204" pitchFamily="34" charset="0"/>
              </a:rPr>
              <a:t>Solemane</a:t>
            </a:r>
            <a:endParaRPr lang="fr-FR" sz="2000" dirty="0">
              <a:solidFill>
                <a:schemeClr val="tx1"/>
              </a:solidFill>
              <a:latin typeface="Arial" panose="020B0604020202020204" pitchFamily="34" charset="0"/>
              <a:cs typeface="Arial" panose="020B0604020202020204" pitchFamily="34" charset="0"/>
            </a:endParaRPr>
          </a:p>
        </p:txBody>
      </p:sp>
      <p:sp>
        <p:nvSpPr>
          <p:cNvPr id="2" name="ZoneTexte 1">
            <a:extLst>
              <a:ext uri="{FF2B5EF4-FFF2-40B4-BE49-F238E27FC236}">
                <a16:creationId xmlns:a16="http://schemas.microsoft.com/office/drawing/2014/main" id="{2B500A56-254E-A75F-3E26-7E78E704144F}"/>
              </a:ext>
            </a:extLst>
          </p:cNvPr>
          <p:cNvSpPr txBox="1"/>
          <p:nvPr/>
        </p:nvSpPr>
        <p:spPr>
          <a:xfrm>
            <a:off x="2112765" y="736020"/>
            <a:ext cx="7966469" cy="707886"/>
          </a:xfrm>
          <a:prstGeom prst="rect">
            <a:avLst/>
          </a:prstGeom>
          <a:solidFill>
            <a:schemeClr val="bg1"/>
          </a:solidFill>
          <a:effectLst>
            <a:softEdge rad="31750"/>
          </a:effectLst>
        </p:spPr>
        <p:txBody>
          <a:bodyPr wrap="square" rtlCol="0">
            <a:spAutoFit/>
          </a:bodyPr>
          <a:lstStyle/>
          <a:p>
            <a:pPr algn="ctr"/>
            <a:r>
              <a:rPr lang="fr-FR" sz="2000" dirty="0">
                <a:latin typeface="Arial" panose="020B0604020202020204" pitchFamily="34" charset="0"/>
                <a:cs typeface="Arial" panose="020B0604020202020204" pitchFamily="34" charset="0"/>
              </a:rPr>
              <a:t>Mémoire de fin d’étude pour obtention du diplôme de licence en Business intelligence option: Ingénierie du logiciel et des données.</a:t>
            </a:r>
          </a:p>
        </p:txBody>
      </p:sp>
    </p:spTree>
    <p:extLst>
      <p:ext uri="{BB962C8B-B14F-4D97-AF65-F5344CB8AC3E}">
        <p14:creationId xmlns:p14="http://schemas.microsoft.com/office/powerpoint/2010/main" val="2806257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1000"/>
                                        <p:tgtEl>
                                          <p:spTgt spid="2"/>
                                        </p:tgtEl>
                                      </p:cBhvr>
                                    </p:animEffect>
                                    <p:anim calcmode="lin" valueType="num">
                                      <p:cBhvr>
                                        <p:cTn id="33" dur="1000" fill="hold"/>
                                        <p:tgtEl>
                                          <p:spTgt spid="2"/>
                                        </p:tgtEl>
                                        <p:attrNameLst>
                                          <p:attrName>ppt_x</p:attrName>
                                        </p:attrNameLst>
                                      </p:cBhvr>
                                      <p:tavLst>
                                        <p:tav tm="0">
                                          <p:val>
                                            <p:strVal val="#ppt_x"/>
                                          </p:val>
                                        </p:tav>
                                        <p:tav tm="100000">
                                          <p:val>
                                            <p:strVal val="#ppt_x"/>
                                          </p:val>
                                        </p:tav>
                                      </p:tavLst>
                                    </p:anim>
                                    <p:anim calcmode="lin" valueType="num">
                                      <p:cBhvr>
                                        <p:cTn id="3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 coins arrondis 7">
            <a:extLst>
              <a:ext uri="{FF2B5EF4-FFF2-40B4-BE49-F238E27FC236}">
                <a16:creationId xmlns:a16="http://schemas.microsoft.com/office/drawing/2014/main" id="{C1E6A05F-E02B-51F5-85FA-89975014353A}"/>
              </a:ext>
            </a:extLst>
          </p:cNvPr>
          <p:cNvSpPr/>
          <p:nvPr/>
        </p:nvSpPr>
        <p:spPr>
          <a:xfrm>
            <a:off x="7727579" y="152400"/>
            <a:ext cx="4329951" cy="582706"/>
          </a:xfrm>
          <a:prstGeom prst="roundRect">
            <a:avLst/>
          </a:prstGeom>
          <a:solidFill>
            <a:schemeClr val="tx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200" b="1" dirty="0">
                <a:solidFill>
                  <a:schemeClr val="bg1"/>
                </a:solidFill>
                <a:latin typeface="Arial" panose="020B0604020202020204" pitchFamily="34" charset="0"/>
                <a:cs typeface="Arial" panose="020B0604020202020204" pitchFamily="34" charset="0"/>
              </a:rPr>
              <a:t>Résultats d’analyses</a:t>
            </a:r>
          </a:p>
        </p:txBody>
      </p:sp>
      <p:sp>
        <p:nvSpPr>
          <p:cNvPr id="9" name="Ellipse 8">
            <a:extLst>
              <a:ext uri="{FF2B5EF4-FFF2-40B4-BE49-F238E27FC236}">
                <a16:creationId xmlns:a16="http://schemas.microsoft.com/office/drawing/2014/main" id="{14B60604-5057-3CD6-F8FE-1780A74BE8ED}"/>
              </a:ext>
            </a:extLst>
          </p:cNvPr>
          <p:cNvSpPr/>
          <p:nvPr/>
        </p:nvSpPr>
        <p:spPr>
          <a:xfrm>
            <a:off x="681318" y="735106"/>
            <a:ext cx="3783105" cy="744071"/>
          </a:xfrm>
          <a:prstGeom prst="ellipse">
            <a:avLst/>
          </a:prstGeom>
          <a:solidFill>
            <a:schemeClr val="accent1">
              <a:lumMod val="25000"/>
              <a:lumOff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b="1" dirty="0">
                <a:latin typeface="Arial" panose="020B0604020202020204" pitchFamily="34" charset="0"/>
                <a:cs typeface="Arial" panose="020B0604020202020204" pitchFamily="34" charset="0"/>
              </a:rPr>
              <a:t>Visualisations</a:t>
            </a:r>
          </a:p>
        </p:txBody>
      </p:sp>
      <p:pic>
        <p:nvPicPr>
          <p:cNvPr id="11" name="Image 10">
            <a:extLst>
              <a:ext uri="{FF2B5EF4-FFF2-40B4-BE49-F238E27FC236}">
                <a16:creationId xmlns:a16="http://schemas.microsoft.com/office/drawing/2014/main" id="{A8F02A96-70DB-5606-E68B-F8CF95FFE9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98112"/>
            <a:ext cx="6024282" cy="3670359"/>
          </a:xfrm>
          <a:prstGeom prst="rect">
            <a:avLst/>
          </a:prstGeom>
        </p:spPr>
      </p:pic>
      <p:sp>
        <p:nvSpPr>
          <p:cNvPr id="12" name="ZoneTexte 11">
            <a:extLst>
              <a:ext uri="{FF2B5EF4-FFF2-40B4-BE49-F238E27FC236}">
                <a16:creationId xmlns:a16="http://schemas.microsoft.com/office/drawing/2014/main" id="{C34AE138-C9AB-DF00-99EB-4E81838A801D}"/>
              </a:ext>
            </a:extLst>
          </p:cNvPr>
          <p:cNvSpPr txBox="1"/>
          <p:nvPr/>
        </p:nvSpPr>
        <p:spPr>
          <a:xfrm>
            <a:off x="6167720" y="754009"/>
            <a:ext cx="5593976" cy="5758564"/>
          </a:xfrm>
          <a:prstGeom prst="rect">
            <a:avLst/>
          </a:prstGeom>
          <a:noFill/>
        </p:spPr>
        <p:txBody>
          <a:bodyPr wrap="square" rtlCol="0">
            <a:spAutoFit/>
          </a:bodyPr>
          <a:lstStyle/>
          <a:p>
            <a:pPr marL="6350" marR="635" indent="-6350" algn="ctr">
              <a:lnSpc>
                <a:spcPct val="152000"/>
              </a:lnSpc>
              <a:spcAft>
                <a:spcPts val="15"/>
              </a:spcAft>
            </a:pPr>
            <a:r>
              <a:rPr lang="fr-FR" sz="20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Interprétations</a:t>
            </a:r>
          </a:p>
          <a:p>
            <a:pPr marL="6350" marR="635" indent="-6350" algn="ctr">
              <a:lnSpc>
                <a:spcPct val="152000"/>
              </a:lnSpc>
              <a:spcAft>
                <a:spcPts val="15"/>
              </a:spcAft>
            </a:pPr>
            <a:r>
              <a:rPr lang="fr-FR"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Cette image montre deux graphiques illustrant la distribution d'un résultat binaire (étiqueté "0" et "1") :</a:t>
            </a:r>
          </a:p>
          <a:p>
            <a:pPr marL="6350" marR="635" indent="-6350" algn="ctr">
              <a:lnSpc>
                <a:spcPct val="152000"/>
              </a:lnSpc>
              <a:spcAft>
                <a:spcPts val="15"/>
              </a:spcAft>
            </a:pPr>
            <a:r>
              <a:rPr lang="fr-FR"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1. Graphique en camembert (à gauche) - "Distribution du résultat"</a:t>
            </a:r>
            <a:r>
              <a:rPr lang="fr-FR"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p>
          <a:p>
            <a:pPr marL="6350" marR="635" indent="-6350" algn="ctr">
              <a:lnSpc>
                <a:spcPct val="152000"/>
              </a:lnSpc>
              <a:spcAft>
                <a:spcPts val="15"/>
              </a:spcAft>
            </a:pPr>
            <a:r>
              <a:rPr lang="fr-FR"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Le graphique montre la répartition en pourcentage des deux résultats :</a:t>
            </a:r>
          </a:p>
          <a:p>
            <a:pPr marL="6350" marR="635" indent="-6350" algn="ctr">
              <a:lnSpc>
                <a:spcPct val="152000"/>
              </a:lnSpc>
              <a:spcAft>
                <a:spcPts val="15"/>
              </a:spcAft>
            </a:pPr>
            <a:r>
              <a:rPr lang="fr-FR"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La section bleue (étiquetée "0") représente 65,1 % des données.</a:t>
            </a:r>
          </a:p>
          <a:p>
            <a:pPr marL="6350" marR="635" indent="-6350" algn="ctr">
              <a:lnSpc>
                <a:spcPct val="152000"/>
              </a:lnSpc>
              <a:spcAft>
                <a:spcPts val="15"/>
              </a:spcAft>
            </a:pPr>
            <a:r>
              <a:rPr lang="fr-FR"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La section orange (étiquetée "1") représente 34,9 % des données.</a:t>
            </a:r>
          </a:p>
          <a:p>
            <a:pPr marL="6350" marR="635" indent="-6350" algn="ctr">
              <a:lnSpc>
                <a:spcPct val="152000"/>
              </a:lnSpc>
              <a:spcAft>
                <a:spcPts val="15"/>
              </a:spcAft>
            </a:pPr>
            <a:r>
              <a:rPr lang="fr-FR"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2. Graphique en barres (à droite) - "Nombre de résultat"</a:t>
            </a:r>
            <a:r>
              <a:rPr lang="fr-FR"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p>
          <a:p>
            <a:pPr marL="6350" marR="635" indent="-6350" algn="ctr">
              <a:lnSpc>
                <a:spcPct val="152000"/>
              </a:lnSpc>
              <a:spcAft>
                <a:spcPts val="15"/>
              </a:spcAft>
            </a:pPr>
            <a:r>
              <a:rPr lang="fr-FR"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Ce graphique montre le nombre d'occurrences de chaque résultat :</a:t>
            </a:r>
          </a:p>
          <a:p>
            <a:pPr marL="6350" marR="635" indent="-6350" algn="ctr">
              <a:lnSpc>
                <a:spcPct val="152000"/>
              </a:lnSpc>
              <a:spcAft>
                <a:spcPts val="15"/>
              </a:spcAft>
            </a:pPr>
            <a:r>
              <a:rPr lang="fr-FR"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La barre bleue correspond à près de 500 occurrences du résultat "0".</a:t>
            </a:r>
          </a:p>
          <a:p>
            <a:pPr marL="6350" marR="635" indent="-6350" algn="ctr">
              <a:lnSpc>
                <a:spcPct val="152000"/>
              </a:lnSpc>
              <a:spcAft>
                <a:spcPts val="15"/>
              </a:spcAft>
            </a:pPr>
            <a:r>
              <a:rPr lang="fr-FR"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La barre orange correspond à environ 250 occurrences du résultat "1".</a:t>
            </a:r>
          </a:p>
          <a:p>
            <a:pPr marL="6350" marR="635" indent="-6350" algn="ctr">
              <a:lnSpc>
                <a:spcPct val="152000"/>
              </a:lnSpc>
              <a:spcAft>
                <a:spcPts val="15"/>
              </a:spcAft>
            </a:pPr>
            <a:r>
              <a:rPr lang="fr-FR"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Ces visualisations permettent de constater que le résultat "0" est plus fréquent que le résultat "1".</a:t>
            </a:r>
          </a:p>
        </p:txBody>
      </p:sp>
    </p:spTree>
    <p:extLst>
      <p:ext uri="{BB962C8B-B14F-4D97-AF65-F5344CB8AC3E}">
        <p14:creationId xmlns:p14="http://schemas.microsoft.com/office/powerpoint/2010/main" val="2857680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1000" fill="hold"/>
                                        <p:tgtEl>
                                          <p:spTgt spid="9"/>
                                        </p:tgtEl>
                                        <p:attrNameLst>
                                          <p:attrName>ppt_w</p:attrName>
                                        </p:attrNameLst>
                                      </p:cBhvr>
                                      <p:tavLst>
                                        <p:tav tm="0">
                                          <p:val>
                                            <p:fltVal val="0"/>
                                          </p:val>
                                        </p:tav>
                                        <p:tav tm="100000">
                                          <p:val>
                                            <p:strVal val="#ppt_w"/>
                                          </p:val>
                                        </p:tav>
                                      </p:tavLst>
                                    </p:anim>
                                    <p:anim calcmode="lin" valueType="num">
                                      <p:cBhvr>
                                        <p:cTn id="15" dur="1000" fill="hold"/>
                                        <p:tgtEl>
                                          <p:spTgt spid="9"/>
                                        </p:tgtEl>
                                        <p:attrNameLst>
                                          <p:attrName>ppt_h</p:attrName>
                                        </p:attrNameLst>
                                      </p:cBhvr>
                                      <p:tavLst>
                                        <p:tav tm="0">
                                          <p:val>
                                            <p:fltVal val="0"/>
                                          </p:val>
                                        </p:tav>
                                        <p:tav tm="100000">
                                          <p:val>
                                            <p:strVal val="#ppt_h"/>
                                          </p:val>
                                        </p:tav>
                                      </p:tavLst>
                                    </p:anim>
                                    <p:anim calcmode="lin" valueType="num">
                                      <p:cBhvr>
                                        <p:cTn id="16" dur="1000" fill="hold"/>
                                        <p:tgtEl>
                                          <p:spTgt spid="9"/>
                                        </p:tgtEl>
                                        <p:attrNameLst>
                                          <p:attrName>style.rotation</p:attrName>
                                        </p:attrNameLst>
                                      </p:cBhvr>
                                      <p:tavLst>
                                        <p:tav tm="0">
                                          <p:val>
                                            <p:fltVal val="90"/>
                                          </p:val>
                                        </p:tav>
                                        <p:tav tm="100000">
                                          <p:val>
                                            <p:fltVal val="0"/>
                                          </p:val>
                                        </p:tav>
                                      </p:tavLst>
                                    </p:anim>
                                    <p:animEffect transition="in" filter="fade">
                                      <p:cBhvr>
                                        <p:cTn id="17" dur="1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 coins arrondis 7">
            <a:extLst>
              <a:ext uri="{FF2B5EF4-FFF2-40B4-BE49-F238E27FC236}">
                <a16:creationId xmlns:a16="http://schemas.microsoft.com/office/drawing/2014/main" id="{C1E6A05F-E02B-51F5-85FA-89975014353A}"/>
              </a:ext>
            </a:extLst>
          </p:cNvPr>
          <p:cNvSpPr/>
          <p:nvPr/>
        </p:nvSpPr>
        <p:spPr>
          <a:xfrm>
            <a:off x="7548283" y="152400"/>
            <a:ext cx="4354758" cy="582706"/>
          </a:xfrm>
          <a:prstGeom prst="roundRect">
            <a:avLst/>
          </a:prstGeom>
          <a:solidFill>
            <a:schemeClr val="tx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200" b="1" dirty="0">
                <a:solidFill>
                  <a:schemeClr val="bg1"/>
                </a:solidFill>
                <a:latin typeface="Arial" panose="020B0604020202020204" pitchFamily="34" charset="0"/>
                <a:cs typeface="Arial" panose="020B0604020202020204" pitchFamily="34" charset="0"/>
              </a:rPr>
              <a:t>Résultats d’analyses</a:t>
            </a:r>
          </a:p>
        </p:txBody>
      </p:sp>
      <p:sp>
        <p:nvSpPr>
          <p:cNvPr id="9" name="Ellipse 8">
            <a:extLst>
              <a:ext uri="{FF2B5EF4-FFF2-40B4-BE49-F238E27FC236}">
                <a16:creationId xmlns:a16="http://schemas.microsoft.com/office/drawing/2014/main" id="{14B60604-5057-3CD6-F8FE-1780A74BE8ED}"/>
              </a:ext>
            </a:extLst>
          </p:cNvPr>
          <p:cNvSpPr/>
          <p:nvPr/>
        </p:nvSpPr>
        <p:spPr>
          <a:xfrm>
            <a:off x="608733" y="735106"/>
            <a:ext cx="3714013" cy="654423"/>
          </a:xfrm>
          <a:prstGeom prst="ellipse">
            <a:avLst/>
          </a:prstGeom>
          <a:solidFill>
            <a:schemeClr val="accent1">
              <a:lumMod val="25000"/>
              <a:lumOff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b="1" dirty="0">
                <a:latin typeface="Arial" panose="020B0604020202020204" pitchFamily="34" charset="0"/>
                <a:cs typeface="Arial" panose="020B0604020202020204" pitchFamily="34" charset="0"/>
              </a:rPr>
              <a:t>Visualisations</a:t>
            </a:r>
          </a:p>
        </p:txBody>
      </p:sp>
      <p:pic>
        <p:nvPicPr>
          <p:cNvPr id="3" name="Image 2">
            <a:extLst>
              <a:ext uri="{FF2B5EF4-FFF2-40B4-BE49-F238E27FC236}">
                <a16:creationId xmlns:a16="http://schemas.microsoft.com/office/drawing/2014/main" id="{65B50611-7C7E-A079-1ADD-E7FD09E11B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442" y="1459006"/>
            <a:ext cx="5898558" cy="5159187"/>
          </a:xfrm>
          <a:prstGeom prst="rect">
            <a:avLst/>
          </a:prstGeom>
        </p:spPr>
      </p:pic>
      <p:sp>
        <p:nvSpPr>
          <p:cNvPr id="4" name="ZoneTexte 3">
            <a:extLst>
              <a:ext uri="{FF2B5EF4-FFF2-40B4-BE49-F238E27FC236}">
                <a16:creationId xmlns:a16="http://schemas.microsoft.com/office/drawing/2014/main" id="{346826AC-7682-E62D-F0A1-CA58CC4D8252}"/>
              </a:ext>
            </a:extLst>
          </p:cNvPr>
          <p:cNvSpPr txBox="1"/>
          <p:nvPr/>
        </p:nvSpPr>
        <p:spPr>
          <a:xfrm>
            <a:off x="6526306" y="1459006"/>
            <a:ext cx="5272752" cy="3416320"/>
          </a:xfrm>
          <a:prstGeom prst="rect">
            <a:avLst/>
          </a:prstGeom>
          <a:noFill/>
        </p:spPr>
        <p:txBody>
          <a:bodyPr wrap="square" rtlCol="0">
            <a:spAutoFit/>
          </a:bodyPr>
          <a:lstStyle/>
          <a:p>
            <a:pPr algn="ctr"/>
            <a:r>
              <a:rPr lang="fr-FR" sz="3200" b="1" dirty="0">
                <a:solidFill>
                  <a:schemeClr val="accent2"/>
                </a:solidFill>
                <a:latin typeface="Arial" panose="020B0604020202020204" pitchFamily="34" charset="0"/>
                <a:cs typeface="Arial" panose="020B0604020202020204" pitchFamily="34" charset="0"/>
              </a:rPr>
              <a:t>Interprétations</a:t>
            </a:r>
          </a:p>
          <a:p>
            <a:pPr algn="ctr"/>
            <a:endParaRPr lang="fr-FR" sz="1600" b="1" dirty="0">
              <a:solidFill>
                <a:schemeClr val="accent2"/>
              </a:solidFill>
              <a:latin typeface="Arial" panose="020B0604020202020204" pitchFamily="34" charset="0"/>
              <a:cs typeface="Arial" panose="020B0604020202020204" pitchFamily="34" charset="0"/>
            </a:endParaRPr>
          </a:p>
          <a:p>
            <a:pPr algn="ctr"/>
            <a:r>
              <a:rPr lang="fr-ML"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Les valeurs proches de +1 indiquent la présence d'une forte relation positive entre X et Y, tandis que celles proches de -1 indiquent une forte relation négative entre X et Y. Des valeurs proches de zéro signifient qu'il n'y a aucune relation entre X et Y.</a:t>
            </a:r>
          </a:p>
          <a:p>
            <a:pPr algn="ctr"/>
            <a:r>
              <a:rPr lang="fr-FR"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Les variables avec des corrélations fortes sont représentées en vert. Par exemple, "Age" et "Pregnancy" ont une corrélation modérément positive (0,53).</a:t>
            </a:r>
          </a:p>
          <a:p>
            <a:pPr algn="ctr"/>
            <a:r>
              <a:rPr lang="fr-FR"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Les valeurs proches de zéro, comme celles entre « BloodPressure » et « Outcome » (0.061), indiquant peu ou pas de corrélation.</a:t>
            </a:r>
          </a:p>
          <a:p>
            <a:pPr algn="ctr"/>
            <a:r>
              <a:rPr lang="fr-FR"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Cette carte permet d'identifier visuellement quelles variables pourraient avoir une influence significative sur le résultat étudié</a:t>
            </a:r>
            <a:endParaRPr lang="fr-FR"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7137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1000" fill="hold"/>
                                        <p:tgtEl>
                                          <p:spTgt spid="9"/>
                                        </p:tgtEl>
                                        <p:attrNameLst>
                                          <p:attrName>ppt_w</p:attrName>
                                        </p:attrNameLst>
                                      </p:cBhvr>
                                      <p:tavLst>
                                        <p:tav tm="0">
                                          <p:val>
                                            <p:fltVal val="0"/>
                                          </p:val>
                                        </p:tav>
                                        <p:tav tm="100000">
                                          <p:val>
                                            <p:strVal val="#ppt_w"/>
                                          </p:val>
                                        </p:tav>
                                      </p:tavLst>
                                    </p:anim>
                                    <p:anim calcmode="lin" valueType="num">
                                      <p:cBhvr>
                                        <p:cTn id="15" dur="1000" fill="hold"/>
                                        <p:tgtEl>
                                          <p:spTgt spid="9"/>
                                        </p:tgtEl>
                                        <p:attrNameLst>
                                          <p:attrName>ppt_h</p:attrName>
                                        </p:attrNameLst>
                                      </p:cBhvr>
                                      <p:tavLst>
                                        <p:tav tm="0">
                                          <p:val>
                                            <p:fltVal val="0"/>
                                          </p:val>
                                        </p:tav>
                                        <p:tav tm="100000">
                                          <p:val>
                                            <p:strVal val="#ppt_h"/>
                                          </p:val>
                                        </p:tav>
                                      </p:tavLst>
                                    </p:anim>
                                    <p:anim calcmode="lin" valueType="num">
                                      <p:cBhvr>
                                        <p:cTn id="16" dur="1000" fill="hold"/>
                                        <p:tgtEl>
                                          <p:spTgt spid="9"/>
                                        </p:tgtEl>
                                        <p:attrNameLst>
                                          <p:attrName>style.rotation</p:attrName>
                                        </p:attrNameLst>
                                      </p:cBhvr>
                                      <p:tavLst>
                                        <p:tav tm="0">
                                          <p:val>
                                            <p:fltVal val="90"/>
                                          </p:val>
                                        </p:tav>
                                        <p:tav tm="100000">
                                          <p:val>
                                            <p:fltVal val="0"/>
                                          </p:val>
                                        </p:tav>
                                      </p:tavLst>
                                    </p:anim>
                                    <p:animEffect transition="in" filter="fade">
                                      <p:cBhvr>
                                        <p:cTn id="17" dur="1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1000"/>
                                        <p:tgtEl>
                                          <p:spTgt spid="3"/>
                                        </p:tgtEl>
                                      </p:cBhvr>
                                    </p:animEffect>
                                    <p:anim calcmode="lin" valueType="num">
                                      <p:cBhvr>
                                        <p:cTn id="23" dur="1000" fill="hold"/>
                                        <p:tgtEl>
                                          <p:spTgt spid="3"/>
                                        </p:tgtEl>
                                        <p:attrNameLst>
                                          <p:attrName>ppt_x</p:attrName>
                                        </p:attrNameLst>
                                      </p:cBhvr>
                                      <p:tavLst>
                                        <p:tav tm="0">
                                          <p:val>
                                            <p:strVal val="#ppt_x"/>
                                          </p:val>
                                        </p:tav>
                                        <p:tav tm="100000">
                                          <p:val>
                                            <p:strVal val="#ppt_x"/>
                                          </p:val>
                                        </p:tav>
                                      </p:tavLst>
                                    </p:anim>
                                    <p:anim calcmode="lin" valueType="num">
                                      <p:cBhvr>
                                        <p:cTn id="24" dur="1000" fill="hold"/>
                                        <p:tgtEl>
                                          <p:spTgt spid="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anim calcmode="lin" valueType="num">
                                      <p:cBhvr>
                                        <p:cTn id="28" dur="1000" fill="hold"/>
                                        <p:tgtEl>
                                          <p:spTgt spid="4"/>
                                        </p:tgtEl>
                                        <p:attrNameLst>
                                          <p:attrName>ppt_x</p:attrName>
                                        </p:attrNameLst>
                                      </p:cBhvr>
                                      <p:tavLst>
                                        <p:tav tm="0">
                                          <p:val>
                                            <p:strVal val="#ppt_x"/>
                                          </p:val>
                                        </p:tav>
                                        <p:tav tm="100000">
                                          <p:val>
                                            <p:strVal val="#ppt_x"/>
                                          </p:val>
                                        </p:tav>
                                      </p:tavLst>
                                    </p:anim>
                                    <p:anim calcmode="lin" valueType="num">
                                      <p:cBhvr>
                                        <p:cTn id="2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 coins arrondis 7">
            <a:extLst>
              <a:ext uri="{FF2B5EF4-FFF2-40B4-BE49-F238E27FC236}">
                <a16:creationId xmlns:a16="http://schemas.microsoft.com/office/drawing/2014/main" id="{5636C221-C70A-2E4A-EA57-702D87174A44}"/>
              </a:ext>
            </a:extLst>
          </p:cNvPr>
          <p:cNvSpPr/>
          <p:nvPr/>
        </p:nvSpPr>
        <p:spPr>
          <a:xfrm>
            <a:off x="7019366" y="152400"/>
            <a:ext cx="5038165" cy="582706"/>
          </a:xfrm>
          <a:prstGeom prst="roundRect">
            <a:avLst/>
          </a:prstGeom>
          <a:solidFill>
            <a:schemeClr val="tx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200" b="1" dirty="0">
                <a:solidFill>
                  <a:schemeClr val="bg1"/>
                </a:solidFill>
                <a:latin typeface="Arial" panose="020B0604020202020204" pitchFamily="34" charset="0"/>
                <a:cs typeface="Arial" panose="020B0604020202020204" pitchFamily="34" charset="0"/>
              </a:rPr>
              <a:t>Réalisation de l’interface</a:t>
            </a:r>
          </a:p>
        </p:txBody>
      </p:sp>
      <p:sp>
        <p:nvSpPr>
          <p:cNvPr id="2" name="ZoneTexte 1">
            <a:extLst>
              <a:ext uri="{FF2B5EF4-FFF2-40B4-BE49-F238E27FC236}">
                <a16:creationId xmlns:a16="http://schemas.microsoft.com/office/drawing/2014/main" id="{9E2A3862-9CD4-4168-EB50-286CA945F4DB}"/>
              </a:ext>
            </a:extLst>
          </p:cNvPr>
          <p:cNvSpPr txBox="1"/>
          <p:nvPr/>
        </p:nvSpPr>
        <p:spPr>
          <a:xfrm>
            <a:off x="7019366" y="1705451"/>
            <a:ext cx="4670612" cy="3477875"/>
          </a:xfrm>
          <a:prstGeom prst="rect">
            <a:avLst/>
          </a:prstGeom>
          <a:noFill/>
        </p:spPr>
        <p:txBody>
          <a:bodyPr wrap="square" rtlCol="0">
            <a:spAutoFit/>
          </a:bodyPr>
          <a:lstStyle/>
          <a:p>
            <a:pPr algn="ctr"/>
            <a:r>
              <a:rPr lang="fr-FR" sz="2000" b="1" dirty="0">
                <a:solidFill>
                  <a:schemeClr val="accent2"/>
                </a:solidFill>
                <a:latin typeface="Arial" panose="020B0604020202020204" pitchFamily="34" charset="0"/>
                <a:cs typeface="Arial" panose="020B0604020202020204" pitchFamily="34" charset="0"/>
              </a:rPr>
              <a:t>Présentation de l'interface</a:t>
            </a:r>
          </a:p>
          <a:p>
            <a:pPr algn="ctr"/>
            <a:r>
              <a:rPr lang="fr-FR" dirty="0">
                <a:latin typeface="Arial" panose="020B0604020202020204" pitchFamily="34" charset="0"/>
                <a:cs typeface="Arial" panose="020B0604020202020204" pitchFamily="34" charset="0"/>
              </a:rPr>
              <a:t>L'interface est conçue pour être conviviale, permettant aux patients de répondre à une questionnaire sur leurs antécédents médicaux et leur style de vie.</a:t>
            </a:r>
          </a:p>
          <a:p>
            <a:pPr algn="ctr"/>
            <a:endParaRPr lang="fr-FR" dirty="0">
              <a:latin typeface="Arial" panose="020B0604020202020204" pitchFamily="34" charset="0"/>
              <a:cs typeface="Arial" panose="020B0604020202020204" pitchFamily="34" charset="0"/>
            </a:endParaRPr>
          </a:p>
          <a:p>
            <a:pPr algn="ctr"/>
            <a:r>
              <a:rPr lang="fr-FR" sz="2000" b="1" dirty="0">
                <a:solidFill>
                  <a:schemeClr val="accent2"/>
                </a:solidFill>
                <a:latin typeface="Arial" panose="020B0604020202020204" pitchFamily="34" charset="0"/>
                <a:cs typeface="Arial" panose="020B0604020202020204" pitchFamily="34" charset="0"/>
              </a:rPr>
              <a:t>Critiques et suggestions</a:t>
            </a:r>
          </a:p>
          <a:p>
            <a:pPr algn="ctr"/>
            <a:r>
              <a:rPr lang="fr-FR" dirty="0">
                <a:latin typeface="Arial" panose="020B0604020202020204" pitchFamily="34" charset="0"/>
                <a:cs typeface="Arial" panose="020B0604020202020204" pitchFamily="34" charset="0"/>
              </a:rPr>
              <a:t>Les commentaires des utilisateurs et des professionnels de la santé sont utilisés pour améliorer l'interface et garantir son exactitude et son efficacité.</a:t>
            </a:r>
          </a:p>
          <a:p>
            <a:pPr algn="ctr"/>
            <a:endParaRPr lang="fr-FR" dirty="0">
              <a:latin typeface="Arial" panose="020B0604020202020204" pitchFamily="34" charset="0"/>
              <a:cs typeface="Arial" panose="020B0604020202020204" pitchFamily="34" charset="0"/>
            </a:endParaRPr>
          </a:p>
        </p:txBody>
      </p:sp>
      <p:sp>
        <p:nvSpPr>
          <p:cNvPr id="3" name="ZoneTexte 2">
            <a:extLst>
              <a:ext uri="{FF2B5EF4-FFF2-40B4-BE49-F238E27FC236}">
                <a16:creationId xmlns:a16="http://schemas.microsoft.com/office/drawing/2014/main" id="{C8A72C62-3BCD-71A0-28DA-871C927456A0}"/>
              </a:ext>
            </a:extLst>
          </p:cNvPr>
          <p:cNvSpPr txBox="1"/>
          <p:nvPr/>
        </p:nvSpPr>
        <p:spPr>
          <a:xfrm>
            <a:off x="6651812" y="5312513"/>
            <a:ext cx="5124461" cy="369332"/>
          </a:xfrm>
          <a:prstGeom prst="rect">
            <a:avLst/>
          </a:prstGeom>
          <a:noFill/>
        </p:spPr>
        <p:txBody>
          <a:bodyPr wrap="square" rtlCol="0">
            <a:spAutoFit/>
          </a:bodyPr>
          <a:lstStyle/>
          <a:p>
            <a:pPr algn="ctr"/>
            <a:r>
              <a:rPr lang="fr-FR" b="1" i="1" dirty="0">
                <a:latin typeface="Arial" panose="020B0604020202020204" pitchFamily="34" charset="0"/>
                <a:cs typeface="Arial" panose="020B0604020202020204" pitchFamily="34" charset="0"/>
              </a:rPr>
              <a:t>Voici le liens pour accédée à l’interface: </a:t>
            </a:r>
            <a:r>
              <a:rPr lang="fr-FR" i="1" dirty="0">
                <a:latin typeface="Arial" panose="020B0604020202020204" pitchFamily="34" charset="0"/>
                <a:cs typeface="Arial" panose="020B0604020202020204" pitchFamily="34" charset="0"/>
                <a:hlinkClick r:id="rId2"/>
              </a:rPr>
              <a:t>App</a:t>
            </a:r>
            <a:endParaRPr lang="fr-FR" i="1" dirty="0">
              <a:latin typeface="Arial" panose="020B0604020202020204" pitchFamily="34" charset="0"/>
              <a:cs typeface="Arial" panose="020B0604020202020204" pitchFamily="34" charset="0"/>
            </a:endParaRPr>
          </a:p>
        </p:txBody>
      </p:sp>
      <p:pic>
        <p:nvPicPr>
          <p:cNvPr id="5" name="Image 4">
            <a:extLst>
              <a:ext uri="{FF2B5EF4-FFF2-40B4-BE49-F238E27FC236}">
                <a16:creationId xmlns:a16="http://schemas.microsoft.com/office/drawing/2014/main" id="{FC3825CC-532A-0445-61AE-1F11282CF1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975" y="519954"/>
            <a:ext cx="5684921" cy="6248400"/>
          </a:xfrm>
          <a:prstGeom prst="rect">
            <a:avLst/>
          </a:prstGeom>
        </p:spPr>
      </p:pic>
    </p:spTree>
    <p:extLst>
      <p:ext uri="{BB962C8B-B14F-4D97-AF65-F5344CB8AC3E}">
        <p14:creationId xmlns:p14="http://schemas.microsoft.com/office/powerpoint/2010/main" val="571962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 coins arrondis 7">
            <a:extLst>
              <a:ext uri="{FF2B5EF4-FFF2-40B4-BE49-F238E27FC236}">
                <a16:creationId xmlns:a16="http://schemas.microsoft.com/office/drawing/2014/main" id="{CE7A01A2-66DF-FC43-260D-D6476E1A0A05}"/>
              </a:ext>
            </a:extLst>
          </p:cNvPr>
          <p:cNvSpPr/>
          <p:nvPr/>
        </p:nvSpPr>
        <p:spPr>
          <a:xfrm>
            <a:off x="9081725" y="152400"/>
            <a:ext cx="2975806" cy="582706"/>
          </a:xfrm>
          <a:prstGeom prst="roundRect">
            <a:avLst/>
          </a:prstGeom>
          <a:solidFill>
            <a:schemeClr val="tx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200" b="1" dirty="0">
                <a:solidFill>
                  <a:schemeClr val="bg1"/>
                </a:solidFill>
                <a:latin typeface="Arial" panose="020B0604020202020204" pitchFamily="34" charset="0"/>
                <a:cs typeface="Arial" panose="020B0604020202020204" pitchFamily="34" charset="0"/>
              </a:rPr>
              <a:t>Conclusion</a:t>
            </a:r>
          </a:p>
        </p:txBody>
      </p:sp>
      <p:sp>
        <p:nvSpPr>
          <p:cNvPr id="9" name="Organigramme : Connecteur 8">
            <a:extLst>
              <a:ext uri="{FF2B5EF4-FFF2-40B4-BE49-F238E27FC236}">
                <a16:creationId xmlns:a16="http://schemas.microsoft.com/office/drawing/2014/main" id="{917E7A68-5BA9-0400-FD2D-6D55D52CED36}"/>
              </a:ext>
            </a:extLst>
          </p:cNvPr>
          <p:cNvSpPr/>
          <p:nvPr/>
        </p:nvSpPr>
        <p:spPr>
          <a:xfrm>
            <a:off x="567018" y="1156449"/>
            <a:ext cx="2283758" cy="1801906"/>
          </a:xfrm>
          <a:prstGeom prst="flowChartConnector">
            <a:avLst/>
          </a:prstGeom>
          <a:solidFill>
            <a:schemeClr val="accent2">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latin typeface="Arial" panose="020B0604020202020204" pitchFamily="34" charset="0"/>
                <a:cs typeface="Arial" panose="020B0604020202020204" pitchFamily="34" charset="0"/>
              </a:rPr>
              <a:t>Avantage de l’analyse prédictive</a:t>
            </a:r>
          </a:p>
        </p:txBody>
      </p:sp>
      <p:sp>
        <p:nvSpPr>
          <p:cNvPr id="10" name="Organigramme : Connecteur 9">
            <a:extLst>
              <a:ext uri="{FF2B5EF4-FFF2-40B4-BE49-F238E27FC236}">
                <a16:creationId xmlns:a16="http://schemas.microsoft.com/office/drawing/2014/main" id="{D3574D19-AE1B-B898-8FC6-4E793BA08A5A}"/>
              </a:ext>
            </a:extLst>
          </p:cNvPr>
          <p:cNvSpPr/>
          <p:nvPr/>
        </p:nvSpPr>
        <p:spPr>
          <a:xfrm>
            <a:off x="4637688" y="1192308"/>
            <a:ext cx="2283758" cy="1801906"/>
          </a:xfrm>
          <a:prstGeom prst="flowChartConnector">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latin typeface="Arial" panose="020B0604020202020204" pitchFamily="34" charset="0"/>
                <a:cs typeface="Arial" panose="020B0604020202020204" pitchFamily="34" charset="0"/>
              </a:rPr>
              <a:t>Perspectives futures</a:t>
            </a:r>
          </a:p>
        </p:txBody>
      </p:sp>
      <p:sp>
        <p:nvSpPr>
          <p:cNvPr id="11" name="Organigramme : Connecteur 10">
            <a:extLst>
              <a:ext uri="{FF2B5EF4-FFF2-40B4-BE49-F238E27FC236}">
                <a16:creationId xmlns:a16="http://schemas.microsoft.com/office/drawing/2014/main" id="{27F314AD-5BF2-1BB8-DC5C-4921D075DB12}"/>
              </a:ext>
            </a:extLst>
          </p:cNvPr>
          <p:cNvSpPr/>
          <p:nvPr/>
        </p:nvSpPr>
        <p:spPr>
          <a:xfrm>
            <a:off x="8762785" y="1156449"/>
            <a:ext cx="2283758" cy="1757082"/>
          </a:xfrm>
          <a:prstGeom prst="flowChartConnector">
            <a:avLst/>
          </a:prstGeom>
          <a:solidFill>
            <a:schemeClr val="accent6"/>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latin typeface="Arial" panose="020B0604020202020204" pitchFamily="34" charset="0"/>
                <a:cs typeface="Arial" panose="020B0604020202020204" pitchFamily="34" charset="0"/>
              </a:rPr>
              <a:t>Importance d'une approche éthique</a:t>
            </a:r>
          </a:p>
        </p:txBody>
      </p:sp>
      <p:cxnSp>
        <p:nvCxnSpPr>
          <p:cNvPr id="13" name="Connecteur droit 12">
            <a:extLst>
              <a:ext uri="{FF2B5EF4-FFF2-40B4-BE49-F238E27FC236}">
                <a16:creationId xmlns:a16="http://schemas.microsoft.com/office/drawing/2014/main" id="{87D8274B-B894-9F45-EF22-5E139252A7F7}"/>
              </a:ext>
            </a:extLst>
          </p:cNvPr>
          <p:cNvCxnSpPr>
            <a:cxnSpLocks/>
            <a:endCxn id="18" idx="0"/>
          </p:cNvCxnSpPr>
          <p:nvPr/>
        </p:nvCxnSpPr>
        <p:spPr>
          <a:xfrm>
            <a:off x="1654470" y="2958355"/>
            <a:ext cx="4656" cy="941291"/>
          </a:xfrm>
          <a:prstGeom prst="line">
            <a:avLst/>
          </a:prstGeom>
        </p:spPr>
        <p:style>
          <a:lnRef idx="3">
            <a:schemeClr val="accent2"/>
          </a:lnRef>
          <a:fillRef idx="0">
            <a:schemeClr val="accent2"/>
          </a:fillRef>
          <a:effectRef idx="2">
            <a:schemeClr val="accent2"/>
          </a:effectRef>
          <a:fontRef idx="minor">
            <a:schemeClr val="tx1"/>
          </a:fontRef>
        </p:style>
      </p:cxnSp>
      <p:cxnSp>
        <p:nvCxnSpPr>
          <p:cNvPr id="15" name="Connecteur droit 14">
            <a:extLst>
              <a:ext uri="{FF2B5EF4-FFF2-40B4-BE49-F238E27FC236}">
                <a16:creationId xmlns:a16="http://schemas.microsoft.com/office/drawing/2014/main" id="{2D603BA7-83D2-8900-6AE3-5FDB53451F35}"/>
              </a:ext>
            </a:extLst>
          </p:cNvPr>
          <p:cNvCxnSpPr>
            <a:cxnSpLocks/>
            <a:stCxn id="10" idx="4"/>
            <a:endCxn id="19" idx="0"/>
          </p:cNvCxnSpPr>
          <p:nvPr/>
        </p:nvCxnSpPr>
        <p:spPr>
          <a:xfrm flipH="1">
            <a:off x="5767033" y="2994214"/>
            <a:ext cx="12534" cy="869572"/>
          </a:xfrm>
          <a:prstGeom prst="line">
            <a:avLst/>
          </a:prstGeom>
        </p:spPr>
        <p:style>
          <a:lnRef idx="3">
            <a:schemeClr val="accent3"/>
          </a:lnRef>
          <a:fillRef idx="0">
            <a:schemeClr val="accent3"/>
          </a:fillRef>
          <a:effectRef idx="2">
            <a:schemeClr val="accent3"/>
          </a:effectRef>
          <a:fontRef idx="minor">
            <a:schemeClr val="tx1"/>
          </a:fontRef>
        </p:style>
      </p:cxnSp>
      <p:cxnSp>
        <p:nvCxnSpPr>
          <p:cNvPr id="17" name="Connecteur droit 16">
            <a:extLst>
              <a:ext uri="{FF2B5EF4-FFF2-40B4-BE49-F238E27FC236}">
                <a16:creationId xmlns:a16="http://schemas.microsoft.com/office/drawing/2014/main" id="{3D9B78C8-D2CB-726A-5DBC-97EFBE362B61}"/>
              </a:ext>
            </a:extLst>
          </p:cNvPr>
          <p:cNvCxnSpPr>
            <a:cxnSpLocks/>
            <a:stCxn id="11" idx="4"/>
            <a:endCxn id="20" idx="0"/>
          </p:cNvCxnSpPr>
          <p:nvPr/>
        </p:nvCxnSpPr>
        <p:spPr>
          <a:xfrm>
            <a:off x="9904664" y="2913531"/>
            <a:ext cx="0" cy="923363"/>
          </a:xfrm>
          <a:prstGeom prst="line">
            <a:avLst/>
          </a:prstGeom>
        </p:spPr>
        <p:style>
          <a:lnRef idx="3">
            <a:schemeClr val="accent6"/>
          </a:lnRef>
          <a:fillRef idx="0">
            <a:schemeClr val="accent6"/>
          </a:fillRef>
          <a:effectRef idx="2">
            <a:schemeClr val="accent6"/>
          </a:effectRef>
          <a:fontRef idx="minor">
            <a:schemeClr val="tx1"/>
          </a:fontRef>
        </p:style>
      </p:cxnSp>
      <p:sp>
        <p:nvSpPr>
          <p:cNvPr id="18" name="ZoneTexte 17">
            <a:extLst>
              <a:ext uri="{FF2B5EF4-FFF2-40B4-BE49-F238E27FC236}">
                <a16:creationId xmlns:a16="http://schemas.microsoft.com/office/drawing/2014/main" id="{84A9A17E-27ED-D1D1-F345-ACAEFFDBF055}"/>
              </a:ext>
            </a:extLst>
          </p:cNvPr>
          <p:cNvSpPr txBox="1"/>
          <p:nvPr/>
        </p:nvSpPr>
        <p:spPr>
          <a:xfrm>
            <a:off x="-16616" y="3899646"/>
            <a:ext cx="3351483" cy="1754326"/>
          </a:xfrm>
          <a:prstGeom prst="rect">
            <a:avLst/>
          </a:prstGeom>
          <a:noFill/>
        </p:spPr>
        <p:txBody>
          <a:bodyPr wrap="square" rtlCol="0">
            <a:spAutoFit/>
          </a:bodyPr>
          <a:lstStyle/>
          <a:p>
            <a:pPr algn="ctr"/>
            <a:r>
              <a:rPr lang="fr-FR" dirty="0">
                <a:latin typeface="Arial" panose="020B0604020202020204" pitchFamily="34" charset="0"/>
                <a:cs typeface="Arial" panose="020B0604020202020204" pitchFamily="34" charset="0"/>
              </a:rPr>
              <a:t>L'analyse prédictive contribuer à améliorer la gestion du diabète en permettant une intervention précoce et une meilleure prise en charge des patients.</a:t>
            </a:r>
          </a:p>
        </p:txBody>
      </p:sp>
      <p:sp>
        <p:nvSpPr>
          <p:cNvPr id="19" name="ZoneTexte 18">
            <a:extLst>
              <a:ext uri="{FF2B5EF4-FFF2-40B4-BE49-F238E27FC236}">
                <a16:creationId xmlns:a16="http://schemas.microsoft.com/office/drawing/2014/main" id="{E44C3AB5-7716-60B1-59F4-38A2A416344A}"/>
              </a:ext>
            </a:extLst>
          </p:cNvPr>
          <p:cNvSpPr txBox="1"/>
          <p:nvPr/>
        </p:nvSpPr>
        <p:spPr>
          <a:xfrm>
            <a:off x="3849072" y="3863786"/>
            <a:ext cx="3835921" cy="1754326"/>
          </a:xfrm>
          <a:prstGeom prst="rect">
            <a:avLst/>
          </a:prstGeom>
          <a:noFill/>
        </p:spPr>
        <p:txBody>
          <a:bodyPr wrap="square" rtlCol="0">
            <a:spAutoFit/>
          </a:bodyPr>
          <a:lstStyle/>
          <a:p>
            <a:pPr algn="ctr"/>
            <a:r>
              <a:rPr lang="fr-FR" dirty="0">
                <a:latin typeface="Arial" panose="020B0604020202020204" pitchFamily="34" charset="0"/>
                <a:cs typeface="Arial" panose="020B0604020202020204" pitchFamily="34" charset="0"/>
              </a:rPr>
              <a:t>Le développement de modèles plus précis et l'intégration de nouvelles technologies, telles que l'intelligence artificielle, peuvent révolutionner la gestion du diabète.</a:t>
            </a:r>
          </a:p>
          <a:p>
            <a:endParaRPr lang="fr-FR" dirty="0">
              <a:latin typeface="Arial" panose="020B0604020202020204" pitchFamily="34" charset="0"/>
              <a:cs typeface="Arial" panose="020B0604020202020204" pitchFamily="34" charset="0"/>
            </a:endParaRPr>
          </a:p>
        </p:txBody>
      </p:sp>
      <p:sp>
        <p:nvSpPr>
          <p:cNvPr id="20" name="ZoneTexte 19">
            <a:extLst>
              <a:ext uri="{FF2B5EF4-FFF2-40B4-BE49-F238E27FC236}">
                <a16:creationId xmlns:a16="http://schemas.microsoft.com/office/drawing/2014/main" id="{C0CE5002-0623-1101-FEE5-0B5C2FE691C0}"/>
              </a:ext>
            </a:extLst>
          </p:cNvPr>
          <p:cNvSpPr txBox="1"/>
          <p:nvPr/>
        </p:nvSpPr>
        <p:spPr>
          <a:xfrm>
            <a:off x="8063324" y="3836894"/>
            <a:ext cx="3682680" cy="1785104"/>
          </a:xfrm>
          <a:prstGeom prst="rect">
            <a:avLst/>
          </a:prstGeom>
          <a:noFill/>
        </p:spPr>
        <p:txBody>
          <a:bodyPr wrap="square" rtlCol="0">
            <a:spAutoFit/>
          </a:bodyPr>
          <a:lstStyle/>
          <a:p>
            <a:pPr algn="ctr"/>
            <a:r>
              <a:rPr lang="fr-FR" dirty="0">
                <a:latin typeface="Arial" panose="020B0604020202020204" pitchFamily="34" charset="0"/>
                <a:cs typeface="Arial" panose="020B0604020202020204" pitchFamily="34" charset="0"/>
              </a:rPr>
              <a:t>Il est crucial de garantir que les données des patients sont utilisées de manière responsable et que les résultats de l'analyse prédictive sont interprétés avec précaution</a:t>
            </a:r>
            <a:r>
              <a:rPr lang="fr-FR" sz="20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02278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1000"/>
                                        <p:tgtEl>
                                          <p:spTgt spid="18"/>
                                        </p:tgtEl>
                                      </p:cBhvr>
                                    </p:animEffect>
                                    <p:anim calcmode="lin" valueType="num">
                                      <p:cBhvr>
                                        <p:cTn id="25" dur="1000" fill="hold"/>
                                        <p:tgtEl>
                                          <p:spTgt spid="18"/>
                                        </p:tgtEl>
                                        <p:attrNameLst>
                                          <p:attrName>ppt_x</p:attrName>
                                        </p:attrNameLst>
                                      </p:cBhvr>
                                      <p:tavLst>
                                        <p:tav tm="0">
                                          <p:val>
                                            <p:strVal val="#ppt_x"/>
                                          </p:val>
                                        </p:tav>
                                        <p:tav tm="100000">
                                          <p:val>
                                            <p:strVal val="#ppt_x"/>
                                          </p:val>
                                        </p:tav>
                                      </p:tavLst>
                                    </p:anim>
                                    <p:anim calcmode="lin" valueType="num">
                                      <p:cBhvr>
                                        <p:cTn id="26" dur="1000" fill="hold"/>
                                        <p:tgtEl>
                                          <p:spTgt spid="18"/>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1000"/>
                                        <p:tgtEl>
                                          <p:spTgt spid="15"/>
                                        </p:tgtEl>
                                      </p:cBhvr>
                                    </p:animEffect>
                                    <p:anim calcmode="lin" valueType="num">
                                      <p:cBhvr>
                                        <p:cTn id="35" dur="1000" fill="hold"/>
                                        <p:tgtEl>
                                          <p:spTgt spid="15"/>
                                        </p:tgtEl>
                                        <p:attrNameLst>
                                          <p:attrName>ppt_x</p:attrName>
                                        </p:attrNameLst>
                                      </p:cBhvr>
                                      <p:tavLst>
                                        <p:tav tm="0">
                                          <p:val>
                                            <p:strVal val="#ppt_x"/>
                                          </p:val>
                                        </p:tav>
                                        <p:tav tm="100000">
                                          <p:val>
                                            <p:strVal val="#ppt_x"/>
                                          </p:val>
                                        </p:tav>
                                      </p:tavLst>
                                    </p:anim>
                                    <p:anim calcmode="lin" valueType="num">
                                      <p:cBhvr>
                                        <p:cTn id="36" dur="1000" fill="hold"/>
                                        <p:tgtEl>
                                          <p:spTgt spid="15"/>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1000"/>
                                        <p:tgtEl>
                                          <p:spTgt spid="19"/>
                                        </p:tgtEl>
                                      </p:cBhvr>
                                    </p:animEffect>
                                    <p:anim calcmode="lin" valueType="num">
                                      <p:cBhvr>
                                        <p:cTn id="40" dur="1000" fill="hold"/>
                                        <p:tgtEl>
                                          <p:spTgt spid="19"/>
                                        </p:tgtEl>
                                        <p:attrNameLst>
                                          <p:attrName>ppt_x</p:attrName>
                                        </p:attrNameLst>
                                      </p:cBhvr>
                                      <p:tavLst>
                                        <p:tav tm="0">
                                          <p:val>
                                            <p:strVal val="#ppt_x"/>
                                          </p:val>
                                        </p:tav>
                                        <p:tav tm="100000">
                                          <p:val>
                                            <p:strVal val="#ppt_x"/>
                                          </p:val>
                                        </p:tav>
                                      </p:tavLst>
                                    </p:anim>
                                    <p:anim calcmode="lin" valueType="num">
                                      <p:cBhvr>
                                        <p:cTn id="41" dur="1000" fill="hold"/>
                                        <p:tgtEl>
                                          <p:spTgt spid="19"/>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1000"/>
                                        <p:tgtEl>
                                          <p:spTgt spid="11"/>
                                        </p:tgtEl>
                                      </p:cBhvr>
                                    </p:animEffect>
                                    <p:anim calcmode="lin" valueType="num">
                                      <p:cBhvr>
                                        <p:cTn id="45" dur="1000" fill="hold"/>
                                        <p:tgtEl>
                                          <p:spTgt spid="11"/>
                                        </p:tgtEl>
                                        <p:attrNameLst>
                                          <p:attrName>ppt_x</p:attrName>
                                        </p:attrNameLst>
                                      </p:cBhvr>
                                      <p:tavLst>
                                        <p:tav tm="0">
                                          <p:val>
                                            <p:strVal val="#ppt_x"/>
                                          </p:val>
                                        </p:tav>
                                        <p:tav tm="100000">
                                          <p:val>
                                            <p:strVal val="#ppt_x"/>
                                          </p:val>
                                        </p:tav>
                                      </p:tavLst>
                                    </p:anim>
                                    <p:anim calcmode="lin" valueType="num">
                                      <p:cBhvr>
                                        <p:cTn id="46" dur="1000" fill="hold"/>
                                        <p:tgtEl>
                                          <p:spTgt spid="11"/>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1000"/>
                                        <p:tgtEl>
                                          <p:spTgt spid="17"/>
                                        </p:tgtEl>
                                      </p:cBhvr>
                                    </p:animEffect>
                                    <p:anim calcmode="lin" valueType="num">
                                      <p:cBhvr>
                                        <p:cTn id="50" dur="1000" fill="hold"/>
                                        <p:tgtEl>
                                          <p:spTgt spid="17"/>
                                        </p:tgtEl>
                                        <p:attrNameLst>
                                          <p:attrName>ppt_x</p:attrName>
                                        </p:attrNameLst>
                                      </p:cBhvr>
                                      <p:tavLst>
                                        <p:tav tm="0">
                                          <p:val>
                                            <p:strVal val="#ppt_x"/>
                                          </p:val>
                                        </p:tav>
                                        <p:tav tm="100000">
                                          <p:val>
                                            <p:strVal val="#ppt_x"/>
                                          </p:val>
                                        </p:tav>
                                      </p:tavLst>
                                    </p:anim>
                                    <p:anim calcmode="lin" valueType="num">
                                      <p:cBhvr>
                                        <p:cTn id="51" dur="1000" fill="hold"/>
                                        <p:tgtEl>
                                          <p:spTgt spid="17"/>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fade">
                                      <p:cBhvr>
                                        <p:cTn id="54" dur="1000"/>
                                        <p:tgtEl>
                                          <p:spTgt spid="20"/>
                                        </p:tgtEl>
                                      </p:cBhvr>
                                    </p:animEffect>
                                    <p:anim calcmode="lin" valueType="num">
                                      <p:cBhvr>
                                        <p:cTn id="55" dur="1000" fill="hold"/>
                                        <p:tgtEl>
                                          <p:spTgt spid="20"/>
                                        </p:tgtEl>
                                        <p:attrNameLst>
                                          <p:attrName>ppt_x</p:attrName>
                                        </p:attrNameLst>
                                      </p:cBhvr>
                                      <p:tavLst>
                                        <p:tav tm="0">
                                          <p:val>
                                            <p:strVal val="#ppt_x"/>
                                          </p:val>
                                        </p:tav>
                                        <p:tav tm="100000">
                                          <p:val>
                                            <p:strVal val="#ppt_x"/>
                                          </p:val>
                                        </p:tav>
                                      </p:tavLst>
                                    </p:anim>
                                    <p:anim calcmode="lin" valueType="num">
                                      <p:cBhvr>
                                        <p:cTn id="5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8" grpId="0"/>
      <p:bldP spid="19" grpId="0"/>
      <p:bldP spid="2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CC4A70A1-C5CF-4C31-9DFF-D7FD65D8F9D7}"/>
              </a:ext>
            </a:extLst>
          </p:cNvPr>
          <p:cNvSpPr/>
          <p:nvPr/>
        </p:nvSpPr>
        <p:spPr>
          <a:xfrm>
            <a:off x="-7144" y="-7144"/>
            <a:ext cx="12201525" cy="6867525"/>
          </a:xfrm>
          <a:custGeom>
            <a:avLst/>
            <a:gdLst>
              <a:gd name="connsiteX0" fmla="*/ 10087927 w 12201525"/>
              <a:gd name="connsiteY0" fmla="*/ 7144 h 6867525"/>
              <a:gd name="connsiteX1" fmla="*/ 8134541 w 12201525"/>
              <a:gd name="connsiteY1" fmla="*/ 465296 h 6867525"/>
              <a:gd name="connsiteX2" fmla="*/ 8132350 w 12201525"/>
              <a:gd name="connsiteY2" fmla="*/ 455962 h 6867525"/>
              <a:gd name="connsiteX3" fmla="*/ 10046017 w 12201525"/>
              <a:gd name="connsiteY3" fmla="*/ 7144 h 6867525"/>
              <a:gd name="connsiteX4" fmla="*/ 10087927 w 12201525"/>
              <a:gd name="connsiteY4" fmla="*/ 7144 h 6867525"/>
              <a:gd name="connsiteX5" fmla="*/ 8132350 w 12201525"/>
              <a:gd name="connsiteY5" fmla="*/ 1094423 h 6867525"/>
              <a:gd name="connsiteX6" fmla="*/ 8134541 w 12201525"/>
              <a:gd name="connsiteY6" fmla="*/ 1103662 h 6867525"/>
              <a:gd name="connsiteX7" fmla="*/ 12200191 w 12201525"/>
              <a:gd name="connsiteY7" fmla="*/ 150114 h 6867525"/>
              <a:gd name="connsiteX8" fmla="*/ 12200191 w 12201525"/>
              <a:gd name="connsiteY8" fmla="*/ 140303 h 6867525"/>
              <a:gd name="connsiteX9" fmla="*/ 8132350 w 12201525"/>
              <a:gd name="connsiteY9" fmla="*/ 1094423 h 6867525"/>
              <a:gd name="connsiteX10" fmla="*/ 8132350 w 12201525"/>
              <a:gd name="connsiteY10" fmla="*/ 1732788 h 6867525"/>
              <a:gd name="connsiteX11" fmla="*/ 8134541 w 12201525"/>
              <a:gd name="connsiteY11" fmla="*/ 1742027 h 6867525"/>
              <a:gd name="connsiteX12" fmla="*/ 12200191 w 12201525"/>
              <a:gd name="connsiteY12" fmla="*/ 788480 h 6867525"/>
              <a:gd name="connsiteX13" fmla="*/ 12200191 w 12201525"/>
              <a:gd name="connsiteY13" fmla="*/ 778764 h 6867525"/>
              <a:gd name="connsiteX14" fmla="*/ 8132350 w 12201525"/>
              <a:gd name="connsiteY14" fmla="*/ 1732788 h 6867525"/>
              <a:gd name="connsiteX15" fmla="*/ 8132350 w 12201525"/>
              <a:gd name="connsiteY15" fmla="*/ 2371154 h 6867525"/>
              <a:gd name="connsiteX16" fmla="*/ 8134541 w 12201525"/>
              <a:gd name="connsiteY16" fmla="*/ 2380488 h 6867525"/>
              <a:gd name="connsiteX17" fmla="*/ 12200191 w 12201525"/>
              <a:gd name="connsiteY17" fmla="*/ 1426940 h 6867525"/>
              <a:gd name="connsiteX18" fmla="*/ 12200191 w 12201525"/>
              <a:gd name="connsiteY18" fmla="*/ 1417130 h 6867525"/>
              <a:gd name="connsiteX19" fmla="*/ 8132350 w 12201525"/>
              <a:gd name="connsiteY19" fmla="*/ 2371154 h 6867525"/>
              <a:gd name="connsiteX20" fmla="*/ 8132350 w 12201525"/>
              <a:gd name="connsiteY20" fmla="*/ 3009614 h 6867525"/>
              <a:gd name="connsiteX21" fmla="*/ 8134541 w 12201525"/>
              <a:gd name="connsiteY21" fmla="*/ 3018854 h 6867525"/>
              <a:gd name="connsiteX22" fmla="*/ 12200191 w 12201525"/>
              <a:gd name="connsiteY22" fmla="*/ 2065306 h 6867525"/>
              <a:gd name="connsiteX23" fmla="*/ 12200191 w 12201525"/>
              <a:gd name="connsiteY23" fmla="*/ 2055495 h 6867525"/>
              <a:gd name="connsiteX24" fmla="*/ 8132350 w 12201525"/>
              <a:gd name="connsiteY24" fmla="*/ 3009614 h 6867525"/>
              <a:gd name="connsiteX25" fmla="*/ 8132350 w 12201525"/>
              <a:gd name="connsiteY25" fmla="*/ 3647980 h 6867525"/>
              <a:gd name="connsiteX26" fmla="*/ 8134541 w 12201525"/>
              <a:gd name="connsiteY26" fmla="*/ 3657219 h 6867525"/>
              <a:gd name="connsiteX27" fmla="*/ 12200191 w 12201525"/>
              <a:gd name="connsiteY27" fmla="*/ 2703671 h 6867525"/>
              <a:gd name="connsiteX28" fmla="*/ 12200191 w 12201525"/>
              <a:gd name="connsiteY28" fmla="*/ 2693861 h 6867525"/>
              <a:gd name="connsiteX29" fmla="*/ 8132350 w 12201525"/>
              <a:gd name="connsiteY29" fmla="*/ 3647980 h 6867525"/>
              <a:gd name="connsiteX30" fmla="*/ 8132350 w 12201525"/>
              <a:gd name="connsiteY30" fmla="*/ 4286346 h 6867525"/>
              <a:gd name="connsiteX31" fmla="*/ 8134541 w 12201525"/>
              <a:gd name="connsiteY31" fmla="*/ 4295680 h 6867525"/>
              <a:gd name="connsiteX32" fmla="*/ 12200191 w 12201525"/>
              <a:gd name="connsiteY32" fmla="*/ 3342132 h 6867525"/>
              <a:gd name="connsiteX33" fmla="*/ 12200191 w 12201525"/>
              <a:gd name="connsiteY33" fmla="*/ 3332321 h 6867525"/>
              <a:gd name="connsiteX34" fmla="*/ 8132350 w 12201525"/>
              <a:gd name="connsiteY34" fmla="*/ 4286346 h 6867525"/>
              <a:gd name="connsiteX35" fmla="*/ 8132350 w 12201525"/>
              <a:gd name="connsiteY35" fmla="*/ 4924806 h 6867525"/>
              <a:gd name="connsiteX36" fmla="*/ 8134541 w 12201525"/>
              <a:gd name="connsiteY36" fmla="*/ 4934046 h 6867525"/>
              <a:gd name="connsiteX37" fmla="*/ 12200191 w 12201525"/>
              <a:gd name="connsiteY37" fmla="*/ 3980498 h 6867525"/>
              <a:gd name="connsiteX38" fmla="*/ 12200191 w 12201525"/>
              <a:gd name="connsiteY38" fmla="*/ 3970687 h 6867525"/>
              <a:gd name="connsiteX39" fmla="*/ 8132350 w 12201525"/>
              <a:gd name="connsiteY39" fmla="*/ 4924806 h 6867525"/>
              <a:gd name="connsiteX40" fmla="*/ 8132350 w 12201525"/>
              <a:gd name="connsiteY40" fmla="*/ 5563172 h 6867525"/>
              <a:gd name="connsiteX41" fmla="*/ 8134541 w 12201525"/>
              <a:gd name="connsiteY41" fmla="*/ 5572411 h 6867525"/>
              <a:gd name="connsiteX42" fmla="*/ 12200191 w 12201525"/>
              <a:gd name="connsiteY42" fmla="*/ 4618863 h 6867525"/>
              <a:gd name="connsiteX43" fmla="*/ 12200191 w 12201525"/>
              <a:gd name="connsiteY43" fmla="*/ 4609053 h 6867525"/>
              <a:gd name="connsiteX44" fmla="*/ 8132350 w 12201525"/>
              <a:gd name="connsiteY44" fmla="*/ 5563172 h 6867525"/>
              <a:gd name="connsiteX45" fmla="*/ 8132350 w 12201525"/>
              <a:gd name="connsiteY45" fmla="*/ 6201537 h 6867525"/>
              <a:gd name="connsiteX46" fmla="*/ 8134541 w 12201525"/>
              <a:gd name="connsiteY46" fmla="*/ 6210776 h 6867525"/>
              <a:gd name="connsiteX47" fmla="*/ 12200191 w 12201525"/>
              <a:gd name="connsiteY47" fmla="*/ 5257229 h 6867525"/>
              <a:gd name="connsiteX48" fmla="*/ 12200191 w 12201525"/>
              <a:gd name="connsiteY48" fmla="*/ 5247513 h 6867525"/>
              <a:gd name="connsiteX49" fmla="*/ 8132350 w 12201525"/>
              <a:gd name="connsiteY49" fmla="*/ 6201537 h 6867525"/>
              <a:gd name="connsiteX50" fmla="*/ 8132350 w 12201525"/>
              <a:gd name="connsiteY50" fmla="*/ 6839903 h 6867525"/>
              <a:gd name="connsiteX51" fmla="*/ 8134541 w 12201525"/>
              <a:gd name="connsiteY51" fmla="*/ 6849237 h 6867525"/>
              <a:gd name="connsiteX52" fmla="*/ 12200191 w 12201525"/>
              <a:gd name="connsiteY52" fmla="*/ 5895689 h 6867525"/>
              <a:gd name="connsiteX53" fmla="*/ 12200191 w 12201525"/>
              <a:gd name="connsiteY53" fmla="*/ 5885879 h 6867525"/>
              <a:gd name="connsiteX54" fmla="*/ 8132350 w 12201525"/>
              <a:gd name="connsiteY54" fmla="*/ 6839903 h 6867525"/>
              <a:gd name="connsiteX55" fmla="*/ 10746867 w 12201525"/>
              <a:gd name="connsiteY55" fmla="*/ 6865144 h 6867525"/>
              <a:gd name="connsiteX56" fmla="*/ 10788682 w 12201525"/>
              <a:gd name="connsiteY56" fmla="*/ 6865144 h 6867525"/>
              <a:gd name="connsiteX57" fmla="*/ 12200191 w 12201525"/>
              <a:gd name="connsiteY57" fmla="*/ 6534055 h 6867525"/>
              <a:gd name="connsiteX58" fmla="*/ 12200191 w 12201525"/>
              <a:gd name="connsiteY58" fmla="*/ 6524244 h 6867525"/>
              <a:gd name="connsiteX59" fmla="*/ 10746867 w 12201525"/>
              <a:gd name="connsiteY59" fmla="*/ 6865144 h 6867525"/>
              <a:gd name="connsiteX60" fmla="*/ 2663381 w 12201525"/>
              <a:gd name="connsiteY60" fmla="*/ 7144 h 6867525"/>
              <a:gd name="connsiteX61" fmla="*/ 2621661 w 12201525"/>
              <a:gd name="connsiteY61" fmla="*/ 7144 h 6867525"/>
              <a:gd name="connsiteX62" fmla="*/ 4574953 w 12201525"/>
              <a:gd name="connsiteY62" fmla="*/ 465296 h 6867525"/>
              <a:gd name="connsiteX63" fmla="*/ 4577144 w 12201525"/>
              <a:gd name="connsiteY63" fmla="*/ 455962 h 6867525"/>
              <a:gd name="connsiteX64" fmla="*/ 2663381 w 12201525"/>
              <a:gd name="connsiteY64" fmla="*/ 7144 h 6867525"/>
              <a:gd name="connsiteX65" fmla="*/ 4577144 w 12201525"/>
              <a:gd name="connsiteY65" fmla="*/ 1094423 h 6867525"/>
              <a:gd name="connsiteX66" fmla="*/ 9335 w 12201525"/>
              <a:gd name="connsiteY66" fmla="*/ 23051 h 6867525"/>
              <a:gd name="connsiteX67" fmla="*/ 7144 w 12201525"/>
              <a:gd name="connsiteY67" fmla="*/ 32385 h 6867525"/>
              <a:gd name="connsiteX68" fmla="*/ 4574953 w 12201525"/>
              <a:gd name="connsiteY68" fmla="*/ 1103757 h 6867525"/>
              <a:gd name="connsiteX69" fmla="*/ 4577144 w 12201525"/>
              <a:gd name="connsiteY69" fmla="*/ 1094423 h 6867525"/>
              <a:gd name="connsiteX70" fmla="*/ 4577144 w 12201525"/>
              <a:gd name="connsiteY70" fmla="*/ 1732788 h 6867525"/>
              <a:gd name="connsiteX71" fmla="*/ 9335 w 12201525"/>
              <a:gd name="connsiteY71" fmla="*/ 661511 h 6867525"/>
              <a:gd name="connsiteX72" fmla="*/ 7144 w 12201525"/>
              <a:gd name="connsiteY72" fmla="*/ 670751 h 6867525"/>
              <a:gd name="connsiteX73" fmla="*/ 4574953 w 12201525"/>
              <a:gd name="connsiteY73" fmla="*/ 1742123 h 6867525"/>
              <a:gd name="connsiteX74" fmla="*/ 4577144 w 12201525"/>
              <a:gd name="connsiteY74" fmla="*/ 1732788 h 6867525"/>
              <a:gd name="connsiteX75" fmla="*/ 4577144 w 12201525"/>
              <a:gd name="connsiteY75" fmla="*/ 2371154 h 6867525"/>
              <a:gd name="connsiteX76" fmla="*/ 9335 w 12201525"/>
              <a:gd name="connsiteY76" fmla="*/ 1299877 h 6867525"/>
              <a:gd name="connsiteX77" fmla="*/ 7144 w 12201525"/>
              <a:gd name="connsiteY77" fmla="*/ 1309116 h 6867525"/>
              <a:gd name="connsiteX78" fmla="*/ 4574953 w 12201525"/>
              <a:gd name="connsiteY78" fmla="*/ 2380488 h 6867525"/>
              <a:gd name="connsiteX79" fmla="*/ 4577144 w 12201525"/>
              <a:gd name="connsiteY79" fmla="*/ 2371154 h 6867525"/>
              <a:gd name="connsiteX80" fmla="*/ 4577144 w 12201525"/>
              <a:gd name="connsiteY80" fmla="*/ 3009614 h 6867525"/>
              <a:gd name="connsiteX81" fmla="*/ 9335 w 12201525"/>
              <a:gd name="connsiteY81" fmla="*/ 1938242 h 6867525"/>
              <a:gd name="connsiteX82" fmla="*/ 7144 w 12201525"/>
              <a:gd name="connsiteY82" fmla="*/ 1947482 h 6867525"/>
              <a:gd name="connsiteX83" fmla="*/ 4574953 w 12201525"/>
              <a:gd name="connsiteY83" fmla="*/ 3018854 h 6867525"/>
              <a:gd name="connsiteX84" fmla="*/ 4577144 w 12201525"/>
              <a:gd name="connsiteY84" fmla="*/ 3009614 h 6867525"/>
              <a:gd name="connsiteX85" fmla="*/ 4577144 w 12201525"/>
              <a:gd name="connsiteY85" fmla="*/ 3647980 h 6867525"/>
              <a:gd name="connsiteX86" fmla="*/ 9335 w 12201525"/>
              <a:gd name="connsiteY86" fmla="*/ 2576608 h 6867525"/>
              <a:gd name="connsiteX87" fmla="*/ 7144 w 12201525"/>
              <a:gd name="connsiteY87" fmla="*/ 2585942 h 6867525"/>
              <a:gd name="connsiteX88" fmla="*/ 4574953 w 12201525"/>
              <a:gd name="connsiteY88" fmla="*/ 3657314 h 6867525"/>
              <a:gd name="connsiteX89" fmla="*/ 4577144 w 12201525"/>
              <a:gd name="connsiteY89" fmla="*/ 3647980 h 6867525"/>
              <a:gd name="connsiteX90" fmla="*/ 4577144 w 12201525"/>
              <a:gd name="connsiteY90" fmla="*/ 4286346 h 6867525"/>
              <a:gd name="connsiteX91" fmla="*/ 9335 w 12201525"/>
              <a:gd name="connsiteY91" fmla="*/ 3215069 h 6867525"/>
              <a:gd name="connsiteX92" fmla="*/ 7144 w 12201525"/>
              <a:gd name="connsiteY92" fmla="*/ 3224308 h 6867525"/>
              <a:gd name="connsiteX93" fmla="*/ 4574953 w 12201525"/>
              <a:gd name="connsiteY93" fmla="*/ 4295680 h 6867525"/>
              <a:gd name="connsiteX94" fmla="*/ 4577144 w 12201525"/>
              <a:gd name="connsiteY94" fmla="*/ 4286346 h 6867525"/>
              <a:gd name="connsiteX95" fmla="*/ 4577144 w 12201525"/>
              <a:gd name="connsiteY95" fmla="*/ 4924806 h 6867525"/>
              <a:gd name="connsiteX96" fmla="*/ 9335 w 12201525"/>
              <a:gd name="connsiteY96" fmla="*/ 3853434 h 6867525"/>
              <a:gd name="connsiteX97" fmla="*/ 7144 w 12201525"/>
              <a:gd name="connsiteY97" fmla="*/ 3862673 h 6867525"/>
              <a:gd name="connsiteX98" fmla="*/ 4574953 w 12201525"/>
              <a:gd name="connsiteY98" fmla="*/ 4934046 h 6867525"/>
              <a:gd name="connsiteX99" fmla="*/ 4577144 w 12201525"/>
              <a:gd name="connsiteY99" fmla="*/ 4924806 h 6867525"/>
              <a:gd name="connsiteX100" fmla="*/ 4577144 w 12201525"/>
              <a:gd name="connsiteY100" fmla="*/ 5563172 h 6867525"/>
              <a:gd name="connsiteX101" fmla="*/ 9335 w 12201525"/>
              <a:gd name="connsiteY101" fmla="*/ 4491800 h 6867525"/>
              <a:gd name="connsiteX102" fmla="*/ 7144 w 12201525"/>
              <a:gd name="connsiteY102" fmla="*/ 4501134 h 6867525"/>
              <a:gd name="connsiteX103" fmla="*/ 4574953 w 12201525"/>
              <a:gd name="connsiteY103" fmla="*/ 5572506 h 6867525"/>
              <a:gd name="connsiteX104" fmla="*/ 4577144 w 12201525"/>
              <a:gd name="connsiteY104" fmla="*/ 5563172 h 6867525"/>
              <a:gd name="connsiteX105" fmla="*/ 4577144 w 12201525"/>
              <a:gd name="connsiteY105" fmla="*/ 6201537 h 6867525"/>
              <a:gd name="connsiteX106" fmla="*/ 9335 w 12201525"/>
              <a:gd name="connsiteY106" fmla="*/ 5130260 h 6867525"/>
              <a:gd name="connsiteX107" fmla="*/ 7144 w 12201525"/>
              <a:gd name="connsiteY107" fmla="*/ 5139500 h 6867525"/>
              <a:gd name="connsiteX108" fmla="*/ 4574953 w 12201525"/>
              <a:gd name="connsiteY108" fmla="*/ 6210776 h 6867525"/>
              <a:gd name="connsiteX109" fmla="*/ 4577144 w 12201525"/>
              <a:gd name="connsiteY109" fmla="*/ 6201537 h 6867525"/>
              <a:gd name="connsiteX110" fmla="*/ 4577144 w 12201525"/>
              <a:gd name="connsiteY110" fmla="*/ 6839903 h 6867525"/>
              <a:gd name="connsiteX111" fmla="*/ 9335 w 12201525"/>
              <a:gd name="connsiteY111" fmla="*/ 5768626 h 6867525"/>
              <a:gd name="connsiteX112" fmla="*/ 7144 w 12201525"/>
              <a:gd name="connsiteY112" fmla="*/ 5777865 h 6867525"/>
              <a:gd name="connsiteX113" fmla="*/ 4574953 w 12201525"/>
              <a:gd name="connsiteY113" fmla="*/ 6849237 h 6867525"/>
              <a:gd name="connsiteX114" fmla="*/ 4577144 w 12201525"/>
              <a:gd name="connsiteY114" fmla="*/ 6839903 h 6867525"/>
              <a:gd name="connsiteX115" fmla="*/ 9239 w 12201525"/>
              <a:gd name="connsiteY115" fmla="*/ 6406992 h 6867525"/>
              <a:gd name="connsiteX116" fmla="*/ 8192 w 12201525"/>
              <a:gd name="connsiteY116" fmla="*/ 6411659 h 6867525"/>
              <a:gd name="connsiteX117" fmla="*/ 7144 w 12201525"/>
              <a:gd name="connsiteY117" fmla="*/ 6416326 h 6867525"/>
              <a:gd name="connsiteX118" fmla="*/ 8192 w 12201525"/>
              <a:gd name="connsiteY118" fmla="*/ 6416611 h 6867525"/>
              <a:gd name="connsiteX119" fmla="*/ 1920812 w 12201525"/>
              <a:gd name="connsiteY119" fmla="*/ 6865144 h 6867525"/>
              <a:gd name="connsiteX120" fmla="*/ 1962626 w 12201525"/>
              <a:gd name="connsiteY120" fmla="*/ 6865144 h 6867525"/>
              <a:gd name="connsiteX121" fmla="*/ 9239 w 12201525"/>
              <a:gd name="connsiteY121" fmla="*/ 6406992 h 686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12201525" h="6867525">
                <a:moveTo>
                  <a:pt x="10087927" y="7144"/>
                </a:moveTo>
                <a:lnTo>
                  <a:pt x="8134541" y="465296"/>
                </a:lnTo>
                <a:lnTo>
                  <a:pt x="8132350" y="455962"/>
                </a:lnTo>
                <a:lnTo>
                  <a:pt x="10046017" y="7144"/>
                </a:lnTo>
                <a:lnTo>
                  <a:pt x="10087927" y="7144"/>
                </a:lnTo>
                <a:close/>
                <a:moveTo>
                  <a:pt x="8132350" y="1094423"/>
                </a:moveTo>
                <a:lnTo>
                  <a:pt x="8134541" y="1103662"/>
                </a:lnTo>
                <a:lnTo>
                  <a:pt x="12200191" y="150114"/>
                </a:lnTo>
                <a:lnTo>
                  <a:pt x="12200191" y="140303"/>
                </a:lnTo>
                <a:lnTo>
                  <a:pt x="8132350" y="1094423"/>
                </a:lnTo>
                <a:close/>
                <a:moveTo>
                  <a:pt x="8132350" y="1732788"/>
                </a:moveTo>
                <a:lnTo>
                  <a:pt x="8134541" y="1742027"/>
                </a:lnTo>
                <a:lnTo>
                  <a:pt x="12200191" y="788480"/>
                </a:lnTo>
                <a:lnTo>
                  <a:pt x="12200191" y="778764"/>
                </a:lnTo>
                <a:lnTo>
                  <a:pt x="8132350" y="1732788"/>
                </a:lnTo>
                <a:close/>
                <a:moveTo>
                  <a:pt x="8132350" y="2371154"/>
                </a:moveTo>
                <a:lnTo>
                  <a:pt x="8134541" y="2380488"/>
                </a:lnTo>
                <a:lnTo>
                  <a:pt x="12200191" y="1426940"/>
                </a:lnTo>
                <a:lnTo>
                  <a:pt x="12200191" y="1417130"/>
                </a:lnTo>
                <a:lnTo>
                  <a:pt x="8132350" y="2371154"/>
                </a:lnTo>
                <a:close/>
                <a:moveTo>
                  <a:pt x="8132350" y="3009614"/>
                </a:moveTo>
                <a:lnTo>
                  <a:pt x="8134541" y="3018854"/>
                </a:lnTo>
                <a:lnTo>
                  <a:pt x="12200191" y="2065306"/>
                </a:lnTo>
                <a:lnTo>
                  <a:pt x="12200191" y="2055495"/>
                </a:lnTo>
                <a:lnTo>
                  <a:pt x="8132350" y="3009614"/>
                </a:lnTo>
                <a:close/>
                <a:moveTo>
                  <a:pt x="8132350" y="3647980"/>
                </a:moveTo>
                <a:lnTo>
                  <a:pt x="8134541" y="3657219"/>
                </a:lnTo>
                <a:lnTo>
                  <a:pt x="12200191" y="2703671"/>
                </a:lnTo>
                <a:lnTo>
                  <a:pt x="12200191" y="2693861"/>
                </a:lnTo>
                <a:lnTo>
                  <a:pt x="8132350" y="3647980"/>
                </a:lnTo>
                <a:close/>
                <a:moveTo>
                  <a:pt x="8132350" y="4286346"/>
                </a:moveTo>
                <a:lnTo>
                  <a:pt x="8134541" y="4295680"/>
                </a:lnTo>
                <a:lnTo>
                  <a:pt x="12200191" y="3342132"/>
                </a:lnTo>
                <a:lnTo>
                  <a:pt x="12200191" y="3332321"/>
                </a:lnTo>
                <a:lnTo>
                  <a:pt x="8132350" y="4286346"/>
                </a:lnTo>
                <a:close/>
                <a:moveTo>
                  <a:pt x="8132350" y="4924806"/>
                </a:moveTo>
                <a:lnTo>
                  <a:pt x="8134541" y="4934046"/>
                </a:lnTo>
                <a:lnTo>
                  <a:pt x="12200191" y="3980498"/>
                </a:lnTo>
                <a:lnTo>
                  <a:pt x="12200191" y="3970687"/>
                </a:lnTo>
                <a:lnTo>
                  <a:pt x="8132350" y="4924806"/>
                </a:lnTo>
                <a:close/>
                <a:moveTo>
                  <a:pt x="8132350" y="5563172"/>
                </a:moveTo>
                <a:lnTo>
                  <a:pt x="8134541" y="5572411"/>
                </a:lnTo>
                <a:lnTo>
                  <a:pt x="12200191" y="4618863"/>
                </a:lnTo>
                <a:lnTo>
                  <a:pt x="12200191" y="4609053"/>
                </a:lnTo>
                <a:lnTo>
                  <a:pt x="8132350" y="5563172"/>
                </a:lnTo>
                <a:close/>
                <a:moveTo>
                  <a:pt x="8132350" y="6201537"/>
                </a:moveTo>
                <a:lnTo>
                  <a:pt x="8134541" y="6210776"/>
                </a:lnTo>
                <a:lnTo>
                  <a:pt x="12200191" y="5257229"/>
                </a:lnTo>
                <a:lnTo>
                  <a:pt x="12200191" y="5247513"/>
                </a:lnTo>
                <a:lnTo>
                  <a:pt x="8132350" y="6201537"/>
                </a:lnTo>
                <a:close/>
                <a:moveTo>
                  <a:pt x="8132350" y="6839903"/>
                </a:moveTo>
                <a:lnTo>
                  <a:pt x="8134541" y="6849237"/>
                </a:lnTo>
                <a:lnTo>
                  <a:pt x="12200191" y="5895689"/>
                </a:lnTo>
                <a:lnTo>
                  <a:pt x="12200191" y="5885879"/>
                </a:lnTo>
                <a:lnTo>
                  <a:pt x="8132350" y="6839903"/>
                </a:lnTo>
                <a:close/>
                <a:moveTo>
                  <a:pt x="10746867" y="6865144"/>
                </a:moveTo>
                <a:lnTo>
                  <a:pt x="10788682" y="6865144"/>
                </a:lnTo>
                <a:lnTo>
                  <a:pt x="12200191" y="6534055"/>
                </a:lnTo>
                <a:lnTo>
                  <a:pt x="12200191" y="6524244"/>
                </a:lnTo>
                <a:lnTo>
                  <a:pt x="10746867" y="6865144"/>
                </a:lnTo>
                <a:close/>
                <a:moveTo>
                  <a:pt x="2663381" y="7144"/>
                </a:moveTo>
                <a:lnTo>
                  <a:pt x="2621661" y="7144"/>
                </a:lnTo>
                <a:lnTo>
                  <a:pt x="4574953" y="465296"/>
                </a:lnTo>
                <a:lnTo>
                  <a:pt x="4577144" y="455962"/>
                </a:lnTo>
                <a:lnTo>
                  <a:pt x="2663381" y="7144"/>
                </a:lnTo>
                <a:close/>
                <a:moveTo>
                  <a:pt x="4577144" y="1094423"/>
                </a:moveTo>
                <a:lnTo>
                  <a:pt x="9335" y="23051"/>
                </a:lnTo>
                <a:lnTo>
                  <a:pt x="7144" y="32385"/>
                </a:lnTo>
                <a:lnTo>
                  <a:pt x="4574953" y="1103757"/>
                </a:lnTo>
                <a:lnTo>
                  <a:pt x="4577144" y="1094423"/>
                </a:lnTo>
                <a:close/>
                <a:moveTo>
                  <a:pt x="4577144" y="1732788"/>
                </a:moveTo>
                <a:lnTo>
                  <a:pt x="9335" y="661511"/>
                </a:lnTo>
                <a:lnTo>
                  <a:pt x="7144" y="670751"/>
                </a:lnTo>
                <a:lnTo>
                  <a:pt x="4574953" y="1742123"/>
                </a:lnTo>
                <a:lnTo>
                  <a:pt x="4577144" y="1732788"/>
                </a:lnTo>
                <a:close/>
                <a:moveTo>
                  <a:pt x="4577144" y="2371154"/>
                </a:moveTo>
                <a:lnTo>
                  <a:pt x="9335" y="1299877"/>
                </a:lnTo>
                <a:lnTo>
                  <a:pt x="7144" y="1309116"/>
                </a:lnTo>
                <a:lnTo>
                  <a:pt x="4574953" y="2380488"/>
                </a:lnTo>
                <a:lnTo>
                  <a:pt x="4577144" y="2371154"/>
                </a:lnTo>
                <a:close/>
                <a:moveTo>
                  <a:pt x="4577144" y="3009614"/>
                </a:moveTo>
                <a:lnTo>
                  <a:pt x="9335" y="1938242"/>
                </a:lnTo>
                <a:lnTo>
                  <a:pt x="7144" y="1947482"/>
                </a:lnTo>
                <a:lnTo>
                  <a:pt x="4574953" y="3018854"/>
                </a:lnTo>
                <a:lnTo>
                  <a:pt x="4577144" y="3009614"/>
                </a:lnTo>
                <a:close/>
                <a:moveTo>
                  <a:pt x="4577144" y="3647980"/>
                </a:moveTo>
                <a:lnTo>
                  <a:pt x="9335" y="2576608"/>
                </a:lnTo>
                <a:lnTo>
                  <a:pt x="7144" y="2585942"/>
                </a:lnTo>
                <a:lnTo>
                  <a:pt x="4574953" y="3657314"/>
                </a:lnTo>
                <a:lnTo>
                  <a:pt x="4577144" y="3647980"/>
                </a:lnTo>
                <a:close/>
                <a:moveTo>
                  <a:pt x="4577144" y="4286346"/>
                </a:moveTo>
                <a:lnTo>
                  <a:pt x="9335" y="3215069"/>
                </a:lnTo>
                <a:lnTo>
                  <a:pt x="7144" y="3224308"/>
                </a:lnTo>
                <a:lnTo>
                  <a:pt x="4574953" y="4295680"/>
                </a:lnTo>
                <a:lnTo>
                  <a:pt x="4577144" y="4286346"/>
                </a:lnTo>
                <a:close/>
                <a:moveTo>
                  <a:pt x="4577144" y="4924806"/>
                </a:moveTo>
                <a:lnTo>
                  <a:pt x="9335" y="3853434"/>
                </a:lnTo>
                <a:lnTo>
                  <a:pt x="7144" y="3862673"/>
                </a:lnTo>
                <a:lnTo>
                  <a:pt x="4574953" y="4934046"/>
                </a:lnTo>
                <a:lnTo>
                  <a:pt x="4577144" y="4924806"/>
                </a:lnTo>
                <a:close/>
                <a:moveTo>
                  <a:pt x="4577144" y="5563172"/>
                </a:moveTo>
                <a:lnTo>
                  <a:pt x="9335" y="4491800"/>
                </a:lnTo>
                <a:lnTo>
                  <a:pt x="7144" y="4501134"/>
                </a:lnTo>
                <a:lnTo>
                  <a:pt x="4574953" y="5572506"/>
                </a:lnTo>
                <a:lnTo>
                  <a:pt x="4577144" y="5563172"/>
                </a:lnTo>
                <a:close/>
                <a:moveTo>
                  <a:pt x="4577144" y="6201537"/>
                </a:moveTo>
                <a:lnTo>
                  <a:pt x="9335" y="5130260"/>
                </a:lnTo>
                <a:lnTo>
                  <a:pt x="7144" y="5139500"/>
                </a:lnTo>
                <a:lnTo>
                  <a:pt x="4574953" y="6210776"/>
                </a:lnTo>
                <a:lnTo>
                  <a:pt x="4577144" y="6201537"/>
                </a:lnTo>
                <a:close/>
                <a:moveTo>
                  <a:pt x="4577144" y="6839903"/>
                </a:moveTo>
                <a:lnTo>
                  <a:pt x="9335" y="5768626"/>
                </a:lnTo>
                <a:lnTo>
                  <a:pt x="7144" y="5777865"/>
                </a:lnTo>
                <a:lnTo>
                  <a:pt x="4574953" y="6849237"/>
                </a:lnTo>
                <a:lnTo>
                  <a:pt x="4577144" y="6839903"/>
                </a:lnTo>
                <a:close/>
                <a:moveTo>
                  <a:pt x="9239" y="6406992"/>
                </a:moveTo>
                <a:lnTo>
                  <a:pt x="8192" y="6411659"/>
                </a:lnTo>
                <a:lnTo>
                  <a:pt x="7144" y="6416326"/>
                </a:lnTo>
                <a:lnTo>
                  <a:pt x="8192" y="6416611"/>
                </a:lnTo>
                <a:lnTo>
                  <a:pt x="1920812" y="6865144"/>
                </a:lnTo>
                <a:lnTo>
                  <a:pt x="1962626" y="6865144"/>
                </a:lnTo>
                <a:lnTo>
                  <a:pt x="9239" y="6406992"/>
                </a:lnTo>
                <a:close/>
              </a:path>
            </a:pathLst>
          </a:custGeom>
          <a:solidFill>
            <a:srgbClr val="EFEFEF"/>
          </a:solidFill>
          <a:ln w="9525"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5" name="Freeform: Shape 4">
            <a:extLst>
              <a:ext uri="{FF2B5EF4-FFF2-40B4-BE49-F238E27FC236}">
                <a16:creationId xmlns:a16="http://schemas.microsoft.com/office/drawing/2014/main" id="{17A1D1A0-3DC3-4F34-B721-352D5817FF15}"/>
              </a:ext>
            </a:extLst>
          </p:cNvPr>
          <p:cNvSpPr/>
          <p:nvPr/>
        </p:nvSpPr>
        <p:spPr>
          <a:xfrm>
            <a:off x="2914079" y="-7144"/>
            <a:ext cx="6362700" cy="6867525"/>
          </a:xfrm>
          <a:custGeom>
            <a:avLst/>
            <a:gdLst>
              <a:gd name="connsiteX0" fmla="*/ 7144 w 6362700"/>
              <a:gd name="connsiteY0" fmla="*/ 7144 h 6867525"/>
              <a:gd name="connsiteX1" fmla="*/ 6358890 w 6362700"/>
              <a:gd name="connsiteY1" fmla="*/ 7144 h 6867525"/>
              <a:gd name="connsiteX2" fmla="*/ 6358890 w 6362700"/>
              <a:gd name="connsiteY2" fmla="*/ 6865144 h 6867525"/>
              <a:gd name="connsiteX3" fmla="*/ 7143 w 636270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6362700" h="6867525">
                <a:moveTo>
                  <a:pt x="7144" y="7144"/>
                </a:moveTo>
                <a:lnTo>
                  <a:pt x="6358890" y="7144"/>
                </a:lnTo>
                <a:lnTo>
                  <a:pt x="6358890" y="6865144"/>
                </a:lnTo>
                <a:lnTo>
                  <a:pt x="7143" y="6865144"/>
                </a:lnTo>
                <a:close/>
              </a:path>
            </a:pathLst>
          </a:custGeom>
          <a:solidFill>
            <a:srgbClr val="FFFFFF"/>
          </a:solidFill>
          <a:ln w="9525"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6" name="Freeform: Shape 5">
            <a:extLst>
              <a:ext uri="{FF2B5EF4-FFF2-40B4-BE49-F238E27FC236}">
                <a16:creationId xmlns:a16="http://schemas.microsoft.com/office/drawing/2014/main" id="{4E6867A9-4783-46CB-889C-607E0C952DB7}"/>
              </a:ext>
            </a:extLst>
          </p:cNvPr>
          <p:cNvSpPr/>
          <p:nvPr/>
        </p:nvSpPr>
        <p:spPr>
          <a:xfrm>
            <a:off x="3820192" y="5498878"/>
            <a:ext cx="4552950" cy="1362075"/>
          </a:xfrm>
          <a:custGeom>
            <a:avLst/>
            <a:gdLst>
              <a:gd name="connsiteX0" fmla="*/ 7144 w 4552950"/>
              <a:gd name="connsiteY0" fmla="*/ 1359122 h 1362075"/>
              <a:gd name="connsiteX1" fmla="*/ 7144 w 4552950"/>
              <a:gd name="connsiteY1" fmla="*/ 1359122 h 1362075"/>
              <a:gd name="connsiteX2" fmla="*/ 1359122 w 4552950"/>
              <a:gd name="connsiteY2" fmla="*/ 7144 h 1362075"/>
              <a:gd name="connsiteX3" fmla="*/ 3194685 w 4552950"/>
              <a:gd name="connsiteY3" fmla="*/ 7144 h 1362075"/>
              <a:gd name="connsiteX4" fmla="*/ 4546663 w 4552950"/>
              <a:gd name="connsiteY4" fmla="*/ 1359122 h 1362075"/>
              <a:gd name="connsiteX5" fmla="*/ 4546663 w 4552950"/>
              <a:gd name="connsiteY5" fmla="*/ 1359122 h 1362075"/>
              <a:gd name="connsiteX6" fmla="*/ 7144 w 4552950"/>
              <a:gd name="connsiteY6" fmla="*/ 1359122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2950" h="1362075">
                <a:moveTo>
                  <a:pt x="7144" y="1359122"/>
                </a:moveTo>
                <a:lnTo>
                  <a:pt x="7144" y="1359122"/>
                </a:lnTo>
                <a:cubicBezTo>
                  <a:pt x="7144" y="612457"/>
                  <a:pt x="612457" y="7144"/>
                  <a:pt x="1359122" y="7144"/>
                </a:cubicBezTo>
                <a:lnTo>
                  <a:pt x="3194685" y="7144"/>
                </a:lnTo>
                <a:cubicBezTo>
                  <a:pt x="3941350" y="7144"/>
                  <a:pt x="4546663" y="612457"/>
                  <a:pt x="4546663" y="1359122"/>
                </a:cubicBezTo>
                <a:lnTo>
                  <a:pt x="4546663" y="1359122"/>
                </a:lnTo>
                <a:lnTo>
                  <a:pt x="7144" y="1359122"/>
                </a:lnTo>
                <a:close/>
              </a:path>
            </a:pathLst>
          </a:custGeom>
          <a:solidFill>
            <a:srgbClr val="0A1931"/>
          </a:solidFill>
          <a:ln w="9525" cap="flat">
            <a:noFill/>
            <a:prstDash val="solid"/>
            <a:miter/>
          </a:ln>
        </p:spPr>
        <p:txBody>
          <a:bodyPr rtlCol="0" anchor="ctr"/>
          <a:lstStyle/>
          <a:p>
            <a:pPr algn="ctr"/>
            <a:r>
              <a:rPr lang="fr-FR" sz="3600" b="1" dirty="0" err="1">
                <a:solidFill>
                  <a:schemeClr val="bg1"/>
                </a:solidFill>
                <a:latin typeface="Arial" panose="020B0604020202020204" pitchFamily="34" charset="0"/>
                <a:cs typeface="Arial" panose="020B0604020202020204" pitchFamily="34" charset="0"/>
              </a:rPr>
              <a:t>Traoré_Djibrael</a:t>
            </a:r>
            <a:endParaRPr lang="fr-FR" sz="3600" b="1" dirty="0">
              <a:solidFill>
                <a:schemeClr val="bg1"/>
              </a:solidFill>
              <a:latin typeface="Arial" panose="020B0604020202020204" pitchFamily="34" charset="0"/>
              <a:cs typeface="Arial" panose="020B0604020202020204" pitchFamily="34" charset="0"/>
            </a:endParaRPr>
          </a:p>
        </p:txBody>
      </p:sp>
      <p:sp>
        <p:nvSpPr>
          <p:cNvPr id="7" name="Freeform: Shape 6">
            <a:extLst>
              <a:ext uri="{FF2B5EF4-FFF2-40B4-BE49-F238E27FC236}">
                <a16:creationId xmlns:a16="http://schemas.microsoft.com/office/drawing/2014/main" id="{F5CD2FE6-76B4-43EB-A996-22126A3876DE}"/>
              </a:ext>
            </a:extLst>
          </p:cNvPr>
          <p:cNvSpPr/>
          <p:nvPr/>
        </p:nvSpPr>
        <p:spPr>
          <a:xfrm>
            <a:off x="3820192" y="-7144"/>
            <a:ext cx="4552950" cy="1362075"/>
          </a:xfrm>
          <a:custGeom>
            <a:avLst/>
            <a:gdLst>
              <a:gd name="connsiteX0" fmla="*/ 4546663 w 4552950"/>
              <a:gd name="connsiteY0" fmla="*/ 7144 h 1362075"/>
              <a:gd name="connsiteX1" fmla="*/ 4546663 w 4552950"/>
              <a:gd name="connsiteY1" fmla="*/ 7144 h 1362075"/>
              <a:gd name="connsiteX2" fmla="*/ 3194685 w 4552950"/>
              <a:gd name="connsiteY2" fmla="*/ 1359122 h 1362075"/>
              <a:gd name="connsiteX3" fmla="*/ 1359122 w 4552950"/>
              <a:gd name="connsiteY3" fmla="*/ 1359122 h 1362075"/>
              <a:gd name="connsiteX4" fmla="*/ 7144 w 4552950"/>
              <a:gd name="connsiteY4" fmla="*/ 7144 h 1362075"/>
              <a:gd name="connsiteX5" fmla="*/ 7144 w 4552950"/>
              <a:gd name="connsiteY5" fmla="*/ 7144 h 1362075"/>
              <a:gd name="connsiteX6" fmla="*/ 4546663 w 4552950"/>
              <a:gd name="connsiteY6" fmla="*/ 7144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2950" h="1362075">
                <a:moveTo>
                  <a:pt x="4546663" y="7144"/>
                </a:moveTo>
                <a:lnTo>
                  <a:pt x="4546663" y="7144"/>
                </a:lnTo>
                <a:cubicBezTo>
                  <a:pt x="4546663" y="753809"/>
                  <a:pt x="3941350" y="1359122"/>
                  <a:pt x="3194685" y="1359122"/>
                </a:cubicBezTo>
                <a:lnTo>
                  <a:pt x="1359122" y="1359122"/>
                </a:lnTo>
                <a:cubicBezTo>
                  <a:pt x="612457" y="1359122"/>
                  <a:pt x="7144" y="753809"/>
                  <a:pt x="7144" y="7144"/>
                </a:cubicBezTo>
                <a:lnTo>
                  <a:pt x="7144" y="7144"/>
                </a:lnTo>
                <a:lnTo>
                  <a:pt x="4546663" y="7144"/>
                </a:lnTo>
                <a:close/>
              </a:path>
            </a:pathLst>
          </a:custGeom>
          <a:solidFill>
            <a:srgbClr val="185ADB"/>
          </a:solidFill>
          <a:ln w="9525"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grpSp>
        <p:nvGrpSpPr>
          <p:cNvPr id="14" name="Group 13">
            <a:extLst>
              <a:ext uri="{FF2B5EF4-FFF2-40B4-BE49-F238E27FC236}">
                <a16:creationId xmlns:a16="http://schemas.microsoft.com/office/drawing/2014/main" id="{8F1558E7-D06E-4C9E-B7A8-04BF819976E0}"/>
              </a:ext>
            </a:extLst>
          </p:cNvPr>
          <p:cNvGrpSpPr/>
          <p:nvPr/>
        </p:nvGrpSpPr>
        <p:grpSpPr>
          <a:xfrm>
            <a:off x="3543490" y="2436876"/>
            <a:ext cx="5105400" cy="1323975"/>
            <a:chOff x="3543490" y="2436876"/>
            <a:chExt cx="5105400" cy="1323975"/>
          </a:xfrm>
        </p:grpSpPr>
        <p:sp>
          <p:nvSpPr>
            <p:cNvPr id="8" name="Freeform: Shape 7">
              <a:extLst>
                <a:ext uri="{FF2B5EF4-FFF2-40B4-BE49-F238E27FC236}">
                  <a16:creationId xmlns:a16="http://schemas.microsoft.com/office/drawing/2014/main" id="{DBB7095D-DF89-40FE-9A5D-2C1BFC877382}"/>
                </a:ext>
              </a:extLst>
            </p:cNvPr>
            <p:cNvSpPr/>
            <p:nvPr/>
          </p:nvSpPr>
          <p:spPr>
            <a:xfrm>
              <a:off x="3543490" y="2436876"/>
              <a:ext cx="5105400" cy="1323975"/>
            </a:xfrm>
            <a:custGeom>
              <a:avLst/>
              <a:gdLst>
                <a:gd name="connsiteX0" fmla="*/ 5004721 w 5105400"/>
                <a:gd name="connsiteY0" fmla="*/ 1317403 h 1323975"/>
                <a:gd name="connsiteX1" fmla="*/ 102394 w 5105400"/>
                <a:gd name="connsiteY1" fmla="*/ 1317403 h 1323975"/>
                <a:gd name="connsiteX2" fmla="*/ 7144 w 5105400"/>
                <a:gd name="connsiteY2" fmla="*/ 1222153 h 1323975"/>
                <a:gd name="connsiteX3" fmla="*/ 7144 w 5105400"/>
                <a:gd name="connsiteY3" fmla="*/ 102394 h 1323975"/>
                <a:gd name="connsiteX4" fmla="*/ 102394 w 5105400"/>
                <a:gd name="connsiteY4" fmla="*/ 7144 h 1323975"/>
                <a:gd name="connsiteX5" fmla="*/ 5004721 w 5105400"/>
                <a:gd name="connsiteY5" fmla="*/ 7144 h 1323975"/>
                <a:gd name="connsiteX6" fmla="*/ 5099971 w 5105400"/>
                <a:gd name="connsiteY6" fmla="*/ 102394 h 1323975"/>
                <a:gd name="connsiteX7" fmla="*/ 5099971 w 5105400"/>
                <a:gd name="connsiteY7" fmla="*/ 1222153 h 1323975"/>
                <a:gd name="connsiteX8" fmla="*/ 5004721 w 5105400"/>
                <a:gd name="connsiteY8" fmla="*/ 1317403 h 132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05400" h="1323975">
                  <a:moveTo>
                    <a:pt x="5004721" y="1317403"/>
                  </a:moveTo>
                  <a:lnTo>
                    <a:pt x="102394" y="1317403"/>
                  </a:lnTo>
                  <a:cubicBezTo>
                    <a:pt x="49816" y="1317403"/>
                    <a:pt x="7144" y="1274731"/>
                    <a:pt x="7144" y="1222153"/>
                  </a:cubicBezTo>
                  <a:lnTo>
                    <a:pt x="7144" y="102394"/>
                  </a:lnTo>
                  <a:cubicBezTo>
                    <a:pt x="7144" y="49816"/>
                    <a:pt x="49816" y="7144"/>
                    <a:pt x="102394" y="7144"/>
                  </a:cubicBezTo>
                  <a:lnTo>
                    <a:pt x="5004721" y="7144"/>
                  </a:lnTo>
                  <a:cubicBezTo>
                    <a:pt x="5057299" y="7144"/>
                    <a:pt x="5099971" y="49816"/>
                    <a:pt x="5099971" y="102394"/>
                  </a:cubicBezTo>
                  <a:lnTo>
                    <a:pt x="5099971" y="1222153"/>
                  </a:lnTo>
                  <a:cubicBezTo>
                    <a:pt x="5099971" y="1274826"/>
                    <a:pt x="5057394" y="1317403"/>
                    <a:pt x="5004721" y="1317403"/>
                  </a:cubicBezTo>
                  <a:close/>
                </a:path>
              </a:pathLst>
            </a:custGeom>
            <a:solidFill>
              <a:srgbClr val="0A1931"/>
            </a:solidFill>
            <a:ln w="9525" cap="flat">
              <a:noFill/>
              <a:prstDash val="solid"/>
              <a:miter/>
            </a:ln>
          </p:spPr>
          <p:txBody>
            <a:bodyPr rtlCol="0" anchor="ctr"/>
            <a:lstStyle/>
            <a:p>
              <a:endParaRPr lang="en-US" dirty="0">
                <a:latin typeface="Arial" panose="020B0604020202020204" pitchFamily="34" charset="0"/>
                <a:cs typeface="Arial" panose="020B0604020202020204" pitchFamily="34" charset="0"/>
              </a:endParaRPr>
            </a:p>
          </p:txBody>
        </p:sp>
        <p:grpSp>
          <p:nvGrpSpPr>
            <p:cNvPr id="2" name="Group 1">
              <a:extLst>
                <a:ext uri="{FF2B5EF4-FFF2-40B4-BE49-F238E27FC236}">
                  <a16:creationId xmlns:a16="http://schemas.microsoft.com/office/drawing/2014/main" id="{93B49959-5514-4078-BEF2-9B0C9EBCEB11}"/>
                </a:ext>
              </a:extLst>
            </p:cNvPr>
            <p:cNvGrpSpPr/>
            <p:nvPr/>
          </p:nvGrpSpPr>
          <p:grpSpPr>
            <a:xfrm>
              <a:off x="7502557" y="2701734"/>
              <a:ext cx="638841" cy="590550"/>
              <a:chOff x="7502557" y="2701734"/>
              <a:chExt cx="638841" cy="590550"/>
            </a:xfrm>
          </p:grpSpPr>
          <p:sp>
            <p:nvSpPr>
              <p:cNvPr id="9" name="Freeform: Shape 8">
                <a:extLst>
                  <a:ext uri="{FF2B5EF4-FFF2-40B4-BE49-F238E27FC236}">
                    <a16:creationId xmlns:a16="http://schemas.microsoft.com/office/drawing/2014/main" id="{55850F6A-0F2F-40B1-8B18-8A297D774B8C}"/>
                  </a:ext>
                </a:extLst>
              </p:cNvPr>
              <p:cNvSpPr/>
              <p:nvPr/>
            </p:nvSpPr>
            <p:spPr>
              <a:xfrm>
                <a:off x="7655623" y="2701734"/>
                <a:ext cx="485775" cy="590550"/>
              </a:xfrm>
              <a:custGeom>
                <a:avLst/>
                <a:gdLst>
                  <a:gd name="connsiteX0" fmla="*/ 7430 w 485775"/>
                  <a:gd name="connsiteY0" fmla="*/ 565531 h 590550"/>
                  <a:gd name="connsiteX1" fmla="*/ 11239 w 485775"/>
                  <a:gd name="connsiteY1" fmla="*/ 566484 h 590550"/>
                  <a:gd name="connsiteX2" fmla="*/ 106204 w 485775"/>
                  <a:gd name="connsiteY2" fmla="*/ 581247 h 590550"/>
                  <a:gd name="connsiteX3" fmla="*/ 215646 w 485775"/>
                  <a:gd name="connsiteY3" fmla="*/ 590582 h 590550"/>
                  <a:gd name="connsiteX4" fmla="*/ 309086 w 485775"/>
                  <a:gd name="connsiteY4" fmla="*/ 589820 h 590550"/>
                  <a:gd name="connsiteX5" fmla="*/ 355473 w 485775"/>
                  <a:gd name="connsiteY5" fmla="*/ 583819 h 590550"/>
                  <a:gd name="connsiteX6" fmla="*/ 392049 w 485775"/>
                  <a:gd name="connsiteY6" fmla="*/ 552958 h 590550"/>
                  <a:gd name="connsiteX7" fmla="*/ 396240 w 485775"/>
                  <a:gd name="connsiteY7" fmla="*/ 528765 h 590550"/>
                  <a:gd name="connsiteX8" fmla="*/ 406622 w 485775"/>
                  <a:gd name="connsiteY8" fmla="*/ 512477 h 590550"/>
                  <a:gd name="connsiteX9" fmla="*/ 435673 w 485775"/>
                  <a:gd name="connsiteY9" fmla="*/ 478854 h 590550"/>
                  <a:gd name="connsiteX10" fmla="*/ 433578 w 485775"/>
                  <a:gd name="connsiteY10" fmla="*/ 438182 h 590550"/>
                  <a:gd name="connsiteX11" fmla="*/ 438817 w 485775"/>
                  <a:gd name="connsiteY11" fmla="*/ 417608 h 590550"/>
                  <a:gd name="connsiteX12" fmla="*/ 441674 w 485775"/>
                  <a:gd name="connsiteY12" fmla="*/ 415322 h 590550"/>
                  <a:gd name="connsiteX13" fmla="*/ 474916 w 485775"/>
                  <a:gd name="connsiteY13" fmla="*/ 346456 h 590550"/>
                  <a:gd name="connsiteX14" fmla="*/ 468154 w 485775"/>
                  <a:gd name="connsiteY14" fmla="*/ 314166 h 590550"/>
                  <a:gd name="connsiteX15" fmla="*/ 468535 w 485775"/>
                  <a:gd name="connsiteY15" fmla="*/ 300546 h 590550"/>
                  <a:gd name="connsiteX16" fmla="*/ 480822 w 485775"/>
                  <a:gd name="connsiteY16" fmla="*/ 269970 h 590550"/>
                  <a:gd name="connsiteX17" fmla="*/ 462915 w 485775"/>
                  <a:gd name="connsiteY17" fmla="*/ 218726 h 590550"/>
                  <a:gd name="connsiteX18" fmla="*/ 417100 w 485775"/>
                  <a:gd name="connsiteY18" fmla="*/ 200628 h 590550"/>
                  <a:gd name="connsiteX19" fmla="*/ 330137 w 485775"/>
                  <a:gd name="connsiteY19" fmla="*/ 200343 h 590550"/>
                  <a:gd name="connsiteX20" fmla="*/ 258413 w 485775"/>
                  <a:gd name="connsiteY20" fmla="*/ 216059 h 590550"/>
                  <a:gd name="connsiteX21" fmla="*/ 247459 w 485775"/>
                  <a:gd name="connsiteY21" fmla="*/ 215583 h 590550"/>
                  <a:gd name="connsiteX22" fmla="*/ 241268 w 485775"/>
                  <a:gd name="connsiteY22" fmla="*/ 194532 h 590550"/>
                  <a:gd name="connsiteX23" fmla="*/ 261175 w 485775"/>
                  <a:gd name="connsiteY23" fmla="*/ 140526 h 590550"/>
                  <a:gd name="connsiteX24" fmla="*/ 261938 w 485775"/>
                  <a:gd name="connsiteY24" fmla="*/ 56991 h 590550"/>
                  <a:gd name="connsiteX25" fmla="*/ 246316 w 485775"/>
                  <a:gd name="connsiteY25" fmla="*/ 17558 h 590550"/>
                  <a:gd name="connsiteX26" fmla="*/ 218027 w 485775"/>
                  <a:gd name="connsiteY26" fmla="*/ 9843 h 590550"/>
                  <a:gd name="connsiteX27" fmla="*/ 206502 w 485775"/>
                  <a:gd name="connsiteY27" fmla="*/ 22987 h 590550"/>
                  <a:gd name="connsiteX28" fmla="*/ 182880 w 485775"/>
                  <a:gd name="connsiteY28" fmla="*/ 66707 h 590550"/>
                  <a:gd name="connsiteX29" fmla="*/ 121444 w 485775"/>
                  <a:gd name="connsiteY29" fmla="*/ 166434 h 590550"/>
                  <a:gd name="connsiteX30" fmla="*/ 51149 w 485775"/>
                  <a:gd name="connsiteY30" fmla="*/ 253301 h 590550"/>
                  <a:gd name="connsiteX31" fmla="*/ 10478 w 485775"/>
                  <a:gd name="connsiteY31" fmla="*/ 281305 h 590550"/>
                  <a:gd name="connsiteX32" fmla="*/ 7334 w 485775"/>
                  <a:gd name="connsiteY32" fmla="*/ 285972 h 590550"/>
                  <a:gd name="connsiteX33" fmla="*/ 7144 w 485775"/>
                  <a:gd name="connsiteY33" fmla="*/ 422275 h 590550"/>
                  <a:gd name="connsiteX34" fmla="*/ 7430 w 485775"/>
                  <a:gd name="connsiteY34" fmla="*/ 494665 h 590550"/>
                  <a:gd name="connsiteX35" fmla="*/ 7430 w 485775"/>
                  <a:gd name="connsiteY35" fmla="*/ 560197 h 590550"/>
                  <a:gd name="connsiteX36" fmla="*/ 7430 w 485775"/>
                  <a:gd name="connsiteY36" fmla="*/ 565531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85775" h="590550">
                    <a:moveTo>
                      <a:pt x="7430" y="565531"/>
                    </a:moveTo>
                    <a:cubicBezTo>
                      <a:pt x="8858" y="565912"/>
                      <a:pt x="10001" y="566293"/>
                      <a:pt x="11239" y="566484"/>
                    </a:cubicBezTo>
                    <a:cubicBezTo>
                      <a:pt x="42863" y="571437"/>
                      <a:pt x="74486" y="576675"/>
                      <a:pt x="106204" y="581247"/>
                    </a:cubicBezTo>
                    <a:cubicBezTo>
                      <a:pt x="142494" y="586486"/>
                      <a:pt x="179070" y="589915"/>
                      <a:pt x="215646" y="590582"/>
                    </a:cubicBezTo>
                    <a:cubicBezTo>
                      <a:pt x="246793" y="591058"/>
                      <a:pt x="277939" y="590487"/>
                      <a:pt x="309086" y="589820"/>
                    </a:cubicBezTo>
                    <a:cubicBezTo>
                      <a:pt x="324708" y="589439"/>
                      <a:pt x="340233" y="588010"/>
                      <a:pt x="355473" y="583819"/>
                    </a:cubicBezTo>
                    <a:cubicBezTo>
                      <a:pt x="372523" y="579152"/>
                      <a:pt x="386429" y="570675"/>
                      <a:pt x="392049" y="552958"/>
                    </a:cubicBezTo>
                    <a:cubicBezTo>
                      <a:pt x="394525" y="545243"/>
                      <a:pt x="395478" y="536956"/>
                      <a:pt x="396240" y="528765"/>
                    </a:cubicBezTo>
                    <a:cubicBezTo>
                      <a:pt x="396907" y="521240"/>
                      <a:pt x="399669" y="516001"/>
                      <a:pt x="406622" y="512477"/>
                    </a:cubicBezTo>
                    <a:cubicBezTo>
                      <a:pt x="420814" y="505333"/>
                      <a:pt x="430721" y="494093"/>
                      <a:pt x="435673" y="478854"/>
                    </a:cubicBezTo>
                    <a:cubicBezTo>
                      <a:pt x="440150" y="465138"/>
                      <a:pt x="439388" y="451517"/>
                      <a:pt x="433578" y="438182"/>
                    </a:cubicBezTo>
                    <a:cubicBezTo>
                      <a:pt x="429768" y="429419"/>
                      <a:pt x="431197" y="423704"/>
                      <a:pt x="438817" y="417608"/>
                    </a:cubicBezTo>
                    <a:cubicBezTo>
                      <a:pt x="439769" y="416846"/>
                      <a:pt x="440722" y="416084"/>
                      <a:pt x="441674" y="415322"/>
                    </a:cubicBezTo>
                    <a:cubicBezTo>
                      <a:pt x="463296" y="397510"/>
                      <a:pt x="475012" y="374841"/>
                      <a:pt x="474916" y="346456"/>
                    </a:cubicBezTo>
                    <a:cubicBezTo>
                      <a:pt x="474916" y="335217"/>
                      <a:pt x="472250" y="324549"/>
                      <a:pt x="468154" y="314166"/>
                    </a:cubicBezTo>
                    <a:cubicBezTo>
                      <a:pt x="466344" y="309499"/>
                      <a:pt x="466058" y="304927"/>
                      <a:pt x="468535" y="300546"/>
                    </a:cubicBezTo>
                    <a:cubicBezTo>
                      <a:pt x="473869" y="290830"/>
                      <a:pt x="478346" y="280829"/>
                      <a:pt x="480822" y="269970"/>
                    </a:cubicBezTo>
                    <a:cubicBezTo>
                      <a:pt x="485490" y="249110"/>
                      <a:pt x="479965" y="231870"/>
                      <a:pt x="462915" y="218726"/>
                    </a:cubicBezTo>
                    <a:cubicBezTo>
                      <a:pt x="449389" y="208343"/>
                      <a:pt x="433578" y="203581"/>
                      <a:pt x="417100" y="200628"/>
                    </a:cubicBezTo>
                    <a:cubicBezTo>
                      <a:pt x="388144" y="195390"/>
                      <a:pt x="359093" y="196437"/>
                      <a:pt x="330137" y="200343"/>
                    </a:cubicBezTo>
                    <a:cubicBezTo>
                      <a:pt x="305753" y="203581"/>
                      <a:pt x="282035" y="209296"/>
                      <a:pt x="258413" y="216059"/>
                    </a:cubicBezTo>
                    <a:cubicBezTo>
                      <a:pt x="255080" y="217011"/>
                      <a:pt x="250793" y="216726"/>
                      <a:pt x="247459" y="215583"/>
                    </a:cubicBezTo>
                    <a:cubicBezTo>
                      <a:pt x="239363" y="212630"/>
                      <a:pt x="236697" y="203105"/>
                      <a:pt x="241268" y="194532"/>
                    </a:cubicBezTo>
                    <a:cubicBezTo>
                      <a:pt x="250413" y="177387"/>
                      <a:pt x="256984" y="159385"/>
                      <a:pt x="261175" y="140526"/>
                    </a:cubicBezTo>
                    <a:cubicBezTo>
                      <a:pt x="267462" y="112808"/>
                      <a:pt x="267367" y="84900"/>
                      <a:pt x="261938" y="56991"/>
                    </a:cubicBezTo>
                    <a:cubicBezTo>
                      <a:pt x="259175" y="42894"/>
                      <a:pt x="255080" y="29274"/>
                      <a:pt x="246316" y="17558"/>
                    </a:cubicBezTo>
                    <a:cubicBezTo>
                      <a:pt x="238601" y="7271"/>
                      <a:pt x="228315" y="4413"/>
                      <a:pt x="218027" y="9843"/>
                    </a:cubicBezTo>
                    <a:cubicBezTo>
                      <a:pt x="212598" y="12795"/>
                      <a:pt x="209359" y="17653"/>
                      <a:pt x="206502" y="22987"/>
                    </a:cubicBezTo>
                    <a:cubicBezTo>
                      <a:pt x="198787" y="37656"/>
                      <a:pt x="190976" y="52229"/>
                      <a:pt x="182880" y="66707"/>
                    </a:cubicBezTo>
                    <a:cubicBezTo>
                      <a:pt x="163735" y="100711"/>
                      <a:pt x="143542" y="134239"/>
                      <a:pt x="121444" y="166434"/>
                    </a:cubicBezTo>
                    <a:cubicBezTo>
                      <a:pt x="100299" y="197294"/>
                      <a:pt x="78200" y="227298"/>
                      <a:pt x="51149" y="253301"/>
                    </a:cubicBezTo>
                    <a:cubicBezTo>
                      <a:pt x="39148" y="264827"/>
                      <a:pt x="26289" y="275209"/>
                      <a:pt x="10478" y="281305"/>
                    </a:cubicBezTo>
                    <a:cubicBezTo>
                      <a:pt x="7906" y="282258"/>
                      <a:pt x="7334" y="283591"/>
                      <a:pt x="7334" y="285972"/>
                    </a:cubicBezTo>
                    <a:cubicBezTo>
                      <a:pt x="7334" y="331407"/>
                      <a:pt x="7144" y="376841"/>
                      <a:pt x="7144" y="422275"/>
                    </a:cubicBezTo>
                    <a:cubicBezTo>
                      <a:pt x="7144" y="446373"/>
                      <a:pt x="7334" y="470472"/>
                      <a:pt x="7430" y="494665"/>
                    </a:cubicBezTo>
                    <a:cubicBezTo>
                      <a:pt x="7430" y="516477"/>
                      <a:pt x="7430" y="538385"/>
                      <a:pt x="7430" y="560197"/>
                    </a:cubicBezTo>
                    <a:cubicBezTo>
                      <a:pt x="7430" y="561912"/>
                      <a:pt x="7430" y="563626"/>
                      <a:pt x="7430" y="565531"/>
                    </a:cubicBezTo>
                    <a:close/>
                  </a:path>
                </a:pathLst>
              </a:custGeom>
              <a:solidFill>
                <a:srgbClr val="FFFFFF"/>
              </a:solidFill>
              <a:ln w="9525"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10" name="Freeform: Shape 9">
                <a:extLst>
                  <a:ext uri="{FF2B5EF4-FFF2-40B4-BE49-F238E27FC236}">
                    <a16:creationId xmlns:a16="http://schemas.microsoft.com/office/drawing/2014/main" id="{6FF952C9-0F21-4784-8C8B-0B763F559AA8}"/>
                  </a:ext>
                </a:extLst>
              </p:cNvPr>
              <p:cNvSpPr/>
              <p:nvPr/>
            </p:nvSpPr>
            <p:spPr>
              <a:xfrm>
                <a:off x="7502557" y="2956941"/>
                <a:ext cx="133350" cy="333375"/>
              </a:xfrm>
              <a:custGeom>
                <a:avLst/>
                <a:gdLst>
                  <a:gd name="connsiteX0" fmla="*/ 7144 w 133350"/>
                  <a:gd name="connsiteY0" fmla="*/ 328231 h 333375"/>
                  <a:gd name="connsiteX1" fmla="*/ 131064 w 133350"/>
                  <a:gd name="connsiteY1" fmla="*/ 328231 h 333375"/>
                  <a:gd name="connsiteX2" fmla="*/ 131064 w 133350"/>
                  <a:gd name="connsiteY2" fmla="*/ 7144 h 333375"/>
                  <a:gd name="connsiteX3" fmla="*/ 7144 w 133350"/>
                  <a:gd name="connsiteY3" fmla="*/ 7144 h 333375"/>
                  <a:gd name="connsiteX4" fmla="*/ 7144 w 133350"/>
                  <a:gd name="connsiteY4" fmla="*/ 328231 h 333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333375">
                    <a:moveTo>
                      <a:pt x="7144" y="328231"/>
                    </a:moveTo>
                    <a:cubicBezTo>
                      <a:pt x="48578" y="328231"/>
                      <a:pt x="89821" y="328231"/>
                      <a:pt x="131064" y="328231"/>
                    </a:cubicBezTo>
                    <a:cubicBezTo>
                      <a:pt x="131064" y="221075"/>
                      <a:pt x="131064" y="114205"/>
                      <a:pt x="131064" y="7144"/>
                    </a:cubicBezTo>
                    <a:cubicBezTo>
                      <a:pt x="89631" y="7144"/>
                      <a:pt x="48483" y="7144"/>
                      <a:pt x="7144" y="7144"/>
                    </a:cubicBezTo>
                    <a:cubicBezTo>
                      <a:pt x="7144" y="114395"/>
                      <a:pt x="7144" y="221171"/>
                      <a:pt x="7144" y="328231"/>
                    </a:cubicBezTo>
                    <a:close/>
                  </a:path>
                </a:pathLst>
              </a:custGeom>
              <a:solidFill>
                <a:srgbClr val="FFFFFF"/>
              </a:solidFill>
              <a:ln w="9525"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grpSp>
        <p:grpSp>
          <p:nvGrpSpPr>
            <p:cNvPr id="3" name="Group 2">
              <a:extLst>
                <a:ext uri="{FF2B5EF4-FFF2-40B4-BE49-F238E27FC236}">
                  <a16:creationId xmlns:a16="http://schemas.microsoft.com/office/drawing/2014/main" id="{A01D1509-578B-4351-9798-457B5A115C6E}"/>
                </a:ext>
              </a:extLst>
            </p:cNvPr>
            <p:cNvGrpSpPr/>
            <p:nvPr/>
          </p:nvGrpSpPr>
          <p:grpSpPr>
            <a:xfrm>
              <a:off x="4102354" y="2701734"/>
              <a:ext cx="637762" cy="590550"/>
              <a:chOff x="4102354" y="2701734"/>
              <a:chExt cx="637762" cy="590550"/>
            </a:xfrm>
          </p:grpSpPr>
          <p:sp>
            <p:nvSpPr>
              <p:cNvPr id="11" name="Freeform: Shape 10">
                <a:extLst>
                  <a:ext uri="{FF2B5EF4-FFF2-40B4-BE49-F238E27FC236}">
                    <a16:creationId xmlns:a16="http://schemas.microsoft.com/office/drawing/2014/main" id="{B4B4D09B-5BD7-46A6-B037-F20B9E3463C1}"/>
                  </a:ext>
                </a:extLst>
              </p:cNvPr>
              <p:cNvSpPr/>
              <p:nvPr/>
            </p:nvSpPr>
            <p:spPr>
              <a:xfrm>
                <a:off x="4102354" y="2701734"/>
                <a:ext cx="485775" cy="590550"/>
              </a:xfrm>
              <a:custGeom>
                <a:avLst/>
                <a:gdLst>
                  <a:gd name="connsiteX0" fmla="*/ 482124 w 485775"/>
                  <a:gd name="connsiteY0" fmla="*/ 565531 h 590550"/>
                  <a:gd name="connsiteX1" fmla="*/ 478314 w 485775"/>
                  <a:gd name="connsiteY1" fmla="*/ 566484 h 590550"/>
                  <a:gd name="connsiteX2" fmla="*/ 383349 w 485775"/>
                  <a:gd name="connsiteY2" fmla="*/ 581247 h 590550"/>
                  <a:gd name="connsiteX3" fmla="*/ 273907 w 485775"/>
                  <a:gd name="connsiteY3" fmla="*/ 590582 h 590550"/>
                  <a:gd name="connsiteX4" fmla="*/ 180467 w 485775"/>
                  <a:gd name="connsiteY4" fmla="*/ 589820 h 590550"/>
                  <a:gd name="connsiteX5" fmla="*/ 134080 w 485775"/>
                  <a:gd name="connsiteY5" fmla="*/ 583819 h 590550"/>
                  <a:gd name="connsiteX6" fmla="*/ 97504 w 485775"/>
                  <a:gd name="connsiteY6" fmla="*/ 552958 h 590550"/>
                  <a:gd name="connsiteX7" fmla="*/ 93313 w 485775"/>
                  <a:gd name="connsiteY7" fmla="*/ 528765 h 590550"/>
                  <a:gd name="connsiteX8" fmla="*/ 82931 w 485775"/>
                  <a:gd name="connsiteY8" fmla="*/ 512477 h 590550"/>
                  <a:gd name="connsiteX9" fmla="*/ 53880 w 485775"/>
                  <a:gd name="connsiteY9" fmla="*/ 478854 h 590550"/>
                  <a:gd name="connsiteX10" fmla="*/ 55975 w 485775"/>
                  <a:gd name="connsiteY10" fmla="*/ 438182 h 590550"/>
                  <a:gd name="connsiteX11" fmla="*/ 50736 w 485775"/>
                  <a:gd name="connsiteY11" fmla="*/ 417608 h 590550"/>
                  <a:gd name="connsiteX12" fmla="*/ 47879 w 485775"/>
                  <a:gd name="connsiteY12" fmla="*/ 415322 h 590550"/>
                  <a:gd name="connsiteX13" fmla="*/ 14637 w 485775"/>
                  <a:gd name="connsiteY13" fmla="*/ 346456 h 590550"/>
                  <a:gd name="connsiteX14" fmla="*/ 21399 w 485775"/>
                  <a:gd name="connsiteY14" fmla="*/ 314166 h 590550"/>
                  <a:gd name="connsiteX15" fmla="*/ 21018 w 485775"/>
                  <a:gd name="connsiteY15" fmla="*/ 300546 h 590550"/>
                  <a:gd name="connsiteX16" fmla="*/ 8731 w 485775"/>
                  <a:gd name="connsiteY16" fmla="*/ 269970 h 590550"/>
                  <a:gd name="connsiteX17" fmla="*/ 26638 w 485775"/>
                  <a:gd name="connsiteY17" fmla="*/ 218726 h 590550"/>
                  <a:gd name="connsiteX18" fmla="*/ 72453 w 485775"/>
                  <a:gd name="connsiteY18" fmla="*/ 200628 h 590550"/>
                  <a:gd name="connsiteX19" fmla="*/ 159417 w 485775"/>
                  <a:gd name="connsiteY19" fmla="*/ 200343 h 590550"/>
                  <a:gd name="connsiteX20" fmla="*/ 231140 w 485775"/>
                  <a:gd name="connsiteY20" fmla="*/ 216059 h 590550"/>
                  <a:gd name="connsiteX21" fmla="*/ 242094 w 485775"/>
                  <a:gd name="connsiteY21" fmla="*/ 215583 h 590550"/>
                  <a:gd name="connsiteX22" fmla="*/ 248285 w 485775"/>
                  <a:gd name="connsiteY22" fmla="*/ 194532 h 590550"/>
                  <a:gd name="connsiteX23" fmla="*/ 228378 w 485775"/>
                  <a:gd name="connsiteY23" fmla="*/ 140526 h 590550"/>
                  <a:gd name="connsiteX24" fmla="*/ 227616 w 485775"/>
                  <a:gd name="connsiteY24" fmla="*/ 56991 h 590550"/>
                  <a:gd name="connsiteX25" fmla="*/ 243237 w 485775"/>
                  <a:gd name="connsiteY25" fmla="*/ 17558 h 590550"/>
                  <a:gd name="connsiteX26" fmla="*/ 271526 w 485775"/>
                  <a:gd name="connsiteY26" fmla="*/ 9843 h 590550"/>
                  <a:gd name="connsiteX27" fmla="*/ 283051 w 485775"/>
                  <a:gd name="connsiteY27" fmla="*/ 22987 h 590550"/>
                  <a:gd name="connsiteX28" fmla="*/ 306673 w 485775"/>
                  <a:gd name="connsiteY28" fmla="*/ 66707 h 590550"/>
                  <a:gd name="connsiteX29" fmla="*/ 368109 w 485775"/>
                  <a:gd name="connsiteY29" fmla="*/ 166434 h 590550"/>
                  <a:gd name="connsiteX30" fmla="*/ 438404 w 485775"/>
                  <a:gd name="connsiteY30" fmla="*/ 253301 h 590550"/>
                  <a:gd name="connsiteX31" fmla="*/ 479076 w 485775"/>
                  <a:gd name="connsiteY31" fmla="*/ 281305 h 590550"/>
                  <a:gd name="connsiteX32" fmla="*/ 482219 w 485775"/>
                  <a:gd name="connsiteY32" fmla="*/ 285972 h 590550"/>
                  <a:gd name="connsiteX33" fmla="*/ 482409 w 485775"/>
                  <a:gd name="connsiteY33" fmla="*/ 422275 h 590550"/>
                  <a:gd name="connsiteX34" fmla="*/ 482124 w 485775"/>
                  <a:gd name="connsiteY34" fmla="*/ 494665 h 590550"/>
                  <a:gd name="connsiteX35" fmla="*/ 482124 w 485775"/>
                  <a:gd name="connsiteY35" fmla="*/ 560197 h 590550"/>
                  <a:gd name="connsiteX36" fmla="*/ 482124 w 485775"/>
                  <a:gd name="connsiteY36" fmla="*/ 565531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85775" h="590550">
                    <a:moveTo>
                      <a:pt x="482124" y="565531"/>
                    </a:moveTo>
                    <a:cubicBezTo>
                      <a:pt x="480695" y="565912"/>
                      <a:pt x="479552" y="566293"/>
                      <a:pt x="478314" y="566484"/>
                    </a:cubicBezTo>
                    <a:cubicBezTo>
                      <a:pt x="446691" y="571437"/>
                      <a:pt x="415068" y="576675"/>
                      <a:pt x="383349" y="581247"/>
                    </a:cubicBezTo>
                    <a:cubicBezTo>
                      <a:pt x="347059" y="586486"/>
                      <a:pt x="310483" y="589915"/>
                      <a:pt x="273907" y="590582"/>
                    </a:cubicBezTo>
                    <a:cubicBezTo>
                      <a:pt x="242760" y="591058"/>
                      <a:pt x="211614" y="590487"/>
                      <a:pt x="180467" y="589820"/>
                    </a:cubicBezTo>
                    <a:cubicBezTo>
                      <a:pt x="164846" y="589439"/>
                      <a:pt x="149320" y="588010"/>
                      <a:pt x="134080" y="583819"/>
                    </a:cubicBezTo>
                    <a:cubicBezTo>
                      <a:pt x="117031" y="579152"/>
                      <a:pt x="103124" y="570675"/>
                      <a:pt x="97504" y="552958"/>
                    </a:cubicBezTo>
                    <a:cubicBezTo>
                      <a:pt x="95028" y="545243"/>
                      <a:pt x="94075" y="536956"/>
                      <a:pt x="93313" y="528765"/>
                    </a:cubicBezTo>
                    <a:cubicBezTo>
                      <a:pt x="92647" y="521240"/>
                      <a:pt x="89884" y="516001"/>
                      <a:pt x="82931" y="512477"/>
                    </a:cubicBezTo>
                    <a:cubicBezTo>
                      <a:pt x="68739" y="505333"/>
                      <a:pt x="58833" y="494093"/>
                      <a:pt x="53880" y="478854"/>
                    </a:cubicBezTo>
                    <a:cubicBezTo>
                      <a:pt x="49403" y="465138"/>
                      <a:pt x="50165" y="451517"/>
                      <a:pt x="55975" y="438182"/>
                    </a:cubicBezTo>
                    <a:cubicBezTo>
                      <a:pt x="59785" y="429419"/>
                      <a:pt x="58356" y="423704"/>
                      <a:pt x="50736" y="417608"/>
                    </a:cubicBezTo>
                    <a:cubicBezTo>
                      <a:pt x="49784" y="416846"/>
                      <a:pt x="48831" y="416084"/>
                      <a:pt x="47879" y="415322"/>
                    </a:cubicBezTo>
                    <a:cubicBezTo>
                      <a:pt x="26257" y="397510"/>
                      <a:pt x="14541" y="374841"/>
                      <a:pt x="14637" y="346456"/>
                    </a:cubicBezTo>
                    <a:cubicBezTo>
                      <a:pt x="14637" y="335217"/>
                      <a:pt x="17304" y="324549"/>
                      <a:pt x="21399" y="314166"/>
                    </a:cubicBezTo>
                    <a:cubicBezTo>
                      <a:pt x="23209" y="309499"/>
                      <a:pt x="23495" y="304927"/>
                      <a:pt x="21018" y="300546"/>
                    </a:cubicBezTo>
                    <a:cubicBezTo>
                      <a:pt x="15684" y="290830"/>
                      <a:pt x="11208" y="280829"/>
                      <a:pt x="8731" y="269970"/>
                    </a:cubicBezTo>
                    <a:cubicBezTo>
                      <a:pt x="4064" y="249110"/>
                      <a:pt x="9589" y="231870"/>
                      <a:pt x="26638" y="218726"/>
                    </a:cubicBezTo>
                    <a:cubicBezTo>
                      <a:pt x="40164" y="208343"/>
                      <a:pt x="55975" y="203581"/>
                      <a:pt x="72453" y="200628"/>
                    </a:cubicBezTo>
                    <a:cubicBezTo>
                      <a:pt x="101409" y="195390"/>
                      <a:pt x="130461" y="196437"/>
                      <a:pt x="159417" y="200343"/>
                    </a:cubicBezTo>
                    <a:cubicBezTo>
                      <a:pt x="183801" y="203581"/>
                      <a:pt x="207518" y="209296"/>
                      <a:pt x="231140" y="216059"/>
                    </a:cubicBezTo>
                    <a:cubicBezTo>
                      <a:pt x="234474" y="217011"/>
                      <a:pt x="238760" y="216726"/>
                      <a:pt x="242094" y="215583"/>
                    </a:cubicBezTo>
                    <a:cubicBezTo>
                      <a:pt x="250190" y="212630"/>
                      <a:pt x="252857" y="203105"/>
                      <a:pt x="248285" y="194532"/>
                    </a:cubicBezTo>
                    <a:cubicBezTo>
                      <a:pt x="239141" y="177387"/>
                      <a:pt x="232569" y="159385"/>
                      <a:pt x="228378" y="140526"/>
                    </a:cubicBezTo>
                    <a:cubicBezTo>
                      <a:pt x="222091" y="112808"/>
                      <a:pt x="222186" y="84900"/>
                      <a:pt x="227616" y="56991"/>
                    </a:cubicBezTo>
                    <a:cubicBezTo>
                      <a:pt x="230378" y="42894"/>
                      <a:pt x="234474" y="29274"/>
                      <a:pt x="243237" y="17558"/>
                    </a:cubicBezTo>
                    <a:cubicBezTo>
                      <a:pt x="250952" y="7271"/>
                      <a:pt x="261239" y="4413"/>
                      <a:pt x="271526" y="9843"/>
                    </a:cubicBezTo>
                    <a:cubicBezTo>
                      <a:pt x="276955" y="12795"/>
                      <a:pt x="280194" y="17653"/>
                      <a:pt x="283051" y="22987"/>
                    </a:cubicBezTo>
                    <a:cubicBezTo>
                      <a:pt x="290766" y="37656"/>
                      <a:pt x="298577" y="52229"/>
                      <a:pt x="306673" y="66707"/>
                    </a:cubicBezTo>
                    <a:cubicBezTo>
                      <a:pt x="325818" y="100711"/>
                      <a:pt x="346011" y="134239"/>
                      <a:pt x="368109" y="166434"/>
                    </a:cubicBezTo>
                    <a:cubicBezTo>
                      <a:pt x="389255" y="197294"/>
                      <a:pt x="411353" y="227298"/>
                      <a:pt x="438404" y="253301"/>
                    </a:cubicBezTo>
                    <a:cubicBezTo>
                      <a:pt x="450406" y="264827"/>
                      <a:pt x="463264" y="275209"/>
                      <a:pt x="479076" y="281305"/>
                    </a:cubicBezTo>
                    <a:cubicBezTo>
                      <a:pt x="481648" y="282258"/>
                      <a:pt x="482219" y="283591"/>
                      <a:pt x="482219" y="285972"/>
                    </a:cubicBezTo>
                    <a:cubicBezTo>
                      <a:pt x="482219" y="331407"/>
                      <a:pt x="482409" y="376841"/>
                      <a:pt x="482409" y="422275"/>
                    </a:cubicBezTo>
                    <a:cubicBezTo>
                      <a:pt x="482409" y="446373"/>
                      <a:pt x="482219" y="470472"/>
                      <a:pt x="482124" y="494665"/>
                    </a:cubicBezTo>
                    <a:cubicBezTo>
                      <a:pt x="482124" y="516477"/>
                      <a:pt x="482124" y="538385"/>
                      <a:pt x="482124" y="560197"/>
                    </a:cubicBezTo>
                    <a:cubicBezTo>
                      <a:pt x="482124" y="561912"/>
                      <a:pt x="482124" y="563626"/>
                      <a:pt x="482124" y="565531"/>
                    </a:cubicBezTo>
                    <a:close/>
                  </a:path>
                </a:pathLst>
              </a:custGeom>
              <a:solidFill>
                <a:srgbClr val="FFFFFF"/>
              </a:solidFill>
              <a:ln w="9525"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12" name="Freeform: Shape 11">
                <a:extLst>
                  <a:ext uri="{FF2B5EF4-FFF2-40B4-BE49-F238E27FC236}">
                    <a16:creationId xmlns:a16="http://schemas.microsoft.com/office/drawing/2014/main" id="{8406DDD5-A9AA-49BD-A0B0-83BA01C01CBF}"/>
                  </a:ext>
                </a:extLst>
              </p:cNvPr>
              <p:cNvSpPr/>
              <p:nvPr/>
            </p:nvSpPr>
            <p:spPr>
              <a:xfrm>
                <a:off x="4606766" y="2956941"/>
                <a:ext cx="133350" cy="333375"/>
              </a:xfrm>
              <a:custGeom>
                <a:avLst/>
                <a:gdLst>
                  <a:gd name="connsiteX0" fmla="*/ 131064 w 133350"/>
                  <a:gd name="connsiteY0" fmla="*/ 328231 h 333375"/>
                  <a:gd name="connsiteX1" fmla="*/ 7144 w 133350"/>
                  <a:gd name="connsiteY1" fmla="*/ 328231 h 333375"/>
                  <a:gd name="connsiteX2" fmla="*/ 7144 w 133350"/>
                  <a:gd name="connsiteY2" fmla="*/ 7144 h 333375"/>
                  <a:gd name="connsiteX3" fmla="*/ 131064 w 133350"/>
                  <a:gd name="connsiteY3" fmla="*/ 7144 h 333375"/>
                  <a:gd name="connsiteX4" fmla="*/ 131064 w 133350"/>
                  <a:gd name="connsiteY4" fmla="*/ 328231 h 333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333375">
                    <a:moveTo>
                      <a:pt x="131064" y="328231"/>
                    </a:moveTo>
                    <a:cubicBezTo>
                      <a:pt x="89630" y="328231"/>
                      <a:pt x="48387" y="328231"/>
                      <a:pt x="7144" y="328231"/>
                    </a:cubicBezTo>
                    <a:cubicBezTo>
                      <a:pt x="7144" y="221075"/>
                      <a:pt x="7144" y="114205"/>
                      <a:pt x="7144" y="7144"/>
                    </a:cubicBezTo>
                    <a:cubicBezTo>
                      <a:pt x="48578" y="7144"/>
                      <a:pt x="89726" y="7144"/>
                      <a:pt x="131064" y="7144"/>
                    </a:cubicBezTo>
                    <a:cubicBezTo>
                      <a:pt x="131064" y="114395"/>
                      <a:pt x="131064" y="221171"/>
                      <a:pt x="131064" y="328231"/>
                    </a:cubicBezTo>
                    <a:close/>
                  </a:path>
                </a:pathLst>
              </a:custGeom>
              <a:solidFill>
                <a:srgbClr val="FFFFFF"/>
              </a:solidFill>
              <a:ln w="9525"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grpSp>
        <p:sp>
          <p:nvSpPr>
            <p:cNvPr id="13" name="TextBox 12">
              <a:extLst>
                <a:ext uri="{FF2B5EF4-FFF2-40B4-BE49-F238E27FC236}">
                  <a16:creationId xmlns:a16="http://schemas.microsoft.com/office/drawing/2014/main" id="{CD2EEA76-D42C-449A-892F-AE6DB02D343E}"/>
                </a:ext>
              </a:extLst>
            </p:cNvPr>
            <p:cNvSpPr txBox="1"/>
            <p:nvPr/>
          </p:nvSpPr>
          <p:spPr>
            <a:xfrm>
              <a:off x="5330429" y="2739015"/>
              <a:ext cx="1526380" cy="707886"/>
            </a:xfrm>
            <a:prstGeom prst="rect">
              <a:avLst/>
            </a:prstGeom>
            <a:noFill/>
          </p:spPr>
          <p:txBody>
            <a:bodyPr wrap="none" rtlCol="0">
              <a:spAutoFit/>
            </a:bodyPr>
            <a:lstStyle/>
            <a:p>
              <a:pPr algn="ctr"/>
              <a:r>
                <a:rPr lang="en-US" sz="4000" b="1" dirty="0">
                  <a:solidFill>
                    <a:schemeClr val="bg1"/>
                  </a:solidFill>
                  <a:latin typeface="Arial" panose="020B0604020202020204" pitchFamily="34" charset="0"/>
                  <a:cs typeface="Arial" panose="020B0604020202020204" pitchFamily="34" charset="0"/>
                </a:rPr>
                <a:t>Merci</a:t>
              </a:r>
            </a:p>
          </p:txBody>
        </p:sp>
      </p:grpSp>
      <p:sp>
        <p:nvSpPr>
          <p:cNvPr id="15" name="Rectangle 14">
            <a:extLst>
              <a:ext uri="{FF2B5EF4-FFF2-40B4-BE49-F238E27FC236}">
                <a16:creationId xmlns:a16="http://schemas.microsoft.com/office/drawing/2014/main" id="{F6EBEF51-CCA8-4E36-A754-8B8668D3E6F0}"/>
              </a:ext>
            </a:extLst>
          </p:cNvPr>
          <p:cNvSpPr/>
          <p:nvPr/>
        </p:nvSpPr>
        <p:spPr>
          <a:xfrm>
            <a:off x="3333845" y="4025709"/>
            <a:ext cx="5524310" cy="1077218"/>
          </a:xfrm>
          <a:prstGeom prst="rect">
            <a:avLst/>
          </a:prstGeom>
        </p:spPr>
        <p:txBody>
          <a:bodyPr wrap="square">
            <a:spAutoFit/>
          </a:bodyPr>
          <a:lstStyle/>
          <a:p>
            <a:pPr algn="ctr"/>
            <a:r>
              <a:rPr lang="en-US" sz="3200" b="1" dirty="0">
                <a:solidFill>
                  <a:schemeClr val="bg1">
                    <a:lumMod val="75000"/>
                  </a:schemeClr>
                </a:solidFill>
                <a:latin typeface="Arial" panose="020B0604020202020204" pitchFamily="34" charset="0"/>
                <a:cs typeface="Arial" panose="020B0604020202020204" pitchFamily="34" charset="0"/>
              </a:rPr>
              <a:t>Merci  pour votre aimable attention. </a:t>
            </a:r>
          </a:p>
        </p:txBody>
      </p:sp>
    </p:spTree>
    <p:extLst>
      <p:ext uri="{BB962C8B-B14F-4D97-AF65-F5344CB8AC3E}">
        <p14:creationId xmlns:p14="http://schemas.microsoft.com/office/powerpoint/2010/main" val="27967145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1000"/>
                                        <p:tgtEl>
                                          <p:spTgt spid="15"/>
                                        </p:tgtEl>
                                      </p:cBhvr>
                                    </p:animEffect>
                                    <p:anim calcmode="lin" valueType="num">
                                      <p:cBhvr>
                                        <p:cTn id="23" dur="1000" fill="hold"/>
                                        <p:tgtEl>
                                          <p:spTgt spid="15"/>
                                        </p:tgtEl>
                                        <p:attrNameLst>
                                          <p:attrName>ppt_x</p:attrName>
                                        </p:attrNameLst>
                                      </p:cBhvr>
                                      <p:tavLst>
                                        <p:tav tm="0">
                                          <p:val>
                                            <p:strVal val="#ppt_x"/>
                                          </p:val>
                                        </p:tav>
                                        <p:tav tm="100000">
                                          <p:val>
                                            <p:strVal val="#ppt_x"/>
                                          </p:val>
                                        </p:tav>
                                      </p:tavLst>
                                    </p:anim>
                                    <p:anim calcmode="lin" valueType="num">
                                      <p:cBhvr>
                                        <p:cTn id="24" dur="1000" fill="hold"/>
                                        <p:tgtEl>
                                          <p:spTgt spid="1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1" presetClass="entr" presetSubtype="1" fill="hold" nodeType="clickEffect">
                                  <p:stCondLst>
                                    <p:cond delay="0"/>
                                  </p:stCondLst>
                                  <p:childTnLst>
                                    <p:set>
                                      <p:cBhvr>
                                        <p:cTn id="33" dur="1" fill="hold">
                                          <p:stCondLst>
                                            <p:cond delay="0"/>
                                          </p:stCondLst>
                                        </p:cTn>
                                        <p:tgtEl>
                                          <p:spTgt spid="15">
                                            <p:txEl>
                                              <p:pRg st="0" end="0"/>
                                            </p:txEl>
                                          </p:spTgt>
                                        </p:tgtEl>
                                        <p:attrNameLst>
                                          <p:attrName>style.visibility</p:attrName>
                                        </p:attrNameLst>
                                      </p:cBhvr>
                                      <p:to>
                                        <p:strVal val="visible"/>
                                      </p:to>
                                    </p:set>
                                    <p:animEffect transition="in" filter="wheel(1)">
                                      <p:cBhvr>
                                        <p:cTn id="34" dur="20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1B971D09-7218-4030-B36C-7A9C67C9C7EA}"/>
              </a:ext>
            </a:extLst>
          </p:cNvPr>
          <p:cNvSpPr/>
          <p:nvPr/>
        </p:nvSpPr>
        <p:spPr>
          <a:xfrm>
            <a:off x="0" y="2511068"/>
            <a:ext cx="2293940" cy="1245141"/>
          </a:xfrm>
          <a:custGeom>
            <a:avLst/>
            <a:gdLst>
              <a:gd name="connsiteX0" fmla="*/ 7144 w 4124325"/>
              <a:gd name="connsiteY0" fmla="*/ 7144 h 6867525"/>
              <a:gd name="connsiteX1" fmla="*/ 4122515 w 4124325"/>
              <a:gd name="connsiteY1" fmla="*/ 7144 h 6867525"/>
              <a:gd name="connsiteX2" fmla="*/ 4122515 w 4124325"/>
              <a:gd name="connsiteY2" fmla="*/ 6865144 h 6867525"/>
              <a:gd name="connsiteX3" fmla="*/ 7144 w 4124325"/>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124325" h="6867525">
                <a:moveTo>
                  <a:pt x="7144" y="7144"/>
                </a:moveTo>
                <a:lnTo>
                  <a:pt x="4122515" y="7144"/>
                </a:lnTo>
                <a:lnTo>
                  <a:pt x="4122515" y="6865144"/>
                </a:lnTo>
                <a:lnTo>
                  <a:pt x="7144" y="6865144"/>
                </a:lnTo>
                <a:close/>
              </a:path>
            </a:pathLst>
          </a:custGeom>
          <a:solidFill>
            <a:srgbClr val="0A1931"/>
          </a:solidFill>
          <a:ln w="9525" cap="flat">
            <a:noFill/>
            <a:prstDash val="solid"/>
            <a:miter/>
          </a:ln>
        </p:spPr>
        <p:txBody>
          <a:bodyPr rtlCol="0" anchor="ctr"/>
          <a:lstStyle/>
          <a:p>
            <a:pPr algn="ctr"/>
            <a:r>
              <a:rPr lang="en-US" sz="6000" b="1" dirty="0">
                <a:solidFill>
                  <a:schemeClr val="bg1"/>
                </a:solidFill>
                <a:latin typeface="Arial" panose="020B0604020202020204" pitchFamily="34" charset="0"/>
                <a:cs typeface="Arial" panose="020B0604020202020204" pitchFamily="34" charset="0"/>
              </a:rPr>
              <a:t>Plan</a:t>
            </a:r>
          </a:p>
        </p:txBody>
      </p:sp>
      <p:sp>
        <p:nvSpPr>
          <p:cNvPr id="2" name="Organigramme : Connecteur 1">
            <a:extLst>
              <a:ext uri="{FF2B5EF4-FFF2-40B4-BE49-F238E27FC236}">
                <a16:creationId xmlns:a16="http://schemas.microsoft.com/office/drawing/2014/main" id="{B0755668-CEAF-3739-A6D1-92A4D6E8E6D7}"/>
              </a:ext>
            </a:extLst>
          </p:cNvPr>
          <p:cNvSpPr/>
          <p:nvPr/>
        </p:nvSpPr>
        <p:spPr>
          <a:xfrm>
            <a:off x="3209367" y="575165"/>
            <a:ext cx="591670" cy="600635"/>
          </a:xfrm>
          <a:prstGeom prst="flowChartConnector">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b="1" dirty="0">
                <a:latin typeface="Arial" panose="020B0604020202020204" pitchFamily="34" charset="0"/>
                <a:cs typeface="Arial" panose="020B0604020202020204" pitchFamily="34" charset="0"/>
              </a:rPr>
              <a:t>1</a:t>
            </a:r>
          </a:p>
        </p:txBody>
      </p:sp>
      <p:sp>
        <p:nvSpPr>
          <p:cNvPr id="3" name="Organigramme : Connecteur 2">
            <a:extLst>
              <a:ext uri="{FF2B5EF4-FFF2-40B4-BE49-F238E27FC236}">
                <a16:creationId xmlns:a16="http://schemas.microsoft.com/office/drawing/2014/main" id="{1DAC39EE-AEA1-6CF6-14A3-6C286907C63F}"/>
              </a:ext>
            </a:extLst>
          </p:cNvPr>
          <p:cNvSpPr/>
          <p:nvPr/>
        </p:nvSpPr>
        <p:spPr>
          <a:xfrm>
            <a:off x="3209367" y="1910433"/>
            <a:ext cx="591670" cy="600635"/>
          </a:xfrm>
          <a:prstGeom prst="flowChartConnector">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b="1" dirty="0">
                <a:latin typeface="Arial" panose="020B0604020202020204" pitchFamily="34" charset="0"/>
                <a:cs typeface="Arial" panose="020B0604020202020204" pitchFamily="34" charset="0"/>
              </a:rPr>
              <a:t>2</a:t>
            </a:r>
          </a:p>
        </p:txBody>
      </p:sp>
      <p:sp>
        <p:nvSpPr>
          <p:cNvPr id="4" name="Organigramme : Connecteur 3">
            <a:extLst>
              <a:ext uri="{FF2B5EF4-FFF2-40B4-BE49-F238E27FC236}">
                <a16:creationId xmlns:a16="http://schemas.microsoft.com/office/drawing/2014/main" id="{35308C89-E74B-1DFE-2302-2861500F37AC}"/>
              </a:ext>
            </a:extLst>
          </p:cNvPr>
          <p:cNvSpPr/>
          <p:nvPr/>
        </p:nvSpPr>
        <p:spPr>
          <a:xfrm>
            <a:off x="3209367" y="3197924"/>
            <a:ext cx="591670" cy="600635"/>
          </a:xfrm>
          <a:prstGeom prst="flowChartConnector">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b="1" dirty="0">
                <a:latin typeface="Arial" panose="020B0604020202020204" pitchFamily="34" charset="0"/>
                <a:cs typeface="Arial" panose="020B0604020202020204" pitchFamily="34" charset="0"/>
              </a:rPr>
              <a:t>3</a:t>
            </a:r>
          </a:p>
        </p:txBody>
      </p:sp>
      <p:sp>
        <p:nvSpPr>
          <p:cNvPr id="5" name="Organigramme : Connecteur 4">
            <a:extLst>
              <a:ext uri="{FF2B5EF4-FFF2-40B4-BE49-F238E27FC236}">
                <a16:creationId xmlns:a16="http://schemas.microsoft.com/office/drawing/2014/main" id="{49323043-AEBB-7F31-F92F-A2D393F6D531}"/>
              </a:ext>
            </a:extLst>
          </p:cNvPr>
          <p:cNvSpPr/>
          <p:nvPr/>
        </p:nvSpPr>
        <p:spPr>
          <a:xfrm>
            <a:off x="7270376" y="1910433"/>
            <a:ext cx="591670" cy="600635"/>
          </a:xfrm>
          <a:prstGeom prst="flowChartConnector">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b="1" dirty="0">
                <a:latin typeface="Arial" panose="020B0604020202020204" pitchFamily="34" charset="0"/>
                <a:cs typeface="Arial" panose="020B0604020202020204" pitchFamily="34" charset="0"/>
              </a:rPr>
              <a:t>6</a:t>
            </a:r>
          </a:p>
        </p:txBody>
      </p:sp>
      <p:sp>
        <p:nvSpPr>
          <p:cNvPr id="13" name="Organigramme : Connecteur 12">
            <a:extLst>
              <a:ext uri="{FF2B5EF4-FFF2-40B4-BE49-F238E27FC236}">
                <a16:creationId xmlns:a16="http://schemas.microsoft.com/office/drawing/2014/main" id="{F33A4683-6705-EBFA-2172-EBDDE9FA9096}"/>
              </a:ext>
            </a:extLst>
          </p:cNvPr>
          <p:cNvSpPr/>
          <p:nvPr/>
        </p:nvSpPr>
        <p:spPr>
          <a:xfrm>
            <a:off x="7270376" y="575166"/>
            <a:ext cx="591670" cy="600635"/>
          </a:xfrm>
          <a:prstGeom prst="flowChartConnector">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b="1" dirty="0">
                <a:latin typeface="Arial" panose="020B0604020202020204" pitchFamily="34" charset="0"/>
                <a:cs typeface="Arial" panose="020B0604020202020204" pitchFamily="34" charset="0"/>
              </a:rPr>
              <a:t>5</a:t>
            </a:r>
          </a:p>
        </p:txBody>
      </p:sp>
      <p:sp>
        <p:nvSpPr>
          <p:cNvPr id="14" name="Organigramme : Connecteur 13">
            <a:extLst>
              <a:ext uri="{FF2B5EF4-FFF2-40B4-BE49-F238E27FC236}">
                <a16:creationId xmlns:a16="http://schemas.microsoft.com/office/drawing/2014/main" id="{FFD90B0B-9D21-8FC8-CA23-8DB542B87E2B}"/>
              </a:ext>
            </a:extLst>
          </p:cNvPr>
          <p:cNvSpPr/>
          <p:nvPr/>
        </p:nvSpPr>
        <p:spPr>
          <a:xfrm>
            <a:off x="7270376" y="3245700"/>
            <a:ext cx="591670" cy="600635"/>
          </a:xfrm>
          <a:prstGeom prst="flowChartConnector">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b="1" dirty="0">
                <a:latin typeface="Arial" panose="020B0604020202020204" pitchFamily="34" charset="0"/>
                <a:cs typeface="Arial" panose="020B0604020202020204" pitchFamily="34" charset="0"/>
              </a:rPr>
              <a:t>7</a:t>
            </a:r>
          </a:p>
        </p:txBody>
      </p:sp>
      <p:sp>
        <p:nvSpPr>
          <p:cNvPr id="15" name="Organigramme : Connecteur 14">
            <a:extLst>
              <a:ext uri="{FF2B5EF4-FFF2-40B4-BE49-F238E27FC236}">
                <a16:creationId xmlns:a16="http://schemas.microsoft.com/office/drawing/2014/main" id="{E85BF70A-1422-306A-E2C8-8DA0A7030BFB}"/>
              </a:ext>
            </a:extLst>
          </p:cNvPr>
          <p:cNvSpPr/>
          <p:nvPr/>
        </p:nvSpPr>
        <p:spPr>
          <a:xfrm>
            <a:off x="3209367" y="4625789"/>
            <a:ext cx="591670" cy="600635"/>
          </a:xfrm>
          <a:prstGeom prst="flowChartConnector">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b="1" dirty="0">
                <a:latin typeface="Arial" panose="020B0604020202020204" pitchFamily="34" charset="0"/>
                <a:cs typeface="Arial" panose="020B0604020202020204" pitchFamily="34" charset="0"/>
              </a:rPr>
              <a:t>4</a:t>
            </a:r>
          </a:p>
        </p:txBody>
      </p:sp>
      <p:sp>
        <p:nvSpPr>
          <p:cNvPr id="16" name="Rectangle 15">
            <a:extLst>
              <a:ext uri="{FF2B5EF4-FFF2-40B4-BE49-F238E27FC236}">
                <a16:creationId xmlns:a16="http://schemas.microsoft.com/office/drawing/2014/main" id="{8B9906B2-FC24-C140-6F90-D34A9F01F995}"/>
              </a:ext>
            </a:extLst>
          </p:cNvPr>
          <p:cNvSpPr/>
          <p:nvPr/>
        </p:nvSpPr>
        <p:spPr>
          <a:xfrm>
            <a:off x="3886199" y="652892"/>
            <a:ext cx="2590800" cy="44518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b="1" dirty="0">
                <a:solidFill>
                  <a:schemeClr val="accent2"/>
                </a:solidFill>
                <a:latin typeface="Arial" panose="020B0604020202020204" pitchFamily="34" charset="0"/>
                <a:cs typeface="Arial" panose="020B0604020202020204" pitchFamily="34" charset="0"/>
              </a:rPr>
              <a:t>Introduction</a:t>
            </a:r>
          </a:p>
        </p:txBody>
      </p:sp>
      <p:sp>
        <p:nvSpPr>
          <p:cNvPr id="30" name="Organigramme : Connecteur 29">
            <a:extLst>
              <a:ext uri="{FF2B5EF4-FFF2-40B4-BE49-F238E27FC236}">
                <a16:creationId xmlns:a16="http://schemas.microsoft.com/office/drawing/2014/main" id="{C5EA6D0A-2FF4-93F0-76D3-9DC3E33FF597}"/>
              </a:ext>
            </a:extLst>
          </p:cNvPr>
          <p:cNvSpPr/>
          <p:nvPr/>
        </p:nvSpPr>
        <p:spPr>
          <a:xfrm>
            <a:off x="7270376" y="4580967"/>
            <a:ext cx="591670" cy="600635"/>
          </a:xfrm>
          <a:prstGeom prst="flowChartConnector">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b="1" dirty="0">
                <a:latin typeface="Arial" panose="020B0604020202020204" pitchFamily="34" charset="0"/>
                <a:cs typeface="Arial" panose="020B0604020202020204" pitchFamily="34" charset="0"/>
              </a:rPr>
              <a:t>8</a:t>
            </a:r>
          </a:p>
        </p:txBody>
      </p:sp>
      <p:cxnSp>
        <p:nvCxnSpPr>
          <p:cNvPr id="32" name="Connecteur droit 31">
            <a:extLst>
              <a:ext uri="{FF2B5EF4-FFF2-40B4-BE49-F238E27FC236}">
                <a16:creationId xmlns:a16="http://schemas.microsoft.com/office/drawing/2014/main" id="{12EAE264-70BA-2190-A50A-71122C058A69}"/>
              </a:ext>
            </a:extLst>
          </p:cNvPr>
          <p:cNvCxnSpPr/>
          <p:nvPr/>
        </p:nvCxnSpPr>
        <p:spPr>
          <a:xfrm>
            <a:off x="6831106" y="193217"/>
            <a:ext cx="0" cy="6347012"/>
          </a:xfrm>
          <a:prstGeom prst="line">
            <a:avLst/>
          </a:prstGeom>
          <a:ln/>
        </p:spPr>
        <p:style>
          <a:lnRef idx="3">
            <a:schemeClr val="accent2"/>
          </a:lnRef>
          <a:fillRef idx="0">
            <a:schemeClr val="accent2"/>
          </a:fillRef>
          <a:effectRef idx="2">
            <a:schemeClr val="accent2"/>
          </a:effectRef>
          <a:fontRef idx="minor">
            <a:schemeClr val="tx1"/>
          </a:fontRef>
        </p:style>
      </p:cxnSp>
      <p:sp>
        <p:nvSpPr>
          <p:cNvPr id="34" name="Rectangle 33">
            <a:extLst>
              <a:ext uri="{FF2B5EF4-FFF2-40B4-BE49-F238E27FC236}">
                <a16:creationId xmlns:a16="http://schemas.microsoft.com/office/drawing/2014/main" id="{5F6A593B-B7C7-AF88-9D5F-FAD00524FB8C}"/>
              </a:ext>
            </a:extLst>
          </p:cNvPr>
          <p:cNvSpPr/>
          <p:nvPr/>
        </p:nvSpPr>
        <p:spPr>
          <a:xfrm>
            <a:off x="3957919" y="1988160"/>
            <a:ext cx="2684925" cy="44518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b="1" dirty="0">
                <a:solidFill>
                  <a:schemeClr val="accent2"/>
                </a:solidFill>
                <a:latin typeface="Arial" panose="020B0604020202020204" pitchFamily="34" charset="0"/>
                <a:cs typeface="Arial" panose="020B0604020202020204" pitchFamily="34" charset="0"/>
              </a:rPr>
              <a:t>Problématique</a:t>
            </a:r>
          </a:p>
        </p:txBody>
      </p:sp>
      <p:sp>
        <p:nvSpPr>
          <p:cNvPr id="35" name="Rectangle 34">
            <a:extLst>
              <a:ext uri="{FF2B5EF4-FFF2-40B4-BE49-F238E27FC236}">
                <a16:creationId xmlns:a16="http://schemas.microsoft.com/office/drawing/2014/main" id="{7EFE6CFE-8CBF-CFA6-BA07-AF216F905827}"/>
              </a:ext>
            </a:extLst>
          </p:cNvPr>
          <p:cNvSpPr/>
          <p:nvPr/>
        </p:nvSpPr>
        <p:spPr>
          <a:xfrm>
            <a:off x="3957919" y="3245700"/>
            <a:ext cx="2590796" cy="552859"/>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2800" b="1" dirty="0">
                <a:solidFill>
                  <a:schemeClr val="accent2"/>
                </a:solidFill>
                <a:latin typeface="Arial" panose="020B0604020202020204" pitchFamily="34" charset="0"/>
                <a:cs typeface="Arial" panose="020B0604020202020204" pitchFamily="34" charset="0"/>
              </a:rPr>
              <a:t>Objectifs</a:t>
            </a:r>
          </a:p>
        </p:txBody>
      </p:sp>
      <p:sp>
        <p:nvSpPr>
          <p:cNvPr id="36" name="Rectangle 35">
            <a:extLst>
              <a:ext uri="{FF2B5EF4-FFF2-40B4-BE49-F238E27FC236}">
                <a16:creationId xmlns:a16="http://schemas.microsoft.com/office/drawing/2014/main" id="{FFB822A4-EF00-ED60-E581-7295344D7045}"/>
              </a:ext>
            </a:extLst>
          </p:cNvPr>
          <p:cNvSpPr/>
          <p:nvPr/>
        </p:nvSpPr>
        <p:spPr>
          <a:xfrm>
            <a:off x="4132729" y="4580967"/>
            <a:ext cx="2344270" cy="600635"/>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2800" b="1" dirty="0">
                <a:solidFill>
                  <a:schemeClr val="accent2"/>
                </a:solidFill>
                <a:latin typeface="Arial" panose="020B0604020202020204" pitchFamily="34" charset="0"/>
                <a:cs typeface="Arial" panose="020B0604020202020204" pitchFamily="34" charset="0"/>
              </a:rPr>
              <a:t>Techniques</a:t>
            </a:r>
          </a:p>
          <a:p>
            <a:pPr algn="ctr"/>
            <a:r>
              <a:rPr lang="fr-FR" sz="2800" b="1" dirty="0">
                <a:solidFill>
                  <a:schemeClr val="accent2"/>
                </a:solidFill>
                <a:latin typeface="Arial" panose="020B0604020202020204" pitchFamily="34" charset="0"/>
                <a:cs typeface="Arial" panose="020B0604020202020204" pitchFamily="34" charset="0"/>
              </a:rPr>
              <a:t>D’analyses</a:t>
            </a:r>
          </a:p>
        </p:txBody>
      </p:sp>
      <p:sp>
        <p:nvSpPr>
          <p:cNvPr id="37" name="Rectangle 36">
            <a:extLst>
              <a:ext uri="{FF2B5EF4-FFF2-40B4-BE49-F238E27FC236}">
                <a16:creationId xmlns:a16="http://schemas.microsoft.com/office/drawing/2014/main" id="{8E7BEBC1-45E9-8B0A-67FD-5FC256117CFC}"/>
              </a:ext>
            </a:extLst>
          </p:cNvPr>
          <p:cNvSpPr/>
          <p:nvPr/>
        </p:nvSpPr>
        <p:spPr>
          <a:xfrm>
            <a:off x="8032373" y="575165"/>
            <a:ext cx="2519085" cy="600635"/>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2800" b="1" dirty="0">
                <a:solidFill>
                  <a:schemeClr val="accent2"/>
                </a:solidFill>
                <a:latin typeface="Arial" panose="020B0604020202020204" pitchFamily="34" charset="0"/>
                <a:cs typeface="Arial" panose="020B0604020202020204" pitchFamily="34" charset="0"/>
              </a:rPr>
              <a:t>Méthodologie</a:t>
            </a:r>
          </a:p>
        </p:txBody>
      </p:sp>
      <p:sp>
        <p:nvSpPr>
          <p:cNvPr id="38" name="Rectangle 37">
            <a:extLst>
              <a:ext uri="{FF2B5EF4-FFF2-40B4-BE49-F238E27FC236}">
                <a16:creationId xmlns:a16="http://schemas.microsoft.com/office/drawing/2014/main" id="{6753C827-E9FB-DB19-189D-ABF551821846}"/>
              </a:ext>
            </a:extLst>
          </p:cNvPr>
          <p:cNvSpPr/>
          <p:nvPr/>
        </p:nvSpPr>
        <p:spPr>
          <a:xfrm>
            <a:off x="8211668" y="4625789"/>
            <a:ext cx="2241179" cy="51099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b="1" dirty="0">
                <a:solidFill>
                  <a:schemeClr val="accent2"/>
                </a:solidFill>
                <a:latin typeface="Arial" panose="020B0604020202020204" pitchFamily="34" charset="0"/>
                <a:cs typeface="Arial" panose="020B0604020202020204" pitchFamily="34" charset="0"/>
              </a:rPr>
              <a:t>Conclusion</a:t>
            </a:r>
          </a:p>
        </p:txBody>
      </p:sp>
      <p:sp>
        <p:nvSpPr>
          <p:cNvPr id="39" name="Rectangle 38">
            <a:extLst>
              <a:ext uri="{FF2B5EF4-FFF2-40B4-BE49-F238E27FC236}">
                <a16:creationId xmlns:a16="http://schemas.microsoft.com/office/drawing/2014/main" id="{AF1393CA-EC78-0844-78D6-DE103D3EDF00}"/>
              </a:ext>
            </a:extLst>
          </p:cNvPr>
          <p:cNvSpPr/>
          <p:nvPr/>
        </p:nvSpPr>
        <p:spPr>
          <a:xfrm>
            <a:off x="8126555" y="3245699"/>
            <a:ext cx="2519085" cy="60063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b="1" dirty="0">
                <a:solidFill>
                  <a:schemeClr val="accent2"/>
                </a:solidFill>
                <a:latin typeface="Arial" panose="020B0604020202020204" pitchFamily="34" charset="0"/>
                <a:cs typeface="Arial" panose="020B0604020202020204" pitchFamily="34" charset="0"/>
              </a:rPr>
              <a:t>Réalisation de l’interface</a:t>
            </a:r>
          </a:p>
        </p:txBody>
      </p:sp>
      <p:sp>
        <p:nvSpPr>
          <p:cNvPr id="40" name="Rectangle 39">
            <a:extLst>
              <a:ext uri="{FF2B5EF4-FFF2-40B4-BE49-F238E27FC236}">
                <a16:creationId xmlns:a16="http://schemas.microsoft.com/office/drawing/2014/main" id="{6D9DD329-F2C4-9923-F5C2-20A4682E914F}"/>
              </a:ext>
            </a:extLst>
          </p:cNvPr>
          <p:cNvSpPr/>
          <p:nvPr/>
        </p:nvSpPr>
        <p:spPr>
          <a:xfrm>
            <a:off x="8119753" y="1910433"/>
            <a:ext cx="2519085" cy="600635"/>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2800" b="1" dirty="0">
                <a:solidFill>
                  <a:schemeClr val="accent2"/>
                </a:solidFill>
                <a:latin typeface="Arial" panose="020B0604020202020204" pitchFamily="34" charset="0"/>
                <a:cs typeface="Arial" panose="020B0604020202020204" pitchFamily="34" charset="0"/>
              </a:rPr>
              <a:t>Résultats d’analyses</a:t>
            </a:r>
          </a:p>
        </p:txBody>
      </p:sp>
    </p:spTree>
    <p:extLst>
      <p:ext uri="{BB962C8B-B14F-4D97-AF65-F5344CB8AC3E}">
        <p14:creationId xmlns:p14="http://schemas.microsoft.com/office/powerpoint/2010/main" val="30240307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anim calcmode="lin" valueType="num">
                                      <p:cBhvr>
                                        <p:cTn id="18" dur="1000" fill="hold"/>
                                        <p:tgtEl>
                                          <p:spTgt spid="16"/>
                                        </p:tgtEl>
                                        <p:attrNameLst>
                                          <p:attrName>ppt_x</p:attrName>
                                        </p:attrNameLst>
                                      </p:cBhvr>
                                      <p:tavLst>
                                        <p:tav tm="0">
                                          <p:val>
                                            <p:strVal val="#ppt_x"/>
                                          </p:val>
                                        </p:tav>
                                        <p:tav tm="100000">
                                          <p:val>
                                            <p:strVal val="#ppt_x"/>
                                          </p:val>
                                        </p:tav>
                                      </p:tavLst>
                                    </p:anim>
                                    <p:anim calcmode="lin" valueType="num">
                                      <p:cBhvr>
                                        <p:cTn id="19" dur="1000" fill="hold"/>
                                        <p:tgtEl>
                                          <p:spTgt spid="1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1000"/>
                                        <p:tgtEl>
                                          <p:spTgt spid="3"/>
                                        </p:tgtEl>
                                      </p:cBhvr>
                                    </p:animEffect>
                                    <p:anim calcmode="lin" valueType="num">
                                      <p:cBhvr>
                                        <p:cTn id="23" dur="1000" fill="hold"/>
                                        <p:tgtEl>
                                          <p:spTgt spid="3"/>
                                        </p:tgtEl>
                                        <p:attrNameLst>
                                          <p:attrName>ppt_x</p:attrName>
                                        </p:attrNameLst>
                                      </p:cBhvr>
                                      <p:tavLst>
                                        <p:tav tm="0">
                                          <p:val>
                                            <p:strVal val="#ppt_x"/>
                                          </p:val>
                                        </p:tav>
                                        <p:tav tm="100000">
                                          <p:val>
                                            <p:strVal val="#ppt_x"/>
                                          </p:val>
                                        </p:tav>
                                      </p:tavLst>
                                    </p:anim>
                                    <p:anim calcmode="lin" valueType="num">
                                      <p:cBhvr>
                                        <p:cTn id="24" dur="1000" fill="hold"/>
                                        <p:tgtEl>
                                          <p:spTgt spid="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1000"/>
                                        <p:tgtEl>
                                          <p:spTgt spid="34"/>
                                        </p:tgtEl>
                                      </p:cBhvr>
                                    </p:animEffect>
                                    <p:anim calcmode="lin" valueType="num">
                                      <p:cBhvr>
                                        <p:cTn id="28" dur="1000" fill="hold"/>
                                        <p:tgtEl>
                                          <p:spTgt spid="34"/>
                                        </p:tgtEl>
                                        <p:attrNameLst>
                                          <p:attrName>ppt_x</p:attrName>
                                        </p:attrNameLst>
                                      </p:cBhvr>
                                      <p:tavLst>
                                        <p:tav tm="0">
                                          <p:val>
                                            <p:strVal val="#ppt_x"/>
                                          </p:val>
                                        </p:tav>
                                        <p:tav tm="100000">
                                          <p:val>
                                            <p:strVal val="#ppt_x"/>
                                          </p:val>
                                        </p:tav>
                                      </p:tavLst>
                                    </p:anim>
                                    <p:anim calcmode="lin" valueType="num">
                                      <p:cBhvr>
                                        <p:cTn id="29" dur="1000" fill="hold"/>
                                        <p:tgtEl>
                                          <p:spTgt spid="3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1000"/>
                                        <p:tgtEl>
                                          <p:spTgt spid="4"/>
                                        </p:tgtEl>
                                      </p:cBhvr>
                                    </p:animEffect>
                                    <p:anim calcmode="lin" valueType="num">
                                      <p:cBhvr>
                                        <p:cTn id="33" dur="1000" fill="hold"/>
                                        <p:tgtEl>
                                          <p:spTgt spid="4"/>
                                        </p:tgtEl>
                                        <p:attrNameLst>
                                          <p:attrName>ppt_x</p:attrName>
                                        </p:attrNameLst>
                                      </p:cBhvr>
                                      <p:tavLst>
                                        <p:tav tm="0">
                                          <p:val>
                                            <p:strVal val="#ppt_x"/>
                                          </p:val>
                                        </p:tav>
                                        <p:tav tm="100000">
                                          <p:val>
                                            <p:strVal val="#ppt_x"/>
                                          </p:val>
                                        </p:tav>
                                      </p:tavLst>
                                    </p:anim>
                                    <p:anim calcmode="lin" valueType="num">
                                      <p:cBhvr>
                                        <p:cTn id="34" dur="1000" fill="hold"/>
                                        <p:tgtEl>
                                          <p:spTgt spid="4"/>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fade">
                                      <p:cBhvr>
                                        <p:cTn id="37" dur="1000"/>
                                        <p:tgtEl>
                                          <p:spTgt spid="35"/>
                                        </p:tgtEl>
                                      </p:cBhvr>
                                    </p:animEffect>
                                    <p:anim calcmode="lin" valueType="num">
                                      <p:cBhvr>
                                        <p:cTn id="38" dur="1000" fill="hold"/>
                                        <p:tgtEl>
                                          <p:spTgt spid="35"/>
                                        </p:tgtEl>
                                        <p:attrNameLst>
                                          <p:attrName>ppt_x</p:attrName>
                                        </p:attrNameLst>
                                      </p:cBhvr>
                                      <p:tavLst>
                                        <p:tav tm="0">
                                          <p:val>
                                            <p:strVal val="#ppt_x"/>
                                          </p:val>
                                        </p:tav>
                                        <p:tav tm="100000">
                                          <p:val>
                                            <p:strVal val="#ppt_x"/>
                                          </p:val>
                                        </p:tav>
                                      </p:tavLst>
                                    </p:anim>
                                    <p:anim calcmode="lin" valueType="num">
                                      <p:cBhvr>
                                        <p:cTn id="39" dur="1000" fill="hold"/>
                                        <p:tgtEl>
                                          <p:spTgt spid="35"/>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1000"/>
                                        <p:tgtEl>
                                          <p:spTgt spid="15"/>
                                        </p:tgtEl>
                                      </p:cBhvr>
                                    </p:animEffect>
                                    <p:anim calcmode="lin" valueType="num">
                                      <p:cBhvr>
                                        <p:cTn id="43" dur="1000" fill="hold"/>
                                        <p:tgtEl>
                                          <p:spTgt spid="15"/>
                                        </p:tgtEl>
                                        <p:attrNameLst>
                                          <p:attrName>ppt_x</p:attrName>
                                        </p:attrNameLst>
                                      </p:cBhvr>
                                      <p:tavLst>
                                        <p:tav tm="0">
                                          <p:val>
                                            <p:strVal val="#ppt_x"/>
                                          </p:val>
                                        </p:tav>
                                        <p:tav tm="100000">
                                          <p:val>
                                            <p:strVal val="#ppt_x"/>
                                          </p:val>
                                        </p:tav>
                                      </p:tavLst>
                                    </p:anim>
                                    <p:anim calcmode="lin" valueType="num">
                                      <p:cBhvr>
                                        <p:cTn id="44" dur="1000" fill="hold"/>
                                        <p:tgtEl>
                                          <p:spTgt spid="15"/>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fade">
                                      <p:cBhvr>
                                        <p:cTn id="47" dur="1000"/>
                                        <p:tgtEl>
                                          <p:spTgt spid="36"/>
                                        </p:tgtEl>
                                      </p:cBhvr>
                                    </p:animEffect>
                                    <p:anim calcmode="lin" valueType="num">
                                      <p:cBhvr>
                                        <p:cTn id="48" dur="1000" fill="hold"/>
                                        <p:tgtEl>
                                          <p:spTgt spid="36"/>
                                        </p:tgtEl>
                                        <p:attrNameLst>
                                          <p:attrName>ppt_x</p:attrName>
                                        </p:attrNameLst>
                                      </p:cBhvr>
                                      <p:tavLst>
                                        <p:tav tm="0">
                                          <p:val>
                                            <p:strVal val="#ppt_x"/>
                                          </p:val>
                                        </p:tav>
                                        <p:tav tm="100000">
                                          <p:val>
                                            <p:strVal val="#ppt_x"/>
                                          </p:val>
                                        </p:tav>
                                      </p:tavLst>
                                    </p:anim>
                                    <p:anim calcmode="lin" valueType="num">
                                      <p:cBhvr>
                                        <p:cTn id="49" dur="1000" fill="hold"/>
                                        <p:tgtEl>
                                          <p:spTgt spid="36"/>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fade">
                                      <p:cBhvr>
                                        <p:cTn id="52" dur="1000"/>
                                        <p:tgtEl>
                                          <p:spTgt spid="32"/>
                                        </p:tgtEl>
                                      </p:cBhvr>
                                    </p:animEffect>
                                    <p:anim calcmode="lin" valueType="num">
                                      <p:cBhvr>
                                        <p:cTn id="53" dur="1000" fill="hold"/>
                                        <p:tgtEl>
                                          <p:spTgt spid="32"/>
                                        </p:tgtEl>
                                        <p:attrNameLst>
                                          <p:attrName>ppt_x</p:attrName>
                                        </p:attrNameLst>
                                      </p:cBhvr>
                                      <p:tavLst>
                                        <p:tav tm="0">
                                          <p:val>
                                            <p:strVal val="#ppt_x"/>
                                          </p:val>
                                        </p:tav>
                                        <p:tav tm="100000">
                                          <p:val>
                                            <p:strVal val="#ppt_x"/>
                                          </p:val>
                                        </p:tav>
                                      </p:tavLst>
                                    </p:anim>
                                    <p:anim calcmode="lin" valueType="num">
                                      <p:cBhvr>
                                        <p:cTn id="54" dur="1000" fill="hold"/>
                                        <p:tgtEl>
                                          <p:spTgt spid="32"/>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fade">
                                      <p:cBhvr>
                                        <p:cTn id="57" dur="1000"/>
                                        <p:tgtEl>
                                          <p:spTgt spid="13"/>
                                        </p:tgtEl>
                                      </p:cBhvr>
                                    </p:animEffect>
                                    <p:anim calcmode="lin" valueType="num">
                                      <p:cBhvr>
                                        <p:cTn id="58" dur="1000" fill="hold"/>
                                        <p:tgtEl>
                                          <p:spTgt spid="13"/>
                                        </p:tgtEl>
                                        <p:attrNameLst>
                                          <p:attrName>ppt_x</p:attrName>
                                        </p:attrNameLst>
                                      </p:cBhvr>
                                      <p:tavLst>
                                        <p:tav tm="0">
                                          <p:val>
                                            <p:strVal val="#ppt_x"/>
                                          </p:val>
                                        </p:tav>
                                        <p:tav tm="100000">
                                          <p:val>
                                            <p:strVal val="#ppt_x"/>
                                          </p:val>
                                        </p:tav>
                                      </p:tavLst>
                                    </p:anim>
                                    <p:anim calcmode="lin" valueType="num">
                                      <p:cBhvr>
                                        <p:cTn id="59" dur="1000" fill="hold"/>
                                        <p:tgtEl>
                                          <p:spTgt spid="13"/>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7"/>
                                        </p:tgtEl>
                                        <p:attrNameLst>
                                          <p:attrName>style.visibility</p:attrName>
                                        </p:attrNameLst>
                                      </p:cBhvr>
                                      <p:to>
                                        <p:strVal val="visible"/>
                                      </p:to>
                                    </p:set>
                                    <p:animEffect transition="in" filter="fade">
                                      <p:cBhvr>
                                        <p:cTn id="62" dur="1000"/>
                                        <p:tgtEl>
                                          <p:spTgt spid="37"/>
                                        </p:tgtEl>
                                      </p:cBhvr>
                                    </p:animEffect>
                                    <p:anim calcmode="lin" valueType="num">
                                      <p:cBhvr>
                                        <p:cTn id="63" dur="1000" fill="hold"/>
                                        <p:tgtEl>
                                          <p:spTgt spid="37"/>
                                        </p:tgtEl>
                                        <p:attrNameLst>
                                          <p:attrName>ppt_x</p:attrName>
                                        </p:attrNameLst>
                                      </p:cBhvr>
                                      <p:tavLst>
                                        <p:tav tm="0">
                                          <p:val>
                                            <p:strVal val="#ppt_x"/>
                                          </p:val>
                                        </p:tav>
                                        <p:tav tm="100000">
                                          <p:val>
                                            <p:strVal val="#ppt_x"/>
                                          </p:val>
                                        </p:tav>
                                      </p:tavLst>
                                    </p:anim>
                                    <p:anim calcmode="lin" valueType="num">
                                      <p:cBhvr>
                                        <p:cTn id="64" dur="1000" fill="hold"/>
                                        <p:tgtEl>
                                          <p:spTgt spid="37"/>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5"/>
                                        </p:tgtEl>
                                        <p:attrNameLst>
                                          <p:attrName>style.visibility</p:attrName>
                                        </p:attrNameLst>
                                      </p:cBhvr>
                                      <p:to>
                                        <p:strVal val="visible"/>
                                      </p:to>
                                    </p:set>
                                    <p:animEffect transition="in" filter="fade">
                                      <p:cBhvr>
                                        <p:cTn id="67" dur="1000"/>
                                        <p:tgtEl>
                                          <p:spTgt spid="5"/>
                                        </p:tgtEl>
                                      </p:cBhvr>
                                    </p:animEffect>
                                    <p:anim calcmode="lin" valueType="num">
                                      <p:cBhvr>
                                        <p:cTn id="68" dur="1000" fill="hold"/>
                                        <p:tgtEl>
                                          <p:spTgt spid="5"/>
                                        </p:tgtEl>
                                        <p:attrNameLst>
                                          <p:attrName>ppt_x</p:attrName>
                                        </p:attrNameLst>
                                      </p:cBhvr>
                                      <p:tavLst>
                                        <p:tav tm="0">
                                          <p:val>
                                            <p:strVal val="#ppt_x"/>
                                          </p:val>
                                        </p:tav>
                                        <p:tav tm="100000">
                                          <p:val>
                                            <p:strVal val="#ppt_x"/>
                                          </p:val>
                                        </p:tav>
                                      </p:tavLst>
                                    </p:anim>
                                    <p:anim calcmode="lin" valueType="num">
                                      <p:cBhvr>
                                        <p:cTn id="69" dur="1000" fill="hold"/>
                                        <p:tgtEl>
                                          <p:spTgt spid="5"/>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40"/>
                                        </p:tgtEl>
                                        <p:attrNameLst>
                                          <p:attrName>style.visibility</p:attrName>
                                        </p:attrNameLst>
                                      </p:cBhvr>
                                      <p:to>
                                        <p:strVal val="visible"/>
                                      </p:to>
                                    </p:set>
                                    <p:animEffect transition="in" filter="fade">
                                      <p:cBhvr>
                                        <p:cTn id="72" dur="1000"/>
                                        <p:tgtEl>
                                          <p:spTgt spid="40"/>
                                        </p:tgtEl>
                                      </p:cBhvr>
                                    </p:animEffect>
                                    <p:anim calcmode="lin" valueType="num">
                                      <p:cBhvr>
                                        <p:cTn id="73" dur="1000" fill="hold"/>
                                        <p:tgtEl>
                                          <p:spTgt spid="40"/>
                                        </p:tgtEl>
                                        <p:attrNameLst>
                                          <p:attrName>ppt_x</p:attrName>
                                        </p:attrNameLst>
                                      </p:cBhvr>
                                      <p:tavLst>
                                        <p:tav tm="0">
                                          <p:val>
                                            <p:strVal val="#ppt_x"/>
                                          </p:val>
                                        </p:tav>
                                        <p:tav tm="100000">
                                          <p:val>
                                            <p:strVal val="#ppt_x"/>
                                          </p:val>
                                        </p:tav>
                                      </p:tavLst>
                                    </p:anim>
                                    <p:anim calcmode="lin" valueType="num">
                                      <p:cBhvr>
                                        <p:cTn id="74" dur="1000" fill="hold"/>
                                        <p:tgtEl>
                                          <p:spTgt spid="40"/>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14"/>
                                        </p:tgtEl>
                                        <p:attrNameLst>
                                          <p:attrName>style.visibility</p:attrName>
                                        </p:attrNameLst>
                                      </p:cBhvr>
                                      <p:to>
                                        <p:strVal val="visible"/>
                                      </p:to>
                                    </p:set>
                                    <p:animEffect transition="in" filter="fade">
                                      <p:cBhvr>
                                        <p:cTn id="77" dur="1000"/>
                                        <p:tgtEl>
                                          <p:spTgt spid="14"/>
                                        </p:tgtEl>
                                      </p:cBhvr>
                                    </p:animEffect>
                                    <p:anim calcmode="lin" valueType="num">
                                      <p:cBhvr>
                                        <p:cTn id="78" dur="1000" fill="hold"/>
                                        <p:tgtEl>
                                          <p:spTgt spid="14"/>
                                        </p:tgtEl>
                                        <p:attrNameLst>
                                          <p:attrName>ppt_x</p:attrName>
                                        </p:attrNameLst>
                                      </p:cBhvr>
                                      <p:tavLst>
                                        <p:tav tm="0">
                                          <p:val>
                                            <p:strVal val="#ppt_x"/>
                                          </p:val>
                                        </p:tav>
                                        <p:tav tm="100000">
                                          <p:val>
                                            <p:strVal val="#ppt_x"/>
                                          </p:val>
                                        </p:tav>
                                      </p:tavLst>
                                    </p:anim>
                                    <p:anim calcmode="lin" valueType="num">
                                      <p:cBhvr>
                                        <p:cTn id="79" dur="1000" fill="hold"/>
                                        <p:tgtEl>
                                          <p:spTgt spid="14"/>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39"/>
                                        </p:tgtEl>
                                        <p:attrNameLst>
                                          <p:attrName>style.visibility</p:attrName>
                                        </p:attrNameLst>
                                      </p:cBhvr>
                                      <p:to>
                                        <p:strVal val="visible"/>
                                      </p:to>
                                    </p:set>
                                    <p:animEffect transition="in" filter="fade">
                                      <p:cBhvr>
                                        <p:cTn id="82" dur="1000"/>
                                        <p:tgtEl>
                                          <p:spTgt spid="39"/>
                                        </p:tgtEl>
                                      </p:cBhvr>
                                    </p:animEffect>
                                    <p:anim calcmode="lin" valueType="num">
                                      <p:cBhvr>
                                        <p:cTn id="83" dur="1000" fill="hold"/>
                                        <p:tgtEl>
                                          <p:spTgt spid="39"/>
                                        </p:tgtEl>
                                        <p:attrNameLst>
                                          <p:attrName>ppt_x</p:attrName>
                                        </p:attrNameLst>
                                      </p:cBhvr>
                                      <p:tavLst>
                                        <p:tav tm="0">
                                          <p:val>
                                            <p:strVal val="#ppt_x"/>
                                          </p:val>
                                        </p:tav>
                                        <p:tav tm="100000">
                                          <p:val>
                                            <p:strVal val="#ppt_x"/>
                                          </p:val>
                                        </p:tav>
                                      </p:tavLst>
                                    </p:anim>
                                    <p:anim calcmode="lin" valueType="num">
                                      <p:cBhvr>
                                        <p:cTn id="84" dur="1000" fill="hold"/>
                                        <p:tgtEl>
                                          <p:spTgt spid="39"/>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30"/>
                                        </p:tgtEl>
                                        <p:attrNameLst>
                                          <p:attrName>style.visibility</p:attrName>
                                        </p:attrNameLst>
                                      </p:cBhvr>
                                      <p:to>
                                        <p:strVal val="visible"/>
                                      </p:to>
                                    </p:set>
                                    <p:animEffect transition="in" filter="fade">
                                      <p:cBhvr>
                                        <p:cTn id="87" dur="1000"/>
                                        <p:tgtEl>
                                          <p:spTgt spid="30"/>
                                        </p:tgtEl>
                                      </p:cBhvr>
                                    </p:animEffect>
                                    <p:anim calcmode="lin" valueType="num">
                                      <p:cBhvr>
                                        <p:cTn id="88" dur="1000" fill="hold"/>
                                        <p:tgtEl>
                                          <p:spTgt spid="30"/>
                                        </p:tgtEl>
                                        <p:attrNameLst>
                                          <p:attrName>ppt_x</p:attrName>
                                        </p:attrNameLst>
                                      </p:cBhvr>
                                      <p:tavLst>
                                        <p:tav tm="0">
                                          <p:val>
                                            <p:strVal val="#ppt_x"/>
                                          </p:val>
                                        </p:tav>
                                        <p:tav tm="100000">
                                          <p:val>
                                            <p:strVal val="#ppt_x"/>
                                          </p:val>
                                        </p:tav>
                                      </p:tavLst>
                                    </p:anim>
                                    <p:anim calcmode="lin" valueType="num">
                                      <p:cBhvr>
                                        <p:cTn id="89" dur="1000" fill="hold"/>
                                        <p:tgtEl>
                                          <p:spTgt spid="30"/>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38"/>
                                        </p:tgtEl>
                                        <p:attrNameLst>
                                          <p:attrName>style.visibility</p:attrName>
                                        </p:attrNameLst>
                                      </p:cBhvr>
                                      <p:to>
                                        <p:strVal val="visible"/>
                                      </p:to>
                                    </p:set>
                                    <p:animEffect transition="in" filter="fade">
                                      <p:cBhvr>
                                        <p:cTn id="92" dur="1000"/>
                                        <p:tgtEl>
                                          <p:spTgt spid="38"/>
                                        </p:tgtEl>
                                      </p:cBhvr>
                                    </p:animEffect>
                                    <p:anim calcmode="lin" valueType="num">
                                      <p:cBhvr>
                                        <p:cTn id="93" dur="1000" fill="hold"/>
                                        <p:tgtEl>
                                          <p:spTgt spid="38"/>
                                        </p:tgtEl>
                                        <p:attrNameLst>
                                          <p:attrName>ppt_x</p:attrName>
                                        </p:attrNameLst>
                                      </p:cBhvr>
                                      <p:tavLst>
                                        <p:tav tm="0">
                                          <p:val>
                                            <p:strVal val="#ppt_x"/>
                                          </p:val>
                                        </p:tav>
                                        <p:tav tm="100000">
                                          <p:val>
                                            <p:strVal val="#ppt_x"/>
                                          </p:val>
                                        </p:tav>
                                      </p:tavLst>
                                    </p:anim>
                                    <p:anim calcmode="lin" valueType="num">
                                      <p:cBhvr>
                                        <p:cTn id="94"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animBg="1"/>
      <p:bldP spid="3" grpId="0" animBg="1"/>
      <p:bldP spid="4" grpId="0" animBg="1"/>
      <p:bldP spid="5" grpId="0" animBg="1"/>
      <p:bldP spid="13" grpId="0" animBg="1"/>
      <p:bldP spid="14" grpId="0" animBg="1"/>
      <p:bldP spid="15" grpId="0" animBg="1"/>
      <p:bldP spid="16" grpId="0" animBg="1"/>
      <p:bldP spid="30" grpId="0" animBg="1"/>
      <p:bldP spid="34" grpId="0" animBg="1"/>
      <p:bldP spid="35" grpId="0" animBg="1"/>
      <p:bldP spid="36" grpId="0" animBg="1"/>
      <p:bldP spid="37" grpId="0" animBg="1"/>
      <p:bldP spid="38" grpId="0" animBg="1"/>
      <p:bldP spid="39" grpId="0" animBg="1"/>
      <p:bldP spid="4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 coins arrondis 3">
            <a:extLst>
              <a:ext uri="{FF2B5EF4-FFF2-40B4-BE49-F238E27FC236}">
                <a16:creationId xmlns:a16="http://schemas.microsoft.com/office/drawing/2014/main" id="{4E7EDB84-5E2B-A4FB-2121-467289150929}"/>
              </a:ext>
            </a:extLst>
          </p:cNvPr>
          <p:cNvSpPr/>
          <p:nvPr/>
        </p:nvSpPr>
        <p:spPr>
          <a:xfrm>
            <a:off x="9377082" y="76200"/>
            <a:ext cx="2680447" cy="582706"/>
          </a:xfrm>
          <a:prstGeom prst="roundRect">
            <a:avLst/>
          </a:prstGeom>
          <a:solidFill>
            <a:schemeClr val="tx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200" b="1" dirty="0">
                <a:solidFill>
                  <a:schemeClr val="bg1"/>
                </a:solidFill>
                <a:latin typeface="Arial" panose="020B0604020202020204" pitchFamily="34" charset="0"/>
                <a:cs typeface="Arial" panose="020B0604020202020204" pitchFamily="34" charset="0"/>
              </a:rPr>
              <a:t>Introduction</a:t>
            </a:r>
          </a:p>
        </p:txBody>
      </p:sp>
      <p:sp>
        <p:nvSpPr>
          <p:cNvPr id="2" name="Organigramme : Connecteur 1">
            <a:extLst>
              <a:ext uri="{FF2B5EF4-FFF2-40B4-BE49-F238E27FC236}">
                <a16:creationId xmlns:a16="http://schemas.microsoft.com/office/drawing/2014/main" id="{F249B2D1-D3AF-CDFC-1514-3D84797EFCB7}"/>
              </a:ext>
            </a:extLst>
          </p:cNvPr>
          <p:cNvSpPr/>
          <p:nvPr/>
        </p:nvSpPr>
        <p:spPr>
          <a:xfrm>
            <a:off x="4679576" y="1264023"/>
            <a:ext cx="2501152" cy="2169459"/>
          </a:xfrm>
          <a:prstGeom prst="flowChartConnector">
            <a:avLst/>
          </a:prstGeom>
          <a:solidFill>
            <a:schemeClr val="accent1">
              <a:lumMod val="50000"/>
              <a:lumOff val="5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fr-FR" sz="2400" b="1" dirty="0">
                <a:solidFill>
                  <a:schemeClr val="bg1"/>
                </a:solidFill>
                <a:latin typeface="Arial" panose="020B0604020202020204" pitchFamily="34" charset="0"/>
                <a:cs typeface="Arial" panose="020B0604020202020204" pitchFamily="34" charset="0"/>
              </a:rPr>
              <a:t>Définitions</a:t>
            </a:r>
          </a:p>
        </p:txBody>
      </p:sp>
      <p:cxnSp>
        <p:nvCxnSpPr>
          <p:cNvPr id="9" name="Connecteur droit 8">
            <a:extLst>
              <a:ext uri="{FF2B5EF4-FFF2-40B4-BE49-F238E27FC236}">
                <a16:creationId xmlns:a16="http://schemas.microsoft.com/office/drawing/2014/main" id="{AFD9FEEA-6E98-0994-AE86-126630676B77}"/>
              </a:ext>
            </a:extLst>
          </p:cNvPr>
          <p:cNvCxnSpPr>
            <a:cxnSpLocks/>
            <a:stCxn id="2" idx="2"/>
          </p:cNvCxnSpPr>
          <p:nvPr/>
        </p:nvCxnSpPr>
        <p:spPr>
          <a:xfrm flipH="1">
            <a:off x="3505200" y="2348753"/>
            <a:ext cx="1174376" cy="17929"/>
          </a:xfrm>
          <a:prstGeom prst="line">
            <a:avLst/>
          </a:prstGeom>
        </p:spPr>
        <p:style>
          <a:lnRef idx="3">
            <a:schemeClr val="accent3"/>
          </a:lnRef>
          <a:fillRef idx="0">
            <a:schemeClr val="accent3"/>
          </a:fillRef>
          <a:effectRef idx="2">
            <a:schemeClr val="accent3"/>
          </a:effectRef>
          <a:fontRef idx="minor">
            <a:schemeClr val="tx1"/>
          </a:fontRef>
        </p:style>
      </p:cxnSp>
      <p:cxnSp>
        <p:nvCxnSpPr>
          <p:cNvPr id="10" name="Connecteur droit 9">
            <a:extLst>
              <a:ext uri="{FF2B5EF4-FFF2-40B4-BE49-F238E27FC236}">
                <a16:creationId xmlns:a16="http://schemas.microsoft.com/office/drawing/2014/main" id="{1FB85356-F97D-C9BC-3019-3FF7F8F865C6}"/>
              </a:ext>
            </a:extLst>
          </p:cNvPr>
          <p:cNvCxnSpPr>
            <a:cxnSpLocks/>
          </p:cNvCxnSpPr>
          <p:nvPr/>
        </p:nvCxnSpPr>
        <p:spPr>
          <a:xfrm flipH="1">
            <a:off x="7180728" y="2348753"/>
            <a:ext cx="941293" cy="0"/>
          </a:xfrm>
          <a:prstGeom prst="line">
            <a:avLst/>
          </a:prstGeom>
          <a:ln>
            <a:solidFill>
              <a:schemeClr val="accent6">
                <a:lumMod val="60000"/>
                <a:lumOff val="40000"/>
              </a:schemeClr>
            </a:solidFill>
          </a:ln>
        </p:spPr>
        <p:style>
          <a:lnRef idx="3">
            <a:schemeClr val="accent3"/>
          </a:lnRef>
          <a:fillRef idx="0">
            <a:schemeClr val="accent3"/>
          </a:fillRef>
          <a:effectRef idx="2">
            <a:schemeClr val="accent3"/>
          </a:effectRef>
          <a:fontRef idx="minor">
            <a:schemeClr val="tx1"/>
          </a:fontRef>
        </p:style>
      </p:cxnSp>
      <p:cxnSp>
        <p:nvCxnSpPr>
          <p:cNvPr id="11" name="Connecteur droit 10">
            <a:extLst>
              <a:ext uri="{FF2B5EF4-FFF2-40B4-BE49-F238E27FC236}">
                <a16:creationId xmlns:a16="http://schemas.microsoft.com/office/drawing/2014/main" id="{80BBD2C3-184D-7803-9EAF-C33FF183D315}"/>
              </a:ext>
            </a:extLst>
          </p:cNvPr>
          <p:cNvCxnSpPr>
            <a:cxnSpLocks/>
          </p:cNvCxnSpPr>
          <p:nvPr/>
        </p:nvCxnSpPr>
        <p:spPr>
          <a:xfrm>
            <a:off x="5952563" y="3433482"/>
            <a:ext cx="0" cy="923365"/>
          </a:xfrm>
          <a:prstGeom prst="line">
            <a:avLst/>
          </a:prstGeom>
          <a:ln>
            <a:solidFill>
              <a:schemeClr val="accent1"/>
            </a:solidFill>
          </a:ln>
        </p:spPr>
        <p:style>
          <a:lnRef idx="3">
            <a:schemeClr val="accent3"/>
          </a:lnRef>
          <a:fillRef idx="0">
            <a:schemeClr val="accent3"/>
          </a:fillRef>
          <a:effectRef idx="2">
            <a:schemeClr val="accent3"/>
          </a:effectRef>
          <a:fontRef idx="minor">
            <a:schemeClr val="tx1"/>
          </a:fontRef>
        </p:style>
      </p:cxnSp>
      <p:sp>
        <p:nvSpPr>
          <p:cNvPr id="13" name="ZoneTexte 12">
            <a:extLst>
              <a:ext uri="{FF2B5EF4-FFF2-40B4-BE49-F238E27FC236}">
                <a16:creationId xmlns:a16="http://schemas.microsoft.com/office/drawing/2014/main" id="{3224B36C-A134-558C-D455-9D2B18108183}"/>
              </a:ext>
            </a:extLst>
          </p:cNvPr>
          <p:cNvSpPr txBox="1"/>
          <p:nvPr/>
        </p:nvSpPr>
        <p:spPr>
          <a:xfrm>
            <a:off x="457204" y="1326665"/>
            <a:ext cx="3047996" cy="2339102"/>
          </a:xfrm>
          <a:prstGeom prst="rect">
            <a:avLst/>
          </a:prstGeom>
          <a:noFill/>
        </p:spPr>
        <p:txBody>
          <a:bodyPr wrap="square" rtlCol="0">
            <a:spAutoFit/>
          </a:bodyPr>
          <a:lstStyle/>
          <a:p>
            <a:pPr algn="ctr"/>
            <a:r>
              <a:rPr lang="fr-FR" sz="2000" b="1" dirty="0">
                <a:solidFill>
                  <a:srgbClr val="FFC000"/>
                </a:solidFill>
                <a:latin typeface="Arial" panose="020B0604020202020204" pitchFamily="34" charset="0"/>
                <a:cs typeface="Arial" panose="020B0604020202020204" pitchFamily="34" charset="0"/>
              </a:rPr>
              <a:t>Analyse prédictive</a:t>
            </a:r>
            <a:endParaRPr lang="fr-FR" dirty="0">
              <a:solidFill>
                <a:srgbClr val="FFC000"/>
              </a:solidFill>
              <a:latin typeface="Arial" panose="020B0604020202020204" pitchFamily="34" charset="0"/>
              <a:cs typeface="Arial" panose="020B0604020202020204" pitchFamily="34" charset="0"/>
            </a:endParaRPr>
          </a:p>
          <a:p>
            <a:pPr algn="ctr"/>
            <a:r>
              <a:rPr lang="fr-FR" dirty="0">
                <a:latin typeface="Arial" panose="020B0604020202020204" pitchFamily="34" charset="0"/>
                <a:cs typeface="Arial" panose="020B0604020202020204" pitchFamily="34" charset="0"/>
              </a:rPr>
              <a:t>Elle utilise des algorithmes pour analyser les données et prédire les risques futurs, permettant une intervention précoce et une meilleure prise en charge des patients.</a:t>
            </a:r>
          </a:p>
        </p:txBody>
      </p:sp>
      <p:sp>
        <p:nvSpPr>
          <p:cNvPr id="14" name="ZoneTexte 13">
            <a:extLst>
              <a:ext uri="{FF2B5EF4-FFF2-40B4-BE49-F238E27FC236}">
                <a16:creationId xmlns:a16="http://schemas.microsoft.com/office/drawing/2014/main" id="{D894A83E-FCF3-1AD6-64F6-690EC33BA861}"/>
              </a:ext>
            </a:extLst>
          </p:cNvPr>
          <p:cNvSpPr txBox="1"/>
          <p:nvPr/>
        </p:nvSpPr>
        <p:spPr>
          <a:xfrm>
            <a:off x="3765179" y="4356847"/>
            <a:ext cx="4383734" cy="2092881"/>
          </a:xfrm>
          <a:prstGeom prst="rect">
            <a:avLst/>
          </a:prstGeom>
          <a:noFill/>
        </p:spPr>
        <p:txBody>
          <a:bodyPr wrap="square" rtlCol="0">
            <a:spAutoFit/>
          </a:bodyPr>
          <a:lstStyle/>
          <a:p>
            <a:pPr algn="ctr"/>
            <a:r>
              <a:rPr lang="fr-FR" sz="2000" b="1" dirty="0">
                <a:latin typeface="Arial" panose="020B0604020202020204" pitchFamily="34" charset="0"/>
                <a:cs typeface="Arial" panose="020B0604020202020204" pitchFamily="34" charset="0"/>
              </a:rPr>
              <a:t>Diabètes</a:t>
            </a:r>
          </a:p>
          <a:p>
            <a:pPr algn="ctr"/>
            <a:r>
              <a:rPr lang="fr-FR" dirty="0">
                <a:latin typeface="Arial" panose="020B0604020202020204" pitchFamily="34" charset="0"/>
                <a:cs typeface="Arial" panose="020B0604020202020204" pitchFamily="34" charset="0"/>
              </a:rPr>
              <a:t>Le diabète est une maladie chronique qui apparaît lorsque le pancréas ne produit pas suffisamment d’insuline ou que l’organisme n’utilise pas correctement l’insuline qu’il produit. </a:t>
            </a:r>
          </a:p>
          <a:p>
            <a:pPr algn="ctr"/>
            <a:endParaRPr lang="fr-FR" sz="2000" b="1" dirty="0">
              <a:latin typeface="Arial" panose="020B0604020202020204" pitchFamily="34" charset="0"/>
              <a:cs typeface="Arial" panose="020B0604020202020204" pitchFamily="34" charset="0"/>
            </a:endParaRPr>
          </a:p>
        </p:txBody>
      </p:sp>
      <p:sp>
        <p:nvSpPr>
          <p:cNvPr id="15" name="ZoneTexte 14">
            <a:extLst>
              <a:ext uri="{FF2B5EF4-FFF2-40B4-BE49-F238E27FC236}">
                <a16:creationId xmlns:a16="http://schemas.microsoft.com/office/drawing/2014/main" id="{B201590B-0043-D89F-EFD1-3C5854FE2625}"/>
              </a:ext>
            </a:extLst>
          </p:cNvPr>
          <p:cNvSpPr txBox="1"/>
          <p:nvPr/>
        </p:nvSpPr>
        <p:spPr>
          <a:xfrm>
            <a:off x="8148913" y="1034278"/>
            <a:ext cx="3576912" cy="2646878"/>
          </a:xfrm>
          <a:prstGeom prst="rect">
            <a:avLst/>
          </a:prstGeom>
          <a:noFill/>
        </p:spPr>
        <p:txBody>
          <a:bodyPr wrap="square" rtlCol="0">
            <a:spAutoFit/>
          </a:bodyPr>
          <a:lstStyle/>
          <a:p>
            <a:pPr algn="ctr"/>
            <a:r>
              <a:rPr lang="fr-FR" sz="2000" b="1" dirty="0">
                <a:solidFill>
                  <a:schemeClr val="accent6"/>
                </a:solidFill>
                <a:latin typeface="Arial" panose="020B0604020202020204" pitchFamily="34" charset="0"/>
                <a:cs typeface="Arial" panose="020B0604020202020204" pitchFamily="34" charset="0"/>
              </a:rPr>
              <a:t>L’apprentissage automatique</a:t>
            </a:r>
          </a:p>
          <a:p>
            <a:pPr algn="ctr"/>
            <a:r>
              <a:rPr lang="fr-FR" dirty="0">
                <a:latin typeface="Arial" panose="020B0604020202020204" pitchFamily="34" charset="0"/>
                <a:cs typeface="Arial" panose="020B0604020202020204" pitchFamily="34" charset="0"/>
              </a:rPr>
              <a:t>Elle est une branche de l’intelligence artificielle qui permet à des systèmes informatiques d’apprendre à partir de données, sans être programmé spécifiquement pour chaque tache. </a:t>
            </a:r>
          </a:p>
        </p:txBody>
      </p:sp>
    </p:spTree>
    <p:extLst>
      <p:ext uri="{BB962C8B-B14F-4D97-AF65-F5344CB8AC3E}">
        <p14:creationId xmlns:p14="http://schemas.microsoft.com/office/powerpoint/2010/main" val="3076558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1000"/>
                                        <p:tgtEl>
                                          <p:spTgt spid="13"/>
                                        </p:tgtEl>
                                      </p:cBhvr>
                                    </p:animEffect>
                                    <p:anim calcmode="lin" valueType="num">
                                      <p:cBhvr>
                                        <p:cTn id="25" dur="1000" fill="hold"/>
                                        <p:tgtEl>
                                          <p:spTgt spid="13"/>
                                        </p:tgtEl>
                                        <p:attrNameLst>
                                          <p:attrName>ppt_x</p:attrName>
                                        </p:attrNameLst>
                                      </p:cBhvr>
                                      <p:tavLst>
                                        <p:tav tm="0">
                                          <p:val>
                                            <p:strVal val="#ppt_x"/>
                                          </p:val>
                                        </p:tav>
                                        <p:tav tm="100000">
                                          <p:val>
                                            <p:strVal val="#ppt_x"/>
                                          </p:val>
                                        </p:tav>
                                      </p:tavLst>
                                    </p:anim>
                                    <p:anim calcmode="lin" valueType="num">
                                      <p:cBhvr>
                                        <p:cTn id="26" dur="1000" fill="hold"/>
                                        <p:tgtEl>
                                          <p:spTgt spid="13"/>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1000"/>
                                        <p:tgtEl>
                                          <p:spTgt spid="14"/>
                                        </p:tgtEl>
                                      </p:cBhvr>
                                    </p:animEffect>
                                    <p:anim calcmode="lin" valueType="num">
                                      <p:cBhvr>
                                        <p:cTn id="35" dur="1000" fill="hold"/>
                                        <p:tgtEl>
                                          <p:spTgt spid="14"/>
                                        </p:tgtEl>
                                        <p:attrNameLst>
                                          <p:attrName>ppt_x</p:attrName>
                                        </p:attrNameLst>
                                      </p:cBhvr>
                                      <p:tavLst>
                                        <p:tav tm="0">
                                          <p:val>
                                            <p:strVal val="#ppt_x"/>
                                          </p:val>
                                        </p:tav>
                                        <p:tav tm="100000">
                                          <p:val>
                                            <p:strVal val="#ppt_x"/>
                                          </p:val>
                                        </p:tav>
                                      </p:tavLst>
                                    </p:anim>
                                    <p:anim calcmode="lin" valueType="num">
                                      <p:cBhvr>
                                        <p:cTn id="36" dur="1000" fill="hold"/>
                                        <p:tgtEl>
                                          <p:spTgt spid="14"/>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1000"/>
                                        <p:tgtEl>
                                          <p:spTgt spid="10"/>
                                        </p:tgtEl>
                                      </p:cBhvr>
                                    </p:animEffect>
                                    <p:anim calcmode="lin" valueType="num">
                                      <p:cBhvr>
                                        <p:cTn id="40" dur="1000" fill="hold"/>
                                        <p:tgtEl>
                                          <p:spTgt spid="10"/>
                                        </p:tgtEl>
                                        <p:attrNameLst>
                                          <p:attrName>ppt_x</p:attrName>
                                        </p:attrNameLst>
                                      </p:cBhvr>
                                      <p:tavLst>
                                        <p:tav tm="0">
                                          <p:val>
                                            <p:strVal val="#ppt_x"/>
                                          </p:val>
                                        </p:tav>
                                        <p:tav tm="100000">
                                          <p:val>
                                            <p:strVal val="#ppt_x"/>
                                          </p:val>
                                        </p:tav>
                                      </p:tavLst>
                                    </p:anim>
                                    <p:anim calcmode="lin" valueType="num">
                                      <p:cBhvr>
                                        <p:cTn id="41" dur="1000" fill="hold"/>
                                        <p:tgtEl>
                                          <p:spTgt spid="10"/>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1000"/>
                                        <p:tgtEl>
                                          <p:spTgt spid="15"/>
                                        </p:tgtEl>
                                      </p:cBhvr>
                                    </p:animEffect>
                                    <p:anim calcmode="lin" valueType="num">
                                      <p:cBhvr>
                                        <p:cTn id="45" dur="1000" fill="hold"/>
                                        <p:tgtEl>
                                          <p:spTgt spid="15"/>
                                        </p:tgtEl>
                                        <p:attrNameLst>
                                          <p:attrName>ppt_x</p:attrName>
                                        </p:attrNameLst>
                                      </p:cBhvr>
                                      <p:tavLst>
                                        <p:tav tm="0">
                                          <p:val>
                                            <p:strVal val="#ppt_x"/>
                                          </p:val>
                                        </p:tav>
                                        <p:tav tm="100000">
                                          <p:val>
                                            <p:strVal val="#ppt_x"/>
                                          </p:val>
                                        </p:tav>
                                      </p:tavLst>
                                    </p:anim>
                                    <p:anim calcmode="lin" valueType="num">
                                      <p:cBhvr>
                                        <p:cTn id="4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P spid="13" grpId="0"/>
      <p:bldP spid="14"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 coins arrondis 3">
            <a:extLst>
              <a:ext uri="{FF2B5EF4-FFF2-40B4-BE49-F238E27FC236}">
                <a16:creationId xmlns:a16="http://schemas.microsoft.com/office/drawing/2014/main" id="{7D34E636-B925-2CB4-612D-787635501290}"/>
              </a:ext>
            </a:extLst>
          </p:cNvPr>
          <p:cNvSpPr/>
          <p:nvPr/>
        </p:nvSpPr>
        <p:spPr>
          <a:xfrm>
            <a:off x="9323294" y="157996"/>
            <a:ext cx="2680447" cy="582706"/>
          </a:xfrm>
          <a:prstGeom prst="roundRect">
            <a:avLst/>
          </a:prstGeom>
          <a:solidFill>
            <a:schemeClr val="tx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200" b="1" dirty="0">
                <a:solidFill>
                  <a:schemeClr val="bg1"/>
                </a:solidFill>
                <a:latin typeface="Arial" panose="020B0604020202020204" pitchFamily="34" charset="0"/>
                <a:cs typeface="Arial" panose="020B0604020202020204" pitchFamily="34" charset="0"/>
              </a:rPr>
              <a:t>Introduction</a:t>
            </a:r>
          </a:p>
        </p:txBody>
      </p:sp>
      <p:sp>
        <p:nvSpPr>
          <p:cNvPr id="5" name="Organigramme : Connecteur 4">
            <a:extLst>
              <a:ext uri="{FF2B5EF4-FFF2-40B4-BE49-F238E27FC236}">
                <a16:creationId xmlns:a16="http://schemas.microsoft.com/office/drawing/2014/main" id="{0E3CA4C0-FBDF-C270-98E3-E77AAD793254}"/>
              </a:ext>
            </a:extLst>
          </p:cNvPr>
          <p:cNvSpPr/>
          <p:nvPr/>
        </p:nvSpPr>
        <p:spPr>
          <a:xfrm>
            <a:off x="849395" y="1845606"/>
            <a:ext cx="2752164" cy="1281954"/>
          </a:xfrm>
          <a:prstGeom prst="flowChartConnector">
            <a:avLst/>
          </a:prstGeom>
          <a:solidFill>
            <a:srgbClr val="C0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b="1" dirty="0">
                <a:solidFill>
                  <a:schemeClr val="tx1"/>
                </a:solidFill>
                <a:latin typeface="Arial" panose="020B0604020202020204" pitchFamily="34" charset="0"/>
                <a:cs typeface="Arial" panose="020B0604020202020204" pitchFamily="34" charset="0"/>
              </a:rPr>
              <a:t>Prédiction de la Progression de la Maladie</a:t>
            </a:r>
          </a:p>
        </p:txBody>
      </p:sp>
      <p:sp>
        <p:nvSpPr>
          <p:cNvPr id="6" name="Organigramme : Connecteur 5">
            <a:extLst>
              <a:ext uri="{FF2B5EF4-FFF2-40B4-BE49-F238E27FC236}">
                <a16:creationId xmlns:a16="http://schemas.microsoft.com/office/drawing/2014/main" id="{946C1EBD-C11B-52D7-740D-ECEF9B24C0D0}"/>
              </a:ext>
            </a:extLst>
          </p:cNvPr>
          <p:cNvSpPr/>
          <p:nvPr/>
        </p:nvSpPr>
        <p:spPr>
          <a:xfrm>
            <a:off x="4879041" y="1845605"/>
            <a:ext cx="2752164" cy="1281955"/>
          </a:xfrm>
          <a:prstGeom prst="flowChartConnector">
            <a:avLst/>
          </a:prstGeom>
          <a:solidFill>
            <a:schemeClr val="accent3"/>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b="1" dirty="0">
                <a:solidFill>
                  <a:schemeClr val="tx1"/>
                </a:solidFill>
                <a:latin typeface="Arial" panose="020B0604020202020204" pitchFamily="34" charset="0"/>
                <a:cs typeface="Arial" panose="020B0604020202020204" pitchFamily="34" charset="0"/>
              </a:rPr>
              <a:t>Détection Précoce des Complications</a:t>
            </a:r>
          </a:p>
        </p:txBody>
      </p:sp>
      <p:sp>
        <p:nvSpPr>
          <p:cNvPr id="7" name="Organigramme : Connecteur 6">
            <a:extLst>
              <a:ext uri="{FF2B5EF4-FFF2-40B4-BE49-F238E27FC236}">
                <a16:creationId xmlns:a16="http://schemas.microsoft.com/office/drawing/2014/main" id="{B5E6FB58-7775-FC6C-A214-BF74613DE8EE}"/>
              </a:ext>
            </a:extLst>
          </p:cNvPr>
          <p:cNvSpPr/>
          <p:nvPr/>
        </p:nvSpPr>
        <p:spPr>
          <a:xfrm>
            <a:off x="8590443" y="1845604"/>
            <a:ext cx="2752164" cy="1281955"/>
          </a:xfrm>
          <a:prstGeom prst="flowChartConnector">
            <a:avLst/>
          </a:prstGeom>
          <a:solidFill>
            <a:schemeClr val="accent5"/>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b="1" dirty="0">
                <a:solidFill>
                  <a:schemeClr val="tx1"/>
                </a:solidFill>
                <a:latin typeface="Arial" panose="020B0604020202020204" pitchFamily="34" charset="0"/>
                <a:cs typeface="Arial" panose="020B0604020202020204" pitchFamily="34" charset="0"/>
              </a:rPr>
              <a:t>Optimisation de la Gestion du Diabète</a:t>
            </a:r>
          </a:p>
        </p:txBody>
      </p:sp>
      <p:cxnSp>
        <p:nvCxnSpPr>
          <p:cNvPr id="9" name="Connecteur droit 8">
            <a:extLst>
              <a:ext uri="{FF2B5EF4-FFF2-40B4-BE49-F238E27FC236}">
                <a16:creationId xmlns:a16="http://schemas.microsoft.com/office/drawing/2014/main" id="{EAF4C8F8-3B26-A72A-86A7-F167888CF3C0}"/>
              </a:ext>
            </a:extLst>
          </p:cNvPr>
          <p:cNvCxnSpPr>
            <a:cxnSpLocks/>
          </p:cNvCxnSpPr>
          <p:nvPr/>
        </p:nvCxnSpPr>
        <p:spPr>
          <a:xfrm>
            <a:off x="2225477" y="3127560"/>
            <a:ext cx="0" cy="883024"/>
          </a:xfrm>
          <a:prstGeom prst="line">
            <a:avLst/>
          </a:prstGeom>
        </p:spPr>
        <p:style>
          <a:lnRef idx="3">
            <a:schemeClr val="dk1"/>
          </a:lnRef>
          <a:fillRef idx="0">
            <a:schemeClr val="dk1"/>
          </a:fillRef>
          <a:effectRef idx="2">
            <a:schemeClr val="dk1"/>
          </a:effectRef>
          <a:fontRef idx="minor">
            <a:schemeClr val="tx1"/>
          </a:fontRef>
        </p:style>
      </p:cxnSp>
      <p:sp>
        <p:nvSpPr>
          <p:cNvPr id="11" name="Rectangle 10">
            <a:extLst>
              <a:ext uri="{FF2B5EF4-FFF2-40B4-BE49-F238E27FC236}">
                <a16:creationId xmlns:a16="http://schemas.microsoft.com/office/drawing/2014/main" id="{A559357B-559B-F8EF-D514-95C71C6C9914}"/>
              </a:ext>
            </a:extLst>
          </p:cNvPr>
          <p:cNvSpPr/>
          <p:nvPr/>
        </p:nvSpPr>
        <p:spPr>
          <a:xfrm>
            <a:off x="782156" y="4102471"/>
            <a:ext cx="2886646" cy="175708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latin typeface="Arial" panose="020B0604020202020204" pitchFamily="34" charset="0"/>
                <a:cs typeface="Arial" panose="020B0604020202020204" pitchFamily="34" charset="0"/>
              </a:rPr>
              <a:t>Cette prédiction permet aux patients et aux professionnels de santé de prendre des mesures préventives pour ralentir la progression de la maladie.</a:t>
            </a:r>
          </a:p>
        </p:txBody>
      </p:sp>
      <p:cxnSp>
        <p:nvCxnSpPr>
          <p:cNvPr id="12" name="Connecteur droit 11">
            <a:extLst>
              <a:ext uri="{FF2B5EF4-FFF2-40B4-BE49-F238E27FC236}">
                <a16:creationId xmlns:a16="http://schemas.microsoft.com/office/drawing/2014/main" id="{F3CA0ECD-D8CB-E44A-213D-C660EAE84386}"/>
              </a:ext>
            </a:extLst>
          </p:cNvPr>
          <p:cNvCxnSpPr>
            <a:cxnSpLocks/>
          </p:cNvCxnSpPr>
          <p:nvPr/>
        </p:nvCxnSpPr>
        <p:spPr>
          <a:xfrm>
            <a:off x="6261863" y="3127560"/>
            <a:ext cx="0" cy="879660"/>
          </a:xfrm>
          <a:prstGeom prst="line">
            <a:avLst/>
          </a:prstGeom>
        </p:spPr>
        <p:style>
          <a:lnRef idx="3">
            <a:schemeClr val="dk1"/>
          </a:lnRef>
          <a:fillRef idx="0">
            <a:schemeClr val="dk1"/>
          </a:fillRef>
          <a:effectRef idx="2">
            <a:schemeClr val="dk1"/>
          </a:effectRef>
          <a:fontRef idx="minor">
            <a:schemeClr val="tx1"/>
          </a:fontRef>
        </p:style>
      </p:cxnSp>
      <p:sp>
        <p:nvSpPr>
          <p:cNvPr id="13" name="Rectangle 12">
            <a:extLst>
              <a:ext uri="{FF2B5EF4-FFF2-40B4-BE49-F238E27FC236}">
                <a16:creationId xmlns:a16="http://schemas.microsoft.com/office/drawing/2014/main" id="{B0E71518-11A9-E439-A27D-B69556BCA30F}"/>
              </a:ext>
            </a:extLst>
          </p:cNvPr>
          <p:cNvSpPr/>
          <p:nvPr/>
        </p:nvSpPr>
        <p:spPr>
          <a:xfrm>
            <a:off x="4585479" y="4102471"/>
            <a:ext cx="3352767" cy="1243853"/>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latin typeface="Arial" panose="020B0604020202020204" pitchFamily="34" charset="0"/>
                <a:cs typeface="Arial" panose="020B0604020202020204" pitchFamily="34" charset="0"/>
              </a:rPr>
              <a:t>Une détection précoce permet d'intervenir plus rapidement et d'améliorer les chances de réussite du traitement.</a:t>
            </a:r>
          </a:p>
        </p:txBody>
      </p:sp>
      <p:cxnSp>
        <p:nvCxnSpPr>
          <p:cNvPr id="14" name="Connecteur droit 13">
            <a:extLst>
              <a:ext uri="{FF2B5EF4-FFF2-40B4-BE49-F238E27FC236}">
                <a16:creationId xmlns:a16="http://schemas.microsoft.com/office/drawing/2014/main" id="{12C6F061-CD65-C185-1DF1-5718B2469D21}"/>
              </a:ext>
            </a:extLst>
          </p:cNvPr>
          <p:cNvCxnSpPr>
            <a:cxnSpLocks/>
          </p:cNvCxnSpPr>
          <p:nvPr/>
        </p:nvCxnSpPr>
        <p:spPr>
          <a:xfrm>
            <a:off x="9997914" y="3127560"/>
            <a:ext cx="0" cy="879660"/>
          </a:xfrm>
          <a:prstGeom prst="line">
            <a:avLst/>
          </a:prstGeom>
        </p:spPr>
        <p:style>
          <a:lnRef idx="3">
            <a:schemeClr val="dk1"/>
          </a:lnRef>
          <a:fillRef idx="0">
            <a:schemeClr val="dk1"/>
          </a:fillRef>
          <a:effectRef idx="2">
            <a:schemeClr val="dk1"/>
          </a:effectRef>
          <a:fontRef idx="minor">
            <a:schemeClr val="tx1"/>
          </a:fontRef>
        </p:style>
      </p:cxnSp>
      <p:sp>
        <p:nvSpPr>
          <p:cNvPr id="16" name="Rectangle 15">
            <a:extLst>
              <a:ext uri="{FF2B5EF4-FFF2-40B4-BE49-F238E27FC236}">
                <a16:creationId xmlns:a16="http://schemas.microsoft.com/office/drawing/2014/main" id="{A8EED908-EC8A-103B-664B-BC610582CC45}"/>
              </a:ext>
            </a:extLst>
          </p:cNvPr>
          <p:cNvSpPr/>
          <p:nvPr/>
        </p:nvSpPr>
        <p:spPr>
          <a:xfrm>
            <a:off x="8590455" y="4247028"/>
            <a:ext cx="2886642" cy="124385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latin typeface="Arial" panose="020B0604020202020204" pitchFamily="34" charset="0"/>
                <a:cs typeface="Arial" panose="020B0604020202020204" pitchFamily="34" charset="0"/>
              </a:rPr>
              <a:t>Elle permet de prédire les </a:t>
            </a:r>
            <a:r>
              <a:rPr lang="fr-FR" dirty="0">
                <a:solidFill>
                  <a:schemeClr val="tx1"/>
                </a:solidFill>
                <a:latin typeface="Arial" panose="020B0604020202020204" pitchFamily="34" charset="0"/>
                <a:cs typeface="Arial" panose="020B0604020202020204" pitchFamily="34" charset="0"/>
              </a:rPr>
              <a:t>Elle permet de prédire le niveaux de glycémie, de personnaliser les doses d'insuline et de fournir des conseils nutritionnels et d'exercice adaptés.</a:t>
            </a:r>
          </a:p>
        </p:txBody>
      </p:sp>
      <p:sp>
        <p:nvSpPr>
          <p:cNvPr id="21" name="Rectangle : coins arrondis 20">
            <a:extLst>
              <a:ext uri="{FF2B5EF4-FFF2-40B4-BE49-F238E27FC236}">
                <a16:creationId xmlns:a16="http://schemas.microsoft.com/office/drawing/2014/main" id="{5A2E04CC-BEEB-9D7C-5F2A-E0019DDC62CD}"/>
              </a:ext>
            </a:extLst>
          </p:cNvPr>
          <p:cNvSpPr/>
          <p:nvPr/>
        </p:nvSpPr>
        <p:spPr>
          <a:xfrm>
            <a:off x="1075765" y="775444"/>
            <a:ext cx="7763435" cy="582706"/>
          </a:xfrm>
          <a:prstGeom prst="roundRect">
            <a:avLst/>
          </a:prstGeom>
          <a:solidFill>
            <a:schemeClr val="accent6"/>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b="1" dirty="0">
                <a:latin typeface="Arial" panose="020B0604020202020204" pitchFamily="34" charset="0"/>
                <a:cs typeface="Arial" panose="020B0604020202020204" pitchFamily="34" charset="0"/>
              </a:rPr>
              <a:t>Liens entre Analyse prédictive et le Diabète</a:t>
            </a:r>
          </a:p>
        </p:txBody>
      </p:sp>
    </p:spTree>
    <p:extLst>
      <p:ext uri="{BB962C8B-B14F-4D97-AF65-F5344CB8AC3E}">
        <p14:creationId xmlns:p14="http://schemas.microsoft.com/office/powerpoint/2010/main" val="3286931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1000"/>
                                        <p:tgtEl>
                                          <p:spTgt spid="6"/>
                                        </p:tgtEl>
                                      </p:cBhvr>
                                    </p:animEffect>
                                    <p:anim calcmode="lin" valueType="num">
                                      <p:cBhvr>
                                        <p:cTn id="35" dur="1000" fill="hold"/>
                                        <p:tgtEl>
                                          <p:spTgt spid="6"/>
                                        </p:tgtEl>
                                        <p:attrNameLst>
                                          <p:attrName>ppt_x</p:attrName>
                                        </p:attrNameLst>
                                      </p:cBhvr>
                                      <p:tavLst>
                                        <p:tav tm="0">
                                          <p:val>
                                            <p:strVal val="#ppt_x"/>
                                          </p:val>
                                        </p:tav>
                                        <p:tav tm="100000">
                                          <p:val>
                                            <p:strVal val="#ppt_x"/>
                                          </p:val>
                                        </p:tav>
                                      </p:tavLst>
                                    </p:anim>
                                    <p:anim calcmode="lin" valueType="num">
                                      <p:cBhvr>
                                        <p:cTn id="36" dur="1000" fill="hold"/>
                                        <p:tgtEl>
                                          <p:spTgt spid="6"/>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1000"/>
                                        <p:tgtEl>
                                          <p:spTgt spid="13"/>
                                        </p:tgtEl>
                                      </p:cBhvr>
                                    </p:animEffect>
                                    <p:anim calcmode="lin" valueType="num">
                                      <p:cBhvr>
                                        <p:cTn id="45" dur="1000" fill="hold"/>
                                        <p:tgtEl>
                                          <p:spTgt spid="13"/>
                                        </p:tgtEl>
                                        <p:attrNameLst>
                                          <p:attrName>ppt_x</p:attrName>
                                        </p:attrNameLst>
                                      </p:cBhvr>
                                      <p:tavLst>
                                        <p:tav tm="0">
                                          <p:val>
                                            <p:strVal val="#ppt_x"/>
                                          </p:val>
                                        </p:tav>
                                        <p:tav tm="100000">
                                          <p:val>
                                            <p:strVal val="#ppt_x"/>
                                          </p:val>
                                        </p:tav>
                                      </p:tavLst>
                                    </p:anim>
                                    <p:anim calcmode="lin" valueType="num">
                                      <p:cBhvr>
                                        <p:cTn id="46" dur="1000" fill="hold"/>
                                        <p:tgtEl>
                                          <p:spTgt spid="13"/>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1000"/>
                                        <p:tgtEl>
                                          <p:spTgt spid="7"/>
                                        </p:tgtEl>
                                      </p:cBhvr>
                                    </p:animEffect>
                                    <p:anim calcmode="lin" valueType="num">
                                      <p:cBhvr>
                                        <p:cTn id="50" dur="1000" fill="hold"/>
                                        <p:tgtEl>
                                          <p:spTgt spid="7"/>
                                        </p:tgtEl>
                                        <p:attrNameLst>
                                          <p:attrName>ppt_x</p:attrName>
                                        </p:attrNameLst>
                                      </p:cBhvr>
                                      <p:tavLst>
                                        <p:tav tm="0">
                                          <p:val>
                                            <p:strVal val="#ppt_x"/>
                                          </p:val>
                                        </p:tav>
                                        <p:tav tm="100000">
                                          <p:val>
                                            <p:strVal val="#ppt_x"/>
                                          </p:val>
                                        </p:tav>
                                      </p:tavLst>
                                    </p:anim>
                                    <p:anim calcmode="lin" valueType="num">
                                      <p:cBhvr>
                                        <p:cTn id="51" dur="1000" fill="hold"/>
                                        <p:tgtEl>
                                          <p:spTgt spid="7"/>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1000"/>
                                        <p:tgtEl>
                                          <p:spTgt spid="14"/>
                                        </p:tgtEl>
                                      </p:cBhvr>
                                    </p:animEffect>
                                    <p:anim calcmode="lin" valueType="num">
                                      <p:cBhvr>
                                        <p:cTn id="55" dur="1000" fill="hold"/>
                                        <p:tgtEl>
                                          <p:spTgt spid="14"/>
                                        </p:tgtEl>
                                        <p:attrNameLst>
                                          <p:attrName>ppt_x</p:attrName>
                                        </p:attrNameLst>
                                      </p:cBhvr>
                                      <p:tavLst>
                                        <p:tav tm="0">
                                          <p:val>
                                            <p:strVal val="#ppt_x"/>
                                          </p:val>
                                        </p:tav>
                                        <p:tav tm="100000">
                                          <p:val>
                                            <p:strVal val="#ppt_x"/>
                                          </p:val>
                                        </p:tav>
                                      </p:tavLst>
                                    </p:anim>
                                    <p:anim calcmode="lin" valueType="num">
                                      <p:cBhvr>
                                        <p:cTn id="56" dur="1000" fill="hold"/>
                                        <p:tgtEl>
                                          <p:spTgt spid="14"/>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1000"/>
                                        <p:tgtEl>
                                          <p:spTgt spid="16"/>
                                        </p:tgtEl>
                                      </p:cBhvr>
                                    </p:animEffect>
                                    <p:anim calcmode="lin" valueType="num">
                                      <p:cBhvr>
                                        <p:cTn id="60" dur="1000" fill="hold"/>
                                        <p:tgtEl>
                                          <p:spTgt spid="16"/>
                                        </p:tgtEl>
                                        <p:attrNameLst>
                                          <p:attrName>ppt_x</p:attrName>
                                        </p:attrNameLst>
                                      </p:cBhvr>
                                      <p:tavLst>
                                        <p:tav tm="0">
                                          <p:val>
                                            <p:strVal val="#ppt_x"/>
                                          </p:val>
                                        </p:tav>
                                        <p:tav tm="100000">
                                          <p:val>
                                            <p:strVal val="#ppt_x"/>
                                          </p:val>
                                        </p:tav>
                                      </p:tavLst>
                                    </p:anim>
                                    <p:anim calcmode="lin" valueType="num">
                                      <p:cBhvr>
                                        <p:cTn id="6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1" grpId="0" animBg="1"/>
      <p:bldP spid="13" grpId="0" animBg="1"/>
      <p:bldP spid="16" grpId="0" animBg="1"/>
      <p:bldP spid="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E1FDC9E3-ED9E-46D0-B897-B98E7B917AFD}"/>
              </a:ext>
            </a:extLst>
          </p:cNvPr>
          <p:cNvSpPr/>
          <p:nvPr/>
        </p:nvSpPr>
        <p:spPr>
          <a:xfrm>
            <a:off x="4803529" y="2475249"/>
            <a:ext cx="6962775" cy="2409825"/>
          </a:xfrm>
          <a:custGeom>
            <a:avLst/>
            <a:gdLst>
              <a:gd name="connsiteX0" fmla="*/ 14287 w 6962775"/>
              <a:gd name="connsiteY0" fmla="*/ 14288 h 2409825"/>
              <a:gd name="connsiteX1" fmla="*/ 6948678 w 6962775"/>
              <a:gd name="connsiteY1" fmla="*/ 14288 h 2409825"/>
              <a:gd name="connsiteX2" fmla="*/ 6948678 w 6962775"/>
              <a:gd name="connsiteY2" fmla="*/ 2400300 h 2409825"/>
              <a:gd name="connsiteX3" fmla="*/ 14287 w 6962775"/>
              <a:gd name="connsiteY3" fmla="*/ 2400300 h 2409825"/>
            </a:gdLst>
            <a:ahLst/>
            <a:cxnLst>
              <a:cxn ang="0">
                <a:pos x="connsiteX0" y="connsiteY0"/>
              </a:cxn>
              <a:cxn ang="0">
                <a:pos x="connsiteX1" y="connsiteY1"/>
              </a:cxn>
              <a:cxn ang="0">
                <a:pos x="connsiteX2" y="connsiteY2"/>
              </a:cxn>
              <a:cxn ang="0">
                <a:pos x="connsiteX3" y="connsiteY3"/>
              </a:cxn>
            </a:cxnLst>
            <a:rect l="l" t="t" r="r" b="b"/>
            <a:pathLst>
              <a:path w="6962775" h="2409825">
                <a:moveTo>
                  <a:pt x="14287" y="14288"/>
                </a:moveTo>
                <a:lnTo>
                  <a:pt x="6948678" y="14288"/>
                </a:lnTo>
                <a:lnTo>
                  <a:pt x="6948678" y="2400300"/>
                </a:lnTo>
                <a:lnTo>
                  <a:pt x="14287" y="2400300"/>
                </a:lnTo>
                <a:close/>
              </a:path>
            </a:pathLst>
          </a:custGeom>
          <a:noFill/>
          <a:ln w="19050" cap="flat">
            <a:solidFill>
              <a:srgbClr val="0A1931"/>
            </a:solid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7" name="Freeform: Shape 6">
            <a:extLst>
              <a:ext uri="{FF2B5EF4-FFF2-40B4-BE49-F238E27FC236}">
                <a16:creationId xmlns:a16="http://schemas.microsoft.com/office/drawing/2014/main" id="{13225837-9E85-4AF7-91CA-635B3972C6B7}"/>
              </a:ext>
            </a:extLst>
          </p:cNvPr>
          <p:cNvSpPr/>
          <p:nvPr/>
        </p:nvSpPr>
        <p:spPr>
          <a:xfrm>
            <a:off x="4975384" y="2585650"/>
            <a:ext cx="314325" cy="266700"/>
          </a:xfrm>
          <a:custGeom>
            <a:avLst/>
            <a:gdLst>
              <a:gd name="connsiteX0" fmla="*/ 124302 w 314325"/>
              <a:gd name="connsiteY0" fmla="*/ 267557 h 266700"/>
              <a:gd name="connsiteX1" fmla="*/ 7144 w 314325"/>
              <a:gd name="connsiteY1" fmla="*/ 267557 h 266700"/>
              <a:gd name="connsiteX2" fmla="*/ 7144 w 314325"/>
              <a:gd name="connsiteY2" fmla="*/ 203073 h 266700"/>
              <a:gd name="connsiteX3" fmla="*/ 22289 w 314325"/>
              <a:gd name="connsiteY3" fmla="*/ 97917 h 266700"/>
              <a:gd name="connsiteX4" fmla="*/ 73247 w 314325"/>
              <a:gd name="connsiteY4" fmla="*/ 7144 h 266700"/>
              <a:gd name="connsiteX5" fmla="*/ 118872 w 314325"/>
              <a:gd name="connsiteY5" fmla="*/ 42958 h 266700"/>
              <a:gd name="connsiteX6" fmla="*/ 93536 w 314325"/>
              <a:gd name="connsiteY6" fmla="*/ 86201 h 266700"/>
              <a:gd name="connsiteX7" fmla="*/ 77534 w 314325"/>
              <a:gd name="connsiteY7" fmla="*/ 134588 h 266700"/>
              <a:gd name="connsiteX8" fmla="*/ 124492 w 314325"/>
              <a:gd name="connsiteY8" fmla="*/ 134588 h 266700"/>
              <a:gd name="connsiteX9" fmla="*/ 124492 w 314325"/>
              <a:gd name="connsiteY9" fmla="*/ 267557 h 266700"/>
              <a:gd name="connsiteX10" fmla="*/ 314040 w 314325"/>
              <a:gd name="connsiteY10" fmla="*/ 267557 h 266700"/>
              <a:gd name="connsiteX11" fmla="*/ 196882 w 314325"/>
              <a:gd name="connsiteY11" fmla="*/ 267557 h 266700"/>
              <a:gd name="connsiteX12" fmla="*/ 196882 w 314325"/>
              <a:gd name="connsiteY12" fmla="*/ 203073 h 266700"/>
              <a:gd name="connsiteX13" fmla="*/ 211741 w 314325"/>
              <a:gd name="connsiteY13" fmla="*/ 97917 h 266700"/>
              <a:gd name="connsiteX14" fmla="*/ 262890 w 314325"/>
              <a:gd name="connsiteY14" fmla="*/ 7144 h 266700"/>
              <a:gd name="connsiteX15" fmla="*/ 308515 w 314325"/>
              <a:gd name="connsiteY15" fmla="*/ 42958 h 266700"/>
              <a:gd name="connsiteX16" fmla="*/ 283179 w 314325"/>
              <a:gd name="connsiteY16" fmla="*/ 86201 h 266700"/>
              <a:gd name="connsiteX17" fmla="*/ 267177 w 314325"/>
              <a:gd name="connsiteY17" fmla="*/ 134588 h 266700"/>
              <a:gd name="connsiteX18" fmla="*/ 314135 w 314325"/>
              <a:gd name="connsiteY18" fmla="*/ 134588 h 266700"/>
              <a:gd name="connsiteX19" fmla="*/ 314135 w 314325"/>
              <a:gd name="connsiteY19" fmla="*/ 267557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14325" h="266700">
                <a:moveTo>
                  <a:pt x="124302" y="267557"/>
                </a:moveTo>
                <a:lnTo>
                  <a:pt x="7144" y="267557"/>
                </a:lnTo>
                <a:lnTo>
                  <a:pt x="7144" y="203073"/>
                </a:lnTo>
                <a:cubicBezTo>
                  <a:pt x="7144" y="162496"/>
                  <a:pt x="12192" y="127445"/>
                  <a:pt x="22289" y="97917"/>
                </a:cubicBezTo>
                <a:cubicBezTo>
                  <a:pt x="32385" y="68389"/>
                  <a:pt x="49340" y="38100"/>
                  <a:pt x="73247" y="7144"/>
                </a:cubicBezTo>
                <a:lnTo>
                  <a:pt x="118872" y="42958"/>
                </a:lnTo>
                <a:cubicBezTo>
                  <a:pt x="107347" y="59722"/>
                  <a:pt x="98965" y="74104"/>
                  <a:pt x="93536" y="86201"/>
                </a:cubicBezTo>
                <a:cubicBezTo>
                  <a:pt x="88106" y="98298"/>
                  <a:pt x="82772" y="114395"/>
                  <a:pt x="77534" y="134588"/>
                </a:cubicBezTo>
                <a:lnTo>
                  <a:pt x="124492" y="134588"/>
                </a:lnTo>
                <a:lnTo>
                  <a:pt x="124492" y="267557"/>
                </a:lnTo>
                <a:close/>
                <a:moveTo>
                  <a:pt x="314040" y="267557"/>
                </a:moveTo>
                <a:lnTo>
                  <a:pt x="196882" y="267557"/>
                </a:lnTo>
                <a:lnTo>
                  <a:pt x="196882" y="203073"/>
                </a:lnTo>
                <a:cubicBezTo>
                  <a:pt x="196882" y="162496"/>
                  <a:pt x="201835" y="127445"/>
                  <a:pt x="211741" y="97917"/>
                </a:cubicBezTo>
                <a:cubicBezTo>
                  <a:pt x="221647" y="68389"/>
                  <a:pt x="238696" y="38100"/>
                  <a:pt x="262890" y="7144"/>
                </a:cubicBezTo>
                <a:lnTo>
                  <a:pt x="308515" y="42958"/>
                </a:lnTo>
                <a:cubicBezTo>
                  <a:pt x="296990" y="59722"/>
                  <a:pt x="288608" y="74104"/>
                  <a:pt x="283179" y="86201"/>
                </a:cubicBezTo>
                <a:cubicBezTo>
                  <a:pt x="277749" y="98298"/>
                  <a:pt x="272415" y="114395"/>
                  <a:pt x="267177" y="134588"/>
                </a:cubicBezTo>
                <a:lnTo>
                  <a:pt x="314135" y="134588"/>
                </a:lnTo>
                <a:lnTo>
                  <a:pt x="314135" y="267557"/>
                </a:lnTo>
                <a:close/>
              </a:path>
            </a:pathLst>
          </a:custGeom>
          <a:solidFill>
            <a:schemeClr val="accent1">
              <a:lumMod val="75000"/>
              <a:lumOff val="25000"/>
            </a:schemeClr>
          </a:solidFill>
          <a:ln w="9525"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8" name="Freeform: Shape 7">
            <a:extLst>
              <a:ext uri="{FF2B5EF4-FFF2-40B4-BE49-F238E27FC236}">
                <a16:creationId xmlns:a16="http://schemas.microsoft.com/office/drawing/2014/main" id="{E9CC0517-CCEF-4797-BD85-257A9CF056F7}"/>
              </a:ext>
            </a:extLst>
          </p:cNvPr>
          <p:cNvSpPr/>
          <p:nvPr/>
        </p:nvSpPr>
        <p:spPr>
          <a:xfrm>
            <a:off x="11317509" y="4433500"/>
            <a:ext cx="314325" cy="266700"/>
          </a:xfrm>
          <a:custGeom>
            <a:avLst/>
            <a:gdLst>
              <a:gd name="connsiteX0" fmla="*/ 7334 w 314325"/>
              <a:gd name="connsiteY0" fmla="*/ 7144 h 266700"/>
              <a:gd name="connsiteX1" fmla="*/ 124492 w 314325"/>
              <a:gd name="connsiteY1" fmla="*/ 7144 h 266700"/>
              <a:gd name="connsiteX2" fmla="*/ 124492 w 314325"/>
              <a:gd name="connsiteY2" fmla="*/ 71247 h 266700"/>
              <a:gd name="connsiteX3" fmla="*/ 109348 w 314325"/>
              <a:gd name="connsiteY3" fmla="*/ 176594 h 266700"/>
              <a:gd name="connsiteX4" fmla="*/ 58388 w 314325"/>
              <a:gd name="connsiteY4" fmla="*/ 267557 h 266700"/>
              <a:gd name="connsiteX5" fmla="*/ 12764 w 314325"/>
              <a:gd name="connsiteY5" fmla="*/ 231838 h 266700"/>
              <a:gd name="connsiteX6" fmla="*/ 38100 w 314325"/>
              <a:gd name="connsiteY6" fmla="*/ 188500 h 266700"/>
              <a:gd name="connsiteX7" fmla="*/ 54103 w 314325"/>
              <a:gd name="connsiteY7" fmla="*/ 140113 h 266700"/>
              <a:gd name="connsiteX8" fmla="*/ 7144 w 314325"/>
              <a:gd name="connsiteY8" fmla="*/ 140113 h 266700"/>
              <a:gd name="connsiteX9" fmla="*/ 7144 w 314325"/>
              <a:gd name="connsiteY9" fmla="*/ 7144 h 266700"/>
              <a:gd name="connsiteX10" fmla="*/ 197073 w 314325"/>
              <a:gd name="connsiteY10" fmla="*/ 7144 h 266700"/>
              <a:gd name="connsiteX11" fmla="*/ 313849 w 314325"/>
              <a:gd name="connsiteY11" fmla="*/ 7144 h 266700"/>
              <a:gd name="connsiteX12" fmla="*/ 313849 w 314325"/>
              <a:gd name="connsiteY12" fmla="*/ 71247 h 266700"/>
              <a:gd name="connsiteX13" fmla="*/ 298800 w 314325"/>
              <a:gd name="connsiteY13" fmla="*/ 176594 h 266700"/>
              <a:gd name="connsiteX14" fmla="*/ 247650 w 314325"/>
              <a:gd name="connsiteY14" fmla="*/ 267557 h 266700"/>
              <a:gd name="connsiteX15" fmla="*/ 202692 w 314325"/>
              <a:gd name="connsiteY15" fmla="*/ 231838 h 266700"/>
              <a:gd name="connsiteX16" fmla="*/ 228029 w 314325"/>
              <a:gd name="connsiteY16" fmla="*/ 188500 h 266700"/>
              <a:gd name="connsiteX17" fmla="*/ 243650 w 314325"/>
              <a:gd name="connsiteY17" fmla="*/ 140113 h 266700"/>
              <a:gd name="connsiteX18" fmla="*/ 197168 w 314325"/>
              <a:gd name="connsiteY18" fmla="*/ 140113 h 266700"/>
              <a:gd name="connsiteX19" fmla="*/ 197168 w 314325"/>
              <a:gd name="connsiteY19" fmla="*/ 7144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14325" h="266700">
                <a:moveTo>
                  <a:pt x="7334" y="7144"/>
                </a:moveTo>
                <a:lnTo>
                  <a:pt x="124492" y="7144"/>
                </a:lnTo>
                <a:lnTo>
                  <a:pt x="124492" y="71247"/>
                </a:lnTo>
                <a:cubicBezTo>
                  <a:pt x="124492" y="112109"/>
                  <a:pt x="119444" y="147256"/>
                  <a:pt x="109348" y="176594"/>
                </a:cubicBezTo>
                <a:cubicBezTo>
                  <a:pt x="99251" y="206026"/>
                  <a:pt x="82296" y="236316"/>
                  <a:pt x="58388" y="267557"/>
                </a:cubicBezTo>
                <a:lnTo>
                  <a:pt x="12764" y="231838"/>
                </a:lnTo>
                <a:cubicBezTo>
                  <a:pt x="24194" y="215170"/>
                  <a:pt x="32671" y="200692"/>
                  <a:pt x="38100" y="188500"/>
                </a:cubicBezTo>
                <a:cubicBezTo>
                  <a:pt x="43530" y="176308"/>
                  <a:pt x="48863" y="160116"/>
                  <a:pt x="54103" y="140113"/>
                </a:cubicBezTo>
                <a:lnTo>
                  <a:pt x="7144" y="140113"/>
                </a:lnTo>
                <a:lnTo>
                  <a:pt x="7144" y="7144"/>
                </a:lnTo>
                <a:close/>
                <a:moveTo>
                  <a:pt x="197073" y="7144"/>
                </a:moveTo>
                <a:lnTo>
                  <a:pt x="313849" y="7144"/>
                </a:lnTo>
                <a:lnTo>
                  <a:pt x="313849" y="71247"/>
                </a:lnTo>
                <a:cubicBezTo>
                  <a:pt x="313849" y="112109"/>
                  <a:pt x="308801" y="147256"/>
                  <a:pt x="298800" y="176594"/>
                </a:cubicBezTo>
                <a:cubicBezTo>
                  <a:pt x="288799" y="205931"/>
                  <a:pt x="271749" y="236316"/>
                  <a:pt x="247650" y="267557"/>
                </a:cubicBezTo>
                <a:lnTo>
                  <a:pt x="202692" y="231838"/>
                </a:lnTo>
                <a:cubicBezTo>
                  <a:pt x="214123" y="215170"/>
                  <a:pt x="222600" y="200692"/>
                  <a:pt x="228029" y="188500"/>
                </a:cubicBezTo>
                <a:cubicBezTo>
                  <a:pt x="233458" y="176308"/>
                  <a:pt x="238602" y="160116"/>
                  <a:pt x="243650" y="140113"/>
                </a:cubicBezTo>
                <a:lnTo>
                  <a:pt x="197168" y="140113"/>
                </a:lnTo>
                <a:lnTo>
                  <a:pt x="197168" y="7144"/>
                </a:lnTo>
                <a:close/>
              </a:path>
            </a:pathLst>
          </a:custGeom>
          <a:solidFill>
            <a:schemeClr val="accent1">
              <a:lumMod val="75000"/>
              <a:lumOff val="25000"/>
            </a:schemeClr>
          </a:solidFill>
          <a:ln w="9525"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3" name="Rectangle : coins arrondis 2">
            <a:extLst>
              <a:ext uri="{FF2B5EF4-FFF2-40B4-BE49-F238E27FC236}">
                <a16:creationId xmlns:a16="http://schemas.microsoft.com/office/drawing/2014/main" id="{55D0564D-A246-9E34-2E56-A7F344D3CC8D}"/>
              </a:ext>
            </a:extLst>
          </p:cNvPr>
          <p:cNvSpPr/>
          <p:nvPr/>
        </p:nvSpPr>
        <p:spPr>
          <a:xfrm>
            <a:off x="8910918" y="152400"/>
            <a:ext cx="3146611" cy="582706"/>
          </a:xfrm>
          <a:prstGeom prst="roundRect">
            <a:avLst/>
          </a:prstGeom>
          <a:solidFill>
            <a:schemeClr val="tx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200" b="1" dirty="0">
                <a:solidFill>
                  <a:schemeClr val="bg1"/>
                </a:solidFill>
                <a:latin typeface="Arial" panose="020B0604020202020204" pitchFamily="34" charset="0"/>
                <a:cs typeface="Arial" panose="020B0604020202020204" pitchFamily="34" charset="0"/>
              </a:rPr>
              <a:t>Problématique</a:t>
            </a:r>
          </a:p>
        </p:txBody>
      </p:sp>
      <p:pic>
        <p:nvPicPr>
          <p:cNvPr id="12" name="Image 11">
            <a:extLst>
              <a:ext uri="{FF2B5EF4-FFF2-40B4-BE49-F238E27FC236}">
                <a16:creationId xmlns:a16="http://schemas.microsoft.com/office/drawing/2014/main" id="{DE41E739-4551-C968-49BA-8855680864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15674"/>
            <a:ext cx="4669059" cy="4185539"/>
          </a:xfrm>
          <a:prstGeom prst="rect">
            <a:avLst/>
          </a:prstGeom>
          <a:ln>
            <a:noFill/>
          </a:ln>
          <a:effectLst>
            <a:softEdge rad="112500"/>
          </a:effectLst>
        </p:spPr>
      </p:pic>
      <p:sp>
        <p:nvSpPr>
          <p:cNvPr id="14" name="ZoneTexte 13">
            <a:extLst>
              <a:ext uri="{FF2B5EF4-FFF2-40B4-BE49-F238E27FC236}">
                <a16:creationId xmlns:a16="http://schemas.microsoft.com/office/drawing/2014/main" id="{9B240D37-2A58-1F6F-116D-E0837D90388E}"/>
              </a:ext>
            </a:extLst>
          </p:cNvPr>
          <p:cNvSpPr txBox="1"/>
          <p:nvPr/>
        </p:nvSpPr>
        <p:spPr>
          <a:xfrm>
            <a:off x="5289709" y="2585650"/>
            <a:ext cx="6163234" cy="2144754"/>
          </a:xfrm>
          <a:prstGeom prst="rect">
            <a:avLst/>
          </a:prstGeom>
          <a:noFill/>
        </p:spPr>
        <p:txBody>
          <a:bodyPr wrap="square">
            <a:spAutoFit/>
          </a:bodyPr>
          <a:lstStyle/>
          <a:p>
            <a:pPr marL="6350" marR="635" indent="-6350" algn="just">
              <a:lnSpc>
                <a:spcPct val="152000"/>
              </a:lnSpc>
              <a:spcAft>
                <a:spcPts val="15"/>
              </a:spcAft>
            </a:pPr>
            <a:r>
              <a:rPr lang="fr-ML" b="1" dirty="0">
                <a:latin typeface="Arial" panose="020B0604020202020204" pitchFamily="34" charset="0"/>
                <a:cs typeface="Arial" panose="020B0604020202020204" pitchFamily="34" charset="0"/>
              </a:rPr>
              <a:t>Comment développer et implémenter un modèle d’analyse prédictive pour améliorer la détection précoce et la gestion du diabète, en utilisant des techniques du machine Learning et des données médicales pertinentes ?</a:t>
            </a:r>
            <a:endParaRPr lang="fr-FR"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451079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1000"/>
                                        <p:tgtEl>
                                          <p:spTgt spid="14"/>
                                        </p:tgtEl>
                                      </p:cBhvr>
                                    </p:animEffect>
                                    <p:anim calcmode="lin" valueType="num">
                                      <p:cBhvr>
                                        <p:cTn id="30" dur="1000" fill="hold"/>
                                        <p:tgtEl>
                                          <p:spTgt spid="14"/>
                                        </p:tgtEl>
                                        <p:attrNameLst>
                                          <p:attrName>ppt_x</p:attrName>
                                        </p:attrNameLst>
                                      </p:cBhvr>
                                      <p:tavLst>
                                        <p:tav tm="0">
                                          <p:val>
                                            <p:strVal val="#ppt_x"/>
                                          </p:val>
                                        </p:tav>
                                        <p:tav tm="100000">
                                          <p:val>
                                            <p:strVal val="#ppt_x"/>
                                          </p:val>
                                        </p:tav>
                                      </p:tavLst>
                                    </p:anim>
                                    <p:anim calcmode="lin" valueType="num">
                                      <p:cBhvr>
                                        <p:cTn id="31" dur="1000" fill="hold"/>
                                        <p:tgtEl>
                                          <p:spTgt spid="14"/>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1000"/>
                                        <p:tgtEl>
                                          <p:spTgt spid="6"/>
                                        </p:tgtEl>
                                      </p:cBhvr>
                                    </p:animEffect>
                                    <p:anim calcmode="lin" valueType="num">
                                      <p:cBhvr>
                                        <p:cTn id="35" dur="1000" fill="hold"/>
                                        <p:tgtEl>
                                          <p:spTgt spid="6"/>
                                        </p:tgtEl>
                                        <p:attrNameLst>
                                          <p:attrName>ppt_x</p:attrName>
                                        </p:attrNameLst>
                                      </p:cBhvr>
                                      <p:tavLst>
                                        <p:tav tm="0">
                                          <p:val>
                                            <p:strVal val="#ppt_x"/>
                                          </p:val>
                                        </p:tav>
                                        <p:tav tm="100000">
                                          <p:val>
                                            <p:strVal val="#ppt_x"/>
                                          </p:val>
                                        </p:tav>
                                      </p:tavLst>
                                    </p:anim>
                                    <p:anim calcmode="lin" valueType="num">
                                      <p:cBhvr>
                                        <p:cTn id="3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3" grpId="0" animBg="1"/>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 coins arrondis 1">
            <a:extLst>
              <a:ext uri="{FF2B5EF4-FFF2-40B4-BE49-F238E27FC236}">
                <a16:creationId xmlns:a16="http://schemas.microsoft.com/office/drawing/2014/main" id="{8FC4E8F3-E19E-8E1B-0C3E-402AF28932A2}"/>
              </a:ext>
            </a:extLst>
          </p:cNvPr>
          <p:cNvSpPr/>
          <p:nvPr/>
        </p:nvSpPr>
        <p:spPr>
          <a:xfrm>
            <a:off x="9198693" y="212266"/>
            <a:ext cx="2900800" cy="582706"/>
          </a:xfrm>
          <a:prstGeom prst="roundRect">
            <a:avLst/>
          </a:prstGeom>
          <a:solidFill>
            <a:schemeClr val="tx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200" b="1" dirty="0">
                <a:solidFill>
                  <a:schemeClr val="bg1"/>
                </a:solidFill>
                <a:latin typeface="Arial" panose="020B0604020202020204" pitchFamily="34" charset="0"/>
                <a:cs typeface="Arial" panose="020B0604020202020204" pitchFamily="34" charset="0"/>
              </a:rPr>
              <a:t>Objectifs</a:t>
            </a:r>
          </a:p>
        </p:txBody>
      </p:sp>
      <p:sp>
        <p:nvSpPr>
          <p:cNvPr id="9" name="Rectangle 8">
            <a:extLst>
              <a:ext uri="{FF2B5EF4-FFF2-40B4-BE49-F238E27FC236}">
                <a16:creationId xmlns:a16="http://schemas.microsoft.com/office/drawing/2014/main" id="{8BFF81DF-2440-E37D-3BC3-22189495D686}"/>
              </a:ext>
            </a:extLst>
          </p:cNvPr>
          <p:cNvSpPr/>
          <p:nvPr/>
        </p:nvSpPr>
        <p:spPr>
          <a:xfrm>
            <a:off x="1477817" y="1569774"/>
            <a:ext cx="9252935" cy="58270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latin typeface="Arial" panose="020B0604020202020204" pitchFamily="34" charset="0"/>
                <a:cs typeface="Arial" panose="020B0604020202020204" pitchFamily="34" charset="0"/>
              </a:rPr>
              <a:t>Utiliser l'analyse prédictive pour identifier les individus à risque de développé un diabète. </a:t>
            </a:r>
          </a:p>
        </p:txBody>
      </p:sp>
      <p:sp>
        <p:nvSpPr>
          <p:cNvPr id="10" name="Forme en L 9">
            <a:extLst>
              <a:ext uri="{FF2B5EF4-FFF2-40B4-BE49-F238E27FC236}">
                <a16:creationId xmlns:a16="http://schemas.microsoft.com/office/drawing/2014/main" id="{0A78C86F-0AD6-5A01-843F-D6B0361F62B6}"/>
              </a:ext>
            </a:extLst>
          </p:cNvPr>
          <p:cNvSpPr/>
          <p:nvPr/>
        </p:nvSpPr>
        <p:spPr>
          <a:xfrm rot="16200000">
            <a:off x="10457670" y="1904715"/>
            <a:ext cx="513026" cy="596314"/>
          </a:xfrm>
          <a:prstGeom prst="corner">
            <a:avLst>
              <a:gd name="adj1" fmla="val 50000"/>
              <a:gd name="adj2" fmla="val 50128"/>
            </a:avLst>
          </a:prstGeom>
          <a:solidFill>
            <a:schemeClr val="accent1">
              <a:lumMod val="25000"/>
              <a:lumOff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cs typeface="Arial" panose="020B0604020202020204" pitchFamily="34" charset="0"/>
            </a:endParaRPr>
          </a:p>
        </p:txBody>
      </p:sp>
      <p:sp>
        <p:nvSpPr>
          <p:cNvPr id="11" name="Ellipse 10">
            <a:extLst>
              <a:ext uri="{FF2B5EF4-FFF2-40B4-BE49-F238E27FC236}">
                <a16:creationId xmlns:a16="http://schemas.microsoft.com/office/drawing/2014/main" id="{42B31F5E-9840-3EB9-D960-D7964302A973}"/>
              </a:ext>
            </a:extLst>
          </p:cNvPr>
          <p:cNvSpPr/>
          <p:nvPr/>
        </p:nvSpPr>
        <p:spPr>
          <a:xfrm>
            <a:off x="1689439" y="440900"/>
            <a:ext cx="4953407" cy="654355"/>
          </a:xfrm>
          <a:prstGeom prst="ellipse">
            <a:avLst/>
          </a:prstGeom>
          <a:solidFill>
            <a:schemeClr val="accent1">
              <a:lumMod val="25000"/>
              <a:lumOff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200" b="1" dirty="0">
                <a:latin typeface="Arial" panose="020B0604020202020204" pitchFamily="34" charset="0"/>
                <a:cs typeface="Arial" panose="020B0604020202020204" pitchFamily="34" charset="0"/>
              </a:rPr>
              <a:t>Objectif générale</a:t>
            </a:r>
          </a:p>
        </p:txBody>
      </p:sp>
      <p:sp>
        <p:nvSpPr>
          <p:cNvPr id="13" name="Forme en L 12">
            <a:extLst>
              <a:ext uri="{FF2B5EF4-FFF2-40B4-BE49-F238E27FC236}">
                <a16:creationId xmlns:a16="http://schemas.microsoft.com/office/drawing/2014/main" id="{9A252594-9C56-B992-AFB1-849AD0212082}"/>
              </a:ext>
            </a:extLst>
          </p:cNvPr>
          <p:cNvSpPr/>
          <p:nvPr/>
        </p:nvSpPr>
        <p:spPr>
          <a:xfrm rot="5400000">
            <a:off x="1244680" y="1198379"/>
            <a:ext cx="513026" cy="596314"/>
          </a:xfrm>
          <a:prstGeom prst="corner">
            <a:avLst>
              <a:gd name="adj1" fmla="val 50000"/>
              <a:gd name="adj2" fmla="val 50128"/>
            </a:avLst>
          </a:prstGeom>
          <a:solidFill>
            <a:schemeClr val="accent1">
              <a:lumMod val="25000"/>
              <a:lumOff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cs typeface="Arial" panose="020B0604020202020204" pitchFamily="34" charset="0"/>
            </a:endParaRPr>
          </a:p>
        </p:txBody>
      </p:sp>
      <p:sp>
        <p:nvSpPr>
          <p:cNvPr id="15" name="Organigramme : Connecteur 14">
            <a:extLst>
              <a:ext uri="{FF2B5EF4-FFF2-40B4-BE49-F238E27FC236}">
                <a16:creationId xmlns:a16="http://schemas.microsoft.com/office/drawing/2014/main" id="{E8EED08B-F38E-8284-B814-B5B0CB806A57}"/>
              </a:ext>
            </a:extLst>
          </p:cNvPr>
          <p:cNvSpPr/>
          <p:nvPr/>
        </p:nvSpPr>
        <p:spPr>
          <a:xfrm>
            <a:off x="4322618" y="3101517"/>
            <a:ext cx="2687782" cy="2320228"/>
          </a:xfrm>
          <a:prstGeom prst="flowChartConnector">
            <a:avLst/>
          </a:prstGeom>
          <a:solidFill>
            <a:srgbClr val="F33B6B"/>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Arial" panose="020B0604020202020204" pitchFamily="34" charset="0"/>
                <a:cs typeface="Arial" panose="020B0604020202020204" pitchFamily="34" charset="0"/>
              </a:rPr>
              <a:t>Objectifs</a:t>
            </a:r>
          </a:p>
          <a:p>
            <a:pPr algn="ctr"/>
            <a:r>
              <a:rPr lang="fr-FR" sz="2400" b="1" dirty="0">
                <a:latin typeface="Arial" panose="020B0604020202020204" pitchFamily="34" charset="0"/>
                <a:cs typeface="Arial" panose="020B0604020202020204" pitchFamily="34" charset="0"/>
              </a:rPr>
              <a:t>Spécifiques</a:t>
            </a:r>
          </a:p>
        </p:txBody>
      </p:sp>
      <p:cxnSp>
        <p:nvCxnSpPr>
          <p:cNvPr id="17" name="Connecteur droit 16">
            <a:extLst>
              <a:ext uri="{FF2B5EF4-FFF2-40B4-BE49-F238E27FC236}">
                <a16:creationId xmlns:a16="http://schemas.microsoft.com/office/drawing/2014/main" id="{98F3F0DA-ACBD-BB29-7F1A-2D721F58B5E1}"/>
              </a:ext>
            </a:extLst>
          </p:cNvPr>
          <p:cNvCxnSpPr>
            <a:cxnSpLocks/>
            <a:stCxn id="15" idx="2"/>
          </p:cNvCxnSpPr>
          <p:nvPr/>
        </p:nvCxnSpPr>
        <p:spPr>
          <a:xfrm flipH="1">
            <a:off x="3214255" y="4261631"/>
            <a:ext cx="1108363" cy="0"/>
          </a:xfrm>
          <a:prstGeom prst="line">
            <a:avLst/>
          </a:prstGeom>
        </p:spPr>
        <p:style>
          <a:lnRef idx="3">
            <a:schemeClr val="dk1"/>
          </a:lnRef>
          <a:fillRef idx="0">
            <a:schemeClr val="dk1"/>
          </a:fillRef>
          <a:effectRef idx="2">
            <a:schemeClr val="dk1"/>
          </a:effectRef>
          <a:fontRef idx="minor">
            <a:schemeClr val="tx1"/>
          </a:fontRef>
        </p:style>
      </p:cxnSp>
      <p:sp>
        <p:nvSpPr>
          <p:cNvPr id="18" name="Rectangle 17">
            <a:extLst>
              <a:ext uri="{FF2B5EF4-FFF2-40B4-BE49-F238E27FC236}">
                <a16:creationId xmlns:a16="http://schemas.microsoft.com/office/drawing/2014/main" id="{7947B5C8-6956-1B32-C679-3F3F9A944D26}"/>
              </a:ext>
            </a:extLst>
          </p:cNvPr>
          <p:cNvSpPr/>
          <p:nvPr/>
        </p:nvSpPr>
        <p:spPr>
          <a:xfrm>
            <a:off x="849746" y="3604715"/>
            <a:ext cx="2565650" cy="131383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R="635" lvl="0" algn="ctr">
              <a:lnSpc>
                <a:spcPct val="152000"/>
              </a:lnSpc>
              <a:spcAft>
                <a:spcPts val="15"/>
              </a:spcAft>
            </a:pPr>
            <a:r>
              <a:rPr lang="fr-ML"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Identifier les facteurs de risque prédictifs du diabète.</a:t>
            </a:r>
            <a:endParaRPr lang="fr-FR"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p:txBody>
      </p:sp>
      <p:cxnSp>
        <p:nvCxnSpPr>
          <p:cNvPr id="24" name="Connecteur droit 23">
            <a:extLst>
              <a:ext uri="{FF2B5EF4-FFF2-40B4-BE49-F238E27FC236}">
                <a16:creationId xmlns:a16="http://schemas.microsoft.com/office/drawing/2014/main" id="{20B4DAB2-DA41-8958-2871-C157B1D546F8}"/>
              </a:ext>
            </a:extLst>
          </p:cNvPr>
          <p:cNvCxnSpPr>
            <a:cxnSpLocks/>
            <a:stCxn id="26" idx="1"/>
          </p:cNvCxnSpPr>
          <p:nvPr/>
        </p:nvCxnSpPr>
        <p:spPr>
          <a:xfrm flipH="1">
            <a:off x="6759388" y="3385127"/>
            <a:ext cx="860612" cy="219588"/>
          </a:xfrm>
          <a:prstGeom prst="line">
            <a:avLst/>
          </a:prstGeom>
        </p:spPr>
        <p:style>
          <a:lnRef idx="3">
            <a:schemeClr val="dk1"/>
          </a:lnRef>
          <a:fillRef idx="0">
            <a:schemeClr val="dk1"/>
          </a:fillRef>
          <a:effectRef idx="2">
            <a:schemeClr val="dk1"/>
          </a:effectRef>
          <a:fontRef idx="minor">
            <a:schemeClr val="tx1"/>
          </a:fontRef>
        </p:style>
      </p:cxnSp>
      <p:sp>
        <p:nvSpPr>
          <p:cNvPr id="26" name="Rectangle 25">
            <a:extLst>
              <a:ext uri="{FF2B5EF4-FFF2-40B4-BE49-F238E27FC236}">
                <a16:creationId xmlns:a16="http://schemas.microsoft.com/office/drawing/2014/main" id="{09585552-93C7-6BF0-ADD6-6EDEE046A317}"/>
              </a:ext>
            </a:extLst>
          </p:cNvPr>
          <p:cNvSpPr/>
          <p:nvPr/>
        </p:nvSpPr>
        <p:spPr>
          <a:xfrm>
            <a:off x="7620000" y="2914072"/>
            <a:ext cx="3309788" cy="94210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R="635" lvl="0" algn="ctr">
              <a:lnSpc>
                <a:spcPct val="152000"/>
              </a:lnSpc>
              <a:spcAft>
                <a:spcPts val="15"/>
              </a:spcAft>
            </a:pPr>
            <a:r>
              <a:rPr lang="fr-ML"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Développer et valider un modèle prédictif de détection précoce du diabète.</a:t>
            </a:r>
            <a:endParaRPr lang="fr-FR"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p:txBody>
      </p:sp>
      <p:cxnSp>
        <p:nvCxnSpPr>
          <p:cNvPr id="27" name="Connecteur droit 26">
            <a:extLst>
              <a:ext uri="{FF2B5EF4-FFF2-40B4-BE49-F238E27FC236}">
                <a16:creationId xmlns:a16="http://schemas.microsoft.com/office/drawing/2014/main" id="{4BD299DB-E4D0-3E1B-D303-1EB0FD37713F}"/>
              </a:ext>
            </a:extLst>
          </p:cNvPr>
          <p:cNvCxnSpPr>
            <a:cxnSpLocks/>
            <a:endCxn id="15" idx="5"/>
          </p:cNvCxnSpPr>
          <p:nvPr/>
        </p:nvCxnSpPr>
        <p:spPr>
          <a:xfrm flipH="1" flipV="1">
            <a:off x="6616783" y="5081955"/>
            <a:ext cx="927017" cy="422918"/>
          </a:xfrm>
          <a:prstGeom prst="line">
            <a:avLst/>
          </a:prstGeom>
        </p:spPr>
        <p:style>
          <a:lnRef idx="3">
            <a:schemeClr val="dk1"/>
          </a:lnRef>
          <a:fillRef idx="0">
            <a:schemeClr val="dk1"/>
          </a:fillRef>
          <a:effectRef idx="2">
            <a:schemeClr val="dk1"/>
          </a:effectRef>
          <a:fontRef idx="minor">
            <a:schemeClr val="tx1"/>
          </a:fontRef>
        </p:style>
      </p:cxnSp>
      <p:sp>
        <p:nvSpPr>
          <p:cNvPr id="30" name="Rectangle 29">
            <a:extLst>
              <a:ext uri="{FF2B5EF4-FFF2-40B4-BE49-F238E27FC236}">
                <a16:creationId xmlns:a16="http://schemas.microsoft.com/office/drawing/2014/main" id="{B0E5E90F-762D-7CCA-CD45-4A17C4319991}"/>
              </a:ext>
            </a:extLst>
          </p:cNvPr>
          <p:cNvSpPr/>
          <p:nvPr/>
        </p:nvSpPr>
        <p:spPr>
          <a:xfrm>
            <a:off x="7543799" y="4983018"/>
            <a:ext cx="3309788" cy="130232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fr-ML" dirty="0">
                <a:solidFill>
                  <a:schemeClr val="tx1"/>
                </a:solidFill>
                <a:latin typeface="Arial" panose="020B0604020202020204" pitchFamily="34" charset="0"/>
                <a:cs typeface="Arial" panose="020B0604020202020204" pitchFamily="34" charset="0"/>
              </a:rPr>
              <a:t>Améliorer l’analyse clinique  du diabète ?</a:t>
            </a:r>
            <a:endParaRPr lang="fr-FR"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630986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1000" fill="hold"/>
                                        <p:tgtEl>
                                          <p:spTgt spid="11"/>
                                        </p:tgtEl>
                                        <p:attrNameLst>
                                          <p:attrName>ppt_w</p:attrName>
                                        </p:attrNameLst>
                                      </p:cBhvr>
                                      <p:tavLst>
                                        <p:tav tm="0">
                                          <p:val>
                                            <p:fltVal val="0"/>
                                          </p:val>
                                        </p:tav>
                                        <p:tav tm="100000">
                                          <p:val>
                                            <p:strVal val="#ppt_w"/>
                                          </p:val>
                                        </p:tav>
                                      </p:tavLst>
                                    </p:anim>
                                    <p:anim calcmode="lin" valueType="num">
                                      <p:cBhvr>
                                        <p:cTn id="15" dur="1000" fill="hold"/>
                                        <p:tgtEl>
                                          <p:spTgt spid="11"/>
                                        </p:tgtEl>
                                        <p:attrNameLst>
                                          <p:attrName>ppt_h</p:attrName>
                                        </p:attrNameLst>
                                      </p:cBhvr>
                                      <p:tavLst>
                                        <p:tav tm="0">
                                          <p:val>
                                            <p:fltVal val="0"/>
                                          </p:val>
                                        </p:tav>
                                        <p:tav tm="100000">
                                          <p:val>
                                            <p:strVal val="#ppt_h"/>
                                          </p:val>
                                        </p:tav>
                                      </p:tavLst>
                                    </p:anim>
                                    <p:anim calcmode="lin" valueType="num">
                                      <p:cBhvr>
                                        <p:cTn id="16" dur="1000" fill="hold"/>
                                        <p:tgtEl>
                                          <p:spTgt spid="11"/>
                                        </p:tgtEl>
                                        <p:attrNameLst>
                                          <p:attrName>style.rotation</p:attrName>
                                        </p:attrNameLst>
                                      </p:cBhvr>
                                      <p:tavLst>
                                        <p:tav tm="0">
                                          <p:val>
                                            <p:fltVal val="90"/>
                                          </p:val>
                                        </p:tav>
                                        <p:tav tm="100000">
                                          <p:val>
                                            <p:fltVal val="0"/>
                                          </p:val>
                                        </p:tav>
                                      </p:tavLst>
                                    </p:anim>
                                    <p:animEffect transition="in" filter="fade">
                                      <p:cBhvr>
                                        <p:cTn id="17" dur="1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anim calcmode="lin" valueType="num">
                                      <p:cBhvr>
                                        <p:cTn id="33" dur="1000" fill="hold"/>
                                        <p:tgtEl>
                                          <p:spTgt spid="10"/>
                                        </p:tgtEl>
                                        <p:attrNameLst>
                                          <p:attrName>ppt_x</p:attrName>
                                        </p:attrNameLst>
                                      </p:cBhvr>
                                      <p:tavLst>
                                        <p:tav tm="0">
                                          <p:val>
                                            <p:strVal val="#ppt_x"/>
                                          </p:val>
                                        </p:tav>
                                        <p:tav tm="100000">
                                          <p:val>
                                            <p:strVal val="#ppt_x"/>
                                          </p:val>
                                        </p:tav>
                                      </p:tavLst>
                                    </p:anim>
                                    <p:anim calcmode="lin" valueType="num">
                                      <p:cBhvr>
                                        <p:cTn id="3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1000"/>
                                        <p:tgtEl>
                                          <p:spTgt spid="15"/>
                                        </p:tgtEl>
                                      </p:cBhvr>
                                    </p:animEffect>
                                    <p:anim calcmode="lin" valueType="num">
                                      <p:cBhvr>
                                        <p:cTn id="40" dur="1000" fill="hold"/>
                                        <p:tgtEl>
                                          <p:spTgt spid="15"/>
                                        </p:tgtEl>
                                        <p:attrNameLst>
                                          <p:attrName>ppt_x</p:attrName>
                                        </p:attrNameLst>
                                      </p:cBhvr>
                                      <p:tavLst>
                                        <p:tav tm="0">
                                          <p:val>
                                            <p:strVal val="#ppt_x"/>
                                          </p:val>
                                        </p:tav>
                                        <p:tav tm="100000">
                                          <p:val>
                                            <p:strVal val="#ppt_x"/>
                                          </p:val>
                                        </p:tav>
                                      </p:tavLst>
                                    </p:anim>
                                    <p:anim calcmode="lin" valueType="num">
                                      <p:cBhvr>
                                        <p:cTn id="41" dur="1000" fill="hold"/>
                                        <p:tgtEl>
                                          <p:spTgt spid="15"/>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1000"/>
                                        <p:tgtEl>
                                          <p:spTgt spid="17"/>
                                        </p:tgtEl>
                                      </p:cBhvr>
                                    </p:animEffect>
                                    <p:anim calcmode="lin" valueType="num">
                                      <p:cBhvr>
                                        <p:cTn id="45" dur="1000" fill="hold"/>
                                        <p:tgtEl>
                                          <p:spTgt spid="17"/>
                                        </p:tgtEl>
                                        <p:attrNameLst>
                                          <p:attrName>ppt_x</p:attrName>
                                        </p:attrNameLst>
                                      </p:cBhvr>
                                      <p:tavLst>
                                        <p:tav tm="0">
                                          <p:val>
                                            <p:strVal val="#ppt_x"/>
                                          </p:val>
                                        </p:tav>
                                        <p:tav tm="100000">
                                          <p:val>
                                            <p:strVal val="#ppt_x"/>
                                          </p:val>
                                        </p:tav>
                                      </p:tavLst>
                                    </p:anim>
                                    <p:anim calcmode="lin" valueType="num">
                                      <p:cBhvr>
                                        <p:cTn id="46" dur="1000" fill="hold"/>
                                        <p:tgtEl>
                                          <p:spTgt spid="17"/>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1000"/>
                                        <p:tgtEl>
                                          <p:spTgt spid="18"/>
                                        </p:tgtEl>
                                      </p:cBhvr>
                                    </p:animEffect>
                                    <p:anim calcmode="lin" valueType="num">
                                      <p:cBhvr>
                                        <p:cTn id="50" dur="1000" fill="hold"/>
                                        <p:tgtEl>
                                          <p:spTgt spid="18"/>
                                        </p:tgtEl>
                                        <p:attrNameLst>
                                          <p:attrName>ppt_x</p:attrName>
                                        </p:attrNameLst>
                                      </p:cBhvr>
                                      <p:tavLst>
                                        <p:tav tm="0">
                                          <p:val>
                                            <p:strVal val="#ppt_x"/>
                                          </p:val>
                                        </p:tav>
                                        <p:tav tm="100000">
                                          <p:val>
                                            <p:strVal val="#ppt_x"/>
                                          </p:val>
                                        </p:tav>
                                      </p:tavLst>
                                    </p:anim>
                                    <p:anim calcmode="lin" valueType="num">
                                      <p:cBhvr>
                                        <p:cTn id="51" dur="1000" fill="hold"/>
                                        <p:tgtEl>
                                          <p:spTgt spid="18"/>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fade">
                                      <p:cBhvr>
                                        <p:cTn id="54" dur="1000"/>
                                        <p:tgtEl>
                                          <p:spTgt spid="24"/>
                                        </p:tgtEl>
                                      </p:cBhvr>
                                    </p:animEffect>
                                    <p:anim calcmode="lin" valueType="num">
                                      <p:cBhvr>
                                        <p:cTn id="55" dur="1000" fill="hold"/>
                                        <p:tgtEl>
                                          <p:spTgt spid="24"/>
                                        </p:tgtEl>
                                        <p:attrNameLst>
                                          <p:attrName>ppt_x</p:attrName>
                                        </p:attrNameLst>
                                      </p:cBhvr>
                                      <p:tavLst>
                                        <p:tav tm="0">
                                          <p:val>
                                            <p:strVal val="#ppt_x"/>
                                          </p:val>
                                        </p:tav>
                                        <p:tav tm="100000">
                                          <p:val>
                                            <p:strVal val="#ppt_x"/>
                                          </p:val>
                                        </p:tav>
                                      </p:tavLst>
                                    </p:anim>
                                    <p:anim calcmode="lin" valueType="num">
                                      <p:cBhvr>
                                        <p:cTn id="56" dur="1000" fill="hold"/>
                                        <p:tgtEl>
                                          <p:spTgt spid="24"/>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fade">
                                      <p:cBhvr>
                                        <p:cTn id="59" dur="1000"/>
                                        <p:tgtEl>
                                          <p:spTgt spid="26"/>
                                        </p:tgtEl>
                                      </p:cBhvr>
                                    </p:animEffect>
                                    <p:anim calcmode="lin" valueType="num">
                                      <p:cBhvr>
                                        <p:cTn id="60" dur="1000" fill="hold"/>
                                        <p:tgtEl>
                                          <p:spTgt spid="26"/>
                                        </p:tgtEl>
                                        <p:attrNameLst>
                                          <p:attrName>ppt_x</p:attrName>
                                        </p:attrNameLst>
                                      </p:cBhvr>
                                      <p:tavLst>
                                        <p:tav tm="0">
                                          <p:val>
                                            <p:strVal val="#ppt_x"/>
                                          </p:val>
                                        </p:tav>
                                        <p:tav tm="100000">
                                          <p:val>
                                            <p:strVal val="#ppt_x"/>
                                          </p:val>
                                        </p:tav>
                                      </p:tavLst>
                                    </p:anim>
                                    <p:anim calcmode="lin" valueType="num">
                                      <p:cBhvr>
                                        <p:cTn id="61" dur="1000" fill="hold"/>
                                        <p:tgtEl>
                                          <p:spTgt spid="26"/>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1000"/>
                                        <p:tgtEl>
                                          <p:spTgt spid="27"/>
                                        </p:tgtEl>
                                      </p:cBhvr>
                                    </p:animEffect>
                                    <p:anim calcmode="lin" valueType="num">
                                      <p:cBhvr>
                                        <p:cTn id="65" dur="1000" fill="hold"/>
                                        <p:tgtEl>
                                          <p:spTgt spid="27"/>
                                        </p:tgtEl>
                                        <p:attrNameLst>
                                          <p:attrName>ppt_x</p:attrName>
                                        </p:attrNameLst>
                                      </p:cBhvr>
                                      <p:tavLst>
                                        <p:tav tm="0">
                                          <p:val>
                                            <p:strVal val="#ppt_x"/>
                                          </p:val>
                                        </p:tav>
                                        <p:tav tm="100000">
                                          <p:val>
                                            <p:strVal val="#ppt_x"/>
                                          </p:val>
                                        </p:tav>
                                      </p:tavLst>
                                    </p:anim>
                                    <p:anim calcmode="lin" valueType="num">
                                      <p:cBhvr>
                                        <p:cTn id="66" dur="1000" fill="hold"/>
                                        <p:tgtEl>
                                          <p:spTgt spid="27"/>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30"/>
                                        </p:tgtEl>
                                        <p:attrNameLst>
                                          <p:attrName>style.visibility</p:attrName>
                                        </p:attrNameLst>
                                      </p:cBhvr>
                                      <p:to>
                                        <p:strVal val="visible"/>
                                      </p:to>
                                    </p:set>
                                    <p:animEffect transition="in" filter="fade">
                                      <p:cBhvr>
                                        <p:cTn id="69" dur="1000"/>
                                        <p:tgtEl>
                                          <p:spTgt spid="30"/>
                                        </p:tgtEl>
                                      </p:cBhvr>
                                    </p:animEffect>
                                    <p:anim calcmode="lin" valueType="num">
                                      <p:cBhvr>
                                        <p:cTn id="70" dur="1000" fill="hold"/>
                                        <p:tgtEl>
                                          <p:spTgt spid="30"/>
                                        </p:tgtEl>
                                        <p:attrNameLst>
                                          <p:attrName>ppt_x</p:attrName>
                                        </p:attrNameLst>
                                      </p:cBhvr>
                                      <p:tavLst>
                                        <p:tav tm="0">
                                          <p:val>
                                            <p:strVal val="#ppt_x"/>
                                          </p:val>
                                        </p:tav>
                                        <p:tav tm="100000">
                                          <p:val>
                                            <p:strVal val="#ppt_x"/>
                                          </p:val>
                                        </p:tav>
                                      </p:tavLst>
                                    </p:anim>
                                    <p:anim calcmode="lin" valueType="num">
                                      <p:cBhvr>
                                        <p:cTn id="71"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0" grpId="0" animBg="1"/>
      <p:bldP spid="11" grpId="0" animBg="1"/>
      <p:bldP spid="13" grpId="0" animBg="1"/>
      <p:bldP spid="15" grpId="0" animBg="1"/>
      <p:bldP spid="18" grpId="0" animBg="1"/>
      <p:bldP spid="26" grpId="0" animBg="1"/>
      <p:bldP spid="3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 coins arrondis 9">
            <a:extLst>
              <a:ext uri="{FF2B5EF4-FFF2-40B4-BE49-F238E27FC236}">
                <a16:creationId xmlns:a16="http://schemas.microsoft.com/office/drawing/2014/main" id="{6C70D9AD-3EB5-F22A-E956-E0D3AC38C3C9}"/>
              </a:ext>
            </a:extLst>
          </p:cNvPr>
          <p:cNvSpPr/>
          <p:nvPr/>
        </p:nvSpPr>
        <p:spPr>
          <a:xfrm>
            <a:off x="7333129" y="152400"/>
            <a:ext cx="4724401" cy="582706"/>
          </a:xfrm>
          <a:prstGeom prst="roundRect">
            <a:avLst/>
          </a:prstGeom>
          <a:solidFill>
            <a:schemeClr val="tx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200" b="1" dirty="0">
                <a:solidFill>
                  <a:schemeClr val="bg1"/>
                </a:solidFill>
                <a:latin typeface="Arial" panose="020B0604020202020204" pitchFamily="34" charset="0"/>
                <a:cs typeface="Arial" panose="020B0604020202020204" pitchFamily="34" charset="0"/>
              </a:rPr>
              <a:t>Techniques d’analyses</a:t>
            </a:r>
          </a:p>
        </p:txBody>
      </p:sp>
      <p:sp>
        <p:nvSpPr>
          <p:cNvPr id="11" name="Organigramme : Connecteur 10">
            <a:extLst>
              <a:ext uri="{FF2B5EF4-FFF2-40B4-BE49-F238E27FC236}">
                <a16:creationId xmlns:a16="http://schemas.microsoft.com/office/drawing/2014/main" id="{6FEC2F42-FCC1-6EA9-1D10-DC87C2EDD4A2}"/>
              </a:ext>
            </a:extLst>
          </p:cNvPr>
          <p:cNvSpPr/>
          <p:nvPr/>
        </p:nvSpPr>
        <p:spPr>
          <a:xfrm>
            <a:off x="4859290" y="3223007"/>
            <a:ext cx="2340456" cy="1563256"/>
          </a:xfrm>
          <a:prstGeom prst="flowChartConnector">
            <a:avLst/>
          </a:prstGeom>
          <a:solidFill>
            <a:schemeClr val="accent3"/>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600" b="1" dirty="0">
                <a:latin typeface="Arial" panose="020B0604020202020204" pitchFamily="34" charset="0"/>
                <a:cs typeface="Arial" panose="020B0604020202020204" pitchFamily="34" charset="0"/>
              </a:rPr>
              <a:t>Types d’algorithmes</a:t>
            </a:r>
          </a:p>
        </p:txBody>
      </p:sp>
      <p:cxnSp>
        <p:nvCxnSpPr>
          <p:cNvPr id="13" name="Connecteur droit 12">
            <a:extLst>
              <a:ext uri="{FF2B5EF4-FFF2-40B4-BE49-F238E27FC236}">
                <a16:creationId xmlns:a16="http://schemas.microsoft.com/office/drawing/2014/main" id="{5EC381B2-61F4-4E59-C469-18812EF2D5A4}"/>
              </a:ext>
            </a:extLst>
          </p:cNvPr>
          <p:cNvCxnSpPr>
            <a:cxnSpLocks/>
          </p:cNvCxnSpPr>
          <p:nvPr/>
        </p:nvCxnSpPr>
        <p:spPr>
          <a:xfrm flipH="1" flipV="1">
            <a:off x="4365516" y="2867400"/>
            <a:ext cx="830926" cy="607451"/>
          </a:xfrm>
          <a:prstGeom prst="line">
            <a:avLst/>
          </a:prstGeom>
        </p:spPr>
        <p:style>
          <a:lnRef idx="3">
            <a:schemeClr val="dk1"/>
          </a:lnRef>
          <a:fillRef idx="0">
            <a:schemeClr val="dk1"/>
          </a:fillRef>
          <a:effectRef idx="2">
            <a:schemeClr val="dk1"/>
          </a:effectRef>
          <a:fontRef idx="minor">
            <a:schemeClr val="tx1"/>
          </a:fontRef>
        </p:style>
      </p:cxnSp>
      <p:sp>
        <p:nvSpPr>
          <p:cNvPr id="15" name="ZoneTexte 14">
            <a:extLst>
              <a:ext uri="{FF2B5EF4-FFF2-40B4-BE49-F238E27FC236}">
                <a16:creationId xmlns:a16="http://schemas.microsoft.com/office/drawing/2014/main" id="{827E7ECD-BAEE-F448-043A-977F6C703534}"/>
              </a:ext>
            </a:extLst>
          </p:cNvPr>
          <p:cNvSpPr txBox="1"/>
          <p:nvPr/>
        </p:nvSpPr>
        <p:spPr>
          <a:xfrm>
            <a:off x="698899" y="1797594"/>
            <a:ext cx="3691847" cy="1661993"/>
          </a:xfrm>
          <a:prstGeom prst="rect">
            <a:avLst/>
          </a:prstGeom>
          <a:noFill/>
        </p:spPr>
        <p:txBody>
          <a:bodyPr wrap="square" rtlCol="0">
            <a:spAutoFit/>
          </a:bodyPr>
          <a:lstStyle/>
          <a:p>
            <a:pPr algn="ctr"/>
            <a:r>
              <a:rPr lang="fr-FR" b="1" dirty="0">
                <a:solidFill>
                  <a:srgbClr val="FF0000"/>
                </a:solidFill>
                <a:latin typeface="Arial" panose="020B0604020202020204" pitchFamily="34" charset="0"/>
                <a:cs typeface="Arial" panose="020B0604020202020204" pitchFamily="34" charset="0"/>
              </a:rPr>
              <a:t>Régression logistique</a:t>
            </a:r>
          </a:p>
          <a:p>
            <a:pPr algn="ctr"/>
            <a:r>
              <a:rPr lang="fr-ML" sz="1400"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La régression logistique est une technique d'analyse de données qui utilise les mathématiques pour trouver les relations entre deux facteurs de données. Elle utilise ensuite cette relation pour prédire la valeur de l'un de ces facteurs en fonction de l'autre</a:t>
            </a:r>
            <a:endParaRPr lang="fr-FR" sz="1400" dirty="0">
              <a:solidFill>
                <a:srgbClr val="FF0000"/>
              </a:solidFill>
              <a:latin typeface="Arial" panose="020B0604020202020204" pitchFamily="34" charset="0"/>
              <a:cs typeface="Arial" panose="020B0604020202020204" pitchFamily="34" charset="0"/>
            </a:endParaRPr>
          </a:p>
        </p:txBody>
      </p:sp>
      <p:cxnSp>
        <p:nvCxnSpPr>
          <p:cNvPr id="17" name="Connecteur droit 16">
            <a:extLst>
              <a:ext uri="{FF2B5EF4-FFF2-40B4-BE49-F238E27FC236}">
                <a16:creationId xmlns:a16="http://schemas.microsoft.com/office/drawing/2014/main" id="{9E073DD7-DBE6-56FF-EA45-C1209BB7D09E}"/>
              </a:ext>
            </a:extLst>
          </p:cNvPr>
          <p:cNvCxnSpPr>
            <a:cxnSpLocks/>
          </p:cNvCxnSpPr>
          <p:nvPr/>
        </p:nvCxnSpPr>
        <p:spPr>
          <a:xfrm flipH="1">
            <a:off x="4009802" y="4390206"/>
            <a:ext cx="986276" cy="559687"/>
          </a:xfrm>
          <a:prstGeom prst="line">
            <a:avLst/>
          </a:prstGeom>
        </p:spPr>
        <p:style>
          <a:lnRef idx="3">
            <a:schemeClr val="dk1"/>
          </a:lnRef>
          <a:fillRef idx="0">
            <a:schemeClr val="dk1"/>
          </a:fillRef>
          <a:effectRef idx="2">
            <a:schemeClr val="dk1"/>
          </a:effectRef>
          <a:fontRef idx="minor">
            <a:schemeClr val="tx1"/>
          </a:fontRef>
        </p:style>
      </p:cxnSp>
      <p:sp>
        <p:nvSpPr>
          <p:cNvPr id="21" name="Rectangle 20">
            <a:extLst>
              <a:ext uri="{FF2B5EF4-FFF2-40B4-BE49-F238E27FC236}">
                <a16:creationId xmlns:a16="http://schemas.microsoft.com/office/drawing/2014/main" id="{584CB6C7-29EF-ECC6-B69B-6207E8C1529F}"/>
              </a:ext>
            </a:extLst>
          </p:cNvPr>
          <p:cNvSpPr/>
          <p:nvPr/>
        </p:nvSpPr>
        <p:spPr>
          <a:xfrm>
            <a:off x="640102" y="4312024"/>
            <a:ext cx="3444386" cy="114618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ML" sz="1800" b="1" kern="0" dirty="0">
                <a:solidFill>
                  <a:srgbClr val="4472C4"/>
                </a:solidFill>
                <a:effectLst/>
                <a:latin typeface="Arial" panose="020B0604020202020204" pitchFamily="34" charset="0"/>
                <a:ea typeface="Times New Roman" panose="02020603050405020304" pitchFamily="18" charset="0"/>
                <a:cs typeface="Arial" panose="020B0604020202020204" pitchFamily="34" charset="0"/>
              </a:rPr>
              <a:t> K-</a:t>
            </a:r>
            <a:r>
              <a:rPr lang="fr-ML" sz="1800" b="1" kern="0" dirty="0" err="1">
                <a:solidFill>
                  <a:srgbClr val="4472C4"/>
                </a:solidFill>
                <a:effectLst/>
                <a:latin typeface="Arial" panose="020B0604020202020204" pitchFamily="34" charset="0"/>
                <a:ea typeface="Times New Roman" panose="02020603050405020304" pitchFamily="18" charset="0"/>
                <a:cs typeface="Arial" panose="020B0604020202020204" pitchFamily="34" charset="0"/>
              </a:rPr>
              <a:t>Nearest</a:t>
            </a:r>
            <a:r>
              <a:rPr lang="fr-ML" sz="1800" b="1" kern="0" dirty="0">
                <a:solidFill>
                  <a:srgbClr val="4472C4"/>
                </a:solidFill>
                <a:effectLst/>
                <a:latin typeface="Arial" panose="020B0604020202020204" pitchFamily="34" charset="0"/>
                <a:ea typeface="Times New Roman" panose="02020603050405020304" pitchFamily="18" charset="0"/>
                <a:cs typeface="Arial" panose="020B0604020202020204" pitchFamily="34" charset="0"/>
              </a:rPr>
              <a:t> Neighbors</a:t>
            </a:r>
          </a:p>
          <a:p>
            <a:pPr algn="ctr"/>
            <a:r>
              <a:rPr lang="fr-ML" sz="1400"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L’algorithme K-</a:t>
            </a:r>
            <a:r>
              <a:rPr lang="fr-ML" sz="1400" kern="0" dirty="0">
                <a:solidFill>
                  <a:srgbClr val="000000"/>
                </a:solidFill>
                <a:latin typeface="Arial" panose="020B0604020202020204" pitchFamily="34" charset="0"/>
                <a:ea typeface="Times New Roman" panose="02020603050405020304" pitchFamily="18" charset="0"/>
                <a:cs typeface="Arial" panose="020B0604020202020204" pitchFamily="34" charset="0"/>
              </a:rPr>
              <a:t>N</a:t>
            </a:r>
            <a:r>
              <a:rPr lang="fr-ML" sz="1400"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earest Neighbors (KNN) est une méthode d'apprentissage automatique supervisée utilisée pour résoudre les problèmes de classification et de régression</a:t>
            </a:r>
            <a:r>
              <a:rPr lang="fr-ML" sz="1800"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endParaRPr lang="fr-FR" dirty="0">
              <a:latin typeface="Arial" panose="020B0604020202020204" pitchFamily="34" charset="0"/>
              <a:cs typeface="Arial" panose="020B0604020202020204" pitchFamily="34" charset="0"/>
            </a:endParaRPr>
          </a:p>
        </p:txBody>
      </p:sp>
      <p:cxnSp>
        <p:nvCxnSpPr>
          <p:cNvPr id="26" name="Connecteur droit 25">
            <a:extLst>
              <a:ext uri="{FF2B5EF4-FFF2-40B4-BE49-F238E27FC236}">
                <a16:creationId xmlns:a16="http://schemas.microsoft.com/office/drawing/2014/main" id="{8E891B9E-2AAE-6562-0C56-778D890C84B2}"/>
              </a:ext>
            </a:extLst>
          </p:cNvPr>
          <p:cNvCxnSpPr>
            <a:cxnSpLocks/>
          </p:cNvCxnSpPr>
          <p:nvPr/>
        </p:nvCxnSpPr>
        <p:spPr>
          <a:xfrm>
            <a:off x="6098049" y="4786263"/>
            <a:ext cx="0" cy="637980"/>
          </a:xfrm>
          <a:prstGeom prst="line">
            <a:avLst/>
          </a:prstGeom>
        </p:spPr>
        <p:style>
          <a:lnRef idx="3">
            <a:schemeClr val="dk1"/>
          </a:lnRef>
          <a:fillRef idx="0">
            <a:schemeClr val="dk1"/>
          </a:fillRef>
          <a:effectRef idx="2">
            <a:schemeClr val="dk1"/>
          </a:effectRef>
          <a:fontRef idx="minor">
            <a:schemeClr val="tx1"/>
          </a:fontRef>
        </p:style>
      </p:cxnSp>
      <p:sp>
        <p:nvSpPr>
          <p:cNvPr id="31" name="Rectangle 30">
            <a:extLst>
              <a:ext uri="{FF2B5EF4-FFF2-40B4-BE49-F238E27FC236}">
                <a16:creationId xmlns:a16="http://schemas.microsoft.com/office/drawing/2014/main" id="{E1F410EC-EC5C-D0BF-D283-E1DD0AFFA328}"/>
              </a:ext>
            </a:extLst>
          </p:cNvPr>
          <p:cNvSpPr/>
          <p:nvPr/>
        </p:nvSpPr>
        <p:spPr>
          <a:xfrm>
            <a:off x="4413366" y="5950708"/>
            <a:ext cx="3462945" cy="63798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ML" sz="1800" b="1" kern="0" dirty="0">
                <a:solidFill>
                  <a:schemeClr val="accent6"/>
                </a:solidFill>
                <a:effectLst/>
                <a:latin typeface="Arial" panose="020B0604020202020204" pitchFamily="34" charset="0"/>
                <a:ea typeface="Times New Roman" panose="02020603050405020304" pitchFamily="18" charset="0"/>
                <a:cs typeface="Arial" panose="020B0604020202020204" pitchFamily="34" charset="0"/>
              </a:rPr>
              <a:t>Arbres de décision</a:t>
            </a:r>
          </a:p>
          <a:p>
            <a:pPr algn="ctr"/>
            <a:r>
              <a:rPr lang="fr-ML" sz="1400"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Les arbres de décision sont des modèles de classification qui placent les données dans différentes catégories en fonction de variables distinctes. </a:t>
            </a:r>
            <a:endParaRPr lang="fr-ML" sz="1400" b="1" kern="0" dirty="0">
              <a:solidFill>
                <a:schemeClr val="accent6"/>
              </a:solidFill>
              <a:effectLst/>
              <a:latin typeface="Arial" panose="020B0604020202020204" pitchFamily="34" charset="0"/>
              <a:ea typeface="Times New Roman" panose="02020603050405020304" pitchFamily="18" charset="0"/>
              <a:cs typeface="Arial" panose="020B0604020202020204" pitchFamily="34" charset="0"/>
            </a:endParaRPr>
          </a:p>
          <a:p>
            <a:pPr algn="ctr"/>
            <a:endParaRPr lang="fr-ML" sz="1800" b="1" kern="0" dirty="0">
              <a:solidFill>
                <a:schemeClr val="accent6"/>
              </a:solidFill>
              <a:effectLst/>
              <a:latin typeface="Arial" panose="020B0604020202020204" pitchFamily="34" charset="0"/>
              <a:ea typeface="Times New Roman" panose="02020603050405020304" pitchFamily="18" charset="0"/>
              <a:cs typeface="Arial" panose="020B0604020202020204" pitchFamily="34" charset="0"/>
            </a:endParaRPr>
          </a:p>
          <a:p>
            <a:pPr algn="ctr"/>
            <a:endParaRPr lang="fr-FR" dirty="0">
              <a:solidFill>
                <a:schemeClr val="tx1"/>
              </a:solidFill>
              <a:latin typeface="Arial" panose="020B0604020202020204" pitchFamily="34" charset="0"/>
              <a:cs typeface="Arial" panose="020B0604020202020204" pitchFamily="34" charset="0"/>
            </a:endParaRPr>
          </a:p>
        </p:txBody>
      </p:sp>
      <p:cxnSp>
        <p:nvCxnSpPr>
          <p:cNvPr id="38" name="Connecteur droit 37">
            <a:extLst>
              <a:ext uri="{FF2B5EF4-FFF2-40B4-BE49-F238E27FC236}">
                <a16:creationId xmlns:a16="http://schemas.microsoft.com/office/drawing/2014/main" id="{88AB231A-D8F4-6EB9-84D1-8B7D768D34C6}"/>
              </a:ext>
            </a:extLst>
          </p:cNvPr>
          <p:cNvCxnSpPr>
            <a:cxnSpLocks/>
            <a:stCxn id="11" idx="5"/>
            <a:endCxn id="40" idx="1"/>
          </p:cNvCxnSpPr>
          <p:nvPr/>
        </p:nvCxnSpPr>
        <p:spPr>
          <a:xfrm>
            <a:off x="6856994" y="4557329"/>
            <a:ext cx="699102" cy="637980"/>
          </a:xfrm>
          <a:prstGeom prst="line">
            <a:avLst/>
          </a:prstGeom>
        </p:spPr>
        <p:style>
          <a:lnRef idx="3">
            <a:schemeClr val="dk1"/>
          </a:lnRef>
          <a:fillRef idx="0">
            <a:schemeClr val="dk1"/>
          </a:fillRef>
          <a:effectRef idx="2">
            <a:schemeClr val="dk1"/>
          </a:effectRef>
          <a:fontRef idx="minor">
            <a:schemeClr val="tx1"/>
          </a:fontRef>
        </p:style>
      </p:cxnSp>
      <p:sp>
        <p:nvSpPr>
          <p:cNvPr id="40" name="Rectangle 39">
            <a:extLst>
              <a:ext uri="{FF2B5EF4-FFF2-40B4-BE49-F238E27FC236}">
                <a16:creationId xmlns:a16="http://schemas.microsoft.com/office/drawing/2014/main" id="{22EB0985-F7D6-EA01-0691-EA5D12AC3B41}"/>
              </a:ext>
            </a:extLst>
          </p:cNvPr>
          <p:cNvSpPr/>
          <p:nvPr/>
        </p:nvSpPr>
        <p:spPr>
          <a:xfrm>
            <a:off x="7556096" y="4670050"/>
            <a:ext cx="3929323" cy="105051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ML" sz="1800" b="1" kern="0" dirty="0">
                <a:solidFill>
                  <a:srgbClr val="FFC000"/>
                </a:solidFill>
                <a:effectLst/>
                <a:latin typeface="Arial" panose="020B0604020202020204" pitchFamily="34" charset="0"/>
                <a:ea typeface="Times New Roman" panose="02020603050405020304" pitchFamily="18" charset="0"/>
                <a:cs typeface="Arial" panose="020B0604020202020204" pitchFamily="34" charset="0"/>
              </a:rPr>
              <a:t>Support Vector Classifie</a:t>
            </a:r>
          </a:p>
          <a:p>
            <a:pPr algn="ctr"/>
            <a:r>
              <a:rPr lang="fr-ML" sz="1400"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SVC (Support Vector Classifier) : SVC est une implémentation spécifique de l'algorithme Support Vector Machine conçu spécifiquement pour les tâches de classification</a:t>
            </a:r>
            <a:r>
              <a:rPr lang="fr-ML" sz="1800"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r>
              <a:rPr lang="fr-ML" sz="1800" b="1" kern="0" dirty="0">
                <a:solidFill>
                  <a:srgbClr val="4472C4"/>
                </a:solidFill>
                <a:effectLst/>
                <a:latin typeface="Arial" panose="020B0604020202020204" pitchFamily="34" charset="0"/>
                <a:ea typeface="Times New Roman" panose="02020603050405020304" pitchFamily="18" charset="0"/>
                <a:cs typeface="Arial" panose="020B0604020202020204" pitchFamily="34" charset="0"/>
              </a:rPr>
              <a:t> </a:t>
            </a:r>
            <a:endParaRPr lang="fr-FR" dirty="0">
              <a:latin typeface="Arial" panose="020B0604020202020204" pitchFamily="34" charset="0"/>
              <a:cs typeface="Arial" panose="020B0604020202020204" pitchFamily="34" charset="0"/>
            </a:endParaRPr>
          </a:p>
        </p:txBody>
      </p:sp>
      <p:cxnSp>
        <p:nvCxnSpPr>
          <p:cNvPr id="44" name="Connecteur droit 43">
            <a:extLst>
              <a:ext uri="{FF2B5EF4-FFF2-40B4-BE49-F238E27FC236}">
                <a16:creationId xmlns:a16="http://schemas.microsoft.com/office/drawing/2014/main" id="{8AE1F4ED-E177-B8A1-14FE-8909B909CB4E}"/>
              </a:ext>
            </a:extLst>
          </p:cNvPr>
          <p:cNvCxnSpPr>
            <a:cxnSpLocks/>
          </p:cNvCxnSpPr>
          <p:nvPr/>
        </p:nvCxnSpPr>
        <p:spPr>
          <a:xfrm flipV="1">
            <a:off x="6995559" y="3171845"/>
            <a:ext cx="968655" cy="412025"/>
          </a:xfrm>
          <a:prstGeom prst="line">
            <a:avLst/>
          </a:prstGeom>
        </p:spPr>
        <p:style>
          <a:lnRef idx="3">
            <a:schemeClr val="dk1"/>
          </a:lnRef>
          <a:fillRef idx="0">
            <a:schemeClr val="dk1"/>
          </a:fillRef>
          <a:effectRef idx="2">
            <a:schemeClr val="dk1"/>
          </a:effectRef>
          <a:fontRef idx="minor">
            <a:schemeClr val="tx1"/>
          </a:fontRef>
        </p:style>
      </p:cxnSp>
      <p:sp>
        <p:nvSpPr>
          <p:cNvPr id="46" name="Rectangle 45">
            <a:extLst>
              <a:ext uri="{FF2B5EF4-FFF2-40B4-BE49-F238E27FC236}">
                <a16:creationId xmlns:a16="http://schemas.microsoft.com/office/drawing/2014/main" id="{C915149E-64AB-F180-3D08-C37FA1C0E0BE}"/>
              </a:ext>
            </a:extLst>
          </p:cNvPr>
          <p:cNvSpPr/>
          <p:nvPr/>
        </p:nvSpPr>
        <p:spPr>
          <a:xfrm>
            <a:off x="7781254" y="2651606"/>
            <a:ext cx="3502110" cy="91440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ML" b="1" kern="0" dirty="0">
                <a:solidFill>
                  <a:srgbClr val="00B0F0"/>
                </a:solidFill>
                <a:effectLst/>
                <a:latin typeface="Arial" panose="020B0604020202020204" pitchFamily="34" charset="0"/>
                <a:ea typeface="Times New Roman" panose="02020603050405020304" pitchFamily="18" charset="0"/>
                <a:cs typeface="Arial" panose="020B0604020202020204" pitchFamily="34" charset="0"/>
              </a:rPr>
              <a:t>Naïve Bayes</a:t>
            </a:r>
          </a:p>
          <a:p>
            <a:pPr algn="ctr"/>
            <a:r>
              <a:rPr lang="fr-ML" sz="1400"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Naïve Bayes fait partie d'une famille d'algorithmes d'apprentissage génératif, ce qui signifie qu'il cherche à modéliser la distribution des entrées d'une classe ou d'une catégorie donnée. </a:t>
            </a:r>
            <a:endParaRPr lang="fr-FR" sz="1400" dirty="0">
              <a:latin typeface="Arial" panose="020B0604020202020204" pitchFamily="34" charset="0"/>
              <a:cs typeface="Arial" panose="020B0604020202020204" pitchFamily="34" charset="0"/>
            </a:endParaRPr>
          </a:p>
        </p:txBody>
      </p:sp>
      <p:sp>
        <p:nvSpPr>
          <p:cNvPr id="56" name="Rectangle 55">
            <a:extLst>
              <a:ext uri="{FF2B5EF4-FFF2-40B4-BE49-F238E27FC236}">
                <a16:creationId xmlns:a16="http://schemas.microsoft.com/office/drawing/2014/main" id="{BAA79F7C-875E-9A12-E948-5DA4890F6FC2}"/>
              </a:ext>
            </a:extLst>
          </p:cNvPr>
          <p:cNvSpPr/>
          <p:nvPr/>
        </p:nvSpPr>
        <p:spPr>
          <a:xfrm>
            <a:off x="4344944" y="1281856"/>
            <a:ext cx="3502111" cy="104402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ML" sz="1800" b="1" kern="0" dirty="0">
                <a:solidFill>
                  <a:schemeClr val="accent3">
                    <a:lumMod val="50000"/>
                  </a:schemeClr>
                </a:solidFill>
                <a:effectLst/>
                <a:latin typeface="Arial" panose="020B0604020202020204" pitchFamily="34" charset="0"/>
                <a:ea typeface="Times New Roman" panose="02020603050405020304" pitchFamily="18" charset="0"/>
                <a:cs typeface="Arial" panose="020B0604020202020204" pitchFamily="34" charset="0"/>
              </a:rPr>
              <a:t>Random Forest</a:t>
            </a:r>
            <a:endParaRPr lang="fr-FR" dirty="0">
              <a:solidFill>
                <a:schemeClr val="accent3">
                  <a:lumMod val="50000"/>
                </a:schemeClr>
              </a:solidFill>
              <a:latin typeface="Arial" panose="020B0604020202020204" pitchFamily="34" charset="0"/>
              <a:cs typeface="Arial" panose="020B0604020202020204" pitchFamily="34" charset="0"/>
            </a:endParaRPr>
          </a:p>
          <a:p>
            <a:pPr algn="ctr"/>
            <a:r>
              <a:rPr lang="fr-ML" sz="1400" kern="0" dirty="0">
                <a:solidFill>
                  <a:srgbClr val="000000"/>
                </a:solidFill>
                <a:latin typeface="Arial" panose="020B0604020202020204" pitchFamily="34" charset="0"/>
                <a:ea typeface="Times New Roman" panose="02020603050405020304" pitchFamily="18" charset="0"/>
                <a:cs typeface="Arial" panose="020B0604020202020204" pitchFamily="34" charset="0"/>
              </a:rPr>
              <a:t>Les forêts aléatoires ou forêts de décision aléatoires sont une méthode d'apprentissage d'ensemble pour la classification, la régression et d'autres tâches qui fonctionne en construisant une multitude de arbres de décision au moment de la formation.</a:t>
            </a:r>
            <a:endParaRPr lang="fr-FR" sz="1400" b="1" kern="0" dirty="0">
              <a:solidFill>
                <a:srgbClr val="4472C4"/>
              </a:solidFill>
              <a:latin typeface="Arial" panose="020B0604020202020204" pitchFamily="34" charset="0"/>
              <a:ea typeface="Times New Roman" panose="02020603050405020304" pitchFamily="18" charset="0"/>
              <a:cs typeface="Arial" panose="020B0604020202020204" pitchFamily="34" charset="0"/>
            </a:endParaRPr>
          </a:p>
          <a:p>
            <a:pPr algn="ctr"/>
            <a:endParaRPr lang="fr-ML" sz="1800" b="1" kern="0" dirty="0">
              <a:solidFill>
                <a:srgbClr val="4472C4"/>
              </a:solidFill>
              <a:effectLst/>
              <a:latin typeface="Arial" panose="020B0604020202020204" pitchFamily="34" charset="0"/>
              <a:ea typeface="Times New Roman" panose="02020603050405020304" pitchFamily="18" charset="0"/>
              <a:cs typeface="Arial" panose="020B0604020202020204" pitchFamily="34" charset="0"/>
            </a:endParaRPr>
          </a:p>
        </p:txBody>
      </p:sp>
      <p:cxnSp>
        <p:nvCxnSpPr>
          <p:cNvPr id="57" name="Connecteur droit 56">
            <a:extLst>
              <a:ext uri="{FF2B5EF4-FFF2-40B4-BE49-F238E27FC236}">
                <a16:creationId xmlns:a16="http://schemas.microsoft.com/office/drawing/2014/main" id="{9F4AC935-1536-5F63-C1B8-17AD150A4E34}"/>
              </a:ext>
            </a:extLst>
          </p:cNvPr>
          <p:cNvCxnSpPr>
            <a:cxnSpLocks/>
          </p:cNvCxnSpPr>
          <p:nvPr/>
        </p:nvCxnSpPr>
        <p:spPr>
          <a:xfrm flipV="1">
            <a:off x="6096000" y="2575103"/>
            <a:ext cx="0" cy="647904"/>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742569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1000"/>
                                        <p:tgtEl>
                                          <p:spTgt spid="15"/>
                                        </p:tgtEl>
                                      </p:cBhvr>
                                    </p:animEffect>
                                    <p:anim calcmode="lin" valueType="num">
                                      <p:cBhvr>
                                        <p:cTn id="25" dur="1000" fill="hold"/>
                                        <p:tgtEl>
                                          <p:spTgt spid="15"/>
                                        </p:tgtEl>
                                        <p:attrNameLst>
                                          <p:attrName>ppt_x</p:attrName>
                                        </p:attrNameLst>
                                      </p:cBhvr>
                                      <p:tavLst>
                                        <p:tav tm="0">
                                          <p:val>
                                            <p:strVal val="#ppt_x"/>
                                          </p:val>
                                        </p:tav>
                                        <p:tav tm="100000">
                                          <p:val>
                                            <p:strVal val="#ppt_x"/>
                                          </p:val>
                                        </p:tav>
                                      </p:tavLst>
                                    </p:anim>
                                    <p:anim calcmode="lin" valueType="num">
                                      <p:cBhvr>
                                        <p:cTn id="26" dur="1000" fill="hold"/>
                                        <p:tgtEl>
                                          <p:spTgt spid="15"/>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1000"/>
                                        <p:tgtEl>
                                          <p:spTgt spid="17"/>
                                        </p:tgtEl>
                                      </p:cBhvr>
                                    </p:animEffect>
                                    <p:anim calcmode="lin" valueType="num">
                                      <p:cBhvr>
                                        <p:cTn id="30" dur="1000" fill="hold"/>
                                        <p:tgtEl>
                                          <p:spTgt spid="17"/>
                                        </p:tgtEl>
                                        <p:attrNameLst>
                                          <p:attrName>ppt_x</p:attrName>
                                        </p:attrNameLst>
                                      </p:cBhvr>
                                      <p:tavLst>
                                        <p:tav tm="0">
                                          <p:val>
                                            <p:strVal val="#ppt_x"/>
                                          </p:val>
                                        </p:tav>
                                        <p:tav tm="100000">
                                          <p:val>
                                            <p:strVal val="#ppt_x"/>
                                          </p:val>
                                        </p:tav>
                                      </p:tavLst>
                                    </p:anim>
                                    <p:anim calcmode="lin" valueType="num">
                                      <p:cBhvr>
                                        <p:cTn id="31" dur="1000" fill="hold"/>
                                        <p:tgtEl>
                                          <p:spTgt spid="1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1000"/>
                                        <p:tgtEl>
                                          <p:spTgt spid="21"/>
                                        </p:tgtEl>
                                      </p:cBhvr>
                                    </p:animEffect>
                                    <p:anim calcmode="lin" valueType="num">
                                      <p:cBhvr>
                                        <p:cTn id="35" dur="1000" fill="hold"/>
                                        <p:tgtEl>
                                          <p:spTgt spid="21"/>
                                        </p:tgtEl>
                                        <p:attrNameLst>
                                          <p:attrName>ppt_x</p:attrName>
                                        </p:attrNameLst>
                                      </p:cBhvr>
                                      <p:tavLst>
                                        <p:tav tm="0">
                                          <p:val>
                                            <p:strVal val="#ppt_x"/>
                                          </p:val>
                                        </p:tav>
                                        <p:tav tm="100000">
                                          <p:val>
                                            <p:strVal val="#ppt_x"/>
                                          </p:val>
                                        </p:tav>
                                      </p:tavLst>
                                    </p:anim>
                                    <p:anim calcmode="lin" valueType="num">
                                      <p:cBhvr>
                                        <p:cTn id="36" dur="1000" fill="hold"/>
                                        <p:tgtEl>
                                          <p:spTgt spid="21"/>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1000"/>
                                        <p:tgtEl>
                                          <p:spTgt spid="26"/>
                                        </p:tgtEl>
                                      </p:cBhvr>
                                    </p:animEffect>
                                    <p:anim calcmode="lin" valueType="num">
                                      <p:cBhvr>
                                        <p:cTn id="40" dur="1000" fill="hold"/>
                                        <p:tgtEl>
                                          <p:spTgt spid="26"/>
                                        </p:tgtEl>
                                        <p:attrNameLst>
                                          <p:attrName>ppt_x</p:attrName>
                                        </p:attrNameLst>
                                      </p:cBhvr>
                                      <p:tavLst>
                                        <p:tav tm="0">
                                          <p:val>
                                            <p:strVal val="#ppt_x"/>
                                          </p:val>
                                        </p:tav>
                                        <p:tav tm="100000">
                                          <p:val>
                                            <p:strVal val="#ppt_x"/>
                                          </p:val>
                                        </p:tav>
                                      </p:tavLst>
                                    </p:anim>
                                    <p:anim calcmode="lin" valueType="num">
                                      <p:cBhvr>
                                        <p:cTn id="41" dur="1000" fill="hold"/>
                                        <p:tgtEl>
                                          <p:spTgt spid="26"/>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1000"/>
                                        <p:tgtEl>
                                          <p:spTgt spid="31"/>
                                        </p:tgtEl>
                                      </p:cBhvr>
                                    </p:animEffect>
                                    <p:anim calcmode="lin" valueType="num">
                                      <p:cBhvr>
                                        <p:cTn id="45" dur="1000" fill="hold"/>
                                        <p:tgtEl>
                                          <p:spTgt spid="31"/>
                                        </p:tgtEl>
                                        <p:attrNameLst>
                                          <p:attrName>ppt_x</p:attrName>
                                        </p:attrNameLst>
                                      </p:cBhvr>
                                      <p:tavLst>
                                        <p:tav tm="0">
                                          <p:val>
                                            <p:strVal val="#ppt_x"/>
                                          </p:val>
                                        </p:tav>
                                        <p:tav tm="100000">
                                          <p:val>
                                            <p:strVal val="#ppt_x"/>
                                          </p:val>
                                        </p:tav>
                                      </p:tavLst>
                                    </p:anim>
                                    <p:anim calcmode="lin" valueType="num">
                                      <p:cBhvr>
                                        <p:cTn id="46" dur="1000" fill="hold"/>
                                        <p:tgtEl>
                                          <p:spTgt spid="31"/>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fade">
                                      <p:cBhvr>
                                        <p:cTn id="49" dur="1000"/>
                                        <p:tgtEl>
                                          <p:spTgt spid="38"/>
                                        </p:tgtEl>
                                      </p:cBhvr>
                                    </p:animEffect>
                                    <p:anim calcmode="lin" valueType="num">
                                      <p:cBhvr>
                                        <p:cTn id="50" dur="1000" fill="hold"/>
                                        <p:tgtEl>
                                          <p:spTgt spid="38"/>
                                        </p:tgtEl>
                                        <p:attrNameLst>
                                          <p:attrName>ppt_x</p:attrName>
                                        </p:attrNameLst>
                                      </p:cBhvr>
                                      <p:tavLst>
                                        <p:tav tm="0">
                                          <p:val>
                                            <p:strVal val="#ppt_x"/>
                                          </p:val>
                                        </p:tav>
                                        <p:tav tm="100000">
                                          <p:val>
                                            <p:strVal val="#ppt_x"/>
                                          </p:val>
                                        </p:tav>
                                      </p:tavLst>
                                    </p:anim>
                                    <p:anim calcmode="lin" valueType="num">
                                      <p:cBhvr>
                                        <p:cTn id="51" dur="1000" fill="hold"/>
                                        <p:tgtEl>
                                          <p:spTgt spid="3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fade">
                                      <p:cBhvr>
                                        <p:cTn id="54" dur="1000"/>
                                        <p:tgtEl>
                                          <p:spTgt spid="40"/>
                                        </p:tgtEl>
                                      </p:cBhvr>
                                    </p:animEffect>
                                    <p:anim calcmode="lin" valueType="num">
                                      <p:cBhvr>
                                        <p:cTn id="55" dur="1000" fill="hold"/>
                                        <p:tgtEl>
                                          <p:spTgt spid="40"/>
                                        </p:tgtEl>
                                        <p:attrNameLst>
                                          <p:attrName>ppt_x</p:attrName>
                                        </p:attrNameLst>
                                      </p:cBhvr>
                                      <p:tavLst>
                                        <p:tav tm="0">
                                          <p:val>
                                            <p:strVal val="#ppt_x"/>
                                          </p:val>
                                        </p:tav>
                                        <p:tav tm="100000">
                                          <p:val>
                                            <p:strVal val="#ppt_x"/>
                                          </p:val>
                                        </p:tav>
                                      </p:tavLst>
                                    </p:anim>
                                    <p:anim calcmode="lin" valueType="num">
                                      <p:cBhvr>
                                        <p:cTn id="56" dur="1000" fill="hold"/>
                                        <p:tgtEl>
                                          <p:spTgt spid="40"/>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44"/>
                                        </p:tgtEl>
                                        <p:attrNameLst>
                                          <p:attrName>style.visibility</p:attrName>
                                        </p:attrNameLst>
                                      </p:cBhvr>
                                      <p:to>
                                        <p:strVal val="visible"/>
                                      </p:to>
                                    </p:set>
                                    <p:animEffect transition="in" filter="fade">
                                      <p:cBhvr>
                                        <p:cTn id="59" dur="1000"/>
                                        <p:tgtEl>
                                          <p:spTgt spid="44"/>
                                        </p:tgtEl>
                                      </p:cBhvr>
                                    </p:animEffect>
                                    <p:anim calcmode="lin" valueType="num">
                                      <p:cBhvr>
                                        <p:cTn id="60" dur="1000" fill="hold"/>
                                        <p:tgtEl>
                                          <p:spTgt spid="44"/>
                                        </p:tgtEl>
                                        <p:attrNameLst>
                                          <p:attrName>ppt_x</p:attrName>
                                        </p:attrNameLst>
                                      </p:cBhvr>
                                      <p:tavLst>
                                        <p:tav tm="0">
                                          <p:val>
                                            <p:strVal val="#ppt_x"/>
                                          </p:val>
                                        </p:tav>
                                        <p:tav tm="100000">
                                          <p:val>
                                            <p:strVal val="#ppt_x"/>
                                          </p:val>
                                        </p:tav>
                                      </p:tavLst>
                                    </p:anim>
                                    <p:anim calcmode="lin" valueType="num">
                                      <p:cBhvr>
                                        <p:cTn id="61" dur="1000" fill="hold"/>
                                        <p:tgtEl>
                                          <p:spTgt spid="44"/>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46"/>
                                        </p:tgtEl>
                                        <p:attrNameLst>
                                          <p:attrName>style.visibility</p:attrName>
                                        </p:attrNameLst>
                                      </p:cBhvr>
                                      <p:to>
                                        <p:strVal val="visible"/>
                                      </p:to>
                                    </p:set>
                                    <p:animEffect transition="in" filter="fade">
                                      <p:cBhvr>
                                        <p:cTn id="64" dur="1000"/>
                                        <p:tgtEl>
                                          <p:spTgt spid="46"/>
                                        </p:tgtEl>
                                      </p:cBhvr>
                                    </p:animEffect>
                                    <p:anim calcmode="lin" valueType="num">
                                      <p:cBhvr>
                                        <p:cTn id="65" dur="1000" fill="hold"/>
                                        <p:tgtEl>
                                          <p:spTgt spid="46"/>
                                        </p:tgtEl>
                                        <p:attrNameLst>
                                          <p:attrName>ppt_x</p:attrName>
                                        </p:attrNameLst>
                                      </p:cBhvr>
                                      <p:tavLst>
                                        <p:tav tm="0">
                                          <p:val>
                                            <p:strVal val="#ppt_x"/>
                                          </p:val>
                                        </p:tav>
                                        <p:tav tm="100000">
                                          <p:val>
                                            <p:strVal val="#ppt_x"/>
                                          </p:val>
                                        </p:tav>
                                      </p:tavLst>
                                    </p:anim>
                                    <p:anim calcmode="lin" valueType="num">
                                      <p:cBhvr>
                                        <p:cTn id="66" dur="1000" fill="hold"/>
                                        <p:tgtEl>
                                          <p:spTgt spid="46"/>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57"/>
                                        </p:tgtEl>
                                        <p:attrNameLst>
                                          <p:attrName>style.visibility</p:attrName>
                                        </p:attrNameLst>
                                      </p:cBhvr>
                                      <p:to>
                                        <p:strVal val="visible"/>
                                      </p:to>
                                    </p:set>
                                    <p:animEffect transition="in" filter="fade">
                                      <p:cBhvr>
                                        <p:cTn id="69" dur="1000"/>
                                        <p:tgtEl>
                                          <p:spTgt spid="57"/>
                                        </p:tgtEl>
                                      </p:cBhvr>
                                    </p:animEffect>
                                    <p:anim calcmode="lin" valueType="num">
                                      <p:cBhvr>
                                        <p:cTn id="70" dur="1000" fill="hold"/>
                                        <p:tgtEl>
                                          <p:spTgt spid="57"/>
                                        </p:tgtEl>
                                        <p:attrNameLst>
                                          <p:attrName>ppt_x</p:attrName>
                                        </p:attrNameLst>
                                      </p:cBhvr>
                                      <p:tavLst>
                                        <p:tav tm="0">
                                          <p:val>
                                            <p:strVal val="#ppt_x"/>
                                          </p:val>
                                        </p:tav>
                                        <p:tav tm="100000">
                                          <p:val>
                                            <p:strVal val="#ppt_x"/>
                                          </p:val>
                                        </p:tav>
                                      </p:tavLst>
                                    </p:anim>
                                    <p:anim calcmode="lin" valueType="num">
                                      <p:cBhvr>
                                        <p:cTn id="71" dur="1000" fill="hold"/>
                                        <p:tgtEl>
                                          <p:spTgt spid="57"/>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56"/>
                                        </p:tgtEl>
                                        <p:attrNameLst>
                                          <p:attrName>style.visibility</p:attrName>
                                        </p:attrNameLst>
                                      </p:cBhvr>
                                      <p:to>
                                        <p:strVal val="visible"/>
                                      </p:to>
                                    </p:set>
                                    <p:animEffect transition="in" filter="fade">
                                      <p:cBhvr>
                                        <p:cTn id="74" dur="1000"/>
                                        <p:tgtEl>
                                          <p:spTgt spid="56"/>
                                        </p:tgtEl>
                                      </p:cBhvr>
                                    </p:animEffect>
                                    <p:anim calcmode="lin" valueType="num">
                                      <p:cBhvr>
                                        <p:cTn id="75" dur="1000" fill="hold"/>
                                        <p:tgtEl>
                                          <p:spTgt spid="56"/>
                                        </p:tgtEl>
                                        <p:attrNameLst>
                                          <p:attrName>ppt_x</p:attrName>
                                        </p:attrNameLst>
                                      </p:cBhvr>
                                      <p:tavLst>
                                        <p:tav tm="0">
                                          <p:val>
                                            <p:strVal val="#ppt_x"/>
                                          </p:val>
                                        </p:tav>
                                        <p:tav tm="100000">
                                          <p:val>
                                            <p:strVal val="#ppt_x"/>
                                          </p:val>
                                        </p:tav>
                                      </p:tavLst>
                                    </p:anim>
                                    <p:anim calcmode="lin" valueType="num">
                                      <p:cBhvr>
                                        <p:cTn id="76"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p:bldP spid="21" grpId="0" animBg="1"/>
      <p:bldP spid="31" grpId="0" animBg="1"/>
      <p:bldP spid="40" grpId="0" animBg="1"/>
      <p:bldP spid="46" grpId="0" animBg="1"/>
      <p:bldP spid="5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 coins arrondis 7">
            <a:extLst>
              <a:ext uri="{FF2B5EF4-FFF2-40B4-BE49-F238E27FC236}">
                <a16:creationId xmlns:a16="http://schemas.microsoft.com/office/drawing/2014/main" id="{B7D12876-FEB7-504E-F2AE-1F509153ED58}"/>
              </a:ext>
            </a:extLst>
          </p:cNvPr>
          <p:cNvSpPr/>
          <p:nvPr/>
        </p:nvSpPr>
        <p:spPr>
          <a:xfrm>
            <a:off x="9036424" y="152400"/>
            <a:ext cx="3021106" cy="582706"/>
          </a:xfrm>
          <a:prstGeom prst="roundRect">
            <a:avLst/>
          </a:prstGeom>
          <a:solidFill>
            <a:schemeClr val="tx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200" b="1" dirty="0">
                <a:solidFill>
                  <a:schemeClr val="bg1"/>
                </a:solidFill>
                <a:latin typeface="Arial" panose="020B0604020202020204" pitchFamily="34" charset="0"/>
                <a:cs typeface="Arial" panose="020B0604020202020204" pitchFamily="34" charset="0"/>
              </a:rPr>
              <a:t>Méthodologie</a:t>
            </a:r>
          </a:p>
        </p:txBody>
      </p:sp>
      <p:cxnSp>
        <p:nvCxnSpPr>
          <p:cNvPr id="10" name="Connecteur droit 9">
            <a:extLst>
              <a:ext uri="{FF2B5EF4-FFF2-40B4-BE49-F238E27FC236}">
                <a16:creationId xmlns:a16="http://schemas.microsoft.com/office/drawing/2014/main" id="{9DBDFD55-0565-5196-B3C8-0C37313F4FCB}"/>
              </a:ext>
            </a:extLst>
          </p:cNvPr>
          <p:cNvCxnSpPr>
            <a:cxnSpLocks/>
          </p:cNvCxnSpPr>
          <p:nvPr/>
        </p:nvCxnSpPr>
        <p:spPr>
          <a:xfrm>
            <a:off x="5755347" y="770964"/>
            <a:ext cx="0" cy="5396753"/>
          </a:xfrm>
          <a:prstGeom prst="line">
            <a:avLst/>
          </a:prstGeom>
        </p:spPr>
        <p:style>
          <a:lnRef idx="3">
            <a:schemeClr val="accent2"/>
          </a:lnRef>
          <a:fillRef idx="0">
            <a:schemeClr val="accent2"/>
          </a:fillRef>
          <a:effectRef idx="2">
            <a:schemeClr val="accent2"/>
          </a:effectRef>
          <a:fontRef idx="minor">
            <a:schemeClr val="tx1"/>
          </a:fontRef>
        </p:style>
      </p:cxnSp>
      <p:sp>
        <p:nvSpPr>
          <p:cNvPr id="11" name="Organigramme : Connecteur 10">
            <a:extLst>
              <a:ext uri="{FF2B5EF4-FFF2-40B4-BE49-F238E27FC236}">
                <a16:creationId xmlns:a16="http://schemas.microsoft.com/office/drawing/2014/main" id="{DF5DE918-AF22-BE6B-68D3-41DFC41D6E29}"/>
              </a:ext>
            </a:extLst>
          </p:cNvPr>
          <p:cNvSpPr/>
          <p:nvPr/>
        </p:nvSpPr>
        <p:spPr>
          <a:xfrm>
            <a:off x="5414693" y="1344705"/>
            <a:ext cx="681307" cy="663389"/>
          </a:xfrm>
          <a:prstGeom prst="flowChartConnector">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200" b="1" dirty="0">
                <a:latin typeface="Arial" panose="020B0604020202020204" pitchFamily="34" charset="0"/>
                <a:cs typeface="Arial" panose="020B0604020202020204" pitchFamily="34" charset="0"/>
              </a:rPr>
              <a:t>1</a:t>
            </a:r>
          </a:p>
        </p:txBody>
      </p:sp>
      <p:cxnSp>
        <p:nvCxnSpPr>
          <p:cNvPr id="13" name="Connecteur droit 12">
            <a:extLst>
              <a:ext uri="{FF2B5EF4-FFF2-40B4-BE49-F238E27FC236}">
                <a16:creationId xmlns:a16="http://schemas.microsoft.com/office/drawing/2014/main" id="{13ACB56E-1FD8-BBBE-26FF-61925369A77C}"/>
              </a:ext>
            </a:extLst>
          </p:cNvPr>
          <p:cNvCxnSpPr>
            <a:cxnSpLocks/>
          </p:cNvCxnSpPr>
          <p:nvPr/>
        </p:nvCxnSpPr>
        <p:spPr>
          <a:xfrm flipH="1">
            <a:off x="4240304" y="1676399"/>
            <a:ext cx="1147485" cy="0"/>
          </a:xfrm>
          <a:prstGeom prst="line">
            <a:avLst/>
          </a:prstGeom>
        </p:spPr>
        <p:style>
          <a:lnRef idx="3">
            <a:schemeClr val="accent3"/>
          </a:lnRef>
          <a:fillRef idx="0">
            <a:schemeClr val="accent3"/>
          </a:fillRef>
          <a:effectRef idx="2">
            <a:schemeClr val="accent3"/>
          </a:effectRef>
          <a:fontRef idx="minor">
            <a:schemeClr val="tx1"/>
          </a:fontRef>
        </p:style>
      </p:cxnSp>
      <p:sp>
        <p:nvSpPr>
          <p:cNvPr id="15" name="Rectangle 14">
            <a:extLst>
              <a:ext uri="{FF2B5EF4-FFF2-40B4-BE49-F238E27FC236}">
                <a16:creationId xmlns:a16="http://schemas.microsoft.com/office/drawing/2014/main" id="{6B7A4ACA-84C8-FB8B-0CF0-A11C2C9CDB88}"/>
              </a:ext>
            </a:extLst>
          </p:cNvPr>
          <p:cNvSpPr/>
          <p:nvPr/>
        </p:nvSpPr>
        <p:spPr>
          <a:xfrm>
            <a:off x="824771" y="1151964"/>
            <a:ext cx="3379683" cy="156882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2000" b="1" dirty="0">
                <a:solidFill>
                  <a:schemeClr val="accent3"/>
                </a:solidFill>
                <a:latin typeface="Arial" panose="020B0604020202020204" pitchFamily="34" charset="0"/>
                <a:cs typeface="Arial" panose="020B0604020202020204" pitchFamily="34" charset="0"/>
              </a:rPr>
              <a:t>Choix de la méthodologie</a:t>
            </a:r>
          </a:p>
          <a:p>
            <a:pPr algn="ctr"/>
            <a:r>
              <a:rPr lang="fr-FR" dirty="0">
                <a:latin typeface="Arial" panose="020B0604020202020204" pitchFamily="34" charset="0"/>
                <a:cs typeface="Arial" panose="020B0604020202020204" pitchFamily="34" charset="0"/>
              </a:rPr>
              <a:t>Une approche quantitative est utilisée pour analyser les données et identifier les facteurs qui contribuent au développement du diabète.</a:t>
            </a:r>
          </a:p>
          <a:p>
            <a:pPr algn="ctr"/>
            <a:endParaRPr lang="fr-FR" sz="2000" b="1" dirty="0">
              <a:solidFill>
                <a:schemeClr val="accent3"/>
              </a:solidFill>
              <a:latin typeface="Arial" panose="020B0604020202020204" pitchFamily="34" charset="0"/>
              <a:cs typeface="Arial" panose="020B0604020202020204" pitchFamily="34" charset="0"/>
            </a:endParaRPr>
          </a:p>
        </p:txBody>
      </p:sp>
      <p:sp>
        <p:nvSpPr>
          <p:cNvPr id="19" name="Organigramme : Connecteur 18">
            <a:extLst>
              <a:ext uri="{FF2B5EF4-FFF2-40B4-BE49-F238E27FC236}">
                <a16:creationId xmlns:a16="http://schemas.microsoft.com/office/drawing/2014/main" id="{2B9C3BD6-8301-C846-9273-4D6F168D328E}"/>
              </a:ext>
            </a:extLst>
          </p:cNvPr>
          <p:cNvSpPr/>
          <p:nvPr/>
        </p:nvSpPr>
        <p:spPr>
          <a:xfrm>
            <a:off x="5414693" y="3097305"/>
            <a:ext cx="681307" cy="663389"/>
          </a:xfrm>
          <a:prstGeom prst="flowChartConnector">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200" b="1" dirty="0">
                <a:latin typeface="Arial" panose="020B0604020202020204" pitchFamily="34" charset="0"/>
                <a:cs typeface="Arial" panose="020B0604020202020204" pitchFamily="34" charset="0"/>
              </a:rPr>
              <a:t>2</a:t>
            </a:r>
          </a:p>
        </p:txBody>
      </p:sp>
      <p:sp>
        <p:nvSpPr>
          <p:cNvPr id="20" name="Organigramme : Connecteur 19">
            <a:extLst>
              <a:ext uri="{FF2B5EF4-FFF2-40B4-BE49-F238E27FC236}">
                <a16:creationId xmlns:a16="http://schemas.microsoft.com/office/drawing/2014/main" id="{643CCAF9-93DD-F6A1-151C-360CB71538A7}"/>
              </a:ext>
            </a:extLst>
          </p:cNvPr>
          <p:cNvSpPr/>
          <p:nvPr/>
        </p:nvSpPr>
        <p:spPr>
          <a:xfrm>
            <a:off x="5414693" y="4849905"/>
            <a:ext cx="681307" cy="663389"/>
          </a:xfrm>
          <a:prstGeom prst="flowChartConnector">
            <a:avLst/>
          </a:prstGeom>
          <a:solidFill>
            <a:schemeClr val="accent6"/>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200" b="1" dirty="0">
                <a:latin typeface="Arial" panose="020B0604020202020204" pitchFamily="34" charset="0"/>
                <a:cs typeface="Arial" panose="020B0604020202020204" pitchFamily="34" charset="0"/>
              </a:rPr>
              <a:t>3</a:t>
            </a:r>
          </a:p>
        </p:txBody>
      </p:sp>
      <p:cxnSp>
        <p:nvCxnSpPr>
          <p:cNvPr id="22" name="Connecteur droit 21">
            <a:extLst>
              <a:ext uri="{FF2B5EF4-FFF2-40B4-BE49-F238E27FC236}">
                <a16:creationId xmlns:a16="http://schemas.microsoft.com/office/drawing/2014/main" id="{EBE60174-C1A0-3882-D403-32DE9242086D}"/>
              </a:ext>
            </a:extLst>
          </p:cNvPr>
          <p:cNvCxnSpPr>
            <a:cxnSpLocks/>
          </p:cNvCxnSpPr>
          <p:nvPr/>
        </p:nvCxnSpPr>
        <p:spPr>
          <a:xfrm flipV="1">
            <a:off x="6122886" y="3428999"/>
            <a:ext cx="1219197" cy="1"/>
          </a:xfrm>
          <a:prstGeom prst="line">
            <a:avLst/>
          </a:prstGeom>
        </p:spPr>
        <p:style>
          <a:lnRef idx="3">
            <a:schemeClr val="accent2"/>
          </a:lnRef>
          <a:fillRef idx="0">
            <a:schemeClr val="accent2"/>
          </a:fillRef>
          <a:effectRef idx="2">
            <a:schemeClr val="accent2"/>
          </a:effectRef>
          <a:fontRef idx="minor">
            <a:schemeClr val="tx1"/>
          </a:fontRef>
        </p:style>
      </p:cxnSp>
      <p:cxnSp>
        <p:nvCxnSpPr>
          <p:cNvPr id="25" name="Connecteur droit 24">
            <a:extLst>
              <a:ext uri="{FF2B5EF4-FFF2-40B4-BE49-F238E27FC236}">
                <a16:creationId xmlns:a16="http://schemas.microsoft.com/office/drawing/2014/main" id="{80D6A74C-91A9-25D2-F3E9-8FF8A50E8AEB}"/>
              </a:ext>
            </a:extLst>
          </p:cNvPr>
          <p:cNvCxnSpPr>
            <a:cxnSpLocks/>
          </p:cNvCxnSpPr>
          <p:nvPr/>
        </p:nvCxnSpPr>
        <p:spPr>
          <a:xfrm flipH="1" flipV="1">
            <a:off x="4204454" y="5181599"/>
            <a:ext cx="1183335" cy="1"/>
          </a:xfrm>
          <a:prstGeom prst="line">
            <a:avLst/>
          </a:prstGeom>
        </p:spPr>
        <p:style>
          <a:lnRef idx="3">
            <a:schemeClr val="accent6"/>
          </a:lnRef>
          <a:fillRef idx="0">
            <a:schemeClr val="accent6"/>
          </a:fillRef>
          <a:effectRef idx="2">
            <a:schemeClr val="accent6"/>
          </a:effectRef>
          <a:fontRef idx="minor">
            <a:schemeClr val="tx1"/>
          </a:fontRef>
        </p:style>
      </p:cxnSp>
      <p:sp>
        <p:nvSpPr>
          <p:cNvPr id="26" name="Rectangle 25">
            <a:extLst>
              <a:ext uri="{FF2B5EF4-FFF2-40B4-BE49-F238E27FC236}">
                <a16:creationId xmlns:a16="http://schemas.microsoft.com/office/drawing/2014/main" id="{3B94C0E5-B541-41F2-9CB4-1882A687690E}"/>
              </a:ext>
            </a:extLst>
          </p:cNvPr>
          <p:cNvSpPr/>
          <p:nvPr/>
        </p:nvSpPr>
        <p:spPr>
          <a:xfrm>
            <a:off x="7368969" y="2720786"/>
            <a:ext cx="4473387" cy="169881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accent2"/>
                </a:solidFill>
                <a:latin typeface="Arial" panose="020B0604020202020204" pitchFamily="34" charset="0"/>
                <a:cs typeface="Arial" panose="020B0604020202020204" pitchFamily="34" charset="0"/>
              </a:rPr>
              <a:t>Collecte et prétraitement des données</a:t>
            </a:r>
          </a:p>
          <a:p>
            <a:pPr algn="ctr"/>
            <a:r>
              <a:rPr lang="fr-FR" dirty="0">
                <a:solidFill>
                  <a:schemeClr val="tx1"/>
                </a:solidFill>
                <a:latin typeface="Arial" panose="020B0604020202020204" pitchFamily="34" charset="0"/>
                <a:cs typeface="Arial" panose="020B0604020202020204" pitchFamily="34" charset="0"/>
              </a:rPr>
              <a:t>Des données provenant de diverses sources, telles que les dossiers médicaux, les bases de données et les enquêtes, sont collectées et préparées pour l'analyse</a:t>
            </a:r>
            <a:r>
              <a:rPr lang="fr-FR" sz="1600" dirty="0">
                <a:solidFill>
                  <a:schemeClr val="tx1"/>
                </a:solidFill>
                <a:latin typeface="Arial" panose="020B0604020202020204" pitchFamily="34" charset="0"/>
                <a:cs typeface="Arial" panose="020B0604020202020204" pitchFamily="34" charset="0"/>
              </a:rPr>
              <a:t>.</a:t>
            </a:r>
          </a:p>
          <a:p>
            <a:pPr algn="ctr"/>
            <a:r>
              <a:rPr lang="fr-FR" b="1" dirty="0">
                <a:solidFill>
                  <a:schemeClr val="tx1"/>
                </a:solidFill>
                <a:latin typeface="Arial" panose="020B0604020202020204" pitchFamily="34" charset="0"/>
                <a:cs typeface="Arial" panose="020B0604020202020204" pitchFamily="34" charset="0"/>
              </a:rPr>
              <a:t> </a:t>
            </a:r>
          </a:p>
        </p:txBody>
      </p:sp>
      <p:sp>
        <p:nvSpPr>
          <p:cNvPr id="28" name="Rectangle 27">
            <a:extLst>
              <a:ext uri="{FF2B5EF4-FFF2-40B4-BE49-F238E27FC236}">
                <a16:creationId xmlns:a16="http://schemas.microsoft.com/office/drawing/2014/main" id="{B9E2E3B6-3105-DCDB-1962-799F10FFF1C6}"/>
              </a:ext>
            </a:extLst>
          </p:cNvPr>
          <p:cNvSpPr/>
          <p:nvPr/>
        </p:nvSpPr>
        <p:spPr>
          <a:xfrm>
            <a:off x="484111" y="4565277"/>
            <a:ext cx="3756193" cy="123264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2000" b="1" dirty="0">
                <a:solidFill>
                  <a:schemeClr val="accent6"/>
                </a:solidFill>
                <a:latin typeface="Arial" panose="020B0604020202020204" pitchFamily="34" charset="0"/>
                <a:cs typeface="Arial" panose="020B0604020202020204" pitchFamily="34" charset="0"/>
              </a:rPr>
              <a:t>Évaluation des Modèles</a:t>
            </a:r>
          </a:p>
          <a:p>
            <a:pPr algn="ctr"/>
            <a:r>
              <a:rPr lang="fr-FR" dirty="0">
                <a:latin typeface="Arial" panose="020B0604020202020204" pitchFamily="34" charset="0"/>
                <a:cs typeface="Arial" panose="020B0604020202020204" pitchFamily="34" charset="0"/>
              </a:rPr>
              <a:t>Les modèles prédictifs construits seront évalués pour déterminer leur précision et leur capacité à prédire les résultats futurs..</a:t>
            </a:r>
          </a:p>
          <a:p>
            <a:pPr algn="ctr"/>
            <a:endParaRPr lang="fr-FR"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24499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1000"/>
                                        <p:tgtEl>
                                          <p:spTgt spid="13"/>
                                        </p:tgtEl>
                                      </p:cBhvr>
                                    </p:animEffect>
                                    <p:anim calcmode="lin" valueType="num">
                                      <p:cBhvr>
                                        <p:cTn id="25" dur="1000" fill="hold"/>
                                        <p:tgtEl>
                                          <p:spTgt spid="13"/>
                                        </p:tgtEl>
                                        <p:attrNameLst>
                                          <p:attrName>ppt_x</p:attrName>
                                        </p:attrNameLst>
                                      </p:cBhvr>
                                      <p:tavLst>
                                        <p:tav tm="0">
                                          <p:val>
                                            <p:strVal val="#ppt_x"/>
                                          </p:val>
                                        </p:tav>
                                        <p:tav tm="100000">
                                          <p:val>
                                            <p:strVal val="#ppt_x"/>
                                          </p:val>
                                        </p:tav>
                                      </p:tavLst>
                                    </p:anim>
                                    <p:anim calcmode="lin" valueType="num">
                                      <p:cBhvr>
                                        <p:cTn id="26" dur="1000" fill="hold"/>
                                        <p:tgtEl>
                                          <p:spTgt spid="13"/>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1000"/>
                                        <p:tgtEl>
                                          <p:spTgt spid="15"/>
                                        </p:tgtEl>
                                      </p:cBhvr>
                                    </p:animEffect>
                                    <p:anim calcmode="lin" valueType="num">
                                      <p:cBhvr>
                                        <p:cTn id="30" dur="1000" fill="hold"/>
                                        <p:tgtEl>
                                          <p:spTgt spid="15"/>
                                        </p:tgtEl>
                                        <p:attrNameLst>
                                          <p:attrName>ppt_x</p:attrName>
                                        </p:attrNameLst>
                                      </p:cBhvr>
                                      <p:tavLst>
                                        <p:tav tm="0">
                                          <p:val>
                                            <p:strVal val="#ppt_x"/>
                                          </p:val>
                                        </p:tav>
                                        <p:tav tm="100000">
                                          <p:val>
                                            <p:strVal val="#ppt_x"/>
                                          </p:val>
                                        </p:tav>
                                      </p:tavLst>
                                    </p:anim>
                                    <p:anim calcmode="lin" valueType="num">
                                      <p:cBhvr>
                                        <p:cTn id="31" dur="1000" fill="hold"/>
                                        <p:tgtEl>
                                          <p:spTgt spid="15"/>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1000"/>
                                        <p:tgtEl>
                                          <p:spTgt spid="19"/>
                                        </p:tgtEl>
                                      </p:cBhvr>
                                    </p:animEffect>
                                    <p:anim calcmode="lin" valueType="num">
                                      <p:cBhvr>
                                        <p:cTn id="35" dur="1000" fill="hold"/>
                                        <p:tgtEl>
                                          <p:spTgt spid="19"/>
                                        </p:tgtEl>
                                        <p:attrNameLst>
                                          <p:attrName>ppt_x</p:attrName>
                                        </p:attrNameLst>
                                      </p:cBhvr>
                                      <p:tavLst>
                                        <p:tav tm="0">
                                          <p:val>
                                            <p:strVal val="#ppt_x"/>
                                          </p:val>
                                        </p:tav>
                                        <p:tav tm="100000">
                                          <p:val>
                                            <p:strVal val="#ppt_x"/>
                                          </p:val>
                                        </p:tav>
                                      </p:tavLst>
                                    </p:anim>
                                    <p:anim calcmode="lin" valueType="num">
                                      <p:cBhvr>
                                        <p:cTn id="36" dur="1000" fill="hold"/>
                                        <p:tgtEl>
                                          <p:spTgt spid="19"/>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1000"/>
                                        <p:tgtEl>
                                          <p:spTgt spid="22"/>
                                        </p:tgtEl>
                                      </p:cBhvr>
                                    </p:animEffect>
                                    <p:anim calcmode="lin" valueType="num">
                                      <p:cBhvr>
                                        <p:cTn id="40" dur="1000" fill="hold"/>
                                        <p:tgtEl>
                                          <p:spTgt spid="22"/>
                                        </p:tgtEl>
                                        <p:attrNameLst>
                                          <p:attrName>ppt_x</p:attrName>
                                        </p:attrNameLst>
                                      </p:cBhvr>
                                      <p:tavLst>
                                        <p:tav tm="0">
                                          <p:val>
                                            <p:strVal val="#ppt_x"/>
                                          </p:val>
                                        </p:tav>
                                        <p:tav tm="100000">
                                          <p:val>
                                            <p:strVal val="#ppt_x"/>
                                          </p:val>
                                        </p:tav>
                                      </p:tavLst>
                                    </p:anim>
                                    <p:anim calcmode="lin" valueType="num">
                                      <p:cBhvr>
                                        <p:cTn id="41" dur="1000" fill="hold"/>
                                        <p:tgtEl>
                                          <p:spTgt spid="22"/>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fade">
                                      <p:cBhvr>
                                        <p:cTn id="44" dur="1000"/>
                                        <p:tgtEl>
                                          <p:spTgt spid="26"/>
                                        </p:tgtEl>
                                      </p:cBhvr>
                                    </p:animEffect>
                                    <p:anim calcmode="lin" valueType="num">
                                      <p:cBhvr>
                                        <p:cTn id="45" dur="1000" fill="hold"/>
                                        <p:tgtEl>
                                          <p:spTgt spid="26"/>
                                        </p:tgtEl>
                                        <p:attrNameLst>
                                          <p:attrName>ppt_x</p:attrName>
                                        </p:attrNameLst>
                                      </p:cBhvr>
                                      <p:tavLst>
                                        <p:tav tm="0">
                                          <p:val>
                                            <p:strVal val="#ppt_x"/>
                                          </p:val>
                                        </p:tav>
                                        <p:tav tm="100000">
                                          <p:val>
                                            <p:strVal val="#ppt_x"/>
                                          </p:val>
                                        </p:tav>
                                      </p:tavLst>
                                    </p:anim>
                                    <p:anim calcmode="lin" valueType="num">
                                      <p:cBhvr>
                                        <p:cTn id="46" dur="1000" fill="hold"/>
                                        <p:tgtEl>
                                          <p:spTgt spid="26"/>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1000"/>
                                        <p:tgtEl>
                                          <p:spTgt spid="20"/>
                                        </p:tgtEl>
                                      </p:cBhvr>
                                    </p:animEffect>
                                    <p:anim calcmode="lin" valueType="num">
                                      <p:cBhvr>
                                        <p:cTn id="50" dur="1000" fill="hold"/>
                                        <p:tgtEl>
                                          <p:spTgt spid="20"/>
                                        </p:tgtEl>
                                        <p:attrNameLst>
                                          <p:attrName>ppt_x</p:attrName>
                                        </p:attrNameLst>
                                      </p:cBhvr>
                                      <p:tavLst>
                                        <p:tav tm="0">
                                          <p:val>
                                            <p:strVal val="#ppt_x"/>
                                          </p:val>
                                        </p:tav>
                                        <p:tav tm="100000">
                                          <p:val>
                                            <p:strVal val="#ppt_x"/>
                                          </p:val>
                                        </p:tav>
                                      </p:tavLst>
                                    </p:anim>
                                    <p:anim calcmode="lin" valueType="num">
                                      <p:cBhvr>
                                        <p:cTn id="51" dur="1000" fill="hold"/>
                                        <p:tgtEl>
                                          <p:spTgt spid="20"/>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fade">
                                      <p:cBhvr>
                                        <p:cTn id="54" dur="1000"/>
                                        <p:tgtEl>
                                          <p:spTgt spid="25"/>
                                        </p:tgtEl>
                                      </p:cBhvr>
                                    </p:animEffect>
                                    <p:anim calcmode="lin" valueType="num">
                                      <p:cBhvr>
                                        <p:cTn id="55" dur="1000" fill="hold"/>
                                        <p:tgtEl>
                                          <p:spTgt spid="25"/>
                                        </p:tgtEl>
                                        <p:attrNameLst>
                                          <p:attrName>ppt_x</p:attrName>
                                        </p:attrNameLst>
                                      </p:cBhvr>
                                      <p:tavLst>
                                        <p:tav tm="0">
                                          <p:val>
                                            <p:strVal val="#ppt_x"/>
                                          </p:val>
                                        </p:tav>
                                        <p:tav tm="100000">
                                          <p:val>
                                            <p:strVal val="#ppt_x"/>
                                          </p:val>
                                        </p:tav>
                                      </p:tavLst>
                                    </p:anim>
                                    <p:anim calcmode="lin" valueType="num">
                                      <p:cBhvr>
                                        <p:cTn id="56" dur="1000" fill="hold"/>
                                        <p:tgtEl>
                                          <p:spTgt spid="25"/>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fade">
                                      <p:cBhvr>
                                        <p:cTn id="59" dur="1000"/>
                                        <p:tgtEl>
                                          <p:spTgt spid="28"/>
                                        </p:tgtEl>
                                      </p:cBhvr>
                                    </p:animEffect>
                                    <p:anim calcmode="lin" valueType="num">
                                      <p:cBhvr>
                                        <p:cTn id="60" dur="1000" fill="hold"/>
                                        <p:tgtEl>
                                          <p:spTgt spid="28"/>
                                        </p:tgtEl>
                                        <p:attrNameLst>
                                          <p:attrName>ppt_x</p:attrName>
                                        </p:attrNameLst>
                                      </p:cBhvr>
                                      <p:tavLst>
                                        <p:tav tm="0">
                                          <p:val>
                                            <p:strVal val="#ppt_x"/>
                                          </p:val>
                                        </p:tav>
                                        <p:tav tm="100000">
                                          <p:val>
                                            <p:strVal val="#ppt_x"/>
                                          </p:val>
                                        </p:tav>
                                      </p:tavLst>
                                    </p:anim>
                                    <p:anim calcmode="lin" valueType="num">
                                      <p:cBhvr>
                                        <p:cTn id="61"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5" grpId="0" animBg="1"/>
      <p:bldP spid="19" grpId="0" animBg="1"/>
      <p:bldP spid="20" grpId="0" animBg="1"/>
      <p:bldP spid="26" grpId="0" animBg="1"/>
      <p:bldP spid="2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 coins arrondis 7">
            <a:extLst>
              <a:ext uri="{FF2B5EF4-FFF2-40B4-BE49-F238E27FC236}">
                <a16:creationId xmlns:a16="http://schemas.microsoft.com/office/drawing/2014/main" id="{43B73E46-5F7C-BA35-9C67-C72E4F30E22A}"/>
              </a:ext>
            </a:extLst>
          </p:cNvPr>
          <p:cNvSpPr/>
          <p:nvPr/>
        </p:nvSpPr>
        <p:spPr>
          <a:xfrm>
            <a:off x="7736541" y="152400"/>
            <a:ext cx="4320989" cy="582706"/>
          </a:xfrm>
          <a:prstGeom prst="roundRect">
            <a:avLst/>
          </a:prstGeom>
          <a:solidFill>
            <a:schemeClr val="tx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200" b="1" dirty="0">
                <a:solidFill>
                  <a:schemeClr val="bg1"/>
                </a:solidFill>
                <a:latin typeface="Arial" panose="020B0604020202020204" pitchFamily="34" charset="0"/>
                <a:cs typeface="Arial" panose="020B0604020202020204" pitchFamily="34" charset="0"/>
              </a:rPr>
              <a:t>Résultats d’analyses</a:t>
            </a:r>
          </a:p>
        </p:txBody>
      </p:sp>
      <p:sp>
        <p:nvSpPr>
          <p:cNvPr id="9" name="Arc plein 8">
            <a:extLst>
              <a:ext uri="{FF2B5EF4-FFF2-40B4-BE49-F238E27FC236}">
                <a16:creationId xmlns:a16="http://schemas.microsoft.com/office/drawing/2014/main" id="{A554B600-CCD7-3E47-A87E-C3C44080BC01}"/>
              </a:ext>
            </a:extLst>
          </p:cNvPr>
          <p:cNvSpPr/>
          <p:nvPr/>
        </p:nvSpPr>
        <p:spPr>
          <a:xfrm>
            <a:off x="349023" y="1781289"/>
            <a:ext cx="1941458" cy="1870937"/>
          </a:xfrm>
          <a:prstGeom prst="blockArc">
            <a:avLst>
              <a:gd name="adj1" fmla="val 1871109"/>
              <a:gd name="adj2" fmla="val 19454927"/>
              <a:gd name="adj3" fmla="val 17100"/>
            </a:avLst>
          </a:prstGeom>
          <a:solidFill>
            <a:srgbClr val="C00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latin typeface="Arial" panose="020B0604020202020204" pitchFamily="34" charset="0"/>
              <a:cs typeface="Arial" panose="020B0604020202020204" pitchFamily="34" charset="0"/>
            </a:endParaRPr>
          </a:p>
        </p:txBody>
      </p:sp>
      <p:sp>
        <p:nvSpPr>
          <p:cNvPr id="10" name="ZoneTexte 9">
            <a:extLst>
              <a:ext uri="{FF2B5EF4-FFF2-40B4-BE49-F238E27FC236}">
                <a16:creationId xmlns:a16="http://schemas.microsoft.com/office/drawing/2014/main" id="{EEF6E880-8D37-68CE-73BA-50664A2F5B22}"/>
              </a:ext>
            </a:extLst>
          </p:cNvPr>
          <p:cNvSpPr txBox="1"/>
          <p:nvPr/>
        </p:nvSpPr>
        <p:spPr>
          <a:xfrm>
            <a:off x="738641" y="2475180"/>
            <a:ext cx="973619" cy="369332"/>
          </a:xfrm>
          <a:prstGeom prst="rect">
            <a:avLst/>
          </a:prstGeom>
          <a:noFill/>
        </p:spPr>
        <p:txBody>
          <a:bodyPr wrap="square" rtlCol="0">
            <a:spAutoFit/>
          </a:bodyPr>
          <a:lstStyle/>
          <a:p>
            <a:pPr algn="ctr"/>
            <a:r>
              <a:rPr lang="fr-ML" sz="1800" b="1"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77.27%</a:t>
            </a:r>
            <a:endParaRPr lang="fr-FR" dirty="0">
              <a:latin typeface="Arial" panose="020B0604020202020204" pitchFamily="34" charset="0"/>
              <a:cs typeface="Arial" panose="020B0604020202020204" pitchFamily="34" charset="0"/>
            </a:endParaRPr>
          </a:p>
        </p:txBody>
      </p:sp>
      <p:sp>
        <p:nvSpPr>
          <p:cNvPr id="11" name="Arc plein 10">
            <a:extLst>
              <a:ext uri="{FF2B5EF4-FFF2-40B4-BE49-F238E27FC236}">
                <a16:creationId xmlns:a16="http://schemas.microsoft.com/office/drawing/2014/main" id="{3FFD1028-C035-87C5-584F-FEF114DAC27B}"/>
              </a:ext>
            </a:extLst>
          </p:cNvPr>
          <p:cNvSpPr/>
          <p:nvPr/>
        </p:nvSpPr>
        <p:spPr>
          <a:xfrm>
            <a:off x="3325306" y="1781289"/>
            <a:ext cx="1941458" cy="1870937"/>
          </a:xfrm>
          <a:prstGeom prst="blockArc">
            <a:avLst>
              <a:gd name="adj1" fmla="val 3095302"/>
              <a:gd name="adj2" fmla="val 19035712"/>
              <a:gd name="adj3" fmla="val 17140"/>
            </a:avLst>
          </a:prstGeom>
          <a:solidFill>
            <a:schemeClr val="accent2">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latin typeface="Arial" panose="020B0604020202020204" pitchFamily="34" charset="0"/>
              <a:cs typeface="Arial" panose="020B0604020202020204" pitchFamily="34" charset="0"/>
            </a:endParaRPr>
          </a:p>
        </p:txBody>
      </p:sp>
      <p:sp>
        <p:nvSpPr>
          <p:cNvPr id="12" name="Arc plein 11">
            <a:extLst>
              <a:ext uri="{FF2B5EF4-FFF2-40B4-BE49-F238E27FC236}">
                <a16:creationId xmlns:a16="http://schemas.microsoft.com/office/drawing/2014/main" id="{6C9CFB52-1D04-CDC5-0306-7EC0817F655B}"/>
              </a:ext>
            </a:extLst>
          </p:cNvPr>
          <p:cNvSpPr/>
          <p:nvPr/>
        </p:nvSpPr>
        <p:spPr>
          <a:xfrm>
            <a:off x="6301588" y="1781289"/>
            <a:ext cx="1941458" cy="1870937"/>
          </a:xfrm>
          <a:prstGeom prst="blockArc">
            <a:avLst>
              <a:gd name="adj1" fmla="val 1098947"/>
              <a:gd name="adj2" fmla="val 19454927"/>
              <a:gd name="adj3" fmla="val 17100"/>
            </a:avLst>
          </a:prstGeom>
          <a:solidFill>
            <a:schemeClr val="accent3"/>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latin typeface="Arial" panose="020B0604020202020204" pitchFamily="34" charset="0"/>
              <a:cs typeface="Arial" panose="020B0604020202020204" pitchFamily="34" charset="0"/>
            </a:endParaRPr>
          </a:p>
        </p:txBody>
      </p:sp>
      <p:sp>
        <p:nvSpPr>
          <p:cNvPr id="13" name="Arc plein 12">
            <a:extLst>
              <a:ext uri="{FF2B5EF4-FFF2-40B4-BE49-F238E27FC236}">
                <a16:creationId xmlns:a16="http://schemas.microsoft.com/office/drawing/2014/main" id="{AC35E154-0523-46DA-330C-D20D6D967979}"/>
              </a:ext>
            </a:extLst>
          </p:cNvPr>
          <p:cNvSpPr/>
          <p:nvPr/>
        </p:nvSpPr>
        <p:spPr>
          <a:xfrm>
            <a:off x="9277871" y="1781289"/>
            <a:ext cx="1941458" cy="1870937"/>
          </a:xfrm>
          <a:prstGeom prst="blockArc">
            <a:avLst>
              <a:gd name="adj1" fmla="val 21039007"/>
              <a:gd name="adj2" fmla="val 19454927"/>
              <a:gd name="adj3" fmla="val 17100"/>
            </a:avLst>
          </a:prstGeom>
          <a:solidFill>
            <a:schemeClr val="accent6">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latin typeface="Arial" panose="020B0604020202020204" pitchFamily="34" charset="0"/>
              <a:cs typeface="Arial" panose="020B0604020202020204" pitchFamily="34" charset="0"/>
            </a:endParaRPr>
          </a:p>
        </p:txBody>
      </p:sp>
      <p:sp>
        <p:nvSpPr>
          <p:cNvPr id="14" name="ZoneTexte 13">
            <a:extLst>
              <a:ext uri="{FF2B5EF4-FFF2-40B4-BE49-F238E27FC236}">
                <a16:creationId xmlns:a16="http://schemas.microsoft.com/office/drawing/2014/main" id="{E78C0B56-9509-EB46-A1DC-809B214AB5C5}"/>
              </a:ext>
            </a:extLst>
          </p:cNvPr>
          <p:cNvSpPr txBox="1"/>
          <p:nvPr/>
        </p:nvSpPr>
        <p:spPr>
          <a:xfrm>
            <a:off x="3748030" y="2475180"/>
            <a:ext cx="985335" cy="646331"/>
          </a:xfrm>
          <a:prstGeom prst="rect">
            <a:avLst/>
          </a:prstGeom>
          <a:noFill/>
        </p:spPr>
        <p:txBody>
          <a:bodyPr wrap="square" rtlCol="0">
            <a:spAutoFit/>
          </a:bodyPr>
          <a:lstStyle/>
          <a:p>
            <a:pPr algn="ctr"/>
            <a:r>
              <a:rPr lang="fr-FR" sz="1800" b="1" dirty="0">
                <a:effectLst/>
                <a:latin typeface="Arial" panose="020B0604020202020204" pitchFamily="34" charset="0"/>
                <a:ea typeface="Times New Roman" panose="02020603050405020304" pitchFamily="18" charset="0"/>
                <a:cs typeface="Arial" panose="020B0604020202020204" pitchFamily="34" charset="0"/>
              </a:rPr>
              <a:t>74.67%</a:t>
            </a:r>
            <a:endParaRPr lang="fr-FR" sz="1800" dirty="0">
              <a:effectLst/>
              <a:latin typeface="Arial" panose="020B0604020202020204" pitchFamily="34" charset="0"/>
              <a:ea typeface="Times New Roman" panose="02020603050405020304" pitchFamily="18" charset="0"/>
              <a:cs typeface="Arial" panose="020B0604020202020204" pitchFamily="34" charset="0"/>
            </a:endParaRPr>
          </a:p>
          <a:p>
            <a:endParaRPr lang="fr-FR" dirty="0">
              <a:latin typeface="Arial" panose="020B0604020202020204" pitchFamily="34" charset="0"/>
              <a:cs typeface="Arial" panose="020B0604020202020204" pitchFamily="34" charset="0"/>
            </a:endParaRPr>
          </a:p>
        </p:txBody>
      </p:sp>
      <p:sp>
        <p:nvSpPr>
          <p:cNvPr id="15" name="ZoneTexte 14">
            <a:extLst>
              <a:ext uri="{FF2B5EF4-FFF2-40B4-BE49-F238E27FC236}">
                <a16:creationId xmlns:a16="http://schemas.microsoft.com/office/drawing/2014/main" id="{05EE6C0B-166C-C74F-3702-CC6E9E6ED846}"/>
              </a:ext>
            </a:extLst>
          </p:cNvPr>
          <p:cNvSpPr txBox="1"/>
          <p:nvPr/>
        </p:nvSpPr>
        <p:spPr>
          <a:xfrm>
            <a:off x="6702325" y="2475180"/>
            <a:ext cx="1034216" cy="369332"/>
          </a:xfrm>
          <a:prstGeom prst="rect">
            <a:avLst/>
          </a:prstGeom>
          <a:noFill/>
        </p:spPr>
        <p:txBody>
          <a:bodyPr wrap="square" rtlCol="0">
            <a:spAutoFit/>
          </a:bodyPr>
          <a:lstStyle/>
          <a:p>
            <a:pPr algn="ctr"/>
            <a:r>
              <a:rPr lang="fr-ML" sz="1800" b="1"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79.22%</a:t>
            </a:r>
            <a:endParaRPr lang="fr-FR" dirty="0">
              <a:latin typeface="Arial" panose="020B0604020202020204" pitchFamily="34" charset="0"/>
              <a:cs typeface="Arial" panose="020B0604020202020204" pitchFamily="34" charset="0"/>
            </a:endParaRPr>
          </a:p>
        </p:txBody>
      </p:sp>
      <p:sp>
        <p:nvSpPr>
          <p:cNvPr id="16" name="ZoneTexte 15">
            <a:extLst>
              <a:ext uri="{FF2B5EF4-FFF2-40B4-BE49-F238E27FC236}">
                <a16:creationId xmlns:a16="http://schemas.microsoft.com/office/drawing/2014/main" id="{DD21889F-FAAF-007D-0416-B00DEFFC5045}"/>
              </a:ext>
            </a:extLst>
          </p:cNvPr>
          <p:cNvSpPr txBox="1"/>
          <p:nvPr/>
        </p:nvSpPr>
        <p:spPr>
          <a:xfrm>
            <a:off x="9767351" y="2475180"/>
            <a:ext cx="962498" cy="369332"/>
          </a:xfrm>
          <a:prstGeom prst="rect">
            <a:avLst/>
          </a:prstGeom>
          <a:noFill/>
        </p:spPr>
        <p:txBody>
          <a:bodyPr wrap="square" rtlCol="0">
            <a:spAutoFit/>
          </a:bodyPr>
          <a:lstStyle/>
          <a:p>
            <a:pPr algn="ctr"/>
            <a:r>
              <a:rPr lang="fr-ML" sz="1800" b="1"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83.11%</a:t>
            </a:r>
            <a:endParaRPr lang="fr-FR" dirty="0">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8686FA02-0B57-EEA7-7379-AAB10C95A3E0}"/>
              </a:ext>
            </a:extLst>
          </p:cNvPr>
          <p:cNvSpPr/>
          <p:nvPr/>
        </p:nvSpPr>
        <p:spPr>
          <a:xfrm>
            <a:off x="3799" y="1153760"/>
            <a:ext cx="2827560" cy="62752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2000" b="1" dirty="0">
                <a:latin typeface="Arial" panose="020B0604020202020204" pitchFamily="34" charset="0"/>
                <a:cs typeface="Arial" panose="020B0604020202020204" pitchFamily="34" charset="0"/>
              </a:rPr>
              <a:t>Régression logistique</a:t>
            </a:r>
          </a:p>
        </p:txBody>
      </p:sp>
      <p:sp>
        <p:nvSpPr>
          <p:cNvPr id="18" name="Rectangle 17">
            <a:extLst>
              <a:ext uri="{FF2B5EF4-FFF2-40B4-BE49-F238E27FC236}">
                <a16:creationId xmlns:a16="http://schemas.microsoft.com/office/drawing/2014/main" id="{32D8AD7F-3300-F28B-B6A2-04A765E870C1}"/>
              </a:ext>
            </a:extLst>
          </p:cNvPr>
          <p:cNvSpPr/>
          <p:nvPr/>
        </p:nvSpPr>
        <p:spPr>
          <a:xfrm>
            <a:off x="3100878" y="1299882"/>
            <a:ext cx="2349662" cy="48140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tx1"/>
                </a:solidFill>
                <a:latin typeface="Arial" panose="020B0604020202020204" pitchFamily="34" charset="0"/>
                <a:cs typeface="Arial" panose="020B0604020202020204" pitchFamily="34" charset="0"/>
              </a:rPr>
              <a:t>KNN</a:t>
            </a:r>
          </a:p>
        </p:txBody>
      </p:sp>
      <p:sp>
        <p:nvSpPr>
          <p:cNvPr id="19" name="Rectangle 18">
            <a:extLst>
              <a:ext uri="{FF2B5EF4-FFF2-40B4-BE49-F238E27FC236}">
                <a16:creationId xmlns:a16="http://schemas.microsoft.com/office/drawing/2014/main" id="{253DE81F-5D27-B298-7410-B673930FDB45}"/>
              </a:ext>
            </a:extLst>
          </p:cNvPr>
          <p:cNvSpPr/>
          <p:nvPr/>
        </p:nvSpPr>
        <p:spPr>
          <a:xfrm>
            <a:off x="5989578" y="1299882"/>
            <a:ext cx="2508961" cy="48140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tx1"/>
                </a:solidFill>
                <a:latin typeface="Arial" panose="020B0604020202020204" pitchFamily="34" charset="0"/>
                <a:cs typeface="Arial" panose="020B0604020202020204" pitchFamily="34" charset="0"/>
              </a:rPr>
              <a:t>Arbres de décision</a:t>
            </a:r>
          </a:p>
        </p:txBody>
      </p:sp>
      <p:sp>
        <p:nvSpPr>
          <p:cNvPr id="20" name="Rectangle 19">
            <a:extLst>
              <a:ext uri="{FF2B5EF4-FFF2-40B4-BE49-F238E27FC236}">
                <a16:creationId xmlns:a16="http://schemas.microsoft.com/office/drawing/2014/main" id="{5377DDDC-29A7-9878-3235-C87B8950F260}"/>
              </a:ext>
            </a:extLst>
          </p:cNvPr>
          <p:cNvSpPr/>
          <p:nvPr/>
        </p:nvSpPr>
        <p:spPr>
          <a:xfrm>
            <a:off x="8859711" y="1153760"/>
            <a:ext cx="2777778" cy="48140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tx1"/>
                </a:solidFill>
                <a:latin typeface="Arial" panose="020B0604020202020204" pitchFamily="34" charset="0"/>
                <a:cs typeface="Arial" panose="020B0604020202020204" pitchFamily="34" charset="0"/>
              </a:rPr>
              <a:t>Support vecteur classifié</a:t>
            </a:r>
          </a:p>
        </p:txBody>
      </p:sp>
      <p:sp>
        <p:nvSpPr>
          <p:cNvPr id="21" name="Arc plein 20">
            <a:extLst>
              <a:ext uri="{FF2B5EF4-FFF2-40B4-BE49-F238E27FC236}">
                <a16:creationId xmlns:a16="http://schemas.microsoft.com/office/drawing/2014/main" id="{549748EE-2698-BCC3-36C1-D331C5599E4C}"/>
              </a:ext>
            </a:extLst>
          </p:cNvPr>
          <p:cNvSpPr/>
          <p:nvPr/>
        </p:nvSpPr>
        <p:spPr>
          <a:xfrm>
            <a:off x="349023" y="4353546"/>
            <a:ext cx="1941458" cy="1852720"/>
          </a:xfrm>
          <a:prstGeom prst="blockArc">
            <a:avLst>
              <a:gd name="adj1" fmla="val 4033269"/>
              <a:gd name="adj2" fmla="val 18921135"/>
              <a:gd name="adj3" fmla="val 16050"/>
            </a:avLst>
          </a:prstGeom>
          <a:solidFill>
            <a:schemeClr val="accent4">
              <a:lumMod val="2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latin typeface="Arial" panose="020B0604020202020204" pitchFamily="34" charset="0"/>
              <a:cs typeface="Arial" panose="020B0604020202020204" pitchFamily="34" charset="0"/>
            </a:endParaRPr>
          </a:p>
        </p:txBody>
      </p:sp>
      <p:sp>
        <p:nvSpPr>
          <p:cNvPr id="22" name="Arc plein 21">
            <a:extLst>
              <a:ext uri="{FF2B5EF4-FFF2-40B4-BE49-F238E27FC236}">
                <a16:creationId xmlns:a16="http://schemas.microsoft.com/office/drawing/2014/main" id="{7C702F24-1A4E-BD9B-F207-D1E9170FF7BD}"/>
              </a:ext>
            </a:extLst>
          </p:cNvPr>
          <p:cNvSpPr/>
          <p:nvPr/>
        </p:nvSpPr>
        <p:spPr>
          <a:xfrm>
            <a:off x="3325306" y="4346118"/>
            <a:ext cx="1941458" cy="1860148"/>
          </a:xfrm>
          <a:prstGeom prst="blockArc">
            <a:avLst>
              <a:gd name="adj1" fmla="val 382741"/>
              <a:gd name="adj2" fmla="val 19454927"/>
              <a:gd name="adj3" fmla="val 17100"/>
            </a:avLst>
          </a:prstGeom>
          <a:solidFill>
            <a:srgbClr val="00B0F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latin typeface="Arial" panose="020B0604020202020204" pitchFamily="34" charset="0"/>
              <a:cs typeface="Arial" panose="020B0604020202020204" pitchFamily="34" charset="0"/>
            </a:endParaRPr>
          </a:p>
        </p:txBody>
      </p:sp>
      <p:sp>
        <p:nvSpPr>
          <p:cNvPr id="23" name="ZoneTexte 22">
            <a:extLst>
              <a:ext uri="{FF2B5EF4-FFF2-40B4-BE49-F238E27FC236}">
                <a16:creationId xmlns:a16="http://schemas.microsoft.com/office/drawing/2014/main" id="{D614E422-9817-2E62-81D1-217EE2C293F7}"/>
              </a:ext>
            </a:extLst>
          </p:cNvPr>
          <p:cNvSpPr txBox="1"/>
          <p:nvPr/>
        </p:nvSpPr>
        <p:spPr>
          <a:xfrm>
            <a:off x="738642" y="5095240"/>
            <a:ext cx="973618" cy="369332"/>
          </a:xfrm>
          <a:prstGeom prst="rect">
            <a:avLst/>
          </a:prstGeom>
          <a:noFill/>
        </p:spPr>
        <p:txBody>
          <a:bodyPr wrap="square" rtlCol="0">
            <a:spAutoFit/>
          </a:bodyPr>
          <a:lstStyle/>
          <a:p>
            <a:pPr algn="ctr"/>
            <a:r>
              <a:rPr lang="fr-ML" sz="1800" b="1"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74.02%</a:t>
            </a:r>
            <a:endParaRPr lang="fr-FR" dirty="0">
              <a:latin typeface="Arial" panose="020B0604020202020204" pitchFamily="34" charset="0"/>
              <a:cs typeface="Arial" panose="020B0604020202020204" pitchFamily="34" charset="0"/>
            </a:endParaRPr>
          </a:p>
        </p:txBody>
      </p:sp>
      <p:sp>
        <p:nvSpPr>
          <p:cNvPr id="24" name="ZoneTexte 23">
            <a:extLst>
              <a:ext uri="{FF2B5EF4-FFF2-40B4-BE49-F238E27FC236}">
                <a16:creationId xmlns:a16="http://schemas.microsoft.com/office/drawing/2014/main" id="{5ADBA6BF-8E4D-72A4-820C-5470478E25FA}"/>
              </a:ext>
            </a:extLst>
          </p:cNvPr>
          <p:cNvSpPr txBox="1"/>
          <p:nvPr/>
        </p:nvSpPr>
        <p:spPr>
          <a:xfrm>
            <a:off x="3777070" y="5091526"/>
            <a:ext cx="1045942" cy="369332"/>
          </a:xfrm>
          <a:prstGeom prst="rect">
            <a:avLst/>
          </a:prstGeom>
          <a:noFill/>
        </p:spPr>
        <p:txBody>
          <a:bodyPr wrap="square" rtlCol="0">
            <a:spAutoFit/>
          </a:bodyPr>
          <a:lstStyle/>
          <a:p>
            <a:pPr algn="ctr"/>
            <a:r>
              <a:rPr lang="fr-ML" b="1" kern="0" dirty="0">
                <a:solidFill>
                  <a:srgbClr val="000000"/>
                </a:solidFill>
                <a:latin typeface="Arial" panose="020B0604020202020204" pitchFamily="34" charset="0"/>
                <a:ea typeface="Times New Roman" panose="02020603050405020304" pitchFamily="18" charset="0"/>
                <a:cs typeface="Arial" panose="020B0604020202020204" pitchFamily="34" charset="0"/>
              </a:rPr>
              <a:t>82.46</a:t>
            </a:r>
            <a:r>
              <a:rPr lang="fr-ML" sz="1800" b="1"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fr-FR" dirty="0">
              <a:latin typeface="Arial" panose="020B0604020202020204" pitchFamily="34" charset="0"/>
              <a:cs typeface="Arial" panose="020B0604020202020204" pitchFamily="34" charset="0"/>
            </a:endParaRPr>
          </a:p>
        </p:txBody>
      </p:sp>
      <p:sp>
        <p:nvSpPr>
          <p:cNvPr id="25" name="ZoneTexte 24">
            <a:extLst>
              <a:ext uri="{FF2B5EF4-FFF2-40B4-BE49-F238E27FC236}">
                <a16:creationId xmlns:a16="http://schemas.microsoft.com/office/drawing/2014/main" id="{FE4AACA7-DA5E-C9D7-E391-AE10919CFA81}"/>
              </a:ext>
            </a:extLst>
          </p:cNvPr>
          <p:cNvSpPr txBox="1"/>
          <p:nvPr/>
        </p:nvSpPr>
        <p:spPr>
          <a:xfrm>
            <a:off x="451044" y="3953435"/>
            <a:ext cx="1772203" cy="400110"/>
          </a:xfrm>
          <a:prstGeom prst="rect">
            <a:avLst/>
          </a:prstGeom>
          <a:noFill/>
        </p:spPr>
        <p:txBody>
          <a:bodyPr wrap="square" rtlCol="0">
            <a:spAutoFit/>
          </a:bodyPr>
          <a:lstStyle/>
          <a:p>
            <a:pPr algn="ctr"/>
            <a:r>
              <a:rPr lang="fr-FR" sz="2000" b="1" dirty="0">
                <a:latin typeface="Arial" panose="020B0604020202020204" pitchFamily="34" charset="0"/>
                <a:cs typeface="Arial" panose="020B0604020202020204" pitchFamily="34" charset="0"/>
              </a:rPr>
              <a:t>Naïve bayes</a:t>
            </a:r>
          </a:p>
        </p:txBody>
      </p:sp>
      <p:sp>
        <p:nvSpPr>
          <p:cNvPr id="26" name="ZoneTexte 25">
            <a:extLst>
              <a:ext uri="{FF2B5EF4-FFF2-40B4-BE49-F238E27FC236}">
                <a16:creationId xmlns:a16="http://schemas.microsoft.com/office/drawing/2014/main" id="{F767C8D8-C0F1-7B2E-0B1C-2618040601B8}"/>
              </a:ext>
            </a:extLst>
          </p:cNvPr>
          <p:cNvSpPr txBox="1"/>
          <p:nvPr/>
        </p:nvSpPr>
        <p:spPr>
          <a:xfrm>
            <a:off x="3225743" y="3953435"/>
            <a:ext cx="2140582" cy="400110"/>
          </a:xfrm>
          <a:prstGeom prst="rect">
            <a:avLst/>
          </a:prstGeom>
          <a:noFill/>
        </p:spPr>
        <p:txBody>
          <a:bodyPr wrap="square" rtlCol="0">
            <a:spAutoFit/>
          </a:bodyPr>
          <a:lstStyle/>
          <a:p>
            <a:r>
              <a:rPr lang="fr-FR" sz="2000" b="1" dirty="0">
                <a:latin typeface="Arial" panose="020B0604020202020204" pitchFamily="34" charset="0"/>
                <a:cs typeface="Arial" panose="020B0604020202020204" pitchFamily="34" charset="0"/>
              </a:rPr>
              <a:t>Random Forest</a:t>
            </a:r>
          </a:p>
        </p:txBody>
      </p:sp>
    </p:spTree>
    <p:extLst>
      <p:ext uri="{BB962C8B-B14F-4D97-AF65-F5344CB8AC3E}">
        <p14:creationId xmlns:p14="http://schemas.microsoft.com/office/powerpoint/2010/main" val="2095313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1000"/>
                                        <p:tgtEl>
                                          <p:spTgt spid="17"/>
                                        </p:tgtEl>
                                      </p:cBhvr>
                                    </p:animEffect>
                                    <p:anim calcmode="lin" valueType="num">
                                      <p:cBhvr>
                                        <p:cTn id="15" dur="1000" fill="hold"/>
                                        <p:tgtEl>
                                          <p:spTgt spid="17"/>
                                        </p:tgtEl>
                                        <p:attrNameLst>
                                          <p:attrName>ppt_x</p:attrName>
                                        </p:attrNameLst>
                                      </p:cBhvr>
                                      <p:tavLst>
                                        <p:tav tm="0">
                                          <p:val>
                                            <p:strVal val="#ppt_x"/>
                                          </p:val>
                                        </p:tav>
                                        <p:tav tm="100000">
                                          <p:val>
                                            <p:strVal val="#ppt_x"/>
                                          </p:val>
                                        </p:tav>
                                      </p:tavLst>
                                    </p:anim>
                                    <p:anim calcmode="lin" valueType="num">
                                      <p:cBhvr>
                                        <p:cTn id="16" dur="1000" fill="hold"/>
                                        <p:tgtEl>
                                          <p:spTgt spid="17"/>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1000"/>
                                        <p:tgtEl>
                                          <p:spTgt spid="18"/>
                                        </p:tgtEl>
                                      </p:cBhvr>
                                    </p:animEffect>
                                    <p:anim calcmode="lin" valueType="num">
                                      <p:cBhvr>
                                        <p:cTn id="30" dur="1000" fill="hold"/>
                                        <p:tgtEl>
                                          <p:spTgt spid="18"/>
                                        </p:tgtEl>
                                        <p:attrNameLst>
                                          <p:attrName>ppt_x</p:attrName>
                                        </p:attrNameLst>
                                      </p:cBhvr>
                                      <p:tavLst>
                                        <p:tav tm="0">
                                          <p:val>
                                            <p:strVal val="#ppt_x"/>
                                          </p:val>
                                        </p:tav>
                                        <p:tav tm="100000">
                                          <p:val>
                                            <p:strVal val="#ppt_x"/>
                                          </p:val>
                                        </p:tav>
                                      </p:tavLst>
                                    </p:anim>
                                    <p:anim calcmode="lin" valueType="num">
                                      <p:cBhvr>
                                        <p:cTn id="31" dur="1000" fill="hold"/>
                                        <p:tgtEl>
                                          <p:spTgt spid="18"/>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1000"/>
                                        <p:tgtEl>
                                          <p:spTgt spid="14"/>
                                        </p:tgtEl>
                                      </p:cBhvr>
                                    </p:animEffect>
                                    <p:anim calcmode="lin" valueType="num">
                                      <p:cBhvr>
                                        <p:cTn id="40" dur="1000" fill="hold"/>
                                        <p:tgtEl>
                                          <p:spTgt spid="14"/>
                                        </p:tgtEl>
                                        <p:attrNameLst>
                                          <p:attrName>ppt_x</p:attrName>
                                        </p:attrNameLst>
                                      </p:cBhvr>
                                      <p:tavLst>
                                        <p:tav tm="0">
                                          <p:val>
                                            <p:strVal val="#ppt_x"/>
                                          </p:val>
                                        </p:tav>
                                        <p:tav tm="100000">
                                          <p:val>
                                            <p:strVal val="#ppt_x"/>
                                          </p:val>
                                        </p:tav>
                                      </p:tavLst>
                                    </p:anim>
                                    <p:anim calcmode="lin" valueType="num">
                                      <p:cBhvr>
                                        <p:cTn id="41" dur="1000" fill="hold"/>
                                        <p:tgtEl>
                                          <p:spTgt spid="14"/>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1000"/>
                                        <p:tgtEl>
                                          <p:spTgt spid="19"/>
                                        </p:tgtEl>
                                      </p:cBhvr>
                                    </p:animEffect>
                                    <p:anim calcmode="lin" valueType="num">
                                      <p:cBhvr>
                                        <p:cTn id="45" dur="1000" fill="hold"/>
                                        <p:tgtEl>
                                          <p:spTgt spid="19"/>
                                        </p:tgtEl>
                                        <p:attrNameLst>
                                          <p:attrName>ppt_x</p:attrName>
                                        </p:attrNameLst>
                                      </p:cBhvr>
                                      <p:tavLst>
                                        <p:tav tm="0">
                                          <p:val>
                                            <p:strVal val="#ppt_x"/>
                                          </p:val>
                                        </p:tav>
                                        <p:tav tm="100000">
                                          <p:val>
                                            <p:strVal val="#ppt_x"/>
                                          </p:val>
                                        </p:tav>
                                      </p:tavLst>
                                    </p:anim>
                                    <p:anim calcmode="lin" valueType="num">
                                      <p:cBhvr>
                                        <p:cTn id="46" dur="1000" fill="hold"/>
                                        <p:tgtEl>
                                          <p:spTgt spid="19"/>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1000"/>
                                        <p:tgtEl>
                                          <p:spTgt spid="12"/>
                                        </p:tgtEl>
                                      </p:cBhvr>
                                    </p:animEffect>
                                    <p:anim calcmode="lin" valueType="num">
                                      <p:cBhvr>
                                        <p:cTn id="50" dur="1000" fill="hold"/>
                                        <p:tgtEl>
                                          <p:spTgt spid="12"/>
                                        </p:tgtEl>
                                        <p:attrNameLst>
                                          <p:attrName>ppt_x</p:attrName>
                                        </p:attrNameLst>
                                      </p:cBhvr>
                                      <p:tavLst>
                                        <p:tav tm="0">
                                          <p:val>
                                            <p:strVal val="#ppt_x"/>
                                          </p:val>
                                        </p:tav>
                                        <p:tav tm="100000">
                                          <p:val>
                                            <p:strVal val="#ppt_x"/>
                                          </p:val>
                                        </p:tav>
                                      </p:tavLst>
                                    </p:anim>
                                    <p:anim calcmode="lin" valueType="num">
                                      <p:cBhvr>
                                        <p:cTn id="51" dur="1000" fill="hold"/>
                                        <p:tgtEl>
                                          <p:spTgt spid="12"/>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1000"/>
                                        <p:tgtEl>
                                          <p:spTgt spid="15"/>
                                        </p:tgtEl>
                                      </p:cBhvr>
                                    </p:animEffect>
                                    <p:anim calcmode="lin" valueType="num">
                                      <p:cBhvr>
                                        <p:cTn id="55" dur="1000" fill="hold"/>
                                        <p:tgtEl>
                                          <p:spTgt spid="15"/>
                                        </p:tgtEl>
                                        <p:attrNameLst>
                                          <p:attrName>ppt_x</p:attrName>
                                        </p:attrNameLst>
                                      </p:cBhvr>
                                      <p:tavLst>
                                        <p:tav tm="0">
                                          <p:val>
                                            <p:strVal val="#ppt_x"/>
                                          </p:val>
                                        </p:tav>
                                        <p:tav tm="100000">
                                          <p:val>
                                            <p:strVal val="#ppt_x"/>
                                          </p:val>
                                        </p:tav>
                                      </p:tavLst>
                                    </p:anim>
                                    <p:anim calcmode="lin" valueType="num">
                                      <p:cBhvr>
                                        <p:cTn id="56" dur="1000" fill="hold"/>
                                        <p:tgtEl>
                                          <p:spTgt spid="15"/>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fade">
                                      <p:cBhvr>
                                        <p:cTn id="59" dur="1000"/>
                                        <p:tgtEl>
                                          <p:spTgt spid="20"/>
                                        </p:tgtEl>
                                      </p:cBhvr>
                                    </p:animEffect>
                                    <p:anim calcmode="lin" valueType="num">
                                      <p:cBhvr>
                                        <p:cTn id="60" dur="1000" fill="hold"/>
                                        <p:tgtEl>
                                          <p:spTgt spid="20"/>
                                        </p:tgtEl>
                                        <p:attrNameLst>
                                          <p:attrName>ppt_x</p:attrName>
                                        </p:attrNameLst>
                                      </p:cBhvr>
                                      <p:tavLst>
                                        <p:tav tm="0">
                                          <p:val>
                                            <p:strVal val="#ppt_x"/>
                                          </p:val>
                                        </p:tav>
                                        <p:tav tm="100000">
                                          <p:val>
                                            <p:strVal val="#ppt_x"/>
                                          </p:val>
                                        </p:tav>
                                      </p:tavLst>
                                    </p:anim>
                                    <p:anim calcmode="lin" valueType="num">
                                      <p:cBhvr>
                                        <p:cTn id="61" dur="1000" fill="hold"/>
                                        <p:tgtEl>
                                          <p:spTgt spid="20"/>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fade">
                                      <p:cBhvr>
                                        <p:cTn id="64" dur="1000"/>
                                        <p:tgtEl>
                                          <p:spTgt spid="13"/>
                                        </p:tgtEl>
                                      </p:cBhvr>
                                    </p:animEffect>
                                    <p:anim calcmode="lin" valueType="num">
                                      <p:cBhvr>
                                        <p:cTn id="65" dur="1000" fill="hold"/>
                                        <p:tgtEl>
                                          <p:spTgt spid="13"/>
                                        </p:tgtEl>
                                        <p:attrNameLst>
                                          <p:attrName>ppt_x</p:attrName>
                                        </p:attrNameLst>
                                      </p:cBhvr>
                                      <p:tavLst>
                                        <p:tav tm="0">
                                          <p:val>
                                            <p:strVal val="#ppt_x"/>
                                          </p:val>
                                        </p:tav>
                                        <p:tav tm="100000">
                                          <p:val>
                                            <p:strVal val="#ppt_x"/>
                                          </p:val>
                                        </p:tav>
                                      </p:tavLst>
                                    </p:anim>
                                    <p:anim calcmode="lin" valueType="num">
                                      <p:cBhvr>
                                        <p:cTn id="66" dur="1000" fill="hold"/>
                                        <p:tgtEl>
                                          <p:spTgt spid="13"/>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6"/>
                                        </p:tgtEl>
                                        <p:attrNameLst>
                                          <p:attrName>style.visibility</p:attrName>
                                        </p:attrNameLst>
                                      </p:cBhvr>
                                      <p:to>
                                        <p:strVal val="visible"/>
                                      </p:to>
                                    </p:set>
                                    <p:animEffect transition="in" filter="fade">
                                      <p:cBhvr>
                                        <p:cTn id="69" dur="1000"/>
                                        <p:tgtEl>
                                          <p:spTgt spid="16"/>
                                        </p:tgtEl>
                                      </p:cBhvr>
                                    </p:animEffect>
                                    <p:anim calcmode="lin" valueType="num">
                                      <p:cBhvr>
                                        <p:cTn id="70" dur="1000" fill="hold"/>
                                        <p:tgtEl>
                                          <p:spTgt spid="16"/>
                                        </p:tgtEl>
                                        <p:attrNameLst>
                                          <p:attrName>ppt_x</p:attrName>
                                        </p:attrNameLst>
                                      </p:cBhvr>
                                      <p:tavLst>
                                        <p:tav tm="0">
                                          <p:val>
                                            <p:strVal val="#ppt_x"/>
                                          </p:val>
                                        </p:tav>
                                        <p:tav tm="100000">
                                          <p:val>
                                            <p:strVal val="#ppt_x"/>
                                          </p:val>
                                        </p:tav>
                                      </p:tavLst>
                                    </p:anim>
                                    <p:anim calcmode="lin" valueType="num">
                                      <p:cBhvr>
                                        <p:cTn id="71" dur="1000" fill="hold"/>
                                        <p:tgtEl>
                                          <p:spTgt spid="16"/>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25"/>
                                        </p:tgtEl>
                                        <p:attrNameLst>
                                          <p:attrName>style.visibility</p:attrName>
                                        </p:attrNameLst>
                                      </p:cBhvr>
                                      <p:to>
                                        <p:strVal val="visible"/>
                                      </p:to>
                                    </p:set>
                                    <p:animEffect transition="in" filter="fade">
                                      <p:cBhvr>
                                        <p:cTn id="74" dur="1000"/>
                                        <p:tgtEl>
                                          <p:spTgt spid="25"/>
                                        </p:tgtEl>
                                      </p:cBhvr>
                                    </p:animEffect>
                                    <p:anim calcmode="lin" valueType="num">
                                      <p:cBhvr>
                                        <p:cTn id="75" dur="1000" fill="hold"/>
                                        <p:tgtEl>
                                          <p:spTgt spid="25"/>
                                        </p:tgtEl>
                                        <p:attrNameLst>
                                          <p:attrName>ppt_x</p:attrName>
                                        </p:attrNameLst>
                                      </p:cBhvr>
                                      <p:tavLst>
                                        <p:tav tm="0">
                                          <p:val>
                                            <p:strVal val="#ppt_x"/>
                                          </p:val>
                                        </p:tav>
                                        <p:tav tm="100000">
                                          <p:val>
                                            <p:strVal val="#ppt_x"/>
                                          </p:val>
                                        </p:tav>
                                      </p:tavLst>
                                    </p:anim>
                                    <p:anim calcmode="lin" valueType="num">
                                      <p:cBhvr>
                                        <p:cTn id="76" dur="1000" fill="hold"/>
                                        <p:tgtEl>
                                          <p:spTgt spid="25"/>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21"/>
                                        </p:tgtEl>
                                        <p:attrNameLst>
                                          <p:attrName>style.visibility</p:attrName>
                                        </p:attrNameLst>
                                      </p:cBhvr>
                                      <p:to>
                                        <p:strVal val="visible"/>
                                      </p:to>
                                    </p:set>
                                    <p:animEffect transition="in" filter="fade">
                                      <p:cBhvr>
                                        <p:cTn id="79" dur="1000"/>
                                        <p:tgtEl>
                                          <p:spTgt spid="21"/>
                                        </p:tgtEl>
                                      </p:cBhvr>
                                    </p:animEffect>
                                    <p:anim calcmode="lin" valueType="num">
                                      <p:cBhvr>
                                        <p:cTn id="80" dur="1000" fill="hold"/>
                                        <p:tgtEl>
                                          <p:spTgt spid="21"/>
                                        </p:tgtEl>
                                        <p:attrNameLst>
                                          <p:attrName>ppt_x</p:attrName>
                                        </p:attrNameLst>
                                      </p:cBhvr>
                                      <p:tavLst>
                                        <p:tav tm="0">
                                          <p:val>
                                            <p:strVal val="#ppt_x"/>
                                          </p:val>
                                        </p:tav>
                                        <p:tav tm="100000">
                                          <p:val>
                                            <p:strVal val="#ppt_x"/>
                                          </p:val>
                                        </p:tav>
                                      </p:tavLst>
                                    </p:anim>
                                    <p:anim calcmode="lin" valueType="num">
                                      <p:cBhvr>
                                        <p:cTn id="81" dur="1000" fill="hold"/>
                                        <p:tgtEl>
                                          <p:spTgt spid="21"/>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23"/>
                                        </p:tgtEl>
                                        <p:attrNameLst>
                                          <p:attrName>style.visibility</p:attrName>
                                        </p:attrNameLst>
                                      </p:cBhvr>
                                      <p:to>
                                        <p:strVal val="visible"/>
                                      </p:to>
                                    </p:set>
                                    <p:animEffect transition="in" filter="fade">
                                      <p:cBhvr>
                                        <p:cTn id="84" dur="1000"/>
                                        <p:tgtEl>
                                          <p:spTgt spid="23"/>
                                        </p:tgtEl>
                                      </p:cBhvr>
                                    </p:animEffect>
                                    <p:anim calcmode="lin" valueType="num">
                                      <p:cBhvr>
                                        <p:cTn id="85" dur="1000" fill="hold"/>
                                        <p:tgtEl>
                                          <p:spTgt spid="23"/>
                                        </p:tgtEl>
                                        <p:attrNameLst>
                                          <p:attrName>ppt_x</p:attrName>
                                        </p:attrNameLst>
                                      </p:cBhvr>
                                      <p:tavLst>
                                        <p:tav tm="0">
                                          <p:val>
                                            <p:strVal val="#ppt_x"/>
                                          </p:val>
                                        </p:tav>
                                        <p:tav tm="100000">
                                          <p:val>
                                            <p:strVal val="#ppt_x"/>
                                          </p:val>
                                        </p:tav>
                                      </p:tavLst>
                                    </p:anim>
                                    <p:anim calcmode="lin" valueType="num">
                                      <p:cBhvr>
                                        <p:cTn id="86" dur="1000" fill="hold"/>
                                        <p:tgtEl>
                                          <p:spTgt spid="23"/>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26"/>
                                        </p:tgtEl>
                                        <p:attrNameLst>
                                          <p:attrName>style.visibility</p:attrName>
                                        </p:attrNameLst>
                                      </p:cBhvr>
                                      <p:to>
                                        <p:strVal val="visible"/>
                                      </p:to>
                                    </p:set>
                                    <p:animEffect transition="in" filter="fade">
                                      <p:cBhvr>
                                        <p:cTn id="89" dur="1000"/>
                                        <p:tgtEl>
                                          <p:spTgt spid="26"/>
                                        </p:tgtEl>
                                      </p:cBhvr>
                                    </p:animEffect>
                                    <p:anim calcmode="lin" valueType="num">
                                      <p:cBhvr>
                                        <p:cTn id="90" dur="1000" fill="hold"/>
                                        <p:tgtEl>
                                          <p:spTgt spid="26"/>
                                        </p:tgtEl>
                                        <p:attrNameLst>
                                          <p:attrName>ppt_x</p:attrName>
                                        </p:attrNameLst>
                                      </p:cBhvr>
                                      <p:tavLst>
                                        <p:tav tm="0">
                                          <p:val>
                                            <p:strVal val="#ppt_x"/>
                                          </p:val>
                                        </p:tav>
                                        <p:tav tm="100000">
                                          <p:val>
                                            <p:strVal val="#ppt_x"/>
                                          </p:val>
                                        </p:tav>
                                      </p:tavLst>
                                    </p:anim>
                                    <p:anim calcmode="lin" valueType="num">
                                      <p:cBhvr>
                                        <p:cTn id="91" dur="1000" fill="hold"/>
                                        <p:tgtEl>
                                          <p:spTgt spid="26"/>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22"/>
                                        </p:tgtEl>
                                        <p:attrNameLst>
                                          <p:attrName>style.visibility</p:attrName>
                                        </p:attrNameLst>
                                      </p:cBhvr>
                                      <p:to>
                                        <p:strVal val="visible"/>
                                      </p:to>
                                    </p:set>
                                    <p:animEffect transition="in" filter="fade">
                                      <p:cBhvr>
                                        <p:cTn id="94" dur="1000"/>
                                        <p:tgtEl>
                                          <p:spTgt spid="22"/>
                                        </p:tgtEl>
                                      </p:cBhvr>
                                    </p:animEffect>
                                    <p:anim calcmode="lin" valueType="num">
                                      <p:cBhvr>
                                        <p:cTn id="95" dur="1000" fill="hold"/>
                                        <p:tgtEl>
                                          <p:spTgt spid="22"/>
                                        </p:tgtEl>
                                        <p:attrNameLst>
                                          <p:attrName>ppt_x</p:attrName>
                                        </p:attrNameLst>
                                      </p:cBhvr>
                                      <p:tavLst>
                                        <p:tav tm="0">
                                          <p:val>
                                            <p:strVal val="#ppt_x"/>
                                          </p:val>
                                        </p:tav>
                                        <p:tav tm="100000">
                                          <p:val>
                                            <p:strVal val="#ppt_x"/>
                                          </p:val>
                                        </p:tav>
                                      </p:tavLst>
                                    </p:anim>
                                    <p:anim calcmode="lin" valueType="num">
                                      <p:cBhvr>
                                        <p:cTn id="96" dur="1000" fill="hold"/>
                                        <p:tgtEl>
                                          <p:spTgt spid="22"/>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24"/>
                                        </p:tgtEl>
                                        <p:attrNameLst>
                                          <p:attrName>style.visibility</p:attrName>
                                        </p:attrNameLst>
                                      </p:cBhvr>
                                      <p:to>
                                        <p:strVal val="visible"/>
                                      </p:to>
                                    </p:set>
                                    <p:animEffect transition="in" filter="fade">
                                      <p:cBhvr>
                                        <p:cTn id="99" dur="1000"/>
                                        <p:tgtEl>
                                          <p:spTgt spid="24"/>
                                        </p:tgtEl>
                                      </p:cBhvr>
                                    </p:animEffect>
                                    <p:anim calcmode="lin" valueType="num">
                                      <p:cBhvr>
                                        <p:cTn id="100" dur="1000" fill="hold"/>
                                        <p:tgtEl>
                                          <p:spTgt spid="24"/>
                                        </p:tgtEl>
                                        <p:attrNameLst>
                                          <p:attrName>ppt_x</p:attrName>
                                        </p:attrNameLst>
                                      </p:cBhvr>
                                      <p:tavLst>
                                        <p:tav tm="0">
                                          <p:val>
                                            <p:strVal val="#ppt_x"/>
                                          </p:val>
                                        </p:tav>
                                        <p:tav tm="100000">
                                          <p:val>
                                            <p:strVal val="#ppt_x"/>
                                          </p:val>
                                        </p:tav>
                                      </p:tavLst>
                                    </p:anim>
                                    <p:anim calcmode="lin" valueType="num">
                                      <p:cBhvr>
                                        <p:cTn id="101"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1" grpId="0" animBg="1"/>
      <p:bldP spid="12" grpId="0" animBg="1"/>
      <p:bldP spid="13" grpId="0" animBg="1"/>
      <p:bldP spid="14" grpId="0"/>
      <p:bldP spid="15" grpId="0"/>
      <p:bldP spid="16" grpId="0"/>
      <p:bldP spid="17" grpId="0" animBg="1"/>
      <p:bldP spid="18" grpId="0" animBg="1"/>
      <p:bldP spid="19" grpId="0" animBg="1"/>
      <p:bldP spid="20" grpId="0" animBg="1"/>
      <p:bldP spid="21" grpId="0" animBg="1"/>
      <p:bldP spid="22" grpId="0" animBg="1"/>
      <p:bldP spid="23" grpId="0"/>
      <p:bldP spid="24" grpId="0"/>
      <p:bldP spid="25" grpId="0"/>
      <p:bldP spid="26" grpId="0"/>
    </p:bldLst>
  </p:timing>
</p:sld>
</file>

<file path=ppt/theme/theme1.xml><?xml version="1.0" encoding="utf-8"?>
<a:theme xmlns:a="http://schemas.openxmlformats.org/drawingml/2006/main" name="Office Theme">
  <a:themeElements>
    <a:clrScheme name="Ppt Template">
      <a:dk1>
        <a:sysClr val="windowText" lastClr="000000"/>
      </a:dk1>
      <a:lt1>
        <a:sysClr val="window" lastClr="FFFFFF"/>
      </a:lt1>
      <a:dk2>
        <a:srgbClr val="7F7F7F"/>
      </a:dk2>
      <a:lt2>
        <a:srgbClr val="F2F2F2"/>
      </a:lt2>
      <a:accent1>
        <a:srgbClr val="0A1931"/>
      </a:accent1>
      <a:accent2>
        <a:srgbClr val="185ADB"/>
      </a:accent2>
      <a:accent3>
        <a:srgbClr val="FFC947"/>
      </a:accent3>
      <a:accent4>
        <a:srgbClr val="EFEFEF"/>
      </a:accent4>
      <a:accent5>
        <a:srgbClr val="5B9BD5"/>
      </a:accent5>
      <a:accent6>
        <a:srgbClr val="70AD47"/>
      </a:accent6>
      <a:hlink>
        <a:srgbClr val="0563C1"/>
      </a:hlink>
      <a:folHlink>
        <a:srgbClr val="954F72"/>
      </a:folHlink>
    </a:clrScheme>
    <a:fontScheme name="Quicksand">
      <a:majorFont>
        <a:latin typeface="quicksand"/>
        <a:ea typeface=""/>
        <a:cs typeface=""/>
      </a:majorFont>
      <a:minorFont>
        <a:latin typeface="quicks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10440</TotalTime>
  <Words>1077</Words>
  <Application>Microsoft Office PowerPoint</Application>
  <PresentationFormat>Grand écran</PresentationFormat>
  <Paragraphs>130</Paragraphs>
  <Slides>14</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14</vt:i4>
      </vt:variant>
    </vt:vector>
  </HeadingPairs>
  <TitlesOfParts>
    <vt:vector size="18" baseType="lpstr">
      <vt:lpstr>Arial</vt:lpstr>
      <vt:lpstr>Calibri</vt:lpstr>
      <vt:lpstr>quicksand</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Raiyan Siyam</dc:creator>
  <cp:lastModifiedBy>Djibrael Traoré</cp:lastModifiedBy>
  <cp:revision>95</cp:revision>
  <dcterms:created xsi:type="dcterms:W3CDTF">2021-07-11T18:19:19Z</dcterms:created>
  <dcterms:modified xsi:type="dcterms:W3CDTF">2024-09-14T12:58:47Z</dcterms:modified>
</cp:coreProperties>
</file>