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B8A60-8D1D-6A05-AA53-B4E3B4AEE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D3467F-D374-168C-F4C2-C26976FE4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A62F5F-9819-5287-89A5-AF37B2B92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F74-C1B4-44DB-B185-FC08F0ACA9F7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588592-BAB3-75CF-ECF7-36C29BA24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33426-4D3C-C7A7-5294-DD14E2433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12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5B167-432F-F44E-5A20-B13FE807E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FBCEB1-A5BD-0C27-08F1-4884A1722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7D99A4-8E5D-EE8D-C659-ADDE106B9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F74-C1B4-44DB-B185-FC08F0ACA9F7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AD71A1-E6C8-C5E3-65AC-00EB6B451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7A0C55-E8A6-B0D9-3565-006D416E8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96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82A389-929B-AA60-81A1-A3182C8E59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CAAE3F-C256-8BF8-4043-3D55F43BB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9D5BFA-2305-2993-71DF-D15C32FA1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F74-C1B4-44DB-B185-FC08F0ACA9F7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A73A40-6CAA-D9FF-E6ED-7D15B56C0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CC2C6D-8DEE-0BDC-D049-A750C331E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254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F7A03E-A4C4-2FE0-733E-B96285EEA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6188E0-F04C-D3DE-B765-96AD20E77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AC4C13-5EAC-C9D2-ED91-A614639B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F74-C1B4-44DB-B185-FC08F0ACA9F7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C02D2-0972-3380-E2FA-095C98A7B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0F5DD1-C2A7-DA72-DF5C-87301B2DD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970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E4AFB-C28C-CC2A-53B6-E90C9BABD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87C398-E4FD-D859-C68A-420E2AF9B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C42D5B-8C76-AB43-8ECA-614C35622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F74-C1B4-44DB-B185-FC08F0ACA9F7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F94B95-8A5B-7C95-8035-FFDF806F0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ABA141-F2F9-DD40-F878-F50A18DF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179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60E89-68A5-34AE-4D15-70CE519FA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A6A4E9-B7AB-0821-ED7E-8F2B38A12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529080-89CD-9FA8-4C7F-E8BFB5CC0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C816AB-CC06-8CBC-464B-AF623296B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F74-C1B4-44DB-B185-FC08F0ACA9F7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BFBE11-D942-24FA-8255-55128AB3F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DC4553-0276-BE70-8396-05CADF2F5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95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DC896D-642C-7CF2-D2AA-31FE44804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52CF25-0298-B12C-1BE1-2B26AC404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282409-E90A-3B3D-4D98-1C35F90A7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789588-79A2-6F5A-60AD-110167DCB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8D027C-A31C-700C-3047-4A50A78FF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59D13F-A1AE-0512-334B-5FA342D27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F74-C1B4-44DB-B185-FC08F0ACA9F7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25F34A-1CC7-B9B4-09C1-045C9B852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E9DC04-E422-196E-02CC-0A2CB4B63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470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03D24-F92D-2042-28F8-248BAF48F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FF8F84-EBD4-C79A-98C5-8D36A851A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F74-C1B4-44DB-B185-FC08F0ACA9F7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2F8912-25AC-0E58-344C-95EFFF121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8D979-D3C2-44B8-808E-1E813F5AA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764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7440AE-77FB-DEF2-3B11-6484CE0CA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F74-C1B4-44DB-B185-FC08F0ACA9F7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6E61E1-9E82-430F-7538-48A16E0BD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9B7611-0C13-A87C-2D86-4B05F7A48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47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FB7CE-5D62-014E-3EFC-1CF20243E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62561E-3577-0DF5-BE63-E46E26E97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28B607-9F2C-EBD1-0B18-042B6C87C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4687E4-250B-5EBF-0EDB-C7DFC53DC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F74-C1B4-44DB-B185-FC08F0ACA9F7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0CC52E-616A-B78F-E719-B525DB15C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A53F75-C694-62B1-BEDD-A18DA60B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167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34A83-2DC6-5D73-DFF6-EBD77DF2C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C3F0B6-41DA-9257-6570-F2D00C3DE6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80E508-A0B0-4CD6-357E-ED499D9F1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48AA1D-4243-DBAD-0BE8-1C9F85720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F74-C1B4-44DB-B185-FC08F0ACA9F7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F9BCD8-6000-C7E9-AC00-E080541B2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A6C31-C39A-26B5-722E-1F6D7882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83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D81761-12FE-CC51-B0E2-4A324C19D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F05535-62E6-0C0F-8C02-8138AF52C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03E09A-2B5E-82FE-D846-206A53456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74F74-C1B4-44DB-B185-FC08F0ACA9F7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D10EA5-8726-0864-1301-EEBCFAAF3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4E77BC-44E9-4117-329A-EF233775C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88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68BC1F-19A4-3DB7-011C-75E85B92D6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TRASHES </a:t>
            </a:r>
            <a:r>
              <a:rPr lang="ko-KR" altLang="en-US" dirty="0"/>
              <a:t>직업 기획서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B2CC0B-50F2-A750-24A7-006CD566DC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23.10.13 VER</a:t>
            </a:r>
          </a:p>
        </p:txBody>
      </p:sp>
    </p:spTree>
    <p:extLst>
      <p:ext uri="{BB962C8B-B14F-4D97-AF65-F5344CB8AC3E}">
        <p14:creationId xmlns:p14="http://schemas.microsoft.com/office/powerpoint/2010/main" val="131996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64BBE-2F5F-3D17-016B-4D9EB1F8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범죄자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D6ACE-68A0-7003-C05E-56FF5EBF5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17905"/>
            <a:ext cx="5257800" cy="1822766"/>
          </a:xfrm>
        </p:spPr>
        <p:txBody>
          <a:bodyPr>
            <a:normAutofit/>
          </a:bodyPr>
          <a:lstStyle/>
          <a:p>
            <a:r>
              <a:rPr lang="ko-KR" altLang="en-US" sz="1400" dirty="0"/>
              <a:t>범죄자는 직업 아이템을 획득 하지 못했을 시 기본 직업이다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모든 직업은 이 범죄자라는 직업의 기본 스킬과 </a:t>
            </a:r>
            <a:r>
              <a:rPr lang="ko-KR" altLang="en-US" sz="1400" dirty="0" err="1"/>
              <a:t>스탯을</a:t>
            </a:r>
            <a:r>
              <a:rPr lang="ko-KR" altLang="en-US" sz="1400" dirty="0"/>
              <a:t> 베이스로 가진다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HP</a:t>
            </a:r>
            <a:r>
              <a:rPr lang="ko-KR" altLang="en-US" sz="1400" dirty="0"/>
              <a:t>가 닳으면 </a:t>
            </a:r>
            <a:r>
              <a:rPr lang="en-US" altLang="ko-KR" sz="1400" dirty="0"/>
              <a:t>30</a:t>
            </a:r>
            <a:r>
              <a:rPr lang="ko-KR" altLang="en-US" sz="1400" dirty="0"/>
              <a:t>초 후 자동으로 한 칸 씩 재생한다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기본적으로 공격력은 </a:t>
            </a:r>
            <a:r>
              <a:rPr lang="en-US" altLang="ko-KR" sz="1400" dirty="0"/>
              <a:t>HP </a:t>
            </a:r>
            <a:r>
              <a:rPr lang="ko-KR" altLang="en-US" sz="1400" dirty="0"/>
              <a:t>한 칸을 닳게 하는 정도이다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AA8F906-8BEC-AB6E-B1BD-0D46EE8C3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009" y="3429000"/>
            <a:ext cx="3450728" cy="2750524"/>
          </a:xfrm>
          <a:prstGeom prst="rect">
            <a:avLst/>
          </a:prstGeom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8D65826-65CD-1D82-046D-287B576D25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971399"/>
              </p:ext>
            </p:extLst>
          </p:nvPr>
        </p:nvGraphicFramePr>
        <p:xfrm>
          <a:off x="6431691" y="1441096"/>
          <a:ext cx="5373031" cy="28397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9282">
                  <a:extLst>
                    <a:ext uri="{9D8B030D-6E8A-4147-A177-3AD203B41FA5}">
                      <a16:colId xmlns:a16="http://schemas.microsoft.com/office/drawing/2014/main" val="649444370"/>
                    </a:ext>
                  </a:extLst>
                </a:gridCol>
                <a:gridCol w="1097497">
                  <a:extLst>
                    <a:ext uri="{9D8B030D-6E8A-4147-A177-3AD203B41FA5}">
                      <a16:colId xmlns:a16="http://schemas.microsoft.com/office/drawing/2014/main" val="894170241"/>
                    </a:ext>
                  </a:extLst>
                </a:gridCol>
                <a:gridCol w="2846252">
                  <a:extLst>
                    <a:ext uri="{9D8B030D-6E8A-4147-A177-3AD203B41FA5}">
                      <a16:colId xmlns:a16="http://schemas.microsoft.com/office/drawing/2014/main" val="788308112"/>
                    </a:ext>
                  </a:extLst>
                </a:gridCol>
              </a:tblGrid>
              <a:tr h="3970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스텟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주석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250152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HP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몬스터에게 피격 시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 err="1"/>
                        <a:t>칸씩</a:t>
                      </a:r>
                      <a:r>
                        <a:rPr lang="ko-KR" altLang="en-US" sz="1200" dirty="0"/>
                        <a:t> 닳음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735879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폭탄 목걸이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240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총에 피격 시 </a:t>
                      </a:r>
                      <a:r>
                        <a:rPr lang="en-US" altLang="ko-KR" sz="1200" dirty="0"/>
                        <a:t>30</a:t>
                      </a:r>
                      <a:r>
                        <a:rPr lang="ko-KR" altLang="en-US" sz="1200" dirty="0"/>
                        <a:t>초 </a:t>
                      </a:r>
                      <a:r>
                        <a:rPr lang="ko-KR" altLang="en-US" sz="1200" dirty="0" err="1"/>
                        <a:t>줄어듬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2118565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탄알 주머니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5</a:t>
                      </a:r>
                      <a:r>
                        <a:rPr lang="ko-KR" altLang="en-US" sz="1200" dirty="0"/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총알을 </a:t>
                      </a:r>
                      <a:r>
                        <a:rPr lang="en-US" altLang="ko-KR" sz="1200" dirty="0"/>
                        <a:t>5</a:t>
                      </a:r>
                      <a:r>
                        <a:rPr lang="ko-KR" altLang="en-US" sz="1200" dirty="0"/>
                        <a:t>개까지 습득하여 들고 다닐 수 있다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그 이상은 불가능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68830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이동속도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이동속도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5690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딜레이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발사 딜레이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02275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총알 발사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082393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796D849-39D6-143B-49A8-B48338511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174965"/>
              </p:ext>
            </p:extLst>
          </p:nvPr>
        </p:nvGraphicFramePr>
        <p:xfrm>
          <a:off x="6431691" y="4516983"/>
          <a:ext cx="5373030" cy="126621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9139">
                  <a:extLst>
                    <a:ext uri="{9D8B030D-6E8A-4147-A177-3AD203B41FA5}">
                      <a16:colId xmlns:a16="http://schemas.microsoft.com/office/drawing/2014/main" val="1096772183"/>
                    </a:ext>
                  </a:extLst>
                </a:gridCol>
                <a:gridCol w="1156996">
                  <a:extLst>
                    <a:ext uri="{9D8B030D-6E8A-4147-A177-3AD203B41FA5}">
                      <a16:colId xmlns:a16="http://schemas.microsoft.com/office/drawing/2014/main" val="3276011012"/>
                    </a:ext>
                  </a:extLst>
                </a:gridCol>
                <a:gridCol w="2786895">
                  <a:extLst>
                    <a:ext uri="{9D8B030D-6E8A-4147-A177-3AD203B41FA5}">
                      <a16:colId xmlns:a16="http://schemas.microsoft.com/office/drawing/2014/main" val="1120309742"/>
                    </a:ext>
                  </a:extLst>
                </a:gridCol>
              </a:tblGrid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스킬명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쿨타임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898473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유체화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초간 이동속도가 </a:t>
                      </a:r>
                      <a:r>
                        <a:rPr lang="en-US" altLang="ko-KR" sz="1200" dirty="0"/>
                        <a:t>0.5 </a:t>
                      </a:r>
                      <a:r>
                        <a:rPr lang="ko-KR" altLang="en-US" sz="1200" dirty="0"/>
                        <a:t>증가한다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283605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53799"/>
                  </a:ext>
                </a:extLst>
              </a:tr>
            </a:tbl>
          </a:graphicData>
        </a:graphic>
      </p:graphicFrame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F71B3B7-083C-1D06-E635-FFF32162D3A7}"/>
              </a:ext>
            </a:extLst>
          </p:cNvPr>
          <p:cNvSpPr txBox="1">
            <a:spLocks/>
          </p:cNvSpPr>
          <p:nvPr/>
        </p:nvSpPr>
        <p:spPr>
          <a:xfrm>
            <a:off x="534473" y="6293049"/>
            <a:ext cx="5257800" cy="563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예시 캐릭터 사진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507651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64BBE-2F5F-3D17-016B-4D9EB1F8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쌍권총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D6ACE-68A0-7003-C05E-56FF5EBF5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25644"/>
            <a:ext cx="5257800" cy="1325563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‘</a:t>
            </a:r>
            <a:r>
              <a:rPr lang="ko-KR" altLang="en-US" sz="1400" dirty="0"/>
              <a:t>권총</a:t>
            </a:r>
            <a:r>
              <a:rPr lang="en-US" altLang="ko-KR" sz="1400" dirty="0"/>
              <a:t>’</a:t>
            </a:r>
            <a:r>
              <a:rPr lang="ko-KR" altLang="en-US" sz="1400" dirty="0"/>
              <a:t>이라는 직업 아이템을 먹으면 전직 가능하다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 직업의 특색은 한번 발사하면 첫발이 나간 후</a:t>
            </a:r>
            <a:r>
              <a:rPr lang="en-US" altLang="ko-KR" sz="1400" dirty="0"/>
              <a:t>, 0.5</a:t>
            </a:r>
            <a:r>
              <a:rPr lang="ko-KR" altLang="en-US" sz="1400" dirty="0"/>
              <a:t>초 후에  한발이 더 나간다는 것이다</a:t>
            </a:r>
            <a:r>
              <a:rPr lang="en-US" altLang="ko-KR" sz="1400" dirty="0"/>
              <a:t>. </a:t>
            </a:r>
            <a:r>
              <a:rPr lang="ko-KR" altLang="en-US" sz="1400" dirty="0"/>
              <a:t>그 대신 발사 딜레이가 길다</a:t>
            </a:r>
            <a:r>
              <a:rPr lang="en-US" altLang="ko-KR" sz="1400" dirty="0"/>
              <a:t>.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8D65826-65CD-1D82-046D-287B576D25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116473"/>
              </p:ext>
            </p:extLst>
          </p:nvPr>
        </p:nvGraphicFramePr>
        <p:xfrm>
          <a:off x="838200" y="2355396"/>
          <a:ext cx="5373031" cy="28998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9282">
                  <a:extLst>
                    <a:ext uri="{9D8B030D-6E8A-4147-A177-3AD203B41FA5}">
                      <a16:colId xmlns:a16="http://schemas.microsoft.com/office/drawing/2014/main" val="649444370"/>
                    </a:ext>
                  </a:extLst>
                </a:gridCol>
                <a:gridCol w="1167767">
                  <a:extLst>
                    <a:ext uri="{9D8B030D-6E8A-4147-A177-3AD203B41FA5}">
                      <a16:colId xmlns:a16="http://schemas.microsoft.com/office/drawing/2014/main" val="894170241"/>
                    </a:ext>
                  </a:extLst>
                </a:gridCol>
                <a:gridCol w="2775982">
                  <a:extLst>
                    <a:ext uri="{9D8B030D-6E8A-4147-A177-3AD203B41FA5}">
                      <a16:colId xmlns:a16="http://schemas.microsoft.com/office/drawing/2014/main" val="788308112"/>
                    </a:ext>
                  </a:extLst>
                </a:gridCol>
              </a:tblGrid>
              <a:tr h="3970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스텟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주석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250152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HP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몬스터에게 피격 시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 err="1"/>
                        <a:t>칸씩</a:t>
                      </a:r>
                      <a:r>
                        <a:rPr lang="ko-KR" altLang="en-US" sz="1200" dirty="0"/>
                        <a:t> 닳음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735879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폭탄 목걸이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240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총에 피격 시 </a:t>
                      </a:r>
                      <a:r>
                        <a:rPr lang="en-US" altLang="ko-KR" sz="1200" dirty="0"/>
                        <a:t>30</a:t>
                      </a:r>
                      <a:r>
                        <a:rPr lang="ko-KR" altLang="en-US" sz="1200" dirty="0"/>
                        <a:t>초 </a:t>
                      </a:r>
                      <a:r>
                        <a:rPr lang="ko-KR" altLang="en-US" sz="1200" dirty="0" err="1"/>
                        <a:t>줄어듬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2118565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탄알 주머니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8</a:t>
                      </a:r>
                      <a:r>
                        <a:rPr lang="ko-KR" altLang="en-US" sz="1200" dirty="0"/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소모되는 총알의 양이 더 많아서 수치가 기본 캐릭터보다 크다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68830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이동속도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이동속도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5690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딜레이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1.8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발사 딜레이 속도는 추후 개발 후 조정 예정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02275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총알 발사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9302187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796D849-39D6-143B-49A8-B48338511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053111"/>
              </p:ext>
            </p:extLst>
          </p:nvPr>
        </p:nvGraphicFramePr>
        <p:xfrm>
          <a:off x="838200" y="5432356"/>
          <a:ext cx="5373030" cy="13013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9139">
                  <a:extLst>
                    <a:ext uri="{9D8B030D-6E8A-4147-A177-3AD203B41FA5}">
                      <a16:colId xmlns:a16="http://schemas.microsoft.com/office/drawing/2014/main" val="1096772183"/>
                    </a:ext>
                  </a:extLst>
                </a:gridCol>
                <a:gridCol w="1156996">
                  <a:extLst>
                    <a:ext uri="{9D8B030D-6E8A-4147-A177-3AD203B41FA5}">
                      <a16:colId xmlns:a16="http://schemas.microsoft.com/office/drawing/2014/main" val="3276011012"/>
                    </a:ext>
                  </a:extLst>
                </a:gridCol>
                <a:gridCol w="2786895">
                  <a:extLst>
                    <a:ext uri="{9D8B030D-6E8A-4147-A177-3AD203B41FA5}">
                      <a16:colId xmlns:a16="http://schemas.microsoft.com/office/drawing/2014/main" val="1120309742"/>
                    </a:ext>
                  </a:extLst>
                </a:gridCol>
              </a:tblGrid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스킬명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쿨타임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898473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유체화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초간 이동속도가 </a:t>
                      </a:r>
                      <a:r>
                        <a:rPr lang="en-US" altLang="ko-KR" sz="1200" dirty="0"/>
                        <a:t>0.5 </a:t>
                      </a:r>
                      <a:r>
                        <a:rPr lang="ko-KR" altLang="en-US" sz="1200" dirty="0"/>
                        <a:t>증가한다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283605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속사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초간 총알 발사 딜레이가 </a:t>
                      </a:r>
                      <a:r>
                        <a:rPr lang="en-US" altLang="ko-KR" sz="1200" dirty="0"/>
                        <a:t>0.5</a:t>
                      </a:r>
                      <a:r>
                        <a:rPr lang="ko-KR" altLang="en-US" sz="1200" dirty="0"/>
                        <a:t>초가 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53799"/>
                  </a:ext>
                </a:extLst>
              </a:tr>
            </a:tbl>
          </a:graphicData>
        </a:graphic>
      </p:graphicFrame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F71B3B7-083C-1D06-E635-FFF32162D3A7}"/>
              </a:ext>
            </a:extLst>
          </p:cNvPr>
          <p:cNvSpPr txBox="1">
            <a:spLocks/>
          </p:cNvSpPr>
          <p:nvPr/>
        </p:nvSpPr>
        <p:spPr>
          <a:xfrm>
            <a:off x="6683482" y="5231107"/>
            <a:ext cx="5257800" cy="563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예시 캐릭터 사진</a:t>
            </a:r>
            <a:endParaRPr lang="en-US" altLang="ko-KR" sz="1400" dirty="0"/>
          </a:p>
        </p:txBody>
      </p:sp>
      <p:pic>
        <p:nvPicPr>
          <p:cNvPr id="5" name="그림 4" descr="만화 영화, 무기, PC 게임, 장난감이(가) 표시된 사진&#10;&#10;자동 생성된 설명">
            <a:extLst>
              <a:ext uri="{FF2B5EF4-FFF2-40B4-BE49-F238E27FC236}">
                <a16:creationId xmlns:a16="http://schemas.microsoft.com/office/drawing/2014/main" id="{A547463E-C4CF-0986-318F-D07122A69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782" y="1271612"/>
            <a:ext cx="5029200" cy="375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844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64BBE-2F5F-3D17-016B-4D9EB1F8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수집가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D6ACE-68A0-7003-C05E-56FF5EBF5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67923"/>
            <a:ext cx="5257800" cy="1325563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‘</a:t>
            </a:r>
            <a:r>
              <a:rPr lang="ko-KR" altLang="en-US" sz="1400" dirty="0"/>
              <a:t>드럼 탄창</a:t>
            </a:r>
            <a:r>
              <a:rPr lang="en-US" altLang="ko-KR" sz="1400" dirty="0"/>
              <a:t>’</a:t>
            </a:r>
            <a:r>
              <a:rPr lang="ko-KR" altLang="en-US" sz="1400" dirty="0"/>
              <a:t>이라는 직업 아이템을 먹으면 전직 가능하다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 직업의 특색은 다른 캐릭터에 비해 탄알 주머니가 크다는 것이다</a:t>
            </a:r>
            <a:r>
              <a:rPr lang="en-US" altLang="ko-KR" sz="1400" dirty="0"/>
              <a:t>.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796D849-39D6-143B-49A8-B48338511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445206"/>
              </p:ext>
            </p:extLst>
          </p:nvPr>
        </p:nvGraphicFramePr>
        <p:xfrm>
          <a:off x="838200" y="5290457"/>
          <a:ext cx="5373030" cy="13013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9139">
                  <a:extLst>
                    <a:ext uri="{9D8B030D-6E8A-4147-A177-3AD203B41FA5}">
                      <a16:colId xmlns:a16="http://schemas.microsoft.com/office/drawing/2014/main" val="1096772183"/>
                    </a:ext>
                  </a:extLst>
                </a:gridCol>
                <a:gridCol w="1156996">
                  <a:extLst>
                    <a:ext uri="{9D8B030D-6E8A-4147-A177-3AD203B41FA5}">
                      <a16:colId xmlns:a16="http://schemas.microsoft.com/office/drawing/2014/main" val="3276011012"/>
                    </a:ext>
                  </a:extLst>
                </a:gridCol>
                <a:gridCol w="2786895">
                  <a:extLst>
                    <a:ext uri="{9D8B030D-6E8A-4147-A177-3AD203B41FA5}">
                      <a16:colId xmlns:a16="http://schemas.microsoft.com/office/drawing/2014/main" val="1120309742"/>
                    </a:ext>
                  </a:extLst>
                </a:gridCol>
              </a:tblGrid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스킬명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쿨타임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898473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유체화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초간 이동속도가 </a:t>
                      </a:r>
                      <a:r>
                        <a:rPr lang="en-US" altLang="ko-KR" sz="1200" dirty="0"/>
                        <a:t>0.5 </a:t>
                      </a:r>
                      <a:r>
                        <a:rPr lang="ko-KR" altLang="en-US" sz="1200" dirty="0"/>
                        <a:t>증가한다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283605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탄 찾기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50% </a:t>
                      </a:r>
                      <a:r>
                        <a:rPr lang="ko-KR" altLang="en-US" sz="1200" dirty="0"/>
                        <a:t>확률로 탄알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개를 얻는다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탄알 주머니가 꽉 찾을 시 시전 불가능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53799"/>
                  </a:ext>
                </a:extLst>
              </a:tr>
            </a:tbl>
          </a:graphicData>
        </a:graphic>
      </p:graphicFrame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F71B3B7-083C-1D06-E635-FFF32162D3A7}"/>
              </a:ext>
            </a:extLst>
          </p:cNvPr>
          <p:cNvSpPr txBox="1">
            <a:spLocks/>
          </p:cNvSpPr>
          <p:nvPr/>
        </p:nvSpPr>
        <p:spPr>
          <a:xfrm>
            <a:off x="6683482" y="5929672"/>
            <a:ext cx="5257800" cy="563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예시 캐릭터 사진</a:t>
            </a:r>
            <a:endParaRPr lang="en-US" altLang="ko-KR" sz="1400" dirty="0"/>
          </a:p>
        </p:txBody>
      </p:sp>
      <p:pic>
        <p:nvPicPr>
          <p:cNvPr id="6" name="그림 5" descr="의류, 사람, 야외, 인간의 얼굴이(가) 표시된 사진&#10;&#10;자동 생성된 설명">
            <a:extLst>
              <a:ext uri="{FF2B5EF4-FFF2-40B4-BE49-F238E27FC236}">
                <a16:creationId xmlns:a16="http://schemas.microsoft.com/office/drawing/2014/main" id="{1FC14358-10C4-B344-3A35-CC0189AD9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984" y="1071014"/>
            <a:ext cx="3313924" cy="4495982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91A037D-BD59-A58F-18D8-CEE9ADE72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690814"/>
              </p:ext>
            </p:extLst>
          </p:nvPr>
        </p:nvGraphicFramePr>
        <p:xfrm>
          <a:off x="838200" y="2355396"/>
          <a:ext cx="5373031" cy="28397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9282">
                  <a:extLst>
                    <a:ext uri="{9D8B030D-6E8A-4147-A177-3AD203B41FA5}">
                      <a16:colId xmlns:a16="http://schemas.microsoft.com/office/drawing/2014/main" val="649444370"/>
                    </a:ext>
                  </a:extLst>
                </a:gridCol>
                <a:gridCol w="1167767">
                  <a:extLst>
                    <a:ext uri="{9D8B030D-6E8A-4147-A177-3AD203B41FA5}">
                      <a16:colId xmlns:a16="http://schemas.microsoft.com/office/drawing/2014/main" val="894170241"/>
                    </a:ext>
                  </a:extLst>
                </a:gridCol>
                <a:gridCol w="2775982">
                  <a:extLst>
                    <a:ext uri="{9D8B030D-6E8A-4147-A177-3AD203B41FA5}">
                      <a16:colId xmlns:a16="http://schemas.microsoft.com/office/drawing/2014/main" val="788308112"/>
                    </a:ext>
                  </a:extLst>
                </a:gridCol>
              </a:tblGrid>
              <a:tr h="3970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스텟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주석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250152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HP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4</a:t>
                      </a:r>
                      <a:r>
                        <a:rPr lang="ko-KR" altLang="en-US" sz="1200" dirty="0"/>
                        <a:t>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몬스터에게 피격 시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 err="1"/>
                        <a:t>칸씩</a:t>
                      </a:r>
                      <a:r>
                        <a:rPr lang="ko-KR" altLang="en-US" sz="1200" dirty="0"/>
                        <a:t> 닳음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735879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폭탄 목걸이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240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총에 피격 시 </a:t>
                      </a:r>
                      <a:r>
                        <a:rPr lang="en-US" altLang="ko-KR" sz="1200" dirty="0"/>
                        <a:t>30</a:t>
                      </a:r>
                      <a:r>
                        <a:rPr lang="ko-KR" altLang="en-US" sz="1200" dirty="0"/>
                        <a:t>초 </a:t>
                      </a:r>
                      <a:r>
                        <a:rPr lang="ko-KR" altLang="en-US" sz="1200" dirty="0" err="1"/>
                        <a:t>줄어듬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2118565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탄알 주머니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20</a:t>
                      </a:r>
                      <a:r>
                        <a:rPr lang="ko-KR" altLang="en-US" sz="1200" dirty="0"/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총알을 많이 수집할 수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68830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이동속도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0.8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이동속도보다 살짝 느리다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5690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딜레이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발사 딜레이 속도는 추후 개발 후 조정 예정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02275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총알 발사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9302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708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64BBE-2F5F-3D17-016B-4D9EB1F8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 err="1"/>
              <a:t>스나이퍼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D6ACE-68A0-7003-C05E-56FF5EBF5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7924"/>
            <a:ext cx="5257800" cy="3084807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‘</a:t>
            </a:r>
            <a:r>
              <a:rPr lang="ko-KR" altLang="en-US" sz="1400" dirty="0" err="1"/>
              <a:t>조준경</a:t>
            </a:r>
            <a:r>
              <a:rPr lang="en-US" altLang="ko-KR" sz="1400" dirty="0"/>
              <a:t>’</a:t>
            </a:r>
            <a:r>
              <a:rPr lang="ko-KR" altLang="en-US" sz="1400" dirty="0"/>
              <a:t>이라는 직업 아이템을 먹으면 전직 가능하다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 직업의 특색은 다른 캐릭터에 총알 발사 속도가 크다는 것과 데미지가 크다는 것이다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 err="1"/>
              <a:t>그대신</a:t>
            </a:r>
            <a:r>
              <a:rPr lang="ko-KR" altLang="en-US" sz="1400" dirty="0"/>
              <a:t> 다른 캐릭터는 발사 버튼을 누르면 바로 발사하지만</a:t>
            </a:r>
            <a:r>
              <a:rPr lang="en-US" altLang="ko-KR" sz="1400" dirty="0"/>
              <a:t>, 1</a:t>
            </a:r>
            <a:r>
              <a:rPr lang="ko-KR" altLang="en-US" sz="1400" dirty="0"/>
              <a:t>초의 딜레이가 존재한다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/>
              <a:t>// </a:t>
            </a:r>
            <a:r>
              <a:rPr lang="ko-KR" altLang="en-US" sz="1400" dirty="0"/>
              <a:t>홀딩 샷을 </a:t>
            </a:r>
            <a:r>
              <a:rPr lang="ko-KR" altLang="en-US" sz="1400" dirty="0" err="1"/>
              <a:t>해야하는</a:t>
            </a:r>
            <a:r>
              <a:rPr lang="ko-KR" altLang="en-US" sz="1400" dirty="0"/>
              <a:t> 것으로 </a:t>
            </a:r>
            <a:r>
              <a:rPr lang="ko-KR" altLang="en-US" sz="1400" dirty="0" err="1"/>
              <a:t>탄속이</a:t>
            </a:r>
            <a:r>
              <a:rPr lang="ko-KR" altLang="en-US" sz="1400" dirty="0"/>
              <a:t> 빠른 것이 상쇄가 되지 않을까</a:t>
            </a:r>
            <a:endParaRPr lang="en-US" altLang="ko-KR" sz="1400" dirty="0"/>
          </a:p>
          <a:p>
            <a:r>
              <a:rPr lang="ko-KR" altLang="en-US" sz="1400" strike="sngStrike" dirty="0"/>
              <a:t>대신 한번 맞추면 </a:t>
            </a:r>
            <a:r>
              <a:rPr lang="en-US" altLang="ko-KR" sz="1400" strike="sngStrike" dirty="0"/>
              <a:t>2</a:t>
            </a:r>
            <a:r>
              <a:rPr lang="ko-KR" altLang="en-US" sz="1400" strike="sngStrike" dirty="0"/>
              <a:t>칸의 </a:t>
            </a:r>
            <a:r>
              <a:rPr lang="en-US" altLang="ko-KR" sz="1400" strike="sngStrike" dirty="0"/>
              <a:t>HP</a:t>
            </a:r>
            <a:r>
              <a:rPr lang="ko-KR" altLang="en-US" sz="1400" strike="sngStrike" dirty="0"/>
              <a:t>를 닳게 할 수 있다</a:t>
            </a:r>
            <a:r>
              <a:rPr lang="en-US" altLang="ko-KR" sz="1400" strike="sngStrike" dirty="0"/>
              <a:t>.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796D849-39D6-143B-49A8-B48338511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747871"/>
              </p:ext>
            </p:extLst>
          </p:nvPr>
        </p:nvGraphicFramePr>
        <p:xfrm>
          <a:off x="6336559" y="3925484"/>
          <a:ext cx="5373030" cy="17585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9139">
                  <a:extLst>
                    <a:ext uri="{9D8B030D-6E8A-4147-A177-3AD203B41FA5}">
                      <a16:colId xmlns:a16="http://schemas.microsoft.com/office/drawing/2014/main" val="1096772183"/>
                    </a:ext>
                  </a:extLst>
                </a:gridCol>
                <a:gridCol w="1156996">
                  <a:extLst>
                    <a:ext uri="{9D8B030D-6E8A-4147-A177-3AD203B41FA5}">
                      <a16:colId xmlns:a16="http://schemas.microsoft.com/office/drawing/2014/main" val="3276011012"/>
                    </a:ext>
                  </a:extLst>
                </a:gridCol>
                <a:gridCol w="2786895">
                  <a:extLst>
                    <a:ext uri="{9D8B030D-6E8A-4147-A177-3AD203B41FA5}">
                      <a16:colId xmlns:a16="http://schemas.microsoft.com/office/drawing/2014/main" val="1120309742"/>
                    </a:ext>
                  </a:extLst>
                </a:gridCol>
              </a:tblGrid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스킬명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쿨타임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898473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유체화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초간 이동속도가 </a:t>
                      </a:r>
                      <a:r>
                        <a:rPr lang="en-US" altLang="ko-KR" sz="1200" dirty="0"/>
                        <a:t>0.5 </a:t>
                      </a:r>
                      <a:r>
                        <a:rPr lang="ko-KR" altLang="en-US" sz="1200" dirty="0"/>
                        <a:t>증가한다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283605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최후의 일격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액티브 </a:t>
                      </a:r>
                      <a:r>
                        <a:rPr lang="en-US" altLang="ko-KR" sz="1200" dirty="0"/>
                        <a:t>/ </a:t>
                      </a:r>
                      <a:r>
                        <a:rPr lang="ko-KR" altLang="en-US" sz="1200" dirty="0"/>
                        <a:t>사용시 다음 공격에 상대가 적중하면 </a:t>
                      </a: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칸의 </a:t>
                      </a:r>
                      <a:r>
                        <a:rPr lang="en-US" altLang="ko-KR" sz="1200" dirty="0"/>
                        <a:t>HP</a:t>
                      </a:r>
                      <a:r>
                        <a:rPr lang="ko-KR" altLang="en-US" sz="1200" dirty="0"/>
                        <a:t>를 닳게 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53799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저격수의 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패시브 </a:t>
                      </a:r>
                      <a:r>
                        <a:rPr lang="en-US" altLang="ko-KR" sz="1200" dirty="0"/>
                        <a:t>/ </a:t>
                      </a:r>
                      <a:r>
                        <a:rPr lang="ko-KR" altLang="en-US" sz="1200" dirty="0"/>
                        <a:t>기본적으로 </a:t>
                      </a: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칸의 </a:t>
                      </a:r>
                      <a:r>
                        <a:rPr lang="en-US" altLang="ko-KR" sz="1200" dirty="0"/>
                        <a:t>HP</a:t>
                      </a:r>
                      <a:r>
                        <a:rPr lang="ko-KR" altLang="en-US" sz="1200" dirty="0"/>
                        <a:t>를 </a:t>
                      </a:r>
                      <a:r>
                        <a:rPr lang="ko-KR" altLang="en-US" sz="1200" dirty="0" err="1"/>
                        <a:t>닳게하는</a:t>
                      </a:r>
                      <a:r>
                        <a:rPr lang="ko-KR" altLang="en-US" sz="1200" dirty="0"/>
                        <a:t> 공격력을 가진다</a:t>
                      </a:r>
                      <a:r>
                        <a:rPr lang="en-US" altLang="ko-KR" sz="1200" dirty="0"/>
                        <a:t>. 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0792211"/>
                  </a:ext>
                </a:extLst>
              </a:tr>
            </a:tbl>
          </a:graphicData>
        </a:graphic>
      </p:graphicFrame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F71B3B7-083C-1D06-E635-FFF32162D3A7}"/>
              </a:ext>
            </a:extLst>
          </p:cNvPr>
          <p:cNvSpPr txBox="1">
            <a:spLocks/>
          </p:cNvSpPr>
          <p:nvPr/>
        </p:nvSpPr>
        <p:spPr>
          <a:xfrm>
            <a:off x="189917" y="5939788"/>
            <a:ext cx="5257800" cy="563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예시 캐릭터 사진</a:t>
            </a:r>
            <a:endParaRPr lang="en-US" altLang="ko-KR" sz="14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91A037D-BD59-A58F-18D8-CEE9ADE72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364563"/>
              </p:ext>
            </p:extLst>
          </p:nvPr>
        </p:nvGraphicFramePr>
        <p:xfrm>
          <a:off x="6336559" y="990423"/>
          <a:ext cx="5373031" cy="27795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9282">
                  <a:extLst>
                    <a:ext uri="{9D8B030D-6E8A-4147-A177-3AD203B41FA5}">
                      <a16:colId xmlns:a16="http://schemas.microsoft.com/office/drawing/2014/main" val="649444370"/>
                    </a:ext>
                  </a:extLst>
                </a:gridCol>
                <a:gridCol w="1167767">
                  <a:extLst>
                    <a:ext uri="{9D8B030D-6E8A-4147-A177-3AD203B41FA5}">
                      <a16:colId xmlns:a16="http://schemas.microsoft.com/office/drawing/2014/main" val="894170241"/>
                    </a:ext>
                  </a:extLst>
                </a:gridCol>
                <a:gridCol w="2775982">
                  <a:extLst>
                    <a:ext uri="{9D8B030D-6E8A-4147-A177-3AD203B41FA5}">
                      <a16:colId xmlns:a16="http://schemas.microsoft.com/office/drawing/2014/main" val="788308112"/>
                    </a:ext>
                  </a:extLst>
                </a:gridCol>
              </a:tblGrid>
              <a:tr h="3970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스텟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주석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250152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HP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몬스터에게 피격 시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 err="1"/>
                        <a:t>칸씩</a:t>
                      </a:r>
                      <a:r>
                        <a:rPr lang="ko-KR" altLang="en-US" sz="1200" dirty="0"/>
                        <a:t> 닳음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735879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폭탄 목걸이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240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총에 피격 시 </a:t>
                      </a:r>
                      <a:r>
                        <a:rPr lang="en-US" altLang="ko-KR" sz="1200" dirty="0"/>
                        <a:t>30</a:t>
                      </a:r>
                      <a:r>
                        <a:rPr lang="ko-KR" altLang="en-US" sz="1200" dirty="0"/>
                        <a:t>초 </a:t>
                      </a:r>
                      <a:r>
                        <a:rPr lang="ko-KR" altLang="en-US" sz="1200" dirty="0" err="1"/>
                        <a:t>줄어듬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2118565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탄알 주머니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발이 한계임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68830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이동속도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이동속도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5690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딜레이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5.0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발사 속도에 비례하여 증가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02275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2.0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발사 속도가 빠름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9302187"/>
                  </a:ext>
                </a:extLst>
              </a:tr>
            </a:tbl>
          </a:graphicData>
        </a:graphic>
      </p:graphicFrame>
      <p:pic>
        <p:nvPicPr>
          <p:cNvPr id="5" name="그림 4" descr="무기, 소총, 위장, 군대이(가) 표시된 사진&#10;&#10;자동 생성된 설명">
            <a:extLst>
              <a:ext uri="{FF2B5EF4-FFF2-40B4-BE49-F238E27FC236}">
                <a16:creationId xmlns:a16="http://schemas.microsoft.com/office/drawing/2014/main" id="{54FEDF34-DCAB-8714-89EE-8F4372528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254" y="3449461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886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64BBE-2F5F-3D17-016B-4D9EB1F8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돌연변이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D6ACE-68A0-7003-C05E-56FF5EBF5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67923"/>
            <a:ext cx="5257800" cy="2061077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‘</a:t>
            </a:r>
            <a:r>
              <a:rPr lang="ko-KR" altLang="en-US" sz="1400" dirty="0"/>
              <a:t>녹색 스테로이드</a:t>
            </a:r>
            <a:r>
              <a:rPr lang="en-US" altLang="ko-KR" sz="1400" dirty="0"/>
              <a:t>’</a:t>
            </a:r>
            <a:r>
              <a:rPr lang="ko-KR" altLang="en-US" sz="1400" dirty="0"/>
              <a:t>라는 직업 아이템을 먹으면 전직 가능하다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기본적으로 체력이 빨리 재생된다</a:t>
            </a:r>
            <a:r>
              <a:rPr lang="en-US" altLang="ko-KR" sz="1400" dirty="0"/>
              <a:t>. (15</a:t>
            </a:r>
            <a:r>
              <a:rPr lang="ko-KR" altLang="en-US" sz="1400" dirty="0"/>
              <a:t>초에 한 칸</a:t>
            </a:r>
            <a:r>
              <a:rPr lang="en-US" altLang="ko-KR" sz="1400" dirty="0"/>
              <a:t>)</a:t>
            </a:r>
          </a:p>
          <a:p>
            <a:r>
              <a:rPr lang="ko-KR" altLang="en-US" sz="1400" dirty="0"/>
              <a:t>대신 총알 발사 딜레이 시간이 길다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추가 기획 방향</a:t>
            </a:r>
            <a:r>
              <a:rPr lang="en-US" altLang="ko-KR" sz="1400" dirty="0"/>
              <a:t> -&gt; </a:t>
            </a:r>
            <a:r>
              <a:rPr lang="ko-KR" altLang="en-US" sz="1400" dirty="0"/>
              <a:t>발사 딜레이 시간을 길게 하는 것 보다 총알 발사 시 </a:t>
            </a:r>
            <a:r>
              <a:rPr lang="en-US" altLang="ko-KR" sz="1400" dirty="0"/>
              <a:t>-15 ~ +15</a:t>
            </a:r>
            <a:r>
              <a:rPr lang="ko-KR" altLang="en-US" sz="1400" dirty="0"/>
              <a:t>도 해서 랜덤으로 나가도록 하고 싶음</a:t>
            </a:r>
            <a:endParaRPr lang="en-US" altLang="ko-KR" sz="14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796D849-39D6-143B-49A8-B48338511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207836"/>
              </p:ext>
            </p:extLst>
          </p:nvPr>
        </p:nvGraphicFramePr>
        <p:xfrm>
          <a:off x="6568251" y="4058004"/>
          <a:ext cx="5373030" cy="14842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9139">
                  <a:extLst>
                    <a:ext uri="{9D8B030D-6E8A-4147-A177-3AD203B41FA5}">
                      <a16:colId xmlns:a16="http://schemas.microsoft.com/office/drawing/2014/main" val="1096772183"/>
                    </a:ext>
                  </a:extLst>
                </a:gridCol>
                <a:gridCol w="1156996">
                  <a:extLst>
                    <a:ext uri="{9D8B030D-6E8A-4147-A177-3AD203B41FA5}">
                      <a16:colId xmlns:a16="http://schemas.microsoft.com/office/drawing/2014/main" val="3276011012"/>
                    </a:ext>
                  </a:extLst>
                </a:gridCol>
                <a:gridCol w="2786895">
                  <a:extLst>
                    <a:ext uri="{9D8B030D-6E8A-4147-A177-3AD203B41FA5}">
                      <a16:colId xmlns:a16="http://schemas.microsoft.com/office/drawing/2014/main" val="1120309742"/>
                    </a:ext>
                  </a:extLst>
                </a:gridCol>
              </a:tblGrid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스킬명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쿨타임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898473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유체화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초간 이동속도가 </a:t>
                      </a:r>
                      <a:r>
                        <a:rPr lang="en-US" altLang="ko-KR" sz="1200" dirty="0"/>
                        <a:t>0.5 </a:t>
                      </a:r>
                      <a:r>
                        <a:rPr lang="ko-KR" altLang="en-US" sz="1200" dirty="0"/>
                        <a:t>증가한다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283605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스테로이드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r>
                        <a:rPr lang="ko-KR" altLang="en-US" sz="1200" dirty="0"/>
                        <a:t>초간 이동속도가 </a:t>
                      </a:r>
                      <a:r>
                        <a:rPr lang="en-US" altLang="ko-KR" sz="1200" dirty="0"/>
                        <a:t>1 </a:t>
                      </a:r>
                      <a:r>
                        <a:rPr lang="ko-KR" altLang="en-US" sz="1200" dirty="0"/>
                        <a:t>증가한다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대신 총알에 피격 시 </a:t>
                      </a:r>
                      <a:r>
                        <a:rPr lang="en-US" altLang="ko-KR" sz="1200" dirty="0"/>
                        <a:t>HP</a:t>
                      </a:r>
                      <a:r>
                        <a:rPr lang="ko-KR" altLang="en-US" sz="1200" dirty="0"/>
                        <a:t>를 추가로 한 칸 더 잃는다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53799"/>
                  </a:ext>
                </a:extLst>
              </a:tr>
            </a:tbl>
          </a:graphicData>
        </a:graphic>
      </p:graphicFrame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F71B3B7-083C-1D06-E635-FFF32162D3A7}"/>
              </a:ext>
            </a:extLst>
          </p:cNvPr>
          <p:cNvSpPr txBox="1">
            <a:spLocks/>
          </p:cNvSpPr>
          <p:nvPr/>
        </p:nvSpPr>
        <p:spPr>
          <a:xfrm>
            <a:off x="6683482" y="5929672"/>
            <a:ext cx="5257800" cy="563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예시 캐릭터 사진</a:t>
            </a:r>
            <a:endParaRPr lang="en-US" altLang="ko-KR" sz="14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91A037D-BD59-A58F-18D8-CEE9ADE72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964604"/>
              </p:ext>
            </p:extLst>
          </p:nvPr>
        </p:nvGraphicFramePr>
        <p:xfrm>
          <a:off x="6568251" y="1122943"/>
          <a:ext cx="5373031" cy="27795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9282">
                  <a:extLst>
                    <a:ext uri="{9D8B030D-6E8A-4147-A177-3AD203B41FA5}">
                      <a16:colId xmlns:a16="http://schemas.microsoft.com/office/drawing/2014/main" val="649444370"/>
                    </a:ext>
                  </a:extLst>
                </a:gridCol>
                <a:gridCol w="1167767">
                  <a:extLst>
                    <a:ext uri="{9D8B030D-6E8A-4147-A177-3AD203B41FA5}">
                      <a16:colId xmlns:a16="http://schemas.microsoft.com/office/drawing/2014/main" val="894170241"/>
                    </a:ext>
                  </a:extLst>
                </a:gridCol>
                <a:gridCol w="2775982">
                  <a:extLst>
                    <a:ext uri="{9D8B030D-6E8A-4147-A177-3AD203B41FA5}">
                      <a16:colId xmlns:a16="http://schemas.microsoft.com/office/drawing/2014/main" val="788308112"/>
                    </a:ext>
                  </a:extLst>
                </a:gridCol>
              </a:tblGrid>
              <a:tr h="3970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스텟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주석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250152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HP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5</a:t>
                      </a:r>
                      <a:r>
                        <a:rPr lang="ko-KR" altLang="en-US" sz="1200" dirty="0"/>
                        <a:t>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몬스터에게 피격 시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 err="1"/>
                        <a:t>칸씩</a:t>
                      </a:r>
                      <a:r>
                        <a:rPr lang="ko-KR" altLang="en-US" sz="1200" dirty="0"/>
                        <a:t> 닳음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735879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폭탄 목걸이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240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총에 피격 시 </a:t>
                      </a:r>
                      <a:r>
                        <a:rPr lang="en-US" altLang="ko-KR" sz="1200" dirty="0"/>
                        <a:t>30</a:t>
                      </a:r>
                      <a:r>
                        <a:rPr lang="ko-KR" altLang="en-US" sz="1200" dirty="0"/>
                        <a:t>초 </a:t>
                      </a:r>
                      <a:r>
                        <a:rPr lang="ko-KR" altLang="en-US" sz="1200" dirty="0" err="1"/>
                        <a:t>줄어듬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2118565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탄알 주머니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총알을 많이 수집할 수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68830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이동속도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이동속도보다 살짝 빠르다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5690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딜레이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2.0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발사 딜레이보다 느리다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02275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총알 발사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9302187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64780538-D7F6-A91A-BA5D-2B57D4C9C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1486" y="2974822"/>
            <a:ext cx="4060357" cy="323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510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64BBE-2F5F-3D17-016B-4D9EB1F8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 err="1"/>
              <a:t>빙결사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D6ACE-68A0-7003-C05E-56FF5EBF5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7923"/>
            <a:ext cx="5257800" cy="2061077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‘</a:t>
            </a:r>
            <a:r>
              <a:rPr lang="ko-KR" altLang="en-US" sz="1400" dirty="0" err="1"/>
              <a:t>빙결석</a:t>
            </a:r>
            <a:r>
              <a:rPr lang="en-US" altLang="ko-KR" sz="1400" dirty="0"/>
              <a:t>’</a:t>
            </a:r>
            <a:r>
              <a:rPr lang="ko-KR" altLang="en-US" sz="1400" dirty="0"/>
              <a:t>이라는 직업 아이템을 먹으면 전직 가능하다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기본적으로 탄환을 적중 시 대상의 </a:t>
            </a:r>
            <a:r>
              <a:rPr lang="en-US" altLang="ko-KR" sz="1400" dirty="0"/>
              <a:t>3</a:t>
            </a:r>
            <a:r>
              <a:rPr lang="ko-KR" altLang="en-US" sz="1400" dirty="0"/>
              <a:t>초간 이동속도 </a:t>
            </a:r>
            <a:r>
              <a:rPr lang="en-US" altLang="ko-KR" sz="1400" dirty="0"/>
              <a:t>0.3 </a:t>
            </a:r>
            <a:r>
              <a:rPr lang="ko-KR" altLang="en-US" sz="1400" dirty="0"/>
              <a:t>감소시킨다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대신 총알의 발사 속도가 느리고</a:t>
            </a:r>
            <a:r>
              <a:rPr lang="en-US" altLang="ko-KR" sz="1400" dirty="0"/>
              <a:t>, </a:t>
            </a:r>
            <a:r>
              <a:rPr lang="ko-KR" altLang="en-US" sz="1400" dirty="0"/>
              <a:t>발사 딜레이 시간이 긴 편이다</a:t>
            </a:r>
            <a:r>
              <a:rPr lang="en-US" altLang="ko-KR" sz="1400" dirty="0"/>
              <a:t>.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796D849-39D6-143B-49A8-B48338511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015990"/>
              </p:ext>
            </p:extLst>
          </p:nvPr>
        </p:nvGraphicFramePr>
        <p:xfrm>
          <a:off x="6568251" y="4058004"/>
          <a:ext cx="5373030" cy="13013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9139">
                  <a:extLst>
                    <a:ext uri="{9D8B030D-6E8A-4147-A177-3AD203B41FA5}">
                      <a16:colId xmlns:a16="http://schemas.microsoft.com/office/drawing/2014/main" val="1096772183"/>
                    </a:ext>
                  </a:extLst>
                </a:gridCol>
                <a:gridCol w="1156996">
                  <a:extLst>
                    <a:ext uri="{9D8B030D-6E8A-4147-A177-3AD203B41FA5}">
                      <a16:colId xmlns:a16="http://schemas.microsoft.com/office/drawing/2014/main" val="3276011012"/>
                    </a:ext>
                  </a:extLst>
                </a:gridCol>
                <a:gridCol w="2786895">
                  <a:extLst>
                    <a:ext uri="{9D8B030D-6E8A-4147-A177-3AD203B41FA5}">
                      <a16:colId xmlns:a16="http://schemas.microsoft.com/office/drawing/2014/main" val="1120309742"/>
                    </a:ext>
                  </a:extLst>
                </a:gridCol>
              </a:tblGrid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스킬명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쿨타임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898473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유체화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초간 이동속도가 </a:t>
                      </a:r>
                      <a:r>
                        <a:rPr lang="en-US" altLang="ko-KR" sz="1200" dirty="0"/>
                        <a:t>0.5 </a:t>
                      </a:r>
                      <a:r>
                        <a:rPr lang="ko-KR" altLang="en-US" sz="1200" dirty="0"/>
                        <a:t>증가한다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283605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빙류환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탄환을 적중 시 대상의 </a:t>
                      </a: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초간 이동속도 </a:t>
                      </a:r>
                      <a:r>
                        <a:rPr lang="en-US" altLang="ko-KR" sz="1200" dirty="0"/>
                        <a:t>0.3 </a:t>
                      </a:r>
                      <a:r>
                        <a:rPr lang="ko-KR" altLang="en-US" sz="1200" dirty="0"/>
                        <a:t>감소시킨다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53799"/>
                  </a:ext>
                </a:extLst>
              </a:tr>
            </a:tbl>
          </a:graphicData>
        </a:graphic>
      </p:graphicFrame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F71B3B7-083C-1D06-E635-FFF32162D3A7}"/>
              </a:ext>
            </a:extLst>
          </p:cNvPr>
          <p:cNvSpPr txBox="1">
            <a:spLocks/>
          </p:cNvSpPr>
          <p:nvPr/>
        </p:nvSpPr>
        <p:spPr>
          <a:xfrm>
            <a:off x="838200" y="6124350"/>
            <a:ext cx="5257800" cy="563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예시 캐릭터 사진</a:t>
            </a:r>
            <a:endParaRPr lang="en-US" altLang="ko-KR" sz="14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91A037D-BD59-A58F-18D8-CEE9ADE72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820822"/>
              </p:ext>
            </p:extLst>
          </p:nvPr>
        </p:nvGraphicFramePr>
        <p:xfrm>
          <a:off x="6568251" y="1122943"/>
          <a:ext cx="5373031" cy="27795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9282">
                  <a:extLst>
                    <a:ext uri="{9D8B030D-6E8A-4147-A177-3AD203B41FA5}">
                      <a16:colId xmlns:a16="http://schemas.microsoft.com/office/drawing/2014/main" val="649444370"/>
                    </a:ext>
                  </a:extLst>
                </a:gridCol>
                <a:gridCol w="1167767">
                  <a:extLst>
                    <a:ext uri="{9D8B030D-6E8A-4147-A177-3AD203B41FA5}">
                      <a16:colId xmlns:a16="http://schemas.microsoft.com/office/drawing/2014/main" val="894170241"/>
                    </a:ext>
                  </a:extLst>
                </a:gridCol>
                <a:gridCol w="2775982">
                  <a:extLst>
                    <a:ext uri="{9D8B030D-6E8A-4147-A177-3AD203B41FA5}">
                      <a16:colId xmlns:a16="http://schemas.microsoft.com/office/drawing/2014/main" val="788308112"/>
                    </a:ext>
                  </a:extLst>
                </a:gridCol>
              </a:tblGrid>
              <a:tr h="3970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스텟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주석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250152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HP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몬스터에게 피격 시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 err="1"/>
                        <a:t>칸씩</a:t>
                      </a:r>
                      <a:r>
                        <a:rPr lang="ko-KR" altLang="en-US" sz="1200" dirty="0"/>
                        <a:t> 닳음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735879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폭탄 목걸이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240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총에 피격 시 </a:t>
                      </a:r>
                      <a:r>
                        <a:rPr lang="en-US" altLang="ko-KR" sz="1200" dirty="0"/>
                        <a:t>30</a:t>
                      </a:r>
                      <a:r>
                        <a:rPr lang="ko-KR" altLang="en-US" sz="1200" dirty="0"/>
                        <a:t>초 </a:t>
                      </a:r>
                      <a:r>
                        <a:rPr lang="ko-KR" altLang="en-US" sz="1200" dirty="0" err="1"/>
                        <a:t>줄어듬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2118565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탄알 주머니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6</a:t>
                      </a:r>
                      <a:r>
                        <a:rPr lang="ko-KR" altLang="en-US" sz="1200" dirty="0"/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총알을 많이 수집할 수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68830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이동속도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0.9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이동속도보다 살짝 빠르다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5690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딜레이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2.0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발사 딜레이보다 느리다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02275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0.5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총알 발사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9302187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DE1B71D6-B495-CFF3-A2EA-67C5DF00D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196" y="2963940"/>
            <a:ext cx="3048323" cy="304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444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64BBE-2F5F-3D17-016B-4D9EB1F8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침투요원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D6ACE-68A0-7003-C05E-56FF5EBF5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7493"/>
            <a:ext cx="5257800" cy="2061077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‘</a:t>
            </a:r>
            <a:r>
              <a:rPr lang="ko-KR" altLang="en-US" sz="1400" dirty="0"/>
              <a:t>야간투시경</a:t>
            </a:r>
            <a:r>
              <a:rPr lang="en-US" altLang="ko-KR" sz="1400" dirty="0"/>
              <a:t>’</a:t>
            </a:r>
            <a:r>
              <a:rPr lang="ko-KR" altLang="en-US" sz="1400" dirty="0"/>
              <a:t>이라는 직업 아이템을 먹으면 전직 가능하다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액티브 스킬의 </a:t>
            </a:r>
            <a:r>
              <a:rPr lang="ko-KR" altLang="en-US" sz="1400" dirty="0" err="1"/>
              <a:t>쿨타임이</a:t>
            </a:r>
            <a:r>
              <a:rPr lang="ko-KR" altLang="en-US" sz="1400" dirty="0"/>
              <a:t> 게임시작부터 생긴다 </a:t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ko-KR" altLang="en-US" sz="1400" dirty="0"/>
              <a:t>밤에 스킬을 사용하도록</a:t>
            </a:r>
            <a:r>
              <a:rPr lang="en-US" altLang="ko-KR" sz="1400" dirty="0"/>
              <a:t>)</a:t>
            </a:r>
          </a:p>
          <a:p>
            <a:r>
              <a:rPr lang="ko-KR" altLang="en-US" sz="1400" dirty="0"/>
              <a:t>밤에 시야 </a:t>
            </a:r>
            <a:r>
              <a:rPr lang="ko-KR" altLang="en-US" sz="1400" dirty="0" err="1"/>
              <a:t>패널티를</a:t>
            </a:r>
            <a:r>
              <a:rPr lang="ko-KR" altLang="en-US" sz="1400" dirty="0"/>
              <a:t> 받지 않는다</a:t>
            </a:r>
            <a:r>
              <a:rPr lang="en-US" altLang="ko-KR" sz="1400" dirty="0"/>
              <a:t>.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796D849-39D6-143B-49A8-B48338511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915309"/>
              </p:ext>
            </p:extLst>
          </p:nvPr>
        </p:nvGraphicFramePr>
        <p:xfrm>
          <a:off x="6330499" y="4209160"/>
          <a:ext cx="5373030" cy="172341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9139">
                  <a:extLst>
                    <a:ext uri="{9D8B030D-6E8A-4147-A177-3AD203B41FA5}">
                      <a16:colId xmlns:a16="http://schemas.microsoft.com/office/drawing/2014/main" val="1096772183"/>
                    </a:ext>
                  </a:extLst>
                </a:gridCol>
                <a:gridCol w="1156996">
                  <a:extLst>
                    <a:ext uri="{9D8B030D-6E8A-4147-A177-3AD203B41FA5}">
                      <a16:colId xmlns:a16="http://schemas.microsoft.com/office/drawing/2014/main" val="3276011012"/>
                    </a:ext>
                  </a:extLst>
                </a:gridCol>
                <a:gridCol w="2786895">
                  <a:extLst>
                    <a:ext uri="{9D8B030D-6E8A-4147-A177-3AD203B41FA5}">
                      <a16:colId xmlns:a16="http://schemas.microsoft.com/office/drawing/2014/main" val="1120309742"/>
                    </a:ext>
                  </a:extLst>
                </a:gridCol>
              </a:tblGrid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스킬명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쿨타임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898473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유체화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초간 이동속도가 </a:t>
                      </a:r>
                      <a:r>
                        <a:rPr lang="en-US" altLang="ko-KR" sz="1200" dirty="0"/>
                        <a:t>0.5 </a:t>
                      </a:r>
                      <a:r>
                        <a:rPr lang="ko-KR" altLang="en-US" sz="1200" dirty="0"/>
                        <a:t>증가한다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283605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야간전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75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초간 이동속도 </a:t>
                      </a:r>
                      <a:r>
                        <a:rPr lang="en-US" altLang="ko-KR" sz="1200" dirty="0"/>
                        <a:t>0.3 </a:t>
                      </a:r>
                      <a:r>
                        <a:rPr lang="ko-KR" altLang="en-US" sz="1200" dirty="0"/>
                        <a:t>증가한다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2664690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야간투시경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밤에 시야가 어두워지는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 err="1"/>
                        <a:t>패널티를</a:t>
                      </a:r>
                      <a:r>
                        <a:rPr lang="ko-KR" altLang="en-US" sz="1200" dirty="0"/>
                        <a:t> 받지 않는다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53799"/>
                  </a:ext>
                </a:extLst>
              </a:tr>
            </a:tbl>
          </a:graphicData>
        </a:graphic>
      </p:graphicFrame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F71B3B7-083C-1D06-E635-FFF32162D3A7}"/>
              </a:ext>
            </a:extLst>
          </p:cNvPr>
          <p:cNvSpPr txBox="1">
            <a:spLocks/>
          </p:cNvSpPr>
          <p:nvPr/>
        </p:nvSpPr>
        <p:spPr>
          <a:xfrm>
            <a:off x="181267" y="6074155"/>
            <a:ext cx="5257800" cy="563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예시 캐릭터 사진</a:t>
            </a:r>
            <a:endParaRPr lang="en-US" altLang="ko-KR" sz="14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91A037D-BD59-A58F-18D8-CEE9ADE72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38063"/>
              </p:ext>
            </p:extLst>
          </p:nvPr>
        </p:nvGraphicFramePr>
        <p:xfrm>
          <a:off x="6330499" y="1230994"/>
          <a:ext cx="5373031" cy="27795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9282">
                  <a:extLst>
                    <a:ext uri="{9D8B030D-6E8A-4147-A177-3AD203B41FA5}">
                      <a16:colId xmlns:a16="http://schemas.microsoft.com/office/drawing/2014/main" val="649444370"/>
                    </a:ext>
                  </a:extLst>
                </a:gridCol>
                <a:gridCol w="1167767">
                  <a:extLst>
                    <a:ext uri="{9D8B030D-6E8A-4147-A177-3AD203B41FA5}">
                      <a16:colId xmlns:a16="http://schemas.microsoft.com/office/drawing/2014/main" val="894170241"/>
                    </a:ext>
                  </a:extLst>
                </a:gridCol>
                <a:gridCol w="2775982">
                  <a:extLst>
                    <a:ext uri="{9D8B030D-6E8A-4147-A177-3AD203B41FA5}">
                      <a16:colId xmlns:a16="http://schemas.microsoft.com/office/drawing/2014/main" val="788308112"/>
                    </a:ext>
                  </a:extLst>
                </a:gridCol>
              </a:tblGrid>
              <a:tr h="3970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스텟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주석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250152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HP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몬스터에게 피격 시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 err="1"/>
                        <a:t>칸씩</a:t>
                      </a:r>
                      <a:r>
                        <a:rPr lang="ko-KR" altLang="en-US" sz="1200" dirty="0"/>
                        <a:t> 닳음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735879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폭탄 목걸이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240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총에 피격 시 </a:t>
                      </a:r>
                      <a:r>
                        <a:rPr lang="en-US" altLang="ko-KR" sz="1200" dirty="0"/>
                        <a:t>30</a:t>
                      </a:r>
                      <a:r>
                        <a:rPr lang="ko-KR" altLang="en-US" sz="1200" dirty="0"/>
                        <a:t>초 </a:t>
                      </a:r>
                      <a:r>
                        <a:rPr lang="ko-KR" altLang="en-US" sz="1200" dirty="0" err="1"/>
                        <a:t>줄어듬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2118565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탄알 주머니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8</a:t>
                      </a:r>
                      <a:r>
                        <a:rPr lang="ko-KR" altLang="en-US" sz="1200" dirty="0"/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총알을 많이 수집할 수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68830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이동속도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이동속도보다 살짝 빠르다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5690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딜레이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1.5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발사 딜레이보다 느리다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02275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총알 발사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9302187"/>
                  </a:ext>
                </a:extLst>
              </a:tr>
            </a:tbl>
          </a:graphicData>
        </a:graphic>
      </p:graphicFrame>
      <p:pic>
        <p:nvPicPr>
          <p:cNvPr id="2050" name="Picture 2" descr="스플린터 셀 블랙리스트 지원 | 공식 Ubisoft Help">
            <a:extLst>
              <a:ext uri="{FF2B5EF4-FFF2-40B4-BE49-F238E27FC236}">
                <a16:creationId xmlns:a16="http://schemas.microsoft.com/office/drawing/2014/main" id="{28C601EE-E672-22D9-FF2F-84E23D715A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32" t="11613" r="34532" b="-1161"/>
          <a:stretch/>
        </p:blipFill>
        <p:spPr bwMode="auto">
          <a:xfrm>
            <a:off x="1612180" y="2523713"/>
            <a:ext cx="2395974" cy="345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2468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64BBE-2F5F-3D17-016B-4D9EB1F8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 err="1"/>
              <a:t>저거너트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D6ACE-68A0-7003-C05E-56FF5EBF5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7493"/>
            <a:ext cx="5257800" cy="2061077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‘</a:t>
            </a:r>
            <a:r>
              <a:rPr lang="ko-KR" altLang="en-US" sz="1400" dirty="0"/>
              <a:t>방탄복</a:t>
            </a:r>
            <a:r>
              <a:rPr lang="en-US" altLang="ko-KR" sz="1400" dirty="0"/>
              <a:t>’</a:t>
            </a:r>
            <a:r>
              <a:rPr lang="ko-KR" altLang="en-US" sz="1400" dirty="0"/>
              <a:t>이라는 직업 아이템을 먹으면 전직 가능하다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단단한 탱커 컨셉으로 강화 방탄복을 입은 직업</a:t>
            </a:r>
            <a:endParaRPr lang="en-US" altLang="ko-KR" sz="14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796D849-39D6-143B-49A8-B48338511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053903"/>
              </p:ext>
            </p:extLst>
          </p:nvPr>
        </p:nvGraphicFramePr>
        <p:xfrm>
          <a:off x="838200" y="4998685"/>
          <a:ext cx="5373030" cy="14842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9139">
                  <a:extLst>
                    <a:ext uri="{9D8B030D-6E8A-4147-A177-3AD203B41FA5}">
                      <a16:colId xmlns:a16="http://schemas.microsoft.com/office/drawing/2014/main" val="1096772183"/>
                    </a:ext>
                  </a:extLst>
                </a:gridCol>
                <a:gridCol w="1156996">
                  <a:extLst>
                    <a:ext uri="{9D8B030D-6E8A-4147-A177-3AD203B41FA5}">
                      <a16:colId xmlns:a16="http://schemas.microsoft.com/office/drawing/2014/main" val="3276011012"/>
                    </a:ext>
                  </a:extLst>
                </a:gridCol>
                <a:gridCol w="2786895">
                  <a:extLst>
                    <a:ext uri="{9D8B030D-6E8A-4147-A177-3AD203B41FA5}">
                      <a16:colId xmlns:a16="http://schemas.microsoft.com/office/drawing/2014/main" val="1120309742"/>
                    </a:ext>
                  </a:extLst>
                </a:gridCol>
              </a:tblGrid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스킬명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쿨타임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898473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유체화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초간 이동속도가 </a:t>
                      </a:r>
                      <a:r>
                        <a:rPr lang="en-US" altLang="ko-KR" sz="1200" dirty="0"/>
                        <a:t>0.5 </a:t>
                      </a:r>
                      <a:r>
                        <a:rPr lang="ko-KR" altLang="en-US" sz="1200" dirty="0"/>
                        <a:t>증가한다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283605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방탄복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초간 임시 체력 </a:t>
                      </a: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칸을 얻는다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algn="ctr" latinLnBrk="1"/>
                      <a:r>
                        <a:rPr lang="ko-KR" altLang="en-US" sz="1200" dirty="0"/>
                        <a:t>피격 시 임시체력이 먼저 닳는다</a:t>
                      </a:r>
                      <a:r>
                        <a:rPr lang="en-US" altLang="ko-KR" sz="1200" dirty="0"/>
                        <a:t>.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초 후 임시 체력은 사라진다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53799"/>
                  </a:ext>
                </a:extLst>
              </a:tr>
            </a:tbl>
          </a:graphicData>
        </a:graphic>
      </p:graphicFrame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F71B3B7-083C-1D06-E635-FFF32162D3A7}"/>
              </a:ext>
            </a:extLst>
          </p:cNvPr>
          <p:cNvSpPr txBox="1">
            <a:spLocks/>
          </p:cNvSpPr>
          <p:nvPr/>
        </p:nvSpPr>
        <p:spPr>
          <a:xfrm>
            <a:off x="6625866" y="6034702"/>
            <a:ext cx="5257800" cy="563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예시 캐릭터 사진</a:t>
            </a:r>
            <a:endParaRPr lang="en-US" altLang="ko-KR" sz="14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91A037D-BD59-A58F-18D8-CEE9ADE72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159561"/>
              </p:ext>
            </p:extLst>
          </p:nvPr>
        </p:nvGraphicFramePr>
        <p:xfrm>
          <a:off x="838200" y="2039206"/>
          <a:ext cx="5373031" cy="27795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9282">
                  <a:extLst>
                    <a:ext uri="{9D8B030D-6E8A-4147-A177-3AD203B41FA5}">
                      <a16:colId xmlns:a16="http://schemas.microsoft.com/office/drawing/2014/main" val="649444370"/>
                    </a:ext>
                  </a:extLst>
                </a:gridCol>
                <a:gridCol w="1167767">
                  <a:extLst>
                    <a:ext uri="{9D8B030D-6E8A-4147-A177-3AD203B41FA5}">
                      <a16:colId xmlns:a16="http://schemas.microsoft.com/office/drawing/2014/main" val="894170241"/>
                    </a:ext>
                  </a:extLst>
                </a:gridCol>
                <a:gridCol w="2775982">
                  <a:extLst>
                    <a:ext uri="{9D8B030D-6E8A-4147-A177-3AD203B41FA5}">
                      <a16:colId xmlns:a16="http://schemas.microsoft.com/office/drawing/2014/main" val="788308112"/>
                    </a:ext>
                  </a:extLst>
                </a:gridCol>
              </a:tblGrid>
              <a:tr h="3970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스텟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주석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250152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HP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몬스터에게 피격 시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 err="1"/>
                        <a:t>칸씩</a:t>
                      </a:r>
                      <a:r>
                        <a:rPr lang="ko-KR" altLang="en-US" sz="1200" dirty="0"/>
                        <a:t> 닳음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735879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폭탄 목걸이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210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총에 피격 시 </a:t>
                      </a:r>
                      <a:r>
                        <a:rPr lang="en-US" altLang="ko-KR" sz="1200" dirty="0"/>
                        <a:t>30</a:t>
                      </a:r>
                      <a:r>
                        <a:rPr lang="ko-KR" altLang="en-US" sz="1200" dirty="0"/>
                        <a:t>초 </a:t>
                      </a:r>
                      <a:r>
                        <a:rPr lang="ko-KR" altLang="en-US" sz="1200" dirty="0" err="1"/>
                        <a:t>줄어듬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2118565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탄알 주머니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총알을 많이 수집할 수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68830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이동속도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0.7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이동속도보다 살짝 빠르다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5690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딜레이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발사 딜레이보다 느리다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02275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총알 발사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9302187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19424635-C0D0-9CE4-0C29-6957CA3EB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028" y="1357493"/>
            <a:ext cx="570547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79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1057</Words>
  <Application>Microsoft Office PowerPoint</Application>
  <PresentationFormat>와이드스크린</PresentationFormat>
  <Paragraphs>288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TRASHES 직업 기획서</vt:lpstr>
      <vt:lpstr>1. 범죄자</vt:lpstr>
      <vt:lpstr>2. 쌍권총</vt:lpstr>
      <vt:lpstr>3. 수집가</vt:lpstr>
      <vt:lpstr>4. 스나이퍼</vt:lpstr>
      <vt:lpstr>5. 돌연변이</vt:lpstr>
      <vt:lpstr>6. 빙결사</vt:lpstr>
      <vt:lpstr>7. 침투요원 </vt:lpstr>
      <vt:lpstr>8. 저거너트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TRASHES 직업 기획서</dc:title>
  <dc:creator>최용성</dc:creator>
  <cp:lastModifiedBy>이정우</cp:lastModifiedBy>
  <cp:revision>79</cp:revision>
  <dcterms:created xsi:type="dcterms:W3CDTF">2023-10-13T08:07:04Z</dcterms:created>
  <dcterms:modified xsi:type="dcterms:W3CDTF">2023-10-23T13:01:03Z</dcterms:modified>
</cp:coreProperties>
</file>