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6" r:id="rId8"/>
    <p:sldId id="261" r:id="rId9"/>
    <p:sldId id="265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42519E0-3D6A-429F-8E38-4DD3E50E786D}">
          <p14:sldIdLst>
            <p14:sldId id="256"/>
            <p14:sldId id="257"/>
            <p14:sldId id="258"/>
            <p14:sldId id="267"/>
            <p14:sldId id="259"/>
            <p14:sldId id="260"/>
            <p14:sldId id="266"/>
            <p14:sldId id="261"/>
            <p14:sldId id="265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1A6BA-D8FE-AC30-A5DC-173F912ED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5B710-5554-FA92-1CAC-877CE9DDF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606C1-8121-A100-2667-785A3E2A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C19DB-5705-8C1E-46A5-8405A368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42F8B-2A03-D585-3EC8-42E3236D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2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0B82B-71D6-9457-8CF6-D0EA4353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017FBC-87D6-DF10-5C2B-754CB6F6A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DA27D-A644-03F8-7B51-94A742DD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58EEF-3A82-8CE8-8F8A-41F9B44A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2624B-8504-5E82-BEAD-0655EB92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8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01B0C3-D696-3F0F-FAA2-1A89801BC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C87171-F0F0-F016-E875-D41F1E264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B0C91-1CD2-4AC5-B6E8-FFC547E9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3F3C-34BE-65BC-3136-583933F1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F115C-943A-EF04-1A56-A8593FF4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2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2D274-FB37-57AC-D7C4-B25EE992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32A6B-42B3-B674-147D-8536247D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BCBFB-FCE5-ED79-0993-D0F3D03F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C4E98-889F-0434-B663-9547C5E9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6831A-0597-091E-3C4A-A1D156C1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5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28898-42CC-7A06-D21B-C2193CE2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BF780D-3DAF-8D74-386D-64A574BB0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B9ABB-7AB1-EFDB-9B11-62FFEAA3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A5B6A-06E6-6844-BBCF-FF072A27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DEEB7-B65A-19E7-389E-25FC8A6D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9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E674-C445-ACBF-10DC-0D9E592F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168EF-39D6-546C-5628-BD684AB30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7B48D-0436-2399-928C-D0AFED344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93C47D-C2D0-E72F-D8E7-3D8725CA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27A11-5379-A128-C023-F11BBEA1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6F5FC-F75C-A0AB-76C1-35D9FDEE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E0B8B-51E8-D8BC-2FD4-B3AC7FD6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A8BFB-8729-2ABF-899B-79671BAD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F07686-8875-0D97-ECA5-376E6D465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A4FD9-F958-8B3A-5C51-61B9594EA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1004D6-1150-DDC5-B0A3-5F5B45705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5D4185-A79A-6D0A-21FD-59BADC92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73246-9AB7-5E7B-9397-217980FF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9344A9-AC6E-4226-ECFA-40DDF78C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1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BB833-1E02-FAD1-F270-8738E13D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560157-BB48-7FDD-74FB-ECF551AA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9ADB6B-A359-FAB3-FF38-1DCB93DC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89A3C0-679E-B5F3-6A6A-BDD47F5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0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0515DC-CE35-C0F2-5911-D0F2A077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09BDAB-9E36-04F1-2119-F9F67708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F8F067-20FE-CA01-B259-CD028D70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0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EE837-72D0-27D2-23FA-0F675887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15770-3650-ECA4-F144-710A5FA0A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0BEC3C-9E6E-1B45-3C7C-3130E5C3D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12B1B-02BD-2A07-0353-1EDF7C86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CE1D7-B67D-7922-95A3-EAADCD10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078C3-0160-0CB8-8BE6-C983D856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3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49DD8-897B-64B5-8E43-F8DCD2F7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081E57-F474-A4BD-0CF6-C81187716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4DD08-A942-6465-A276-596D27D79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2822C-7473-449A-A8D9-8BEF273E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486E-1548-4197-9882-5144CFC0AEDA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1667B-3475-3316-B378-C2F95460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1917E3-B243-07E3-5AF9-62A32C37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2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E9E04A-E563-0AD6-C422-08227E41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D63EE-A1F0-4512-FA41-D28FBB5E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00E48-40AA-3685-EE39-23E7670F1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486E-1548-4197-9882-5144CFC0AEDA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54102-522F-5C74-3C43-69C4E4F1D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D22B9-4E83-12F2-CBEB-50C3182B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B07B-F66D-4D07-91FD-B5BEDB203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8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10D8A-56BC-B33C-4A7C-6E3E930F5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TRASHES </a:t>
            </a:r>
            <a:r>
              <a:rPr lang="ko-KR" altLang="en-US" dirty="0"/>
              <a:t>시스템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D4365C-7669-85E7-C885-95A8A8EC2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23.10.12 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19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상자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39215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그래픽은 </a:t>
            </a:r>
            <a:r>
              <a:rPr lang="en-US" altLang="ko-KR" sz="1400" dirty="0"/>
              <a:t>2D </a:t>
            </a:r>
            <a:r>
              <a:rPr lang="ko-KR" altLang="en-US" sz="1400" dirty="0"/>
              <a:t>이미지 사용 예정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캐릭터가 상자에 접근하여 스페이스키를 통해 상호작용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상자와 상호작용하면 미니게임이 실행된다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미니게임에 성공하면 아이템을 획득할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실패하면 </a:t>
            </a:r>
            <a:r>
              <a:rPr lang="en-US" altLang="ko-KR" sz="1400" dirty="0"/>
              <a:t>HP </a:t>
            </a:r>
            <a:r>
              <a:rPr lang="ko-KR" altLang="en-US" sz="1400" dirty="0"/>
              <a:t>한 칸을 잃는다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논의 중인 점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폭탄 목걸이 시간도 감소 할지 논의 중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681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열쇠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39215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열쇠는 </a:t>
            </a:r>
            <a:r>
              <a:rPr lang="en-US" altLang="ko-KR" sz="1400" dirty="0"/>
              <a:t>2</a:t>
            </a:r>
            <a:r>
              <a:rPr lang="ko-KR" altLang="en-US" sz="1400" dirty="0"/>
              <a:t>일차 낮에 </a:t>
            </a:r>
            <a:r>
              <a:rPr lang="ko-KR" altLang="en-US" sz="1400" dirty="0" err="1"/>
              <a:t>쉘터에</a:t>
            </a:r>
            <a:r>
              <a:rPr lang="ko-KR" altLang="en-US" sz="1400" dirty="0"/>
              <a:t> 생성된다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캐릭터가 열쇠에 접근하여 상호작용을 하면 </a:t>
            </a:r>
            <a:r>
              <a:rPr lang="en-US" altLang="ko-KR" sz="1400" dirty="0"/>
              <a:t>3</a:t>
            </a:r>
            <a:r>
              <a:rPr lang="ko-KR" altLang="en-US" sz="1400" dirty="0"/>
              <a:t>초간 </a:t>
            </a:r>
            <a:r>
              <a:rPr lang="ko-KR" altLang="en-US" sz="1400" dirty="0" err="1"/>
              <a:t>정신집중을하며</a:t>
            </a:r>
            <a:r>
              <a:rPr lang="en-US" altLang="ko-KR" sz="1400" dirty="0"/>
              <a:t>, </a:t>
            </a:r>
            <a:r>
              <a:rPr lang="ko-KR" altLang="en-US" sz="1400" dirty="0"/>
              <a:t>정신집중을 성공하면 획득 할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열쇠를 얻으면 폭탄 목걸이 시간이 느리게 갈지 빠르게 갈지 멈추게 할지 프로토타입을 제작 후 논의 예정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2245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비상탈출구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39215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 err="1"/>
              <a:t>데드바이데이라이트의</a:t>
            </a:r>
            <a:r>
              <a:rPr lang="ko-KR" altLang="en-US" sz="1400" dirty="0"/>
              <a:t> 비상탈출구 개념을 차용하여 제작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</a:t>
            </a:r>
            <a:r>
              <a:rPr lang="ko-KR" altLang="en-US" sz="1400" dirty="0"/>
              <a:t>일차 밤에 필드 맵 </a:t>
            </a:r>
            <a:r>
              <a:rPr lang="ko-KR" altLang="en-US" sz="1400" dirty="0" err="1"/>
              <a:t>랜덤한</a:t>
            </a:r>
            <a:r>
              <a:rPr lang="ko-KR" altLang="en-US" sz="1400" dirty="0"/>
              <a:t> 곳에 생성되며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열쇠를 가지고 있어야지  탈출 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탈출하면 사용자는 승리한다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1X1 </a:t>
            </a:r>
            <a:r>
              <a:rPr lang="ko-KR" altLang="en-US" sz="1400" dirty="0"/>
              <a:t>타일 크기만큼의 </a:t>
            </a:r>
            <a:r>
              <a:rPr lang="en-US" altLang="ko-KR" sz="1400" dirty="0"/>
              <a:t>2D </a:t>
            </a:r>
            <a:r>
              <a:rPr lang="ko-KR" altLang="en-US" sz="1400" dirty="0"/>
              <a:t>이미지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403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999858"/>
            <a:ext cx="5564736" cy="5742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게임 시작 후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사용자는 게임 시작을 위한 룸을 만들 수 있어야 하며</a:t>
            </a:r>
            <a:r>
              <a:rPr lang="en-US" altLang="ko-KR" sz="1200" dirty="0"/>
              <a:t>, </a:t>
            </a:r>
            <a:r>
              <a:rPr lang="ko-KR" altLang="en-US" sz="1200" dirty="0"/>
              <a:t>참가 할 수 있어야 한다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기본적으로 필요한 설정 요소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닉네임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룸을 만들 때 필요한 초기 설정 요소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룸 이름 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추가적으로 있으면 좋은 설정 요소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비밀번호</a:t>
            </a:r>
            <a:r>
              <a:rPr lang="en-US" altLang="ko-KR" sz="1200" dirty="0"/>
              <a:t> -&gt; </a:t>
            </a:r>
            <a:r>
              <a:rPr lang="ko-KR" altLang="en-US" sz="1200" dirty="0"/>
              <a:t>원하는 사용자들끼리 게임을 이용 할 수 있도록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사용자가 룸에 참가하기 위해서 필요한 요소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룸 리스트를 통해 현재 생성된 룸 목록을 보여줄 수 있어야 한다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룸 리스트에 있는 각 룸들은 룸 이름</a:t>
            </a:r>
            <a:r>
              <a:rPr lang="en-US" altLang="ko-KR" sz="1200" dirty="0"/>
              <a:t>, </a:t>
            </a:r>
            <a:r>
              <a:rPr lang="ko-KR" altLang="en-US" sz="1200" dirty="0"/>
              <a:t>현재 룸에 참가한 플레이어 수를 보여줘야 한다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200" dirty="0"/>
              <a:t>기본적으로 필요한</a:t>
            </a:r>
            <a:r>
              <a:rPr lang="en-US" altLang="ko-KR" sz="1200" dirty="0"/>
              <a:t> </a:t>
            </a:r>
            <a:r>
              <a:rPr lang="ko-KR" altLang="en-US" sz="1200" dirty="0"/>
              <a:t>기능</a:t>
            </a:r>
            <a:endParaRPr lang="en-US" altLang="ko-KR" sz="1200" dirty="0"/>
          </a:p>
          <a:p>
            <a:pPr>
              <a:buAutoNum type="arabicPeriod"/>
            </a:pPr>
            <a:r>
              <a:rPr lang="ko-KR" altLang="en-US" sz="1200" dirty="0"/>
              <a:t>닉네임을 설정할 수 있는 입력 칸</a:t>
            </a:r>
            <a:endParaRPr lang="en-US" altLang="ko-KR" sz="1200" dirty="0"/>
          </a:p>
          <a:p>
            <a:pPr>
              <a:buAutoNum type="arabicPeriod"/>
            </a:pPr>
            <a:r>
              <a:rPr lang="ko-KR" altLang="en-US" sz="1200" dirty="0"/>
              <a:t>룸 만들기 버튼</a:t>
            </a:r>
            <a:endParaRPr lang="en-US" altLang="ko-KR" sz="1200" dirty="0"/>
          </a:p>
          <a:p>
            <a:pPr>
              <a:buAutoNum type="arabicPeriod"/>
            </a:pPr>
            <a:r>
              <a:rPr lang="ko-KR" altLang="en-US" sz="1200" dirty="0"/>
              <a:t>표시된 룸 리스트에서 룸을 클릭 </a:t>
            </a:r>
            <a:r>
              <a:rPr lang="ko-KR" altLang="en-US" sz="1200" dirty="0" err="1"/>
              <a:t>했을때</a:t>
            </a:r>
            <a:r>
              <a:rPr lang="ko-KR" altLang="en-US" sz="1200" dirty="0"/>
              <a:t> 인원이 다 차지 않았다면 해당 룸에 들어갈 수 있도록</a:t>
            </a: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ko-KR" altLang="en-US" sz="1200" dirty="0"/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4A9309F-7387-807C-A7BA-A5680CAD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03" y="3145777"/>
            <a:ext cx="4960217" cy="3124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536281" y="6299141"/>
            <a:ext cx="176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예시 로비 </a:t>
            </a:r>
            <a:r>
              <a:rPr lang="ko-KR" altLang="en-US" dirty="0"/>
              <a:t>사진</a:t>
            </a:r>
          </a:p>
        </p:txBody>
      </p:sp>
      <p:pic>
        <p:nvPicPr>
          <p:cNvPr id="10" name="그림 9" descr="스크린샷, 텍스트, 마조렐 블루이(가) 표시된 사진&#10;&#10;자동 생성된 설명">
            <a:extLst>
              <a:ext uri="{FF2B5EF4-FFF2-40B4-BE49-F238E27FC236}">
                <a16:creationId xmlns:a16="http://schemas.microsoft.com/office/drawing/2014/main" id="{17F1120E-6E9F-FCD0-AF3F-FB9124397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42" y="189527"/>
            <a:ext cx="3814006" cy="301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6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4827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룸에 접속하면 이미 해당 룸에 접속한 사용자들의 이름이 표시되어야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채팅창을 통해 소통 할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그리고 룸 나가기 버튼을 통해 로비로 되돌아 갈 수 있어야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룸을 만든 사용자는 해당 룸의 인원수가 다 찼다면</a:t>
            </a:r>
            <a:r>
              <a:rPr lang="en-US" altLang="ko-KR" sz="1400" dirty="0"/>
              <a:t>, </a:t>
            </a:r>
            <a:r>
              <a:rPr lang="ko-KR" altLang="en-US" sz="1400" dirty="0"/>
              <a:t>게임 시작 버튼을 눌러 게임을 시작 할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추가되면 좋은 점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해당 룸에 이름이 표시되는 것이 아닌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어몽어스나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구스구스덕과</a:t>
            </a:r>
            <a:r>
              <a:rPr lang="ko-KR" altLang="en-US" sz="1400" dirty="0"/>
              <a:t> 같은 게임같이 플레이어가 직접 움직일 수 있도록 하는 점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-&gt; </a:t>
            </a:r>
            <a:r>
              <a:rPr lang="ko-KR" altLang="en-US" sz="1400" dirty="0"/>
              <a:t>플레이어가 직접 움직이면서 지루하게 느끼지 않도록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룸을 만든 사용자가 원하는 사용자를 룸에서 추방 시킬 수 있도록 하는 것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-&gt; </a:t>
            </a:r>
            <a:r>
              <a:rPr lang="ko-KR" altLang="en-US" sz="1400" dirty="0"/>
              <a:t>전에 만났을 때 싸웠거나 채팅을 통해 악질 행동을 하는 사용자를 내보 낼 수 있도록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408095" y="532216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룸 사진</a:t>
            </a:r>
          </a:p>
        </p:txBody>
      </p:sp>
      <p:pic>
        <p:nvPicPr>
          <p:cNvPr id="5" name="그림 4" descr="텍스트, 스크린샷, 전자제품, 소프트웨어이(가) 표시된 사진&#10;&#10;자동 생성된 설명">
            <a:extLst>
              <a:ext uri="{FF2B5EF4-FFF2-40B4-BE49-F238E27FC236}">
                <a16:creationId xmlns:a16="http://schemas.microsoft.com/office/drawing/2014/main" id="{E97534B4-86E9-39B4-FE8A-903175B6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6" y="1474183"/>
            <a:ext cx="5932943" cy="36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1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조작법</a:t>
            </a:r>
          </a:p>
        </p:txBody>
      </p:sp>
      <p:pic>
        <p:nvPicPr>
          <p:cNvPr id="7" name="Picture 4" descr="1 + 무료 방향키 &amp; 키보드 이미지 - Pixabay">
            <a:extLst>
              <a:ext uri="{FF2B5EF4-FFF2-40B4-BE49-F238E27FC236}">
                <a16:creationId xmlns:a16="http://schemas.microsoft.com/office/drawing/2014/main" id="{E4760DD0-311E-7F79-9C27-FB72FE19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1" y="951792"/>
            <a:ext cx="6318570" cy="315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13B1BA6A-F373-BB85-DEA2-DCE9AD68D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88800"/>
              </p:ext>
            </p:extLst>
          </p:nvPr>
        </p:nvGraphicFramePr>
        <p:xfrm>
          <a:off x="7159813" y="2316480"/>
          <a:ext cx="464228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662">
                  <a:extLst>
                    <a:ext uri="{9D8B030D-6E8A-4147-A177-3AD203B41FA5}">
                      <a16:colId xmlns:a16="http://schemas.microsoft.com/office/drawing/2014/main" val="4712530"/>
                    </a:ext>
                  </a:extLst>
                </a:gridCol>
                <a:gridCol w="1582100">
                  <a:extLst>
                    <a:ext uri="{9D8B030D-6E8A-4147-A177-3AD203B41FA5}">
                      <a16:colId xmlns:a16="http://schemas.microsoft.com/office/drawing/2014/main" val="2575797991"/>
                    </a:ext>
                  </a:extLst>
                </a:gridCol>
                <a:gridCol w="2274524">
                  <a:extLst>
                    <a:ext uri="{9D8B030D-6E8A-4147-A177-3AD203B41FA5}">
                      <a16:colId xmlns:a16="http://schemas.microsoft.com/office/drawing/2014/main" val="183791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13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WASD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플레이어 상하좌우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캐릭터 방향 전환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3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SPACE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3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Tab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게임 </a:t>
                      </a:r>
                      <a:r>
                        <a:rPr lang="ko-KR" altLang="en-US" sz="1500" dirty="0" err="1"/>
                        <a:t>상태창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9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스킬</a:t>
                      </a:r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스킬</a:t>
                      </a: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마우스 좌 클릭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총 발사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87866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649BCAFF-C7F2-BE1B-1E73-BBE93E8B7A3F}"/>
              </a:ext>
            </a:extLst>
          </p:cNvPr>
          <p:cNvGrpSpPr/>
          <p:nvPr/>
        </p:nvGrpSpPr>
        <p:grpSpPr>
          <a:xfrm>
            <a:off x="1034289" y="2089683"/>
            <a:ext cx="852772" cy="739241"/>
            <a:chOff x="1026034" y="2084921"/>
            <a:chExt cx="852772" cy="739241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873CE68-BCEF-B0B8-3CA7-67AE46539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1302" y="2248234"/>
              <a:ext cx="0" cy="283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E018B2-19A9-E58C-FC13-A92D6C3C965F}"/>
                </a:ext>
              </a:extLst>
            </p:cNvPr>
            <p:cNvGrpSpPr/>
            <p:nvPr/>
          </p:nvGrpSpPr>
          <p:grpSpPr>
            <a:xfrm>
              <a:off x="1026034" y="2084921"/>
              <a:ext cx="852772" cy="739241"/>
              <a:chOff x="1026034" y="2084921"/>
              <a:chExt cx="852772" cy="739241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10FAF1C-7790-A1E5-2BCE-918843436A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5225" y="2248234"/>
                <a:ext cx="0" cy="2832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085F67B-B6E7-10C5-3A85-9F81EDE10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987" y="2248234"/>
                <a:ext cx="34354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44933DD-7FFE-FDAE-0B32-149B4505D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224" y="2795922"/>
                <a:ext cx="82282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70B6246-B70D-CFEA-6E63-8BD9ED58F8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0231" y="2538577"/>
                <a:ext cx="0" cy="28558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FC777F5F-A1FA-555C-E80E-9103C29C5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67" y="2538577"/>
                <a:ext cx="0" cy="28558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ABA7944-94B2-131D-4D47-FCF708F57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8763" y="2538577"/>
                <a:ext cx="350043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01C4182-46E3-CD1B-F1EC-CC719FF30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034" y="2531434"/>
                <a:ext cx="27519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371307EB-3B05-55C8-1524-B7B71BBAE933}"/>
                  </a:ext>
                </a:extLst>
              </p:cNvPr>
              <p:cNvSpPr/>
              <p:nvPr/>
            </p:nvSpPr>
            <p:spPr>
              <a:xfrm>
                <a:off x="1115082" y="2084921"/>
                <a:ext cx="292584" cy="292583"/>
              </a:xfrm>
              <a:prstGeom prst="ellipse">
                <a:avLst/>
              </a:prstGeom>
              <a:solidFill>
                <a:srgbClr val="FFFF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016E50-05A4-398A-3CD0-C06AC53FA89C}"/>
                  </a:ext>
                </a:extLst>
              </p:cNvPr>
              <p:cNvSpPr txBox="1"/>
              <p:nvPr/>
            </p:nvSpPr>
            <p:spPr>
              <a:xfrm>
                <a:off x="1151458" y="2108101"/>
                <a:ext cx="2114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1</a:t>
                </a:r>
                <a:endParaRPr lang="ko-KR" altLang="en-US" sz="1000" b="1" dirty="0"/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6DBF4FE-D0E2-908A-9E84-54E0AE2C65B6}"/>
              </a:ext>
            </a:extLst>
          </p:cNvPr>
          <p:cNvGrpSpPr/>
          <p:nvPr/>
        </p:nvGrpSpPr>
        <p:grpSpPr>
          <a:xfrm>
            <a:off x="1521960" y="2908521"/>
            <a:ext cx="1741939" cy="431874"/>
            <a:chOff x="2079585" y="2494200"/>
            <a:chExt cx="1741939" cy="43187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612F208-AB4B-7764-0AB2-3E9BB594783F}"/>
                </a:ext>
              </a:extLst>
            </p:cNvPr>
            <p:cNvSpPr/>
            <p:nvPr/>
          </p:nvSpPr>
          <p:spPr>
            <a:xfrm>
              <a:off x="2228931" y="2640491"/>
              <a:ext cx="1592593" cy="2855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5CC7CFE-6600-A1D5-A8C1-D426829E0707}"/>
                </a:ext>
              </a:extLst>
            </p:cNvPr>
            <p:cNvSpPr/>
            <p:nvPr/>
          </p:nvSpPr>
          <p:spPr>
            <a:xfrm>
              <a:off x="2079585" y="2494200"/>
              <a:ext cx="292584" cy="292583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ea typeface="맑은 고딕"/>
                </a:rPr>
                <a:t>4</a:t>
              </a:r>
              <a:endParaRPr lang="ko-KR" altLang="en-US" b="1" dirty="0">
                <a:ea typeface="맑은 고딕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7301C8-F48E-C919-2F7B-931C4E11F9D1}"/>
              </a:ext>
            </a:extLst>
          </p:cNvPr>
          <p:cNvGrpSpPr/>
          <p:nvPr/>
        </p:nvGrpSpPr>
        <p:grpSpPr>
          <a:xfrm>
            <a:off x="454556" y="2112862"/>
            <a:ext cx="567269" cy="431874"/>
            <a:chOff x="2079585" y="2494200"/>
            <a:chExt cx="567269" cy="43187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5223457-C4DF-122B-DF64-3EC0B5847D7F}"/>
                </a:ext>
              </a:extLst>
            </p:cNvPr>
            <p:cNvSpPr/>
            <p:nvPr/>
          </p:nvSpPr>
          <p:spPr>
            <a:xfrm>
              <a:off x="2228931" y="2640491"/>
              <a:ext cx="417923" cy="2855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DC8CB02-57E3-89BF-C1E8-04DF9C8FFE87}"/>
                </a:ext>
              </a:extLst>
            </p:cNvPr>
            <p:cNvGrpSpPr/>
            <p:nvPr/>
          </p:nvGrpSpPr>
          <p:grpSpPr>
            <a:xfrm>
              <a:off x="2079585" y="2494200"/>
              <a:ext cx="292584" cy="292583"/>
              <a:chOff x="7452678" y="656715"/>
              <a:chExt cx="400050" cy="400050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70D95D6-DB39-358A-B263-1EB2100437B7}"/>
                  </a:ext>
                </a:extLst>
              </p:cNvPr>
              <p:cNvSpPr/>
              <p:nvPr/>
            </p:nvSpPr>
            <p:spPr>
              <a:xfrm>
                <a:off x="7452678" y="656715"/>
                <a:ext cx="400050" cy="400050"/>
              </a:xfrm>
              <a:prstGeom prst="ellipse">
                <a:avLst/>
              </a:prstGeom>
              <a:solidFill>
                <a:srgbClr val="FFFF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A7A1D5-3854-FD27-6F4D-CBBC92B72F63}"/>
                  </a:ext>
                </a:extLst>
              </p:cNvPr>
              <p:cNvSpPr txBox="1"/>
              <p:nvPr/>
            </p:nvSpPr>
            <p:spPr>
              <a:xfrm>
                <a:off x="7502415" y="688409"/>
                <a:ext cx="289062" cy="33665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1000" b="1" dirty="0">
                    <a:ea typeface="맑은 고딕"/>
                  </a:rPr>
                  <a:t>3</a:t>
                </a:r>
              </a:p>
            </p:txBody>
          </p:sp>
        </p:grpSp>
      </p:grpSp>
      <p:pic>
        <p:nvPicPr>
          <p:cNvPr id="30" name="Picture 6" descr="Logitech G305 Lightspeed Wireless Gaming Mouse">
            <a:extLst>
              <a:ext uri="{FF2B5EF4-FFF2-40B4-BE49-F238E27FC236}">
                <a16:creationId xmlns:a16="http://schemas.microsoft.com/office/drawing/2014/main" id="{670A5F11-A3E0-315E-826E-396D12446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02" y="3803215"/>
            <a:ext cx="3354888" cy="251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B4AD5F6-352B-5E89-B43D-E13687B33ABC}"/>
              </a:ext>
            </a:extLst>
          </p:cNvPr>
          <p:cNvGrpSpPr/>
          <p:nvPr/>
        </p:nvGrpSpPr>
        <p:grpSpPr>
          <a:xfrm>
            <a:off x="895073" y="2404441"/>
            <a:ext cx="981720" cy="393975"/>
            <a:chOff x="2079585" y="2494200"/>
            <a:chExt cx="981720" cy="39397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A4ED93A-EE3B-785D-57F4-776639CC85C9}"/>
                </a:ext>
              </a:extLst>
            </p:cNvPr>
            <p:cNvSpPr/>
            <p:nvPr/>
          </p:nvSpPr>
          <p:spPr>
            <a:xfrm>
              <a:off x="2220173" y="2640491"/>
              <a:ext cx="841132" cy="2476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1BE7757-42F0-A699-BA6D-BFFAFA309FA4}"/>
                </a:ext>
              </a:extLst>
            </p:cNvPr>
            <p:cNvGrpSpPr/>
            <p:nvPr/>
          </p:nvGrpSpPr>
          <p:grpSpPr>
            <a:xfrm>
              <a:off x="2079585" y="2494200"/>
              <a:ext cx="292584" cy="292583"/>
              <a:chOff x="7452678" y="656715"/>
              <a:chExt cx="400050" cy="400050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8726B8C7-CF43-EFE8-24CC-3C87025E3C12}"/>
                  </a:ext>
                </a:extLst>
              </p:cNvPr>
              <p:cNvSpPr/>
              <p:nvPr/>
            </p:nvSpPr>
            <p:spPr>
              <a:xfrm>
                <a:off x="7452678" y="656715"/>
                <a:ext cx="400050" cy="400050"/>
              </a:xfrm>
              <a:prstGeom prst="ellipse">
                <a:avLst/>
              </a:prstGeom>
              <a:solidFill>
                <a:srgbClr val="FFFF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45AA40-32A6-0E20-186B-42858DDC85DB}"/>
                  </a:ext>
                </a:extLst>
              </p:cNvPr>
              <p:cNvSpPr txBox="1"/>
              <p:nvPr/>
            </p:nvSpPr>
            <p:spPr>
              <a:xfrm>
                <a:off x="7502415" y="688409"/>
                <a:ext cx="289062" cy="33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2</a:t>
                </a:r>
                <a:endParaRPr lang="ko-KR" altLang="en-US" sz="1000" b="1" dirty="0"/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F29ED6D-8189-1AE2-D144-B2C32194F4D4}"/>
              </a:ext>
            </a:extLst>
          </p:cNvPr>
          <p:cNvGrpSpPr/>
          <p:nvPr/>
        </p:nvGrpSpPr>
        <p:grpSpPr>
          <a:xfrm>
            <a:off x="2835322" y="3688619"/>
            <a:ext cx="762524" cy="1307736"/>
            <a:chOff x="2079585" y="2494200"/>
            <a:chExt cx="762524" cy="130773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A8DD43-8B40-F9AD-00A5-5B947F87D4C2}"/>
                </a:ext>
              </a:extLst>
            </p:cNvPr>
            <p:cNvSpPr/>
            <p:nvPr/>
          </p:nvSpPr>
          <p:spPr>
            <a:xfrm>
              <a:off x="2228931" y="2622974"/>
              <a:ext cx="613178" cy="1178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1B35D9E-DDE4-7C23-B4BF-A7EA95580ADA}"/>
                </a:ext>
              </a:extLst>
            </p:cNvPr>
            <p:cNvGrpSpPr/>
            <p:nvPr/>
          </p:nvGrpSpPr>
          <p:grpSpPr>
            <a:xfrm>
              <a:off x="2079585" y="2494200"/>
              <a:ext cx="292584" cy="292583"/>
              <a:chOff x="7452678" y="656715"/>
              <a:chExt cx="400050" cy="40005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7C988F08-50B1-6212-5D39-251D1AE6096E}"/>
                  </a:ext>
                </a:extLst>
              </p:cNvPr>
              <p:cNvSpPr/>
              <p:nvPr/>
            </p:nvSpPr>
            <p:spPr>
              <a:xfrm>
                <a:off x="7452678" y="656715"/>
                <a:ext cx="400050" cy="400050"/>
              </a:xfrm>
              <a:prstGeom prst="ellipse">
                <a:avLst/>
              </a:prstGeom>
              <a:solidFill>
                <a:srgbClr val="FFFF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B0A127-3293-BD1C-4A7B-4743FEB6B590}"/>
                  </a:ext>
                </a:extLst>
              </p:cNvPr>
              <p:cNvSpPr txBox="1"/>
              <p:nvPr/>
            </p:nvSpPr>
            <p:spPr>
              <a:xfrm>
                <a:off x="7514391" y="688409"/>
                <a:ext cx="289062" cy="33665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1000" b="1" dirty="0">
                    <a:ea typeface="맑은 고딕"/>
                  </a:rPr>
                  <a:t>6</a:t>
                </a: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2F40271-00BA-A71B-8B39-BEF0653DDE22}"/>
              </a:ext>
            </a:extLst>
          </p:cNvPr>
          <p:cNvGrpSpPr/>
          <p:nvPr/>
        </p:nvGrpSpPr>
        <p:grpSpPr>
          <a:xfrm>
            <a:off x="1784757" y="2307892"/>
            <a:ext cx="395198" cy="521032"/>
            <a:chOff x="1982043" y="3013709"/>
            <a:chExt cx="395198" cy="52103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1B656A-D53D-99AE-DF03-418F513C0716}"/>
                </a:ext>
              </a:extLst>
            </p:cNvPr>
            <p:cNvSpPr/>
            <p:nvPr/>
          </p:nvSpPr>
          <p:spPr>
            <a:xfrm>
              <a:off x="2113424" y="3237038"/>
              <a:ext cx="263817" cy="2977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93230CD-0D94-89B6-615B-03D3D2646FF9}"/>
                </a:ext>
              </a:extLst>
            </p:cNvPr>
            <p:cNvGrpSpPr/>
            <p:nvPr/>
          </p:nvGrpSpPr>
          <p:grpSpPr>
            <a:xfrm>
              <a:off x="1982043" y="3013709"/>
              <a:ext cx="292584" cy="292583"/>
              <a:chOff x="7319309" y="1367042"/>
              <a:chExt cx="400050" cy="40005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D682EF9A-7DAD-4438-6A1F-AC0FB2341E2D}"/>
                  </a:ext>
                </a:extLst>
              </p:cNvPr>
              <p:cNvSpPr/>
              <p:nvPr/>
            </p:nvSpPr>
            <p:spPr>
              <a:xfrm>
                <a:off x="7319309" y="1367042"/>
                <a:ext cx="400050" cy="400050"/>
              </a:xfrm>
              <a:prstGeom prst="ellipse">
                <a:avLst/>
              </a:prstGeom>
              <a:solidFill>
                <a:srgbClr val="FFFF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66636C6-A62C-E399-904B-8354D8BD9288}"/>
                  </a:ext>
                </a:extLst>
              </p:cNvPr>
              <p:cNvSpPr txBox="1"/>
              <p:nvPr/>
            </p:nvSpPr>
            <p:spPr>
              <a:xfrm>
                <a:off x="7352738" y="1418834"/>
                <a:ext cx="289062" cy="33665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1000" b="1" dirty="0">
                    <a:ea typeface="맑은 고딕"/>
                  </a:rPr>
                  <a:t>5</a:t>
                </a:r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39AB9A-F293-345B-55AE-3DAA14EC58BE}"/>
              </a:ext>
            </a:extLst>
          </p:cNvPr>
          <p:cNvGrpSpPr/>
          <p:nvPr/>
        </p:nvGrpSpPr>
        <p:grpSpPr>
          <a:xfrm>
            <a:off x="2042192" y="2290215"/>
            <a:ext cx="395198" cy="521032"/>
            <a:chOff x="1982043" y="3013709"/>
            <a:chExt cx="395198" cy="5210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F298DEF-F3ED-4D24-A273-4EE17013598D}"/>
                </a:ext>
              </a:extLst>
            </p:cNvPr>
            <p:cNvSpPr/>
            <p:nvPr/>
          </p:nvSpPr>
          <p:spPr>
            <a:xfrm>
              <a:off x="2113424" y="3237038"/>
              <a:ext cx="263817" cy="2977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64E04C4-699B-EA36-3B80-F467F7D472F3}"/>
                </a:ext>
              </a:extLst>
            </p:cNvPr>
            <p:cNvGrpSpPr/>
            <p:nvPr/>
          </p:nvGrpSpPr>
          <p:grpSpPr>
            <a:xfrm>
              <a:off x="1982043" y="3013709"/>
              <a:ext cx="292584" cy="292583"/>
              <a:chOff x="7319309" y="1367042"/>
              <a:chExt cx="400050" cy="40005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4DE9D4EE-816F-B240-AB28-0A89A1538FC1}"/>
                  </a:ext>
                </a:extLst>
              </p:cNvPr>
              <p:cNvSpPr/>
              <p:nvPr/>
            </p:nvSpPr>
            <p:spPr>
              <a:xfrm>
                <a:off x="7319309" y="1367042"/>
                <a:ext cx="400050" cy="400050"/>
              </a:xfrm>
              <a:prstGeom prst="ellipse">
                <a:avLst/>
              </a:prstGeom>
              <a:solidFill>
                <a:srgbClr val="FFFF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88B8342-5256-8F0C-76E1-BC4638D8959A}"/>
                  </a:ext>
                </a:extLst>
              </p:cNvPr>
              <p:cNvSpPr txBox="1"/>
              <p:nvPr/>
            </p:nvSpPr>
            <p:spPr>
              <a:xfrm>
                <a:off x="7352738" y="1418834"/>
                <a:ext cx="289062" cy="33665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1000" b="1" dirty="0">
                    <a:ea typeface="맑은 고딕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23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캐릭터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325563"/>
            <a:ext cx="5564736" cy="538563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캐릭터는 </a:t>
            </a:r>
            <a:r>
              <a:rPr lang="en-US" altLang="ko-KR" sz="1400" dirty="0"/>
              <a:t>2D </a:t>
            </a:r>
            <a:r>
              <a:rPr lang="ko-KR" altLang="en-US" sz="1400" dirty="0"/>
              <a:t>도트 캐릭터로 구성된다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캐릭터가 가지고 있는 기본 속성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HP -&gt; 3</a:t>
            </a:r>
            <a:r>
              <a:rPr lang="ko-KR" altLang="en-US" sz="1400" dirty="0"/>
              <a:t>칸의 </a:t>
            </a:r>
            <a:r>
              <a:rPr lang="en-US" altLang="ko-KR" sz="1400" dirty="0"/>
              <a:t>HP</a:t>
            </a:r>
            <a:r>
              <a:rPr lang="ko-KR" altLang="en-US" sz="1400" dirty="0"/>
              <a:t>를 가진다</a:t>
            </a:r>
            <a:r>
              <a:rPr lang="en-US" altLang="ko-KR" sz="1400" dirty="0"/>
              <a:t>. 1</a:t>
            </a:r>
            <a:r>
              <a:rPr lang="ko-KR" altLang="en-US" sz="1400" dirty="0"/>
              <a:t>칸의 </a:t>
            </a:r>
            <a:r>
              <a:rPr lang="en-US" altLang="ko-KR" sz="1400" dirty="0"/>
              <a:t>HP</a:t>
            </a:r>
            <a:r>
              <a:rPr lang="ko-KR" altLang="en-US" sz="1400" dirty="0"/>
              <a:t>를 잃으면 </a:t>
            </a:r>
            <a:r>
              <a:rPr lang="en-US" altLang="ko-KR" sz="1400" dirty="0"/>
              <a:t>30</a:t>
            </a:r>
            <a:r>
              <a:rPr lang="ko-KR" altLang="en-US" sz="1400" dirty="0"/>
              <a:t>초 후 다시 치유된다</a:t>
            </a:r>
            <a:r>
              <a:rPr lang="en-US" altLang="ko-KR" sz="1400" dirty="0"/>
              <a:t>. 3</a:t>
            </a:r>
            <a:r>
              <a:rPr lang="ko-KR" altLang="en-US" sz="1400" dirty="0"/>
              <a:t>칸의 </a:t>
            </a:r>
            <a:r>
              <a:rPr lang="en-US" altLang="ko-KR" sz="1400" dirty="0"/>
              <a:t>HP</a:t>
            </a:r>
            <a:r>
              <a:rPr lang="ko-KR" altLang="en-US" sz="1400" dirty="0"/>
              <a:t>를 다 잃으면 캐릭터는 사망한다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폭탄 목걸이 </a:t>
            </a:r>
            <a:r>
              <a:rPr lang="en-US" altLang="ko-KR" sz="1400" dirty="0"/>
              <a:t>-&gt; </a:t>
            </a:r>
            <a:r>
              <a:rPr lang="ko-KR" altLang="en-US" sz="1400" dirty="0"/>
              <a:t>내부 시간 카운트를 가진다</a:t>
            </a:r>
            <a:r>
              <a:rPr lang="en-US" altLang="ko-KR" sz="1400" dirty="0"/>
              <a:t>. 240</a:t>
            </a:r>
            <a:r>
              <a:rPr lang="ko-KR" altLang="en-US" sz="1400" dirty="0"/>
              <a:t>초의 시간을 가진다</a:t>
            </a:r>
            <a:r>
              <a:rPr lang="en-US" altLang="ko-KR" sz="1400" dirty="0"/>
              <a:t>. </a:t>
            </a:r>
            <a:r>
              <a:rPr lang="ko-KR" altLang="en-US" sz="1400" dirty="0"/>
              <a:t>게임이 시작되면 자동으로 시간이 줄어들며</a:t>
            </a:r>
            <a:r>
              <a:rPr lang="en-US" altLang="ko-KR" sz="1400" dirty="0"/>
              <a:t>, </a:t>
            </a:r>
            <a:r>
              <a:rPr lang="ko-KR" altLang="en-US" sz="1400" dirty="0"/>
              <a:t>해당 시간이 다 다하면 캐릭터는 사망한다</a:t>
            </a:r>
            <a:r>
              <a:rPr lang="en-US" altLang="ko-KR" sz="1400" dirty="0"/>
              <a:t>. </a:t>
            </a:r>
            <a:r>
              <a:rPr lang="ko-KR" altLang="en-US" sz="1400" dirty="0"/>
              <a:t>폭탄 목걸이라는 용어를 </a:t>
            </a:r>
            <a:r>
              <a:rPr lang="ko-KR" altLang="en-US" sz="1400" dirty="0" err="1"/>
              <a:t>사용하는거지</a:t>
            </a:r>
            <a:r>
              <a:rPr lang="ko-KR" altLang="en-US" sz="1400" dirty="0"/>
              <a:t> 내부 타이머</a:t>
            </a:r>
            <a:r>
              <a:rPr lang="en-US" altLang="ko-KR" sz="1400" dirty="0"/>
              <a:t>, </a:t>
            </a:r>
            <a:r>
              <a:rPr lang="ko-KR" altLang="en-US" sz="1400" dirty="0"/>
              <a:t>게임 제한 시간이라 보면 됨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가방 </a:t>
            </a:r>
            <a:r>
              <a:rPr lang="en-US" altLang="ko-KR" sz="1400" dirty="0"/>
              <a:t>-&gt; </a:t>
            </a:r>
            <a:r>
              <a:rPr lang="ko-KR" altLang="en-US" sz="1400" dirty="0"/>
              <a:t>따로 가방을 보여주거나 여는 키는 존재하지 않고</a:t>
            </a:r>
            <a:r>
              <a:rPr lang="en-US" altLang="ko-KR" sz="1400" dirty="0"/>
              <a:t>, </a:t>
            </a:r>
            <a:r>
              <a:rPr lang="ko-KR" altLang="en-US" sz="1400" dirty="0"/>
              <a:t>캐릭터 내부 변수에 저장하는 식으로 사용 예정</a:t>
            </a:r>
            <a:r>
              <a:rPr lang="en-US" altLang="ko-KR" sz="1400" dirty="0"/>
              <a:t>. Bullet </a:t>
            </a:r>
            <a:r>
              <a:rPr lang="ko-KR" altLang="en-US" sz="1400" dirty="0"/>
              <a:t>변수와 </a:t>
            </a:r>
            <a:r>
              <a:rPr lang="en-US" altLang="ko-KR" sz="1400" dirty="0"/>
              <a:t>Key </a:t>
            </a:r>
            <a:r>
              <a:rPr lang="ko-KR" altLang="en-US" sz="1400" dirty="0"/>
              <a:t>변수가 존재하며 총알을 얻으면 </a:t>
            </a:r>
            <a:r>
              <a:rPr lang="en-US" altLang="ko-KR" sz="1400" dirty="0"/>
              <a:t>Bullet </a:t>
            </a:r>
            <a:r>
              <a:rPr lang="ko-KR" altLang="en-US" sz="1400" dirty="0"/>
              <a:t>변수에 숫자를 증가하는 식으로 사용할 예정</a:t>
            </a:r>
            <a:r>
              <a:rPr lang="en-US" altLang="ko-KR" sz="1400" dirty="0"/>
              <a:t>. </a:t>
            </a:r>
            <a:r>
              <a:rPr lang="ko-KR" altLang="en-US" sz="1400" dirty="0"/>
              <a:t>열쇠도 동일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충돌 </a:t>
            </a:r>
            <a:r>
              <a:rPr lang="ko-KR" altLang="en-US" sz="1400" dirty="0" err="1"/>
              <a:t>콜라이더</a:t>
            </a:r>
            <a:r>
              <a:rPr lang="ko-KR" altLang="en-US" sz="1400" dirty="0"/>
              <a:t> </a:t>
            </a:r>
            <a:r>
              <a:rPr lang="en-US" altLang="ko-KR" sz="1400" dirty="0"/>
              <a:t>-&gt; </a:t>
            </a:r>
            <a:r>
              <a:rPr lang="ko-KR" altLang="en-US" sz="1400" dirty="0"/>
              <a:t>몬스터나 총알에 맞았을 때 피격을 당했다는 정보를 체크할 수 있는 </a:t>
            </a:r>
            <a:r>
              <a:rPr lang="ko-KR" altLang="en-US" sz="1400" dirty="0" err="1"/>
              <a:t>콜라이더가</a:t>
            </a:r>
            <a:r>
              <a:rPr lang="ko-KR" altLang="en-US" sz="1400" dirty="0"/>
              <a:t> 존재해야 함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스킬</a:t>
            </a:r>
            <a:r>
              <a:rPr lang="en-US" altLang="ko-KR" sz="1400" dirty="0"/>
              <a:t>1 -&gt; </a:t>
            </a:r>
            <a:r>
              <a:rPr lang="ko-KR" altLang="en-US" sz="1400" dirty="0"/>
              <a:t>사용하면 </a:t>
            </a:r>
            <a:r>
              <a:rPr lang="en-US" altLang="ko-KR" sz="1400" dirty="0"/>
              <a:t>1</a:t>
            </a:r>
            <a:r>
              <a:rPr lang="ko-KR" altLang="en-US" sz="1400" dirty="0"/>
              <a:t>초간 이동속도가 소폭 증가한다</a:t>
            </a:r>
            <a:r>
              <a:rPr lang="en-US" altLang="ko-KR" sz="1400" dirty="0"/>
              <a:t>. 10</a:t>
            </a:r>
            <a:r>
              <a:rPr lang="ko-KR" altLang="en-US" sz="1400" dirty="0"/>
              <a:t>초의 쿨 타임을 가지고 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스킬</a:t>
            </a:r>
            <a:r>
              <a:rPr lang="en-US" altLang="ko-KR" sz="1400" dirty="0"/>
              <a:t>2 -&gt; </a:t>
            </a:r>
            <a:r>
              <a:rPr lang="ko-KR" altLang="en-US" sz="1400" dirty="0"/>
              <a:t>각각의 직업이 고유로 가지고 있는 스킬을 사용할 수 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551601" y="524744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캐릭터 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E3C23A-431F-2515-2E77-3056453FD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45" y="1522949"/>
            <a:ext cx="4641509" cy="36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폭탄 목걸이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39215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폭탄 목걸이라는 용어로 지칭한다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실제로 게임 제한 시간이라고 보면 되고</a:t>
            </a:r>
            <a:r>
              <a:rPr lang="en-US" altLang="ko-KR" sz="1400" dirty="0"/>
              <a:t>, </a:t>
            </a:r>
            <a:r>
              <a:rPr lang="ko-KR" altLang="en-US" sz="1400" dirty="0"/>
              <a:t>각각의 캐릭터가</a:t>
            </a:r>
            <a:r>
              <a:rPr lang="en-US" altLang="ko-KR" sz="1400" dirty="0"/>
              <a:t> </a:t>
            </a:r>
            <a:r>
              <a:rPr lang="ko-KR" altLang="en-US" sz="1400" dirty="0"/>
              <a:t>가지고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240</a:t>
            </a:r>
            <a:r>
              <a:rPr lang="ko-KR" altLang="en-US" sz="1400" dirty="0"/>
              <a:t>초로 설정 되어있고</a:t>
            </a:r>
            <a:r>
              <a:rPr lang="en-US" altLang="ko-KR" sz="1400" dirty="0"/>
              <a:t>, </a:t>
            </a:r>
            <a:r>
              <a:rPr lang="ko-KR" altLang="en-US" sz="1400" dirty="0"/>
              <a:t>연구소 맵 후 필드 </a:t>
            </a:r>
            <a:r>
              <a:rPr lang="ko-KR" altLang="en-US" sz="1400" dirty="0" err="1"/>
              <a:t>맵으로</a:t>
            </a:r>
            <a:r>
              <a:rPr lang="ko-KR" altLang="en-US" sz="1400" dirty="0"/>
              <a:t> 들어서면 자동으로 델타 타임에 따라 줄어든다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이 시간은 총알에 피격되거나 몬스터에 피격되면 </a:t>
            </a:r>
            <a:r>
              <a:rPr lang="en-US" altLang="ko-KR" sz="1400" dirty="0"/>
              <a:t>30</a:t>
            </a:r>
            <a:r>
              <a:rPr lang="ko-KR" altLang="en-US" sz="1400" dirty="0"/>
              <a:t>초 줄어든다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시간을 늘리거나 추가할 방법은 존재하지 않는다</a:t>
            </a:r>
            <a:r>
              <a:rPr lang="en-US" altLang="ko-KR" sz="1400" dirty="0"/>
              <a:t>. </a:t>
            </a:r>
            <a:r>
              <a:rPr lang="ko-KR" altLang="en-US" sz="1400" dirty="0"/>
              <a:t>열쇠를 통해서만 가능하도록 할 예정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215750" y="396326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사진</a:t>
            </a:r>
          </a:p>
        </p:txBody>
      </p:sp>
      <p:pic>
        <p:nvPicPr>
          <p:cNvPr id="6" name="그림 5" descr="텍스트, 스크린샷, 노랑, 게임이(가) 표시된 사진&#10;&#10;자동 생성된 설명">
            <a:extLst>
              <a:ext uri="{FF2B5EF4-FFF2-40B4-BE49-F238E27FC236}">
                <a16:creationId xmlns:a16="http://schemas.microsoft.com/office/drawing/2014/main" id="{F42A43FA-48B8-3CA3-ED3A-372558EC7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0"/>
          <a:stretch/>
        </p:blipFill>
        <p:spPr>
          <a:xfrm>
            <a:off x="6096000" y="3429000"/>
            <a:ext cx="5429250" cy="3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총</a:t>
            </a:r>
            <a:r>
              <a:rPr lang="en-US" altLang="ko-KR" dirty="0"/>
              <a:t> &amp; </a:t>
            </a:r>
            <a:r>
              <a:rPr lang="ko-KR" altLang="en-US" dirty="0"/>
              <a:t>총알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4748302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총은 캐릭터 손에 들려져 있다</a:t>
            </a:r>
            <a:r>
              <a:rPr lang="en-US" altLang="ko-KR" sz="1400" dirty="0"/>
              <a:t>.</a:t>
            </a:r>
            <a:r>
              <a:rPr lang="ko-KR" altLang="en-US" sz="1400" dirty="0"/>
              <a:t> 따로 꺼내거나 넣는 키는 존재하지 않는다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총알을 상자에서 획득한 후</a:t>
            </a:r>
            <a:r>
              <a:rPr lang="en-US" altLang="ko-KR" sz="1400" dirty="0"/>
              <a:t>, </a:t>
            </a:r>
            <a:r>
              <a:rPr lang="ko-KR" altLang="en-US" sz="1400" dirty="0"/>
              <a:t>마우스 왼쪽 클릭을 통해 발사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총알을 발사하면 총알이 소모된다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총알은 마우스 포인터 방향으로 발사되며</a:t>
            </a:r>
            <a:r>
              <a:rPr lang="en-US" altLang="ko-KR" sz="1400" dirty="0"/>
              <a:t>, 2</a:t>
            </a:r>
            <a:r>
              <a:rPr lang="ko-KR" altLang="en-US" sz="1400" dirty="0"/>
              <a:t>초 후 파괴된다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캐릭터가 총알에 충돌하면 폭탄 목걸이 시간 </a:t>
            </a:r>
            <a:r>
              <a:rPr lang="en-US" altLang="ko-KR" sz="1400" dirty="0"/>
              <a:t>30</a:t>
            </a:r>
            <a:r>
              <a:rPr lang="ko-KR" altLang="en-US" sz="1400" dirty="0"/>
              <a:t>초와 </a:t>
            </a:r>
            <a:r>
              <a:rPr lang="en-US" altLang="ko-KR" sz="1400" dirty="0"/>
              <a:t>HP 1</a:t>
            </a:r>
            <a:r>
              <a:rPr lang="ko-KR" altLang="en-US" sz="1400" dirty="0"/>
              <a:t>칸을 잃게 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535094" y="4500562"/>
            <a:ext cx="149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총 사진</a:t>
            </a:r>
          </a:p>
        </p:txBody>
      </p:sp>
      <p:pic>
        <p:nvPicPr>
          <p:cNvPr id="6" name="그림 5" descr="무기이(가) 표시된 사진&#10;&#10;자동 생성된 설명">
            <a:extLst>
              <a:ext uri="{FF2B5EF4-FFF2-40B4-BE49-F238E27FC236}">
                <a16:creationId xmlns:a16="http://schemas.microsoft.com/office/drawing/2014/main" id="{9C03BD04-00B6-03AA-4229-8561DEBD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874" y="2586037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1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연구소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484058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해당 </a:t>
            </a:r>
            <a:r>
              <a:rPr lang="ko-KR" altLang="en-US" sz="1400" dirty="0" err="1"/>
              <a:t>맵은</a:t>
            </a:r>
            <a:r>
              <a:rPr lang="ko-KR" altLang="en-US" sz="1400" dirty="0"/>
              <a:t> </a:t>
            </a:r>
            <a:r>
              <a:rPr lang="en-US" altLang="ko-KR" sz="1400" dirty="0"/>
              <a:t>60</a:t>
            </a:r>
            <a:r>
              <a:rPr lang="ko-KR" altLang="en-US" sz="1400" dirty="0"/>
              <a:t>초 시간 제한이 존재하며</a:t>
            </a:r>
            <a:r>
              <a:rPr lang="en-US" altLang="ko-KR" sz="1400" dirty="0"/>
              <a:t>, 60</a:t>
            </a:r>
            <a:r>
              <a:rPr lang="ko-KR" altLang="en-US" sz="1400" dirty="0"/>
              <a:t>초 시간이 지나면 다음 </a:t>
            </a:r>
            <a:r>
              <a:rPr lang="ko-KR" altLang="en-US" sz="1400" dirty="0" err="1"/>
              <a:t>맵으로</a:t>
            </a:r>
            <a:r>
              <a:rPr lang="ko-KR" altLang="en-US" sz="1400" dirty="0"/>
              <a:t> 이동한다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룸에서 게임 시작 후 해당 </a:t>
            </a:r>
            <a:r>
              <a:rPr lang="ko-KR" altLang="en-US" sz="1400" dirty="0" err="1"/>
              <a:t>맵으로</a:t>
            </a:r>
            <a:r>
              <a:rPr lang="ko-KR" altLang="en-US" sz="1400" dirty="0"/>
              <a:t> 이동된다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연구소 </a:t>
            </a:r>
            <a:r>
              <a:rPr lang="ko-KR" altLang="en-US" sz="1400" dirty="0" err="1"/>
              <a:t>맵은</a:t>
            </a:r>
            <a:r>
              <a:rPr lang="ko-KR" altLang="en-US" sz="1400" dirty="0"/>
              <a:t> 직업을 결정 할 수 있는 아이템들이 존재하며</a:t>
            </a:r>
            <a:r>
              <a:rPr lang="en-US" altLang="ko-KR" sz="1400" dirty="0"/>
              <a:t>, </a:t>
            </a:r>
            <a:r>
              <a:rPr lang="ko-KR" altLang="en-US" sz="1400" dirty="0"/>
              <a:t>해당 </a:t>
            </a:r>
            <a:r>
              <a:rPr lang="ko-KR" altLang="en-US" sz="1400" dirty="0" err="1"/>
              <a:t>맵에서</a:t>
            </a:r>
            <a:r>
              <a:rPr lang="ko-KR" altLang="en-US" sz="1400" dirty="0"/>
              <a:t> 아이템을 먹은 후 </a:t>
            </a:r>
            <a:r>
              <a:rPr lang="en-US" altLang="ko-KR" sz="1400" dirty="0"/>
              <a:t>60</a:t>
            </a:r>
            <a:r>
              <a:rPr lang="ko-KR" altLang="en-US" sz="1400" dirty="0"/>
              <a:t>초 시간이 지나면 자동으로 해당 직업으로 전직한다</a:t>
            </a:r>
            <a:r>
              <a:rPr lang="en-US" altLang="ko-KR" sz="1400" dirty="0"/>
              <a:t>. </a:t>
            </a:r>
            <a:r>
              <a:rPr lang="ko-KR" altLang="en-US" sz="1400" dirty="0"/>
              <a:t>해당 </a:t>
            </a:r>
            <a:r>
              <a:rPr lang="ko-KR" altLang="en-US" sz="1400" dirty="0" err="1"/>
              <a:t>맵에서</a:t>
            </a:r>
            <a:r>
              <a:rPr lang="ko-KR" altLang="en-US" sz="1400" dirty="0"/>
              <a:t> 전직 아이템을 먹지 못하면 직업을 얻지 못한 채로 시작한다</a:t>
            </a:r>
            <a:r>
              <a:rPr lang="en-US" altLang="ko-KR" sz="1400" dirty="0"/>
              <a:t>. </a:t>
            </a:r>
            <a:r>
              <a:rPr lang="ko-KR" altLang="en-US" sz="1400" dirty="0"/>
              <a:t>직업 아이템을 먹으면 다른 직업 아이템을 먹지 못한다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캐릭터는 </a:t>
            </a:r>
            <a:r>
              <a:rPr lang="en-US" altLang="ko-KR" sz="1400" dirty="0"/>
              <a:t>3</a:t>
            </a:r>
            <a:r>
              <a:rPr lang="ko-KR" altLang="en-US" sz="1400" dirty="0"/>
              <a:t>곳의 지정된 위치에서 각각 </a:t>
            </a:r>
            <a:r>
              <a:rPr lang="ko-KR" altLang="en-US" sz="1400" dirty="0" err="1"/>
              <a:t>스폰된다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사용자는 직업 아이템을 먹는 것 외에는 다른 행동은 할 수 없다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622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필드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769944"/>
            <a:ext cx="5564736" cy="39215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연구소에서 </a:t>
            </a:r>
            <a:r>
              <a:rPr lang="en-US" altLang="ko-KR" sz="1400" dirty="0"/>
              <a:t>60</a:t>
            </a:r>
            <a:r>
              <a:rPr lang="ko-KR" altLang="en-US" sz="1400" dirty="0"/>
              <a:t>초가 흐른 뒤</a:t>
            </a:r>
            <a:r>
              <a:rPr lang="en-US" altLang="ko-KR" sz="1400" dirty="0"/>
              <a:t>, </a:t>
            </a:r>
            <a:r>
              <a:rPr lang="ko-KR" altLang="en-US" sz="1400" dirty="0"/>
              <a:t>필드 </a:t>
            </a:r>
            <a:r>
              <a:rPr lang="ko-KR" altLang="en-US" sz="1400" dirty="0" err="1"/>
              <a:t>맵으로</a:t>
            </a:r>
            <a:r>
              <a:rPr lang="ko-KR" altLang="en-US" sz="1400" dirty="0"/>
              <a:t> 이동한다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필드 </a:t>
            </a:r>
            <a:r>
              <a:rPr lang="ko-KR" altLang="en-US" sz="1400" dirty="0" err="1"/>
              <a:t>맵은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일차 낮 부터 시작하여 </a:t>
            </a:r>
            <a:r>
              <a:rPr lang="en-US" altLang="ko-KR" sz="1400" dirty="0"/>
              <a:t>60</a:t>
            </a:r>
            <a:r>
              <a:rPr lang="ko-KR" altLang="en-US" sz="1400" dirty="0"/>
              <a:t>초가 지나면 밤으로 바뀌며</a:t>
            </a:r>
            <a:r>
              <a:rPr lang="en-US" altLang="ko-KR" sz="1400" dirty="0"/>
              <a:t>,</a:t>
            </a:r>
            <a:r>
              <a:rPr lang="ko-KR" altLang="en-US" sz="1400" dirty="0"/>
              <a:t>다시 </a:t>
            </a:r>
            <a:r>
              <a:rPr lang="en-US" altLang="ko-KR" sz="1400" dirty="0"/>
              <a:t>60</a:t>
            </a:r>
            <a:r>
              <a:rPr lang="ko-KR" altLang="en-US" sz="1400" dirty="0"/>
              <a:t>초가 흐르면 </a:t>
            </a:r>
            <a:r>
              <a:rPr lang="en-US" altLang="ko-KR" sz="1400" dirty="0"/>
              <a:t>2</a:t>
            </a:r>
            <a:r>
              <a:rPr lang="ko-KR" altLang="en-US" sz="1400" dirty="0"/>
              <a:t>일차 낮이 되는 식으로 구성된다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밤이 되면 화면의 밝기가 어두워 진다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err="1"/>
              <a:t>맵에는</a:t>
            </a:r>
            <a:r>
              <a:rPr lang="ko-KR" altLang="en-US" sz="1400" dirty="0"/>
              <a:t> 기본적으로 몬스터와 상자들이 존재하며</a:t>
            </a:r>
            <a:r>
              <a:rPr lang="en-US" altLang="ko-KR" sz="1400" dirty="0"/>
              <a:t>, </a:t>
            </a:r>
            <a:r>
              <a:rPr lang="ko-KR" altLang="en-US" sz="1400" dirty="0"/>
              <a:t>위치는 랜덤 위치에 생성된다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낮 밤이 </a:t>
            </a:r>
            <a:r>
              <a:rPr lang="ko-KR" altLang="en-US" sz="1400" dirty="0" err="1"/>
              <a:t>지날때</a:t>
            </a:r>
            <a:r>
              <a:rPr lang="ko-KR" altLang="en-US" sz="1400" dirty="0"/>
              <a:t> 마다 추가로 랜덤 위치에 생성된다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필드 중앙부분엔 </a:t>
            </a:r>
            <a:r>
              <a:rPr lang="ko-KR" altLang="en-US" sz="1400" dirty="0" err="1"/>
              <a:t>쉘터라는</a:t>
            </a:r>
            <a:r>
              <a:rPr lang="ko-KR" altLang="en-US" sz="1400" dirty="0"/>
              <a:t> 공통 부분이 존재함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필드 기획은 맵 기획서를 통해 확인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3224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869</Words>
  <Application>Microsoft Office PowerPoint</Application>
  <PresentationFormat>와이드스크린</PresentationFormat>
  <Paragraphs>142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TRASHES 시스템 기획서</vt:lpstr>
      <vt:lpstr>1. 로비</vt:lpstr>
      <vt:lpstr>2. 룸</vt:lpstr>
      <vt:lpstr>3. 조작법</vt:lpstr>
      <vt:lpstr>4. 캐릭터</vt:lpstr>
      <vt:lpstr>5. 폭탄 목걸이</vt:lpstr>
      <vt:lpstr>6. 총 &amp; 총알</vt:lpstr>
      <vt:lpstr>7. 연구소</vt:lpstr>
      <vt:lpstr>8. 필드</vt:lpstr>
      <vt:lpstr>9. 상자</vt:lpstr>
      <vt:lpstr>10. 열쇠</vt:lpstr>
      <vt:lpstr>11. 비상탈출구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 시스템 기획서</dc:title>
  <dc:creator>용성 최</dc:creator>
  <cp:lastModifiedBy>최용성</cp:lastModifiedBy>
  <cp:revision>4</cp:revision>
  <dcterms:created xsi:type="dcterms:W3CDTF">2023-10-10T16:22:30Z</dcterms:created>
  <dcterms:modified xsi:type="dcterms:W3CDTF">2023-10-12T13:02:08Z</dcterms:modified>
</cp:coreProperties>
</file>