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1" r:id="rId9"/>
    <p:sldId id="269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02645-971D-4396-A26E-3104B1B14CE1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E0477-A47D-4370-A66A-825A36232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8CA1-EFD6-4562-A6CE-886007CA3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89D5B-A8D2-457B-BCB9-8BBAB679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957B-A171-4297-B4D0-36CD5DA9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3B97-D3D9-4870-8902-1BC8671D0EBC}" type="datetime1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323D-ECBF-415F-B6E0-AB6E25ED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AEE3-491F-4BFB-8398-279E4E1E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3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8A0F-02EB-48E9-9E2D-8FBB7274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1B90E-5DB7-483E-B422-B9CEF0CF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FCCE-33F9-48B9-BDE5-A5D0DF5F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AA3-6EF2-4D90-BEF1-47D31243D9C9}" type="datetime1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03DC-074E-4108-9868-BFFD8518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4279-2DCC-4C5C-B668-D55EA3C7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EA0C5-7FD9-448B-A102-A4D5065B7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08527-4DF0-4ED2-8007-4902D308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9FE3-DE09-4F10-841B-F2A90164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865B-7AC1-4709-BE2F-0D1FD384F391}" type="datetime1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FCA4-7FA6-4E6A-97F6-B4753879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F79A-11D0-4136-986F-23491758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3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9D73-8347-43A8-B980-6A4C7E32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C1F8-EF56-4B84-AD7A-15E13718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624D-F66C-4CC4-B31D-7B9ADDA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7A75-7F5F-41D2-8228-88E34753C166}" type="datetime1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C9BC-67DF-496B-985F-6DF9A696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C566-3FA8-4E9D-923E-9DFD51F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1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A27-B1C9-4432-A63F-A515E1AE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B463E-74B8-4E50-8646-1F1C0A8D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E342-3CEB-46BD-A951-C1095493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8118-B1A2-4DE8-B6AC-E86719C8DA90}" type="datetime1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8059-E6DC-4359-B589-789B7DCD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F878-4399-49E9-84D4-3529B33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3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8342-5580-416D-851A-20D39FE0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E1BF-5EC5-44CC-99AE-188F4342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FF43D-456E-4C3C-A44B-2FE4287E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4654-8293-488E-B352-3F57164E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BCC6-FD80-44B8-96A1-91A41542D81F}" type="datetime1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2E1D4-24A6-4937-BE49-D7758879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74935-B176-49EA-BA17-8550F48D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2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1AC5-B804-4A9C-A448-A2F935A9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AC13-B311-4985-ADAB-B864E409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0E34B-FBD4-4306-A212-6FE750B79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EAA22-150D-498E-9F8E-80FA4C662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0B14B-97C2-4F8F-AAD3-6BB7A55D4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1AB30-1662-4575-9452-B1E4FCD3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8458-E236-4411-AEF8-76D4409A9891}" type="datetime1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FB6D0-27B2-41C3-A0E7-C946CF8E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D4948-90D8-457B-A91C-ED6B626E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3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491D-7D5A-4715-A4D2-4648B017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543BC-0C8C-4B7E-99BD-E9E3D61D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CAD6-30CD-4FCF-9F62-6E0760ACD056}" type="datetime1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6BE18-1784-46FC-B96D-7B96CA8E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974E-08E8-40A3-B446-91791BEC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FF85F-2AB2-4BD0-8BBC-802CAED6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CEE-F403-46CD-A18B-96C03170F9F9}" type="datetime1">
              <a:rPr lang="en-IN" smtClean="0"/>
              <a:t>25-11-2019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D98DE-757E-46BD-BE5D-556557ED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24318-3400-4167-B442-D8DC9AD2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F4CB-EAE4-470E-823D-A9D586B8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7019-134F-401E-A201-4418B569F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076E2-B844-4072-BC22-ABEC1E33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C165C-72B9-4E2A-B9BB-5B27D5CE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9C9-2E81-4144-9B16-5661F069BA69}" type="datetime1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5FB3-FA54-412E-BB32-FBF66DBC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B525-7316-47C6-89C0-76E8878E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5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57BB-6177-487A-A7DE-2040DC8E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F6810-05B6-4009-937A-087B77EC8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58384-9CA3-4A65-891B-DE5FB740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91667-6F9A-48E5-9CA5-FF8296AF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A6B3-ED6C-4EA2-8F60-487E7280A2C6}" type="datetime1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11B0-523E-4B5E-B967-8AF7C1E6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6808-9313-47D1-999E-A4853279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A3A98-00D7-4521-98D5-D07932D8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C449-DDF7-4B56-92C0-3351104F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64E90-8658-4D68-8043-4F7D1EEB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6CA-39CA-41CC-B0FD-0097D6D5F915}" type="datetime1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0B76-49CC-4F4E-AB42-6D8226DE3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65B1-3271-48C1-9E7E-866343439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73C1-C515-4927-BEB0-B9A24BBD9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3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5g-ppp.eu/5g-norma/" TargetMode="External"/><Relationship Id="rId13" Type="http://schemas.openxmlformats.org/officeDocument/2006/relationships/hyperlink" Target="https://wireless.kth.se/5green" TargetMode="External"/><Relationship Id="rId3" Type="http://schemas.openxmlformats.org/officeDocument/2006/relationships/hyperlink" Target="http://euforie-h2020.eu/" TargetMode="External"/><Relationship Id="rId7" Type="http://schemas.openxmlformats.org/officeDocument/2006/relationships/hyperlink" Target="https://5g-mmmagic.eu/project/" TargetMode="External"/><Relationship Id="rId12" Type="http://schemas.openxmlformats.org/officeDocument/2006/relationships/hyperlink" Target="https://5g-ppp.eu/xhaul/" TargetMode="External"/><Relationship Id="rId2" Type="http://schemas.openxmlformats.org/officeDocument/2006/relationships/hyperlink" Target="http://tribe-h2020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eentouch.org/" TargetMode="External"/><Relationship Id="rId11" Type="http://schemas.openxmlformats.org/officeDocument/2006/relationships/hyperlink" Target="https://5g-ppp.eu/virtuwind/" TargetMode="External"/><Relationship Id="rId5" Type="http://schemas.openxmlformats.org/officeDocument/2006/relationships/hyperlink" Target="http://www.greennets.eu/" TargetMode="External"/><Relationship Id="rId10" Type="http://schemas.openxmlformats.org/officeDocument/2006/relationships/hyperlink" Target="https://5g-ppp.eu/cognet" TargetMode="External"/><Relationship Id="rId4" Type="http://schemas.openxmlformats.org/officeDocument/2006/relationships/hyperlink" Target="https://www.wbcsd.org/Programs/Cities-and-Mobility/Zero-Emissions-Cities" TargetMode="External"/><Relationship Id="rId9" Type="http://schemas.openxmlformats.org/officeDocument/2006/relationships/hyperlink" Target="https://metis-ii.5g-ppp.e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484FE-8885-4DF3-93B8-AA8315045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24" y="1788357"/>
            <a:ext cx="6405753" cy="2249071"/>
          </a:xfrm>
        </p:spPr>
        <p:txBody>
          <a:bodyPr anchor="t">
            <a:normAutofit/>
          </a:bodyPr>
          <a:lstStyle/>
          <a:p>
            <a:pPr algn="l"/>
            <a:r>
              <a:rPr lang="en-IN" sz="5400" dirty="0"/>
              <a:t>Green Communication</a:t>
            </a:r>
            <a:br>
              <a:rPr lang="en-IN" sz="5400" dirty="0"/>
            </a:br>
            <a:r>
              <a:rPr lang="en-IN" sz="4400" dirty="0"/>
              <a:t>ENGI-9876 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F2A65-2D6A-46D3-A2ED-3BAF8AC3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624" y="4140388"/>
            <a:ext cx="6405753" cy="1685876"/>
          </a:xfrm>
        </p:spPr>
        <p:txBody>
          <a:bodyPr anchor="b">
            <a:noAutofit/>
          </a:bodyPr>
          <a:lstStyle/>
          <a:p>
            <a:r>
              <a:rPr lang="en-IN" dirty="0" err="1"/>
              <a:t>Turuvekere</a:t>
            </a:r>
            <a:r>
              <a:rPr lang="en-IN" dirty="0"/>
              <a:t> Radhakrishna Bhavanishankar</a:t>
            </a:r>
          </a:p>
          <a:p>
            <a:endParaRPr lang="en-IN" dirty="0"/>
          </a:p>
          <a:p>
            <a:r>
              <a:rPr lang="en-IN" dirty="0"/>
              <a:t>Faculty: </a:t>
            </a:r>
            <a:r>
              <a:rPr lang="en-IN" dirty="0" err="1"/>
              <a:t>Dr.</a:t>
            </a:r>
            <a:r>
              <a:rPr lang="en-IN" dirty="0"/>
              <a:t> Cheng Li</a:t>
            </a:r>
          </a:p>
          <a:p>
            <a:r>
              <a:rPr lang="en-IN" dirty="0"/>
              <a:t>Memorial University of Newfoundland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52A2-4BC5-46D6-B418-344FC9BC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7C73C1-C515-4927-BEB0-B9A24BBD9C9B}" type="slidenum">
              <a:rPr lang="en-IN">
                <a:solidFill>
                  <a:srgbClr val="D9D9D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IN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08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AF8802-F70C-4EC5-B242-AA5FA6AA7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93"/>
          <a:stretch/>
        </p:blipFill>
        <p:spPr>
          <a:xfrm>
            <a:off x="4909624" y="1"/>
            <a:ext cx="7282375" cy="6857999"/>
          </a:xfrm>
          <a:prstGeom prst="rect">
            <a:avLst/>
          </a:pr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35492-43BC-4EC6-ACDC-0ADBE192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87792"/>
            <a:ext cx="7157642" cy="82999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Challenges: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4E2CB-B532-48F1-89D8-B9BFBD7F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37C73C1-C515-4927-BEB0-B9A24BBD9C9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19468-B010-4AE8-BDB9-4FEB61BE4F3C}"/>
              </a:ext>
            </a:extLst>
          </p:cNvPr>
          <p:cNvSpPr/>
          <p:nvPr/>
        </p:nvSpPr>
        <p:spPr>
          <a:xfrm>
            <a:off x="804672" y="1792114"/>
            <a:ext cx="55539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Cost: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Establishment of new infrastructure,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of energy-efficient designs in devices may need higher computational power.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Spectrum efficiency: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Transmission rate is </a:t>
            </a:r>
            <a:r>
              <a:rPr lang="en-US" sz="2000" dirty="0"/>
              <a:t>directly proportional to available transmit power and bandwidth - </a:t>
            </a:r>
            <a:r>
              <a:rPr lang="en-IN" sz="2000" dirty="0"/>
              <a:t>Shannon’s capacity formula,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Trade-off.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Bandwidth: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Bandwidth expansion – new schemes and integration with existing system.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882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6AB1-983B-4C4E-8D4F-2FEC7F7D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Ongoing projects: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0BB2-6EE4-4BA3-BC44-0E2FC808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7C73C1-C515-4927-BEB0-B9A24BBD9C9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FFB5C8-AC60-45FC-8006-1C877A8C1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0623"/>
              </p:ext>
            </p:extLst>
          </p:nvPr>
        </p:nvGraphicFramePr>
        <p:xfrm>
          <a:off x="378069" y="2419643"/>
          <a:ext cx="11438792" cy="3645636"/>
        </p:xfrm>
        <a:graphic>
          <a:graphicData uri="http://schemas.openxmlformats.org/drawingml/2006/table">
            <a:tbl>
              <a:tblPr firstRow="1" firstCol="1" bandRow="1"/>
              <a:tblGrid>
                <a:gridCol w="1420903">
                  <a:extLst>
                    <a:ext uri="{9D8B030D-6E8A-4147-A177-3AD203B41FA5}">
                      <a16:colId xmlns:a16="http://schemas.microsoft.com/office/drawing/2014/main" val="791853540"/>
                    </a:ext>
                  </a:extLst>
                </a:gridCol>
                <a:gridCol w="5217852">
                  <a:extLst>
                    <a:ext uri="{9D8B030D-6E8A-4147-A177-3AD203B41FA5}">
                      <a16:colId xmlns:a16="http://schemas.microsoft.com/office/drawing/2014/main" val="526893969"/>
                    </a:ext>
                  </a:extLst>
                </a:gridCol>
                <a:gridCol w="4800037">
                  <a:extLst>
                    <a:ext uri="{9D8B030D-6E8A-4147-A177-3AD203B41FA5}">
                      <a16:colId xmlns:a16="http://schemas.microsoft.com/office/drawing/2014/main" val="215389613"/>
                    </a:ext>
                  </a:extLst>
                </a:gridCol>
              </a:tblGrid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Research area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 link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021661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TRIBE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enhance social behaviour of users towards EE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http://tribe-h2020.eu</a:t>
                      </a: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96553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EUFORIE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Targeting secure, clean and EE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http://euforie-h2020.eu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019378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Zero emission cities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Reduce demand for fossil fuel and greenhouse gas emission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https://www.wbcsd.org/Programs/Cities-and-Mobility/Zero-Emissions-Cities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37115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GREENNETS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reduce power consumption and CO2 emissions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http://www.greennets.eu/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26258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GreenTouch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Achieve 98% energy reduction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http://www.greentouch.org/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28275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mmMagic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Enable cost and energy efficient solutions for 5G millimetre wave deployment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https://5g-mmmagic.eu/project/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251805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5G NORMA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develop novel architecture for 5G, ensuring security, cost and energy efficiency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8"/>
                        </a:rPr>
                        <a:t>https://5g-ppp.eu/5g-norma/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373794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METIS-II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develop energy efficient network design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9"/>
                        </a:rPr>
                        <a:t>https://metis-ii.5g-ppp.eu/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56987"/>
                  </a:ext>
                </a:extLst>
              </a:tr>
              <a:tr h="3411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CogNet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 an intelligent system of insights and action, supports green network when it is available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0"/>
                        </a:rPr>
                        <a:t>https://5g-ppp.eu/cognet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288083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VirtuWind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wind energy as main source of energy generation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1"/>
                        </a:rPr>
                        <a:t>https://5g-ppp.eu/virtuwind/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716208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5G-crosshaul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Reduce carbon emission in fronthaul and backhaul in 5G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2"/>
                        </a:rPr>
                        <a:t>https://5g-ppp.eu/xhaul/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075824"/>
                  </a:ext>
                </a:extLst>
              </a:tr>
              <a:tr h="27537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5Green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Eco-friendly 5G networks, for energy efficient mobile networks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3"/>
                        </a:rPr>
                        <a:t>https://wireless.kth.se/5green</a:t>
                      </a:r>
                      <a:r>
                        <a:rPr lang="en-IN" sz="1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64" marR="62064" marT="8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9444"/>
                  </a:ext>
                </a:extLst>
              </a:tr>
            </a:tbl>
          </a:graphicData>
        </a:graphic>
      </p:graphicFrame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39648CB-3B6D-41BD-93AF-FDE9776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8125" y="6297180"/>
            <a:ext cx="8117058" cy="34747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Green Communication in Next Generation Cellular Networks: A Survey; PIMMY GANDOTRA,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RAKESH KUMAR JHA, SANJEEV JAIN</a:t>
            </a:r>
          </a:p>
        </p:txBody>
      </p:sp>
    </p:spTree>
    <p:extLst>
      <p:ext uri="{BB962C8B-B14F-4D97-AF65-F5344CB8AC3E}">
        <p14:creationId xmlns:p14="http://schemas.microsoft.com/office/powerpoint/2010/main" val="409613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6AB1-983B-4C4E-8D4F-2FEC7F7D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0BB2-6EE4-4BA3-BC44-0E2FC808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8395" y="6288258"/>
            <a:ext cx="559894" cy="433217"/>
          </a:xfrm>
          <a:prstGeom prst="ellipse">
            <a:avLst/>
          </a:prstGeom>
          <a:solidFill>
            <a:srgbClr val="26262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037C73C1-C515-4927-BEB0-B9A24BBD9C9B}" type="slidenum">
              <a:rPr lang="en-US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2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D4614-EFA5-4AA4-999A-4B1ED98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4A12-86A8-4757-9E4B-3FAEA04E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6533271" cy="3985155"/>
          </a:xfrm>
        </p:spPr>
        <p:txBody>
          <a:bodyPr>
            <a:normAutofit/>
          </a:bodyPr>
          <a:lstStyle/>
          <a:p>
            <a:r>
              <a:rPr lang="en-IN" sz="2400" dirty="0"/>
              <a:t>Why Green communication</a:t>
            </a:r>
          </a:p>
          <a:p>
            <a:r>
              <a:rPr lang="en-IN" sz="2400" dirty="0"/>
              <a:t>Objectives of Green Communication</a:t>
            </a:r>
          </a:p>
          <a:p>
            <a:r>
              <a:rPr lang="en-IN" sz="2400" dirty="0"/>
              <a:t>Green Communication Evolution</a:t>
            </a:r>
          </a:p>
          <a:p>
            <a:r>
              <a:rPr lang="en-US" sz="2400" dirty="0"/>
              <a:t>Base station power optimization</a:t>
            </a:r>
            <a:endParaRPr lang="en-IN" sz="2400" dirty="0"/>
          </a:p>
          <a:p>
            <a:r>
              <a:rPr lang="en-US" sz="2400" dirty="0"/>
              <a:t>Techniques of green communication used in 5G</a:t>
            </a:r>
          </a:p>
          <a:p>
            <a:r>
              <a:rPr lang="en-IN" sz="2400" dirty="0"/>
              <a:t>Challenges</a:t>
            </a:r>
          </a:p>
          <a:p>
            <a:r>
              <a:rPr lang="en-IN" sz="2400" dirty="0"/>
              <a:t>Ongoing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B2DC-DD0B-4C9E-B99D-FAB9A477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7C73C1-C515-4927-BEB0-B9A24BBD9C9B}" type="slidenum">
              <a:rPr lang="en-IN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45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E8AB0-521C-4D51-A984-8315F6BD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Why Green communication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E08E86-877F-44EB-BF18-2895C06A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IoT, connecting various devices to help make daily life easy.</a:t>
            </a:r>
          </a:p>
          <a:p>
            <a:r>
              <a:rPr lang="en-IN" sz="2400" dirty="0">
                <a:solidFill>
                  <a:srgbClr val="FFFFFF"/>
                </a:solidFill>
              </a:rPr>
              <a:t>Increased number of devices -&gt; Need for larger capacity in network (high data rate) -&gt; Increased energy consumption -&gt; CO2 emission.</a:t>
            </a:r>
          </a:p>
          <a:p>
            <a:r>
              <a:rPr lang="en-IN" sz="2400" dirty="0">
                <a:solidFill>
                  <a:srgbClr val="FFFFFF"/>
                </a:solidFill>
              </a:rPr>
              <a:t>Need for 5G over 4G,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100 times more connected devices,</a:t>
            </a:r>
          </a:p>
          <a:p>
            <a:pPr lvl="1"/>
            <a:r>
              <a:rPr lang="en-IN" sz="2000" dirty="0">
                <a:solidFill>
                  <a:srgbClr val="FFFFFF"/>
                </a:solidFill>
              </a:rPr>
              <a:t>1000 times larger mobile data volume per area,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1000 times increase in capacity,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Five times reduced end-to-end delay</a:t>
            </a:r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9171-14E1-4C28-934B-422420C6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7C73C1-C515-4927-BEB0-B9A24BBD9C9B}" type="slidenum">
              <a:rPr lang="en-IN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6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E8AB0-521C-4D51-A984-8315F6BD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/>
              <a:t>Objectives of Green Communication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E08E86-877F-44EB-BF18-2895C06A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b="1" dirty="0"/>
              <a:t>Decreasing the carbon footprint, </a:t>
            </a:r>
          </a:p>
          <a:p>
            <a:r>
              <a:rPr lang="en-US" dirty="0"/>
              <a:t>Sustainability in wireless networks,</a:t>
            </a:r>
          </a:p>
          <a:p>
            <a:r>
              <a:rPr lang="en-US" dirty="0"/>
              <a:t>Cost reduction for users,</a:t>
            </a:r>
          </a:p>
          <a:p>
            <a:r>
              <a:rPr lang="en-US" dirty="0"/>
              <a:t>Reduce load on the network,</a:t>
            </a:r>
          </a:p>
          <a:p>
            <a:r>
              <a:rPr lang="en-US" dirty="0"/>
              <a:t>Achieve quality of service,</a:t>
            </a:r>
          </a:p>
          <a:p>
            <a:r>
              <a:rPr lang="en-US" dirty="0"/>
              <a:t>Remove digital division between urban and rural areas.</a:t>
            </a:r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9171-14E1-4C28-934B-422420C6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7C73C1-C515-4927-BEB0-B9A24BBD9C9B}" type="slidenum">
              <a:rPr lang="en-IN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9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EFFE-347F-465D-9536-CE301D71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IN"/>
              <a:t>Green Communication Evolution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D37CA24-CCEA-46DB-89B0-B64C7CA0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Three-fold increase in CO2 emission since 2007.</a:t>
            </a:r>
          </a:p>
          <a:p>
            <a:r>
              <a:rPr lang="en-US" sz="2000" dirty="0"/>
              <a:t>Raise in </a:t>
            </a:r>
            <a:r>
              <a:rPr lang="en-IN" sz="2000" dirty="0"/>
              <a:t>Microcell.</a:t>
            </a:r>
          </a:p>
          <a:p>
            <a:r>
              <a:rPr lang="en-US" sz="2000" dirty="0"/>
              <a:t>Rush in the energy consumption of the radio access network (RAN).</a:t>
            </a:r>
          </a:p>
          <a:p>
            <a:r>
              <a:rPr lang="en-IN" sz="2000" dirty="0"/>
              <a:t>Severe</a:t>
            </a:r>
            <a:r>
              <a:rPr lang="en-US" sz="2000" dirty="0"/>
              <a:t> rise in carbon emission in 5G.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30A40-7629-48B1-8C88-BC78A22F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30" y="1816814"/>
            <a:ext cx="4935970" cy="38988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F6B0-C4E0-4148-AFB9-A13253D1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7C73C1-C515-4927-BEB0-B9A24BBD9C9B}" type="slidenum">
              <a:rPr lang="en-IN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192DA-2133-4ED5-BB50-9F1A067E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7734" y="6176962"/>
            <a:ext cx="4161041" cy="544513"/>
          </a:xfrm>
        </p:spPr>
        <p:txBody>
          <a:bodyPr/>
          <a:lstStyle/>
          <a:p>
            <a:pPr algn="l"/>
            <a:r>
              <a:rPr lang="en-US" dirty="0"/>
              <a:t>Green Communication in Next Generation Cellular Networks: A Survey; PIMMY GANDOTRA, </a:t>
            </a:r>
            <a:r>
              <a:rPr lang="en-IN" dirty="0"/>
              <a:t>RAKESH KUMAR JHA, SANJEEV JAIN</a:t>
            </a:r>
          </a:p>
        </p:txBody>
      </p:sp>
    </p:spTree>
    <p:extLst>
      <p:ext uri="{BB962C8B-B14F-4D97-AF65-F5344CB8AC3E}">
        <p14:creationId xmlns:p14="http://schemas.microsoft.com/office/powerpoint/2010/main" val="14006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EFFE-347F-465D-9536-CE301D71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55" y="300933"/>
            <a:ext cx="4897530" cy="145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station power optimization: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F6B0-C4E0-4148-AFB9-A13253D1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1825" y="106678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037C73C1-C515-4927-BEB0-B9A24BBD9C9B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  <a:defRPr/>
              </a:pPr>
              <a:t>6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BC3F9F7-4215-4AE2-8BE8-48A46E6A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4" y="2341399"/>
            <a:ext cx="4333875" cy="3342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FE1E92-B0AF-440B-87B3-74B63AD90534}"/>
              </a:ext>
            </a:extLst>
          </p:cNvPr>
          <p:cNvSpPr/>
          <p:nvPr/>
        </p:nvSpPr>
        <p:spPr>
          <a:xfrm>
            <a:off x="475855" y="2059396"/>
            <a:ext cx="473375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Large portion of the energy </a:t>
            </a:r>
            <a:r>
              <a:rPr lang="en-US" sz="2000">
                <a:solidFill>
                  <a:schemeClr val="bg1"/>
                </a:solidFill>
              </a:rPr>
              <a:t>consumed in </a:t>
            </a:r>
            <a:r>
              <a:rPr lang="en-US" sz="2000" dirty="0">
                <a:solidFill>
                  <a:schemeClr val="bg1"/>
                </a:solidFill>
              </a:rPr>
              <a:t>cellular networks,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Difference in traffic,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Power consumed by the base station during the sleep </a:t>
            </a:r>
            <a:r>
              <a:rPr lang="en-IN" sz="2000" dirty="0">
                <a:solidFill>
                  <a:schemeClr val="bg1"/>
                </a:solidFill>
              </a:rPr>
              <a:t>mode is 2.4Watt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Green Base Station sites and Energy management software.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D79C85A2-83FE-4DED-B92E-231DDE7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3258" y="6065015"/>
            <a:ext cx="4161041" cy="54451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Green Communication in Next Generation Cellular Networks: A Survey; PIMMY GANDOTRA,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RAKESH KUMAR JHA, SANJEEV JAIN</a:t>
            </a:r>
          </a:p>
        </p:txBody>
      </p:sp>
    </p:spTree>
    <p:extLst>
      <p:ext uri="{BB962C8B-B14F-4D97-AF65-F5344CB8AC3E}">
        <p14:creationId xmlns:p14="http://schemas.microsoft.com/office/powerpoint/2010/main" val="45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6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EFFE-347F-465D-9536-CE301D71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4" y="740584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Cell Zooming: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E1E92-B0AF-440B-87B3-74B63AD90534}"/>
              </a:ext>
            </a:extLst>
          </p:cNvPr>
          <p:cNvSpPr/>
          <p:nvPr/>
        </p:nvSpPr>
        <p:spPr>
          <a:xfrm>
            <a:off x="518475" y="2260742"/>
            <a:ext cx="4064409" cy="1404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Bursty</a:t>
            </a:r>
            <a:r>
              <a:rPr lang="en-US" dirty="0"/>
              <a:t> traffic,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Adapt changes to cell size following traffic shifts,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 station goes to sleep mode.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566E4-1E3F-4C24-BA54-C2D550B3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58" y="1213711"/>
            <a:ext cx="6916342" cy="46104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F6B0-C4E0-4148-AFB9-A13253D1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037C73C1-C515-4927-BEB0-B9A24BBD9C9B}" type="slidenum">
              <a:rPr lang="en-US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  <a:defRPr/>
              </a:pPr>
              <a:t>7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2677A5EA-3D00-48C7-BEFE-E87EA7CE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1358" y="6176962"/>
            <a:ext cx="5477417" cy="544513"/>
          </a:xfrm>
        </p:spPr>
        <p:txBody>
          <a:bodyPr/>
          <a:lstStyle/>
          <a:p>
            <a:pPr algn="l"/>
            <a:r>
              <a:rPr lang="en-US" dirty="0"/>
              <a:t>Green Communication in Next Generation Cellular Networks: A Survey; PIMMY GANDOTRA, </a:t>
            </a:r>
            <a:r>
              <a:rPr lang="en-IN" dirty="0"/>
              <a:t>RAKESH KUMAR JHA, SANJEEV JAIN</a:t>
            </a:r>
          </a:p>
        </p:txBody>
      </p:sp>
    </p:spTree>
    <p:extLst>
      <p:ext uri="{BB962C8B-B14F-4D97-AF65-F5344CB8AC3E}">
        <p14:creationId xmlns:p14="http://schemas.microsoft.com/office/powerpoint/2010/main" val="2563335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D0E0B-DBAB-4046-8094-8E7D8FDF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/>
              <a:t>The green metrics: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8F70-AD54-4666-A82A-4716F8A7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2913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ENERGY EFFICIENCY: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Ratio of total data rate to the full power consumed.</a:t>
            </a:r>
            <a:endParaRPr lang="en-IN" sz="2400" dirty="0"/>
          </a:p>
          <a:p>
            <a:r>
              <a:rPr lang="en-IN" sz="2400" dirty="0"/>
              <a:t>AREA ENERGY EFFICIENCY: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dirty="0"/>
              <a:t>Measurement of </a:t>
            </a:r>
            <a:r>
              <a:rPr lang="en-US" sz="2400" dirty="0"/>
              <a:t>size of the cell on energy efficiency.</a:t>
            </a:r>
          </a:p>
          <a:p>
            <a:r>
              <a:rPr lang="en-IN" sz="2400" dirty="0"/>
              <a:t>OUTAGE PROBABILITY: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Probability for which the downlink SINR is less </a:t>
            </a:r>
            <a:r>
              <a:rPr lang="en-IN" sz="2400" dirty="0"/>
              <a:t>than the target SINR.</a:t>
            </a:r>
          </a:p>
          <a:p>
            <a:r>
              <a:rPr lang="en-IN" sz="2400" dirty="0"/>
              <a:t>SPECTRAL EFFICIENCY:</a:t>
            </a:r>
          </a:p>
          <a:p>
            <a:pPr marL="914400" lvl="2" indent="0">
              <a:buNone/>
            </a:pPr>
            <a:r>
              <a:rPr lang="en-US" sz="2400" dirty="0"/>
              <a:t>Most significant possible data rate </a:t>
            </a:r>
            <a:r>
              <a:rPr lang="en-IN" sz="2400" dirty="0"/>
              <a:t>with zero error.</a:t>
            </a:r>
          </a:p>
          <a:p>
            <a:r>
              <a:rPr lang="en-IN" sz="2400" dirty="0"/>
              <a:t>ENERGY HARVEST RATIO:</a:t>
            </a:r>
          </a:p>
          <a:p>
            <a:pPr marL="914400" lvl="2" indent="0">
              <a:buNone/>
            </a:pPr>
            <a:r>
              <a:rPr lang="en-US" sz="2400" dirty="0"/>
              <a:t>Proportion of time for gathering energy, within a given slot of time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5DE8E-0FA1-4699-ACC3-3FBB72FD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7C73C1-C515-4927-BEB0-B9A24BBD9C9B}" type="slidenum">
              <a:rPr lang="en-IN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7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D0E0B-DBAB-4046-8094-8E7D8FDF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5G  green communication: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8F70-AD54-4666-A82A-4716F8A7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Device-to-Device Communication,</a:t>
            </a:r>
          </a:p>
          <a:p>
            <a:pPr lvl="1"/>
            <a:r>
              <a:rPr lang="en-IN" dirty="0"/>
              <a:t>Spectral efficiency, Energy efficiency can be improved.</a:t>
            </a:r>
          </a:p>
          <a:p>
            <a:pPr lvl="1"/>
            <a:r>
              <a:rPr lang="en-IN" dirty="0"/>
              <a:t>Base station goes to sleep mode.</a:t>
            </a:r>
          </a:p>
          <a:p>
            <a:r>
              <a:rPr lang="en-IN" dirty="0"/>
              <a:t>Massive MIMO,</a:t>
            </a:r>
          </a:p>
          <a:p>
            <a:pPr lvl="1"/>
            <a:r>
              <a:rPr lang="en-IN" dirty="0"/>
              <a:t>Energy efficiency by reducing the power consumption,</a:t>
            </a:r>
          </a:p>
          <a:p>
            <a:pPr lvl="1"/>
            <a:r>
              <a:rPr lang="en-IN" dirty="0"/>
              <a:t>Low complexity algorithms for BS operations to reduce power expense,</a:t>
            </a:r>
          </a:p>
          <a:p>
            <a:pPr lvl="1"/>
            <a:r>
              <a:rPr lang="en-IN" dirty="0"/>
              <a:t>Minimum radio frequency chain,</a:t>
            </a:r>
          </a:p>
          <a:p>
            <a:pPr marL="914400" lvl="2" indent="0">
              <a:buNone/>
            </a:pPr>
            <a:r>
              <a:rPr lang="en-IN" dirty="0"/>
              <a:t>- Antenna selection.</a:t>
            </a:r>
          </a:p>
          <a:p>
            <a:r>
              <a:rPr lang="en-IN" dirty="0"/>
              <a:t>Green Internet of Things,</a:t>
            </a:r>
          </a:p>
          <a:p>
            <a:pPr lvl="1"/>
            <a:r>
              <a:rPr lang="en-IN" dirty="0"/>
              <a:t>Green tag,</a:t>
            </a:r>
          </a:p>
          <a:p>
            <a:pPr lvl="1"/>
            <a:r>
              <a:rPr lang="en-US" dirty="0"/>
              <a:t>Green Sensing Networks, </a:t>
            </a:r>
          </a:p>
          <a:p>
            <a:pPr lvl="1"/>
            <a:r>
              <a:rPr lang="en-US" dirty="0"/>
              <a:t>Green Internet technologies.</a:t>
            </a:r>
            <a:endParaRPr lang="en-IN" dirty="0"/>
          </a:p>
          <a:p>
            <a:pPr lvl="1"/>
            <a:endParaRPr lang="en-IN" sz="1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5DE8E-0FA1-4699-ACC3-3FBB72FD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7C73C1-C515-4927-BEB0-B9A24BBD9C9B}" type="slidenum">
              <a:rPr lang="en-IN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7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780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Green Communication ENGI-9876 Course Project</vt:lpstr>
      <vt:lpstr>Agenda</vt:lpstr>
      <vt:lpstr>Why Green communication</vt:lpstr>
      <vt:lpstr>Objectives of Green Communication</vt:lpstr>
      <vt:lpstr>Green Communication Evolution</vt:lpstr>
      <vt:lpstr>Base station power optimization: </vt:lpstr>
      <vt:lpstr>Cell Zooming:</vt:lpstr>
      <vt:lpstr>The green metrics:</vt:lpstr>
      <vt:lpstr>5G  green communication:</vt:lpstr>
      <vt:lpstr>Challenges:</vt:lpstr>
      <vt:lpstr>Ongoing projects: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Communication ENGI-9876 Course Project</dc:title>
  <dc:creator>Bhavani shankar</dc:creator>
  <cp:lastModifiedBy>Bhavani shankar</cp:lastModifiedBy>
  <cp:revision>10</cp:revision>
  <dcterms:created xsi:type="dcterms:W3CDTF">2019-11-26T09:43:58Z</dcterms:created>
  <dcterms:modified xsi:type="dcterms:W3CDTF">2019-11-26T10:24:18Z</dcterms:modified>
</cp:coreProperties>
</file>