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307" r:id="rId3"/>
    <p:sldId id="258" r:id="rId4"/>
    <p:sldId id="259" r:id="rId5"/>
    <p:sldId id="260"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15" r:id="rId19"/>
  </p:sldIdLst>
  <p:sldSz cx="9144000" cy="5143500" type="screen16x9"/>
  <p:notesSz cx="6858000" cy="9144000"/>
  <p:embeddedFontLst>
    <p:embeddedFont>
      <p:font typeface="IBM Plex Mono" panose="020B0604020202020204" charset="0"/>
      <p:regular r:id="rId21"/>
      <p:bold r:id="rId22"/>
      <p:italic r:id="rId23"/>
      <p:boldItalic r:id="rId24"/>
    </p:embeddedFont>
    <p:embeddedFont>
      <p:font typeface="Poppins" panose="020B0604020202020204" charset="0"/>
      <p:regular r:id="rId25"/>
      <p:bold r:id="rId26"/>
      <p:italic r:id="rId27"/>
      <p:boldItalic r:id="rId28"/>
    </p:embeddedFont>
    <p:embeddedFont>
      <p:font typeface="Source Code Pr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FD80BF-D39B-45AA-BBA6-9F78EF7C7F6F}">
  <a:tblStyle styleId="{45FD80BF-D39B-45AA-BBA6-9F78EF7C7F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5" autoAdjust="0"/>
    <p:restoredTop sz="95332" autoAdjust="0"/>
  </p:normalViewPr>
  <p:slideViewPr>
    <p:cSldViewPr snapToGrid="0">
      <p:cViewPr>
        <p:scale>
          <a:sx n="100" d="100"/>
          <a:sy n="100" d="100"/>
        </p:scale>
        <p:origin x="-173" y="6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117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745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69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24ef22aa1ac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24ef22aa1a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6208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24ed99bf1a4_0_1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24ed99bf1a4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904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36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122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772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985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300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651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581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047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751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7"/>
        <p:cNvGrpSpPr/>
        <p:nvPr/>
      </p:nvGrpSpPr>
      <p:grpSpPr>
        <a:xfrm>
          <a:off x="0" y="0"/>
          <a:ext cx="0" cy="0"/>
          <a:chOff x="0" y="0"/>
          <a:chExt cx="0" cy="0"/>
        </a:xfrm>
      </p:grpSpPr>
      <p:sp>
        <p:nvSpPr>
          <p:cNvPr id="428" name="Google Shape;428;p11"/>
          <p:cNvSpPr txBox="1">
            <a:spLocks noGrp="1"/>
          </p:cNvSpPr>
          <p:nvPr>
            <p:ph type="title" hasCustomPrompt="1"/>
          </p:nvPr>
        </p:nvSpPr>
        <p:spPr>
          <a:xfrm>
            <a:off x="713225" y="1766475"/>
            <a:ext cx="6576000" cy="1036200"/>
          </a:xfrm>
          <a:prstGeom prst="rect">
            <a:avLst/>
          </a:prstGeom>
        </p:spPr>
        <p:txBody>
          <a:bodyPr spcFirstLastPara="1" wrap="square" lIns="91425" tIns="91425" rIns="91425" bIns="91425" anchor="b" anchorCtr="0">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a:spLocks noGrp="1"/>
          </p:cNvSpPr>
          <p:nvPr>
            <p:ph type="subTitle" idx="1"/>
          </p:nvPr>
        </p:nvSpPr>
        <p:spPr>
          <a:xfrm>
            <a:off x="713225" y="3118375"/>
            <a:ext cx="6576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rot="-5400000">
                <a:off x="891329" y="3148090"/>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 name="Google Shape;489;p11"/>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7" r:id="rId3"/>
    <p:sldLayoutId id="2147483658" r:id="rId4"/>
    <p:sldLayoutId id="2147483659" r:id="rId5"/>
    <p:sldLayoutId id="2147483661" r:id="rId6"/>
    <p:sldLayoutId id="2147483665" r:id="rId7"/>
    <p:sldLayoutId id="2147483670" r:id="rId8"/>
    <p:sldLayoutId id="2147483672"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261552" y="995393"/>
            <a:ext cx="5782186"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smtClean="0"/>
              <a:t>Báo cáo môn học : Trí Tuệ Nhân Tạo</a:t>
            </a:r>
            <a:endParaRPr lang="vi-VN" sz="2000" dirty="0"/>
          </a:p>
        </p:txBody>
      </p:sp>
      <p:sp>
        <p:nvSpPr>
          <p:cNvPr id="1432" name="Google Shape;1432;p35"/>
          <p:cNvSpPr txBox="1">
            <a:spLocks noGrp="1"/>
          </p:cNvSpPr>
          <p:nvPr>
            <p:ph type="ctrTitle"/>
          </p:nvPr>
        </p:nvSpPr>
        <p:spPr>
          <a:xfrm>
            <a:off x="1261552" y="2178524"/>
            <a:ext cx="5681424" cy="1369755"/>
          </a:xfrm>
          <a:prstGeom prst="rect">
            <a:avLst/>
          </a:prstGeom>
        </p:spPr>
        <p:txBody>
          <a:bodyPr spcFirstLastPara="1" wrap="square" lIns="91425" tIns="91425" rIns="91425" bIns="91425" anchor="b" anchorCtr="0">
            <a:noAutofit/>
          </a:bodyPr>
          <a:lstStyle/>
          <a:p>
            <a:pPr algn="just"/>
            <a:r>
              <a:rPr lang="vi-VN" sz="2800" dirty="0" smtClean="0"/>
              <a:t/>
            </a:r>
            <a:br>
              <a:rPr lang="vi-VN" sz="2800" dirty="0" smtClean="0"/>
            </a:br>
            <a:r>
              <a:rPr lang="vi-VN" sz="2800" dirty="0" smtClean="0"/>
              <a:t>Tìm </a:t>
            </a:r>
            <a:r>
              <a:rPr lang="vi-VN" sz="2800" dirty="0" smtClean="0"/>
              <a:t>hiểu về thuật toán Simulated Annealing (SA) và Gradient Descent (GD)</a:t>
            </a:r>
            <a:endParaRPr lang="vi-VN" sz="2800" dirty="0">
              <a:solidFill>
                <a:schemeClr val="dk1"/>
              </a:solidFill>
            </a:endParaRPr>
          </a:p>
        </p:txBody>
      </p:sp>
      <p:grpSp>
        <p:nvGrpSpPr>
          <p:cNvPr id="1433" name="Google Shape;1433;p35"/>
          <p:cNvGrpSpPr/>
          <p:nvPr/>
        </p:nvGrpSpPr>
        <p:grpSpPr>
          <a:xfrm>
            <a:off x="1362962" y="773079"/>
            <a:ext cx="4940456" cy="774270"/>
            <a:chOff x="4827328" y="3242811"/>
            <a:chExt cx="3840600" cy="774270"/>
          </a:xfrm>
        </p:grpSpPr>
        <p:cxnSp>
          <p:nvCxnSpPr>
            <p:cNvPr id="1434" name="Google Shape;1434;p35"/>
            <p:cNvCxnSpPr/>
            <p:nvPr/>
          </p:nvCxnSpPr>
          <p:spPr>
            <a:xfrm>
              <a:off x="4827328" y="4017081"/>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1">
                                            <p:txEl>
                                              <p:pRg st="0" end="0"/>
                                            </p:txEl>
                                          </p:spTgt>
                                        </p:tgtEl>
                                        <p:attrNameLst>
                                          <p:attrName>style.visibility</p:attrName>
                                        </p:attrNameLst>
                                      </p:cBhvr>
                                      <p:to>
                                        <p:strVal val="visible"/>
                                      </p:to>
                                    </p:set>
                                    <p:anim calcmode="lin" valueType="num">
                                      <p:cBhvr additive="base">
                                        <p:cTn id="7" dur="750" fill="hold"/>
                                        <p:tgtEl>
                                          <p:spTgt spid="1431">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14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
                                        </p:tgtEl>
                                        <p:attrNameLst>
                                          <p:attrName>style.visibility</p:attrName>
                                        </p:attrNameLst>
                                      </p:cBhvr>
                                      <p:to>
                                        <p:strVal val="visible"/>
                                      </p:to>
                                    </p:set>
                                    <p:anim calcmode="lin" valueType="num">
                                      <p:cBhvr additive="base">
                                        <p:cTn id="11" dur="750" fill="hold"/>
                                        <p:tgtEl>
                                          <p:spTgt spid="1433"/>
                                        </p:tgtEl>
                                        <p:attrNameLst>
                                          <p:attrName>ppt_x</p:attrName>
                                        </p:attrNameLst>
                                      </p:cBhvr>
                                      <p:tavLst>
                                        <p:tav tm="0">
                                          <p:val>
                                            <p:strVal val="#ppt_x"/>
                                          </p:val>
                                        </p:tav>
                                        <p:tav tm="100000">
                                          <p:val>
                                            <p:strVal val="#ppt_x"/>
                                          </p:val>
                                        </p:tav>
                                      </p:tavLst>
                                    </p:anim>
                                    <p:anim calcmode="lin" valueType="num">
                                      <p:cBhvr additive="base">
                                        <p:cTn id="12" dur="750" fill="hold"/>
                                        <p:tgtEl>
                                          <p:spTgt spid="1433"/>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 presetClass="entr" presetSubtype="0" fill="hold" grpId="0" nodeType="afterEffect">
                                  <p:stCondLst>
                                    <p:cond delay="0"/>
                                  </p:stCondLst>
                                  <p:iterate type="lt">
                                    <p:tmAbs val="40"/>
                                  </p:iterate>
                                  <p:childTnLst>
                                    <p:set>
                                      <p:cBhvr>
                                        <p:cTn id="15" dur="1" fill="hold">
                                          <p:stCondLst>
                                            <p:cond delay="0"/>
                                          </p:stCondLst>
                                        </p:cTn>
                                        <p:tgtEl>
                                          <p:spTgt spid="1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 grpId="0" build="p"/>
      <p:bldP spid="14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02</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47332" y="1995328"/>
            <a:ext cx="6161269" cy="14664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200" dirty="0" smtClean="0"/>
              <a:t>Tìm hiểu thuật toán Gradient Descent (GD)</a:t>
            </a:r>
            <a:endParaRPr sz="32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99835" y="3571600"/>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123528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84"/>
                                        </p:tgtEl>
                                        <p:attrNameLst>
                                          <p:attrName>style.visibility</p:attrName>
                                        </p:attrNameLst>
                                      </p:cBhvr>
                                      <p:to>
                                        <p:strVal val="visible"/>
                                      </p:to>
                                    </p:set>
                                    <p:animEffect transition="in" filter="fade">
                                      <p:cBhvr>
                                        <p:cTn id="7" dur="1000"/>
                                        <p:tgtEl>
                                          <p:spTgt spid="1484"/>
                                        </p:tgtEl>
                                      </p:cBhvr>
                                    </p:animEffect>
                                    <p:anim calcmode="lin" valueType="num">
                                      <p:cBhvr>
                                        <p:cTn id="8" dur="1000" fill="hold"/>
                                        <p:tgtEl>
                                          <p:spTgt spid="1484"/>
                                        </p:tgtEl>
                                        <p:attrNameLst>
                                          <p:attrName>ppt_x</p:attrName>
                                        </p:attrNameLst>
                                      </p:cBhvr>
                                      <p:tavLst>
                                        <p:tav tm="0">
                                          <p:val>
                                            <p:strVal val="#ppt_x"/>
                                          </p:val>
                                        </p:tav>
                                        <p:tav tm="100000">
                                          <p:val>
                                            <p:strVal val="#ppt_x"/>
                                          </p:val>
                                        </p:tav>
                                      </p:tavLst>
                                    </p:anim>
                                    <p:anim calcmode="lin" valueType="num">
                                      <p:cBhvr>
                                        <p:cTn id="9" dur="1000" fill="hold"/>
                                        <p:tgtEl>
                                          <p:spTgt spid="148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1523"/>
                                        </p:tgtEl>
                                        <p:attrNameLst>
                                          <p:attrName>style.visibility</p:attrName>
                                        </p:attrNameLst>
                                      </p:cBhvr>
                                      <p:to>
                                        <p:strVal val="visible"/>
                                      </p:to>
                                    </p:set>
                                    <p:anim calcmode="lin" valueType="num">
                                      <p:cBhvr additive="base">
                                        <p:cTn id="12" dur="1000" fill="hold"/>
                                        <p:tgtEl>
                                          <p:spTgt spid="1523"/>
                                        </p:tgtEl>
                                        <p:attrNameLst>
                                          <p:attrName>ppt_x</p:attrName>
                                        </p:attrNameLst>
                                      </p:cBhvr>
                                      <p:tavLst>
                                        <p:tav tm="0">
                                          <p:val>
                                            <p:strVal val="0-#ppt_w/2"/>
                                          </p:val>
                                        </p:tav>
                                        <p:tav tm="100000">
                                          <p:val>
                                            <p:strVal val="#ppt_x"/>
                                          </p:val>
                                        </p:tav>
                                      </p:tavLst>
                                    </p:anim>
                                    <p:anim calcmode="lin" valueType="num">
                                      <p:cBhvr additive="base">
                                        <p:cTn id="13" dur="1000" fill="hold"/>
                                        <p:tgtEl>
                                          <p:spTgt spid="15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iterate type="lt">
                                    <p:tmAbs val="50"/>
                                  </p:iterate>
                                  <p:childTnLst>
                                    <p:set>
                                      <p:cBhvr>
                                        <p:cTn id="16" dur="1" fill="hold">
                                          <p:stCondLst>
                                            <p:cond delay="0"/>
                                          </p:stCondLst>
                                        </p:cTn>
                                        <p:tgtEl>
                                          <p:spTgt spid="1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 grpId="0"/>
      <p:bldP spid="149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l"/>
            <a:r>
              <a:rPr lang="en" dirty="0" smtClean="0"/>
              <a:t>1</a:t>
            </a:r>
            <a:r>
              <a:rPr lang="vi-VN" dirty="0" smtClean="0"/>
              <a:t>. Giới thiệu </a:t>
            </a:r>
            <a:r>
              <a:rPr lang="vi-VN" dirty="0" smtClean="0"/>
              <a:t>về thuật toán</a:t>
            </a:r>
            <a:endParaRPr dirty="0"/>
          </a:p>
        </p:txBody>
      </p:sp>
      <p:grpSp>
        <p:nvGrpSpPr>
          <p:cNvPr id="1534" name="Google Shape;1534;p39"/>
          <p:cNvGrpSpPr/>
          <p:nvPr/>
        </p:nvGrpSpPr>
        <p:grpSpPr>
          <a:xfrm>
            <a:off x="-109408" y="4443857"/>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p:cNvSpPr/>
          <p:nvPr/>
        </p:nvSpPr>
        <p:spPr>
          <a:xfrm>
            <a:off x="720000" y="1067506"/>
            <a:ext cx="184731" cy="307777"/>
          </a:xfrm>
          <a:prstGeom prst="rect">
            <a:avLst/>
          </a:prstGeom>
        </p:spPr>
        <p:txBody>
          <a:bodyPr wrap="none">
            <a:spAutoFit/>
          </a:bodyPr>
          <a:lstStyle/>
          <a:p>
            <a:pPr lvl="0"/>
            <a:endParaRPr lang="vi-VN" dirty="0"/>
          </a:p>
        </p:txBody>
      </p:sp>
      <p:sp>
        <p:nvSpPr>
          <p:cNvPr id="19" name="Google Shape;1533;p39"/>
          <p:cNvSpPr txBox="1">
            <a:spLocks noGrp="1"/>
          </p:cNvSpPr>
          <p:nvPr>
            <p:ph type="subTitle" idx="2"/>
          </p:nvPr>
        </p:nvSpPr>
        <p:spPr>
          <a:xfrm>
            <a:off x="812365" y="1351806"/>
            <a:ext cx="3963760" cy="3061893"/>
          </a:xfrm>
          <a:prstGeom prst="rect">
            <a:avLst/>
          </a:prstGeom>
        </p:spPr>
        <p:txBody>
          <a:bodyPr spcFirstLastPara="1" wrap="square" lIns="91425" tIns="91425" rIns="91425" bIns="91425" anchor="t" anchorCtr="0">
            <a:noAutofit/>
          </a:bodyPr>
          <a:lstStyle/>
          <a:p>
            <a:pPr marL="342900" lvl="0" indent="-342900" algn="just">
              <a:lnSpc>
                <a:spcPts val="2200"/>
              </a:lnSpc>
              <a:buFont typeface="Wingdings" panose="05000000000000000000" pitchFamily="2" charset="2"/>
              <a:buChar char="§"/>
            </a:pPr>
            <a:r>
              <a:rPr lang="vi-VN" sz="1500" dirty="0">
                <a:latin typeface="Poppins" panose="020B0604020202020204" charset="0"/>
                <a:cs typeface="Poppins" panose="020B0604020202020204" charset="0"/>
              </a:rPr>
              <a:t>Gradient Descent là một thuật toán tối ưu hóa được sử dụng để tìm giá trị tối ưu của các tham số trong một hàm mục tiêu, bằng cách cập nhật tham số dựa trên hướng giảm của gradient</a:t>
            </a:r>
            <a:r>
              <a:rPr lang="vi-VN" sz="1500" dirty="0" smtClean="0">
                <a:latin typeface="Poppins" panose="020B0604020202020204" charset="0"/>
                <a:cs typeface="Poppins" panose="020B0604020202020204" charset="0"/>
              </a:rPr>
              <a:t>.</a:t>
            </a:r>
          </a:p>
          <a:p>
            <a:pPr marL="342900" lvl="0" indent="-342900" algn="just">
              <a:lnSpc>
                <a:spcPts val="2200"/>
              </a:lnSpc>
              <a:buFont typeface="Wingdings" panose="05000000000000000000" pitchFamily="2" charset="2"/>
              <a:buChar char="§"/>
            </a:pPr>
            <a:endParaRPr lang="vi-VN" sz="1500" dirty="0">
              <a:latin typeface="Poppins" panose="020B0604020202020204" charset="0"/>
              <a:cs typeface="Poppins" panose="020B0604020202020204" charset="0"/>
            </a:endParaRPr>
          </a:p>
          <a:p>
            <a:pPr marL="342900" lvl="0" indent="-342900" algn="just">
              <a:lnSpc>
                <a:spcPts val="2200"/>
              </a:lnSpc>
              <a:buFont typeface="Wingdings" panose="05000000000000000000" pitchFamily="2" charset="2"/>
              <a:buChar char="§"/>
            </a:pPr>
            <a:r>
              <a:rPr lang="vi-VN" sz="1500" dirty="0" smtClean="0">
                <a:latin typeface="Poppins" panose="020B0604020202020204" charset="0"/>
                <a:cs typeface="Poppins" panose="020B0604020202020204" charset="0"/>
              </a:rPr>
              <a:t>Được sử dụng phổ biến trong hồi quy tuyến tính , học máy và mạng nơron</a:t>
            </a:r>
          </a:p>
          <a:p>
            <a:pPr marL="342900" lvl="0" indent="-342900" algn="just">
              <a:lnSpc>
                <a:spcPts val="2200"/>
              </a:lnSpc>
              <a:buFont typeface="Wingdings" panose="05000000000000000000" pitchFamily="2" charset="2"/>
              <a:buChar char="§"/>
            </a:pPr>
            <a:endParaRPr dirty="0">
              <a:latin typeface="Poppins" panose="020B0604020202020204" charset="0"/>
              <a:cs typeface="Poppins" panose="020B0604020202020204" charset="0"/>
            </a:endParaRPr>
          </a:p>
        </p:txBody>
      </p:sp>
      <p:pic>
        <p:nvPicPr>
          <p:cNvPr id="4098" name="Picture 2" descr="Gradient Descent in Machine Learning - Shiksha On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467" y="1375283"/>
            <a:ext cx="3166533" cy="285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6521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1"/>
                                        </p:tgtEl>
                                        <p:attrNameLst>
                                          <p:attrName>style.visibility</p:attrName>
                                        </p:attrNameLst>
                                      </p:cBhvr>
                                      <p:to>
                                        <p:strVal val="visible"/>
                                      </p:to>
                                    </p:set>
                                    <p:animEffect transition="in" filter="fade">
                                      <p:cBhvr>
                                        <p:cTn id="7" dur="1000"/>
                                        <p:tgtEl>
                                          <p:spTgt spid="1531"/>
                                        </p:tgtEl>
                                      </p:cBhvr>
                                    </p:animEffect>
                                    <p:anim calcmode="lin" valueType="num">
                                      <p:cBhvr>
                                        <p:cTn id="8" dur="1000" fill="hold"/>
                                        <p:tgtEl>
                                          <p:spTgt spid="1531"/>
                                        </p:tgtEl>
                                        <p:attrNameLst>
                                          <p:attrName>ppt_x</p:attrName>
                                        </p:attrNameLst>
                                      </p:cBhvr>
                                      <p:tavLst>
                                        <p:tav tm="0">
                                          <p:val>
                                            <p:strVal val="#ppt_x"/>
                                          </p:val>
                                        </p:tav>
                                        <p:tav tm="100000">
                                          <p:val>
                                            <p:strVal val="#ppt_x"/>
                                          </p:val>
                                        </p:tav>
                                      </p:tavLst>
                                    </p:anim>
                                    <p:anim calcmode="lin" valueType="num">
                                      <p:cBhvr>
                                        <p:cTn id="9" dur="1000" fill="hold"/>
                                        <p:tgtEl>
                                          <p:spTgt spid="15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1000"/>
                                        <p:tgtEl>
                                          <p:spTgt spid="4098"/>
                                        </p:tgtEl>
                                      </p:cBhvr>
                                    </p:animEffect>
                                    <p:anim calcmode="lin" valueType="num">
                                      <p:cBhvr>
                                        <p:cTn id="13" dur="1000" fill="hold"/>
                                        <p:tgtEl>
                                          <p:spTgt spid="4098"/>
                                        </p:tgtEl>
                                        <p:attrNameLst>
                                          <p:attrName>ppt_x</p:attrName>
                                        </p:attrNameLst>
                                      </p:cBhvr>
                                      <p:tavLst>
                                        <p:tav tm="0">
                                          <p:val>
                                            <p:strVal val="#ppt_x"/>
                                          </p:val>
                                        </p:tav>
                                        <p:tav tm="100000">
                                          <p:val>
                                            <p:strVal val="#ppt_x"/>
                                          </p:val>
                                        </p:tav>
                                      </p:tavLst>
                                    </p:anim>
                                    <p:anim calcmode="lin" valueType="num">
                                      <p:cBhvr>
                                        <p:cTn id="14" dur="1000" fill="hold"/>
                                        <p:tgtEl>
                                          <p:spTgt spid="4098"/>
                                        </p:tgtEl>
                                        <p:attrNameLst>
                                          <p:attrName>ppt_y</p:attrName>
                                        </p:attrNameLst>
                                      </p:cBhvr>
                                      <p:tavLst>
                                        <p:tav tm="0">
                                          <p:val>
                                            <p:strVal val="#ppt_y+.1"/>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534"/>
                                        </p:tgtEl>
                                        <p:attrNameLst>
                                          <p:attrName>style.visibility</p:attrName>
                                        </p:attrNameLst>
                                      </p:cBhvr>
                                      <p:to>
                                        <p:strVal val="visible"/>
                                      </p:to>
                                    </p:set>
                                    <p:anim calcmode="lin" valueType="num">
                                      <p:cBhvr additive="base">
                                        <p:cTn id="17" dur="500" fill="hold"/>
                                        <p:tgtEl>
                                          <p:spTgt spid="1534"/>
                                        </p:tgtEl>
                                        <p:attrNameLst>
                                          <p:attrName>ppt_x</p:attrName>
                                        </p:attrNameLst>
                                      </p:cBhvr>
                                      <p:tavLst>
                                        <p:tav tm="0">
                                          <p:val>
                                            <p:strVal val="0-#ppt_w/2"/>
                                          </p:val>
                                        </p:tav>
                                        <p:tav tm="100000">
                                          <p:val>
                                            <p:strVal val="#ppt_x"/>
                                          </p:val>
                                        </p:tav>
                                      </p:tavLst>
                                    </p:anim>
                                    <p:anim calcmode="lin" valueType="num">
                                      <p:cBhvr additive="base">
                                        <p:cTn id="18" dur="500" fill="hold"/>
                                        <p:tgtEl>
                                          <p:spTgt spid="1534"/>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2" presetClass="entr" presetSubtype="4" fill="hold" grpId="0" nodeType="after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wipe(down)">
                                      <p:cBhvr>
                                        <p:cTn id="22" dur="500"/>
                                        <p:tgtEl>
                                          <p:spTgt spid="19">
                                            <p:txEl>
                                              <p:pRg st="0" end="0"/>
                                            </p:txEl>
                                          </p:spTgt>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19">
                                            <p:txEl>
                                              <p:pRg st="2" end="2"/>
                                            </p:txEl>
                                          </p:spTgt>
                                        </p:tgtEl>
                                        <p:attrNameLst>
                                          <p:attrName>style.visibility</p:attrName>
                                        </p:attrNameLst>
                                      </p:cBhvr>
                                      <p:to>
                                        <p:strVal val="visible"/>
                                      </p:to>
                                    </p:set>
                                    <p:animEffect transition="in" filter="wipe(down)">
                                      <p:cBhvr>
                                        <p:cTn id="26"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1" grpId="0"/>
      <p:bldP spid="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smtClean="0"/>
              <a:t>2. Nguyên lý hoạt động</a:t>
            </a:r>
            <a:endParaRPr dirty="0"/>
          </a:p>
        </p:txBody>
      </p:sp>
      <p:sp>
        <p:nvSpPr>
          <p:cNvPr id="8" name="Rectangle 7"/>
          <p:cNvSpPr/>
          <p:nvPr/>
        </p:nvSpPr>
        <p:spPr>
          <a:xfrm>
            <a:off x="616539" y="1389625"/>
            <a:ext cx="5262714" cy="2994666"/>
          </a:xfrm>
          <a:prstGeom prst="rect">
            <a:avLst/>
          </a:prstGeom>
        </p:spPr>
        <p:txBody>
          <a:bodyPr wrap="square">
            <a:spAutoFit/>
          </a:bodyPr>
          <a:lstStyle/>
          <a:p>
            <a:pPr algn="just">
              <a:lnSpc>
                <a:spcPct val="115000"/>
              </a:lnSpc>
            </a:pPr>
            <a:r>
              <a:rPr lang="vi-VN" sz="1600" dirty="0" smtClean="0">
                <a:latin typeface="Times New Roman" panose="02020603050405020304" pitchFamily="18" charset="0"/>
                <a:ea typeface="Times New Roman" panose="02020603050405020304" pitchFamily="18" charset="0"/>
              </a:rPr>
              <a:t>- Gradient </a:t>
            </a:r>
            <a:r>
              <a:rPr lang="vi-VN" sz="1600" dirty="0">
                <a:latin typeface="Times New Roman" panose="02020603050405020304" pitchFamily="18" charset="0"/>
                <a:ea typeface="Times New Roman" panose="02020603050405020304" pitchFamily="18" charset="0"/>
              </a:rPr>
              <a:t>Descent dựa vào: </a:t>
            </a:r>
            <a:endParaRPr lang="vi-VN" sz="1600" dirty="0" smtClean="0">
              <a:latin typeface="Times New Roman" panose="02020603050405020304" pitchFamily="18" charset="0"/>
              <a:ea typeface="Times New Roman" panose="02020603050405020304" pitchFamily="18" charset="0"/>
            </a:endParaRPr>
          </a:p>
          <a:p>
            <a:pPr marL="285750" lvl="1" indent="-285750" algn="just">
              <a:lnSpc>
                <a:spcPct val="115000"/>
              </a:lnSpc>
              <a:buFont typeface="Arial" panose="020B0604020202020204" pitchFamily="34" charset="0"/>
              <a:buChar char="•"/>
            </a:pPr>
            <a:r>
              <a:rPr lang="vi-VN" sz="1600" dirty="0" smtClean="0">
                <a:latin typeface="Times New Roman" panose="02020603050405020304" pitchFamily="18" charset="0"/>
                <a:ea typeface="Times New Roman" panose="02020603050405020304" pitchFamily="18" charset="0"/>
              </a:rPr>
              <a:t>Gradient </a:t>
            </a:r>
            <a:r>
              <a:rPr lang="vi-VN" sz="1600" dirty="0">
                <a:latin typeface="Times New Roman" panose="02020603050405020304" pitchFamily="18" charset="0"/>
                <a:ea typeface="Times New Roman" panose="02020603050405020304" pitchFamily="18" charset="0"/>
              </a:rPr>
              <a:t>(đạo hàm): Độ dốc của hàm mất mát. </a:t>
            </a:r>
            <a:endParaRPr lang="vi-VN" sz="1600" dirty="0" smtClean="0">
              <a:latin typeface="Times New Roman" panose="02020603050405020304" pitchFamily="18" charset="0"/>
              <a:ea typeface="Times New Roman" panose="02020603050405020304" pitchFamily="18" charset="0"/>
            </a:endParaRPr>
          </a:p>
          <a:p>
            <a:pPr marL="285750" lvl="1" indent="-285750" algn="just">
              <a:lnSpc>
                <a:spcPct val="115000"/>
              </a:lnSpc>
              <a:buFont typeface="Arial" panose="020B0604020202020204" pitchFamily="34" charset="0"/>
              <a:buChar char="•"/>
            </a:pPr>
            <a:r>
              <a:rPr lang="vi-VN" sz="1600" dirty="0" smtClean="0">
                <a:latin typeface="Times New Roman" panose="02020603050405020304" pitchFamily="18" charset="0"/>
                <a:ea typeface="Times New Roman" panose="02020603050405020304" pitchFamily="18" charset="0"/>
              </a:rPr>
              <a:t>Bước </a:t>
            </a:r>
            <a:r>
              <a:rPr lang="vi-VN" sz="1600" dirty="0">
                <a:latin typeface="Times New Roman" panose="02020603050405020304" pitchFamily="18" charset="0"/>
                <a:ea typeface="Times New Roman" panose="02020603050405020304" pitchFamily="18" charset="0"/>
              </a:rPr>
              <a:t>nhảy (Learning Rate): Quyết định tốc độ cập nhật tham số. </a:t>
            </a:r>
            <a:endParaRPr lang="vi-VN" sz="1600" dirty="0" smtClean="0">
              <a:latin typeface="Times New Roman" panose="02020603050405020304" pitchFamily="18" charset="0"/>
              <a:ea typeface="Times New Roman" panose="02020603050405020304" pitchFamily="18" charset="0"/>
            </a:endParaRPr>
          </a:p>
          <a:p>
            <a:pPr marL="285750" indent="-285750" algn="just">
              <a:lnSpc>
                <a:spcPct val="115000"/>
              </a:lnSpc>
              <a:buFontTx/>
              <a:buChar char="-"/>
            </a:pPr>
            <a:r>
              <a:rPr lang="vi-VN" sz="1600" dirty="0" smtClean="0">
                <a:latin typeface="Times New Roman" panose="02020603050405020304" pitchFamily="18" charset="0"/>
                <a:ea typeface="Times New Roman" panose="02020603050405020304" pitchFamily="18" charset="0"/>
              </a:rPr>
              <a:t>Công </a:t>
            </a:r>
            <a:r>
              <a:rPr lang="vi-VN" sz="1600" dirty="0">
                <a:latin typeface="Times New Roman" panose="02020603050405020304" pitchFamily="18" charset="0"/>
                <a:ea typeface="Times New Roman" panose="02020603050405020304" pitchFamily="18" charset="0"/>
              </a:rPr>
              <a:t>thức cập nhật: </a:t>
            </a:r>
            <a:endParaRPr lang="vi-VN" sz="1600" dirty="0" smtClean="0">
              <a:latin typeface="Times New Roman" panose="02020603050405020304" pitchFamily="18" charset="0"/>
              <a:ea typeface="Times New Roman" panose="02020603050405020304" pitchFamily="18" charset="0"/>
            </a:endParaRPr>
          </a:p>
          <a:p>
            <a:pPr algn="just">
              <a:lnSpc>
                <a:spcPct val="115000"/>
              </a:lnSpc>
            </a:pPr>
            <a:r>
              <a:rPr lang="vi-VN" dirty="0">
                <a:latin typeface="Times New Roman" panose="02020603050405020304" pitchFamily="18" charset="0"/>
                <a:ea typeface="Times New Roman" panose="02020603050405020304" pitchFamily="18" charset="0"/>
              </a:rPr>
              <a:t>	</a:t>
            </a:r>
            <a:r>
              <a:rPr lang="vi-VN" sz="1800" dirty="0" smtClean="0">
                <a:latin typeface="Times New Roman" panose="02020603050405020304" pitchFamily="18" charset="0"/>
                <a:ea typeface="Times New Roman" panose="02020603050405020304" pitchFamily="18" charset="0"/>
              </a:rPr>
              <a:t>𝜃 </a:t>
            </a:r>
            <a:r>
              <a:rPr lang="vi-VN" sz="1800" dirty="0">
                <a:latin typeface="Times New Roman" panose="02020603050405020304" pitchFamily="18" charset="0"/>
                <a:ea typeface="Times New Roman" panose="02020603050405020304" pitchFamily="18" charset="0"/>
              </a:rPr>
              <a:t>= 𝜃 − 𝛼 ⋅ ∇ 𝐿 </a:t>
            </a:r>
            <a:r>
              <a:rPr lang="vi-VN" sz="1800" dirty="0" smtClean="0">
                <a:latin typeface="Times New Roman" panose="02020603050405020304" pitchFamily="18" charset="0"/>
                <a:ea typeface="Times New Roman" panose="02020603050405020304" pitchFamily="18" charset="0"/>
              </a:rPr>
              <a:t>(𝜃) </a:t>
            </a:r>
          </a:p>
          <a:p>
            <a:pPr marL="285750" lvl="8" indent="-285750" algn="just">
              <a:lnSpc>
                <a:spcPct val="115000"/>
              </a:lnSpc>
              <a:buFont typeface="Arial" panose="020B0604020202020204" pitchFamily="34" charset="0"/>
              <a:buChar char="•"/>
            </a:pPr>
            <a:r>
              <a:rPr lang="el-GR" sz="1800" dirty="0" smtClean="0">
                <a:latin typeface="Times New Roman" panose="02020603050405020304" pitchFamily="18" charset="0"/>
                <a:ea typeface="Times New Roman" panose="02020603050405020304" pitchFamily="18" charset="0"/>
              </a:rPr>
              <a:t>θ: </a:t>
            </a:r>
            <a:r>
              <a:rPr lang="vi-VN" sz="1600" dirty="0" smtClean="0">
                <a:latin typeface="Times New Roman" panose="02020603050405020304" pitchFamily="18" charset="0"/>
                <a:ea typeface="Times New Roman" panose="02020603050405020304" pitchFamily="18" charset="0"/>
              </a:rPr>
              <a:t>Tham số cần tối ưu. </a:t>
            </a:r>
          </a:p>
          <a:p>
            <a:pPr marL="285750" lvl="8" indent="-285750" algn="just">
              <a:lnSpc>
                <a:spcPct val="115000"/>
              </a:lnSpc>
              <a:buFont typeface="Arial" panose="020B0604020202020204" pitchFamily="34" charset="0"/>
              <a:buChar char="•"/>
            </a:pPr>
            <a:r>
              <a:rPr lang="vi-VN" sz="1600" dirty="0" smtClean="0">
                <a:latin typeface="Times New Roman" panose="02020603050405020304" pitchFamily="18" charset="0"/>
                <a:ea typeface="Times New Roman" panose="02020603050405020304" pitchFamily="18" charset="0"/>
              </a:rPr>
              <a:t>L(</a:t>
            </a:r>
            <a:r>
              <a:rPr lang="el-GR" sz="1600" dirty="0">
                <a:latin typeface="Times New Roman" panose="02020603050405020304" pitchFamily="18" charset="0"/>
                <a:ea typeface="Times New Roman" panose="02020603050405020304" pitchFamily="18" charset="0"/>
              </a:rPr>
              <a:t>θ): </a:t>
            </a:r>
            <a:r>
              <a:rPr lang="vi-VN" sz="1600" dirty="0">
                <a:latin typeface="Times New Roman" panose="02020603050405020304" pitchFamily="18" charset="0"/>
                <a:ea typeface="Times New Roman" panose="02020603050405020304" pitchFamily="18" charset="0"/>
              </a:rPr>
              <a:t>Hàm mất mát. </a:t>
            </a:r>
            <a:endParaRPr lang="vi-VN" sz="1600" dirty="0" smtClean="0">
              <a:latin typeface="Times New Roman" panose="02020603050405020304" pitchFamily="18" charset="0"/>
              <a:ea typeface="Times New Roman" panose="02020603050405020304" pitchFamily="18" charset="0"/>
            </a:endParaRPr>
          </a:p>
          <a:p>
            <a:pPr marL="285750" lvl="8" indent="-285750" algn="just">
              <a:lnSpc>
                <a:spcPct val="115000"/>
              </a:lnSpc>
              <a:buFont typeface="Arial" panose="020B0604020202020204" pitchFamily="34" charset="0"/>
              <a:buChar char="•"/>
            </a:pPr>
            <a:r>
              <a:rPr lang="vi-VN" sz="1600" dirty="0" smtClean="0">
                <a:latin typeface="Times New Roman" panose="02020603050405020304" pitchFamily="18" charset="0"/>
                <a:ea typeface="Times New Roman" panose="02020603050405020304" pitchFamily="18" charset="0"/>
              </a:rPr>
              <a:t>𝛼 </a:t>
            </a:r>
            <a:r>
              <a:rPr lang="el-GR" sz="1600" dirty="0" smtClean="0">
                <a:latin typeface="Times New Roman" panose="02020603050405020304" pitchFamily="18" charset="0"/>
                <a:ea typeface="Times New Roman" panose="02020603050405020304" pitchFamily="18" charset="0"/>
              </a:rPr>
              <a:t>: </a:t>
            </a:r>
            <a:r>
              <a:rPr lang="vi-VN" sz="1600" dirty="0">
                <a:latin typeface="Times New Roman" panose="02020603050405020304" pitchFamily="18" charset="0"/>
                <a:ea typeface="Times New Roman" panose="02020603050405020304" pitchFamily="18" charset="0"/>
              </a:rPr>
              <a:t>Tốc độ học. </a:t>
            </a:r>
            <a:endParaRPr lang="vi-VN" sz="1600" dirty="0" smtClean="0">
              <a:latin typeface="Times New Roman" panose="02020603050405020304" pitchFamily="18" charset="0"/>
              <a:ea typeface="Times New Roman" panose="02020603050405020304" pitchFamily="18" charset="0"/>
            </a:endParaRPr>
          </a:p>
          <a:p>
            <a:pPr marL="285750" lvl="8" indent="-285750" algn="just">
              <a:lnSpc>
                <a:spcPct val="115000"/>
              </a:lnSpc>
              <a:buFont typeface="Arial" panose="020B0604020202020204" pitchFamily="34" charset="0"/>
              <a:buChar char="•"/>
            </a:pPr>
            <a:r>
              <a:rPr lang="vi-VN" sz="1600" dirty="0" smtClean="0">
                <a:latin typeface="Times New Roman" panose="02020603050405020304" pitchFamily="18" charset="0"/>
                <a:ea typeface="Times New Roman" panose="02020603050405020304" pitchFamily="18" charset="0"/>
              </a:rPr>
              <a:t>∇ 𝐿( </a:t>
            </a:r>
            <a:r>
              <a:rPr lang="vi-VN" sz="1600" dirty="0">
                <a:latin typeface="Times New Roman" panose="02020603050405020304" pitchFamily="18" charset="0"/>
                <a:ea typeface="Times New Roman" panose="02020603050405020304" pitchFamily="18" charset="0"/>
              </a:rPr>
              <a:t>𝜃 ) </a:t>
            </a:r>
            <a:r>
              <a:rPr lang="vi-VN" sz="1600" dirty="0" smtClean="0">
                <a:latin typeface="Times New Roman" panose="02020603050405020304" pitchFamily="18" charset="0"/>
                <a:ea typeface="Times New Roman" panose="02020603050405020304" pitchFamily="18" charset="0"/>
              </a:rPr>
              <a:t>: Gradient </a:t>
            </a:r>
            <a:r>
              <a:rPr lang="vi-VN" sz="1600" dirty="0">
                <a:latin typeface="Times New Roman" panose="02020603050405020304" pitchFamily="18" charset="0"/>
                <a:ea typeface="Times New Roman" panose="02020603050405020304" pitchFamily="18" charset="0"/>
              </a:rPr>
              <a:t>của hàm mất mát.</a:t>
            </a:r>
            <a:endParaRPr lang="en-US" sz="1600" dirty="0">
              <a:latin typeface="Times New Roman" panose="02020603050405020304" pitchFamily="18" charset="0"/>
              <a:ea typeface="Times New Roman" panose="02020603050405020304" pitchFamily="18" charset="0"/>
            </a:endParaRPr>
          </a:p>
        </p:txBody>
      </p:sp>
      <p:sp>
        <p:nvSpPr>
          <p:cNvPr id="15" name="AutoShape 8" descr="User Interface (UI) Design - GeeksforGeeks"/>
          <p:cNvSpPr>
            <a:spLocks noChangeAspect="1" noChangeArrowheads="1"/>
          </p:cNvSpPr>
          <p:nvPr/>
        </p:nvSpPr>
        <p:spPr bwMode="auto">
          <a:xfrm>
            <a:off x="4798694" y="392628"/>
            <a:ext cx="1622425" cy="16224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endParaRPr lang="en-US"/>
          </a:p>
        </p:txBody>
      </p:sp>
      <p:sp>
        <p:nvSpPr>
          <p:cNvPr id="2" name="TextBox 1"/>
          <p:cNvSpPr txBox="1"/>
          <p:nvPr/>
        </p:nvSpPr>
        <p:spPr>
          <a:xfrm>
            <a:off x="7321973" y="2465493"/>
            <a:ext cx="1398140" cy="307777"/>
          </a:xfrm>
          <a:prstGeom prst="rect">
            <a:avLst/>
          </a:prstGeom>
          <a:noFill/>
        </p:spPr>
        <p:txBody>
          <a:bodyPr wrap="none" rtlCol="0">
            <a:spAutoFit/>
          </a:bodyPr>
          <a:lstStyle/>
          <a:p>
            <a:r>
              <a:rPr lang="vi-VN" dirty="0" smtClean="0"/>
              <a:t>Hình minh họa </a:t>
            </a:r>
          </a:p>
        </p:txBody>
      </p:sp>
    </p:spTree>
    <p:extLst>
      <p:ext uri="{BB962C8B-B14F-4D97-AF65-F5344CB8AC3E}">
        <p14:creationId xmlns:p14="http://schemas.microsoft.com/office/powerpoint/2010/main" val="1606316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35"/>
                                        </p:tgtEl>
                                        <p:attrNameLst>
                                          <p:attrName>style.visibility</p:attrName>
                                        </p:attrNameLst>
                                      </p:cBhvr>
                                      <p:to>
                                        <p:strVal val="visible"/>
                                      </p:to>
                                    </p:set>
                                    <p:animEffect transition="in" filter="fade">
                                      <p:cBhvr>
                                        <p:cTn id="7" dur="500"/>
                                        <p:tgtEl>
                                          <p:spTgt spid="173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5"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3" name="Google Shape;2103;p53"/>
          <p:cNvSpPr txBox="1"/>
          <p:nvPr/>
        </p:nvSpPr>
        <p:spPr>
          <a:xfrm>
            <a:off x="5526215" y="1437738"/>
            <a:ext cx="3151113" cy="1545267"/>
          </a:xfrm>
          <a:prstGeom prst="rect">
            <a:avLst/>
          </a:prstGeom>
          <a:noFill/>
          <a:ln>
            <a:noFill/>
          </a:ln>
        </p:spPr>
        <p:txBody>
          <a:bodyPr spcFirstLastPara="1" wrap="square" lIns="91425" tIns="91425" rIns="91425" bIns="91425" anchor="t" anchorCtr="0">
            <a:noAutofit/>
          </a:bodyPr>
          <a:lstStyle/>
          <a:p>
            <a:pPr marL="285750" lvl="0" indent="-285750">
              <a:lnSpc>
                <a:spcPct val="115000"/>
              </a:lnSpc>
              <a:buFont typeface="Arial" panose="020B0604020202020204" pitchFamily="34" charset="0"/>
              <a:buChar char="•"/>
            </a:pPr>
            <a:r>
              <a:rPr lang="vi-VN" dirty="0">
                <a:solidFill>
                  <a:schemeClr val="dk1"/>
                </a:solidFill>
                <a:latin typeface="+mn-lt"/>
                <a:ea typeface="Poppins"/>
                <a:cs typeface="Poppins"/>
                <a:sym typeface="Poppins"/>
              </a:rPr>
              <a:t>Cập nhật tham số sau mỗi mẫu dữ liệu. </a:t>
            </a:r>
            <a:endParaRPr lang="en-US" dirty="0" smtClean="0">
              <a:solidFill>
                <a:schemeClr val="dk1"/>
              </a:solidFill>
              <a:latin typeface="+mn-lt"/>
              <a:ea typeface="Poppins"/>
              <a:cs typeface="Poppins"/>
              <a:sym typeface="Poppins"/>
            </a:endParaRPr>
          </a:p>
          <a:p>
            <a:pPr marL="285750" lvl="0" indent="-285750">
              <a:lnSpc>
                <a:spcPct val="115000"/>
              </a:lnSpc>
              <a:buFont typeface="Arial" panose="020B0604020202020204" pitchFamily="34" charset="0"/>
              <a:buChar char="•"/>
            </a:pPr>
            <a:r>
              <a:rPr lang="vi-VN" dirty="0" smtClean="0">
                <a:solidFill>
                  <a:schemeClr val="dk1"/>
                </a:solidFill>
                <a:latin typeface="+mn-lt"/>
                <a:ea typeface="Poppins"/>
                <a:cs typeface="Poppins"/>
                <a:sym typeface="Poppins"/>
              </a:rPr>
              <a:t>Ưu </a:t>
            </a:r>
            <a:r>
              <a:rPr lang="vi-VN" dirty="0">
                <a:solidFill>
                  <a:schemeClr val="dk1"/>
                </a:solidFill>
                <a:latin typeface="+mn-lt"/>
                <a:ea typeface="Poppins"/>
                <a:cs typeface="Poppins"/>
                <a:sym typeface="Poppins"/>
              </a:rPr>
              <a:t>điểm: Nhanh. </a:t>
            </a:r>
            <a:endParaRPr lang="en-US" dirty="0" smtClean="0">
              <a:solidFill>
                <a:schemeClr val="dk1"/>
              </a:solidFill>
              <a:latin typeface="+mn-lt"/>
              <a:ea typeface="Poppins"/>
              <a:cs typeface="Poppins"/>
              <a:sym typeface="Poppins"/>
            </a:endParaRPr>
          </a:p>
          <a:p>
            <a:pPr marL="285750" lvl="0" indent="-285750">
              <a:lnSpc>
                <a:spcPct val="115000"/>
              </a:lnSpc>
              <a:buFont typeface="Arial" panose="020B0604020202020204" pitchFamily="34" charset="0"/>
              <a:buChar char="•"/>
            </a:pPr>
            <a:r>
              <a:rPr lang="vi-VN" dirty="0" smtClean="0">
                <a:solidFill>
                  <a:schemeClr val="dk1"/>
                </a:solidFill>
                <a:latin typeface="+mn-lt"/>
                <a:ea typeface="Poppins"/>
                <a:cs typeface="Poppins"/>
                <a:sym typeface="Poppins"/>
              </a:rPr>
              <a:t>Nhược </a:t>
            </a:r>
            <a:r>
              <a:rPr lang="vi-VN" dirty="0">
                <a:solidFill>
                  <a:schemeClr val="dk1"/>
                </a:solidFill>
                <a:latin typeface="+mn-lt"/>
                <a:ea typeface="Poppins"/>
                <a:cs typeface="Poppins"/>
                <a:sym typeface="Poppins"/>
              </a:rPr>
              <a:t>điểm: Dao động mạnh, không ổn định.</a:t>
            </a:r>
            <a:endParaRPr dirty="0">
              <a:solidFill>
                <a:schemeClr val="dk1"/>
              </a:solidFill>
              <a:latin typeface="+mn-lt"/>
              <a:ea typeface="Poppins"/>
              <a:cs typeface="Poppins"/>
              <a:sym typeface="Poppins"/>
            </a:endParaRPr>
          </a:p>
        </p:txBody>
      </p:sp>
      <p:sp>
        <p:nvSpPr>
          <p:cNvPr id="2105" name="Google Shape;2105;p53"/>
          <p:cNvSpPr txBox="1"/>
          <p:nvPr/>
        </p:nvSpPr>
        <p:spPr>
          <a:xfrm>
            <a:off x="1211581" y="918703"/>
            <a:ext cx="1860296" cy="548630"/>
          </a:xfrm>
          <a:prstGeom prst="rect">
            <a:avLst/>
          </a:prstGeom>
          <a:noFill/>
          <a:ln>
            <a:noFill/>
          </a:ln>
        </p:spPr>
        <p:txBody>
          <a:bodyPr spcFirstLastPara="1" wrap="square" lIns="91425" tIns="91425" rIns="91425" bIns="91425" anchor="ctr" anchorCtr="0">
            <a:noAutofit/>
          </a:bodyPr>
          <a:lstStyle/>
          <a:p>
            <a:pPr lvl="0" algn="ctr">
              <a:lnSpc>
                <a:spcPct val="115000"/>
              </a:lnSpc>
            </a:pPr>
            <a:r>
              <a:rPr lang="en-US" sz="1500" b="1" dirty="0" smtClean="0">
                <a:solidFill>
                  <a:schemeClr val="dk1"/>
                </a:solidFill>
                <a:latin typeface="IBM Plex Mono" panose="020B0604020202020204" charset="0"/>
                <a:ea typeface="IBM Plex Mono"/>
                <a:cs typeface="IBM Plex Mono"/>
                <a:sym typeface="IBM Plex Mono"/>
              </a:rPr>
              <a:t>Batch Gradient Descent</a:t>
            </a:r>
            <a:endParaRPr lang="en-US" sz="1500" b="1" dirty="0">
              <a:solidFill>
                <a:schemeClr val="dk1"/>
              </a:solidFill>
              <a:latin typeface="IBM Plex Mono" panose="020B0604020202020204" charset="0"/>
              <a:ea typeface="IBM Plex Mono"/>
              <a:cs typeface="IBM Plex Mono"/>
              <a:sym typeface="IBM Plex Mono"/>
            </a:endParaRPr>
          </a:p>
        </p:txBody>
      </p:sp>
      <p:sp>
        <p:nvSpPr>
          <p:cNvPr id="2106" name="Google Shape;2106;p53"/>
          <p:cNvSpPr txBox="1"/>
          <p:nvPr/>
        </p:nvSpPr>
        <p:spPr>
          <a:xfrm>
            <a:off x="5779524" y="1009945"/>
            <a:ext cx="2770116" cy="504000"/>
          </a:xfrm>
          <a:prstGeom prst="rect">
            <a:avLst/>
          </a:prstGeom>
          <a:noFill/>
          <a:ln>
            <a:noFill/>
          </a:ln>
        </p:spPr>
        <p:txBody>
          <a:bodyPr spcFirstLastPara="1" wrap="square" lIns="91425" tIns="91425" rIns="91425" bIns="91425" anchor="ctr" anchorCtr="0">
            <a:noAutofit/>
          </a:bodyPr>
          <a:lstStyle/>
          <a:p>
            <a:pPr lvl="0">
              <a:lnSpc>
                <a:spcPct val="115000"/>
              </a:lnSpc>
            </a:pPr>
            <a:r>
              <a:rPr lang="en-US" sz="1500" b="1" dirty="0"/>
              <a:t>Stochastic Gradient Descent (SGD</a:t>
            </a:r>
            <a:r>
              <a:rPr lang="en-US" sz="1500" b="1" dirty="0" smtClean="0"/>
              <a:t>)</a:t>
            </a:r>
            <a:endParaRPr sz="1500" b="1" dirty="0">
              <a:solidFill>
                <a:schemeClr val="dk1"/>
              </a:solidFill>
              <a:latin typeface="IBM Plex Mono"/>
              <a:ea typeface="IBM Plex Mono"/>
              <a:cs typeface="IBM Plex Mono"/>
              <a:sym typeface="IBM Plex Mono"/>
            </a:endParaRPr>
          </a:p>
        </p:txBody>
      </p:sp>
      <p:sp>
        <p:nvSpPr>
          <p:cNvPr id="2107" name="Google Shape;2107;p53"/>
          <p:cNvSpPr txBox="1"/>
          <p:nvPr/>
        </p:nvSpPr>
        <p:spPr>
          <a:xfrm>
            <a:off x="2742724" y="3815710"/>
            <a:ext cx="3489958" cy="1154115"/>
          </a:xfrm>
          <a:prstGeom prst="rect">
            <a:avLst/>
          </a:prstGeom>
          <a:noFill/>
          <a:ln>
            <a:noFill/>
          </a:ln>
        </p:spPr>
        <p:txBody>
          <a:bodyPr spcFirstLastPara="1" wrap="square" lIns="91425" tIns="91425" rIns="91425" bIns="91425" anchor="t" anchorCtr="0">
            <a:noAutofit/>
          </a:bodyPr>
          <a:lstStyle/>
          <a:p>
            <a:pPr marL="285750" lvl="0" indent="-285750" algn="just">
              <a:lnSpc>
                <a:spcPct val="115000"/>
              </a:lnSpc>
              <a:buFont typeface="Arial" panose="020B0604020202020204" pitchFamily="34" charset="0"/>
              <a:buChar char="•"/>
            </a:pPr>
            <a:r>
              <a:rPr lang="vi-VN" dirty="0">
                <a:solidFill>
                  <a:schemeClr val="dk1"/>
                </a:solidFill>
                <a:latin typeface="+mn-lt"/>
                <a:ea typeface="Poppins"/>
                <a:cs typeface="Poppins"/>
                <a:sym typeface="Poppins"/>
              </a:rPr>
              <a:t>Cập nhật tham số sau khi duyệt qua một nhóm dữ liệu nhỏ (mini-batch).</a:t>
            </a:r>
          </a:p>
          <a:p>
            <a:pPr marL="285750" lvl="0" indent="-285750" algn="just">
              <a:lnSpc>
                <a:spcPct val="115000"/>
              </a:lnSpc>
              <a:buFont typeface="Arial" panose="020B0604020202020204" pitchFamily="34" charset="0"/>
              <a:buChar char="•"/>
            </a:pPr>
            <a:r>
              <a:rPr lang="vi-VN" dirty="0">
                <a:solidFill>
                  <a:schemeClr val="dk1"/>
                </a:solidFill>
                <a:latin typeface="+mn-lt"/>
                <a:ea typeface="Poppins"/>
                <a:cs typeface="Poppins"/>
                <a:sym typeface="Poppins"/>
              </a:rPr>
              <a:t>Ưu điểm: Kết hợp tốt giữa Batch và SGD.</a:t>
            </a:r>
            <a:endParaRPr dirty="0">
              <a:solidFill>
                <a:schemeClr val="dk1"/>
              </a:solidFill>
              <a:latin typeface="+mn-lt"/>
              <a:ea typeface="Poppins"/>
              <a:cs typeface="Poppins"/>
              <a:sym typeface="Poppins"/>
            </a:endParaRPr>
          </a:p>
        </p:txBody>
      </p:sp>
      <p:sp>
        <p:nvSpPr>
          <p:cNvPr id="2109" name="Google Shape;2109;p53"/>
          <p:cNvSpPr txBox="1"/>
          <p:nvPr/>
        </p:nvSpPr>
        <p:spPr>
          <a:xfrm>
            <a:off x="2844818" y="3485706"/>
            <a:ext cx="3270148" cy="504000"/>
          </a:xfrm>
          <a:prstGeom prst="rect">
            <a:avLst/>
          </a:prstGeom>
          <a:noFill/>
          <a:ln>
            <a:noFill/>
          </a:ln>
        </p:spPr>
        <p:txBody>
          <a:bodyPr spcFirstLastPara="1" wrap="square" lIns="91425" tIns="91425" rIns="91425" bIns="91425" anchor="ctr" anchorCtr="0">
            <a:noAutofit/>
          </a:bodyPr>
          <a:lstStyle/>
          <a:p>
            <a:pPr lvl="0" algn="ctr">
              <a:lnSpc>
                <a:spcPct val="115000"/>
              </a:lnSpc>
            </a:pPr>
            <a:r>
              <a:rPr lang="vi-VN" sz="1500" b="1" dirty="0">
                <a:solidFill>
                  <a:schemeClr val="dk1"/>
                </a:solidFill>
                <a:latin typeface="IBM Plex Mono"/>
                <a:ea typeface="IBM Plex Mono"/>
                <a:cs typeface="IBM Plex Mono"/>
                <a:sym typeface="IBM Plex Mono"/>
              </a:rPr>
              <a:t>Mini-Batch Gradient </a:t>
            </a:r>
            <a:r>
              <a:rPr lang="vi-VN" sz="1500" b="1" dirty="0" smtClean="0">
                <a:solidFill>
                  <a:schemeClr val="dk1"/>
                </a:solidFill>
                <a:latin typeface="IBM Plex Mono"/>
                <a:ea typeface="IBM Plex Mono"/>
                <a:cs typeface="IBM Plex Mono"/>
                <a:sym typeface="IBM Plex Mono"/>
              </a:rPr>
              <a:t>Descent</a:t>
            </a:r>
            <a:endParaRPr lang="vi-VN" sz="1500" b="1" dirty="0">
              <a:solidFill>
                <a:schemeClr val="dk1"/>
              </a:solidFill>
              <a:latin typeface="IBM Plex Mono"/>
              <a:ea typeface="IBM Plex Mono"/>
              <a:cs typeface="IBM Plex Mono"/>
              <a:sym typeface="IBM Plex Mono"/>
            </a:endParaRPr>
          </a:p>
        </p:txBody>
      </p:sp>
      <p:grpSp>
        <p:nvGrpSpPr>
          <p:cNvPr id="2110" name="Google Shape;2110;p53"/>
          <p:cNvGrpSpPr/>
          <p:nvPr/>
        </p:nvGrpSpPr>
        <p:grpSpPr>
          <a:xfrm>
            <a:off x="3994484" y="1839143"/>
            <a:ext cx="1155299" cy="1155149"/>
            <a:chOff x="4085864" y="2304898"/>
            <a:chExt cx="972392" cy="972266"/>
          </a:xfrm>
        </p:grpSpPr>
        <p:sp>
          <p:nvSpPr>
            <p:cNvPr id="2111" name="Google Shape;2111;p53"/>
            <p:cNvSpPr/>
            <p:nvPr/>
          </p:nvSpPr>
          <p:spPr>
            <a:xfrm>
              <a:off x="4085864" y="2304898"/>
              <a:ext cx="972392" cy="972266"/>
            </a:xfrm>
            <a:custGeom>
              <a:avLst/>
              <a:gdLst/>
              <a:ahLst/>
              <a:cxnLst/>
              <a:rect l="l" t="t" r="r" b="b"/>
              <a:pathLst>
                <a:path w="7707" h="7706" extrusionOk="0">
                  <a:moveTo>
                    <a:pt x="3854" y="0"/>
                  </a:moveTo>
                  <a:cubicBezTo>
                    <a:pt x="3439" y="0"/>
                    <a:pt x="3030" y="65"/>
                    <a:pt x="2640" y="195"/>
                  </a:cubicBezTo>
                  <a:cubicBezTo>
                    <a:pt x="2543" y="227"/>
                    <a:pt x="2491" y="331"/>
                    <a:pt x="2522" y="428"/>
                  </a:cubicBezTo>
                  <a:cubicBezTo>
                    <a:pt x="2549" y="506"/>
                    <a:pt x="2621" y="555"/>
                    <a:pt x="2698" y="555"/>
                  </a:cubicBezTo>
                  <a:cubicBezTo>
                    <a:pt x="2717" y="555"/>
                    <a:pt x="2736" y="552"/>
                    <a:pt x="2755" y="546"/>
                  </a:cubicBezTo>
                  <a:cubicBezTo>
                    <a:pt x="3109" y="430"/>
                    <a:pt x="3478" y="369"/>
                    <a:pt x="3854" y="369"/>
                  </a:cubicBezTo>
                  <a:cubicBezTo>
                    <a:pt x="5774" y="369"/>
                    <a:pt x="7337" y="1933"/>
                    <a:pt x="7337" y="3852"/>
                  </a:cubicBezTo>
                  <a:cubicBezTo>
                    <a:pt x="7337" y="5773"/>
                    <a:pt x="5774" y="7337"/>
                    <a:pt x="3854" y="7337"/>
                  </a:cubicBezTo>
                  <a:cubicBezTo>
                    <a:pt x="1933" y="7337"/>
                    <a:pt x="370" y="5773"/>
                    <a:pt x="370" y="3852"/>
                  </a:cubicBezTo>
                  <a:cubicBezTo>
                    <a:pt x="370" y="2641"/>
                    <a:pt x="985" y="1535"/>
                    <a:pt x="2016" y="893"/>
                  </a:cubicBezTo>
                  <a:cubicBezTo>
                    <a:pt x="2102" y="839"/>
                    <a:pt x="2129" y="725"/>
                    <a:pt x="2074" y="639"/>
                  </a:cubicBezTo>
                  <a:cubicBezTo>
                    <a:pt x="2040" y="583"/>
                    <a:pt x="1979" y="552"/>
                    <a:pt x="1918" y="552"/>
                  </a:cubicBezTo>
                  <a:cubicBezTo>
                    <a:pt x="1884" y="552"/>
                    <a:pt x="1851" y="561"/>
                    <a:pt x="1821" y="579"/>
                  </a:cubicBezTo>
                  <a:cubicBezTo>
                    <a:pt x="1275" y="920"/>
                    <a:pt x="819" y="1394"/>
                    <a:pt x="501" y="1954"/>
                  </a:cubicBezTo>
                  <a:cubicBezTo>
                    <a:pt x="174" y="2530"/>
                    <a:pt x="0" y="3186"/>
                    <a:pt x="0" y="3852"/>
                  </a:cubicBezTo>
                  <a:cubicBezTo>
                    <a:pt x="0" y="5977"/>
                    <a:pt x="1729" y="7706"/>
                    <a:pt x="3854" y="7706"/>
                  </a:cubicBezTo>
                  <a:cubicBezTo>
                    <a:pt x="5979" y="7706"/>
                    <a:pt x="7707" y="5977"/>
                    <a:pt x="7707" y="3852"/>
                  </a:cubicBezTo>
                  <a:cubicBezTo>
                    <a:pt x="7707" y="1729"/>
                    <a:pt x="5978" y="0"/>
                    <a:pt x="3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3"/>
            <p:cNvSpPr/>
            <p:nvPr/>
          </p:nvSpPr>
          <p:spPr>
            <a:xfrm>
              <a:off x="4216324" y="2435989"/>
              <a:ext cx="711094" cy="711094"/>
            </a:xfrm>
            <a:custGeom>
              <a:avLst/>
              <a:gdLst/>
              <a:ahLst/>
              <a:cxnLst/>
              <a:rect l="l" t="t" r="r" b="b"/>
              <a:pathLst>
                <a:path w="5636" h="5636" extrusionOk="0">
                  <a:moveTo>
                    <a:pt x="3082" y="359"/>
                  </a:moveTo>
                  <a:lnTo>
                    <a:pt x="3082" y="833"/>
                  </a:lnTo>
                  <a:cubicBezTo>
                    <a:pt x="3082" y="920"/>
                    <a:pt x="3142" y="995"/>
                    <a:pt x="3228" y="1014"/>
                  </a:cubicBezTo>
                  <a:cubicBezTo>
                    <a:pt x="3437" y="1062"/>
                    <a:pt x="3635" y="1143"/>
                    <a:pt x="3815" y="1257"/>
                  </a:cubicBezTo>
                  <a:cubicBezTo>
                    <a:pt x="3845" y="1277"/>
                    <a:pt x="3880" y="1286"/>
                    <a:pt x="3914" y="1286"/>
                  </a:cubicBezTo>
                  <a:cubicBezTo>
                    <a:pt x="3963" y="1286"/>
                    <a:pt x="4011" y="1267"/>
                    <a:pt x="4048" y="1232"/>
                  </a:cubicBezTo>
                  <a:lnTo>
                    <a:pt x="4385" y="897"/>
                  </a:lnTo>
                  <a:lnTo>
                    <a:pt x="4756" y="1263"/>
                  </a:lnTo>
                  <a:lnTo>
                    <a:pt x="4418" y="1598"/>
                  </a:lnTo>
                  <a:cubicBezTo>
                    <a:pt x="4357" y="1660"/>
                    <a:pt x="4345" y="1756"/>
                    <a:pt x="4392" y="1828"/>
                  </a:cubicBezTo>
                  <a:cubicBezTo>
                    <a:pt x="4507" y="2007"/>
                    <a:pt x="4590" y="2204"/>
                    <a:pt x="4636" y="2410"/>
                  </a:cubicBezTo>
                  <a:cubicBezTo>
                    <a:pt x="4656" y="2496"/>
                    <a:pt x="4731" y="2556"/>
                    <a:pt x="4819" y="2556"/>
                  </a:cubicBezTo>
                  <a:lnTo>
                    <a:pt x="5276" y="2556"/>
                  </a:lnTo>
                  <a:lnTo>
                    <a:pt x="5276" y="3079"/>
                  </a:lnTo>
                  <a:lnTo>
                    <a:pt x="4819" y="3079"/>
                  </a:lnTo>
                  <a:cubicBezTo>
                    <a:pt x="4731" y="3079"/>
                    <a:pt x="4656" y="3140"/>
                    <a:pt x="4636" y="3225"/>
                  </a:cubicBezTo>
                  <a:cubicBezTo>
                    <a:pt x="4589" y="3431"/>
                    <a:pt x="4508" y="3628"/>
                    <a:pt x="4392" y="3807"/>
                  </a:cubicBezTo>
                  <a:cubicBezTo>
                    <a:pt x="4345" y="3881"/>
                    <a:pt x="4357" y="3976"/>
                    <a:pt x="4418" y="4037"/>
                  </a:cubicBezTo>
                  <a:lnTo>
                    <a:pt x="4756" y="4372"/>
                  </a:lnTo>
                  <a:lnTo>
                    <a:pt x="4385" y="4738"/>
                  </a:lnTo>
                  <a:lnTo>
                    <a:pt x="4048" y="4403"/>
                  </a:lnTo>
                  <a:cubicBezTo>
                    <a:pt x="4012" y="4367"/>
                    <a:pt x="3964" y="4349"/>
                    <a:pt x="3916" y="4349"/>
                  </a:cubicBezTo>
                  <a:cubicBezTo>
                    <a:pt x="3881" y="4349"/>
                    <a:pt x="3846" y="4358"/>
                    <a:pt x="3815" y="4378"/>
                  </a:cubicBezTo>
                  <a:cubicBezTo>
                    <a:pt x="3635" y="4492"/>
                    <a:pt x="3437" y="4573"/>
                    <a:pt x="3227" y="4619"/>
                  </a:cubicBezTo>
                  <a:cubicBezTo>
                    <a:pt x="3142" y="4639"/>
                    <a:pt x="3080" y="4713"/>
                    <a:pt x="3080" y="4800"/>
                  </a:cubicBezTo>
                  <a:lnTo>
                    <a:pt x="3080" y="5274"/>
                  </a:lnTo>
                  <a:lnTo>
                    <a:pt x="2557" y="5274"/>
                  </a:lnTo>
                  <a:lnTo>
                    <a:pt x="2557" y="4817"/>
                  </a:lnTo>
                  <a:cubicBezTo>
                    <a:pt x="2557" y="4729"/>
                    <a:pt x="2496" y="4654"/>
                    <a:pt x="2411" y="4634"/>
                  </a:cubicBezTo>
                  <a:cubicBezTo>
                    <a:pt x="2205" y="4587"/>
                    <a:pt x="2008" y="4505"/>
                    <a:pt x="1829" y="4390"/>
                  </a:cubicBezTo>
                  <a:cubicBezTo>
                    <a:pt x="1799" y="4370"/>
                    <a:pt x="1765" y="4361"/>
                    <a:pt x="1731" y="4361"/>
                  </a:cubicBezTo>
                  <a:cubicBezTo>
                    <a:pt x="1683" y="4361"/>
                    <a:pt x="1635" y="4380"/>
                    <a:pt x="1600" y="4416"/>
                  </a:cubicBezTo>
                  <a:lnTo>
                    <a:pt x="1264" y="4754"/>
                  </a:lnTo>
                  <a:lnTo>
                    <a:pt x="897" y="4383"/>
                  </a:lnTo>
                  <a:lnTo>
                    <a:pt x="1233" y="4043"/>
                  </a:lnTo>
                  <a:cubicBezTo>
                    <a:pt x="1294" y="3983"/>
                    <a:pt x="1305" y="3889"/>
                    <a:pt x="1259" y="3816"/>
                  </a:cubicBezTo>
                  <a:cubicBezTo>
                    <a:pt x="1144" y="3633"/>
                    <a:pt x="1063" y="3434"/>
                    <a:pt x="1016" y="3224"/>
                  </a:cubicBezTo>
                  <a:cubicBezTo>
                    <a:pt x="997" y="3138"/>
                    <a:pt x="922" y="3077"/>
                    <a:pt x="835" y="3077"/>
                  </a:cubicBezTo>
                  <a:lnTo>
                    <a:pt x="362" y="3077"/>
                  </a:lnTo>
                  <a:lnTo>
                    <a:pt x="362" y="2554"/>
                  </a:lnTo>
                  <a:lnTo>
                    <a:pt x="818" y="2554"/>
                  </a:lnTo>
                  <a:cubicBezTo>
                    <a:pt x="906" y="2554"/>
                    <a:pt x="982" y="2493"/>
                    <a:pt x="1001" y="2408"/>
                  </a:cubicBezTo>
                  <a:cubicBezTo>
                    <a:pt x="1049" y="2201"/>
                    <a:pt x="1129" y="2005"/>
                    <a:pt x="1244" y="1826"/>
                  </a:cubicBezTo>
                  <a:cubicBezTo>
                    <a:pt x="1292" y="1752"/>
                    <a:pt x="1280" y="1656"/>
                    <a:pt x="1218" y="1596"/>
                  </a:cubicBezTo>
                  <a:lnTo>
                    <a:pt x="881" y="1261"/>
                  </a:lnTo>
                  <a:lnTo>
                    <a:pt x="1252" y="895"/>
                  </a:lnTo>
                  <a:lnTo>
                    <a:pt x="1592" y="1231"/>
                  </a:lnTo>
                  <a:cubicBezTo>
                    <a:pt x="1627" y="1267"/>
                    <a:pt x="1674" y="1285"/>
                    <a:pt x="1722" y="1285"/>
                  </a:cubicBezTo>
                  <a:cubicBezTo>
                    <a:pt x="1755" y="1285"/>
                    <a:pt x="1789" y="1276"/>
                    <a:pt x="1819" y="1257"/>
                  </a:cubicBezTo>
                  <a:cubicBezTo>
                    <a:pt x="2002" y="1142"/>
                    <a:pt x="2201" y="1061"/>
                    <a:pt x="2411" y="1014"/>
                  </a:cubicBezTo>
                  <a:cubicBezTo>
                    <a:pt x="2496" y="994"/>
                    <a:pt x="2558" y="920"/>
                    <a:pt x="2558" y="833"/>
                  </a:cubicBezTo>
                  <a:lnTo>
                    <a:pt x="2558" y="359"/>
                  </a:lnTo>
                  <a:close/>
                  <a:moveTo>
                    <a:pt x="2519" y="0"/>
                  </a:moveTo>
                  <a:cubicBezTo>
                    <a:pt x="2341" y="0"/>
                    <a:pt x="2195" y="145"/>
                    <a:pt x="2195" y="324"/>
                  </a:cubicBezTo>
                  <a:lnTo>
                    <a:pt x="2195" y="702"/>
                  </a:lnTo>
                  <a:cubicBezTo>
                    <a:pt x="2048" y="745"/>
                    <a:pt x="1904" y="803"/>
                    <a:pt x="1770" y="879"/>
                  </a:cubicBezTo>
                  <a:lnTo>
                    <a:pt x="1503" y="612"/>
                  </a:lnTo>
                  <a:cubicBezTo>
                    <a:pt x="1439" y="548"/>
                    <a:pt x="1356" y="517"/>
                    <a:pt x="1273" y="517"/>
                  </a:cubicBezTo>
                  <a:cubicBezTo>
                    <a:pt x="1190" y="517"/>
                    <a:pt x="1107" y="548"/>
                    <a:pt x="1044" y="612"/>
                  </a:cubicBezTo>
                  <a:lnTo>
                    <a:pt x="611" y="1045"/>
                  </a:lnTo>
                  <a:cubicBezTo>
                    <a:pt x="484" y="1172"/>
                    <a:pt x="484" y="1377"/>
                    <a:pt x="611" y="1503"/>
                  </a:cubicBezTo>
                  <a:lnTo>
                    <a:pt x="878" y="1770"/>
                  </a:lnTo>
                  <a:cubicBezTo>
                    <a:pt x="805" y="1906"/>
                    <a:pt x="746" y="2048"/>
                    <a:pt x="702" y="2195"/>
                  </a:cubicBezTo>
                  <a:lnTo>
                    <a:pt x="323" y="2195"/>
                  </a:lnTo>
                  <a:cubicBezTo>
                    <a:pt x="145" y="2195"/>
                    <a:pt x="0" y="2340"/>
                    <a:pt x="0" y="2519"/>
                  </a:cubicBezTo>
                  <a:lnTo>
                    <a:pt x="0" y="3117"/>
                  </a:lnTo>
                  <a:cubicBezTo>
                    <a:pt x="0" y="3295"/>
                    <a:pt x="144" y="3441"/>
                    <a:pt x="323" y="3441"/>
                  </a:cubicBezTo>
                  <a:lnTo>
                    <a:pt x="702" y="3441"/>
                  </a:lnTo>
                  <a:cubicBezTo>
                    <a:pt x="745" y="3588"/>
                    <a:pt x="805" y="3731"/>
                    <a:pt x="878" y="3866"/>
                  </a:cubicBezTo>
                  <a:lnTo>
                    <a:pt x="611" y="4133"/>
                  </a:lnTo>
                  <a:cubicBezTo>
                    <a:pt x="550" y="4195"/>
                    <a:pt x="517" y="4275"/>
                    <a:pt x="517" y="4362"/>
                  </a:cubicBezTo>
                  <a:cubicBezTo>
                    <a:pt x="517" y="4448"/>
                    <a:pt x="551" y="4530"/>
                    <a:pt x="611" y="4592"/>
                  </a:cubicBezTo>
                  <a:lnTo>
                    <a:pt x="1044" y="5024"/>
                  </a:lnTo>
                  <a:cubicBezTo>
                    <a:pt x="1106" y="5086"/>
                    <a:pt x="1187" y="5119"/>
                    <a:pt x="1274" y="5119"/>
                  </a:cubicBezTo>
                  <a:cubicBezTo>
                    <a:pt x="1361" y="5119"/>
                    <a:pt x="1441" y="5085"/>
                    <a:pt x="1503" y="5024"/>
                  </a:cubicBezTo>
                  <a:lnTo>
                    <a:pt x="1770" y="4757"/>
                  </a:lnTo>
                  <a:cubicBezTo>
                    <a:pt x="1906" y="4832"/>
                    <a:pt x="2048" y="4890"/>
                    <a:pt x="2195" y="4934"/>
                  </a:cubicBezTo>
                  <a:lnTo>
                    <a:pt x="2195" y="5312"/>
                  </a:lnTo>
                  <a:cubicBezTo>
                    <a:pt x="2195" y="5490"/>
                    <a:pt x="2339" y="5636"/>
                    <a:pt x="2519" y="5636"/>
                  </a:cubicBezTo>
                  <a:lnTo>
                    <a:pt x="3117" y="5636"/>
                  </a:lnTo>
                  <a:cubicBezTo>
                    <a:pt x="3295" y="5636"/>
                    <a:pt x="3441" y="5492"/>
                    <a:pt x="3441" y="5312"/>
                  </a:cubicBezTo>
                  <a:lnTo>
                    <a:pt x="3441" y="4934"/>
                  </a:lnTo>
                  <a:cubicBezTo>
                    <a:pt x="3588" y="4891"/>
                    <a:pt x="3731" y="4833"/>
                    <a:pt x="3866" y="4757"/>
                  </a:cubicBezTo>
                  <a:lnTo>
                    <a:pt x="4133" y="5024"/>
                  </a:lnTo>
                  <a:cubicBezTo>
                    <a:pt x="4196" y="5088"/>
                    <a:pt x="4280" y="5120"/>
                    <a:pt x="4363" y="5120"/>
                  </a:cubicBezTo>
                  <a:cubicBezTo>
                    <a:pt x="4446" y="5120"/>
                    <a:pt x="4529" y="5088"/>
                    <a:pt x="4592" y="5024"/>
                  </a:cubicBezTo>
                  <a:lnTo>
                    <a:pt x="5019" y="4597"/>
                  </a:lnTo>
                  <a:cubicBezTo>
                    <a:pt x="5066" y="4550"/>
                    <a:pt x="5102" y="4490"/>
                    <a:pt x="5113" y="4425"/>
                  </a:cubicBezTo>
                  <a:cubicBezTo>
                    <a:pt x="5134" y="4315"/>
                    <a:pt x="5101" y="4209"/>
                    <a:pt x="5024" y="4133"/>
                  </a:cubicBezTo>
                  <a:lnTo>
                    <a:pt x="4757" y="3866"/>
                  </a:lnTo>
                  <a:cubicBezTo>
                    <a:pt x="4831" y="3730"/>
                    <a:pt x="4890" y="3588"/>
                    <a:pt x="4934" y="3441"/>
                  </a:cubicBezTo>
                  <a:lnTo>
                    <a:pt x="5312" y="3441"/>
                  </a:lnTo>
                  <a:cubicBezTo>
                    <a:pt x="5490" y="3441"/>
                    <a:pt x="5636" y="3296"/>
                    <a:pt x="5636" y="3117"/>
                  </a:cubicBezTo>
                  <a:lnTo>
                    <a:pt x="5636" y="2519"/>
                  </a:lnTo>
                  <a:cubicBezTo>
                    <a:pt x="5636" y="2341"/>
                    <a:pt x="5490" y="2195"/>
                    <a:pt x="5312" y="2195"/>
                  </a:cubicBezTo>
                  <a:lnTo>
                    <a:pt x="4934" y="2195"/>
                  </a:lnTo>
                  <a:cubicBezTo>
                    <a:pt x="4891" y="2048"/>
                    <a:pt x="4831" y="1905"/>
                    <a:pt x="4757" y="1770"/>
                  </a:cubicBezTo>
                  <a:lnTo>
                    <a:pt x="5024" y="1503"/>
                  </a:lnTo>
                  <a:cubicBezTo>
                    <a:pt x="5152" y="1376"/>
                    <a:pt x="5152" y="1171"/>
                    <a:pt x="5024" y="1045"/>
                  </a:cubicBezTo>
                  <a:lnTo>
                    <a:pt x="4592" y="612"/>
                  </a:lnTo>
                  <a:cubicBezTo>
                    <a:pt x="4528" y="549"/>
                    <a:pt x="4445" y="518"/>
                    <a:pt x="4362" y="518"/>
                  </a:cubicBezTo>
                  <a:cubicBezTo>
                    <a:pt x="4279" y="518"/>
                    <a:pt x="4196" y="549"/>
                    <a:pt x="4133" y="612"/>
                  </a:cubicBezTo>
                  <a:lnTo>
                    <a:pt x="3866" y="879"/>
                  </a:lnTo>
                  <a:cubicBezTo>
                    <a:pt x="3730" y="806"/>
                    <a:pt x="3588" y="746"/>
                    <a:pt x="3441" y="702"/>
                  </a:cubicBezTo>
                  <a:lnTo>
                    <a:pt x="3441" y="325"/>
                  </a:lnTo>
                  <a:cubicBezTo>
                    <a:pt x="3442" y="146"/>
                    <a:pt x="3296" y="0"/>
                    <a:pt x="3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3"/>
            <p:cNvSpPr/>
            <p:nvPr/>
          </p:nvSpPr>
          <p:spPr>
            <a:xfrm>
              <a:off x="4393593" y="2614898"/>
              <a:ext cx="355673" cy="352267"/>
            </a:xfrm>
            <a:custGeom>
              <a:avLst/>
              <a:gdLst/>
              <a:ahLst/>
              <a:cxnLst/>
              <a:rect l="l" t="t" r="r" b="b"/>
              <a:pathLst>
                <a:path w="2819" h="2792" extrusionOk="0">
                  <a:moveTo>
                    <a:pt x="1408" y="1"/>
                  </a:moveTo>
                  <a:cubicBezTo>
                    <a:pt x="1386" y="1"/>
                    <a:pt x="1364" y="1"/>
                    <a:pt x="1341" y="2"/>
                  </a:cubicBezTo>
                  <a:cubicBezTo>
                    <a:pt x="636" y="39"/>
                    <a:pt x="56" y="619"/>
                    <a:pt x="21" y="1325"/>
                  </a:cubicBezTo>
                  <a:cubicBezTo>
                    <a:pt x="1" y="1719"/>
                    <a:pt x="149" y="2105"/>
                    <a:pt x="428" y="2383"/>
                  </a:cubicBezTo>
                  <a:cubicBezTo>
                    <a:pt x="690" y="2645"/>
                    <a:pt x="1047" y="2791"/>
                    <a:pt x="1417" y="2791"/>
                  </a:cubicBezTo>
                  <a:cubicBezTo>
                    <a:pt x="1440" y="2791"/>
                    <a:pt x="1462" y="2791"/>
                    <a:pt x="1486" y="2789"/>
                  </a:cubicBezTo>
                  <a:cubicBezTo>
                    <a:pt x="1587" y="2785"/>
                    <a:pt x="1666" y="2698"/>
                    <a:pt x="1661" y="2596"/>
                  </a:cubicBezTo>
                  <a:cubicBezTo>
                    <a:pt x="1656" y="2497"/>
                    <a:pt x="1574" y="2421"/>
                    <a:pt x="1475" y="2421"/>
                  </a:cubicBezTo>
                  <a:cubicBezTo>
                    <a:pt x="1472" y="2421"/>
                    <a:pt x="1470" y="2421"/>
                    <a:pt x="1467" y="2421"/>
                  </a:cubicBezTo>
                  <a:cubicBezTo>
                    <a:pt x="1449" y="2422"/>
                    <a:pt x="1431" y="2422"/>
                    <a:pt x="1413" y="2422"/>
                  </a:cubicBezTo>
                  <a:cubicBezTo>
                    <a:pt x="1139" y="2422"/>
                    <a:pt x="884" y="2317"/>
                    <a:pt x="690" y="2121"/>
                  </a:cubicBezTo>
                  <a:cubicBezTo>
                    <a:pt x="483" y="1913"/>
                    <a:pt x="376" y="1636"/>
                    <a:pt x="391" y="1343"/>
                  </a:cubicBezTo>
                  <a:cubicBezTo>
                    <a:pt x="418" y="825"/>
                    <a:pt x="843" y="398"/>
                    <a:pt x="1361" y="372"/>
                  </a:cubicBezTo>
                  <a:cubicBezTo>
                    <a:pt x="1379" y="371"/>
                    <a:pt x="1396" y="371"/>
                    <a:pt x="1413" y="371"/>
                  </a:cubicBezTo>
                  <a:cubicBezTo>
                    <a:pt x="1690" y="371"/>
                    <a:pt x="1966" y="488"/>
                    <a:pt x="2157" y="687"/>
                  </a:cubicBezTo>
                  <a:cubicBezTo>
                    <a:pt x="2580" y="1131"/>
                    <a:pt x="2469" y="1782"/>
                    <a:pt x="2122" y="2131"/>
                  </a:cubicBezTo>
                  <a:cubicBezTo>
                    <a:pt x="2050" y="2202"/>
                    <a:pt x="2050" y="2320"/>
                    <a:pt x="2124" y="2392"/>
                  </a:cubicBezTo>
                  <a:cubicBezTo>
                    <a:pt x="2159" y="2428"/>
                    <a:pt x="2206" y="2446"/>
                    <a:pt x="2253" y="2446"/>
                  </a:cubicBezTo>
                  <a:cubicBezTo>
                    <a:pt x="2301" y="2446"/>
                    <a:pt x="2349" y="2427"/>
                    <a:pt x="2386" y="2390"/>
                  </a:cubicBezTo>
                  <a:cubicBezTo>
                    <a:pt x="2632" y="2142"/>
                    <a:pt x="2784" y="1798"/>
                    <a:pt x="2800" y="1445"/>
                  </a:cubicBezTo>
                  <a:cubicBezTo>
                    <a:pt x="2818" y="1064"/>
                    <a:pt x="2685" y="706"/>
                    <a:pt x="2424" y="432"/>
                  </a:cubicBezTo>
                  <a:cubicBezTo>
                    <a:pt x="2158" y="155"/>
                    <a:pt x="1791" y="1"/>
                    <a:pt x="1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4" name="Google Shape;2114;p53"/>
          <p:cNvSpPr txBox="1"/>
          <p:nvPr/>
        </p:nvSpPr>
        <p:spPr>
          <a:xfrm>
            <a:off x="815341" y="1437750"/>
            <a:ext cx="2796540" cy="1545255"/>
          </a:xfrm>
          <a:prstGeom prst="rect">
            <a:avLst/>
          </a:prstGeom>
          <a:noFill/>
          <a:ln>
            <a:noFill/>
          </a:ln>
        </p:spPr>
        <p:txBody>
          <a:bodyPr spcFirstLastPara="1" wrap="square" lIns="91425" tIns="91425" rIns="91425" bIns="91425" anchor="t" anchorCtr="0">
            <a:noAutofit/>
          </a:bodyPr>
          <a:lstStyle/>
          <a:p>
            <a:pPr marL="285750" lvl="0" indent="-285750" algn="just">
              <a:lnSpc>
                <a:spcPct val="115000"/>
              </a:lnSpc>
              <a:buFont typeface="Arial" panose="020B0604020202020204" pitchFamily="34" charset="0"/>
              <a:buChar char="•"/>
            </a:pPr>
            <a:r>
              <a:rPr lang="vi-VN" dirty="0">
                <a:solidFill>
                  <a:schemeClr val="dk1"/>
                </a:solidFill>
                <a:latin typeface="+mn-lt"/>
                <a:ea typeface="Poppins"/>
                <a:cs typeface="Poppins" panose="020B0604020202020204" charset="0"/>
                <a:sym typeface="Poppins"/>
              </a:rPr>
              <a:t>Cập nhật tham số sau khi duyệt toàn bộ dữ liệu.</a:t>
            </a:r>
          </a:p>
          <a:p>
            <a:pPr marL="285750" lvl="0" indent="-285750" algn="just">
              <a:lnSpc>
                <a:spcPct val="115000"/>
              </a:lnSpc>
              <a:buFont typeface="Arial" panose="020B0604020202020204" pitchFamily="34" charset="0"/>
              <a:buChar char="•"/>
            </a:pPr>
            <a:r>
              <a:rPr lang="vi-VN" dirty="0">
                <a:solidFill>
                  <a:schemeClr val="dk1"/>
                </a:solidFill>
                <a:latin typeface="+mn-lt"/>
                <a:ea typeface="Poppins"/>
                <a:cs typeface="Poppins" panose="020B0604020202020204" charset="0"/>
                <a:sym typeface="Poppins"/>
              </a:rPr>
              <a:t>Ưu điểm: Ổn định.</a:t>
            </a:r>
          </a:p>
          <a:p>
            <a:pPr marL="285750" lvl="0" indent="-285750" algn="just">
              <a:lnSpc>
                <a:spcPct val="115000"/>
              </a:lnSpc>
              <a:buFont typeface="Arial" panose="020B0604020202020204" pitchFamily="34" charset="0"/>
              <a:buChar char="•"/>
            </a:pPr>
            <a:r>
              <a:rPr lang="vi-VN" dirty="0">
                <a:solidFill>
                  <a:schemeClr val="dk1"/>
                </a:solidFill>
                <a:latin typeface="+mn-lt"/>
                <a:ea typeface="Poppins"/>
                <a:cs typeface="Poppins" panose="020B0604020202020204" charset="0"/>
                <a:sym typeface="Poppins"/>
              </a:rPr>
              <a:t>Nhược điểm: Chậm với dữ liệu lớn.</a:t>
            </a:r>
            <a:endParaRPr dirty="0">
              <a:solidFill>
                <a:schemeClr val="dk1"/>
              </a:solidFill>
              <a:latin typeface="+mn-lt"/>
              <a:ea typeface="Poppins"/>
              <a:cs typeface="Poppins" panose="020B0604020202020204" charset="0"/>
              <a:sym typeface="Poppins"/>
            </a:endParaRPr>
          </a:p>
        </p:txBody>
      </p:sp>
      <p:cxnSp>
        <p:nvCxnSpPr>
          <p:cNvPr id="2115" name="Google Shape;2115;p53"/>
          <p:cNvCxnSpPr>
            <a:stCxn id="2105" idx="3"/>
          </p:cNvCxnSpPr>
          <p:nvPr/>
        </p:nvCxnSpPr>
        <p:spPr>
          <a:xfrm>
            <a:off x="3071876" y="1193018"/>
            <a:ext cx="1260827" cy="744201"/>
          </a:xfrm>
          <a:prstGeom prst="bentConnector3">
            <a:avLst>
              <a:gd name="adj1" fmla="val 50000"/>
            </a:avLst>
          </a:prstGeom>
          <a:noFill/>
          <a:ln w="28575" cap="flat" cmpd="sng">
            <a:solidFill>
              <a:schemeClr val="lt2"/>
            </a:solidFill>
            <a:prstDash val="solid"/>
            <a:round/>
            <a:headEnd type="oval" w="med" len="med"/>
            <a:tailEnd type="none" w="med" len="med"/>
          </a:ln>
        </p:spPr>
      </p:cxnSp>
      <p:cxnSp>
        <p:nvCxnSpPr>
          <p:cNvPr id="2117" name="Google Shape;2117;p53"/>
          <p:cNvCxnSpPr>
            <a:stCxn id="2106" idx="1"/>
          </p:cNvCxnSpPr>
          <p:nvPr/>
        </p:nvCxnSpPr>
        <p:spPr>
          <a:xfrm flipH="1">
            <a:off x="5053525" y="1261945"/>
            <a:ext cx="726000" cy="870300"/>
          </a:xfrm>
          <a:prstGeom prst="bentConnector2">
            <a:avLst/>
          </a:prstGeom>
          <a:noFill/>
          <a:ln w="28575" cap="flat" cmpd="sng">
            <a:solidFill>
              <a:schemeClr val="lt2"/>
            </a:solidFill>
            <a:prstDash val="solid"/>
            <a:round/>
            <a:headEnd type="oval" w="med" len="med"/>
            <a:tailEnd type="none" w="med" len="med"/>
          </a:ln>
        </p:spPr>
      </p:cxnSp>
      <p:sp>
        <p:nvSpPr>
          <p:cNvPr id="20" name="Google Shape;1531;p39"/>
          <p:cNvSpPr txBox="1">
            <a:spLocks noGrp="1"/>
          </p:cNvSpPr>
          <p:nvPr>
            <p:ph type="title"/>
          </p:nvPr>
        </p:nvSpPr>
        <p:spPr>
          <a:xfrm>
            <a:off x="720000" y="366183"/>
            <a:ext cx="7704000" cy="572700"/>
          </a:xfrm>
          <a:prstGeom prst="rect">
            <a:avLst/>
          </a:prstGeom>
        </p:spPr>
        <p:txBody>
          <a:bodyPr spcFirstLastPara="1" wrap="square" lIns="91425" tIns="91425" rIns="91425" bIns="91425" anchor="t" anchorCtr="0">
            <a:noAutofit/>
          </a:bodyPr>
          <a:lstStyle/>
          <a:p>
            <a:pPr lvl="0" algn="l"/>
            <a:r>
              <a:rPr lang="vi-VN" sz="2400" dirty="0"/>
              <a:t>3</a:t>
            </a:r>
            <a:r>
              <a:rPr lang="vi-VN" sz="2400" dirty="0" smtClean="0"/>
              <a:t>. Các biến thể của Gradient Descent</a:t>
            </a:r>
            <a:endParaRPr sz="2400" dirty="0"/>
          </a:p>
        </p:txBody>
      </p:sp>
      <p:sp>
        <p:nvSpPr>
          <p:cNvPr id="21" name="Rectangle 20"/>
          <p:cNvSpPr/>
          <p:nvPr/>
        </p:nvSpPr>
        <p:spPr>
          <a:xfrm>
            <a:off x="720000" y="579826"/>
            <a:ext cx="184731" cy="307777"/>
          </a:xfrm>
          <a:prstGeom prst="rect">
            <a:avLst/>
          </a:prstGeom>
        </p:spPr>
        <p:txBody>
          <a:bodyPr wrap="none">
            <a:spAutoFit/>
          </a:bodyPr>
          <a:lstStyle/>
          <a:p>
            <a:pPr lvl="0"/>
            <a:endParaRPr lang="vi-VN" dirty="0"/>
          </a:p>
        </p:txBody>
      </p:sp>
      <p:cxnSp>
        <p:nvCxnSpPr>
          <p:cNvPr id="26" name="Straight Arrow Connector 25"/>
          <p:cNvCxnSpPr/>
          <p:nvPr/>
        </p:nvCxnSpPr>
        <p:spPr>
          <a:xfrm>
            <a:off x="4571384" y="2915943"/>
            <a:ext cx="0" cy="646125"/>
          </a:xfrm>
          <a:prstGeom prst="straightConnector1">
            <a:avLst/>
          </a:prstGeom>
          <a:ln>
            <a:solidFill>
              <a:schemeClr val="tx2"/>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8639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2110"/>
                                        </p:tgtEl>
                                        <p:attrNameLst>
                                          <p:attrName>style.visibility</p:attrName>
                                        </p:attrNameLst>
                                      </p:cBhvr>
                                      <p:to>
                                        <p:strVal val="visible"/>
                                      </p:to>
                                    </p:set>
                                    <p:animEffect transition="in" filter="wipe(down)">
                                      <p:cBhvr>
                                        <p:cTn id="13" dur="500"/>
                                        <p:tgtEl>
                                          <p:spTgt spid="2110"/>
                                        </p:tgtEl>
                                      </p:cBhvr>
                                    </p:animEffect>
                                  </p:childTnLst>
                                </p:cTn>
                              </p:par>
                              <p:par>
                                <p:cTn id="14" presetID="22" presetClass="entr" presetSubtype="4" fill="hold" nodeType="withEffect">
                                  <p:stCondLst>
                                    <p:cond delay="0"/>
                                  </p:stCondLst>
                                  <p:childTnLst>
                                    <p:set>
                                      <p:cBhvr>
                                        <p:cTn id="15" dur="1" fill="hold">
                                          <p:stCondLst>
                                            <p:cond delay="0"/>
                                          </p:stCondLst>
                                        </p:cTn>
                                        <p:tgtEl>
                                          <p:spTgt spid="2115"/>
                                        </p:tgtEl>
                                        <p:attrNameLst>
                                          <p:attrName>style.visibility</p:attrName>
                                        </p:attrNameLst>
                                      </p:cBhvr>
                                      <p:to>
                                        <p:strVal val="visible"/>
                                      </p:to>
                                    </p:set>
                                    <p:animEffect transition="in" filter="wipe(down)">
                                      <p:cBhvr>
                                        <p:cTn id="16" dur="500"/>
                                        <p:tgtEl>
                                          <p:spTgt spid="2115"/>
                                        </p:tgtEl>
                                      </p:cBhvr>
                                    </p:animEffect>
                                  </p:childTnLst>
                                </p:cTn>
                              </p:par>
                            </p:childTnLst>
                          </p:cTn>
                        </p:par>
                        <p:par>
                          <p:cTn id="17" fill="hold">
                            <p:stCondLst>
                              <p:cond delay="1500"/>
                            </p:stCondLst>
                            <p:childTnLst>
                              <p:par>
                                <p:cTn id="18" presetID="1" presetClass="entr" presetSubtype="0" fill="hold" grpId="0" nodeType="afterEffect">
                                  <p:stCondLst>
                                    <p:cond delay="0"/>
                                  </p:stCondLst>
                                  <p:iterate type="lt">
                                    <p:tmAbs val="50"/>
                                  </p:iterate>
                                  <p:childTnLst>
                                    <p:set>
                                      <p:cBhvr>
                                        <p:cTn id="19" dur="1" fill="hold">
                                          <p:stCondLst>
                                            <p:cond delay="0"/>
                                          </p:stCondLst>
                                        </p:cTn>
                                        <p:tgtEl>
                                          <p:spTgt spid="2105"/>
                                        </p:tgtEl>
                                        <p:attrNameLst>
                                          <p:attrName>style.visibility</p:attrName>
                                        </p:attrNameLst>
                                      </p:cBhvr>
                                      <p:to>
                                        <p:strVal val="visible"/>
                                      </p:to>
                                    </p:set>
                                  </p:childTnLst>
                                </p:cTn>
                              </p:par>
                            </p:childTnLst>
                          </p:cTn>
                        </p:par>
                        <p:par>
                          <p:cTn id="20" fill="hold">
                            <p:stCondLst>
                              <p:cond delay="2451"/>
                            </p:stCondLst>
                            <p:childTnLst>
                              <p:par>
                                <p:cTn id="21" presetID="42" presetClass="entr" presetSubtype="0" fill="hold" nodeType="afterEffect">
                                  <p:stCondLst>
                                    <p:cond delay="0"/>
                                  </p:stCondLst>
                                  <p:childTnLst>
                                    <p:set>
                                      <p:cBhvr>
                                        <p:cTn id="22" dur="1" fill="hold">
                                          <p:stCondLst>
                                            <p:cond delay="0"/>
                                          </p:stCondLst>
                                        </p:cTn>
                                        <p:tgtEl>
                                          <p:spTgt spid="2114">
                                            <p:txEl>
                                              <p:pRg st="0" end="0"/>
                                            </p:txEl>
                                          </p:spTgt>
                                        </p:tgtEl>
                                        <p:attrNameLst>
                                          <p:attrName>style.visibility</p:attrName>
                                        </p:attrNameLst>
                                      </p:cBhvr>
                                      <p:to>
                                        <p:strVal val="visible"/>
                                      </p:to>
                                    </p:set>
                                    <p:animEffect transition="in" filter="fade">
                                      <p:cBhvr>
                                        <p:cTn id="23" dur="750"/>
                                        <p:tgtEl>
                                          <p:spTgt spid="2114">
                                            <p:txEl>
                                              <p:pRg st="0" end="0"/>
                                            </p:txEl>
                                          </p:spTgt>
                                        </p:tgtEl>
                                      </p:cBhvr>
                                    </p:animEffect>
                                    <p:anim calcmode="lin" valueType="num">
                                      <p:cBhvr>
                                        <p:cTn id="24" dur="750" fill="hold"/>
                                        <p:tgtEl>
                                          <p:spTgt spid="2114">
                                            <p:txEl>
                                              <p:pRg st="0" end="0"/>
                                            </p:txEl>
                                          </p:spTgt>
                                        </p:tgtEl>
                                        <p:attrNameLst>
                                          <p:attrName>ppt_x</p:attrName>
                                        </p:attrNameLst>
                                      </p:cBhvr>
                                      <p:tavLst>
                                        <p:tav tm="0">
                                          <p:val>
                                            <p:strVal val="#ppt_x"/>
                                          </p:val>
                                        </p:tav>
                                        <p:tav tm="100000">
                                          <p:val>
                                            <p:strVal val="#ppt_x"/>
                                          </p:val>
                                        </p:tav>
                                      </p:tavLst>
                                    </p:anim>
                                    <p:anim calcmode="lin" valueType="num">
                                      <p:cBhvr>
                                        <p:cTn id="25" dur="750" fill="hold"/>
                                        <p:tgtEl>
                                          <p:spTgt spid="2114">
                                            <p:txEl>
                                              <p:pRg st="0" end="0"/>
                                            </p:txEl>
                                          </p:spTgt>
                                        </p:tgtEl>
                                        <p:attrNameLst>
                                          <p:attrName>ppt_y</p:attrName>
                                        </p:attrNameLst>
                                      </p:cBhvr>
                                      <p:tavLst>
                                        <p:tav tm="0">
                                          <p:val>
                                            <p:strVal val="#ppt_y+.1"/>
                                          </p:val>
                                        </p:tav>
                                        <p:tav tm="100000">
                                          <p:val>
                                            <p:strVal val="#ppt_y"/>
                                          </p:val>
                                        </p:tav>
                                      </p:tavLst>
                                    </p:anim>
                                  </p:childTnLst>
                                </p:cTn>
                              </p:par>
                            </p:childTnLst>
                          </p:cTn>
                        </p:par>
                        <p:par>
                          <p:cTn id="26" fill="hold">
                            <p:stCondLst>
                              <p:cond delay="3201"/>
                            </p:stCondLst>
                            <p:childTnLst>
                              <p:par>
                                <p:cTn id="27" presetID="42" presetClass="entr" presetSubtype="0" fill="hold" nodeType="afterEffect">
                                  <p:stCondLst>
                                    <p:cond delay="0"/>
                                  </p:stCondLst>
                                  <p:childTnLst>
                                    <p:set>
                                      <p:cBhvr>
                                        <p:cTn id="28" dur="1" fill="hold">
                                          <p:stCondLst>
                                            <p:cond delay="0"/>
                                          </p:stCondLst>
                                        </p:cTn>
                                        <p:tgtEl>
                                          <p:spTgt spid="2114">
                                            <p:txEl>
                                              <p:pRg st="1" end="1"/>
                                            </p:txEl>
                                          </p:spTgt>
                                        </p:tgtEl>
                                        <p:attrNameLst>
                                          <p:attrName>style.visibility</p:attrName>
                                        </p:attrNameLst>
                                      </p:cBhvr>
                                      <p:to>
                                        <p:strVal val="visible"/>
                                      </p:to>
                                    </p:set>
                                    <p:animEffect transition="in" filter="fade">
                                      <p:cBhvr>
                                        <p:cTn id="29" dur="750"/>
                                        <p:tgtEl>
                                          <p:spTgt spid="2114">
                                            <p:txEl>
                                              <p:pRg st="1" end="1"/>
                                            </p:txEl>
                                          </p:spTgt>
                                        </p:tgtEl>
                                      </p:cBhvr>
                                    </p:animEffect>
                                    <p:anim calcmode="lin" valueType="num">
                                      <p:cBhvr>
                                        <p:cTn id="30" dur="750" fill="hold"/>
                                        <p:tgtEl>
                                          <p:spTgt spid="2114">
                                            <p:txEl>
                                              <p:pRg st="1" end="1"/>
                                            </p:txEl>
                                          </p:spTgt>
                                        </p:tgtEl>
                                        <p:attrNameLst>
                                          <p:attrName>ppt_x</p:attrName>
                                        </p:attrNameLst>
                                      </p:cBhvr>
                                      <p:tavLst>
                                        <p:tav tm="0">
                                          <p:val>
                                            <p:strVal val="#ppt_x"/>
                                          </p:val>
                                        </p:tav>
                                        <p:tav tm="100000">
                                          <p:val>
                                            <p:strVal val="#ppt_x"/>
                                          </p:val>
                                        </p:tav>
                                      </p:tavLst>
                                    </p:anim>
                                    <p:anim calcmode="lin" valueType="num">
                                      <p:cBhvr>
                                        <p:cTn id="31" dur="750" fill="hold"/>
                                        <p:tgtEl>
                                          <p:spTgt spid="2114">
                                            <p:txEl>
                                              <p:pRg st="1" end="1"/>
                                            </p:txEl>
                                          </p:spTgt>
                                        </p:tgtEl>
                                        <p:attrNameLst>
                                          <p:attrName>ppt_y</p:attrName>
                                        </p:attrNameLst>
                                      </p:cBhvr>
                                      <p:tavLst>
                                        <p:tav tm="0">
                                          <p:val>
                                            <p:strVal val="#ppt_y+.1"/>
                                          </p:val>
                                        </p:tav>
                                        <p:tav tm="100000">
                                          <p:val>
                                            <p:strVal val="#ppt_y"/>
                                          </p:val>
                                        </p:tav>
                                      </p:tavLst>
                                    </p:anim>
                                  </p:childTnLst>
                                </p:cTn>
                              </p:par>
                            </p:childTnLst>
                          </p:cTn>
                        </p:par>
                        <p:par>
                          <p:cTn id="32" fill="hold">
                            <p:stCondLst>
                              <p:cond delay="3951"/>
                            </p:stCondLst>
                            <p:childTnLst>
                              <p:par>
                                <p:cTn id="33" presetID="42" presetClass="entr" presetSubtype="0" fill="hold" nodeType="afterEffect">
                                  <p:stCondLst>
                                    <p:cond delay="0"/>
                                  </p:stCondLst>
                                  <p:childTnLst>
                                    <p:set>
                                      <p:cBhvr>
                                        <p:cTn id="34" dur="1" fill="hold">
                                          <p:stCondLst>
                                            <p:cond delay="0"/>
                                          </p:stCondLst>
                                        </p:cTn>
                                        <p:tgtEl>
                                          <p:spTgt spid="2114">
                                            <p:txEl>
                                              <p:pRg st="2" end="2"/>
                                            </p:txEl>
                                          </p:spTgt>
                                        </p:tgtEl>
                                        <p:attrNameLst>
                                          <p:attrName>style.visibility</p:attrName>
                                        </p:attrNameLst>
                                      </p:cBhvr>
                                      <p:to>
                                        <p:strVal val="visible"/>
                                      </p:to>
                                    </p:set>
                                    <p:animEffect transition="in" filter="fade">
                                      <p:cBhvr>
                                        <p:cTn id="35" dur="750"/>
                                        <p:tgtEl>
                                          <p:spTgt spid="2114">
                                            <p:txEl>
                                              <p:pRg st="2" end="2"/>
                                            </p:txEl>
                                          </p:spTgt>
                                        </p:tgtEl>
                                      </p:cBhvr>
                                    </p:animEffect>
                                    <p:anim calcmode="lin" valueType="num">
                                      <p:cBhvr>
                                        <p:cTn id="36" dur="750" fill="hold"/>
                                        <p:tgtEl>
                                          <p:spTgt spid="2114">
                                            <p:txEl>
                                              <p:pRg st="2" end="2"/>
                                            </p:txEl>
                                          </p:spTgt>
                                        </p:tgtEl>
                                        <p:attrNameLst>
                                          <p:attrName>ppt_x</p:attrName>
                                        </p:attrNameLst>
                                      </p:cBhvr>
                                      <p:tavLst>
                                        <p:tav tm="0">
                                          <p:val>
                                            <p:strVal val="#ppt_x"/>
                                          </p:val>
                                        </p:tav>
                                        <p:tav tm="100000">
                                          <p:val>
                                            <p:strVal val="#ppt_x"/>
                                          </p:val>
                                        </p:tav>
                                      </p:tavLst>
                                    </p:anim>
                                    <p:anim calcmode="lin" valueType="num">
                                      <p:cBhvr>
                                        <p:cTn id="37" dur="750" fill="hold"/>
                                        <p:tgtEl>
                                          <p:spTgt spid="21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117"/>
                                        </p:tgtEl>
                                        <p:attrNameLst>
                                          <p:attrName>style.visibility</p:attrName>
                                        </p:attrNameLst>
                                      </p:cBhvr>
                                      <p:to>
                                        <p:strVal val="visible"/>
                                      </p:to>
                                    </p:set>
                                    <p:animEffect transition="in" filter="barn(inVertical)">
                                      <p:cBhvr>
                                        <p:cTn id="42" dur="500"/>
                                        <p:tgtEl>
                                          <p:spTgt spid="2117"/>
                                        </p:tgtEl>
                                      </p:cBhvr>
                                    </p:animEffect>
                                  </p:childTnLst>
                                </p:cTn>
                              </p:par>
                            </p:childTnLst>
                          </p:cTn>
                        </p:par>
                        <p:par>
                          <p:cTn id="43" fill="hold">
                            <p:stCondLst>
                              <p:cond delay="500"/>
                            </p:stCondLst>
                            <p:childTnLst>
                              <p:par>
                                <p:cTn id="44" presetID="1" presetClass="entr" presetSubtype="0" fill="hold" grpId="0" nodeType="afterEffect">
                                  <p:stCondLst>
                                    <p:cond delay="0"/>
                                  </p:stCondLst>
                                  <p:iterate type="lt">
                                    <p:tmAbs val="50"/>
                                  </p:iterate>
                                  <p:childTnLst>
                                    <p:set>
                                      <p:cBhvr>
                                        <p:cTn id="45" dur="1" fill="hold">
                                          <p:stCondLst>
                                            <p:cond delay="0"/>
                                          </p:stCondLst>
                                        </p:cTn>
                                        <p:tgtEl>
                                          <p:spTgt spid="2106"/>
                                        </p:tgtEl>
                                        <p:attrNameLst>
                                          <p:attrName>style.visibility</p:attrName>
                                        </p:attrNameLst>
                                      </p:cBhvr>
                                      <p:to>
                                        <p:strVal val="visible"/>
                                      </p:to>
                                    </p:set>
                                  </p:childTnLst>
                                </p:cTn>
                              </p:par>
                            </p:childTnLst>
                          </p:cTn>
                        </p:par>
                        <p:par>
                          <p:cTn id="46" fill="hold">
                            <p:stCondLst>
                              <p:cond delay="1951"/>
                            </p:stCondLst>
                            <p:childTnLst>
                              <p:par>
                                <p:cTn id="47" presetID="42" presetClass="entr" presetSubtype="0" fill="hold" nodeType="afterEffect">
                                  <p:stCondLst>
                                    <p:cond delay="0"/>
                                  </p:stCondLst>
                                  <p:childTnLst>
                                    <p:set>
                                      <p:cBhvr>
                                        <p:cTn id="48" dur="1" fill="hold">
                                          <p:stCondLst>
                                            <p:cond delay="0"/>
                                          </p:stCondLst>
                                        </p:cTn>
                                        <p:tgtEl>
                                          <p:spTgt spid="2103">
                                            <p:txEl>
                                              <p:pRg st="0" end="0"/>
                                            </p:txEl>
                                          </p:spTgt>
                                        </p:tgtEl>
                                        <p:attrNameLst>
                                          <p:attrName>style.visibility</p:attrName>
                                        </p:attrNameLst>
                                      </p:cBhvr>
                                      <p:to>
                                        <p:strVal val="visible"/>
                                      </p:to>
                                    </p:set>
                                    <p:animEffect transition="in" filter="fade">
                                      <p:cBhvr>
                                        <p:cTn id="49" dur="750"/>
                                        <p:tgtEl>
                                          <p:spTgt spid="2103">
                                            <p:txEl>
                                              <p:pRg st="0" end="0"/>
                                            </p:txEl>
                                          </p:spTgt>
                                        </p:tgtEl>
                                      </p:cBhvr>
                                    </p:animEffect>
                                    <p:anim calcmode="lin" valueType="num">
                                      <p:cBhvr>
                                        <p:cTn id="50" dur="750" fill="hold"/>
                                        <p:tgtEl>
                                          <p:spTgt spid="2103">
                                            <p:txEl>
                                              <p:pRg st="0" end="0"/>
                                            </p:txEl>
                                          </p:spTgt>
                                        </p:tgtEl>
                                        <p:attrNameLst>
                                          <p:attrName>ppt_x</p:attrName>
                                        </p:attrNameLst>
                                      </p:cBhvr>
                                      <p:tavLst>
                                        <p:tav tm="0">
                                          <p:val>
                                            <p:strVal val="#ppt_x"/>
                                          </p:val>
                                        </p:tav>
                                        <p:tav tm="100000">
                                          <p:val>
                                            <p:strVal val="#ppt_x"/>
                                          </p:val>
                                        </p:tav>
                                      </p:tavLst>
                                    </p:anim>
                                    <p:anim calcmode="lin" valueType="num">
                                      <p:cBhvr>
                                        <p:cTn id="51" dur="750" fill="hold"/>
                                        <p:tgtEl>
                                          <p:spTgt spid="2103">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2701"/>
                            </p:stCondLst>
                            <p:childTnLst>
                              <p:par>
                                <p:cTn id="53" presetID="42" presetClass="entr" presetSubtype="0" fill="hold" nodeType="afterEffect">
                                  <p:stCondLst>
                                    <p:cond delay="0"/>
                                  </p:stCondLst>
                                  <p:childTnLst>
                                    <p:set>
                                      <p:cBhvr>
                                        <p:cTn id="54" dur="1" fill="hold">
                                          <p:stCondLst>
                                            <p:cond delay="0"/>
                                          </p:stCondLst>
                                        </p:cTn>
                                        <p:tgtEl>
                                          <p:spTgt spid="2103">
                                            <p:txEl>
                                              <p:pRg st="1" end="1"/>
                                            </p:txEl>
                                          </p:spTgt>
                                        </p:tgtEl>
                                        <p:attrNameLst>
                                          <p:attrName>style.visibility</p:attrName>
                                        </p:attrNameLst>
                                      </p:cBhvr>
                                      <p:to>
                                        <p:strVal val="visible"/>
                                      </p:to>
                                    </p:set>
                                    <p:animEffect transition="in" filter="fade">
                                      <p:cBhvr>
                                        <p:cTn id="55" dur="750"/>
                                        <p:tgtEl>
                                          <p:spTgt spid="2103">
                                            <p:txEl>
                                              <p:pRg st="1" end="1"/>
                                            </p:txEl>
                                          </p:spTgt>
                                        </p:tgtEl>
                                      </p:cBhvr>
                                    </p:animEffect>
                                    <p:anim calcmode="lin" valueType="num">
                                      <p:cBhvr>
                                        <p:cTn id="56" dur="750" fill="hold"/>
                                        <p:tgtEl>
                                          <p:spTgt spid="2103">
                                            <p:txEl>
                                              <p:pRg st="1" end="1"/>
                                            </p:txEl>
                                          </p:spTgt>
                                        </p:tgtEl>
                                        <p:attrNameLst>
                                          <p:attrName>ppt_x</p:attrName>
                                        </p:attrNameLst>
                                      </p:cBhvr>
                                      <p:tavLst>
                                        <p:tav tm="0">
                                          <p:val>
                                            <p:strVal val="#ppt_x"/>
                                          </p:val>
                                        </p:tav>
                                        <p:tav tm="100000">
                                          <p:val>
                                            <p:strVal val="#ppt_x"/>
                                          </p:val>
                                        </p:tav>
                                      </p:tavLst>
                                    </p:anim>
                                    <p:anim calcmode="lin" valueType="num">
                                      <p:cBhvr>
                                        <p:cTn id="57" dur="750" fill="hold"/>
                                        <p:tgtEl>
                                          <p:spTgt spid="2103">
                                            <p:txEl>
                                              <p:pRg st="1" end="1"/>
                                            </p:txEl>
                                          </p:spTgt>
                                        </p:tgtEl>
                                        <p:attrNameLst>
                                          <p:attrName>ppt_y</p:attrName>
                                        </p:attrNameLst>
                                      </p:cBhvr>
                                      <p:tavLst>
                                        <p:tav tm="0">
                                          <p:val>
                                            <p:strVal val="#ppt_y+.1"/>
                                          </p:val>
                                        </p:tav>
                                        <p:tav tm="100000">
                                          <p:val>
                                            <p:strVal val="#ppt_y"/>
                                          </p:val>
                                        </p:tav>
                                      </p:tavLst>
                                    </p:anim>
                                  </p:childTnLst>
                                </p:cTn>
                              </p:par>
                            </p:childTnLst>
                          </p:cTn>
                        </p:par>
                        <p:par>
                          <p:cTn id="58" fill="hold">
                            <p:stCondLst>
                              <p:cond delay="3451"/>
                            </p:stCondLst>
                            <p:childTnLst>
                              <p:par>
                                <p:cTn id="59" presetID="42" presetClass="entr" presetSubtype="0" fill="hold" nodeType="afterEffect">
                                  <p:stCondLst>
                                    <p:cond delay="0"/>
                                  </p:stCondLst>
                                  <p:childTnLst>
                                    <p:set>
                                      <p:cBhvr>
                                        <p:cTn id="60" dur="1" fill="hold">
                                          <p:stCondLst>
                                            <p:cond delay="0"/>
                                          </p:stCondLst>
                                        </p:cTn>
                                        <p:tgtEl>
                                          <p:spTgt spid="2103">
                                            <p:txEl>
                                              <p:pRg st="2" end="2"/>
                                            </p:txEl>
                                          </p:spTgt>
                                        </p:tgtEl>
                                        <p:attrNameLst>
                                          <p:attrName>style.visibility</p:attrName>
                                        </p:attrNameLst>
                                      </p:cBhvr>
                                      <p:to>
                                        <p:strVal val="visible"/>
                                      </p:to>
                                    </p:set>
                                    <p:animEffect transition="in" filter="fade">
                                      <p:cBhvr>
                                        <p:cTn id="61" dur="750"/>
                                        <p:tgtEl>
                                          <p:spTgt spid="2103">
                                            <p:txEl>
                                              <p:pRg st="2" end="2"/>
                                            </p:txEl>
                                          </p:spTgt>
                                        </p:tgtEl>
                                      </p:cBhvr>
                                    </p:animEffect>
                                    <p:anim calcmode="lin" valueType="num">
                                      <p:cBhvr>
                                        <p:cTn id="62" dur="750" fill="hold"/>
                                        <p:tgtEl>
                                          <p:spTgt spid="2103">
                                            <p:txEl>
                                              <p:pRg st="2" end="2"/>
                                            </p:txEl>
                                          </p:spTgt>
                                        </p:tgtEl>
                                        <p:attrNameLst>
                                          <p:attrName>ppt_x</p:attrName>
                                        </p:attrNameLst>
                                      </p:cBhvr>
                                      <p:tavLst>
                                        <p:tav tm="0">
                                          <p:val>
                                            <p:strVal val="#ppt_x"/>
                                          </p:val>
                                        </p:tav>
                                        <p:tav tm="100000">
                                          <p:val>
                                            <p:strVal val="#ppt_x"/>
                                          </p:val>
                                        </p:tav>
                                      </p:tavLst>
                                    </p:anim>
                                    <p:anim calcmode="lin" valueType="num">
                                      <p:cBhvr>
                                        <p:cTn id="63" dur="750" fill="hold"/>
                                        <p:tgtEl>
                                          <p:spTgt spid="21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down)">
                                      <p:cBhvr>
                                        <p:cTn id="68" dur="500"/>
                                        <p:tgtEl>
                                          <p:spTgt spid="26"/>
                                        </p:tgtEl>
                                      </p:cBhvr>
                                    </p:animEffect>
                                  </p:childTnLst>
                                </p:cTn>
                              </p:par>
                            </p:childTnLst>
                          </p:cTn>
                        </p:par>
                        <p:par>
                          <p:cTn id="69" fill="hold">
                            <p:stCondLst>
                              <p:cond delay="500"/>
                            </p:stCondLst>
                            <p:childTnLst>
                              <p:par>
                                <p:cTn id="70" presetID="1" presetClass="entr" presetSubtype="0" fill="hold" grpId="0" nodeType="afterEffect">
                                  <p:stCondLst>
                                    <p:cond delay="0"/>
                                  </p:stCondLst>
                                  <p:iterate type="lt">
                                    <p:tmAbs val="50"/>
                                  </p:iterate>
                                  <p:childTnLst>
                                    <p:set>
                                      <p:cBhvr>
                                        <p:cTn id="71" dur="1" fill="hold">
                                          <p:stCondLst>
                                            <p:cond delay="0"/>
                                          </p:stCondLst>
                                        </p:cTn>
                                        <p:tgtEl>
                                          <p:spTgt spid="2109"/>
                                        </p:tgtEl>
                                        <p:attrNameLst>
                                          <p:attrName>style.visibility</p:attrName>
                                        </p:attrNameLst>
                                      </p:cBhvr>
                                      <p:to>
                                        <p:strVal val="visible"/>
                                      </p:to>
                                    </p:set>
                                  </p:childTnLst>
                                </p:cTn>
                              </p:par>
                            </p:childTnLst>
                          </p:cTn>
                        </p:par>
                        <p:par>
                          <p:cTn id="72" fill="hold">
                            <p:stCondLst>
                              <p:cond delay="1701"/>
                            </p:stCondLst>
                            <p:childTnLst>
                              <p:par>
                                <p:cTn id="73" presetID="42" presetClass="entr" presetSubtype="0" fill="hold" nodeType="afterEffect">
                                  <p:stCondLst>
                                    <p:cond delay="0"/>
                                  </p:stCondLst>
                                  <p:childTnLst>
                                    <p:set>
                                      <p:cBhvr>
                                        <p:cTn id="74" dur="1" fill="hold">
                                          <p:stCondLst>
                                            <p:cond delay="0"/>
                                          </p:stCondLst>
                                        </p:cTn>
                                        <p:tgtEl>
                                          <p:spTgt spid="2107">
                                            <p:txEl>
                                              <p:pRg st="0" end="0"/>
                                            </p:txEl>
                                          </p:spTgt>
                                        </p:tgtEl>
                                        <p:attrNameLst>
                                          <p:attrName>style.visibility</p:attrName>
                                        </p:attrNameLst>
                                      </p:cBhvr>
                                      <p:to>
                                        <p:strVal val="visible"/>
                                      </p:to>
                                    </p:set>
                                    <p:animEffect transition="in" filter="fade">
                                      <p:cBhvr>
                                        <p:cTn id="75" dur="1000"/>
                                        <p:tgtEl>
                                          <p:spTgt spid="2107">
                                            <p:txEl>
                                              <p:pRg st="0" end="0"/>
                                            </p:txEl>
                                          </p:spTgt>
                                        </p:tgtEl>
                                      </p:cBhvr>
                                    </p:animEffect>
                                    <p:anim calcmode="lin" valueType="num">
                                      <p:cBhvr>
                                        <p:cTn id="76" dur="1000" fill="hold"/>
                                        <p:tgtEl>
                                          <p:spTgt spid="2107">
                                            <p:txEl>
                                              <p:pRg st="0" end="0"/>
                                            </p:txEl>
                                          </p:spTgt>
                                        </p:tgtEl>
                                        <p:attrNameLst>
                                          <p:attrName>ppt_x</p:attrName>
                                        </p:attrNameLst>
                                      </p:cBhvr>
                                      <p:tavLst>
                                        <p:tav tm="0">
                                          <p:val>
                                            <p:strVal val="#ppt_x"/>
                                          </p:val>
                                        </p:tav>
                                        <p:tav tm="100000">
                                          <p:val>
                                            <p:strVal val="#ppt_x"/>
                                          </p:val>
                                        </p:tav>
                                      </p:tavLst>
                                    </p:anim>
                                    <p:anim calcmode="lin" valueType="num">
                                      <p:cBhvr>
                                        <p:cTn id="77" dur="1000" fill="hold"/>
                                        <p:tgtEl>
                                          <p:spTgt spid="2107">
                                            <p:txEl>
                                              <p:pRg st="0" end="0"/>
                                            </p:txEl>
                                          </p:spTgt>
                                        </p:tgtEl>
                                        <p:attrNameLst>
                                          <p:attrName>ppt_y</p:attrName>
                                        </p:attrNameLst>
                                      </p:cBhvr>
                                      <p:tavLst>
                                        <p:tav tm="0">
                                          <p:val>
                                            <p:strVal val="#ppt_y+.1"/>
                                          </p:val>
                                        </p:tav>
                                        <p:tav tm="100000">
                                          <p:val>
                                            <p:strVal val="#ppt_y"/>
                                          </p:val>
                                        </p:tav>
                                      </p:tavLst>
                                    </p:anim>
                                  </p:childTnLst>
                                </p:cTn>
                              </p:par>
                            </p:childTnLst>
                          </p:cTn>
                        </p:par>
                        <p:par>
                          <p:cTn id="78" fill="hold">
                            <p:stCondLst>
                              <p:cond delay="2701"/>
                            </p:stCondLst>
                            <p:childTnLst>
                              <p:par>
                                <p:cTn id="79" presetID="42" presetClass="entr" presetSubtype="0" fill="hold" nodeType="afterEffect">
                                  <p:stCondLst>
                                    <p:cond delay="0"/>
                                  </p:stCondLst>
                                  <p:childTnLst>
                                    <p:set>
                                      <p:cBhvr>
                                        <p:cTn id="80" dur="1" fill="hold">
                                          <p:stCondLst>
                                            <p:cond delay="0"/>
                                          </p:stCondLst>
                                        </p:cTn>
                                        <p:tgtEl>
                                          <p:spTgt spid="2107">
                                            <p:txEl>
                                              <p:pRg st="1" end="1"/>
                                            </p:txEl>
                                          </p:spTgt>
                                        </p:tgtEl>
                                        <p:attrNameLst>
                                          <p:attrName>style.visibility</p:attrName>
                                        </p:attrNameLst>
                                      </p:cBhvr>
                                      <p:to>
                                        <p:strVal val="visible"/>
                                      </p:to>
                                    </p:set>
                                    <p:animEffect transition="in" filter="fade">
                                      <p:cBhvr>
                                        <p:cTn id="81" dur="1000"/>
                                        <p:tgtEl>
                                          <p:spTgt spid="2107">
                                            <p:txEl>
                                              <p:pRg st="1" end="1"/>
                                            </p:txEl>
                                          </p:spTgt>
                                        </p:tgtEl>
                                      </p:cBhvr>
                                    </p:animEffect>
                                    <p:anim calcmode="lin" valueType="num">
                                      <p:cBhvr>
                                        <p:cTn id="82" dur="1000" fill="hold"/>
                                        <p:tgtEl>
                                          <p:spTgt spid="2107">
                                            <p:txEl>
                                              <p:pRg st="1" end="1"/>
                                            </p:txEl>
                                          </p:spTgt>
                                        </p:tgtEl>
                                        <p:attrNameLst>
                                          <p:attrName>ppt_x</p:attrName>
                                        </p:attrNameLst>
                                      </p:cBhvr>
                                      <p:tavLst>
                                        <p:tav tm="0">
                                          <p:val>
                                            <p:strVal val="#ppt_x"/>
                                          </p:val>
                                        </p:tav>
                                        <p:tav tm="100000">
                                          <p:val>
                                            <p:strVal val="#ppt_x"/>
                                          </p:val>
                                        </p:tav>
                                      </p:tavLst>
                                    </p:anim>
                                    <p:anim calcmode="lin" valueType="num">
                                      <p:cBhvr>
                                        <p:cTn id="83" dur="1000" fill="hold"/>
                                        <p:tgtEl>
                                          <p:spTgt spid="210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5" grpId="0"/>
      <p:bldP spid="2106" grpId="0"/>
      <p:bldP spid="210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pic>
        <p:nvPicPr>
          <p:cNvPr id="6162" name="Picture 18" descr="4. Gradient Descent | Quy's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8080" y="1279260"/>
            <a:ext cx="3067031" cy="2997831"/>
          </a:xfrm>
          <a:prstGeom prst="rect">
            <a:avLst/>
          </a:prstGeom>
          <a:noFill/>
          <a:extLst>
            <a:ext uri="{909E8E84-426E-40DD-AFC4-6F175D3DCCD1}">
              <a14:hiddenFill xmlns:a14="http://schemas.microsoft.com/office/drawing/2010/main">
                <a:solidFill>
                  <a:srgbClr val="FFFFFF"/>
                </a:solidFill>
              </a14:hiddenFill>
            </a:ext>
          </a:extLst>
        </p:spPr>
      </p:pic>
      <p:grpSp>
        <p:nvGrpSpPr>
          <p:cNvPr id="1859" name="Google Shape;1859;p47"/>
          <p:cNvGrpSpPr/>
          <p:nvPr/>
        </p:nvGrpSpPr>
        <p:grpSpPr>
          <a:xfrm>
            <a:off x="6527600" y="-628478"/>
            <a:ext cx="5128253" cy="6694378"/>
            <a:chOff x="6222800" y="-628478"/>
            <a:chExt cx="5128253" cy="6694378"/>
          </a:xfrm>
        </p:grpSpPr>
        <p:pic>
          <p:nvPicPr>
            <p:cNvPr id="1860" name="Google Shape;1860;p47"/>
            <p:cNvPicPr preferRelativeResize="0"/>
            <p:nvPr/>
          </p:nvPicPr>
          <p:blipFill rotWithShape="1">
            <a:blip r:embed="rId4">
              <a:alphaModFix/>
            </a:blip>
            <a:srcRect t="17657" b="17663"/>
            <a:stretch/>
          </p:blipFill>
          <p:spPr>
            <a:xfrm>
              <a:off x="7517168" y="-628478"/>
              <a:ext cx="3082266" cy="2352450"/>
            </a:xfrm>
            <a:prstGeom prst="rect">
              <a:avLst/>
            </a:prstGeom>
            <a:noFill/>
            <a:ln>
              <a:noFill/>
            </a:ln>
          </p:spPr>
        </p:pic>
        <p:pic>
          <p:nvPicPr>
            <p:cNvPr id="1861" name="Google Shape;1861;p47"/>
            <p:cNvPicPr preferRelativeResize="0"/>
            <p:nvPr/>
          </p:nvPicPr>
          <p:blipFill rotWithShape="1">
            <a:blip r:embed="rId5">
              <a:alphaModFix/>
            </a:blip>
            <a:srcRect l="16960" t="24718" r="7121" b="26177"/>
            <a:stretch/>
          </p:blipFill>
          <p:spPr>
            <a:xfrm>
              <a:off x="6714900" y="3028141"/>
              <a:ext cx="3980176" cy="3037760"/>
            </a:xfrm>
            <a:prstGeom prst="rect">
              <a:avLst/>
            </a:prstGeom>
            <a:noFill/>
            <a:ln>
              <a:noFill/>
            </a:ln>
          </p:spPr>
        </p:pic>
        <p:sp>
          <p:nvSpPr>
            <p:cNvPr id="1862" name="Google Shape;1862;p47"/>
            <p:cNvSpPr/>
            <p:nvPr/>
          </p:nvSpPr>
          <p:spPr>
            <a:xfrm rot="10800000">
              <a:off x="7698559" y="2460647"/>
              <a:ext cx="1239218" cy="2912943"/>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rot="10800000">
              <a:off x="7899688" y="2461423"/>
              <a:ext cx="1239218" cy="2912943"/>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222800" y="-628462"/>
              <a:ext cx="3980181" cy="6461569"/>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5" name="Google Shape;1865;p47"/>
            <p:cNvGrpSpPr/>
            <p:nvPr/>
          </p:nvGrpSpPr>
          <p:grpSpPr>
            <a:xfrm>
              <a:off x="6794737" y="4179460"/>
              <a:ext cx="734664" cy="735137"/>
              <a:chOff x="959750" y="3039275"/>
              <a:chExt cx="582050" cy="582425"/>
            </a:xfrm>
          </p:grpSpPr>
          <p:sp>
            <p:nvSpPr>
              <p:cNvPr id="1866" name="Google Shape;1866;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47"/>
            <p:cNvGrpSpPr/>
            <p:nvPr/>
          </p:nvGrpSpPr>
          <p:grpSpPr>
            <a:xfrm>
              <a:off x="8128313" y="1310040"/>
              <a:ext cx="169158" cy="169158"/>
              <a:chOff x="8356813" y="1074288"/>
              <a:chExt cx="351900" cy="351900"/>
            </a:xfrm>
          </p:grpSpPr>
          <p:sp>
            <p:nvSpPr>
              <p:cNvPr id="1874" name="Google Shape;1874;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6" name="Google Shape;1876;p47"/>
            <p:cNvGrpSpPr/>
            <p:nvPr/>
          </p:nvGrpSpPr>
          <p:grpSpPr>
            <a:xfrm>
              <a:off x="7360240" y="2075006"/>
              <a:ext cx="169158" cy="169158"/>
              <a:chOff x="8356813" y="1074288"/>
              <a:chExt cx="351900" cy="351900"/>
            </a:xfrm>
          </p:grpSpPr>
          <p:sp>
            <p:nvSpPr>
              <p:cNvPr id="1877" name="Google Shape;1877;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47"/>
            <p:cNvGrpSpPr/>
            <p:nvPr/>
          </p:nvGrpSpPr>
          <p:grpSpPr>
            <a:xfrm>
              <a:off x="8233587" y="3028150"/>
              <a:ext cx="169158" cy="169158"/>
              <a:chOff x="8356813" y="1074288"/>
              <a:chExt cx="351900" cy="351900"/>
            </a:xfrm>
          </p:grpSpPr>
          <p:sp>
            <p:nvSpPr>
              <p:cNvPr id="1880" name="Google Shape;1880;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2" name="Google Shape;1882;p47"/>
            <p:cNvSpPr/>
            <p:nvPr/>
          </p:nvSpPr>
          <p:spPr>
            <a:xfrm>
              <a:off x="8754821" y="2763320"/>
              <a:ext cx="606949" cy="600556"/>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3" name="Google Shape;1883;p47"/>
            <p:cNvGrpSpPr/>
            <p:nvPr/>
          </p:nvGrpSpPr>
          <p:grpSpPr>
            <a:xfrm>
              <a:off x="8782808" y="2723340"/>
              <a:ext cx="883449" cy="2083923"/>
              <a:chOff x="8337812" y="3492483"/>
              <a:chExt cx="699928" cy="1651024"/>
            </a:xfrm>
          </p:grpSpPr>
          <p:sp>
            <p:nvSpPr>
              <p:cNvPr id="1884" name="Google Shape;1884;p47"/>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47"/>
            <p:cNvGrpSpPr/>
            <p:nvPr/>
          </p:nvGrpSpPr>
          <p:grpSpPr>
            <a:xfrm>
              <a:off x="8215673" y="4178313"/>
              <a:ext cx="1141869" cy="916509"/>
              <a:chOff x="7945225" y="4302000"/>
              <a:chExt cx="904666" cy="726121"/>
            </a:xfrm>
          </p:grpSpPr>
          <p:sp>
            <p:nvSpPr>
              <p:cNvPr id="1888" name="Google Shape;1888;p4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1" name="Google Shape;1891;p47"/>
            <p:cNvSpPr/>
            <p:nvPr/>
          </p:nvSpPr>
          <p:spPr>
            <a:xfrm rot="5400000">
              <a:off x="8491754" y="37142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2" name="Google Shape;1892;p47"/>
            <p:cNvGrpSpPr/>
            <p:nvPr/>
          </p:nvGrpSpPr>
          <p:grpSpPr>
            <a:xfrm>
              <a:off x="7774724" y="3187835"/>
              <a:ext cx="734664" cy="735137"/>
              <a:chOff x="959750" y="3039275"/>
              <a:chExt cx="582050" cy="582425"/>
            </a:xfrm>
          </p:grpSpPr>
          <p:sp>
            <p:nvSpPr>
              <p:cNvPr id="1893" name="Google Shape;1893;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47"/>
            <p:cNvGrpSpPr/>
            <p:nvPr/>
          </p:nvGrpSpPr>
          <p:grpSpPr>
            <a:xfrm>
              <a:off x="7625399" y="3691035"/>
              <a:ext cx="734664" cy="735137"/>
              <a:chOff x="959750" y="3039275"/>
              <a:chExt cx="582050" cy="582425"/>
            </a:xfrm>
          </p:grpSpPr>
          <p:sp>
            <p:nvSpPr>
              <p:cNvPr id="1901" name="Google Shape;1901;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8" name="Google Shape;1908;p47"/>
            <p:cNvSpPr/>
            <p:nvPr/>
          </p:nvSpPr>
          <p:spPr>
            <a:xfrm rot="5400000">
              <a:off x="8666054" y="24747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1735;p43"/>
          <p:cNvSpPr txBox="1">
            <a:spLocks/>
          </p:cNvSpPr>
          <p:nvPr/>
        </p:nvSpPr>
        <p:spPr>
          <a:xfrm>
            <a:off x="720000" y="445025"/>
            <a:ext cx="7704000" cy="635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9600"/>
              <a:buFont typeface="Poppins"/>
              <a:buNone/>
              <a:defRPr sz="6000" b="1" i="0" u="none" strike="noStrike" cap="none">
                <a:solidFill>
                  <a:schemeClr val="dk2"/>
                </a:solidFill>
                <a:latin typeface="Poppins"/>
                <a:ea typeface="Poppins"/>
                <a:cs typeface="Poppins"/>
                <a:sym typeface="Poppins"/>
              </a:defRPr>
            </a:lvl1pPr>
            <a:lvl2pPr marR="0" lvl="1" algn="ctr" rtl="0">
              <a:lnSpc>
                <a:spcPct val="100000"/>
              </a:lnSpc>
              <a:spcBef>
                <a:spcPts val="0"/>
              </a:spcBef>
              <a:spcAft>
                <a:spcPts val="0"/>
              </a:spcAft>
              <a:buClr>
                <a:schemeClr val="dk2"/>
              </a:buClr>
              <a:buSzPts val="9600"/>
              <a:buFont typeface="Poppins"/>
              <a:buNone/>
              <a:defRPr sz="96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9600"/>
              <a:buFont typeface="Poppins"/>
              <a:buNone/>
              <a:defRPr sz="96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9600"/>
              <a:buFont typeface="Poppins"/>
              <a:buNone/>
              <a:defRPr sz="96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9600"/>
              <a:buFont typeface="Poppins"/>
              <a:buNone/>
              <a:defRPr sz="96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9600"/>
              <a:buFont typeface="Poppins"/>
              <a:buNone/>
              <a:defRPr sz="96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9600"/>
              <a:buFont typeface="Poppins"/>
              <a:buNone/>
              <a:defRPr sz="96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9600"/>
              <a:buFont typeface="Poppins"/>
              <a:buNone/>
              <a:defRPr sz="96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9600"/>
              <a:buFont typeface="Poppins"/>
              <a:buNone/>
              <a:defRPr sz="9600" b="1" i="0" u="none" strike="noStrike" cap="none">
                <a:solidFill>
                  <a:schemeClr val="dk2"/>
                </a:solidFill>
                <a:latin typeface="Poppins"/>
                <a:ea typeface="Poppins"/>
                <a:cs typeface="Poppins"/>
                <a:sym typeface="Poppins"/>
              </a:defRPr>
            </a:lvl9pPr>
          </a:lstStyle>
          <a:p>
            <a:pPr algn="just"/>
            <a:r>
              <a:rPr lang="en-US" sz="3000" dirty="0" smtClean="0">
                <a:latin typeface="IBM Plex Mono" panose="020B0604020202020204" charset="0"/>
              </a:rPr>
              <a:t>4. </a:t>
            </a:r>
            <a:r>
              <a:rPr lang="vi-VN" sz="3000" dirty="0" smtClean="0">
                <a:latin typeface="IBM Plex Mono" panose="020B0604020202020204" charset="0"/>
              </a:rPr>
              <a:t>Các bước thực hiện</a:t>
            </a:r>
            <a:endParaRPr lang="vi-VN" sz="3000" dirty="0">
              <a:latin typeface="IBM Plex Mono" panose="020B0604020202020204" charset="0"/>
            </a:endParaRPr>
          </a:p>
        </p:txBody>
      </p:sp>
      <p:sp>
        <p:nvSpPr>
          <p:cNvPr id="9" name="TextBox 8"/>
          <p:cNvSpPr txBox="1"/>
          <p:nvPr/>
        </p:nvSpPr>
        <p:spPr>
          <a:xfrm>
            <a:off x="550907" y="1408162"/>
            <a:ext cx="3777478" cy="2631490"/>
          </a:xfrm>
          <a:prstGeom prst="rect">
            <a:avLst/>
          </a:prstGeom>
          <a:noFill/>
        </p:spPr>
        <p:txBody>
          <a:bodyPr wrap="square" rtlCol="0">
            <a:spAutoFit/>
          </a:bodyPr>
          <a:lstStyle/>
          <a:p>
            <a:pPr marL="342900" indent="-342900">
              <a:buFont typeface="+mj-lt"/>
              <a:buAutoNum type="arabicPeriod"/>
            </a:pPr>
            <a:r>
              <a:rPr lang="vi-VN" sz="1500" dirty="0"/>
              <a:t>Khởi tạo: Giá trị ban đầu cho tham số ( </a:t>
            </a:r>
            <a:r>
              <a:rPr lang="vi-VN" sz="1500" dirty="0" smtClean="0"/>
              <a:t>𝑤</a:t>
            </a:r>
            <a:r>
              <a:rPr lang="vi-VN" sz="1500" baseline="-25000" dirty="0" smtClean="0"/>
              <a:t>0 </a:t>
            </a:r>
            <a:r>
              <a:rPr lang="vi-VN" sz="1500" dirty="0" smtClean="0"/>
              <a:t>​ </a:t>
            </a:r>
            <a:r>
              <a:rPr lang="vi-VN" sz="1500" dirty="0"/>
              <a:t>, </a:t>
            </a:r>
            <a:r>
              <a:rPr lang="vi-VN" sz="1500" dirty="0" smtClean="0"/>
              <a:t>𝑤</a:t>
            </a:r>
            <a:r>
              <a:rPr lang="vi-VN" sz="1500" baseline="-25000" dirty="0" smtClean="0"/>
              <a:t>1 </a:t>
            </a:r>
            <a:r>
              <a:rPr lang="vi-VN" sz="1500" dirty="0" smtClean="0"/>
              <a:t>​ </a:t>
            </a:r>
            <a:r>
              <a:rPr lang="vi-VN" sz="1500" dirty="0"/>
              <a:t>, v.v.). </a:t>
            </a:r>
            <a:endParaRPr lang="vi-VN" sz="1500" dirty="0" smtClean="0"/>
          </a:p>
          <a:p>
            <a:pPr marL="342900" indent="-342900">
              <a:buFont typeface="+mj-lt"/>
              <a:buAutoNum type="arabicPeriod"/>
            </a:pPr>
            <a:r>
              <a:rPr lang="vi-VN" sz="1500" dirty="0" smtClean="0"/>
              <a:t>Tính </a:t>
            </a:r>
            <a:r>
              <a:rPr lang="vi-VN" sz="1500" dirty="0"/>
              <a:t>hàm mất mát: Đo lường mức độ sai lệch giữa giá trị dự đoán và thực tế. </a:t>
            </a:r>
            <a:endParaRPr lang="vi-VN" sz="1500" dirty="0" smtClean="0"/>
          </a:p>
          <a:p>
            <a:pPr marL="342900" indent="-342900">
              <a:buFont typeface="+mj-lt"/>
              <a:buAutoNum type="arabicPeriod"/>
            </a:pPr>
            <a:r>
              <a:rPr lang="vi-VN" sz="1500" dirty="0" smtClean="0"/>
              <a:t>Tính </a:t>
            </a:r>
            <a:r>
              <a:rPr lang="vi-VN" sz="1500" dirty="0"/>
              <a:t>gradient: Xác định độ dốc của hàm mất mát tại điểm hiện tại. </a:t>
            </a:r>
            <a:endParaRPr lang="vi-VN" sz="1500" dirty="0" smtClean="0"/>
          </a:p>
          <a:p>
            <a:pPr marL="342900" indent="-342900">
              <a:buFont typeface="+mj-lt"/>
              <a:buAutoNum type="arabicPeriod"/>
            </a:pPr>
            <a:r>
              <a:rPr lang="vi-VN" sz="1500" dirty="0" smtClean="0"/>
              <a:t>Cập </a:t>
            </a:r>
            <a:r>
              <a:rPr lang="vi-VN" sz="1500" dirty="0"/>
              <a:t>nhật tham số: Di chuyển tham số theo hướng giảm gradient. </a:t>
            </a:r>
            <a:endParaRPr lang="vi-VN" sz="1500" dirty="0" smtClean="0"/>
          </a:p>
          <a:p>
            <a:pPr marL="342900" indent="-342900">
              <a:buFont typeface="+mj-lt"/>
              <a:buAutoNum type="arabicPeriod"/>
            </a:pPr>
            <a:r>
              <a:rPr lang="vi-VN" sz="1500" dirty="0" smtClean="0"/>
              <a:t>Lặp </a:t>
            </a:r>
            <a:r>
              <a:rPr lang="vi-VN" sz="1500" dirty="0"/>
              <a:t>lại: Tiếp tục cho đến khi hội tụ (gradient đủ nhỏ).</a:t>
            </a:r>
            <a:endParaRPr lang="en-US" sz="1500" dirty="0"/>
          </a:p>
        </p:txBody>
      </p:sp>
      <p:sp>
        <p:nvSpPr>
          <p:cNvPr id="16" name="TextBox 15"/>
          <p:cNvSpPr txBox="1"/>
          <p:nvPr/>
        </p:nvSpPr>
        <p:spPr>
          <a:xfrm>
            <a:off x="4065270" y="1188720"/>
            <a:ext cx="65" cy="215444"/>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145063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animEffect transition="in" filter="barn(inVertical)">
                                      <p:cBhvr>
                                        <p:cTn id="7" dur="500"/>
                                        <p:tgtEl>
                                          <p:spTgt spid="5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162"/>
                                        </p:tgtEl>
                                        <p:attrNameLst>
                                          <p:attrName>style.visibility</p:attrName>
                                        </p:attrNameLst>
                                      </p:cBhvr>
                                      <p:to>
                                        <p:strVal val="visible"/>
                                      </p:to>
                                    </p:set>
                                    <p:animEffect transition="in" filter="wipe(down)">
                                      <p:cBhvr>
                                        <p:cTn id="10" dur="750"/>
                                        <p:tgtEl>
                                          <p:spTgt spid="6162"/>
                                        </p:tgtEl>
                                      </p:cBhvr>
                                    </p:animEffect>
                                  </p:childTnLst>
                                </p:cTn>
                              </p:par>
                            </p:childTnLst>
                          </p:cTn>
                        </p:par>
                        <p:par>
                          <p:cTn id="11" fill="hold">
                            <p:stCondLst>
                              <p:cond delay="750"/>
                            </p:stCondLst>
                            <p:childTnLst>
                              <p:par>
                                <p:cTn id="12" presetID="42"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9" name="Google Shape;1669;p42"/>
          <p:cNvSpPr txBox="1">
            <a:spLocks noGrp="1"/>
          </p:cNvSpPr>
          <p:nvPr>
            <p:ph type="subTitle" idx="1"/>
          </p:nvPr>
        </p:nvSpPr>
        <p:spPr>
          <a:xfrm>
            <a:off x="1339150" y="1759346"/>
            <a:ext cx="2583791" cy="2938650"/>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vi-VN" sz="1600" dirty="0" smtClean="0">
                <a:latin typeface="+mj-lt"/>
              </a:rPr>
              <a:t>Đơn </a:t>
            </a:r>
            <a:r>
              <a:rPr lang="vi-VN" sz="1600" dirty="0">
                <a:latin typeface="+mj-lt"/>
              </a:rPr>
              <a:t>giản, dễ hiểu.</a:t>
            </a:r>
          </a:p>
          <a:p>
            <a:pPr marL="285750" lvl="0" indent="-285750" algn="just">
              <a:buFont typeface="Arial" panose="020B0604020202020204" pitchFamily="34" charset="0"/>
              <a:buChar char="•"/>
            </a:pPr>
            <a:r>
              <a:rPr lang="vi-VN" sz="1600" dirty="0">
                <a:latin typeface="+mj-lt"/>
              </a:rPr>
              <a:t>Áp dụng cho nhiều loại mô hình dự báo.</a:t>
            </a:r>
          </a:p>
          <a:p>
            <a:pPr marL="285750" lvl="0" indent="-285750" algn="just">
              <a:buFont typeface="Arial" panose="020B0604020202020204" pitchFamily="34" charset="0"/>
              <a:buChar char="•"/>
            </a:pPr>
            <a:r>
              <a:rPr lang="vi-VN" sz="1600" dirty="0">
                <a:latin typeface="+mj-lt"/>
              </a:rPr>
              <a:t>Tương thích với dữ liệu lớn khi kết hợp Mini-batch</a:t>
            </a:r>
            <a:r>
              <a:rPr lang="vi-VN" sz="1600" dirty="0" smtClean="0">
                <a:latin typeface="+mj-lt"/>
              </a:rPr>
              <a:t>.</a:t>
            </a:r>
            <a:endParaRPr lang="vi-VN" sz="1600" dirty="0">
              <a:latin typeface="+mj-lt"/>
            </a:endParaRPr>
          </a:p>
        </p:txBody>
      </p:sp>
      <p:sp>
        <p:nvSpPr>
          <p:cNvPr id="1672" name="Google Shape;1672;p42"/>
          <p:cNvSpPr txBox="1">
            <a:spLocks noGrp="1"/>
          </p:cNvSpPr>
          <p:nvPr>
            <p:ph type="subTitle" idx="4"/>
          </p:nvPr>
        </p:nvSpPr>
        <p:spPr>
          <a:xfrm>
            <a:off x="1995752" y="1351174"/>
            <a:ext cx="1981800" cy="402300"/>
          </a:xfrm>
          <a:prstGeom prst="rect">
            <a:avLst/>
          </a:prstGeom>
        </p:spPr>
        <p:txBody>
          <a:bodyPr spcFirstLastPara="1" wrap="square" lIns="91425" tIns="91425" rIns="91425" bIns="91425" anchor="b" anchorCtr="0">
            <a:noAutofit/>
          </a:bodyPr>
          <a:lstStyle/>
          <a:p>
            <a:pPr marL="0" lvl="0" indent="0"/>
            <a:r>
              <a:rPr lang="vi-VN" sz="1800" dirty="0" smtClean="0"/>
              <a:t>Ưu điểm</a:t>
            </a:r>
            <a:endParaRPr sz="1800" dirty="0"/>
          </a:p>
        </p:txBody>
      </p:sp>
      <p:grpSp>
        <p:nvGrpSpPr>
          <p:cNvPr id="1674" name="Google Shape;1674;p42"/>
          <p:cNvGrpSpPr/>
          <p:nvPr/>
        </p:nvGrpSpPr>
        <p:grpSpPr>
          <a:xfrm>
            <a:off x="1539625" y="1349726"/>
            <a:ext cx="341227" cy="302177"/>
            <a:chOff x="713167" y="740543"/>
            <a:chExt cx="476707" cy="422153"/>
          </a:xfrm>
        </p:grpSpPr>
        <p:sp>
          <p:nvSpPr>
            <p:cNvPr id="1675" name="Google Shape;1675;p42"/>
            <p:cNvSpPr/>
            <p:nvPr/>
          </p:nvSpPr>
          <p:spPr>
            <a:xfrm>
              <a:off x="713167" y="740543"/>
              <a:ext cx="476707" cy="422153"/>
            </a:xfrm>
            <a:custGeom>
              <a:avLst/>
              <a:gdLst/>
              <a:ahLst/>
              <a:cxnLst/>
              <a:rect l="l" t="t" r="r" b="b"/>
              <a:pathLst>
                <a:path w="12583" h="11143" extrusionOk="0">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2"/>
            <p:cNvSpPr/>
            <p:nvPr/>
          </p:nvSpPr>
          <p:spPr>
            <a:xfrm>
              <a:off x="756621" y="834914"/>
              <a:ext cx="37468" cy="13676"/>
            </a:xfrm>
            <a:custGeom>
              <a:avLst/>
              <a:gdLst/>
              <a:ahLst/>
              <a:cxnLst/>
              <a:rect l="l" t="t" r="r" b="b"/>
              <a:pathLst>
                <a:path w="989" h="361" extrusionOk="0">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2"/>
            <p:cNvSpPr/>
            <p:nvPr/>
          </p:nvSpPr>
          <p:spPr>
            <a:xfrm>
              <a:off x="756583" y="869617"/>
              <a:ext cx="37506" cy="13714"/>
            </a:xfrm>
            <a:custGeom>
              <a:avLst/>
              <a:gdLst/>
              <a:ahLst/>
              <a:cxnLst/>
              <a:rect l="l" t="t" r="r" b="b"/>
              <a:pathLst>
                <a:path w="990" h="362" extrusionOk="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2"/>
            <p:cNvSpPr/>
            <p:nvPr/>
          </p:nvSpPr>
          <p:spPr>
            <a:xfrm>
              <a:off x="756583" y="904395"/>
              <a:ext cx="37506" cy="13676"/>
            </a:xfrm>
            <a:custGeom>
              <a:avLst/>
              <a:gdLst/>
              <a:ahLst/>
              <a:cxnLst/>
              <a:rect l="l" t="t" r="r" b="b"/>
              <a:pathLst>
                <a:path w="990" h="361" extrusionOk="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2"/>
            <p:cNvSpPr/>
            <p:nvPr/>
          </p:nvSpPr>
          <p:spPr>
            <a:xfrm>
              <a:off x="756621" y="939136"/>
              <a:ext cx="37468" cy="13676"/>
            </a:xfrm>
            <a:custGeom>
              <a:avLst/>
              <a:gdLst/>
              <a:ahLst/>
              <a:cxnLst/>
              <a:rect l="l" t="t" r="r" b="b"/>
              <a:pathLst>
                <a:path w="989" h="361" extrusionOk="0">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2"/>
            <p:cNvSpPr/>
            <p:nvPr/>
          </p:nvSpPr>
          <p:spPr>
            <a:xfrm>
              <a:off x="756583" y="975164"/>
              <a:ext cx="37506" cy="13676"/>
            </a:xfrm>
            <a:custGeom>
              <a:avLst/>
              <a:gdLst/>
              <a:ahLst/>
              <a:cxnLst/>
              <a:rect l="l" t="t" r="r" b="b"/>
              <a:pathLst>
                <a:path w="990" h="361" extrusionOk="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2"/>
            <p:cNvSpPr/>
            <p:nvPr/>
          </p:nvSpPr>
          <p:spPr>
            <a:xfrm>
              <a:off x="756621" y="1009905"/>
              <a:ext cx="37468" cy="13676"/>
            </a:xfrm>
            <a:custGeom>
              <a:avLst/>
              <a:gdLst/>
              <a:ahLst/>
              <a:cxnLst/>
              <a:rect l="l" t="t" r="r" b="b"/>
              <a:pathLst>
                <a:path w="989" h="361" extrusionOk="0">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2"/>
            <p:cNvSpPr/>
            <p:nvPr/>
          </p:nvSpPr>
          <p:spPr>
            <a:xfrm>
              <a:off x="756583" y="1044645"/>
              <a:ext cx="37506" cy="13714"/>
            </a:xfrm>
            <a:custGeom>
              <a:avLst/>
              <a:gdLst/>
              <a:ahLst/>
              <a:cxnLst/>
              <a:rect l="l" t="t" r="r" b="b"/>
              <a:pathLst>
                <a:path w="990" h="362" extrusionOk="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2"/>
            <p:cNvSpPr/>
            <p:nvPr/>
          </p:nvSpPr>
          <p:spPr>
            <a:xfrm>
              <a:off x="756621" y="1079424"/>
              <a:ext cx="37468" cy="13676"/>
            </a:xfrm>
            <a:custGeom>
              <a:avLst/>
              <a:gdLst/>
              <a:ahLst/>
              <a:cxnLst/>
              <a:rect l="l" t="t" r="r" b="b"/>
              <a:pathLst>
                <a:path w="989" h="361" extrusionOk="0">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2"/>
            <p:cNvSpPr/>
            <p:nvPr/>
          </p:nvSpPr>
          <p:spPr>
            <a:xfrm>
              <a:off x="756621" y="1114202"/>
              <a:ext cx="37468" cy="13639"/>
            </a:xfrm>
            <a:custGeom>
              <a:avLst/>
              <a:gdLst/>
              <a:ahLst/>
              <a:cxnLst/>
              <a:rect l="l" t="t" r="r" b="b"/>
              <a:pathLst>
                <a:path w="989" h="360" extrusionOk="0">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2"/>
            <p:cNvSpPr/>
            <p:nvPr/>
          </p:nvSpPr>
          <p:spPr>
            <a:xfrm>
              <a:off x="931309" y="834497"/>
              <a:ext cx="43681" cy="84029"/>
            </a:xfrm>
            <a:custGeom>
              <a:avLst/>
              <a:gdLst/>
              <a:ahLst/>
              <a:cxnLst/>
              <a:rect l="l" t="t" r="r" b="b"/>
              <a:pathLst>
                <a:path w="1153" h="2218" extrusionOk="0">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2"/>
            <p:cNvSpPr/>
            <p:nvPr/>
          </p:nvSpPr>
          <p:spPr>
            <a:xfrm>
              <a:off x="985598" y="837869"/>
              <a:ext cx="34097" cy="77248"/>
            </a:xfrm>
            <a:custGeom>
              <a:avLst/>
              <a:gdLst/>
              <a:ahLst/>
              <a:cxnLst/>
              <a:rect l="l" t="t" r="r" b="b"/>
              <a:pathLst>
                <a:path w="900" h="2039" extrusionOk="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2"/>
            <p:cNvSpPr/>
            <p:nvPr/>
          </p:nvSpPr>
          <p:spPr>
            <a:xfrm>
              <a:off x="886605" y="837869"/>
              <a:ext cx="34021" cy="77248"/>
            </a:xfrm>
            <a:custGeom>
              <a:avLst/>
              <a:gdLst/>
              <a:ahLst/>
              <a:cxnLst/>
              <a:rect l="l" t="t" r="r" b="b"/>
              <a:pathLst>
                <a:path w="898" h="2039" extrusionOk="0">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2"/>
            <p:cNvSpPr/>
            <p:nvPr/>
          </p:nvSpPr>
          <p:spPr>
            <a:xfrm>
              <a:off x="886643" y="939136"/>
              <a:ext cx="173097" cy="13676"/>
            </a:xfrm>
            <a:custGeom>
              <a:avLst/>
              <a:gdLst/>
              <a:ahLst/>
              <a:cxnLst/>
              <a:rect l="l" t="t" r="r" b="b"/>
              <a:pathLst>
                <a:path w="4569" h="361" extrusionOk="0">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2"/>
            <p:cNvSpPr/>
            <p:nvPr/>
          </p:nvSpPr>
          <p:spPr>
            <a:xfrm>
              <a:off x="887135" y="975126"/>
              <a:ext cx="44629" cy="13714"/>
            </a:xfrm>
            <a:custGeom>
              <a:avLst/>
              <a:gdLst/>
              <a:ahLst/>
              <a:cxnLst/>
              <a:rect l="l" t="t" r="r" b="b"/>
              <a:pathLst>
                <a:path w="1178" h="362" extrusionOk="0">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2"/>
            <p:cNvSpPr/>
            <p:nvPr/>
          </p:nvSpPr>
          <p:spPr>
            <a:xfrm>
              <a:off x="954608" y="975164"/>
              <a:ext cx="44591" cy="13676"/>
            </a:xfrm>
            <a:custGeom>
              <a:avLst/>
              <a:gdLst/>
              <a:ahLst/>
              <a:cxnLst/>
              <a:rect l="l" t="t" r="r" b="b"/>
              <a:pathLst>
                <a:path w="1177" h="361" extrusionOk="0">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2"/>
            <p:cNvSpPr/>
            <p:nvPr/>
          </p:nvSpPr>
          <p:spPr>
            <a:xfrm>
              <a:off x="999199" y="1009943"/>
              <a:ext cx="44553" cy="13676"/>
            </a:xfrm>
            <a:custGeom>
              <a:avLst/>
              <a:gdLst/>
              <a:ahLst/>
              <a:cxnLst/>
              <a:rect l="l" t="t" r="r" b="b"/>
              <a:pathLst>
                <a:path w="1176" h="361" extrusionOk="0">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2"/>
            <p:cNvSpPr/>
            <p:nvPr/>
          </p:nvSpPr>
          <p:spPr>
            <a:xfrm>
              <a:off x="999199" y="1079424"/>
              <a:ext cx="44553" cy="13676"/>
            </a:xfrm>
            <a:custGeom>
              <a:avLst/>
              <a:gdLst/>
              <a:ahLst/>
              <a:cxnLst/>
              <a:rect l="l" t="t" r="r" b="b"/>
              <a:pathLst>
                <a:path w="1176" h="361" extrusionOk="0">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2"/>
            <p:cNvSpPr/>
            <p:nvPr/>
          </p:nvSpPr>
          <p:spPr>
            <a:xfrm>
              <a:off x="887741" y="1114202"/>
              <a:ext cx="95432" cy="13639"/>
            </a:xfrm>
            <a:custGeom>
              <a:avLst/>
              <a:gdLst/>
              <a:ahLst/>
              <a:cxnLst/>
              <a:rect l="l" t="t" r="r" b="b"/>
              <a:pathLst>
                <a:path w="2519" h="360" extrusionOk="0">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2"/>
            <p:cNvSpPr/>
            <p:nvPr/>
          </p:nvSpPr>
          <p:spPr>
            <a:xfrm>
              <a:off x="887741" y="1009943"/>
              <a:ext cx="95394" cy="13676"/>
            </a:xfrm>
            <a:custGeom>
              <a:avLst/>
              <a:gdLst/>
              <a:ahLst/>
              <a:cxnLst/>
              <a:rect l="l" t="t" r="r" b="b"/>
              <a:pathLst>
                <a:path w="2518" h="361" extrusionOk="0">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2"/>
            <p:cNvSpPr/>
            <p:nvPr/>
          </p:nvSpPr>
          <p:spPr>
            <a:xfrm>
              <a:off x="1059777" y="1009943"/>
              <a:ext cx="95432" cy="13676"/>
            </a:xfrm>
            <a:custGeom>
              <a:avLst/>
              <a:gdLst/>
              <a:ahLst/>
              <a:cxnLst/>
              <a:rect l="l" t="t" r="r" b="b"/>
              <a:pathLst>
                <a:path w="2519" h="361" extrusionOk="0">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2"/>
            <p:cNvSpPr/>
            <p:nvPr/>
          </p:nvSpPr>
          <p:spPr>
            <a:xfrm>
              <a:off x="886984" y="1044645"/>
              <a:ext cx="32695" cy="13714"/>
            </a:xfrm>
            <a:custGeom>
              <a:avLst/>
              <a:gdLst/>
              <a:ahLst/>
              <a:cxnLst/>
              <a:rect l="l" t="t" r="r" b="b"/>
              <a:pathLst>
                <a:path w="863" h="362" extrusionOk="0">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2"/>
            <p:cNvSpPr/>
            <p:nvPr/>
          </p:nvSpPr>
          <p:spPr>
            <a:xfrm>
              <a:off x="935325" y="1044645"/>
              <a:ext cx="161996" cy="13714"/>
            </a:xfrm>
            <a:custGeom>
              <a:avLst/>
              <a:gdLst/>
              <a:ahLst/>
              <a:cxnLst/>
              <a:rect l="l" t="t" r="r" b="b"/>
              <a:pathLst>
                <a:path w="4276" h="362" extrusionOk="0">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2"/>
            <p:cNvSpPr/>
            <p:nvPr/>
          </p:nvSpPr>
          <p:spPr>
            <a:xfrm>
              <a:off x="887741" y="1079424"/>
              <a:ext cx="95394" cy="13676"/>
            </a:xfrm>
            <a:custGeom>
              <a:avLst/>
              <a:gdLst/>
              <a:ahLst/>
              <a:cxnLst/>
              <a:rect l="l" t="t" r="r" b="b"/>
              <a:pathLst>
                <a:path w="2518" h="361" extrusionOk="0">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l"/>
            <a:r>
              <a:rPr lang="vi-VN" sz="2800" dirty="0"/>
              <a:t>5</a:t>
            </a:r>
            <a:r>
              <a:rPr lang="vi-VN" sz="2800" dirty="0" smtClean="0"/>
              <a:t>. Ưu và nhược điểm của thuật toán</a:t>
            </a:r>
            <a:endParaRPr sz="2800" dirty="0"/>
          </a:p>
        </p:txBody>
      </p:sp>
      <p:sp>
        <p:nvSpPr>
          <p:cNvPr id="66" name="Rectangle 65"/>
          <p:cNvSpPr/>
          <p:nvPr/>
        </p:nvSpPr>
        <p:spPr>
          <a:xfrm>
            <a:off x="720000" y="1067506"/>
            <a:ext cx="184731" cy="307777"/>
          </a:xfrm>
          <a:prstGeom prst="rect">
            <a:avLst/>
          </a:prstGeom>
        </p:spPr>
        <p:txBody>
          <a:bodyPr wrap="none">
            <a:spAutoFit/>
          </a:bodyPr>
          <a:lstStyle/>
          <a:p>
            <a:pPr lvl="0"/>
            <a:endParaRPr lang="vi-VN" dirty="0"/>
          </a:p>
        </p:txBody>
      </p:sp>
      <p:grpSp>
        <p:nvGrpSpPr>
          <p:cNvPr id="89" name="Google Shape;1534;p39"/>
          <p:cNvGrpSpPr/>
          <p:nvPr/>
        </p:nvGrpSpPr>
        <p:grpSpPr>
          <a:xfrm rot="16200000">
            <a:off x="2433403" y="2696066"/>
            <a:ext cx="4741645" cy="1141122"/>
            <a:chOff x="-123925" y="4132283"/>
            <a:chExt cx="4558967" cy="1141122"/>
          </a:xfrm>
        </p:grpSpPr>
        <p:grpSp>
          <p:nvGrpSpPr>
            <p:cNvPr id="90" name="Google Shape;1535;p39"/>
            <p:cNvGrpSpPr/>
            <p:nvPr/>
          </p:nvGrpSpPr>
          <p:grpSpPr>
            <a:xfrm>
              <a:off x="-2" y="4132283"/>
              <a:ext cx="2308406" cy="1141122"/>
              <a:chOff x="-2" y="4132283"/>
              <a:chExt cx="2308406" cy="1141122"/>
            </a:xfrm>
          </p:grpSpPr>
          <p:sp>
            <p:nvSpPr>
              <p:cNvPr id="95"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1538;p39"/>
            <p:cNvGrpSpPr/>
            <p:nvPr/>
          </p:nvGrpSpPr>
          <p:grpSpPr>
            <a:xfrm>
              <a:off x="-123925" y="4386226"/>
              <a:ext cx="4558967" cy="134100"/>
              <a:chOff x="796100" y="3019701"/>
              <a:chExt cx="4558967" cy="134100"/>
            </a:xfrm>
          </p:grpSpPr>
          <p:sp>
            <p:nvSpPr>
              <p:cNvPr id="92"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94"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 name="Google Shape;1672;p42"/>
          <p:cNvSpPr txBox="1">
            <a:spLocks noGrp="1"/>
          </p:cNvSpPr>
          <p:nvPr>
            <p:ph type="subTitle" idx="4"/>
          </p:nvPr>
        </p:nvSpPr>
        <p:spPr>
          <a:xfrm>
            <a:off x="5830915" y="1316490"/>
            <a:ext cx="1981800" cy="402300"/>
          </a:xfrm>
          <a:prstGeom prst="rect">
            <a:avLst/>
          </a:prstGeom>
        </p:spPr>
        <p:txBody>
          <a:bodyPr spcFirstLastPara="1" wrap="square" lIns="91425" tIns="91425" rIns="91425" bIns="91425" anchor="b" anchorCtr="0">
            <a:noAutofit/>
          </a:bodyPr>
          <a:lstStyle/>
          <a:p>
            <a:pPr marL="0" lvl="0" indent="0"/>
            <a:r>
              <a:rPr lang="vi-VN" sz="1800" dirty="0" smtClean="0"/>
              <a:t>Nhược điểm</a:t>
            </a:r>
            <a:endParaRPr sz="1800" dirty="0"/>
          </a:p>
        </p:txBody>
      </p:sp>
      <p:grpSp>
        <p:nvGrpSpPr>
          <p:cNvPr id="98" name="Google Shape;1674;p42"/>
          <p:cNvGrpSpPr/>
          <p:nvPr/>
        </p:nvGrpSpPr>
        <p:grpSpPr>
          <a:xfrm>
            <a:off x="5374788" y="1315042"/>
            <a:ext cx="341227" cy="302177"/>
            <a:chOff x="713167" y="740543"/>
            <a:chExt cx="476707" cy="422153"/>
          </a:xfrm>
        </p:grpSpPr>
        <p:sp>
          <p:nvSpPr>
            <p:cNvPr id="99" name="Google Shape;1675;p42"/>
            <p:cNvSpPr/>
            <p:nvPr/>
          </p:nvSpPr>
          <p:spPr>
            <a:xfrm>
              <a:off x="713167" y="740543"/>
              <a:ext cx="476707" cy="422153"/>
            </a:xfrm>
            <a:custGeom>
              <a:avLst/>
              <a:gdLst/>
              <a:ahLst/>
              <a:cxnLst/>
              <a:rect l="l" t="t" r="r" b="b"/>
              <a:pathLst>
                <a:path w="12583" h="11143" extrusionOk="0">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76;p42"/>
            <p:cNvSpPr/>
            <p:nvPr/>
          </p:nvSpPr>
          <p:spPr>
            <a:xfrm>
              <a:off x="756621" y="834914"/>
              <a:ext cx="37468" cy="13676"/>
            </a:xfrm>
            <a:custGeom>
              <a:avLst/>
              <a:gdLst/>
              <a:ahLst/>
              <a:cxnLst/>
              <a:rect l="l" t="t" r="r" b="b"/>
              <a:pathLst>
                <a:path w="989" h="361" extrusionOk="0">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677;p42"/>
            <p:cNvSpPr/>
            <p:nvPr/>
          </p:nvSpPr>
          <p:spPr>
            <a:xfrm>
              <a:off x="756583" y="869617"/>
              <a:ext cx="37506" cy="13714"/>
            </a:xfrm>
            <a:custGeom>
              <a:avLst/>
              <a:gdLst/>
              <a:ahLst/>
              <a:cxnLst/>
              <a:rect l="l" t="t" r="r" b="b"/>
              <a:pathLst>
                <a:path w="990" h="362" extrusionOk="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78;p42"/>
            <p:cNvSpPr/>
            <p:nvPr/>
          </p:nvSpPr>
          <p:spPr>
            <a:xfrm>
              <a:off x="756583" y="904395"/>
              <a:ext cx="37506" cy="13676"/>
            </a:xfrm>
            <a:custGeom>
              <a:avLst/>
              <a:gdLst/>
              <a:ahLst/>
              <a:cxnLst/>
              <a:rect l="l" t="t" r="r" b="b"/>
              <a:pathLst>
                <a:path w="990" h="361" extrusionOk="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679;p42"/>
            <p:cNvSpPr/>
            <p:nvPr/>
          </p:nvSpPr>
          <p:spPr>
            <a:xfrm>
              <a:off x="756621" y="939136"/>
              <a:ext cx="37468" cy="13676"/>
            </a:xfrm>
            <a:custGeom>
              <a:avLst/>
              <a:gdLst/>
              <a:ahLst/>
              <a:cxnLst/>
              <a:rect l="l" t="t" r="r" b="b"/>
              <a:pathLst>
                <a:path w="989" h="361" extrusionOk="0">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680;p42"/>
            <p:cNvSpPr/>
            <p:nvPr/>
          </p:nvSpPr>
          <p:spPr>
            <a:xfrm>
              <a:off x="756583" y="975164"/>
              <a:ext cx="37506" cy="13676"/>
            </a:xfrm>
            <a:custGeom>
              <a:avLst/>
              <a:gdLst/>
              <a:ahLst/>
              <a:cxnLst/>
              <a:rect l="l" t="t" r="r" b="b"/>
              <a:pathLst>
                <a:path w="990" h="361" extrusionOk="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81;p42"/>
            <p:cNvSpPr/>
            <p:nvPr/>
          </p:nvSpPr>
          <p:spPr>
            <a:xfrm>
              <a:off x="756621" y="1009905"/>
              <a:ext cx="37468" cy="13676"/>
            </a:xfrm>
            <a:custGeom>
              <a:avLst/>
              <a:gdLst/>
              <a:ahLst/>
              <a:cxnLst/>
              <a:rect l="l" t="t" r="r" b="b"/>
              <a:pathLst>
                <a:path w="989" h="361" extrusionOk="0">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82;p42"/>
            <p:cNvSpPr/>
            <p:nvPr/>
          </p:nvSpPr>
          <p:spPr>
            <a:xfrm>
              <a:off x="756583" y="1044645"/>
              <a:ext cx="37506" cy="13714"/>
            </a:xfrm>
            <a:custGeom>
              <a:avLst/>
              <a:gdLst/>
              <a:ahLst/>
              <a:cxnLst/>
              <a:rect l="l" t="t" r="r" b="b"/>
              <a:pathLst>
                <a:path w="990" h="362" extrusionOk="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83;p42"/>
            <p:cNvSpPr/>
            <p:nvPr/>
          </p:nvSpPr>
          <p:spPr>
            <a:xfrm>
              <a:off x="756621" y="1079424"/>
              <a:ext cx="37468" cy="13676"/>
            </a:xfrm>
            <a:custGeom>
              <a:avLst/>
              <a:gdLst/>
              <a:ahLst/>
              <a:cxnLst/>
              <a:rect l="l" t="t" r="r" b="b"/>
              <a:pathLst>
                <a:path w="989" h="361" extrusionOk="0">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84;p42"/>
            <p:cNvSpPr/>
            <p:nvPr/>
          </p:nvSpPr>
          <p:spPr>
            <a:xfrm>
              <a:off x="756621" y="1114202"/>
              <a:ext cx="37468" cy="13639"/>
            </a:xfrm>
            <a:custGeom>
              <a:avLst/>
              <a:gdLst/>
              <a:ahLst/>
              <a:cxnLst/>
              <a:rect l="l" t="t" r="r" b="b"/>
              <a:pathLst>
                <a:path w="989" h="360" extrusionOk="0">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85;p42"/>
            <p:cNvSpPr/>
            <p:nvPr/>
          </p:nvSpPr>
          <p:spPr>
            <a:xfrm>
              <a:off x="931309" y="834497"/>
              <a:ext cx="43681" cy="84029"/>
            </a:xfrm>
            <a:custGeom>
              <a:avLst/>
              <a:gdLst/>
              <a:ahLst/>
              <a:cxnLst/>
              <a:rect l="l" t="t" r="r" b="b"/>
              <a:pathLst>
                <a:path w="1153" h="2218" extrusionOk="0">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86;p42"/>
            <p:cNvSpPr/>
            <p:nvPr/>
          </p:nvSpPr>
          <p:spPr>
            <a:xfrm>
              <a:off x="985598" y="837869"/>
              <a:ext cx="34097" cy="77248"/>
            </a:xfrm>
            <a:custGeom>
              <a:avLst/>
              <a:gdLst/>
              <a:ahLst/>
              <a:cxnLst/>
              <a:rect l="l" t="t" r="r" b="b"/>
              <a:pathLst>
                <a:path w="900" h="2039" extrusionOk="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87;p42"/>
            <p:cNvSpPr/>
            <p:nvPr/>
          </p:nvSpPr>
          <p:spPr>
            <a:xfrm>
              <a:off x="886605" y="837869"/>
              <a:ext cx="34021" cy="77248"/>
            </a:xfrm>
            <a:custGeom>
              <a:avLst/>
              <a:gdLst/>
              <a:ahLst/>
              <a:cxnLst/>
              <a:rect l="l" t="t" r="r" b="b"/>
              <a:pathLst>
                <a:path w="898" h="2039" extrusionOk="0">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88;p42"/>
            <p:cNvSpPr/>
            <p:nvPr/>
          </p:nvSpPr>
          <p:spPr>
            <a:xfrm>
              <a:off x="886643" y="939136"/>
              <a:ext cx="173097" cy="13676"/>
            </a:xfrm>
            <a:custGeom>
              <a:avLst/>
              <a:gdLst/>
              <a:ahLst/>
              <a:cxnLst/>
              <a:rect l="l" t="t" r="r" b="b"/>
              <a:pathLst>
                <a:path w="4569" h="361" extrusionOk="0">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89;p42"/>
            <p:cNvSpPr/>
            <p:nvPr/>
          </p:nvSpPr>
          <p:spPr>
            <a:xfrm>
              <a:off x="887135" y="975126"/>
              <a:ext cx="44629" cy="13714"/>
            </a:xfrm>
            <a:custGeom>
              <a:avLst/>
              <a:gdLst/>
              <a:ahLst/>
              <a:cxnLst/>
              <a:rect l="l" t="t" r="r" b="b"/>
              <a:pathLst>
                <a:path w="1178" h="362" extrusionOk="0">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90;p42"/>
            <p:cNvSpPr/>
            <p:nvPr/>
          </p:nvSpPr>
          <p:spPr>
            <a:xfrm>
              <a:off x="954608" y="975164"/>
              <a:ext cx="44591" cy="13676"/>
            </a:xfrm>
            <a:custGeom>
              <a:avLst/>
              <a:gdLst/>
              <a:ahLst/>
              <a:cxnLst/>
              <a:rect l="l" t="t" r="r" b="b"/>
              <a:pathLst>
                <a:path w="1177" h="361" extrusionOk="0">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691;p42"/>
            <p:cNvSpPr/>
            <p:nvPr/>
          </p:nvSpPr>
          <p:spPr>
            <a:xfrm>
              <a:off x="999199" y="1009943"/>
              <a:ext cx="44553" cy="13676"/>
            </a:xfrm>
            <a:custGeom>
              <a:avLst/>
              <a:gdLst/>
              <a:ahLst/>
              <a:cxnLst/>
              <a:rect l="l" t="t" r="r" b="b"/>
              <a:pathLst>
                <a:path w="1176" h="361" extrusionOk="0">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692;p42"/>
            <p:cNvSpPr/>
            <p:nvPr/>
          </p:nvSpPr>
          <p:spPr>
            <a:xfrm>
              <a:off x="999199" y="1079424"/>
              <a:ext cx="44553" cy="13676"/>
            </a:xfrm>
            <a:custGeom>
              <a:avLst/>
              <a:gdLst/>
              <a:ahLst/>
              <a:cxnLst/>
              <a:rect l="l" t="t" r="r" b="b"/>
              <a:pathLst>
                <a:path w="1176" h="361" extrusionOk="0">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93;p42"/>
            <p:cNvSpPr/>
            <p:nvPr/>
          </p:nvSpPr>
          <p:spPr>
            <a:xfrm>
              <a:off x="887741" y="1114202"/>
              <a:ext cx="95432" cy="13639"/>
            </a:xfrm>
            <a:custGeom>
              <a:avLst/>
              <a:gdLst/>
              <a:ahLst/>
              <a:cxnLst/>
              <a:rect l="l" t="t" r="r" b="b"/>
              <a:pathLst>
                <a:path w="2519" h="360" extrusionOk="0">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94;p42"/>
            <p:cNvSpPr/>
            <p:nvPr/>
          </p:nvSpPr>
          <p:spPr>
            <a:xfrm>
              <a:off x="887741" y="1009943"/>
              <a:ext cx="95394" cy="13676"/>
            </a:xfrm>
            <a:custGeom>
              <a:avLst/>
              <a:gdLst/>
              <a:ahLst/>
              <a:cxnLst/>
              <a:rect l="l" t="t" r="r" b="b"/>
              <a:pathLst>
                <a:path w="2518" h="361" extrusionOk="0">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95;p42"/>
            <p:cNvSpPr/>
            <p:nvPr/>
          </p:nvSpPr>
          <p:spPr>
            <a:xfrm>
              <a:off x="1059777" y="1009943"/>
              <a:ext cx="95432" cy="13676"/>
            </a:xfrm>
            <a:custGeom>
              <a:avLst/>
              <a:gdLst/>
              <a:ahLst/>
              <a:cxnLst/>
              <a:rect l="l" t="t" r="r" b="b"/>
              <a:pathLst>
                <a:path w="2519" h="361" extrusionOk="0">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96;p42"/>
            <p:cNvSpPr/>
            <p:nvPr/>
          </p:nvSpPr>
          <p:spPr>
            <a:xfrm>
              <a:off x="886984" y="1044645"/>
              <a:ext cx="32695" cy="13714"/>
            </a:xfrm>
            <a:custGeom>
              <a:avLst/>
              <a:gdLst/>
              <a:ahLst/>
              <a:cxnLst/>
              <a:rect l="l" t="t" r="r" b="b"/>
              <a:pathLst>
                <a:path w="863" h="362" extrusionOk="0">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97;p42"/>
            <p:cNvSpPr/>
            <p:nvPr/>
          </p:nvSpPr>
          <p:spPr>
            <a:xfrm>
              <a:off x="935325" y="1044645"/>
              <a:ext cx="161996" cy="13714"/>
            </a:xfrm>
            <a:custGeom>
              <a:avLst/>
              <a:gdLst/>
              <a:ahLst/>
              <a:cxnLst/>
              <a:rect l="l" t="t" r="r" b="b"/>
              <a:pathLst>
                <a:path w="4276" h="362" extrusionOk="0">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98;p42"/>
            <p:cNvSpPr/>
            <p:nvPr/>
          </p:nvSpPr>
          <p:spPr>
            <a:xfrm>
              <a:off x="887741" y="1079424"/>
              <a:ext cx="95394" cy="13676"/>
            </a:xfrm>
            <a:custGeom>
              <a:avLst/>
              <a:gdLst/>
              <a:ahLst/>
              <a:cxnLst/>
              <a:rect l="l" t="t" r="r" b="b"/>
              <a:pathLst>
                <a:path w="2518" h="361" extrusionOk="0">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p:cNvSpPr txBox="1"/>
          <p:nvPr/>
        </p:nvSpPr>
        <p:spPr>
          <a:xfrm>
            <a:off x="5365990" y="1792330"/>
            <a:ext cx="2447740" cy="1815882"/>
          </a:xfrm>
          <a:prstGeom prst="rect">
            <a:avLst/>
          </a:prstGeom>
          <a:noFill/>
        </p:spPr>
        <p:txBody>
          <a:bodyPr wrap="square" rtlCol="0">
            <a:spAutoFit/>
          </a:bodyPr>
          <a:lstStyle/>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Tốc độ chậm nếu lựa chọn learning rate không phù hợp</a:t>
            </a:r>
            <a:r>
              <a:rPr lang="en-US" sz="1600" dirty="0" smtClean="0">
                <a:latin typeface="Times New Roman" panose="02020603050405020304" pitchFamily="18" charset="0"/>
                <a:cs typeface="Times New Roman" panose="02020603050405020304" pitchFamily="18" charset="0"/>
              </a:rPr>
              <a:t>.</a:t>
            </a:r>
            <a:endParaRPr lang="vi-VN" sz="1600" dirty="0" smtClean="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Dễ mắc kẹt tại cực tiểu cục bộ (đối với hàm mất mát không lồi).</a:t>
            </a:r>
          </a:p>
        </p:txBody>
      </p:sp>
    </p:spTree>
    <p:extLst>
      <p:ext uri="{BB962C8B-B14F-4D97-AF65-F5344CB8AC3E}">
        <p14:creationId xmlns:p14="http://schemas.microsoft.com/office/powerpoint/2010/main" val="7713383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6" presetClass="entr" presetSubtype="16" fill="hold" nodeType="afterEffect">
                                  <p:stCondLst>
                                    <p:cond delay="0"/>
                                  </p:stCondLst>
                                  <p:childTnLst>
                                    <p:set>
                                      <p:cBhvr>
                                        <p:cTn id="11" dur="1" fill="hold">
                                          <p:stCondLst>
                                            <p:cond delay="0"/>
                                          </p:stCondLst>
                                        </p:cTn>
                                        <p:tgtEl>
                                          <p:spTgt spid="1674"/>
                                        </p:tgtEl>
                                        <p:attrNameLst>
                                          <p:attrName>style.visibility</p:attrName>
                                        </p:attrNameLst>
                                      </p:cBhvr>
                                      <p:to>
                                        <p:strVal val="visible"/>
                                      </p:to>
                                    </p:set>
                                    <p:animEffect transition="in" filter="circle(in)">
                                      <p:cBhvr>
                                        <p:cTn id="12" dur="1500"/>
                                        <p:tgtEl>
                                          <p:spTgt spid="1674"/>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672">
                                            <p:txEl>
                                              <p:pRg st="0" end="0"/>
                                            </p:txEl>
                                          </p:spTgt>
                                        </p:tgtEl>
                                        <p:attrNameLst>
                                          <p:attrName>style.visibility</p:attrName>
                                        </p:attrNameLst>
                                      </p:cBhvr>
                                      <p:to>
                                        <p:strVal val="visible"/>
                                      </p:to>
                                    </p:set>
                                    <p:animEffect transition="in" filter="circle(in)">
                                      <p:cBhvr>
                                        <p:cTn id="15" dur="1500"/>
                                        <p:tgtEl>
                                          <p:spTgt spid="1672">
                                            <p:txEl>
                                              <p:pRg st="0" end="0"/>
                                            </p:txEl>
                                          </p:spTgt>
                                        </p:tgtEl>
                                      </p:cBhvr>
                                    </p:animEffect>
                                  </p:childTnLst>
                                </p:cTn>
                              </p:par>
                            </p:childTnLst>
                          </p:cTn>
                        </p:par>
                        <p:par>
                          <p:cTn id="16" fill="hold">
                            <p:stCondLst>
                              <p:cond delay="2000"/>
                            </p:stCondLst>
                            <p:childTnLst>
                              <p:par>
                                <p:cTn id="17" presetID="22" presetClass="entr" presetSubtype="4" fill="hold" grpId="0" nodeType="afterEffect">
                                  <p:stCondLst>
                                    <p:cond delay="0"/>
                                  </p:stCondLst>
                                  <p:childTnLst>
                                    <p:set>
                                      <p:cBhvr>
                                        <p:cTn id="18" dur="1" fill="hold">
                                          <p:stCondLst>
                                            <p:cond delay="0"/>
                                          </p:stCondLst>
                                        </p:cTn>
                                        <p:tgtEl>
                                          <p:spTgt spid="1669">
                                            <p:txEl>
                                              <p:pRg st="0" end="0"/>
                                            </p:txEl>
                                          </p:spTgt>
                                        </p:tgtEl>
                                        <p:attrNameLst>
                                          <p:attrName>style.visibility</p:attrName>
                                        </p:attrNameLst>
                                      </p:cBhvr>
                                      <p:to>
                                        <p:strVal val="visible"/>
                                      </p:to>
                                    </p:set>
                                    <p:animEffect transition="in" filter="wipe(down)">
                                      <p:cBhvr>
                                        <p:cTn id="19" dur="500"/>
                                        <p:tgtEl>
                                          <p:spTgt spid="1669">
                                            <p:txEl>
                                              <p:pRg st="0" end="0"/>
                                            </p:txEl>
                                          </p:spTgt>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669">
                                            <p:txEl>
                                              <p:pRg st="1" end="1"/>
                                            </p:txEl>
                                          </p:spTgt>
                                        </p:tgtEl>
                                        <p:attrNameLst>
                                          <p:attrName>style.visibility</p:attrName>
                                        </p:attrNameLst>
                                      </p:cBhvr>
                                      <p:to>
                                        <p:strVal val="visible"/>
                                      </p:to>
                                    </p:set>
                                    <p:animEffect transition="in" filter="wipe(down)">
                                      <p:cBhvr>
                                        <p:cTn id="23" dur="500"/>
                                        <p:tgtEl>
                                          <p:spTgt spid="1669">
                                            <p:txEl>
                                              <p:pRg st="1" end="1"/>
                                            </p:txEl>
                                          </p:spTgt>
                                        </p:tgtEl>
                                      </p:cBhvr>
                                    </p:animEffect>
                                  </p:childTnLst>
                                </p:cTn>
                              </p:par>
                            </p:childTnLst>
                          </p:cTn>
                        </p:par>
                        <p:par>
                          <p:cTn id="24" fill="hold">
                            <p:stCondLst>
                              <p:cond delay="3000"/>
                            </p:stCondLst>
                            <p:childTnLst>
                              <p:par>
                                <p:cTn id="25" presetID="22" presetClass="entr" presetSubtype="4" fill="hold" grpId="0" nodeType="afterEffect">
                                  <p:stCondLst>
                                    <p:cond delay="0"/>
                                  </p:stCondLst>
                                  <p:childTnLst>
                                    <p:set>
                                      <p:cBhvr>
                                        <p:cTn id="26" dur="1" fill="hold">
                                          <p:stCondLst>
                                            <p:cond delay="0"/>
                                          </p:stCondLst>
                                        </p:cTn>
                                        <p:tgtEl>
                                          <p:spTgt spid="1669">
                                            <p:txEl>
                                              <p:pRg st="2" end="2"/>
                                            </p:txEl>
                                          </p:spTgt>
                                        </p:tgtEl>
                                        <p:attrNameLst>
                                          <p:attrName>style.visibility</p:attrName>
                                        </p:attrNameLst>
                                      </p:cBhvr>
                                      <p:to>
                                        <p:strVal val="visible"/>
                                      </p:to>
                                    </p:set>
                                    <p:animEffect transition="in" filter="wipe(down)">
                                      <p:cBhvr>
                                        <p:cTn id="27" dur="500"/>
                                        <p:tgtEl>
                                          <p:spTgt spid="166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9"/>
                                        </p:tgtEl>
                                        <p:attrNameLst>
                                          <p:attrName>style.visibility</p:attrName>
                                        </p:attrNameLst>
                                      </p:cBhvr>
                                      <p:to>
                                        <p:strVal val="visible"/>
                                      </p:to>
                                    </p:set>
                                    <p:anim calcmode="lin" valueType="num">
                                      <p:cBhvr additive="base">
                                        <p:cTn id="32" dur="500" fill="hold"/>
                                        <p:tgtEl>
                                          <p:spTgt spid="89"/>
                                        </p:tgtEl>
                                        <p:attrNameLst>
                                          <p:attrName>ppt_x</p:attrName>
                                        </p:attrNameLst>
                                      </p:cBhvr>
                                      <p:tavLst>
                                        <p:tav tm="0">
                                          <p:val>
                                            <p:strVal val="#ppt_x"/>
                                          </p:val>
                                        </p:tav>
                                        <p:tav tm="100000">
                                          <p:val>
                                            <p:strVal val="#ppt_x"/>
                                          </p:val>
                                        </p:tav>
                                      </p:tavLst>
                                    </p:anim>
                                    <p:anim calcmode="lin" valueType="num">
                                      <p:cBhvr additive="base">
                                        <p:cTn id="33" dur="500" fill="hold"/>
                                        <p:tgtEl>
                                          <p:spTgt spid="89"/>
                                        </p:tgtEl>
                                        <p:attrNameLst>
                                          <p:attrName>ppt_y</p:attrName>
                                        </p:attrNameLst>
                                      </p:cBhvr>
                                      <p:tavLst>
                                        <p:tav tm="0">
                                          <p:val>
                                            <p:strVal val="1+#ppt_h/2"/>
                                          </p:val>
                                        </p:tav>
                                        <p:tav tm="100000">
                                          <p:val>
                                            <p:strVal val="#ppt_y"/>
                                          </p:val>
                                        </p:tav>
                                      </p:tavLst>
                                    </p:anim>
                                  </p:childTnLst>
                                </p:cTn>
                              </p:par>
                              <p:par>
                                <p:cTn id="34" presetID="6" presetClass="entr" presetSubtype="16" fill="hold" nodeType="withEffect">
                                  <p:stCondLst>
                                    <p:cond delay="0"/>
                                  </p:stCondLst>
                                  <p:childTnLst>
                                    <p:set>
                                      <p:cBhvr>
                                        <p:cTn id="35" dur="1" fill="hold">
                                          <p:stCondLst>
                                            <p:cond delay="0"/>
                                          </p:stCondLst>
                                        </p:cTn>
                                        <p:tgtEl>
                                          <p:spTgt spid="98"/>
                                        </p:tgtEl>
                                        <p:attrNameLst>
                                          <p:attrName>style.visibility</p:attrName>
                                        </p:attrNameLst>
                                      </p:cBhvr>
                                      <p:to>
                                        <p:strVal val="visible"/>
                                      </p:to>
                                    </p:set>
                                    <p:animEffect transition="in" filter="circle(in)">
                                      <p:cBhvr>
                                        <p:cTn id="36" dur="1500"/>
                                        <p:tgtEl>
                                          <p:spTgt spid="98"/>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97">
                                            <p:txEl>
                                              <p:pRg st="0" end="0"/>
                                            </p:txEl>
                                          </p:spTgt>
                                        </p:tgtEl>
                                        <p:attrNameLst>
                                          <p:attrName>style.visibility</p:attrName>
                                        </p:attrNameLst>
                                      </p:cBhvr>
                                      <p:to>
                                        <p:strVal val="visible"/>
                                      </p:to>
                                    </p:set>
                                    <p:animEffect transition="in" filter="circle(in)">
                                      <p:cBhvr>
                                        <p:cTn id="39" dur="1500"/>
                                        <p:tgtEl>
                                          <p:spTgt spid="97">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8">
                                            <p:txEl>
                                              <p:pRg st="0" end="0"/>
                                            </p:txEl>
                                          </p:spTgt>
                                        </p:tgtEl>
                                        <p:attrNameLst>
                                          <p:attrName>style.visibility</p:attrName>
                                        </p:attrNameLst>
                                      </p:cBhvr>
                                      <p:to>
                                        <p:strVal val="visible"/>
                                      </p:to>
                                    </p:set>
                                    <p:animEffect transition="in" filter="wipe(down)">
                                      <p:cBhvr>
                                        <p:cTn id="44" dur="500"/>
                                        <p:tgtEl>
                                          <p:spTgt spid="8">
                                            <p:txEl>
                                              <p:pRg st="0" end="0"/>
                                            </p:txEl>
                                          </p:spTgt>
                                        </p:tgtEl>
                                      </p:cBhvr>
                                    </p:animEffect>
                                  </p:childTnLst>
                                </p:cTn>
                              </p:par>
                            </p:childTnLst>
                          </p:cTn>
                        </p:par>
                        <p:par>
                          <p:cTn id="45" fill="hold">
                            <p:stCondLst>
                              <p:cond delay="500"/>
                            </p:stCondLst>
                            <p:childTnLst>
                              <p:par>
                                <p:cTn id="46" presetID="22" presetClass="entr" presetSubtype="4" fill="hold" nodeType="afterEffect">
                                  <p:stCondLst>
                                    <p:cond delay="0"/>
                                  </p:stCondLst>
                                  <p:childTnLst>
                                    <p:set>
                                      <p:cBhvr>
                                        <p:cTn id="47" dur="1" fill="hold">
                                          <p:stCondLst>
                                            <p:cond delay="0"/>
                                          </p:stCondLst>
                                        </p:cTn>
                                        <p:tgtEl>
                                          <p:spTgt spid="8">
                                            <p:txEl>
                                              <p:pRg st="2" end="2"/>
                                            </p:txEl>
                                          </p:spTgt>
                                        </p:tgtEl>
                                        <p:attrNameLst>
                                          <p:attrName>style.visibility</p:attrName>
                                        </p:attrNameLst>
                                      </p:cBhvr>
                                      <p:to>
                                        <p:strVal val="visible"/>
                                      </p:to>
                                    </p:set>
                                    <p:animEffect transition="in" filter="wipe(down)">
                                      <p:cBhvr>
                                        <p:cTn id="4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 grpId="0" build="p"/>
      <p:bldP spid="1672" grpId="0" build="p"/>
      <p:bldP spid="65" grpId="0"/>
      <p:bldP spid="9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smtClean="0"/>
              <a:t>6. Ứng dụng thực tiễn và VD</a:t>
            </a:r>
            <a:endParaRPr dirty="0"/>
          </a:p>
        </p:txBody>
      </p:sp>
      <p:sp>
        <p:nvSpPr>
          <p:cNvPr id="8" name="Rectangle 7"/>
          <p:cNvSpPr/>
          <p:nvPr/>
        </p:nvSpPr>
        <p:spPr>
          <a:xfrm>
            <a:off x="616539" y="1017725"/>
            <a:ext cx="4526961" cy="3391698"/>
          </a:xfrm>
          <a:prstGeom prst="rect">
            <a:avLst/>
          </a:prstGeom>
        </p:spPr>
        <p:txBody>
          <a:bodyPr wrap="square">
            <a:spAutoFit/>
          </a:bodyPr>
          <a:lstStyle/>
          <a:p>
            <a:r>
              <a:rPr lang="vi-VN" b="1" dirty="0"/>
              <a:t>Ví dụ minh họa</a:t>
            </a:r>
          </a:p>
          <a:p>
            <a:r>
              <a:rPr lang="vi-VN" b="1" dirty="0"/>
              <a:t>Bài toán dự báo giá nhà</a:t>
            </a:r>
            <a:r>
              <a:rPr lang="vi-VN" dirty="0" smtClean="0"/>
              <a:t>:</a:t>
            </a:r>
            <a:endParaRPr lang="vi-VN" dirty="0"/>
          </a:p>
          <a:p>
            <a:pPr marL="285750" lvl="1" indent="-285750">
              <a:buFont typeface="Arial" panose="020B0604020202020204" pitchFamily="34" charset="0"/>
              <a:buChar char="•"/>
            </a:pPr>
            <a:r>
              <a:rPr lang="vi-VN" dirty="0"/>
              <a:t>Dữ liệu: Diện tích (</a:t>
            </a:r>
            <a:r>
              <a:rPr lang="vi-VN" dirty="0" smtClean="0"/>
              <a:t>x) </a:t>
            </a:r>
            <a:r>
              <a:rPr lang="vi-VN" dirty="0"/>
              <a:t>và giá nhà </a:t>
            </a:r>
            <a:r>
              <a:rPr lang="vi-VN" dirty="0" smtClean="0"/>
              <a:t>(y</a:t>
            </a:r>
            <a:r>
              <a:rPr lang="vi-VN" dirty="0"/>
              <a:t>).</a:t>
            </a:r>
          </a:p>
          <a:p>
            <a:pPr marL="285750" lvl="1" indent="-285750">
              <a:buFont typeface="Arial" panose="020B0604020202020204" pitchFamily="34" charset="0"/>
              <a:buChar char="•"/>
            </a:pPr>
            <a:r>
              <a:rPr lang="vi-VN" dirty="0"/>
              <a:t>Mô hình: y=w</a:t>
            </a:r>
            <a:r>
              <a:rPr lang="vi-VN" baseline="-25000" dirty="0"/>
              <a:t>1</a:t>
            </a:r>
            <a:r>
              <a:rPr lang="vi-VN" dirty="0"/>
              <a:t>⋅</a:t>
            </a:r>
            <a:r>
              <a:rPr lang="vi-VN" dirty="0" smtClean="0"/>
              <a:t>x+w</a:t>
            </a:r>
            <a:r>
              <a:rPr lang="vi-VN" baseline="-25000" dirty="0" smtClean="0"/>
              <a:t>0 </a:t>
            </a:r>
          </a:p>
          <a:p>
            <a:pPr marL="285750" lvl="1" indent="-285750">
              <a:buFont typeface="Arial" panose="020B0604020202020204" pitchFamily="34" charset="0"/>
              <a:buChar char="•"/>
            </a:pPr>
            <a:r>
              <a:rPr lang="vi-VN" b="1" dirty="0" smtClean="0"/>
              <a:t>Các </a:t>
            </a:r>
            <a:r>
              <a:rPr lang="vi-VN" b="1" dirty="0"/>
              <a:t>bước</a:t>
            </a:r>
            <a:r>
              <a:rPr lang="vi-VN" dirty="0"/>
              <a:t>:</a:t>
            </a:r>
          </a:p>
          <a:p>
            <a:pPr marL="342900" lvl="2" indent="-342900">
              <a:buFont typeface="+mj-lt"/>
              <a:buAutoNum type="arabicPeriod"/>
            </a:pPr>
            <a:r>
              <a:rPr lang="vi-VN" dirty="0"/>
              <a:t>Khởi tạo </a:t>
            </a:r>
            <a:r>
              <a:rPr lang="vi-VN" dirty="0" smtClean="0"/>
              <a:t>w</a:t>
            </a:r>
            <a:r>
              <a:rPr lang="vi-VN" baseline="-25000" dirty="0" smtClean="0"/>
              <a:t>0</a:t>
            </a:r>
            <a:r>
              <a:rPr lang="vi-VN" dirty="0" smtClean="0"/>
              <a:t>,w</a:t>
            </a:r>
            <a:r>
              <a:rPr lang="vi-VN" baseline="-25000" dirty="0" smtClean="0"/>
              <a:t>1</a:t>
            </a:r>
          </a:p>
          <a:p>
            <a:pPr marL="342900" lvl="2" indent="-342900">
              <a:buFont typeface="+mj-lt"/>
              <a:buAutoNum type="arabicPeriod"/>
            </a:pPr>
            <a:r>
              <a:rPr lang="vi-VN" dirty="0" smtClean="0"/>
              <a:t>Xác </a:t>
            </a:r>
            <a:r>
              <a:rPr lang="vi-VN" dirty="0"/>
              <a:t>định hàm mất mát </a:t>
            </a:r>
            <a:r>
              <a:rPr lang="vi-VN" dirty="0" smtClean="0"/>
              <a:t>:</a:t>
            </a:r>
          </a:p>
          <a:p>
            <a:pPr lvl="2"/>
            <a:endParaRPr lang="vi-VN" dirty="0"/>
          </a:p>
          <a:p>
            <a:pPr lvl="2"/>
            <a:endParaRPr lang="vi-VN" dirty="0" smtClean="0"/>
          </a:p>
          <a:p>
            <a:pPr lvl="2"/>
            <a:r>
              <a:rPr lang="vi-VN" dirty="0" smtClean="0"/>
              <a:t>3.  Tính </a:t>
            </a:r>
            <a:r>
              <a:rPr lang="vi-VN" dirty="0"/>
              <a:t>gradient</a:t>
            </a:r>
            <a:r>
              <a:rPr lang="vi-VN" dirty="0" smtClean="0"/>
              <a:t>:</a:t>
            </a:r>
          </a:p>
          <a:p>
            <a:pPr lvl="2"/>
            <a:endParaRPr lang="vi-VN" dirty="0"/>
          </a:p>
          <a:p>
            <a:pPr lvl="2"/>
            <a:endParaRPr lang="vi-VN" dirty="0"/>
          </a:p>
          <a:p>
            <a:pPr lvl="2"/>
            <a:r>
              <a:rPr lang="vi-VN" dirty="0" smtClean="0"/>
              <a:t>4.  Cập </a:t>
            </a:r>
            <a:r>
              <a:rPr lang="vi-VN" dirty="0"/>
              <a:t>nhật </a:t>
            </a:r>
            <a:r>
              <a:rPr lang="vi-VN" dirty="0" smtClean="0"/>
              <a:t>w</a:t>
            </a:r>
            <a:r>
              <a:rPr lang="vi-VN" baseline="-25000" dirty="0" smtClean="0"/>
              <a:t>0</a:t>
            </a:r>
            <a:r>
              <a:rPr lang="vi-VN" dirty="0"/>
              <a:t>​,w</a:t>
            </a:r>
            <a:r>
              <a:rPr lang="vi-VN" baseline="-25000" dirty="0"/>
              <a:t>1</a:t>
            </a:r>
            <a:r>
              <a:rPr lang="vi-VN" dirty="0"/>
              <a:t>​ theo công thức Gradient Descent.</a:t>
            </a:r>
          </a:p>
          <a:p>
            <a:pPr lvl="2"/>
            <a:r>
              <a:rPr lang="vi-VN" dirty="0" smtClean="0"/>
              <a:t>5.  Lặp </a:t>
            </a:r>
            <a:r>
              <a:rPr lang="vi-VN" dirty="0"/>
              <a:t>lại cho đến khi hội tụ.</a:t>
            </a:r>
          </a:p>
          <a:p>
            <a:pPr algn="just">
              <a:lnSpc>
                <a:spcPct val="115000"/>
              </a:lnSpc>
            </a:pPr>
            <a:endParaRPr lang="en-US" sz="1600" dirty="0">
              <a:latin typeface="Times New Roman" panose="02020603050405020304" pitchFamily="18" charset="0"/>
              <a:ea typeface="Times New Roman" panose="02020603050405020304" pitchFamily="18" charset="0"/>
            </a:endParaRPr>
          </a:p>
        </p:txBody>
      </p:sp>
      <p:sp>
        <p:nvSpPr>
          <p:cNvPr id="15" name="AutoShape 8" descr="User Interface (UI) Design - GeeksforGeeks"/>
          <p:cNvSpPr>
            <a:spLocks noChangeAspect="1" noChangeArrowheads="1"/>
          </p:cNvSpPr>
          <p:nvPr/>
        </p:nvSpPr>
        <p:spPr bwMode="auto">
          <a:xfrm>
            <a:off x="4798694" y="392628"/>
            <a:ext cx="1622425" cy="16224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endParaRPr lang="en-US"/>
          </a:p>
        </p:txBody>
      </p:sp>
      <p:pic>
        <p:nvPicPr>
          <p:cNvPr id="2" name="Picture 1"/>
          <p:cNvPicPr>
            <a:picLocks noChangeAspect="1"/>
          </p:cNvPicPr>
          <p:nvPr/>
        </p:nvPicPr>
        <p:blipFill>
          <a:blip r:embed="rId3"/>
          <a:stretch>
            <a:fillRect/>
          </a:stretch>
        </p:blipFill>
        <p:spPr>
          <a:xfrm>
            <a:off x="2975299" y="2020859"/>
            <a:ext cx="2219635" cy="771633"/>
          </a:xfrm>
          <a:prstGeom prst="rect">
            <a:avLst/>
          </a:prstGeom>
        </p:spPr>
      </p:pic>
      <p:pic>
        <p:nvPicPr>
          <p:cNvPr id="4" name="Picture 3"/>
          <p:cNvPicPr>
            <a:picLocks noChangeAspect="1"/>
          </p:cNvPicPr>
          <p:nvPr/>
        </p:nvPicPr>
        <p:blipFill>
          <a:blip r:embed="rId4"/>
          <a:stretch>
            <a:fillRect/>
          </a:stretch>
        </p:blipFill>
        <p:spPr>
          <a:xfrm>
            <a:off x="2169400" y="2891485"/>
            <a:ext cx="1200318" cy="457264"/>
          </a:xfrm>
          <a:prstGeom prst="rect">
            <a:avLst/>
          </a:prstGeom>
        </p:spPr>
      </p:pic>
      <p:pic>
        <p:nvPicPr>
          <p:cNvPr id="9" name="Image 41" descr="Ảnh có chứa ảnh chụp màn hình, văn bản, màn hình, Sơ đồ"/>
          <p:cNvPicPr/>
          <p:nvPr/>
        </p:nvPicPr>
        <p:blipFill>
          <a:blip r:embed="rId5" cstate="print"/>
          <a:stretch>
            <a:fillRect/>
          </a:stretch>
        </p:blipFill>
        <p:spPr>
          <a:xfrm>
            <a:off x="5351552" y="1310229"/>
            <a:ext cx="3072448" cy="2609465"/>
          </a:xfrm>
          <a:prstGeom prst="rect">
            <a:avLst/>
          </a:prstGeom>
        </p:spPr>
      </p:pic>
      <p:pic>
        <p:nvPicPr>
          <p:cNvPr id="10" name="Image 43"/>
          <p:cNvPicPr/>
          <p:nvPr/>
        </p:nvPicPr>
        <p:blipFill>
          <a:blip r:embed="rId6" cstate="print"/>
          <a:stretch>
            <a:fillRect/>
          </a:stretch>
        </p:blipFill>
        <p:spPr>
          <a:xfrm>
            <a:off x="720000" y="4212198"/>
            <a:ext cx="5753100" cy="409575"/>
          </a:xfrm>
          <a:prstGeom prst="rect">
            <a:avLst/>
          </a:prstGeom>
        </p:spPr>
      </p:pic>
    </p:spTree>
    <p:extLst>
      <p:ext uri="{BB962C8B-B14F-4D97-AF65-F5344CB8AC3E}">
        <p14:creationId xmlns:p14="http://schemas.microsoft.com/office/powerpoint/2010/main" val="35776911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35"/>
                                        </p:tgtEl>
                                        <p:attrNameLst>
                                          <p:attrName>style.visibility</p:attrName>
                                        </p:attrNameLst>
                                      </p:cBhvr>
                                      <p:to>
                                        <p:strVal val="visible"/>
                                      </p:to>
                                    </p:set>
                                    <p:animEffect transition="in" filter="barn(inVertical)">
                                      <p:cBhvr>
                                        <p:cTn id="7" dur="750"/>
                                        <p:tgtEl>
                                          <p:spTgt spid="1735"/>
                                        </p:tgtEl>
                                      </p:cBhvr>
                                    </p:animEffect>
                                  </p:childTnLst>
                                </p:cTn>
                              </p:par>
                            </p:childTnLst>
                          </p:cTn>
                        </p:par>
                        <p:par>
                          <p:cTn id="8" fill="hold">
                            <p:stCondLst>
                              <p:cond delay="750"/>
                            </p:stCondLst>
                            <p:childTnLst>
                              <p:par>
                                <p:cTn id="9" presetID="16" presetClass="entr" presetSubtype="21"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barn(inVertical)">
                                      <p:cBhvr>
                                        <p:cTn id="11" dur="750"/>
                                        <p:tgtEl>
                                          <p:spTgt spid="8">
                                            <p:txEl>
                                              <p:pRg st="0" end="0"/>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barn(inVertical)">
                                      <p:cBhvr>
                                        <p:cTn id="14" dur="750"/>
                                        <p:tgtEl>
                                          <p:spTgt spid="8">
                                            <p:txEl>
                                              <p:pRg st="1" end="1"/>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arn(inVertical)">
                                      <p:cBhvr>
                                        <p:cTn id="17" dur="750"/>
                                        <p:tgtEl>
                                          <p:spTgt spid="8">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barn(inVertical)">
                                      <p:cBhvr>
                                        <p:cTn id="20" dur="750"/>
                                        <p:tgtEl>
                                          <p:spTgt spid="8">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barn(inVertical)">
                                      <p:cBhvr>
                                        <p:cTn id="23" dur="750"/>
                                        <p:tgtEl>
                                          <p:spTgt spid="8">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barn(inVertical)">
                                      <p:cBhvr>
                                        <p:cTn id="26" dur="750"/>
                                        <p:tgtEl>
                                          <p:spTgt spid="8">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barn(inVertical)">
                                      <p:cBhvr>
                                        <p:cTn id="29" dur="750"/>
                                        <p:tgtEl>
                                          <p:spTgt spid="8">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8">
                                            <p:txEl>
                                              <p:pRg st="9" end="9"/>
                                            </p:txEl>
                                          </p:spTgt>
                                        </p:tgtEl>
                                        <p:attrNameLst>
                                          <p:attrName>style.visibility</p:attrName>
                                        </p:attrNameLst>
                                      </p:cBhvr>
                                      <p:to>
                                        <p:strVal val="visible"/>
                                      </p:to>
                                    </p:set>
                                    <p:animEffect transition="in" filter="barn(inVertical)">
                                      <p:cBhvr>
                                        <p:cTn id="32" dur="750"/>
                                        <p:tgtEl>
                                          <p:spTgt spid="8">
                                            <p:txEl>
                                              <p:pRg st="9" end="9"/>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8">
                                            <p:txEl>
                                              <p:pRg st="12" end="12"/>
                                            </p:txEl>
                                          </p:spTgt>
                                        </p:tgtEl>
                                        <p:attrNameLst>
                                          <p:attrName>style.visibility</p:attrName>
                                        </p:attrNameLst>
                                      </p:cBhvr>
                                      <p:to>
                                        <p:strVal val="visible"/>
                                      </p:to>
                                    </p:set>
                                    <p:animEffect transition="in" filter="barn(inVertical)">
                                      <p:cBhvr>
                                        <p:cTn id="35" dur="750"/>
                                        <p:tgtEl>
                                          <p:spTgt spid="8">
                                            <p:txEl>
                                              <p:pRg st="12" end="12"/>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8">
                                            <p:txEl>
                                              <p:pRg st="13" end="13"/>
                                            </p:txEl>
                                          </p:spTgt>
                                        </p:tgtEl>
                                        <p:attrNameLst>
                                          <p:attrName>style.visibility</p:attrName>
                                        </p:attrNameLst>
                                      </p:cBhvr>
                                      <p:to>
                                        <p:strVal val="visible"/>
                                      </p:to>
                                    </p:set>
                                    <p:animEffect transition="in" filter="barn(inVertical)">
                                      <p:cBhvr>
                                        <p:cTn id="38" dur="750"/>
                                        <p:tgtEl>
                                          <p:spTgt spid="8">
                                            <p:txEl>
                                              <p:pRg st="13" end="13"/>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arn(inVertical)">
                                      <p:cBhvr>
                                        <p:cTn id="41" dur="500"/>
                                        <p:tgtEl>
                                          <p:spTgt spid="2"/>
                                        </p:tgtEl>
                                      </p:cBhvr>
                                    </p:animEffect>
                                  </p:childTnLst>
                                </p:cTn>
                              </p:par>
                              <p:par>
                                <p:cTn id="42" presetID="16" presetClass="entr" presetSubtype="21" fill="hold"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arn(inVertical)">
                                      <p:cBhvr>
                                        <p:cTn id="44" dur="500"/>
                                        <p:tgtEl>
                                          <p:spTgt spid="4"/>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489543" y="4018856"/>
            <a:ext cx="5680848" cy="158459"/>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2" name="Google Shape;1735;p43"/>
          <p:cNvSpPr txBox="1">
            <a:spLocks noGrp="1"/>
          </p:cNvSpPr>
          <p:nvPr>
            <p:ph type="title"/>
          </p:nvPr>
        </p:nvSpPr>
        <p:spPr>
          <a:xfrm>
            <a:off x="1004557" y="357239"/>
            <a:ext cx="216036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sz="3000" dirty="0" smtClean="0"/>
              <a:t>Tổng kết</a:t>
            </a:r>
            <a:endParaRPr sz="3000" dirty="0"/>
          </a:p>
        </p:txBody>
      </p:sp>
      <p:sp>
        <p:nvSpPr>
          <p:cNvPr id="2" name="TextBox 1"/>
          <p:cNvSpPr txBox="1"/>
          <p:nvPr/>
        </p:nvSpPr>
        <p:spPr>
          <a:xfrm>
            <a:off x="1028480" y="1079644"/>
            <a:ext cx="5879839" cy="2800767"/>
          </a:xfrm>
          <a:prstGeom prst="rect">
            <a:avLst/>
          </a:prstGeom>
          <a:noFill/>
        </p:spPr>
        <p:txBody>
          <a:bodyPr wrap="square" rtlCol="0">
            <a:spAutoFit/>
          </a:bodyPr>
          <a:lstStyle/>
          <a:p>
            <a:r>
              <a:rPr lang="vi-VN" sz="1600" b="1" dirty="0">
                <a:latin typeface="+mn-lt"/>
                <a:cs typeface="Poppins" panose="020B0604020202020204" charset="0"/>
              </a:rPr>
              <a:t>Simulated Annealing </a:t>
            </a:r>
            <a:r>
              <a:rPr lang="vi-VN" sz="1600" dirty="0">
                <a:latin typeface="+mn-lt"/>
                <a:cs typeface="Poppins" panose="020B0604020202020204" charset="0"/>
              </a:rPr>
              <a:t>mô phỏng quá trình luyện kim để tìm kiếm giải pháp tối ưu toàn cục, nổi bật với khả năng tránh cực tiểu cục bộ nhờ chấp nhận giải pháp kém hơn theo xác suất giảm dần. Thuật toán phù hợp với bài toán không gian lớn, nhưng yêu cầu nhiều thời gian và tinh chỉnh tham số.</a:t>
            </a:r>
          </a:p>
          <a:p>
            <a:endParaRPr lang="vi-VN" sz="1600" dirty="0">
              <a:latin typeface="+mn-lt"/>
              <a:cs typeface="Poppins" panose="020B0604020202020204" charset="0"/>
            </a:endParaRPr>
          </a:p>
          <a:p>
            <a:r>
              <a:rPr lang="vi-VN" sz="1600" b="1" dirty="0" smtClean="0">
                <a:latin typeface="+mn-lt"/>
                <a:cs typeface="Poppins" panose="020B0604020202020204" charset="0"/>
              </a:rPr>
              <a:t>Gradient </a:t>
            </a:r>
            <a:r>
              <a:rPr lang="vi-VN" sz="1600" b="1" dirty="0">
                <a:latin typeface="+mn-lt"/>
                <a:cs typeface="Poppins" panose="020B0604020202020204" charset="0"/>
              </a:rPr>
              <a:t>Descent </a:t>
            </a:r>
            <a:r>
              <a:rPr lang="vi-VN" sz="1600" dirty="0">
                <a:latin typeface="+mn-lt"/>
                <a:cs typeface="Poppins" panose="020B0604020202020204" charset="0"/>
              </a:rPr>
              <a:t>tối ưu hóa tham số bằng cách di chuyển theo hướng giảm dần của hàm mất mát, hiệu quả trong học máy và các bài toán khả vi. Các biến thể như SGD và Mini-Batch GD giúp xử lý dữ liệu lớn, nhưng thuật toán dễ mắc kẹt tại cực tiểu cục bộ và phụ thuộc vào tốc độ học.</a:t>
            </a:r>
            <a:endParaRPr lang="en-US" sz="1600" dirty="0">
              <a:latin typeface="+mn-lt"/>
              <a:cs typeface="Poppins" panose="020B0604020202020204" charset="0"/>
            </a:endParaRPr>
          </a:p>
        </p:txBody>
      </p:sp>
    </p:spTree>
    <p:extLst>
      <p:ext uri="{BB962C8B-B14F-4D97-AF65-F5344CB8AC3E}">
        <p14:creationId xmlns:p14="http://schemas.microsoft.com/office/powerpoint/2010/main" val="42417422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62"/>
                                        </p:tgtEl>
                                        <p:attrNameLst>
                                          <p:attrName>style.visibility</p:attrName>
                                        </p:attrNameLst>
                                      </p:cBhvr>
                                      <p:to>
                                        <p:strVal val="visible"/>
                                      </p:to>
                                    </p:set>
                                    <p:animEffect transition="in" filter="fade">
                                      <p:cBhvr>
                                        <p:cTn id="7" dur="1000"/>
                                        <p:tgtEl>
                                          <p:spTgt spid="1662"/>
                                        </p:tgtEl>
                                      </p:cBhvr>
                                    </p:animEffect>
                                    <p:anim calcmode="lin" valueType="num">
                                      <p:cBhvr>
                                        <p:cTn id="8" dur="1000" fill="hold"/>
                                        <p:tgtEl>
                                          <p:spTgt spid="1662"/>
                                        </p:tgtEl>
                                        <p:attrNameLst>
                                          <p:attrName>ppt_x</p:attrName>
                                        </p:attrNameLst>
                                      </p:cBhvr>
                                      <p:tavLst>
                                        <p:tav tm="0">
                                          <p:val>
                                            <p:strVal val="#ppt_x"/>
                                          </p:val>
                                        </p:tav>
                                        <p:tav tm="100000">
                                          <p:val>
                                            <p:strVal val="#ppt_x"/>
                                          </p:val>
                                        </p:tav>
                                      </p:tavLst>
                                    </p:anim>
                                    <p:anim calcmode="lin" valueType="num">
                                      <p:cBhvr>
                                        <p:cTn id="9" dur="1000" fill="hold"/>
                                        <p:tgtEl>
                                          <p:spTgt spid="166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1523"/>
                                        </p:tgtEl>
                                        <p:attrNameLst>
                                          <p:attrName>style.visibility</p:attrName>
                                        </p:attrNameLst>
                                      </p:cBhvr>
                                      <p:to>
                                        <p:strVal val="visible"/>
                                      </p:to>
                                    </p:set>
                                    <p:anim calcmode="lin" valueType="num">
                                      <p:cBhvr additive="base">
                                        <p:cTn id="12" dur="750" fill="hold"/>
                                        <p:tgtEl>
                                          <p:spTgt spid="1523"/>
                                        </p:tgtEl>
                                        <p:attrNameLst>
                                          <p:attrName>ppt_x</p:attrName>
                                        </p:attrNameLst>
                                      </p:cBhvr>
                                      <p:tavLst>
                                        <p:tav tm="0">
                                          <p:val>
                                            <p:strVal val="0-#ppt_w/2"/>
                                          </p:val>
                                        </p:tav>
                                        <p:tav tm="100000">
                                          <p:val>
                                            <p:strVal val="#ppt_x"/>
                                          </p:val>
                                        </p:tav>
                                      </p:tavLst>
                                    </p:anim>
                                    <p:anim calcmode="lin" valueType="num">
                                      <p:cBhvr additive="base">
                                        <p:cTn id="13" dur="750" fill="hold"/>
                                        <p:tgtEl>
                                          <p:spTgt spid="15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6" presetClass="entr" presetSubtype="37" fill="hold" nodeType="after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arn(outVertical)">
                                      <p:cBhvr>
                                        <p:cTn id="17" dur="500"/>
                                        <p:tgtEl>
                                          <p:spTgt spid="2">
                                            <p:txEl>
                                              <p:pRg st="0" end="0"/>
                                            </p:txEl>
                                          </p:spTgt>
                                        </p:tgtEl>
                                      </p:cBhvr>
                                    </p:animEffect>
                                  </p:childTnLst>
                                </p:cTn>
                              </p:par>
                            </p:childTnLst>
                          </p:cTn>
                        </p:par>
                        <p:par>
                          <p:cTn id="18" fill="hold">
                            <p:stCondLst>
                              <p:cond delay="1500"/>
                            </p:stCondLst>
                            <p:childTnLst>
                              <p:par>
                                <p:cTn id="19" presetID="16" presetClass="entr" presetSubtype="37" fill="hold"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barn(outVertical)">
                                      <p:cBhvr>
                                        <p:cTn id="2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41277" y="3834420"/>
            <a:ext cx="5680848" cy="158459"/>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2412;p64"/>
          <p:cNvSpPr txBox="1">
            <a:spLocks noGrp="1"/>
          </p:cNvSpPr>
          <p:nvPr>
            <p:ph type="title"/>
          </p:nvPr>
        </p:nvSpPr>
        <p:spPr>
          <a:xfrm>
            <a:off x="508808" y="1233309"/>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Thanks</a:t>
            </a:r>
            <a:r>
              <a:rPr lang="vi-VN" dirty="0" smtClean="0"/>
              <a:t/>
            </a:r>
            <a:br>
              <a:rPr lang="vi-VN" dirty="0" smtClean="0"/>
            </a:br>
            <a:r>
              <a:rPr lang="vi-VN" dirty="0" smtClean="0"/>
              <a:t>For</a:t>
            </a:r>
            <a:br>
              <a:rPr lang="vi-VN" dirty="0" smtClean="0"/>
            </a:br>
            <a:r>
              <a:rPr lang="vi-VN" dirty="0"/>
              <a:t>Watching</a:t>
            </a:r>
            <a:r>
              <a:rPr lang="vi-VN" dirty="0" smtClean="0"/>
              <a:t>!</a:t>
            </a:r>
            <a:endParaRPr dirty="0"/>
          </a:p>
        </p:txBody>
      </p:sp>
      <p:grpSp>
        <p:nvGrpSpPr>
          <p:cNvPr id="47" name="Google Shape;3635;p73"/>
          <p:cNvGrpSpPr/>
          <p:nvPr/>
        </p:nvGrpSpPr>
        <p:grpSpPr>
          <a:xfrm>
            <a:off x="4376493" y="1711254"/>
            <a:ext cx="2622876" cy="1333540"/>
            <a:chOff x="238125" y="1038125"/>
            <a:chExt cx="7146800" cy="3633625"/>
          </a:xfrm>
        </p:grpSpPr>
        <p:sp>
          <p:nvSpPr>
            <p:cNvPr id="48" name="Google Shape;3636;p73"/>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37;p73"/>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38;p73"/>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639;p73"/>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640;p73"/>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641;p73"/>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642;p73"/>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43;p73"/>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44;p73"/>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45;p73"/>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46;p73"/>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7;p73"/>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48;p73"/>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49;p73"/>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50;p73"/>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51;p73"/>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652;p73"/>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653;p73"/>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654;p73"/>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55;p73"/>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56;p73"/>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57;p73"/>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658;p73"/>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659;p73"/>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660;p73"/>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661;p73"/>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662;p73"/>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663;p73"/>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664;p73"/>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665;p73"/>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666;p73"/>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667;p73"/>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668;p73"/>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669;p73"/>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670;p73"/>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671;p73"/>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672;p73"/>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673;p73"/>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674;p73"/>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675;p73"/>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76;p73"/>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677;p73"/>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678;p73"/>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679;p73"/>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680;p73"/>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681;p73"/>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682;p73"/>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683;p73"/>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684;p73"/>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685;p73"/>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686;p73"/>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687;p73"/>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688;p73"/>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689;p73"/>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690;p73"/>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691;p73"/>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692;p73"/>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693;p73"/>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694;p73"/>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695;p73"/>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696;p73"/>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697;p73"/>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698;p73"/>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699;p73"/>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700;p73"/>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701;p73"/>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702;p73"/>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703;p73"/>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704;p73"/>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705;p73"/>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706;p73"/>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707;p73"/>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708;p73"/>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709;p73"/>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710;p73"/>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711;p73"/>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712;p73"/>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713;p73"/>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714;p73"/>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715;p73"/>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716;p73"/>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717;p73"/>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718;p73"/>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719;p73"/>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720;p73"/>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721;p73"/>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722;p73"/>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723;p73"/>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724;p73"/>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725;p73"/>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726;p73"/>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727;p73"/>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728;p73"/>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29;p73"/>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30;p73"/>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731;p73"/>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732;p73"/>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733;p73"/>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734;p73"/>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735;p73"/>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736;p73"/>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737;p73"/>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738;p73"/>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739;p73"/>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740;p73"/>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741;p73"/>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742;p73"/>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743;p73"/>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744;p73"/>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745;p73"/>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746;p73"/>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747;p73"/>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748;p73"/>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749;p73"/>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750;p73"/>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751;p73"/>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752;p73"/>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753;p73"/>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754;p73"/>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755;p73"/>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756;p73"/>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757;p73"/>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758;p73"/>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759;p73"/>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760;p73"/>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761;p73"/>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762;p73"/>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763;p73"/>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764;p73"/>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765;p73"/>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766;p73"/>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767;p73"/>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768;p73"/>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769;p73"/>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770;p73"/>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771;p73"/>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772;p73"/>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773;p73"/>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774;p73"/>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775;p73"/>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776;p73"/>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777;p73"/>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778;p73"/>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779;p73"/>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780;p73"/>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781;p73"/>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782;p73"/>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783;p73"/>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784;p73"/>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785;p73"/>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786;p73"/>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787;p73"/>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788;p73"/>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789;p73"/>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790;p73"/>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791;p73"/>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792;p73"/>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793;p73"/>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794;p73"/>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795;p73"/>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796;p73"/>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797;p73"/>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798;p73"/>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799;p73"/>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800;p73"/>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801;p73"/>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802;p73"/>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803;p73"/>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804;p73"/>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805;p73"/>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806;p73"/>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807;p73"/>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808;p73"/>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809;p73"/>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810;p73"/>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811;p73"/>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812;p73"/>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813;p73"/>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814;p73"/>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815;p73"/>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816;p73"/>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817;p73"/>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818;p73"/>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819;p73"/>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820;p73"/>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821;p73"/>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822;p73"/>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823;p73"/>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824;p73"/>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825;p73"/>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826;p73"/>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827;p73"/>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828;p73"/>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829;p73"/>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830;p73"/>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831;p73"/>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832;p73"/>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833;p73"/>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834;p73"/>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835;p73"/>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836;p73"/>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837;p73"/>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838;p73"/>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839;p73"/>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840;p73"/>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841;p73"/>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842;p73"/>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843;p73"/>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844;p73"/>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845;p73"/>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846;p73"/>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847;p73"/>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848;p73"/>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849;p73"/>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850;p73"/>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851;p73"/>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852;p73"/>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853;p73"/>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854;p73"/>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855;p73"/>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856;p73"/>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857;p73"/>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858;p73"/>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859;p73"/>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860;p73"/>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861;p73"/>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862;p73"/>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863;p73"/>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864;p73"/>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865;p73"/>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866;p73"/>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867;p73"/>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868;p73"/>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869;p73"/>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870;p73"/>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871;p73"/>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872;p73"/>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873;p73"/>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874;p73"/>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875;p73"/>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876;p73"/>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877;p73"/>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878;p73"/>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879;p73"/>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880;p73"/>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881;p73"/>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882;p73"/>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883;p73"/>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884;p73"/>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885;p73"/>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886;p73"/>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887;p73"/>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888;p73"/>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889;p73"/>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890;p73"/>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891;p73"/>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892;p73"/>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893;p73"/>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894;p73"/>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895;p73"/>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896;p73"/>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897;p73"/>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898;p73"/>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899;p73"/>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900;p73"/>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901;p73"/>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902;p73"/>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903;p73"/>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904;p73"/>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905;p73"/>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906;p73"/>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907;p73"/>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908;p73"/>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909;p73"/>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910;p73"/>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911;p73"/>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912;p73"/>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913;p73"/>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914;p73"/>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915;p73"/>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916;p73"/>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917;p73"/>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918;p73"/>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919;p73"/>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920;p73"/>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921;p73"/>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922;p73"/>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923;p73"/>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924;p73"/>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925;p73"/>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926;p73"/>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927;p73"/>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928;p73"/>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929;p73"/>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930;p73"/>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931;p73"/>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932;p73"/>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933;p73"/>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934;p73"/>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935;p73"/>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936;p73"/>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937;p73"/>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938;p73"/>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939;p73"/>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940;p73"/>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941;p73"/>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942;p73"/>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943;p73"/>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944;p73"/>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945;p73"/>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946;p73"/>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947;p73"/>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948;p73"/>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949;p73"/>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950;p73"/>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951;p73"/>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952;p73"/>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953;p73"/>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954;p73"/>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955;p73"/>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956;p73"/>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957;p73"/>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958;p73"/>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959;p73"/>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960;p73"/>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961;p73"/>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962;p73"/>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963;p73"/>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964;p73"/>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965;p73"/>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966;p73"/>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967;p73"/>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968;p73"/>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969;p73"/>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970;p73"/>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971;p73"/>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972;p73"/>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973;p73"/>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974;p73"/>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975;p73"/>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976;p73"/>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977;p73"/>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78;p73"/>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79;p73"/>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80;p73"/>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81;p73"/>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82;p73"/>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83;p73"/>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84;p73"/>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85;p73"/>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6;p73"/>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87;p73"/>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3988;p73"/>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3989;p73"/>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3990;p73"/>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3991;p73"/>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3992;p73"/>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3993;p73"/>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3994;p73"/>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3995;p73"/>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3996;p73"/>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3997;p73"/>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3998;p73"/>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3999;p73"/>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000;p73"/>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001;p73"/>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002;p73"/>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003;p73"/>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004;p73"/>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005;p73"/>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006;p73"/>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007;p73"/>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008;p73"/>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009;p73"/>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010;p73"/>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011;p73"/>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012;p73"/>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013;p73"/>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014;p73"/>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015;p73"/>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016;p73"/>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017;p73"/>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018;p73"/>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019;p73"/>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020;p73"/>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021;p73"/>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022;p73"/>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023;p73"/>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024;p73"/>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025;p73"/>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026;p73"/>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027;p73"/>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028;p73"/>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029;p73"/>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030;p73"/>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031;p73"/>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032;p73"/>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033;p73"/>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034;p73"/>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035;p73"/>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036;p73"/>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037;p73"/>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038;p73"/>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039;p73"/>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040;p73"/>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041;p73"/>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042;p73"/>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043;p73"/>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044;p73"/>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045;p73"/>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046;p73"/>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047;p73"/>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048;p73"/>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049;p73"/>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050;p73"/>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051;p73"/>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052;p73"/>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053;p73"/>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054;p73"/>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055;p73"/>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056;p73"/>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057;p73"/>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058;p73"/>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059;p73"/>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060;p73"/>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061;p73"/>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062;p73"/>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063;p73"/>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064;p73"/>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065;p73"/>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066;p73"/>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067;p73"/>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068;p73"/>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069;p73"/>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070;p73"/>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071;p73"/>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072;p73"/>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073;p73"/>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074;p73"/>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075;p73"/>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076;p73"/>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077;p73"/>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078;p73"/>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079;p73"/>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080;p73"/>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081;p73"/>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082;p73"/>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083;p73"/>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084;p73"/>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085;p73"/>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086;p73"/>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087;p73"/>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4088;p73"/>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4089;p73"/>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4090;p73"/>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4091;p73"/>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4092;p73"/>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4093;p73"/>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4094;p73"/>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4095;p73"/>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4096;p73"/>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4097;p73"/>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4098;p73"/>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4099;p73"/>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100;p73"/>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4101;p73"/>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102;p73"/>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4103;p73"/>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104;p73"/>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4105;p73"/>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4106;p73"/>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4107;p73"/>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4108;p73"/>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4109;p73"/>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4110;p73"/>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4111;p73"/>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4112;p73"/>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4113;p73"/>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4114;p73"/>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4115;p73"/>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4116;p73"/>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4117;p73"/>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4118;p73"/>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4119;p73"/>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4120;p73"/>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4121;p73"/>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4122;p73"/>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4123;p73"/>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4124;p73"/>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4125;p73"/>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4126;p73"/>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4127;p73"/>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4128;p73"/>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4129;p73"/>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4130;p73"/>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4131;p73"/>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4132;p73"/>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4133;p73"/>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4134;p73"/>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4135;p73"/>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4136;p73"/>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4137;p73"/>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4138;p73"/>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4139;p73"/>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4140;p73"/>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4141;p73"/>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4142;p73"/>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4143;p73"/>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4144;p73"/>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4145;p73"/>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4146;p73"/>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4147;p73"/>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4148;p73"/>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4149;p73"/>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4150;p73"/>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4151;p73"/>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4152;p73"/>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4153;p73"/>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4154;p73"/>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4155;p73"/>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4156;p73"/>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4157;p73"/>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4158;p73"/>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4159;p73"/>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4160;p73"/>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4161;p73"/>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4162;p73"/>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4163;p73"/>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4164;p73"/>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4165;p73"/>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4166;p73"/>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4167;p73"/>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4168;p73"/>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4169;p73"/>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4170;p73"/>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4171;p73"/>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4172;p73"/>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4173;p73"/>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4174;p73"/>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4175;p73"/>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4176;p73"/>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4177;p73"/>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4178;p73"/>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4179;p73"/>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4180;p73"/>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4181;p73"/>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4182;p73"/>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4183;p73"/>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4184;p73"/>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4185;p73"/>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4186;p73"/>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4187;p73"/>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4188;p73"/>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4189;p73"/>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4190;p73"/>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4191;p73"/>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4192;p73"/>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4193;p73"/>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4194;p73"/>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4195;p73"/>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4196;p73"/>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4197;p73"/>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4198;p73"/>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4199;p73"/>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4200;p73"/>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4201;p73"/>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4202;p73"/>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4203;p73"/>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4204;p73"/>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4205;p73"/>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4206;p73"/>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4207;p73"/>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4208;p73"/>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4209;p73"/>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4210;p73"/>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4211;p73"/>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4212;p73"/>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4213;p73"/>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4214;p73"/>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4215;p73"/>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4216;p73"/>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4217;p73"/>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4218;p73"/>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4219;p73"/>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4220;p73"/>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4221;p73"/>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4222;p73"/>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4223;p73"/>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4224;p73"/>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4225;p73"/>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4226;p73"/>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4227;p73"/>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4228;p73"/>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4229;p73"/>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4230;p73"/>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4231;p73"/>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4232;p73"/>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4233;p73"/>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4234;p73"/>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4235;p73"/>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4236;p73"/>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4237;p73"/>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4238;p73"/>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4239;p73"/>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4240;p73"/>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4241;p73"/>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4242;p73"/>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4243;p73"/>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4244;p73"/>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4245;p73"/>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4246;p73"/>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4247;p73"/>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4248;p73"/>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4249;p73"/>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4250;p73"/>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4251;p73"/>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4252;p73"/>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4253;p73"/>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4254;p73"/>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4255;p73"/>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4256;p73"/>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4257;p73"/>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4258;p73"/>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4259;p73"/>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4260;p73"/>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4261;p73"/>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4262;p73"/>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4263;p73"/>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4264;p73"/>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4265;p73"/>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4266;p73"/>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4267;p73"/>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4268;p73"/>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4269;p73"/>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4270;p73"/>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4271;p73"/>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4272;p73"/>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4273;p73"/>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4274;p73"/>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4275;p73"/>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4276;p73"/>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4277;p73"/>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4278;p73"/>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4279;p73"/>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4280;p73"/>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4281;p73"/>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4282;p73"/>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4283;p73"/>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4284;p73"/>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4285;p73"/>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4286;p73"/>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4287;p73"/>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4288;p73"/>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4289;p73"/>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4290;p73"/>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4291;p73"/>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4292;p73"/>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4293;p73"/>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4294;p73"/>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4295;p73"/>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4296;p73"/>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4297;p73"/>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4298;p73"/>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4299;p73"/>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4300;p73"/>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4301;p73"/>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4302;p73"/>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4303;p73"/>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4304;p73"/>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4305;p73"/>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4306;p73"/>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4307;p73"/>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4308;p73"/>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4309;p73"/>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4310;p73"/>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4311;p73"/>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4312;p73"/>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4313;p73"/>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4314;p73"/>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4315;p73"/>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4316;p73"/>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4317;p73"/>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4318;p73"/>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4319;p73"/>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4320;p73"/>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4321;p73"/>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4322;p73"/>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4323;p73"/>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4324;p73"/>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4325;p73"/>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4326;p73"/>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4327;p73"/>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4328;p73"/>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4329;p73"/>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4330;p73"/>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4331;p73"/>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4332;p73"/>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4333;p73"/>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4334;p73"/>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4335;p73"/>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4336;p73"/>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4337;p73"/>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4338;p73"/>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4339;p73"/>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4340;p73"/>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4341;p73"/>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4342;p73"/>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4343;p73"/>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4344;p73"/>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4345;p73"/>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4346;p73"/>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4347;p73"/>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4348;p73"/>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4349;p73"/>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4350;p73"/>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4351;p73"/>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4352;p73"/>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4353;p73"/>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4354;p73"/>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4355;p73"/>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4356;p73"/>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4357;p73"/>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4358;p73"/>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4359;p73"/>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4360;p73"/>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4361;p73"/>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4362;p73"/>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4363;p73"/>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4364;p73"/>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4365;p73"/>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4366;p73"/>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4367;p73"/>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4368;p73"/>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4369;p73"/>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4370;p73"/>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4371;p73"/>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4372;p73"/>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4373;p73"/>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4374;p73"/>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4375;p73"/>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4376;p73"/>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4377;p73"/>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4378;p73"/>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4379;p73"/>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4380;p73"/>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4381;p73"/>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4382;p73"/>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4383;p73"/>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4384;p73"/>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4385;p73"/>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4386;p73"/>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4387;p73"/>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4388;p73"/>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4389;p73"/>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4390;p73"/>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4391;p73"/>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4392;p73"/>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4393;p73"/>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4394;p73"/>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4395;p73"/>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4396;p73"/>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4397;p73"/>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4398;p73"/>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4399;p73"/>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4400;p73"/>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4401;p73"/>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4402;p73"/>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4403;p73"/>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4404;p73"/>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4405;p73"/>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4406;p73"/>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4407;p73"/>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4408;p73"/>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4409;p73"/>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4410;p73"/>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4411;p73"/>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4412;p73"/>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4413;p73"/>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4414;p73"/>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4415;p73"/>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4416;p73"/>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4417;p73"/>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4418;p73"/>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4419;p73"/>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4420;p73"/>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4421;p73"/>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4422;p73"/>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4423;p73"/>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4424;p73"/>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4425;p73"/>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4426;p73"/>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4427;p73"/>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4428;p73"/>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4429;p73"/>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4430;p73"/>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4431;p73"/>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4432;p73"/>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4433;p73"/>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4434;p73"/>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4435;p73"/>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4436;p73"/>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4437;p73"/>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4438;p73"/>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4439;p73"/>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4440;p73"/>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4441;p73"/>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4442;p73"/>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4443;p73"/>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4444;p73"/>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4445;p73"/>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4446;p73"/>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4447;p73"/>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4448;p73"/>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4449;p73"/>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4450;p73"/>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4451;p73"/>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4452;p73"/>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4453;p73"/>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4454;p73"/>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4455;p73"/>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4456;p73"/>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4457;p73"/>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4458;p73"/>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4459;p73"/>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4460;p73"/>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4461;p73"/>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4462;p73"/>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4463;p73"/>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4464;p73"/>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4465;p73"/>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4466;p73"/>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4467;p73"/>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4468;p73"/>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4469;p73"/>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4470;p73"/>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4471;p73"/>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4472;p73"/>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4473;p73"/>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4474;p73"/>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4475;p73"/>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4476;p73"/>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4477;p73"/>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4478;p73"/>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4479;p73"/>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4480;p73"/>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4481;p73"/>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4482;p73"/>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4483;p73"/>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4484;p73"/>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4485;p73"/>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4486;p73"/>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4487;p73"/>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4488;p73"/>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4489;p73"/>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4490;p73"/>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4491;p73"/>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4492;p73"/>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4493;p73"/>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4494;p73"/>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4495;p73"/>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4496;p73"/>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4497;p73"/>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4498;p73"/>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4499;p73"/>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4500;p73"/>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4501;p73"/>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4502;p73"/>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4503;p73"/>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4504;p73"/>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4505;p73"/>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4506;p73"/>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4507;p73"/>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4508;p73"/>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4509;p73"/>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4510;p73"/>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4511;p73"/>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4512;p73"/>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4513;p73"/>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4514;p73"/>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4515;p73"/>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4516;p73"/>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4517;p73"/>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4518;p73"/>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4519;p73"/>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4520;p73"/>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4521;p73"/>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4522;p73"/>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4523;p73"/>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4524;p73"/>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4525;p73"/>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4526;p73"/>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4527;p73"/>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4528;p73"/>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4529;p73"/>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4530;p73"/>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4531;p73"/>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4532;p73"/>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4533;p73"/>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4534;p73"/>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4535;p73"/>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4536;p73"/>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4537;p73"/>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4538;p73"/>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4539;p73"/>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4540;p73"/>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4541;p73"/>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4542;p73"/>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4543;p73"/>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4544;p73"/>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4545;p73"/>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4546;p73"/>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4547;p73"/>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4548;p73"/>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4549;p73"/>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4550;p73"/>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4551;p73"/>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4552;p73"/>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4553;p73"/>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4554;p73"/>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4555;p73"/>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4556;p73"/>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4557;p73"/>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4558;p73"/>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4559;p73"/>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4560;p73"/>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4561;p73"/>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4562;p73"/>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4563;p73"/>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4564;p73"/>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4565;p73"/>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4566;p73"/>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4567;p73"/>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4568;p73"/>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4569;p73"/>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4570;p73"/>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4571;p73"/>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4572;p73"/>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4573;p73"/>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4574;p73"/>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4575;p73"/>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4576;p73"/>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4577;p73"/>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4578;p73"/>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4579;p73"/>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4580;p73"/>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4581;p73"/>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4582;p73"/>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4583;p73"/>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4584;p73"/>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4585;p73"/>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4586;p73"/>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4587;p73"/>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4588;p73"/>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4589;p73"/>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4590;p73"/>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4591;p73"/>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4592;p73"/>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4593;p73"/>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4594;p73"/>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4595;p73"/>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4596;p73"/>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4597;p73"/>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4598;p73"/>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4599;p73"/>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4600;p73"/>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4601;p73"/>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4602;p73"/>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4603;p73"/>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4604;p73"/>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4605;p73"/>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4606;p73"/>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4607;p73"/>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4608;p73"/>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4609;p73"/>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4610;p73"/>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4611;p73"/>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4612;p73"/>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4613;p73"/>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4614;p73"/>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4615;p73"/>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4616;p73"/>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4617;p73"/>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4618;p73"/>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4619;p73"/>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4620;p73"/>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4621;p73"/>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4622;p73"/>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4623;p73"/>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4624;p73"/>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4625;p73"/>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4626;p73"/>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4627;p73"/>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4628;p73"/>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4629;p73"/>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4630;p73"/>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4631;p73"/>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4632;p73"/>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4633;p73"/>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4634;p73"/>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4635;p73"/>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4636;p73"/>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4637;p73"/>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4638;p73"/>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4639;p73"/>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4640;p73"/>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4641;p73"/>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4642;p73"/>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4643;p73"/>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4644;p73"/>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4645;p73"/>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4646;p73"/>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4647;p73"/>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4648;p73"/>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4649;p73"/>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4650;p73"/>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4651;p73"/>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4652;p73"/>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4653;p73"/>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4654;p73"/>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4655;p73"/>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4656;p73"/>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4657;p73"/>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4658;p73"/>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4659;p73"/>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4660;p73"/>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4661;p73"/>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4662;p73"/>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4663;p73"/>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4664;p73"/>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4665;p73"/>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4666;p73"/>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4667;p73"/>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4668;p73"/>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4669;p73"/>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4670;p73"/>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4671;p73"/>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4672;p73"/>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4673;p73"/>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4674;p73"/>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4675;p73"/>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4676;p73"/>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4677;p73"/>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4678;p73"/>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4679;p73"/>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4680;p73"/>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4681;p73"/>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4682;p73"/>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4683;p73"/>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4684;p73"/>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4685;p73"/>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4686;p73"/>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4687;p73"/>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4688;p73"/>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4689;p73"/>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4690;p73"/>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4691;p73"/>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4692;p73"/>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4693;p73"/>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4694;p73"/>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4695;p73"/>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4696;p73"/>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4697;p73"/>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4698;p73"/>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4699;p73"/>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4700;p73"/>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4701;p73"/>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4702;p73"/>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4703;p73"/>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4704;p73"/>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4705;p73"/>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4706;p73"/>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4707;p73"/>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4708;p73"/>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4709;p73"/>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4710;p73"/>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4711;p73"/>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4712;p73"/>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4713;p73"/>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4714;p73"/>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4715;p73"/>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4716;p73"/>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4717;p73"/>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4718;p73"/>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4719;p73"/>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4720;p73"/>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4721;p73"/>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4722;p73"/>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4723;p73"/>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4724;p73"/>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4725;p73"/>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4726;p73"/>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4727;p73"/>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4728;p73"/>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4729;p73"/>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4730;p73"/>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4731;p73"/>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4732;p73"/>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4733;p73"/>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4734;p73"/>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4735;p73"/>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4736;p73"/>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4737;p73"/>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4738;p73"/>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4739;p73"/>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4740;p73"/>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4741;p73"/>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4742;p73"/>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4743;p73"/>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4744;p73"/>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4745;p73"/>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4746;p73"/>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4747;p73"/>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4748;p73"/>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4749;p73"/>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4750;p73"/>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4751;p73"/>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4752;p73"/>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4753;p73"/>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4754;p73"/>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4755;p73"/>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4756;p73"/>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4757;p73"/>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4758;p73"/>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4759;p73"/>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4760;p73"/>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4761;p73"/>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4762;p73"/>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4763;p73"/>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4764;p73"/>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4765;p73"/>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4766;p73"/>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4767;p73"/>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4768;p73"/>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4769;p73"/>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4770;p73"/>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4771;p73"/>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4772;p73"/>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4773;p73"/>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4774;p73"/>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4775;p73"/>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4776;p73"/>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4777;p73"/>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4778;p73"/>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4779;p73"/>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4780;p73"/>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4781;p73"/>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4782;p73"/>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4783;p73"/>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4784;p73"/>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4785;p73"/>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4786;p73"/>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4787;p73"/>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4788;p73"/>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4789;p73"/>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4790;p73"/>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4791;p73"/>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4792;p73"/>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4793;p73"/>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4794;p73"/>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4795;p73"/>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4796;p73"/>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4797;p73"/>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4798;p73"/>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4799;p73"/>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4800;p73"/>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4801;p73"/>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4802;p73"/>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4803;p73"/>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4804;p73"/>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4805;p73"/>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4806;p73"/>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4807;p73"/>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4808;p73"/>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4809;p73"/>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4810;p73"/>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4811;p73"/>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4812;p73"/>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4813;p73"/>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4814;p73"/>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4815;p73"/>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4816;p73"/>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4817;p73"/>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4818;p73"/>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4819;p73"/>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4820;p73"/>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4821;p73"/>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4822;p73"/>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4823;p73"/>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4824;p73"/>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4825;p73"/>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4826;p73"/>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4827;p73"/>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4828;p73"/>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4829;p73"/>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4830;p73"/>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4831;p73"/>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4832;p73"/>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4833;p73"/>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4834;p73"/>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4835;p73"/>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4836;p73"/>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4837;p73"/>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4838;p73"/>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4839;p73"/>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4840;p73"/>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4841;p73"/>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4842;p73"/>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4843;p73"/>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4844;p73"/>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4845;p73"/>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4846;p73"/>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4847;p73"/>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4848;p73"/>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4849;p73"/>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4850;p73"/>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4851;p73"/>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4852;p73"/>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4853;p73"/>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4854;p73"/>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4855;p73"/>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4856;p73"/>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4857;p73"/>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4858;p73"/>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4859;p73"/>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4860;p73"/>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4861;p73"/>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4862;p73"/>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4863;p73"/>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4864;p73"/>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4865;p73"/>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4866;p73"/>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4867;p73"/>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4868;p73"/>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4869;p73"/>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4870;p73"/>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4871;p73"/>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4872;p73"/>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4873;p73"/>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4874;p73"/>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4875;p73"/>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4876;p73"/>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4877;p73"/>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4878;p73"/>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4879;p73"/>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4880;p73"/>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4881;p73"/>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4882;p73"/>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4883;p73"/>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4884;p73"/>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4885;p73"/>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4886;p73"/>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4887;p73"/>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4888;p73"/>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4889;p73"/>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4890;p73"/>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4891;p73"/>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4892;p73"/>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4893;p73"/>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4894;p73"/>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4895;p73"/>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4896;p73"/>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4897;p73"/>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4898;p73"/>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4899;p73"/>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4900;p73"/>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4901;p73"/>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4902;p73"/>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4903;p73"/>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4904;p73"/>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4905;p73"/>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4906;p73"/>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4907;p73"/>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4908;p73"/>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4909;p73"/>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4910;p73"/>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4911;p73"/>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4912;p73"/>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4913;p73"/>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4914;p73"/>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4915;p73"/>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4916;p73"/>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4917;p73"/>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4918;p73"/>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4919;p73"/>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4920;p73"/>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4921;p73"/>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4922;p73"/>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4923;p73"/>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4924;p73"/>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4925;p73"/>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4926;p73"/>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4927;p73"/>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4928;p73"/>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4929;p73"/>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4930;p73"/>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4931;p73"/>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4932;p73"/>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4933;p73"/>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4934;p73"/>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4935;p73"/>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4936;p73"/>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4937;p73"/>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4938;p73"/>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4939;p73"/>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4940;p73"/>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4941;p73"/>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4942;p73"/>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4943;p73"/>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4944;p73"/>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4945;p73"/>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4946;p73"/>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4947;p73"/>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4948;p73"/>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4949;p73"/>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4950;p73"/>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4951;p73"/>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4952;p73"/>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4953;p73"/>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4954;p73"/>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4955;p73"/>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4956;p73"/>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4957;p73"/>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4958;p73"/>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4959;p73"/>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4960;p73"/>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4961;p73"/>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4962;p73"/>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4963;p73"/>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4964;p73"/>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4965;p73"/>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4966;p73"/>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4967;p73"/>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4968;p73"/>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4969;p73"/>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4970;p73"/>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4971;p73"/>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4972;p73"/>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4973;p73"/>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4974;p73"/>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4975;p73"/>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4976;p73"/>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4977;p73"/>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4978;p73"/>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4979;p73"/>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4980;p73"/>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4981;p73"/>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4982;p73"/>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4983;p73"/>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4984;p73"/>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4985;p73"/>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4986;p73"/>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4987;p73"/>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4988;p73"/>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4989;p73"/>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4990;p73"/>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4991;p73"/>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4992;p73"/>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4993;p73"/>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4994;p73"/>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4995;p73"/>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4996;p73"/>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4997;p73"/>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4998;p73"/>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4999;p73"/>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5000;p73"/>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5001;p73"/>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5002;p73"/>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5003;p73"/>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5004;p73"/>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5005;p73"/>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5006;p73"/>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5007;p73"/>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5008;p73"/>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5009;p73"/>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5010;p73"/>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5011;p73"/>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5012;p73"/>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5013;p73"/>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5014;p73"/>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5015;p73"/>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5016;p73"/>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5017;p73"/>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5018;p73"/>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5019;p73"/>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5020;p73"/>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5021;p73"/>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5022;p73"/>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5023;p73"/>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5024;p73"/>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5025;p73"/>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5026;p73"/>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5027;p73"/>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5028;p73"/>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5029;p73"/>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5030;p73"/>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5031;p73"/>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5032;p73"/>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5033;p73"/>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5034;p73"/>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5035;p73"/>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5036;p73"/>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5037;p73"/>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5038;p73"/>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5039;p73"/>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5040;p73"/>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5041;p73"/>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5042;p73"/>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5043;p73"/>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5044;p73"/>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5045;p73"/>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5046;p73"/>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5047;p73"/>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5048;p73"/>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5049;p73"/>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5050;p73"/>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5051;p73"/>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5052;p73"/>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5053;p73"/>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5054;p73"/>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5055;p73"/>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5056;p73"/>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5057;p73"/>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5058;p73"/>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5059;p73"/>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5060;p73"/>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5061;p73"/>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5062;p73"/>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5063;p73"/>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5064;p73"/>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5065;p73"/>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5066;p73"/>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5067;p73"/>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5068;p73"/>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5069;p73"/>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5070;p73"/>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5071;p73"/>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5072;p73"/>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5073;p73"/>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5074;p73"/>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5075;p73"/>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5076;p73"/>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5077;p73"/>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5078;p73"/>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5079;p73"/>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5080;p73"/>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5081;p73"/>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5082;p73"/>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5083;p73"/>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5084;p73"/>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5085;p73"/>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5086;p73"/>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5087;p73"/>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5088;p73"/>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5089;p73"/>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5090;p73"/>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5091;p73"/>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5092;p73"/>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5093;p73"/>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5094;p73"/>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5095;p73"/>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5096;p73"/>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5097;p73"/>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5098;p73"/>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5099;p73"/>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5100;p73"/>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5101;p73"/>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5102;p73"/>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5103;p73"/>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5104;p73"/>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5105;p73"/>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5106;p73"/>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5107;p73"/>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5108;p73"/>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5109;p73"/>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5110;p73"/>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5111;p73"/>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5112;p73"/>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5113;p73"/>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5114;p73"/>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5115;p73"/>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5116;p73"/>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5117;p73"/>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5118;p73"/>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5119;p73"/>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5120;p73"/>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5121;p73"/>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5122;p73"/>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5123;p73"/>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5124;p73"/>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5125;p73"/>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5126;p73"/>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5127;p73"/>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5128;p73"/>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5129;p73"/>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5130;p73"/>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5131;p73"/>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5132;p73"/>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5133;p73"/>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5134;p73"/>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5135;p73"/>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5136;p73"/>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5137;p73"/>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5138;p73"/>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5139;p73"/>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5140;p73"/>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5141;p73"/>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5142;p73"/>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5143;p73"/>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5144;p73"/>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5145;p73"/>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5146;p73"/>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5147;p73"/>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5148;p73"/>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5149;p73"/>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5150;p73"/>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5151;p73"/>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5152;p73"/>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5153;p73"/>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5154;p73"/>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5155;p73"/>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5156;p73"/>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5157;p73"/>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5158;p73"/>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5159;p73"/>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5160;p73"/>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5161;p73"/>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5162;p73"/>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5163;p73"/>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5164;p73"/>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5165;p73"/>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5166;p73"/>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5167;p73"/>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5168;p73"/>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5169;p73"/>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5170;p73"/>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5171;p73"/>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5172;p73"/>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5173;p73"/>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5174;p73"/>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5175;p73"/>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5176;p73"/>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5177;p73"/>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5178;p73"/>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5179;p73"/>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5180;p73"/>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5181;p73"/>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5182;p73"/>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5183;p73"/>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5184;p73"/>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5185;p73"/>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5186;p73"/>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5187;p73"/>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5188;p73"/>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5189;p73"/>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5190;p73"/>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5191;p73"/>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5192;p73"/>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5193;p73"/>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5194;p73"/>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5195;p73"/>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5196;p73"/>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5197;p73"/>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5198;p73"/>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5199;p73"/>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5200;p73"/>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5201;p73"/>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5202;p73"/>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5203;p73"/>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5204;p73"/>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5205;p73"/>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5206;p73"/>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5207;p73"/>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673188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circle(in)">
                                      <p:cBhvr>
                                        <p:cTn id="7"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200" dirty="0" smtClean="0"/>
              <a:t>Giới thiệu thành viên (N3)</a:t>
            </a:r>
            <a:endParaRPr sz="3200" dirty="0">
              <a:solidFill>
                <a:schemeClr val="dk2"/>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Đỗ Đình Anh Đức</a:t>
            </a:r>
            <a:endParaRPr dirty="0"/>
          </a:p>
        </p:txBody>
      </p:sp>
      <p:sp>
        <p:nvSpPr>
          <p:cNvPr id="1473" name="Google Shape;1473;p37"/>
          <p:cNvSpPr txBox="1">
            <a:spLocks noGrp="1"/>
          </p:cNvSpPr>
          <p:nvPr>
            <p:ph type="title" idx="5"/>
          </p:nvPr>
        </p:nvSpPr>
        <p:spPr>
          <a:xfrm>
            <a:off x="720003"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474" name="Google Shape;1474;p37"/>
          <p:cNvSpPr txBox="1">
            <a:spLocks noGrp="1"/>
          </p:cNvSpPr>
          <p:nvPr>
            <p:ph type="title" idx="6"/>
          </p:nvPr>
        </p:nvSpPr>
        <p:spPr>
          <a:xfrm>
            <a:off x="720003" y="304097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1475" name="Google Shape;1475;p37"/>
          <p:cNvSpPr txBox="1">
            <a:spLocks noGrp="1"/>
          </p:cNvSpPr>
          <p:nvPr>
            <p:ph type="title" idx="7"/>
          </p:nvPr>
        </p:nvSpPr>
        <p:spPr>
          <a:xfrm>
            <a:off x="4366698"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477" name="Google Shape;1477;p37"/>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Trương Thành Đạt</a:t>
            </a:r>
            <a:endParaRPr dirty="0"/>
          </a:p>
        </p:txBody>
      </p:sp>
      <p:sp>
        <p:nvSpPr>
          <p:cNvPr id="1478" name="Google Shape;1478;p37"/>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Nguyễn Tuấn Dũng</a:t>
            </a:r>
            <a:endParaRPr dirty="0"/>
          </a:p>
        </p:txBody>
      </p:sp>
    </p:spTree>
    <p:extLst>
      <p:ext uri="{BB962C8B-B14F-4D97-AF65-F5344CB8AC3E}">
        <p14:creationId xmlns:p14="http://schemas.microsoft.com/office/powerpoint/2010/main" val="15082314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67"/>
                                        </p:tgtEl>
                                        <p:attrNameLst>
                                          <p:attrName>style.visibility</p:attrName>
                                        </p:attrNameLst>
                                      </p:cBhvr>
                                      <p:to>
                                        <p:strVal val="visible"/>
                                      </p:to>
                                    </p:set>
                                    <p:animEffect transition="in" filter="fade">
                                      <p:cBhvr>
                                        <p:cTn id="7" dur="1000"/>
                                        <p:tgtEl>
                                          <p:spTgt spid="1467"/>
                                        </p:tgtEl>
                                      </p:cBhvr>
                                    </p:animEffect>
                                    <p:anim calcmode="lin" valueType="num">
                                      <p:cBhvr>
                                        <p:cTn id="8" dur="1000" fill="hold"/>
                                        <p:tgtEl>
                                          <p:spTgt spid="1467"/>
                                        </p:tgtEl>
                                        <p:attrNameLst>
                                          <p:attrName>ppt_x</p:attrName>
                                        </p:attrNameLst>
                                      </p:cBhvr>
                                      <p:tavLst>
                                        <p:tav tm="0">
                                          <p:val>
                                            <p:strVal val="#ppt_x"/>
                                          </p:val>
                                        </p:tav>
                                        <p:tav tm="100000">
                                          <p:val>
                                            <p:strVal val="#ppt_x"/>
                                          </p:val>
                                        </p:tav>
                                      </p:tavLst>
                                    </p:anim>
                                    <p:anim calcmode="lin" valueType="num">
                                      <p:cBhvr>
                                        <p:cTn id="9" dur="1000" fill="hold"/>
                                        <p:tgtEl>
                                          <p:spTgt spid="146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grpId="0" nodeType="afterEffect">
                                  <p:stCondLst>
                                    <p:cond delay="0"/>
                                  </p:stCondLst>
                                  <p:childTnLst>
                                    <p:set>
                                      <p:cBhvr>
                                        <p:cTn id="12" dur="1" fill="hold">
                                          <p:stCondLst>
                                            <p:cond delay="0"/>
                                          </p:stCondLst>
                                        </p:cTn>
                                        <p:tgtEl>
                                          <p:spTgt spid="1473"/>
                                        </p:tgtEl>
                                        <p:attrNameLst>
                                          <p:attrName>style.visibility</p:attrName>
                                        </p:attrNameLst>
                                      </p:cBhvr>
                                      <p:to>
                                        <p:strVal val="visible"/>
                                      </p:to>
                                    </p:set>
                                    <p:anim calcmode="lin" valueType="num">
                                      <p:cBhvr>
                                        <p:cTn id="13" dur="1000" fill="hold"/>
                                        <p:tgtEl>
                                          <p:spTgt spid="1473"/>
                                        </p:tgtEl>
                                        <p:attrNameLst>
                                          <p:attrName>ppt_w</p:attrName>
                                        </p:attrNameLst>
                                      </p:cBhvr>
                                      <p:tavLst>
                                        <p:tav tm="0">
                                          <p:val>
                                            <p:fltVal val="0"/>
                                          </p:val>
                                        </p:tav>
                                        <p:tav tm="100000">
                                          <p:val>
                                            <p:strVal val="#ppt_w"/>
                                          </p:val>
                                        </p:tav>
                                      </p:tavLst>
                                    </p:anim>
                                    <p:anim calcmode="lin" valueType="num">
                                      <p:cBhvr>
                                        <p:cTn id="14" dur="1000" fill="hold"/>
                                        <p:tgtEl>
                                          <p:spTgt spid="1473"/>
                                        </p:tgtEl>
                                        <p:attrNameLst>
                                          <p:attrName>ppt_h</p:attrName>
                                        </p:attrNameLst>
                                      </p:cBhvr>
                                      <p:tavLst>
                                        <p:tav tm="0">
                                          <p:val>
                                            <p:fltVal val="0"/>
                                          </p:val>
                                        </p:tav>
                                        <p:tav tm="100000">
                                          <p:val>
                                            <p:strVal val="#ppt_h"/>
                                          </p:val>
                                        </p:tav>
                                      </p:tavLst>
                                    </p:anim>
                                    <p:anim calcmode="lin" valueType="num">
                                      <p:cBhvr>
                                        <p:cTn id="15" dur="1000" fill="hold"/>
                                        <p:tgtEl>
                                          <p:spTgt spid="1473"/>
                                        </p:tgtEl>
                                        <p:attrNameLst>
                                          <p:attrName>style.rotation</p:attrName>
                                        </p:attrNameLst>
                                      </p:cBhvr>
                                      <p:tavLst>
                                        <p:tav tm="0">
                                          <p:val>
                                            <p:fltVal val="90"/>
                                          </p:val>
                                        </p:tav>
                                        <p:tav tm="100000">
                                          <p:val>
                                            <p:fltVal val="0"/>
                                          </p:val>
                                        </p:tav>
                                      </p:tavLst>
                                    </p:anim>
                                    <p:animEffect transition="in" filter="fade">
                                      <p:cBhvr>
                                        <p:cTn id="16" dur="1000"/>
                                        <p:tgtEl>
                                          <p:spTgt spid="1473"/>
                                        </p:tgtEl>
                                      </p:cBhvr>
                                    </p:animEffect>
                                  </p:childTnLst>
                                </p:cTn>
                              </p:par>
                            </p:childTnLst>
                          </p:cTn>
                        </p:par>
                        <p:par>
                          <p:cTn id="17" fill="hold">
                            <p:stCondLst>
                              <p:cond delay="2000"/>
                            </p:stCondLst>
                            <p:childTnLst>
                              <p:par>
                                <p:cTn id="18" presetID="1" presetClass="entr" presetSubtype="0" fill="hold" grpId="0" nodeType="afterEffect">
                                  <p:stCondLst>
                                    <p:cond delay="0"/>
                                  </p:stCondLst>
                                  <p:iterate type="lt">
                                    <p:tmAbs val="70"/>
                                  </p:iterate>
                                  <p:childTnLst>
                                    <p:set>
                                      <p:cBhvr>
                                        <p:cTn id="19" dur="1" fill="hold">
                                          <p:stCondLst>
                                            <p:cond delay="0"/>
                                          </p:stCondLst>
                                        </p:cTn>
                                        <p:tgtEl>
                                          <p:spTgt spid="1468">
                                            <p:txEl>
                                              <p:pRg st="0" end="0"/>
                                            </p:txEl>
                                          </p:spTgt>
                                        </p:tgtEl>
                                        <p:attrNameLst>
                                          <p:attrName>style.visibility</p:attrName>
                                        </p:attrNameLst>
                                      </p:cBhvr>
                                      <p:to>
                                        <p:strVal val="visible"/>
                                      </p:to>
                                    </p:set>
                                  </p:childTnLst>
                                </p:cTn>
                              </p:par>
                            </p:childTnLst>
                          </p:cTn>
                        </p:par>
                        <p:par>
                          <p:cTn id="20" fill="hold">
                            <p:stCondLst>
                              <p:cond delay="2771"/>
                            </p:stCondLst>
                            <p:childTnLst>
                              <p:par>
                                <p:cTn id="21" presetID="31" presetClass="entr" presetSubtype="0" fill="hold" grpId="0" nodeType="afterEffect">
                                  <p:stCondLst>
                                    <p:cond delay="0"/>
                                  </p:stCondLst>
                                  <p:childTnLst>
                                    <p:set>
                                      <p:cBhvr>
                                        <p:cTn id="22" dur="1" fill="hold">
                                          <p:stCondLst>
                                            <p:cond delay="0"/>
                                          </p:stCondLst>
                                        </p:cTn>
                                        <p:tgtEl>
                                          <p:spTgt spid="1475"/>
                                        </p:tgtEl>
                                        <p:attrNameLst>
                                          <p:attrName>style.visibility</p:attrName>
                                        </p:attrNameLst>
                                      </p:cBhvr>
                                      <p:to>
                                        <p:strVal val="visible"/>
                                      </p:to>
                                    </p:set>
                                    <p:anim calcmode="lin" valueType="num">
                                      <p:cBhvr>
                                        <p:cTn id="23" dur="1000" fill="hold"/>
                                        <p:tgtEl>
                                          <p:spTgt spid="1475"/>
                                        </p:tgtEl>
                                        <p:attrNameLst>
                                          <p:attrName>ppt_w</p:attrName>
                                        </p:attrNameLst>
                                      </p:cBhvr>
                                      <p:tavLst>
                                        <p:tav tm="0">
                                          <p:val>
                                            <p:fltVal val="0"/>
                                          </p:val>
                                        </p:tav>
                                        <p:tav tm="100000">
                                          <p:val>
                                            <p:strVal val="#ppt_w"/>
                                          </p:val>
                                        </p:tav>
                                      </p:tavLst>
                                    </p:anim>
                                    <p:anim calcmode="lin" valueType="num">
                                      <p:cBhvr>
                                        <p:cTn id="24" dur="1000" fill="hold"/>
                                        <p:tgtEl>
                                          <p:spTgt spid="1475"/>
                                        </p:tgtEl>
                                        <p:attrNameLst>
                                          <p:attrName>ppt_h</p:attrName>
                                        </p:attrNameLst>
                                      </p:cBhvr>
                                      <p:tavLst>
                                        <p:tav tm="0">
                                          <p:val>
                                            <p:fltVal val="0"/>
                                          </p:val>
                                        </p:tav>
                                        <p:tav tm="100000">
                                          <p:val>
                                            <p:strVal val="#ppt_h"/>
                                          </p:val>
                                        </p:tav>
                                      </p:tavLst>
                                    </p:anim>
                                    <p:anim calcmode="lin" valueType="num">
                                      <p:cBhvr>
                                        <p:cTn id="25" dur="1000" fill="hold"/>
                                        <p:tgtEl>
                                          <p:spTgt spid="1475"/>
                                        </p:tgtEl>
                                        <p:attrNameLst>
                                          <p:attrName>style.rotation</p:attrName>
                                        </p:attrNameLst>
                                      </p:cBhvr>
                                      <p:tavLst>
                                        <p:tav tm="0">
                                          <p:val>
                                            <p:fltVal val="90"/>
                                          </p:val>
                                        </p:tav>
                                        <p:tav tm="100000">
                                          <p:val>
                                            <p:fltVal val="0"/>
                                          </p:val>
                                        </p:tav>
                                      </p:tavLst>
                                    </p:anim>
                                    <p:animEffect transition="in" filter="fade">
                                      <p:cBhvr>
                                        <p:cTn id="26" dur="1000"/>
                                        <p:tgtEl>
                                          <p:spTgt spid="1475"/>
                                        </p:tgtEl>
                                      </p:cBhvr>
                                    </p:animEffect>
                                  </p:childTnLst>
                                </p:cTn>
                              </p:par>
                            </p:childTnLst>
                          </p:cTn>
                        </p:par>
                        <p:par>
                          <p:cTn id="27" fill="hold">
                            <p:stCondLst>
                              <p:cond delay="3771"/>
                            </p:stCondLst>
                            <p:childTnLst>
                              <p:par>
                                <p:cTn id="28" presetID="1" presetClass="entr" presetSubtype="0" fill="hold" grpId="0" nodeType="afterEffect">
                                  <p:stCondLst>
                                    <p:cond delay="0"/>
                                  </p:stCondLst>
                                  <p:iterate type="lt">
                                    <p:tmAbs val="70"/>
                                  </p:iterate>
                                  <p:childTnLst>
                                    <p:set>
                                      <p:cBhvr>
                                        <p:cTn id="29" dur="1" fill="hold">
                                          <p:stCondLst>
                                            <p:cond delay="0"/>
                                          </p:stCondLst>
                                        </p:cTn>
                                        <p:tgtEl>
                                          <p:spTgt spid="1477">
                                            <p:txEl>
                                              <p:pRg st="0" end="0"/>
                                            </p:txEl>
                                          </p:spTgt>
                                        </p:tgtEl>
                                        <p:attrNameLst>
                                          <p:attrName>style.visibility</p:attrName>
                                        </p:attrNameLst>
                                      </p:cBhvr>
                                      <p:to>
                                        <p:strVal val="visible"/>
                                      </p:to>
                                    </p:set>
                                  </p:childTnLst>
                                </p:cTn>
                              </p:par>
                            </p:childTnLst>
                          </p:cTn>
                        </p:par>
                        <p:par>
                          <p:cTn id="30" fill="hold">
                            <p:stCondLst>
                              <p:cond delay="4682"/>
                            </p:stCondLst>
                            <p:childTnLst>
                              <p:par>
                                <p:cTn id="31" presetID="31" presetClass="entr" presetSubtype="0" fill="hold" grpId="0" nodeType="afterEffect">
                                  <p:stCondLst>
                                    <p:cond delay="0"/>
                                  </p:stCondLst>
                                  <p:childTnLst>
                                    <p:set>
                                      <p:cBhvr>
                                        <p:cTn id="32" dur="1" fill="hold">
                                          <p:stCondLst>
                                            <p:cond delay="0"/>
                                          </p:stCondLst>
                                        </p:cTn>
                                        <p:tgtEl>
                                          <p:spTgt spid="1474"/>
                                        </p:tgtEl>
                                        <p:attrNameLst>
                                          <p:attrName>style.visibility</p:attrName>
                                        </p:attrNameLst>
                                      </p:cBhvr>
                                      <p:to>
                                        <p:strVal val="visible"/>
                                      </p:to>
                                    </p:set>
                                    <p:anim calcmode="lin" valueType="num">
                                      <p:cBhvr>
                                        <p:cTn id="33" dur="1000" fill="hold"/>
                                        <p:tgtEl>
                                          <p:spTgt spid="1474"/>
                                        </p:tgtEl>
                                        <p:attrNameLst>
                                          <p:attrName>ppt_w</p:attrName>
                                        </p:attrNameLst>
                                      </p:cBhvr>
                                      <p:tavLst>
                                        <p:tav tm="0">
                                          <p:val>
                                            <p:fltVal val="0"/>
                                          </p:val>
                                        </p:tav>
                                        <p:tav tm="100000">
                                          <p:val>
                                            <p:strVal val="#ppt_w"/>
                                          </p:val>
                                        </p:tav>
                                      </p:tavLst>
                                    </p:anim>
                                    <p:anim calcmode="lin" valueType="num">
                                      <p:cBhvr>
                                        <p:cTn id="34" dur="1000" fill="hold"/>
                                        <p:tgtEl>
                                          <p:spTgt spid="1474"/>
                                        </p:tgtEl>
                                        <p:attrNameLst>
                                          <p:attrName>ppt_h</p:attrName>
                                        </p:attrNameLst>
                                      </p:cBhvr>
                                      <p:tavLst>
                                        <p:tav tm="0">
                                          <p:val>
                                            <p:fltVal val="0"/>
                                          </p:val>
                                        </p:tav>
                                        <p:tav tm="100000">
                                          <p:val>
                                            <p:strVal val="#ppt_h"/>
                                          </p:val>
                                        </p:tav>
                                      </p:tavLst>
                                    </p:anim>
                                    <p:anim calcmode="lin" valueType="num">
                                      <p:cBhvr>
                                        <p:cTn id="35" dur="1000" fill="hold"/>
                                        <p:tgtEl>
                                          <p:spTgt spid="1474"/>
                                        </p:tgtEl>
                                        <p:attrNameLst>
                                          <p:attrName>style.rotation</p:attrName>
                                        </p:attrNameLst>
                                      </p:cBhvr>
                                      <p:tavLst>
                                        <p:tav tm="0">
                                          <p:val>
                                            <p:fltVal val="90"/>
                                          </p:val>
                                        </p:tav>
                                        <p:tav tm="100000">
                                          <p:val>
                                            <p:fltVal val="0"/>
                                          </p:val>
                                        </p:tav>
                                      </p:tavLst>
                                    </p:anim>
                                    <p:animEffect transition="in" filter="fade">
                                      <p:cBhvr>
                                        <p:cTn id="36" dur="1000"/>
                                        <p:tgtEl>
                                          <p:spTgt spid="1474"/>
                                        </p:tgtEl>
                                      </p:cBhvr>
                                    </p:animEffect>
                                  </p:childTnLst>
                                </p:cTn>
                              </p:par>
                            </p:childTnLst>
                          </p:cTn>
                        </p:par>
                        <p:par>
                          <p:cTn id="37" fill="hold">
                            <p:stCondLst>
                              <p:cond delay="5682"/>
                            </p:stCondLst>
                            <p:childTnLst>
                              <p:par>
                                <p:cTn id="38" presetID="1" presetClass="entr" presetSubtype="0" fill="hold" grpId="0" nodeType="afterEffect">
                                  <p:stCondLst>
                                    <p:cond delay="0"/>
                                  </p:stCondLst>
                                  <p:iterate type="lt">
                                    <p:tmAbs val="70"/>
                                  </p:iterate>
                                  <p:childTnLst>
                                    <p:set>
                                      <p:cBhvr>
                                        <p:cTn id="39" dur="1" fill="hold">
                                          <p:stCondLst>
                                            <p:cond delay="0"/>
                                          </p:stCondLst>
                                        </p:cTn>
                                        <p:tgtEl>
                                          <p:spTgt spid="14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7" grpId="0"/>
      <p:bldP spid="1468" grpId="0" build="p"/>
      <p:bldP spid="1473" grpId="0"/>
      <p:bldP spid="1474" grpId="0"/>
      <p:bldP spid="1475" grpId="0"/>
      <p:bldP spid="1477" grpId="0" build="p"/>
      <p:bldP spid="147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200" dirty="0" smtClean="0">
                <a:solidFill>
                  <a:schemeClr val="dk2"/>
                </a:solidFill>
                <a:latin typeface="IBM Plex Mono"/>
                <a:ea typeface="IBM Plex Mono"/>
                <a:cs typeface="IBM Plex Mono"/>
                <a:sym typeface="IBM Plex Mono"/>
              </a:rPr>
              <a:t>Nội dung</a:t>
            </a:r>
            <a:endParaRPr sz="3200" dirty="0">
              <a:solidFill>
                <a:schemeClr val="dk2"/>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600" dirty="0" smtClean="0"/>
              <a:t>Tìm hiểu thuật toán Simulated Annealing (SA)</a:t>
            </a:r>
            <a:endParaRPr sz="1600" dirty="0"/>
          </a:p>
        </p:txBody>
      </p:sp>
      <p:sp>
        <p:nvSpPr>
          <p:cNvPr id="1469" name="Google Shape;1469;p37"/>
          <p:cNvSpPr txBox="1">
            <a:spLocks noGrp="1"/>
          </p:cNvSpPr>
          <p:nvPr>
            <p:ph type="subTitle" idx="1"/>
          </p:nvPr>
        </p:nvSpPr>
        <p:spPr>
          <a:xfrm>
            <a:off x="720000" y="2244724"/>
            <a:ext cx="2661000" cy="263207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vi-VN" dirty="0" smtClean="0"/>
              <a:t>Giới thiệu thuật toán SA</a:t>
            </a:r>
          </a:p>
          <a:p>
            <a:pPr marL="285750" lvl="0" indent="-285750" algn="l" rtl="0">
              <a:spcBef>
                <a:spcPts val="0"/>
              </a:spcBef>
              <a:spcAft>
                <a:spcPts val="0"/>
              </a:spcAft>
              <a:buFont typeface="Arial" panose="020B0604020202020204" pitchFamily="34" charset="0"/>
              <a:buChar char="•"/>
            </a:pPr>
            <a:r>
              <a:rPr lang="vi-VN" dirty="0" smtClean="0"/>
              <a:t>Nguyên lý hoạt động</a:t>
            </a:r>
          </a:p>
          <a:p>
            <a:pPr marL="285750" lvl="0" indent="-285750" algn="l" rtl="0">
              <a:spcBef>
                <a:spcPts val="0"/>
              </a:spcBef>
              <a:spcAft>
                <a:spcPts val="0"/>
              </a:spcAft>
              <a:buFont typeface="Arial" panose="020B0604020202020204" pitchFamily="34" charset="0"/>
              <a:buChar char="•"/>
            </a:pPr>
            <a:r>
              <a:rPr lang="vi-VN" dirty="0" smtClean="0"/>
              <a:t>Các bước thực hiện</a:t>
            </a:r>
          </a:p>
          <a:p>
            <a:pPr marL="285750" lvl="0" indent="-285750" algn="l" rtl="0">
              <a:spcBef>
                <a:spcPts val="0"/>
              </a:spcBef>
              <a:spcAft>
                <a:spcPts val="0"/>
              </a:spcAft>
              <a:buFont typeface="Arial" panose="020B0604020202020204" pitchFamily="34" charset="0"/>
              <a:buChar char="•"/>
            </a:pPr>
            <a:r>
              <a:rPr lang="vi-VN" dirty="0" smtClean="0"/>
              <a:t>Ứng dụng thực tiễn</a:t>
            </a:r>
          </a:p>
          <a:p>
            <a:pPr marL="285750" lvl="0" indent="-285750" algn="l" rtl="0">
              <a:spcBef>
                <a:spcPts val="0"/>
              </a:spcBef>
              <a:spcAft>
                <a:spcPts val="0"/>
              </a:spcAft>
              <a:buFont typeface="Arial" panose="020B0604020202020204" pitchFamily="34" charset="0"/>
              <a:buChar char="•"/>
            </a:pPr>
            <a:r>
              <a:rPr lang="vi-VN" dirty="0" smtClean="0"/>
              <a:t>Ví dụ minh họa</a:t>
            </a:r>
          </a:p>
          <a:p>
            <a:pPr marL="285750" lvl="0" indent="-285750" algn="l" rtl="0">
              <a:spcBef>
                <a:spcPts val="0"/>
              </a:spcBef>
              <a:spcAft>
                <a:spcPts val="0"/>
              </a:spcAft>
              <a:buFont typeface="Arial" panose="020B0604020202020204" pitchFamily="34" charset="0"/>
              <a:buChar char="•"/>
            </a:pPr>
            <a:r>
              <a:rPr lang="vi-VN" dirty="0" smtClean="0"/>
              <a:t>Ưu và nhược điểm</a:t>
            </a:r>
          </a:p>
          <a:p>
            <a:pPr marL="0" lvl="0" indent="0" algn="l" rtl="0">
              <a:spcBef>
                <a:spcPts val="0"/>
              </a:spcBef>
              <a:spcAft>
                <a:spcPts val="0"/>
              </a:spcAft>
            </a:pPr>
            <a:endParaRPr lang="vi-VN" sz="1200" dirty="0" smtClean="0"/>
          </a:p>
        </p:txBody>
      </p:sp>
      <p:sp>
        <p:nvSpPr>
          <p:cNvPr id="1470" name="Google Shape;1470;p37"/>
          <p:cNvSpPr txBox="1">
            <a:spLocks noGrp="1"/>
          </p:cNvSpPr>
          <p:nvPr>
            <p:ph type="subTitle" idx="2"/>
          </p:nvPr>
        </p:nvSpPr>
        <p:spPr>
          <a:xfrm>
            <a:off x="4366698" y="2239726"/>
            <a:ext cx="3298546" cy="202988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vi-VN" dirty="0" smtClean="0"/>
              <a:t>Giới thiệu thuật toán GD</a:t>
            </a:r>
          </a:p>
          <a:p>
            <a:pPr marL="285750" lvl="0" indent="-285750" algn="l" rtl="0">
              <a:spcBef>
                <a:spcPts val="0"/>
              </a:spcBef>
              <a:spcAft>
                <a:spcPts val="0"/>
              </a:spcAft>
              <a:buFont typeface="Arial" panose="020B0604020202020204" pitchFamily="34" charset="0"/>
              <a:buChar char="•"/>
            </a:pPr>
            <a:r>
              <a:rPr lang="vi-VN" dirty="0" smtClean="0"/>
              <a:t>Nguyên lý hoạt động</a:t>
            </a:r>
          </a:p>
          <a:p>
            <a:pPr marL="285750" lvl="0" indent="-285750" algn="l" rtl="0">
              <a:spcBef>
                <a:spcPts val="0"/>
              </a:spcBef>
              <a:spcAft>
                <a:spcPts val="0"/>
              </a:spcAft>
              <a:buFont typeface="Arial" panose="020B0604020202020204" pitchFamily="34" charset="0"/>
              <a:buChar char="•"/>
            </a:pPr>
            <a:r>
              <a:rPr lang="vi-VN" dirty="0" smtClean="0"/>
              <a:t>Các biến thể của Gradient Descent</a:t>
            </a:r>
          </a:p>
          <a:p>
            <a:pPr marL="285750" lvl="0" indent="-285750" algn="l" rtl="0">
              <a:spcBef>
                <a:spcPts val="0"/>
              </a:spcBef>
              <a:spcAft>
                <a:spcPts val="0"/>
              </a:spcAft>
              <a:buFont typeface="Arial" panose="020B0604020202020204" pitchFamily="34" charset="0"/>
              <a:buChar char="•"/>
            </a:pPr>
            <a:r>
              <a:rPr lang="vi-VN" dirty="0" smtClean="0"/>
              <a:t>Các bước thực hiện</a:t>
            </a:r>
          </a:p>
          <a:p>
            <a:pPr marL="285750" lvl="0" indent="-285750" algn="l" rtl="0">
              <a:spcBef>
                <a:spcPts val="0"/>
              </a:spcBef>
              <a:spcAft>
                <a:spcPts val="0"/>
              </a:spcAft>
              <a:buFont typeface="Arial" panose="020B0604020202020204" pitchFamily="34" charset="0"/>
              <a:buChar char="•"/>
            </a:pPr>
            <a:r>
              <a:rPr lang="vi-VN" dirty="0" smtClean="0"/>
              <a:t>Ưu và nhược điểm</a:t>
            </a:r>
          </a:p>
          <a:p>
            <a:pPr marL="285750" lvl="0" indent="-285750" algn="l" rtl="0">
              <a:spcBef>
                <a:spcPts val="0"/>
              </a:spcBef>
              <a:spcAft>
                <a:spcPts val="0"/>
              </a:spcAft>
              <a:buFont typeface="Arial" panose="020B0604020202020204" pitchFamily="34" charset="0"/>
              <a:buChar char="•"/>
            </a:pPr>
            <a:r>
              <a:rPr lang="vi-VN" dirty="0" smtClean="0"/>
              <a:t>Ứng dụng và vd minh họa</a:t>
            </a:r>
            <a:endParaRPr lang="en-US" dirty="0"/>
          </a:p>
        </p:txBody>
      </p:sp>
      <p:sp>
        <p:nvSpPr>
          <p:cNvPr id="1473" name="Google Shape;1473;p37"/>
          <p:cNvSpPr txBox="1">
            <a:spLocks noGrp="1"/>
          </p:cNvSpPr>
          <p:nvPr>
            <p:ph type="title" idx="5"/>
          </p:nvPr>
        </p:nvSpPr>
        <p:spPr>
          <a:xfrm>
            <a:off x="720000" y="116868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475" name="Google Shape;1475;p37"/>
          <p:cNvSpPr txBox="1">
            <a:spLocks noGrp="1"/>
          </p:cNvSpPr>
          <p:nvPr>
            <p:ph type="title" idx="7"/>
          </p:nvPr>
        </p:nvSpPr>
        <p:spPr>
          <a:xfrm>
            <a:off x="4366698" y="116868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477" name="Google Shape;1477;p37"/>
          <p:cNvSpPr txBox="1">
            <a:spLocks noGrp="1"/>
          </p:cNvSpPr>
          <p:nvPr>
            <p:ph type="subTitle" idx="13"/>
          </p:nvPr>
        </p:nvSpPr>
        <p:spPr>
          <a:xfrm>
            <a:off x="4366698" y="1599526"/>
            <a:ext cx="4548702" cy="7206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600" dirty="0" smtClean="0"/>
              <a:t>Tìm hiểu thuật toán Gradient Descent (GD)</a:t>
            </a:r>
            <a:endParaRPr sz="16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67"/>
                                        </p:tgtEl>
                                        <p:attrNameLst>
                                          <p:attrName>style.visibility</p:attrName>
                                        </p:attrNameLst>
                                      </p:cBhvr>
                                      <p:to>
                                        <p:strVal val="visible"/>
                                      </p:to>
                                    </p:set>
                                    <p:animEffect transition="in" filter="fade">
                                      <p:cBhvr>
                                        <p:cTn id="7" dur="1000"/>
                                        <p:tgtEl>
                                          <p:spTgt spid="1467"/>
                                        </p:tgtEl>
                                      </p:cBhvr>
                                    </p:animEffect>
                                    <p:anim calcmode="lin" valueType="num">
                                      <p:cBhvr>
                                        <p:cTn id="8" dur="1000" fill="hold"/>
                                        <p:tgtEl>
                                          <p:spTgt spid="1467"/>
                                        </p:tgtEl>
                                        <p:attrNameLst>
                                          <p:attrName>ppt_x</p:attrName>
                                        </p:attrNameLst>
                                      </p:cBhvr>
                                      <p:tavLst>
                                        <p:tav tm="0">
                                          <p:val>
                                            <p:strVal val="#ppt_x"/>
                                          </p:val>
                                        </p:tav>
                                        <p:tav tm="100000">
                                          <p:val>
                                            <p:strVal val="#ppt_x"/>
                                          </p:val>
                                        </p:tav>
                                      </p:tavLst>
                                    </p:anim>
                                    <p:anim calcmode="lin" valueType="num">
                                      <p:cBhvr>
                                        <p:cTn id="9" dur="1000" fill="hold"/>
                                        <p:tgtEl>
                                          <p:spTgt spid="146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73"/>
                                        </p:tgtEl>
                                        <p:attrNameLst>
                                          <p:attrName>style.visibility</p:attrName>
                                        </p:attrNameLst>
                                      </p:cBhvr>
                                      <p:to>
                                        <p:strVal val="visible"/>
                                      </p:to>
                                    </p:set>
                                    <p:animEffect transition="in" filter="barn(inVertical)">
                                      <p:cBhvr>
                                        <p:cTn id="13" dur="500"/>
                                        <p:tgtEl>
                                          <p:spTgt spid="1473"/>
                                        </p:tgtEl>
                                      </p:cBhvr>
                                    </p:animEffect>
                                  </p:childTnLst>
                                </p:cTn>
                              </p:par>
                            </p:childTnLst>
                          </p:cTn>
                        </p:par>
                        <p:par>
                          <p:cTn id="14" fill="hold">
                            <p:stCondLst>
                              <p:cond delay="1500"/>
                            </p:stCondLst>
                            <p:childTnLst>
                              <p:par>
                                <p:cTn id="15" presetID="1" presetClass="entr" presetSubtype="0" fill="hold" grpId="0" nodeType="afterEffect">
                                  <p:stCondLst>
                                    <p:cond delay="0"/>
                                  </p:stCondLst>
                                  <p:iterate type="lt">
                                    <p:tmAbs val="40"/>
                                  </p:iterate>
                                  <p:childTnLst>
                                    <p:set>
                                      <p:cBhvr>
                                        <p:cTn id="16" dur="1" fill="hold">
                                          <p:stCondLst>
                                            <p:cond delay="0"/>
                                          </p:stCondLst>
                                        </p:cTn>
                                        <p:tgtEl>
                                          <p:spTgt spid="1468">
                                            <p:txEl>
                                              <p:pRg st="0" end="0"/>
                                            </p:txEl>
                                          </p:spTgt>
                                        </p:tgtEl>
                                        <p:attrNameLst>
                                          <p:attrName>style.visibility</p:attrName>
                                        </p:attrNameLst>
                                      </p:cBhvr>
                                      <p:to>
                                        <p:strVal val="visible"/>
                                      </p:to>
                                    </p:set>
                                  </p:childTnLst>
                                </p:cTn>
                              </p:par>
                            </p:childTnLst>
                          </p:cTn>
                        </p:par>
                        <p:par>
                          <p:cTn id="17" fill="hold">
                            <p:stCondLst>
                              <p:cond delay="2981"/>
                            </p:stCondLst>
                            <p:childTnLst>
                              <p:par>
                                <p:cTn id="18" presetID="42" presetClass="entr" presetSubtype="0" fill="hold" nodeType="afterEffect">
                                  <p:stCondLst>
                                    <p:cond delay="0"/>
                                  </p:stCondLst>
                                  <p:childTnLst>
                                    <p:set>
                                      <p:cBhvr>
                                        <p:cTn id="19" dur="1" fill="hold">
                                          <p:stCondLst>
                                            <p:cond delay="0"/>
                                          </p:stCondLst>
                                        </p:cTn>
                                        <p:tgtEl>
                                          <p:spTgt spid="1469">
                                            <p:txEl>
                                              <p:pRg st="0" end="0"/>
                                            </p:txEl>
                                          </p:spTgt>
                                        </p:tgtEl>
                                        <p:attrNameLst>
                                          <p:attrName>style.visibility</p:attrName>
                                        </p:attrNameLst>
                                      </p:cBhvr>
                                      <p:to>
                                        <p:strVal val="visible"/>
                                      </p:to>
                                    </p:set>
                                    <p:animEffect transition="in" filter="fade">
                                      <p:cBhvr>
                                        <p:cTn id="20" dur="1000"/>
                                        <p:tgtEl>
                                          <p:spTgt spid="1469">
                                            <p:txEl>
                                              <p:pRg st="0" end="0"/>
                                            </p:txEl>
                                          </p:spTgt>
                                        </p:tgtEl>
                                      </p:cBhvr>
                                    </p:animEffect>
                                    <p:anim calcmode="lin" valueType="num">
                                      <p:cBhvr>
                                        <p:cTn id="21" dur="1000" fill="hold"/>
                                        <p:tgtEl>
                                          <p:spTgt spid="1469">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1469">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469">
                                            <p:txEl>
                                              <p:pRg st="1" end="1"/>
                                            </p:txEl>
                                          </p:spTgt>
                                        </p:tgtEl>
                                        <p:attrNameLst>
                                          <p:attrName>style.visibility</p:attrName>
                                        </p:attrNameLst>
                                      </p:cBhvr>
                                      <p:to>
                                        <p:strVal val="visible"/>
                                      </p:to>
                                    </p:set>
                                    <p:animEffect transition="in" filter="fade">
                                      <p:cBhvr>
                                        <p:cTn id="25" dur="1000"/>
                                        <p:tgtEl>
                                          <p:spTgt spid="1469">
                                            <p:txEl>
                                              <p:pRg st="1" end="1"/>
                                            </p:txEl>
                                          </p:spTgt>
                                        </p:tgtEl>
                                      </p:cBhvr>
                                    </p:animEffect>
                                    <p:anim calcmode="lin" valueType="num">
                                      <p:cBhvr>
                                        <p:cTn id="26" dur="1000" fill="hold"/>
                                        <p:tgtEl>
                                          <p:spTgt spid="1469">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1469">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469">
                                            <p:txEl>
                                              <p:pRg st="2" end="2"/>
                                            </p:txEl>
                                          </p:spTgt>
                                        </p:tgtEl>
                                        <p:attrNameLst>
                                          <p:attrName>style.visibility</p:attrName>
                                        </p:attrNameLst>
                                      </p:cBhvr>
                                      <p:to>
                                        <p:strVal val="visible"/>
                                      </p:to>
                                    </p:set>
                                    <p:animEffect transition="in" filter="fade">
                                      <p:cBhvr>
                                        <p:cTn id="30" dur="1000"/>
                                        <p:tgtEl>
                                          <p:spTgt spid="1469">
                                            <p:txEl>
                                              <p:pRg st="2" end="2"/>
                                            </p:txEl>
                                          </p:spTgt>
                                        </p:tgtEl>
                                      </p:cBhvr>
                                    </p:animEffect>
                                    <p:anim calcmode="lin" valueType="num">
                                      <p:cBhvr>
                                        <p:cTn id="31" dur="1000" fill="hold"/>
                                        <p:tgtEl>
                                          <p:spTgt spid="1469">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1469">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469">
                                            <p:txEl>
                                              <p:pRg st="3" end="3"/>
                                            </p:txEl>
                                          </p:spTgt>
                                        </p:tgtEl>
                                        <p:attrNameLst>
                                          <p:attrName>style.visibility</p:attrName>
                                        </p:attrNameLst>
                                      </p:cBhvr>
                                      <p:to>
                                        <p:strVal val="visible"/>
                                      </p:to>
                                    </p:set>
                                    <p:animEffect transition="in" filter="fade">
                                      <p:cBhvr>
                                        <p:cTn id="35" dur="1000"/>
                                        <p:tgtEl>
                                          <p:spTgt spid="1469">
                                            <p:txEl>
                                              <p:pRg st="3" end="3"/>
                                            </p:txEl>
                                          </p:spTgt>
                                        </p:tgtEl>
                                      </p:cBhvr>
                                    </p:animEffect>
                                    <p:anim calcmode="lin" valueType="num">
                                      <p:cBhvr>
                                        <p:cTn id="36" dur="1000" fill="hold"/>
                                        <p:tgtEl>
                                          <p:spTgt spid="146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469">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469">
                                            <p:txEl>
                                              <p:pRg st="4" end="4"/>
                                            </p:txEl>
                                          </p:spTgt>
                                        </p:tgtEl>
                                        <p:attrNameLst>
                                          <p:attrName>style.visibility</p:attrName>
                                        </p:attrNameLst>
                                      </p:cBhvr>
                                      <p:to>
                                        <p:strVal val="visible"/>
                                      </p:to>
                                    </p:set>
                                    <p:animEffect transition="in" filter="fade">
                                      <p:cBhvr>
                                        <p:cTn id="40" dur="1000"/>
                                        <p:tgtEl>
                                          <p:spTgt spid="1469">
                                            <p:txEl>
                                              <p:pRg st="4" end="4"/>
                                            </p:txEl>
                                          </p:spTgt>
                                        </p:tgtEl>
                                      </p:cBhvr>
                                    </p:animEffect>
                                    <p:anim calcmode="lin" valueType="num">
                                      <p:cBhvr>
                                        <p:cTn id="41" dur="1000" fill="hold"/>
                                        <p:tgtEl>
                                          <p:spTgt spid="1469">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469">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469">
                                            <p:txEl>
                                              <p:pRg st="5" end="5"/>
                                            </p:txEl>
                                          </p:spTgt>
                                        </p:tgtEl>
                                        <p:attrNameLst>
                                          <p:attrName>style.visibility</p:attrName>
                                        </p:attrNameLst>
                                      </p:cBhvr>
                                      <p:to>
                                        <p:strVal val="visible"/>
                                      </p:to>
                                    </p:set>
                                    <p:animEffect transition="in" filter="fade">
                                      <p:cBhvr>
                                        <p:cTn id="45" dur="1000"/>
                                        <p:tgtEl>
                                          <p:spTgt spid="1469">
                                            <p:txEl>
                                              <p:pRg st="5" end="5"/>
                                            </p:txEl>
                                          </p:spTgt>
                                        </p:tgtEl>
                                      </p:cBhvr>
                                    </p:animEffect>
                                    <p:anim calcmode="lin" valueType="num">
                                      <p:cBhvr>
                                        <p:cTn id="46" dur="1000" fill="hold"/>
                                        <p:tgtEl>
                                          <p:spTgt spid="1469">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1469">
                                            <p:txEl>
                                              <p:pRg st="5" end="5"/>
                                            </p:txEl>
                                          </p:spTgt>
                                        </p:tgtEl>
                                        <p:attrNameLst>
                                          <p:attrName>ppt_y</p:attrName>
                                        </p:attrNameLst>
                                      </p:cBhvr>
                                      <p:tavLst>
                                        <p:tav tm="0">
                                          <p:val>
                                            <p:strVal val="#ppt_y+.1"/>
                                          </p:val>
                                        </p:tav>
                                        <p:tav tm="100000">
                                          <p:val>
                                            <p:strVal val="#ppt_y"/>
                                          </p:val>
                                        </p:tav>
                                      </p:tavLst>
                                    </p:anim>
                                  </p:childTnLst>
                                </p:cTn>
                              </p:par>
                            </p:childTnLst>
                          </p:cTn>
                        </p:par>
                        <p:par>
                          <p:cTn id="48" fill="hold">
                            <p:stCondLst>
                              <p:cond delay="3981"/>
                            </p:stCondLst>
                            <p:childTnLst>
                              <p:par>
                                <p:cTn id="49" presetID="16" presetClass="entr" presetSubtype="21" fill="hold" grpId="0" nodeType="afterEffect">
                                  <p:stCondLst>
                                    <p:cond delay="0"/>
                                  </p:stCondLst>
                                  <p:childTnLst>
                                    <p:set>
                                      <p:cBhvr>
                                        <p:cTn id="50" dur="1" fill="hold">
                                          <p:stCondLst>
                                            <p:cond delay="0"/>
                                          </p:stCondLst>
                                        </p:cTn>
                                        <p:tgtEl>
                                          <p:spTgt spid="1475"/>
                                        </p:tgtEl>
                                        <p:attrNameLst>
                                          <p:attrName>style.visibility</p:attrName>
                                        </p:attrNameLst>
                                      </p:cBhvr>
                                      <p:to>
                                        <p:strVal val="visible"/>
                                      </p:to>
                                    </p:set>
                                    <p:animEffect transition="in" filter="barn(inVertical)">
                                      <p:cBhvr>
                                        <p:cTn id="51" dur="500"/>
                                        <p:tgtEl>
                                          <p:spTgt spid="1475"/>
                                        </p:tgtEl>
                                      </p:cBhvr>
                                    </p:animEffect>
                                  </p:childTnLst>
                                </p:cTn>
                              </p:par>
                            </p:childTnLst>
                          </p:cTn>
                        </p:par>
                        <p:par>
                          <p:cTn id="52" fill="hold">
                            <p:stCondLst>
                              <p:cond delay="4481"/>
                            </p:stCondLst>
                            <p:childTnLst>
                              <p:par>
                                <p:cTn id="53" presetID="1" presetClass="entr" presetSubtype="0" fill="hold" grpId="0" nodeType="afterEffect">
                                  <p:stCondLst>
                                    <p:cond delay="0"/>
                                  </p:stCondLst>
                                  <p:iterate type="lt">
                                    <p:tmAbs val="40"/>
                                  </p:iterate>
                                  <p:childTnLst>
                                    <p:set>
                                      <p:cBhvr>
                                        <p:cTn id="54" dur="1" fill="hold">
                                          <p:stCondLst>
                                            <p:cond delay="0"/>
                                          </p:stCondLst>
                                        </p:cTn>
                                        <p:tgtEl>
                                          <p:spTgt spid="1477">
                                            <p:txEl>
                                              <p:pRg st="0" end="0"/>
                                            </p:txEl>
                                          </p:spTgt>
                                        </p:tgtEl>
                                        <p:attrNameLst>
                                          <p:attrName>style.visibility</p:attrName>
                                        </p:attrNameLst>
                                      </p:cBhvr>
                                      <p:to>
                                        <p:strVal val="visible"/>
                                      </p:to>
                                    </p:set>
                                  </p:childTnLst>
                                </p:cTn>
                              </p:par>
                            </p:childTnLst>
                          </p:cTn>
                        </p:par>
                        <p:par>
                          <p:cTn id="55" fill="hold">
                            <p:stCondLst>
                              <p:cond delay="5842"/>
                            </p:stCondLst>
                            <p:childTnLst>
                              <p:par>
                                <p:cTn id="56" presetID="42" presetClass="entr" presetSubtype="0" fill="hold" grpId="0" nodeType="afterEffect">
                                  <p:stCondLst>
                                    <p:cond delay="0"/>
                                  </p:stCondLst>
                                  <p:childTnLst>
                                    <p:set>
                                      <p:cBhvr>
                                        <p:cTn id="57" dur="1" fill="hold">
                                          <p:stCondLst>
                                            <p:cond delay="0"/>
                                          </p:stCondLst>
                                        </p:cTn>
                                        <p:tgtEl>
                                          <p:spTgt spid="1470">
                                            <p:txEl>
                                              <p:pRg st="0" end="0"/>
                                            </p:txEl>
                                          </p:spTgt>
                                        </p:tgtEl>
                                        <p:attrNameLst>
                                          <p:attrName>style.visibility</p:attrName>
                                        </p:attrNameLst>
                                      </p:cBhvr>
                                      <p:to>
                                        <p:strVal val="visible"/>
                                      </p:to>
                                    </p:set>
                                    <p:animEffect transition="in" filter="fade">
                                      <p:cBhvr>
                                        <p:cTn id="58" dur="1000"/>
                                        <p:tgtEl>
                                          <p:spTgt spid="1470">
                                            <p:txEl>
                                              <p:pRg st="0" end="0"/>
                                            </p:txEl>
                                          </p:spTgt>
                                        </p:tgtEl>
                                      </p:cBhvr>
                                    </p:animEffect>
                                    <p:anim calcmode="lin" valueType="num">
                                      <p:cBhvr>
                                        <p:cTn id="59" dur="1000" fill="hold"/>
                                        <p:tgtEl>
                                          <p:spTgt spid="1470">
                                            <p:txEl>
                                              <p:pRg st="0" end="0"/>
                                            </p:txEl>
                                          </p:spTgt>
                                        </p:tgtEl>
                                        <p:attrNameLst>
                                          <p:attrName>ppt_x</p:attrName>
                                        </p:attrNameLst>
                                      </p:cBhvr>
                                      <p:tavLst>
                                        <p:tav tm="0">
                                          <p:val>
                                            <p:strVal val="#ppt_x"/>
                                          </p:val>
                                        </p:tav>
                                        <p:tav tm="100000">
                                          <p:val>
                                            <p:strVal val="#ppt_x"/>
                                          </p:val>
                                        </p:tav>
                                      </p:tavLst>
                                    </p:anim>
                                    <p:anim calcmode="lin" valueType="num">
                                      <p:cBhvr>
                                        <p:cTn id="60" dur="1000" fill="hold"/>
                                        <p:tgtEl>
                                          <p:spTgt spid="1470">
                                            <p:txEl>
                                              <p:pRg st="0" end="0"/>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470">
                                            <p:txEl>
                                              <p:pRg st="1" end="1"/>
                                            </p:txEl>
                                          </p:spTgt>
                                        </p:tgtEl>
                                        <p:attrNameLst>
                                          <p:attrName>style.visibility</p:attrName>
                                        </p:attrNameLst>
                                      </p:cBhvr>
                                      <p:to>
                                        <p:strVal val="visible"/>
                                      </p:to>
                                    </p:set>
                                    <p:animEffect transition="in" filter="fade">
                                      <p:cBhvr>
                                        <p:cTn id="63" dur="1000"/>
                                        <p:tgtEl>
                                          <p:spTgt spid="1470">
                                            <p:txEl>
                                              <p:pRg st="1" end="1"/>
                                            </p:txEl>
                                          </p:spTgt>
                                        </p:tgtEl>
                                      </p:cBhvr>
                                    </p:animEffect>
                                    <p:anim calcmode="lin" valueType="num">
                                      <p:cBhvr>
                                        <p:cTn id="64" dur="1000" fill="hold"/>
                                        <p:tgtEl>
                                          <p:spTgt spid="1470">
                                            <p:txEl>
                                              <p:pRg st="1" end="1"/>
                                            </p:txEl>
                                          </p:spTgt>
                                        </p:tgtEl>
                                        <p:attrNameLst>
                                          <p:attrName>ppt_x</p:attrName>
                                        </p:attrNameLst>
                                      </p:cBhvr>
                                      <p:tavLst>
                                        <p:tav tm="0">
                                          <p:val>
                                            <p:strVal val="#ppt_x"/>
                                          </p:val>
                                        </p:tav>
                                        <p:tav tm="100000">
                                          <p:val>
                                            <p:strVal val="#ppt_x"/>
                                          </p:val>
                                        </p:tav>
                                      </p:tavLst>
                                    </p:anim>
                                    <p:anim calcmode="lin" valueType="num">
                                      <p:cBhvr>
                                        <p:cTn id="65" dur="1000" fill="hold"/>
                                        <p:tgtEl>
                                          <p:spTgt spid="1470">
                                            <p:txEl>
                                              <p:pRg st="1" end="1"/>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470">
                                            <p:txEl>
                                              <p:pRg st="2" end="2"/>
                                            </p:txEl>
                                          </p:spTgt>
                                        </p:tgtEl>
                                        <p:attrNameLst>
                                          <p:attrName>style.visibility</p:attrName>
                                        </p:attrNameLst>
                                      </p:cBhvr>
                                      <p:to>
                                        <p:strVal val="visible"/>
                                      </p:to>
                                    </p:set>
                                    <p:animEffect transition="in" filter="fade">
                                      <p:cBhvr>
                                        <p:cTn id="68" dur="1000"/>
                                        <p:tgtEl>
                                          <p:spTgt spid="1470">
                                            <p:txEl>
                                              <p:pRg st="2" end="2"/>
                                            </p:txEl>
                                          </p:spTgt>
                                        </p:tgtEl>
                                      </p:cBhvr>
                                    </p:animEffect>
                                    <p:anim calcmode="lin" valueType="num">
                                      <p:cBhvr>
                                        <p:cTn id="69" dur="1000" fill="hold"/>
                                        <p:tgtEl>
                                          <p:spTgt spid="1470">
                                            <p:txEl>
                                              <p:pRg st="2" end="2"/>
                                            </p:txEl>
                                          </p:spTgt>
                                        </p:tgtEl>
                                        <p:attrNameLst>
                                          <p:attrName>ppt_x</p:attrName>
                                        </p:attrNameLst>
                                      </p:cBhvr>
                                      <p:tavLst>
                                        <p:tav tm="0">
                                          <p:val>
                                            <p:strVal val="#ppt_x"/>
                                          </p:val>
                                        </p:tav>
                                        <p:tav tm="100000">
                                          <p:val>
                                            <p:strVal val="#ppt_x"/>
                                          </p:val>
                                        </p:tav>
                                      </p:tavLst>
                                    </p:anim>
                                    <p:anim calcmode="lin" valueType="num">
                                      <p:cBhvr>
                                        <p:cTn id="70" dur="1000" fill="hold"/>
                                        <p:tgtEl>
                                          <p:spTgt spid="1470">
                                            <p:txEl>
                                              <p:pRg st="2" end="2"/>
                                            </p:tx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470">
                                            <p:txEl>
                                              <p:pRg st="3" end="3"/>
                                            </p:txEl>
                                          </p:spTgt>
                                        </p:tgtEl>
                                        <p:attrNameLst>
                                          <p:attrName>style.visibility</p:attrName>
                                        </p:attrNameLst>
                                      </p:cBhvr>
                                      <p:to>
                                        <p:strVal val="visible"/>
                                      </p:to>
                                    </p:set>
                                    <p:animEffect transition="in" filter="fade">
                                      <p:cBhvr>
                                        <p:cTn id="73" dur="1000"/>
                                        <p:tgtEl>
                                          <p:spTgt spid="1470">
                                            <p:txEl>
                                              <p:pRg st="3" end="3"/>
                                            </p:txEl>
                                          </p:spTgt>
                                        </p:tgtEl>
                                      </p:cBhvr>
                                    </p:animEffect>
                                    <p:anim calcmode="lin" valueType="num">
                                      <p:cBhvr>
                                        <p:cTn id="74" dur="1000" fill="hold"/>
                                        <p:tgtEl>
                                          <p:spTgt spid="1470">
                                            <p:txEl>
                                              <p:pRg st="3" end="3"/>
                                            </p:txEl>
                                          </p:spTgt>
                                        </p:tgtEl>
                                        <p:attrNameLst>
                                          <p:attrName>ppt_x</p:attrName>
                                        </p:attrNameLst>
                                      </p:cBhvr>
                                      <p:tavLst>
                                        <p:tav tm="0">
                                          <p:val>
                                            <p:strVal val="#ppt_x"/>
                                          </p:val>
                                        </p:tav>
                                        <p:tav tm="100000">
                                          <p:val>
                                            <p:strVal val="#ppt_x"/>
                                          </p:val>
                                        </p:tav>
                                      </p:tavLst>
                                    </p:anim>
                                    <p:anim calcmode="lin" valueType="num">
                                      <p:cBhvr>
                                        <p:cTn id="75" dur="1000" fill="hold"/>
                                        <p:tgtEl>
                                          <p:spTgt spid="1470">
                                            <p:txEl>
                                              <p:pRg st="3" end="3"/>
                                            </p:tx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470">
                                            <p:txEl>
                                              <p:pRg st="4" end="4"/>
                                            </p:txEl>
                                          </p:spTgt>
                                        </p:tgtEl>
                                        <p:attrNameLst>
                                          <p:attrName>style.visibility</p:attrName>
                                        </p:attrNameLst>
                                      </p:cBhvr>
                                      <p:to>
                                        <p:strVal val="visible"/>
                                      </p:to>
                                    </p:set>
                                    <p:animEffect transition="in" filter="fade">
                                      <p:cBhvr>
                                        <p:cTn id="78" dur="1000"/>
                                        <p:tgtEl>
                                          <p:spTgt spid="1470">
                                            <p:txEl>
                                              <p:pRg st="4" end="4"/>
                                            </p:txEl>
                                          </p:spTgt>
                                        </p:tgtEl>
                                      </p:cBhvr>
                                    </p:animEffect>
                                    <p:anim calcmode="lin" valueType="num">
                                      <p:cBhvr>
                                        <p:cTn id="79" dur="1000" fill="hold"/>
                                        <p:tgtEl>
                                          <p:spTgt spid="1470">
                                            <p:txEl>
                                              <p:pRg st="4" end="4"/>
                                            </p:txEl>
                                          </p:spTgt>
                                        </p:tgtEl>
                                        <p:attrNameLst>
                                          <p:attrName>ppt_x</p:attrName>
                                        </p:attrNameLst>
                                      </p:cBhvr>
                                      <p:tavLst>
                                        <p:tav tm="0">
                                          <p:val>
                                            <p:strVal val="#ppt_x"/>
                                          </p:val>
                                        </p:tav>
                                        <p:tav tm="100000">
                                          <p:val>
                                            <p:strVal val="#ppt_x"/>
                                          </p:val>
                                        </p:tav>
                                      </p:tavLst>
                                    </p:anim>
                                    <p:anim calcmode="lin" valueType="num">
                                      <p:cBhvr>
                                        <p:cTn id="80" dur="1000" fill="hold"/>
                                        <p:tgtEl>
                                          <p:spTgt spid="1470">
                                            <p:txEl>
                                              <p:pRg st="4" end="4"/>
                                            </p:txEl>
                                          </p:spTgt>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470">
                                            <p:txEl>
                                              <p:pRg st="5" end="5"/>
                                            </p:txEl>
                                          </p:spTgt>
                                        </p:tgtEl>
                                        <p:attrNameLst>
                                          <p:attrName>style.visibility</p:attrName>
                                        </p:attrNameLst>
                                      </p:cBhvr>
                                      <p:to>
                                        <p:strVal val="visible"/>
                                      </p:to>
                                    </p:set>
                                    <p:animEffect transition="in" filter="fade">
                                      <p:cBhvr>
                                        <p:cTn id="83" dur="1000"/>
                                        <p:tgtEl>
                                          <p:spTgt spid="1470">
                                            <p:txEl>
                                              <p:pRg st="5" end="5"/>
                                            </p:txEl>
                                          </p:spTgt>
                                        </p:tgtEl>
                                      </p:cBhvr>
                                    </p:animEffect>
                                    <p:anim calcmode="lin" valueType="num">
                                      <p:cBhvr>
                                        <p:cTn id="84" dur="1000" fill="hold"/>
                                        <p:tgtEl>
                                          <p:spTgt spid="1470">
                                            <p:txEl>
                                              <p:pRg st="5" end="5"/>
                                            </p:txEl>
                                          </p:spTgt>
                                        </p:tgtEl>
                                        <p:attrNameLst>
                                          <p:attrName>ppt_x</p:attrName>
                                        </p:attrNameLst>
                                      </p:cBhvr>
                                      <p:tavLst>
                                        <p:tav tm="0">
                                          <p:val>
                                            <p:strVal val="#ppt_x"/>
                                          </p:val>
                                        </p:tav>
                                        <p:tav tm="100000">
                                          <p:val>
                                            <p:strVal val="#ppt_x"/>
                                          </p:val>
                                        </p:tav>
                                      </p:tavLst>
                                    </p:anim>
                                    <p:anim calcmode="lin" valueType="num">
                                      <p:cBhvr>
                                        <p:cTn id="85" dur="1000" fill="hold"/>
                                        <p:tgtEl>
                                          <p:spTgt spid="147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7" grpId="0"/>
      <p:bldP spid="1468" grpId="0" build="p"/>
      <p:bldP spid="1470" grpId="0" uiExpand="1" build="p"/>
      <p:bldP spid="1473" grpId="0"/>
      <p:bldP spid="1475" grpId="0"/>
      <p:bldP spid="147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47332" y="1995328"/>
            <a:ext cx="6161269" cy="14664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200" dirty="0" smtClean="0"/>
              <a:t>Tìm hiểu thuật toán Simulated Annealing (SA)</a:t>
            </a:r>
            <a:endParaRPr sz="32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99835" y="3571600"/>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84"/>
                                        </p:tgtEl>
                                        <p:attrNameLst>
                                          <p:attrName>style.visibility</p:attrName>
                                        </p:attrNameLst>
                                      </p:cBhvr>
                                      <p:to>
                                        <p:strVal val="visible"/>
                                      </p:to>
                                    </p:set>
                                    <p:animEffect transition="in" filter="fade">
                                      <p:cBhvr>
                                        <p:cTn id="7" dur="1000"/>
                                        <p:tgtEl>
                                          <p:spTgt spid="1484"/>
                                        </p:tgtEl>
                                      </p:cBhvr>
                                    </p:animEffect>
                                    <p:anim calcmode="lin" valueType="num">
                                      <p:cBhvr>
                                        <p:cTn id="8" dur="1000" fill="hold"/>
                                        <p:tgtEl>
                                          <p:spTgt spid="1484"/>
                                        </p:tgtEl>
                                        <p:attrNameLst>
                                          <p:attrName>ppt_x</p:attrName>
                                        </p:attrNameLst>
                                      </p:cBhvr>
                                      <p:tavLst>
                                        <p:tav tm="0">
                                          <p:val>
                                            <p:strVal val="#ppt_x"/>
                                          </p:val>
                                        </p:tav>
                                        <p:tav tm="100000">
                                          <p:val>
                                            <p:strVal val="#ppt_x"/>
                                          </p:val>
                                        </p:tav>
                                      </p:tavLst>
                                    </p:anim>
                                    <p:anim calcmode="lin" valueType="num">
                                      <p:cBhvr>
                                        <p:cTn id="9" dur="1000" fill="hold"/>
                                        <p:tgtEl>
                                          <p:spTgt spid="148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1523"/>
                                        </p:tgtEl>
                                        <p:attrNameLst>
                                          <p:attrName>style.visibility</p:attrName>
                                        </p:attrNameLst>
                                      </p:cBhvr>
                                      <p:to>
                                        <p:strVal val="visible"/>
                                      </p:to>
                                    </p:set>
                                    <p:anim calcmode="lin" valueType="num">
                                      <p:cBhvr additive="base">
                                        <p:cTn id="12" dur="1000" fill="hold"/>
                                        <p:tgtEl>
                                          <p:spTgt spid="1523"/>
                                        </p:tgtEl>
                                        <p:attrNameLst>
                                          <p:attrName>ppt_x</p:attrName>
                                        </p:attrNameLst>
                                      </p:cBhvr>
                                      <p:tavLst>
                                        <p:tav tm="0">
                                          <p:val>
                                            <p:strVal val="0-#ppt_w/2"/>
                                          </p:val>
                                        </p:tav>
                                        <p:tav tm="100000">
                                          <p:val>
                                            <p:strVal val="#ppt_x"/>
                                          </p:val>
                                        </p:tav>
                                      </p:tavLst>
                                    </p:anim>
                                    <p:anim calcmode="lin" valueType="num">
                                      <p:cBhvr additive="base">
                                        <p:cTn id="13" dur="1000" fill="hold"/>
                                        <p:tgtEl>
                                          <p:spTgt spid="15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iterate type="lt">
                                    <p:tmAbs val="50"/>
                                  </p:iterate>
                                  <p:childTnLst>
                                    <p:set>
                                      <p:cBhvr>
                                        <p:cTn id="16" dur="1" fill="hold">
                                          <p:stCondLst>
                                            <p:cond delay="0"/>
                                          </p:stCondLst>
                                        </p:cTn>
                                        <p:tgtEl>
                                          <p:spTgt spid="1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 grpId="0"/>
      <p:bldP spid="14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l"/>
            <a:r>
              <a:rPr lang="en" dirty="0" smtClean="0"/>
              <a:t>1</a:t>
            </a:r>
            <a:r>
              <a:rPr lang="vi-VN" dirty="0" smtClean="0"/>
              <a:t>. Giới thiệu </a:t>
            </a:r>
            <a:r>
              <a:rPr lang="vi-VN" dirty="0" smtClean="0"/>
              <a:t>về thuật toán</a:t>
            </a:r>
            <a:endParaRPr dirty="0"/>
          </a:p>
        </p:txBody>
      </p:sp>
      <p:sp>
        <p:nvSpPr>
          <p:cNvPr id="1533" name="Google Shape;1533;p39"/>
          <p:cNvSpPr txBox="1">
            <a:spLocks noGrp="1"/>
          </p:cNvSpPr>
          <p:nvPr>
            <p:ph type="subTitle" idx="2"/>
          </p:nvPr>
        </p:nvSpPr>
        <p:spPr>
          <a:xfrm>
            <a:off x="720000" y="1336815"/>
            <a:ext cx="4414187" cy="1686951"/>
          </a:xfrm>
          <a:prstGeom prst="rect">
            <a:avLst/>
          </a:prstGeom>
        </p:spPr>
        <p:txBody>
          <a:bodyPr spcFirstLastPara="1" wrap="square" lIns="91425" tIns="91425" rIns="91425" bIns="91425" anchor="t" anchorCtr="0">
            <a:noAutofit/>
          </a:bodyPr>
          <a:lstStyle/>
          <a:p>
            <a:pPr marL="342900" lvl="0" indent="-342900" algn="just">
              <a:lnSpc>
                <a:spcPts val="2200"/>
              </a:lnSpc>
              <a:buFont typeface="Wingdings" panose="05000000000000000000" pitchFamily="2" charset="2"/>
              <a:buChar char="§"/>
            </a:pPr>
            <a:r>
              <a:rPr lang="vi-VN" dirty="0" smtClean="0">
                <a:cs typeface="Poppins" panose="020B0604020202020204" charset="0"/>
              </a:rPr>
              <a:t>Được p</a:t>
            </a:r>
            <a:r>
              <a:rPr lang="en-US" dirty="0" smtClean="0">
                <a:latin typeface="Poppins" panose="020B0604020202020204" charset="0"/>
                <a:cs typeface="Poppins" panose="020B0604020202020204" charset="0"/>
              </a:rPr>
              <a:t>hát </a:t>
            </a:r>
            <a:r>
              <a:rPr lang="en-US" dirty="0">
                <a:latin typeface="Poppins" panose="020B0604020202020204" charset="0"/>
                <a:cs typeface="Poppins" panose="020B0604020202020204" charset="0"/>
              </a:rPr>
              <a:t>triển vào năm 1980 bởi S. Kirkpatrick, C. D. </a:t>
            </a:r>
            <a:r>
              <a:rPr lang="en-US" dirty="0" err="1">
                <a:latin typeface="Poppins" panose="020B0604020202020204" charset="0"/>
                <a:cs typeface="Poppins" panose="020B0604020202020204" charset="0"/>
              </a:rPr>
              <a:t>Gelatt</a:t>
            </a:r>
            <a:r>
              <a:rPr lang="en-US" dirty="0">
                <a:latin typeface="Poppins" panose="020B0604020202020204" charset="0"/>
                <a:cs typeface="Poppins" panose="020B0604020202020204" charset="0"/>
              </a:rPr>
              <a:t>, và M. P. </a:t>
            </a:r>
            <a:r>
              <a:rPr lang="en-US" dirty="0" err="1" smtClean="0">
                <a:latin typeface="Poppins" panose="020B0604020202020204" charset="0"/>
                <a:cs typeface="Poppins" panose="020B0604020202020204" charset="0"/>
              </a:rPr>
              <a:t>Vecchi</a:t>
            </a:r>
            <a:r>
              <a:rPr lang="en-US" dirty="0" smtClean="0">
                <a:latin typeface="Poppins" panose="020B0604020202020204" charset="0"/>
                <a:cs typeface="Poppins" panose="020B0604020202020204" charset="0"/>
              </a:rPr>
              <a:t>.</a:t>
            </a:r>
            <a:endParaRPr lang="vi-VN" dirty="0" smtClean="0">
              <a:cs typeface="Poppins" panose="020B0604020202020204" charset="0"/>
            </a:endParaRPr>
          </a:p>
          <a:p>
            <a:pPr marL="342900" lvl="0" indent="-342900" algn="just">
              <a:lnSpc>
                <a:spcPts val="2200"/>
              </a:lnSpc>
              <a:buFont typeface="Wingdings" panose="05000000000000000000" pitchFamily="2" charset="2"/>
              <a:buChar char="§"/>
            </a:pPr>
            <a:r>
              <a:rPr lang="vi-VN" dirty="0">
                <a:cs typeface="Poppins" panose="020B0604020202020204" charset="0"/>
              </a:rPr>
              <a:t>Lấy cảm hứng từ quá trình luyện kim: nung kim loại và làm mát dần để đạt trạng thái ổn định với năng </a:t>
            </a:r>
            <a:r>
              <a:rPr lang="vi-VN" dirty="0" smtClean="0">
                <a:cs typeface="Poppins" panose="020B0604020202020204" charset="0"/>
              </a:rPr>
              <a:t>lượng </a:t>
            </a:r>
            <a:r>
              <a:rPr lang="vi-VN" dirty="0">
                <a:cs typeface="Poppins" panose="020B0604020202020204" charset="0"/>
              </a:rPr>
              <a:t>tối thiểu</a:t>
            </a:r>
            <a:r>
              <a:rPr lang="vi-VN" dirty="0" smtClean="0">
                <a:cs typeface="Poppins" panose="020B0604020202020204" charset="0"/>
              </a:rPr>
              <a:t>.</a:t>
            </a:r>
            <a:endParaRPr lang="en-US" dirty="0" smtClean="0">
              <a:cs typeface="Poppins" panose="020B0604020202020204" charset="0"/>
            </a:endParaRPr>
          </a:p>
          <a:p>
            <a:pPr marL="342900" lvl="0" indent="-342900" algn="just">
              <a:lnSpc>
                <a:spcPts val="2200"/>
              </a:lnSpc>
              <a:buFont typeface="Wingdings" panose="05000000000000000000" pitchFamily="2" charset="2"/>
              <a:buChar char="§"/>
            </a:pPr>
            <a:endParaRPr dirty="0">
              <a:latin typeface="Poppins" panose="020B0604020202020204" charset="0"/>
              <a:cs typeface="Poppins" panose="020B0604020202020204" charset="0"/>
            </a:endParaRPr>
          </a:p>
        </p:txBody>
      </p:sp>
      <p:grpSp>
        <p:nvGrpSpPr>
          <p:cNvPr id="1534" name="Google Shape;1534;p39"/>
          <p:cNvGrpSpPr/>
          <p:nvPr/>
        </p:nvGrpSpPr>
        <p:grpSpPr>
          <a:xfrm>
            <a:off x="-109408" y="4443857"/>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p:cNvSpPr/>
          <p:nvPr/>
        </p:nvSpPr>
        <p:spPr>
          <a:xfrm>
            <a:off x="720000" y="1067506"/>
            <a:ext cx="184731" cy="307777"/>
          </a:xfrm>
          <a:prstGeom prst="rect">
            <a:avLst/>
          </a:prstGeom>
        </p:spPr>
        <p:txBody>
          <a:bodyPr wrap="none">
            <a:spAutoFit/>
          </a:bodyPr>
          <a:lstStyle/>
          <a:p>
            <a:pPr lvl="0"/>
            <a:endParaRPr lang="vi-VN" dirty="0"/>
          </a:p>
        </p:txBody>
      </p:sp>
      <p:sp>
        <p:nvSpPr>
          <p:cNvPr id="3" name="Rectangle 2"/>
          <p:cNvSpPr/>
          <p:nvPr/>
        </p:nvSpPr>
        <p:spPr>
          <a:xfrm>
            <a:off x="720000" y="1037675"/>
            <a:ext cx="1665841" cy="338554"/>
          </a:xfrm>
          <a:prstGeom prst="rect">
            <a:avLst/>
          </a:prstGeom>
        </p:spPr>
        <p:txBody>
          <a:bodyPr wrap="none">
            <a:spAutoFit/>
          </a:bodyPr>
          <a:lstStyle/>
          <a:p>
            <a:pPr lvl="0"/>
            <a:r>
              <a:rPr lang="vi-VN" sz="1600" b="1" dirty="0" smtClean="0">
                <a:latin typeface="IBM Plex Mono" panose="020B0604020202020204" charset="0"/>
              </a:rPr>
              <a:t>a) Nguồn gốc</a:t>
            </a:r>
            <a:endParaRPr lang="vi-VN" sz="1600" b="1" dirty="0">
              <a:latin typeface="IBM Plex Mono" panose="020B0604020202020204" charset="0"/>
            </a:endParaRPr>
          </a:p>
        </p:txBody>
      </p:sp>
      <p:pic>
        <p:nvPicPr>
          <p:cNvPr id="1030" name="Picture 6" descr="What Is Simulated Annealing? - Example using JavaScript with simulation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66169" y="1437785"/>
            <a:ext cx="2736114" cy="273611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720000" y="2861156"/>
            <a:ext cx="2900153" cy="338554"/>
          </a:xfrm>
          <a:prstGeom prst="rect">
            <a:avLst/>
          </a:prstGeom>
        </p:spPr>
        <p:txBody>
          <a:bodyPr wrap="none">
            <a:spAutoFit/>
          </a:bodyPr>
          <a:lstStyle/>
          <a:p>
            <a:pPr lvl="0"/>
            <a:r>
              <a:rPr lang="en-US" sz="1600" b="1" dirty="0" smtClean="0">
                <a:latin typeface="IBM Plex Mono" panose="020B0604020202020204" charset="0"/>
              </a:rPr>
              <a:t>b) </a:t>
            </a:r>
            <a:r>
              <a:rPr lang="vi-VN" sz="1600" b="1" dirty="0" smtClean="0">
                <a:latin typeface="IBM Plex Mono" panose="020B0604020202020204" charset="0"/>
              </a:rPr>
              <a:t>Ý tưởng và mục đích</a:t>
            </a:r>
            <a:endParaRPr lang="vi-VN" sz="1600" b="1" dirty="0">
              <a:latin typeface="IBM Plex Mono" panose="020B0604020202020204" charset="0"/>
            </a:endParaRPr>
          </a:p>
        </p:txBody>
      </p:sp>
      <p:sp>
        <p:nvSpPr>
          <p:cNvPr id="19" name="Google Shape;1533;p39"/>
          <p:cNvSpPr txBox="1">
            <a:spLocks noGrp="1"/>
          </p:cNvSpPr>
          <p:nvPr>
            <p:ph type="subTitle" idx="2"/>
          </p:nvPr>
        </p:nvSpPr>
        <p:spPr>
          <a:xfrm>
            <a:off x="720000" y="3114464"/>
            <a:ext cx="4414187" cy="1686951"/>
          </a:xfrm>
          <a:prstGeom prst="rect">
            <a:avLst/>
          </a:prstGeom>
        </p:spPr>
        <p:txBody>
          <a:bodyPr spcFirstLastPara="1" wrap="square" lIns="91425" tIns="91425" rIns="91425" bIns="91425" anchor="t" anchorCtr="0">
            <a:noAutofit/>
          </a:bodyPr>
          <a:lstStyle/>
          <a:p>
            <a:pPr marL="342900" lvl="0" indent="-342900" algn="just">
              <a:lnSpc>
                <a:spcPts val="2200"/>
              </a:lnSpc>
              <a:buFont typeface="Wingdings" panose="05000000000000000000" pitchFamily="2" charset="2"/>
              <a:buChar char="§"/>
            </a:pPr>
            <a:r>
              <a:rPr lang="vi-VN" dirty="0">
                <a:latin typeface="Poppins" panose="020B0604020202020204" charset="0"/>
                <a:cs typeface="Poppins" panose="020B0604020202020204" charset="0"/>
              </a:rPr>
              <a:t>Ý tưởng: Tìm kiếm giải pháp tối ưu bằng cách cho phép chấp nhận các giải pháp xấu tạm </a:t>
            </a:r>
            <a:r>
              <a:rPr lang="vi-VN" dirty="0" smtClean="0">
                <a:latin typeface="Poppins" panose="020B0604020202020204" charset="0"/>
                <a:cs typeface="Poppins" panose="020B0604020202020204" charset="0"/>
              </a:rPr>
              <a:t>thời </a:t>
            </a:r>
            <a:r>
              <a:rPr lang="vi-VN" dirty="0">
                <a:latin typeface="Poppins" panose="020B0604020202020204" charset="0"/>
                <a:cs typeface="Poppins" panose="020B0604020202020204" charset="0"/>
              </a:rPr>
              <a:t>để tránh rơi vào cực tiểu cục bộ</a:t>
            </a:r>
            <a:r>
              <a:rPr lang="vi-VN" dirty="0" smtClean="0">
                <a:latin typeface="Poppins" panose="020B0604020202020204" charset="0"/>
                <a:cs typeface="Poppins" panose="020B0604020202020204" charset="0"/>
              </a:rPr>
              <a:t>.</a:t>
            </a:r>
          </a:p>
          <a:p>
            <a:pPr marL="342900" lvl="0" indent="-342900" algn="just">
              <a:lnSpc>
                <a:spcPts val="2200"/>
              </a:lnSpc>
              <a:buFont typeface="Wingdings" panose="05000000000000000000" pitchFamily="2" charset="2"/>
              <a:buChar char="§"/>
            </a:pPr>
            <a:r>
              <a:rPr lang="vi-VN" dirty="0">
                <a:latin typeface="Poppins" panose="020B0604020202020204" charset="0"/>
                <a:cs typeface="Poppins" panose="020B0604020202020204" charset="0"/>
              </a:rPr>
              <a:t>Mục đích: Giải quyết bài toán tối ưu hóa trong không gian tìm kiếm phức tạp.</a:t>
            </a:r>
            <a:endParaRPr dirty="0">
              <a:latin typeface="Poppins" panose="020B0604020202020204" charset="0"/>
              <a:cs typeface="Poppins"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31"/>
                                        </p:tgtEl>
                                        <p:attrNameLst>
                                          <p:attrName>style.visibility</p:attrName>
                                        </p:attrNameLst>
                                      </p:cBhvr>
                                      <p:to>
                                        <p:strVal val="visible"/>
                                      </p:to>
                                    </p:set>
                                    <p:anim calcmode="lin" valueType="num">
                                      <p:cBhvr additive="base">
                                        <p:cTn id="7" dur="500" fill="hold"/>
                                        <p:tgtEl>
                                          <p:spTgt spid="1531"/>
                                        </p:tgtEl>
                                        <p:attrNameLst>
                                          <p:attrName>ppt_x</p:attrName>
                                        </p:attrNameLst>
                                      </p:cBhvr>
                                      <p:tavLst>
                                        <p:tav tm="0">
                                          <p:val>
                                            <p:strVal val="0-#ppt_w/2"/>
                                          </p:val>
                                        </p:tav>
                                        <p:tav tm="100000">
                                          <p:val>
                                            <p:strVal val="#ppt_x"/>
                                          </p:val>
                                        </p:tav>
                                      </p:tavLst>
                                    </p:anim>
                                    <p:anim calcmode="lin" valueType="num">
                                      <p:cBhvr additive="base">
                                        <p:cTn id="8" dur="500" fill="hold"/>
                                        <p:tgtEl>
                                          <p:spTgt spid="15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030"/>
                                        </p:tgtEl>
                                        <p:attrNameLst>
                                          <p:attrName>style.visibility</p:attrName>
                                        </p:attrNameLst>
                                      </p:cBhvr>
                                      <p:to>
                                        <p:strVal val="visible"/>
                                      </p:to>
                                    </p:set>
                                    <p:animEffect transition="in" filter="fade">
                                      <p:cBhvr>
                                        <p:cTn id="16" dur="1000"/>
                                        <p:tgtEl>
                                          <p:spTgt spid="1030"/>
                                        </p:tgtEl>
                                      </p:cBhvr>
                                    </p:animEffect>
                                    <p:anim calcmode="lin" valueType="num">
                                      <p:cBhvr>
                                        <p:cTn id="17" dur="1000" fill="hold"/>
                                        <p:tgtEl>
                                          <p:spTgt spid="1030"/>
                                        </p:tgtEl>
                                        <p:attrNameLst>
                                          <p:attrName>ppt_x</p:attrName>
                                        </p:attrNameLst>
                                      </p:cBhvr>
                                      <p:tavLst>
                                        <p:tav tm="0">
                                          <p:val>
                                            <p:strVal val="#ppt_x"/>
                                          </p:val>
                                        </p:tav>
                                        <p:tav tm="100000">
                                          <p:val>
                                            <p:strVal val="#ppt_x"/>
                                          </p:val>
                                        </p:tav>
                                      </p:tavLst>
                                    </p:anim>
                                    <p:anim calcmode="lin" valueType="num">
                                      <p:cBhvr>
                                        <p:cTn id="18" dur="1000" fill="hold"/>
                                        <p:tgtEl>
                                          <p:spTgt spid="1030"/>
                                        </p:tgtEl>
                                        <p:attrNameLst>
                                          <p:attrName>ppt_y</p:attrName>
                                        </p:attrNameLst>
                                      </p:cBhvr>
                                      <p:tavLst>
                                        <p:tav tm="0">
                                          <p:val>
                                            <p:strVal val="#ppt_y+.1"/>
                                          </p:val>
                                        </p:tav>
                                        <p:tav tm="100000">
                                          <p:val>
                                            <p:strVal val="#ppt_y"/>
                                          </p:val>
                                        </p:tav>
                                      </p:tavLst>
                                    </p:anim>
                                  </p:childTnLst>
                                </p:cTn>
                              </p:par>
                              <p:par>
                                <p:cTn id="19" presetID="22" presetClass="entr" presetSubtype="4" fill="hold" grpId="0" nodeType="withEffect">
                                  <p:stCondLst>
                                    <p:cond delay="0"/>
                                  </p:stCondLst>
                                  <p:childTnLst>
                                    <p:set>
                                      <p:cBhvr>
                                        <p:cTn id="20" dur="1" fill="hold">
                                          <p:stCondLst>
                                            <p:cond delay="0"/>
                                          </p:stCondLst>
                                        </p:cTn>
                                        <p:tgtEl>
                                          <p:spTgt spid="1533">
                                            <p:txEl>
                                              <p:pRg st="0" end="0"/>
                                            </p:txEl>
                                          </p:spTgt>
                                        </p:tgtEl>
                                        <p:attrNameLst>
                                          <p:attrName>style.visibility</p:attrName>
                                        </p:attrNameLst>
                                      </p:cBhvr>
                                      <p:to>
                                        <p:strVal val="visible"/>
                                      </p:to>
                                    </p:set>
                                    <p:animEffect transition="in" filter="wipe(down)">
                                      <p:cBhvr>
                                        <p:cTn id="21" dur="500"/>
                                        <p:tgtEl>
                                          <p:spTgt spid="1533">
                                            <p:txEl>
                                              <p:pRg st="0" end="0"/>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33">
                                            <p:txEl>
                                              <p:pRg st="1" end="1"/>
                                            </p:txEl>
                                          </p:spTgt>
                                        </p:tgtEl>
                                        <p:attrNameLst>
                                          <p:attrName>style.visibility</p:attrName>
                                        </p:attrNameLst>
                                      </p:cBhvr>
                                      <p:to>
                                        <p:strVal val="visible"/>
                                      </p:to>
                                    </p:set>
                                    <p:animEffect transition="in" filter="wipe(down)">
                                      <p:cBhvr>
                                        <p:cTn id="24" dur="500"/>
                                        <p:tgtEl>
                                          <p:spTgt spid="153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0-#ppt_w/2"/>
                                          </p:val>
                                        </p:tav>
                                        <p:tav tm="100000">
                                          <p:val>
                                            <p:strVal val="#ppt_x"/>
                                          </p:val>
                                        </p:tav>
                                      </p:tavLst>
                                    </p:anim>
                                    <p:anim calcmode="lin" valueType="num">
                                      <p:cBhvr additive="base">
                                        <p:cTn id="30" dur="500" fill="hold"/>
                                        <p:tgtEl>
                                          <p:spTgt spid="18"/>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19">
                                            <p:txEl>
                                              <p:pRg st="0" end="0"/>
                                            </p:txEl>
                                          </p:spTgt>
                                        </p:tgtEl>
                                        <p:attrNameLst>
                                          <p:attrName>style.visibility</p:attrName>
                                        </p:attrNameLst>
                                      </p:cBhvr>
                                      <p:to>
                                        <p:strVal val="visible"/>
                                      </p:to>
                                    </p:set>
                                    <p:animEffect transition="in" filter="wipe(down)">
                                      <p:cBhvr>
                                        <p:cTn id="34" dur="500"/>
                                        <p:tgtEl>
                                          <p:spTgt spid="19">
                                            <p:txEl>
                                              <p:pRg st="0" end="0"/>
                                            </p:txEl>
                                          </p:spTgt>
                                        </p:tgtEl>
                                      </p:cBhvr>
                                    </p:animEffect>
                                  </p:childTnLst>
                                </p:cTn>
                              </p:par>
                            </p:childTnLst>
                          </p:cTn>
                        </p:par>
                        <p:par>
                          <p:cTn id="35" fill="hold">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19">
                                            <p:txEl>
                                              <p:pRg st="1" end="1"/>
                                            </p:txEl>
                                          </p:spTgt>
                                        </p:tgtEl>
                                        <p:attrNameLst>
                                          <p:attrName>style.visibility</p:attrName>
                                        </p:attrNameLst>
                                      </p:cBhvr>
                                      <p:to>
                                        <p:strVal val="visible"/>
                                      </p:to>
                                    </p:set>
                                    <p:animEffect transition="in" filter="wipe(down)">
                                      <p:cBhvr>
                                        <p:cTn id="38"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1" grpId="0"/>
      <p:bldP spid="1533" grpId="0" build="p"/>
      <p:bldP spid="3" grpId="0"/>
      <p:bldP spid="18" grpId="0"/>
      <p:bldP spid="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smtClean="0"/>
              <a:t>2. Nguyên lý hoạt động</a:t>
            </a:r>
            <a:endParaRPr dirty="0"/>
          </a:p>
        </p:txBody>
      </p:sp>
      <p:sp>
        <p:nvSpPr>
          <p:cNvPr id="8" name="Rectangle 7"/>
          <p:cNvSpPr/>
          <p:nvPr/>
        </p:nvSpPr>
        <p:spPr>
          <a:xfrm>
            <a:off x="616539" y="1389625"/>
            <a:ext cx="5262714" cy="1331134"/>
          </a:xfrm>
          <a:prstGeom prst="rect">
            <a:avLst/>
          </a:prstGeom>
        </p:spPr>
        <p:txBody>
          <a:bodyPr wrap="square">
            <a:spAutoFit/>
          </a:bodyPr>
          <a:lstStyle/>
          <a:p>
            <a:pPr algn="just">
              <a:lnSpc>
                <a:spcPct val="115000"/>
              </a:lnSpc>
            </a:pPr>
            <a:r>
              <a:rPr lang="vi-VN" dirty="0" smtClean="0">
                <a:latin typeface="Times New Roman" panose="02020603050405020304" pitchFamily="18" charset="0"/>
                <a:ea typeface="Times New Roman" panose="02020603050405020304" pitchFamily="18" charset="0"/>
              </a:rPr>
              <a:t>- Khái niệm chính:</a:t>
            </a:r>
          </a:p>
          <a:p>
            <a:pPr marL="285750" indent="-285750" algn="just">
              <a:lnSpc>
                <a:spcPct val="115000"/>
              </a:lnSpc>
              <a:buFont typeface="Arial" panose="020B0604020202020204" pitchFamily="34" charset="0"/>
              <a:buChar char="•"/>
            </a:pPr>
            <a:r>
              <a:rPr lang="vi-VN" dirty="0" smtClean="0">
                <a:latin typeface="Times New Roman" panose="02020603050405020304" pitchFamily="18" charset="0"/>
                <a:ea typeface="Times New Roman" panose="02020603050405020304" pitchFamily="18" charset="0"/>
              </a:rPr>
              <a:t>Bắt đầu từ một trạng thái ban đầu với nhiệt độ cao.</a:t>
            </a:r>
          </a:p>
          <a:p>
            <a:pPr marL="285750" indent="-285750" algn="just">
              <a:lnSpc>
                <a:spcPct val="115000"/>
              </a:lnSpc>
              <a:buFont typeface="Arial" panose="020B0604020202020204" pitchFamily="34" charset="0"/>
              <a:buChar char="•"/>
            </a:pPr>
            <a:r>
              <a:rPr lang="vi-VN" dirty="0" smtClean="0">
                <a:latin typeface="Times New Roman" panose="02020603050405020304" pitchFamily="18" charset="0"/>
                <a:ea typeface="Times New Roman" panose="02020603050405020304" pitchFamily="18" charset="0"/>
              </a:rPr>
              <a:t>Tìm kiếm trạng thái mới lân cận và so sánh năng lượng.</a:t>
            </a:r>
          </a:p>
          <a:p>
            <a:pPr marL="285750" indent="-285750" algn="just">
              <a:lnSpc>
                <a:spcPct val="115000"/>
              </a:lnSpc>
              <a:buFont typeface="Arial" panose="020B0604020202020204" pitchFamily="34" charset="0"/>
              <a:buChar char="•"/>
            </a:pPr>
            <a:r>
              <a:rPr lang="vi-VN" dirty="0" smtClean="0">
                <a:latin typeface="Times New Roman" panose="02020603050405020304" pitchFamily="18" charset="0"/>
                <a:ea typeface="Times New Roman" panose="02020603050405020304" pitchFamily="18" charset="0"/>
              </a:rPr>
              <a:t>Chấp nhận trạng thái xấu hơn với một xác suất dựa trên nhiệt độ.</a:t>
            </a:r>
          </a:p>
          <a:p>
            <a:pPr marL="285750" indent="-285750" algn="just">
              <a:lnSpc>
                <a:spcPct val="115000"/>
              </a:lnSpc>
              <a:buFont typeface="Arial" panose="020B0604020202020204" pitchFamily="34" charset="0"/>
              <a:buChar char="•"/>
            </a:pPr>
            <a:r>
              <a:rPr lang="vi-VN" dirty="0" smtClean="0">
                <a:latin typeface="Times New Roman" panose="02020603050405020304" pitchFamily="18" charset="0"/>
                <a:ea typeface="Times New Roman" panose="02020603050405020304" pitchFamily="18" charset="0"/>
              </a:rPr>
              <a:t>Nhiệt độ giảm dần để thu hẹp không gian tìm kiếm.</a:t>
            </a:r>
            <a:endParaRPr lang="en-US" dirty="0">
              <a:latin typeface="Times New Roman" panose="02020603050405020304" pitchFamily="18" charset="0"/>
              <a:ea typeface="Times New Roman" panose="02020603050405020304" pitchFamily="18" charset="0"/>
            </a:endParaRPr>
          </a:p>
        </p:txBody>
      </p:sp>
      <p:sp>
        <p:nvSpPr>
          <p:cNvPr id="15" name="AutoShape 8" descr="User Interface (UI) Design - GeeksforGeeks"/>
          <p:cNvSpPr>
            <a:spLocks noChangeAspect="1" noChangeArrowheads="1"/>
          </p:cNvSpPr>
          <p:nvPr/>
        </p:nvSpPr>
        <p:spPr bwMode="auto">
          <a:xfrm>
            <a:off x="4798694" y="392628"/>
            <a:ext cx="1622425" cy="16224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endParaRPr lang="en-US"/>
          </a:p>
        </p:txBody>
      </p:sp>
      <p:sp>
        <p:nvSpPr>
          <p:cNvPr id="12" name="Rectangle 11"/>
          <p:cNvSpPr/>
          <p:nvPr/>
        </p:nvSpPr>
        <p:spPr>
          <a:xfrm>
            <a:off x="616539" y="2801865"/>
            <a:ext cx="4416048" cy="1401922"/>
          </a:xfrm>
          <a:prstGeom prst="rect">
            <a:avLst/>
          </a:prstGeom>
        </p:spPr>
        <p:txBody>
          <a:bodyPr wrap="square">
            <a:spAutoFit/>
          </a:bodyPr>
          <a:lstStyle/>
          <a:p>
            <a:pPr algn="just">
              <a:lnSpc>
                <a:spcPct val="115000"/>
              </a:lnSpc>
            </a:pPr>
            <a:r>
              <a:rPr lang="vi-VN" dirty="0" smtClean="0">
                <a:latin typeface="Times New Roman" panose="02020603050405020304" pitchFamily="18" charset="0"/>
                <a:ea typeface="Times New Roman" panose="02020603050405020304" pitchFamily="18" charset="0"/>
              </a:rPr>
              <a:t>- Cơ </a:t>
            </a:r>
            <a:r>
              <a:rPr lang="vi-VN" dirty="0">
                <a:latin typeface="Times New Roman" panose="02020603050405020304" pitchFamily="18" charset="0"/>
                <a:ea typeface="Times New Roman" panose="02020603050405020304" pitchFamily="18" charset="0"/>
              </a:rPr>
              <a:t>chế làm mát (Cooling Schedule): </a:t>
            </a:r>
            <a:endParaRPr lang="vi-VN" dirty="0" smtClean="0">
              <a:latin typeface="Times New Roman" panose="02020603050405020304" pitchFamily="18" charset="0"/>
              <a:ea typeface="Times New Roman" panose="02020603050405020304" pitchFamily="18" charset="0"/>
            </a:endParaRPr>
          </a:p>
          <a:p>
            <a:pPr algn="just">
              <a:lnSpc>
                <a:spcPct val="115000"/>
              </a:lnSpc>
            </a:pPr>
            <a:r>
              <a:rPr lang="vi-VN" dirty="0" smtClean="0">
                <a:latin typeface="Times New Roman" panose="02020603050405020304" pitchFamily="18" charset="0"/>
                <a:ea typeface="Times New Roman" panose="02020603050405020304" pitchFamily="18" charset="0"/>
              </a:rPr>
              <a:t>Nhiệt </a:t>
            </a:r>
            <a:r>
              <a:rPr lang="vi-VN" dirty="0">
                <a:latin typeface="Times New Roman" panose="02020603050405020304" pitchFamily="18" charset="0"/>
                <a:ea typeface="Times New Roman" panose="02020603050405020304" pitchFamily="18" charset="0"/>
              </a:rPr>
              <a:t>độ giảm theo một hàm, ví dụ</a:t>
            </a:r>
            <a:r>
              <a:rPr lang="vi-VN" dirty="0" smtClean="0">
                <a:latin typeface="Times New Roman" panose="02020603050405020304" pitchFamily="18" charset="0"/>
                <a:ea typeface="Times New Roman" panose="02020603050405020304" pitchFamily="18" charset="0"/>
              </a:rPr>
              <a:t>:	</a:t>
            </a:r>
          </a:p>
          <a:p>
            <a:pPr algn="just">
              <a:lnSpc>
                <a:spcPct val="115000"/>
              </a:lnSpc>
            </a:pPr>
            <a:r>
              <a:rPr lang="vi-VN" dirty="0">
                <a:latin typeface="Times New Roman" panose="02020603050405020304" pitchFamily="18" charset="0"/>
                <a:ea typeface="Times New Roman" panose="02020603050405020304" pitchFamily="18" charset="0"/>
              </a:rPr>
              <a:t>	</a:t>
            </a:r>
            <a:r>
              <a:rPr lang="vi-VN" dirty="0" smtClean="0">
                <a:latin typeface="Times New Roman" panose="02020603050405020304" pitchFamily="18" charset="0"/>
                <a:ea typeface="Times New Roman" panose="02020603050405020304" pitchFamily="18" charset="0"/>
              </a:rPr>
              <a:t> </a:t>
            </a:r>
            <a:r>
              <a:rPr lang="vi-VN" sz="1800" b="1" dirty="0" smtClean="0">
                <a:latin typeface="Times New Roman" panose="02020603050405020304" pitchFamily="18" charset="0"/>
                <a:ea typeface="Times New Roman" panose="02020603050405020304" pitchFamily="18" charset="0"/>
              </a:rPr>
              <a:t>𝑇 </a:t>
            </a:r>
            <a:r>
              <a:rPr lang="vi-VN" sz="1800" b="1" dirty="0">
                <a:latin typeface="Times New Roman" panose="02020603050405020304" pitchFamily="18" charset="0"/>
                <a:ea typeface="Times New Roman" panose="02020603050405020304" pitchFamily="18" charset="0"/>
              </a:rPr>
              <a:t>= </a:t>
            </a:r>
            <a:r>
              <a:rPr lang="vi-VN" sz="1800" b="1" dirty="0" smtClean="0">
                <a:latin typeface="Times New Roman" panose="02020603050405020304" pitchFamily="18" charset="0"/>
                <a:ea typeface="Times New Roman" panose="02020603050405020304" pitchFamily="18" charset="0"/>
              </a:rPr>
              <a:t>𝑇</a:t>
            </a:r>
            <a:r>
              <a:rPr lang="vi-VN" sz="1800" b="1" baseline="-25000" dirty="0" smtClean="0">
                <a:latin typeface="Times New Roman" panose="02020603050405020304" pitchFamily="18" charset="0"/>
                <a:ea typeface="Times New Roman" panose="02020603050405020304" pitchFamily="18" charset="0"/>
              </a:rPr>
              <a:t>0 </a:t>
            </a:r>
            <a:r>
              <a:rPr lang="vi-VN" sz="1800" b="1" dirty="0">
                <a:latin typeface="Times New Roman" panose="02020603050405020304" pitchFamily="18" charset="0"/>
                <a:ea typeface="Times New Roman" panose="02020603050405020304" pitchFamily="18" charset="0"/>
              </a:rPr>
              <a:t>⋅ </a:t>
            </a:r>
            <a:r>
              <a:rPr lang="vi-VN" sz="1800" b="1" dirty="0" smtClean="0">
                <a:latin typeface="Times New Roman" panose="02020603050405020304" pitchFamily="18" charset="0"/>
                <a:ea typeface="Times New Roman" panose="02020603050405020304" pitchFamily="18" charset="0"/>
              </a:rPr>
              <a:t>𝛼</a:t>
            </a:r>
            <a:r>
              <a:rPr lang="vi-VN" sz="1800" b="1" baseline="30000" dirty="0" smtClean="0">
                <a:latin typeface="Times New Roman" panose="02020603050405020304" pitchFamily="18" charset="0"/>
                <a:ea typeface="Times New Roman" panose="02020603050405020304" pitchFamily="18" charset="0"/>
              </a:rPr>
              <a:t>𝑘</a:t>
            </a:r>
            <a:r>
              <a:rPr lang="vi-VN" sz="1800" b="1" dirty="0" smtClean="0">
                <a:latin typeface="Times New Roman" panose="02020603050405020304" pitchFamily="18" charset="0"/>
                <a:ea typeface="Times New Roman" panose="02020603050405020304" pitchFamily="18" charset="0"/>
              </a:rPr>
              <a:t> </a:t>
            </a:r>
            <a:endParaRPr lang="vi-VN" b="1" dirty="0" smtClean="0">
              <a:latin typeface="Times New Roman" panose="02020603050405020304" pitchFamily="18" charset="0"/>
              <a:ea typeface="Times New Roman" panose="02020603050405020304" pitchFamily="18" charset="0"/>
            </a:endParaRPr>
          </a:p>
          <a:p>
            <a:pPr algn="just">
              <a:lnSpc>
                <a:spcPct val="115000"/>
              </a:lnSpc>
            </a:pPr>
            <a:r>
              <a:rPr lang="vi-VN" dirty="0" smtClean="0">
                <a:latin typeface="Times New Roman" panose="02020603050405020304" pitchFamily="18" charset="0"/>
                <a:ea typeface="Times New Roman" panose="02020603050405020304" pitchFamily="18" charset="0"/>
              </a:rPr>
              <a:t>(</a:t>
            </a:r>
            <a:r>
              <a:rPr lang="vi-VN" dirty="0">
                <a:latin typeface="Times New Roman" panose="02020603050405020304" pitchFamily="18" charset="0"/>
                <a:ea typeface="Times New Roman" panose="02020603050405020304" pitchFamily="18" charset="0"/>
              </a:rPr>
              <a:t>Trong đó </a:t>
            </a:r>
            <a:r>
              <a:rPr lang="vi-VN" b="1" dirty="0" smtClean="0">
                <a:latin typeface="Times New Roman" panose="02020603050405020304" pitchFamily="18" charset="0"/>
                <a:ea typeface="Times New Roman" panose="02020603050405020304" pitchFamily="18" charset="0"/>
              </a:rPr>
              <a:t>𝑇</a:t>
            </a:r>
            <a:r>
              <a:rPr lang="vi-VN" b="1" baseline="-25000" dirty="0" smtClean="0">
                <a:latin typeface="Times New Roman" panose="02020603050405020304" pitchFamily="18" charset="0"/>
                <a:ea typeface="Times New Roman" panose="02020603050405020304" pitchFamily="18" charset="0"/>
              </a:rPr>
              <a:t>0</a:t>
            </a:r>
            <a:r>
              <a:rPr lang="vi-VN" dirty="0" smtClean="0">
                <a:latin typeface="Times New Roman" panose="02020603050405020304" pitchFamily="18" charset="0"/>
                <a:ea typeface="Times New Roman" panose="02020603050405020304" pitchFamily="18" charset="0"/>
              </a:rPr>
              <a:t>: </a:t>
            </a:r>
            <a:r>
              <a:rPr lang="vi-VN" dirty="0">
                <a:latin typeface="Times New Roman" panose="02020603050405020304" pitchFamily="18" charset="0"/>
                <a:ea typeface="Times New Roman" panose="02020603050405020304" pitchFamily="18" charset="0"/>
              </a:rPr>
              <a:t>nhiệt độ ban </a:t>
            </a:r>
            <a:r>
              <a:rPr lang="vi-VN" dirty="0" smtClean="0">
                <a:latin typeface="Times New Roman" panose="02020603050405020304" pitchFamily="18" charset="0"/>
                <a:ea typeface="Times New Roman" panose="02020603050405020304" pitchFamily="18" charset="0"/>
              </a:rPr>
              <a:t>đầu; </a:t>
            </a:r>
            <a:r>
              <a:rPr lang="el-GR" b="1" dirty="0">
                <a:latin typeface="Times New Roman" panose="02020603050405020304" pitchFamily="18" charset="0"/>
                <a:ea typeface="Times New Roman" panose="02020603050405020304" pitchFamily="18" charset="0"/>
              </a:rPr>
              <a:t>α</a:t>
            </a:r>
            <a:r>
              <a:rPr lang="el-GR" dirty="0">
                <a:latin typeface="Times New Roman" panose="02020603050405020304" pitchFamily="18" charset="0"/>
                <a:ea typeface="Times New Roman" panose="02020603050405020304" pitchFamily="18" charset="0"/>
              </a:rPr>
              <a:t>: </a:t>
            </a:r>
            <a:r>
              <a:rPr lang="vi-VN" dirty="0">
                <a:latin typeface="Times New Roman" panose="02020603050405020304" pitchFamily="18" charset="0"/>
                <a:ea typeface="Times New Roman" panose="02020603050405020304" pitchFamily="18" charset="0"/>
              </a:rPr>
              <a:t>hệ số </a:t>
            </a:r>
            <a:r>
              <a:rPr lang="vi-VN" dirty="0" smtClean="0">
                <a:latin typeface="Times New Roman" panose="02020603050405020304" pitchFamily="18" charset="0"/>
                <a:ea typeface="Times New Roman" panose="02020603050405020304" pitchFamily="18" charset="0"/>
              </a:rPr>
              <a:t>giảm; </a:t>
            </a:r>
            <a:r>
              <a:rPr lang="vi-VN" b="1" dirty="0" smtClean="0">
                <a:latin typeface="Times New Roman" panose="02020603050405020304" pitchFamily="18" charset="0"/>
                <a:ea typeface="Times New Roman" panose="02020603050405020304" pitchFamily="18" charset="0"/>
              </a:rPr>
              <a:t>k</a:t>
            </a:r>
            <a:r>
              <a:rPr lang="vi-VN" dirty="0">
                <a:latin typeface="Times New Roman" panose="02020603050405020304" pitchFamily="18" charset="0"/>
                <a:ea typeface="Times New Roman" panose="02020603050405020304" pitchFamily="18" charset="0"/>
              </a:rPr>
              <a:t>: số lần lặp).</a:t>
            </a:r>
            <a:endParaRPr lang="en-US" dirty="0">
              <a:latin typeface="Times New Roman" panose="02020603050405020304" pitchFamily="18" charset="0"/>
              <a:ea typeface="Times New Roman" panose="02020603050405020304" pitchFamily="18" charset="0"/>
            </a:endParaRPr>
          </a:p>
        </p:txBody>
      </p:sp>
      <p:sp>
        <p:nvSpPr>
          <p:cNvPr id="2" name="TextBox 1"/>
          <p:cNvSpPr txBox="1"/>
          <p:nvPr/>
        </p:nvSpPr>
        <p:spPr>
          <a:xfrm>
            <a:off x="7321973" y="2465493"/>
            <a:ext cx="1348446" cy="307777"/>
          </a:xfrm>
          <a:prstGeom prst="rect">
            <a:avLst/>
          </a:prstGeom>
          <a:noFill/>
        </p:spPr>
        <p:txBody>
          <a:bodyPr wrap="none" rtlCol="0">
            <a:spAutoFit/>
          </a:bodyPr>
          <a:lstStyle/>
          <a:p>
            <a:r>
              <a:rPr lang="vi-VN" dirty="0" smtClean="0"/>
              <a:t>Hình minh họa</a:t>
            </a:r>
          </a:p>
        </p:txBody>
      </p:sp>
    </p:spTree>
    <p:extLst>
      <p:ext uri="{BB962C8B-B14F-4D97-AF65-F5344CB8AC3E}">
        <p14:creationId xmlns:p14="http://schemas.microsoft.com/office/powerpoint/2010/main" val="16841479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35"/>
                                        </p:tgtEl>
                                        <p:attrNameLst>
                                          <p:attrName>style.visibility</p:attrName>
                                        </p:attrNameLst>
                                      </p:cBhvr>
                                      <p:to>
                                        <p:strVal val="visible"/>
                                      </p:to>
                                    </p:set>
                                    <p:animEffect transition="in" filter="fade">
                                      <p:cBhvr>
                                        <p:cTn id="7" dur="500"/>
                                        <p:tgtEl>
                                          <p:spTgt spid="173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5" grpId="0"/>
      <p:bldP spid="8"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l"/>
            <a:r>
              <a:rPr lang="vi-VN" dirty="0" smtClean="0"/>
              <a:t>3. Các bước thực hiện</a:t>
            </a:r>
            <a:endParaRPr dirty="0"/>
          </a:p>
        </p:txBody>
      </p:sp>
      <p:sp>
        <p:nvSpPr>
          <p:cNvPr id="1533" name="Google Shape;1533;p39"/>
          <p:cNvSpPr txBox="1">
            <a:spLocks noGrp="1"/>
          </p:cNvSpPr>
          <p:nvPr>
            <p:ph type="subTitle" idx="2"/>
          </p:nvPr>
        </p:nvSpPr>
        <p:spPr>
          <a:xfrm>
            <a:off x="720000" y="945318"/>
            <a:ext cx="5138933" cy="3782623"/>
          </a:xfrm>
          <a:prstGeom prst="rect">
            <a:avLst/>
          </a:prstGeom>
        </p:spPr>
        <p:txBody>
          <a:bodyPr spcFirstLastPara="1" wrap="square" lIns="91425" tIns="91425" rIns="91425" bIns="91425" anchor="t" anchorCtr="0">
            <a:noAutofit/>
          </a:bodyPr>
          <a:lstStyle/>
          <a:p>
            <a:pPr marL="0" lvl="0" indent="0" algn="just">
              <a:lnSpc>
                <a:spcPts val="2200"/>
              </a:lnSpc>
            </a:pPr>
            <a:r>
              <a:rPr lang="vi-VN" dirty="0" smtClean="0">
                <a:latin typeface="+mj-lt"/>
                <a:cs typeface="Poppins" panose="020B0604020202020204" charset="0"/>
              </a:rPr>
              <a:t>1. </a:t>
            </a:r>
            <a:r>
              <a:rPr lang="vi-VN" dirty="0">
                <a:latin typeface="+mj-lt"/>
                <a:cs typeface="Poppins" panose="020B0604020202020204" charset="0"/>
              </a:rPr>
              <a:t>Khởi tạo : Lựa chọn trạng thái ban đầu và đặt nhiệt độ </a:t>
            </a:r>
            <a:r>
              <a:rPr lang="vi-VN" dirty="0" smtClean="0">
                <a:latin typeface="+mj-lt"/>
                <a:cs typeface="Poppins" panose="020B0604020202020204" charset="0"/>
              </a:rPr>
              <a:t>T</a:t>
            </a:r>
            <a:r>
              <a:rPr lang="vi-VN" baseline="-25000" dirty="0" smtClean="0">
                <a:latin typeface="+mj-lt"/>
                <a:cs typeface="Poppins" panose="020B0604020202020204" charset="0"/>
              </a:rPr>
              <a:t>0</a:t>
            </a:r>
            <a:r>
              <a:rPr lang="vi-VN" dirty="0" smtClean="0">
                <a:latin typeface="+mj-lt"/>
                <a:cs typeface="Poppins" panose="020B0604020202020204" charset="0"/>
              </a:rPr>
              <a:t>.</a:t>
            </a:r>
          </a:p>
          <a:p>
            <a:pPr marL="0" lvl="0" indent="0" algn="just">
              <a:lnSpc>
                <a:spcPts val="2200"/>
              </a:lnSpc>
            </a:pPr>
            <a:r>
              <a:rPr lang="vi-VN" dirty="0">
                <a:latin typeface="+mj-lt"/>
                <a:cs typeface="Poppins" panose="020B0604020202020204" charset="0"/>
              </a:rPr>
              <a:t>2. Xác định hàm mục tiêu: Hàm năng lượng cần tối ưu, ví dụ: </a:t>
            </a:r>
            <a:r>
              <a:rPr lang="vi-VN" dirty="0" smtClean="0">
                <a:latin typeface="+mj-lt"/>
                <a:cs typeface="Poppins" panose="020B0604020202020204" charset="0"/>
              </a:rPr>
              <a:t>E(x).</a:t>
            </a:r>
          </a:p>
          <a:p>
            <a:pPr marL="0" lvl="0" indent="0" algn="just">
              <a:lnSpc>
                <a:spcPts val="2200"/>
              </a:lnSpc>
            </a:pPr>
            <a:r>
              <a:rPr lang="vi-VN" dirty="0" smtClean="0">
                <a:latin typeface="+mj-lt"/>
                <a:cs typeface="Poppins" panose="020B0604020202020204" charset="0"/>
              </a:rPr>
              <a:t>3. Tìm kiếm trạng thái lân cận : Áp dụng quy tắc chuyển trạng thái</a:t>
            </a:r>
          </a:p>
          <a:p>
            <a:pPr marL="0" lvl="0" indent="0" algn="just">
              <a:lnSpc>
                <a:spcPts val="2200"/>
              </a:lnSpc>
            </a:pPr>
            <a:r>
              <a:rPr lang="vi-VN" dirty="0" smtClean="0">
                <a:latin typeface="+mj-lt"/>
                <a:cs typeface="Poppins" panose="020B0604020202020204" charset="0"/>
              </a:rPr>
              <a:t>4</a:t>
            </a:r>
            <a:r>
              <a:rPr lang="vi-VN" dirty="0">
                <a:latin typeface="+mj-lt"/>
                <a:cs typeface="Poppins" panose="020B0604020202020204" charset="0"/>
              </a:rPr>
              <a:t>. Xác suất chấp nhận trạng thái </a:t>
            </a:r>
            <a:r>
              <a:rPr lang="vi-VN" dirty="0" smtClean="0">
                <a:latin typeface="+mj-lt"/>
                <a:cs typeface="Poppins" panose="020B0604020202020204" charset="0"/>
              </a:rPr>
              <a:t>mới </a:t>
            </a:r>
          </a:p>
          <a:p>
            <a:pPr marL="0" indent="0" algn="just">
              <a:lnSpc>
                <a:spcPts val="2200"/>
              </a:lnSpc>
            </a:pPr>
            <a:r>
              <a:rPr lang="vi-VN" sz="1600" dirty="0" smtClean="0">
                <a:latin typeface="+mj-lt"/>
              </a:rPr>
              <a:t>	P(Ec,En,T</a:t>
            </a:r>
            <a:r>
              <a:rPr lang="vi-VN" sz="1600" dirty="0">
                <a:latin typeface="+mj-lt"/>
              </a:rPr>
              <a:t>)=</a:t>
            </a:r>
            <a:r>
              <a:rPr lang="vi-VN" sz="1600" dirty="0" smtClean="0">
                <a:latin typeface="+mj-lt"/>
              </a:rPr>
              <a:t>e</a:t>
            </a:r>
            <a:r>
              <a:rPr lang="vi-VN" sz="1600" baseline="30000" dirty="0" smtClean="0">
                <a:latin typeface="+mj-lt"/>
              </a:rPr>
              <a:t>-deltaE/T</a:t>
            </a:r>
          </a:p>
          <a:p>
            <a:r>
              <a:rPr lang="vi-VN" dirty="0" smtClean="0">
                <a:latin typeface="+mj-lt"/>
              </a:rPr>
              <a:t>Trong </a:t>
            </a:r>
            <a:r>
              <a:rPr lang="vi-VN" dirty="0">
                <a:latin typeface="+mj-lt"/>
              </a:rPr>
              <a:t>đó:</a:t>
            </a:r>
            <a:endParaRPr lang="en-US" dirty="0">
              <a:latin typeface="+mj-lt"/>
            </a:endParaRPr>
          </a:p>
          <a:p>
            <a:pPr lvl="0">
              <a:buFont typeface="Arial" panose="020B0604020202020204" pitchFamily="34" charset="0"/>
              <a:buChar char="•"/>
            </a:pPr>
            <a:r>
              <a:rPr lang="vi-VN" dirty="0">
                <a:latin typeface="+mj-lt"/>
              </a:rPr>
              <a:t>Ec : năng lượng ở trạng thái hiện tại.</a:t>
            </a:r>
            <a:endParaRPr lang="en-US" dirty="0">
              <a:latin typeface="+mj-lt"/>
            </a:endParaRPr>
          </a:p>
          <a:p>
            <a:pPr lvl="0">
              <a:buFont typeface="Arial" panose="020B0604020202020204" pitchFamily="34" charset="0"/>
              <a:buChar char="•"/>
            </a:pPr>
            <a:r>
              <a:rPr lang="vi-VN" dirty="0">
                <a:latin typeface="+mj-lt"/>
              </a:rPr>
              <a:t>En : năng lượng tại địa điểm lân cận được đề xuất.</a:t>
            </a:r>
            <a:endParaRPr lang="en-US" dirty="0">
              <a:latin typeface="+mj-lt"/>
            </a:endParaRPr>
          </a:p>
          <a:p>
            <a:pPr lvl="0">
              <a:buFont typeface="Arial" panose="020B0604020202020204" pitchFamily="34" charset="0"/>
              <a:buChar char="•"/>
            </a:pPr>
            <a:r>
              <a:rPr lang="vi-VN" dirty="0">
                <a:latin typeface="+mj-lt"/>
              </a:rPr>
              <a:t>deltaE : sự thay đổi năng lượng giữa trạng thái hiện tại và </a:t>
            </a:r>
            <a:endParaRPr lang="vi-VN" dirty="0" smtClean="0">
              <a:latin typeface="+mj-lt"/>
            </a:endParaRPr>
          </a:p>
          <a:p>
            <a:pPr marL="139700" lvl="0" indent="0"/>
            <a:r>
              <a:rPr lang="vi-VN" dirty="0" smtClean="0">
                <a:latin typeface="+mj-lt"/>
              </a:rPr>
              <a:t>trạng </a:t>
            </a:r>
            <a:r>
              <a:rPr lang="vi-VN" dirty="0">
                <a:latin typeface="+mj-lt"/>
              </a:rPr>
              <a:t>thái láng giềng được đề xuất.</a:t>
            </a:r>
            <a:endParaRPr lang="en-US" dirty="0">
              <a:latin typeface="+mj-lt"/>
            </a:endParaRPr>
          </a:p>
          <a:p>
            <a:pPr lvl="0">
              <a:buFont typeface="Arial" panose="020B0604020202020204" pitchFamily="34" charset="0"/>
              <a:buChar char="•"/>
            </a:pPr>
            <a:r>
              <a:rPr lang="vi-VN" dirty="0">
                <a:latin typeface="+mj-lt"/>
              </a:rPr>
              <a:t>T : nhiệt độ hệ thống hiện </a:t>
            </a:r>
            <a:r>
              <a:rPr lang="vi-VN" dirty="0" smtClean="0">
                <a:latin typeface="+mj-lt"/>
              </a:rPr>
              <a:t>tại.</a:t>
            </a:r>
          </a:p>
          <a:p>
            <a:pPr marL="0" indent="0" algn="just">
              <a:lnSpc>
                <a:spcPts val="2200"/>
              </a:lnSpc>
            </a:pPr>
            <a:r>
              <a:rPr lang="vi-VN" dirty="0" smtClean="0">
                <a:latin typeface="+mj-lt"/>
                <a:cs typeface="Poppins" panose="020B0604020202020204" charset="0"/>
              </a:rPr>
              <a:t>5. Giảm nhiệt độ : Theo lịch làm mát (cooling schedule)</a:t>
            </a:r>
          </a:p>
          <a:p>
            <a:pPr marL="0" indent="0" algn="just">
              <a:lnSpc>
                <a:spcPts val="2200"/>
              </a:lnSpc>
            </a:pPr>
            <a:r>
              <a:rPr lang="vi-VN" dirty="0" smtClean="0">
                <a:latin typeface="+mj-lt"/>
                <a:cs typeface="Poppins" panose="020B0604020202020204" charset="0"/>
              </a:rPr>
              <a:t>6</a:t>
            </a:r>
            <a:r>
              <a:rPr lang="vi-VN" dirty="0">
                <a:latin typeface="+mj-lt"/>
                <a:cs typeface="Poppins" panose="020B0604020202020204" charset="0"/>
              </a:rPr>
              <a:t>. Lặp lại cho đến khi nhiệt </a:t>
            </a:r>
            <a:r>
              <a:rPr lang="vi-VN" dirty="0" smtClean="0">
                <a:latin typeface="+mj-lt"/>
                <a:cs typeface="Poppins" panose="020B0604020202020204" charset="0"/>
              </a:rPr>
              <a:t>độ </a:t>
            </a:r>
            <a:r>
              <a:rPr lang="vi-VN" dirty="0">
                <a:latin typeface="+mj-lt"/>
                <a:cs typeface="Poppins" panose="020B0604020202020204" charset="0"/>
              </a:rPr>
              <a:t>T thấp hoặc đạt trạng thái mong muốn.</a:t>
            </a:r>
            <a:endParaRPr lang="vi-VN" dirty="0" smtClean="0">
              <a:latin typeface="+mj-lt"/>
              <a:cs typeface="Poppins" panose="020B0604020202020204" charset="0"/>
            </a:endParaRPr>
          </a:p>
          <a:p>
            <a:pPr marL="342900" lvl="0" indent="-342900" algn="just">
              <a:lnSpc>
                <a:spcPts val="2200"/>
              </a:lnSpc>
              <a:buFont typeface="Wingdings" panose="05000000000000000000" pitchFamily="2" charset="2"/>
              <a:buChar char="§"/>
            </a:pPr>
            <a:endParaRPr dirty="0">
              <a:latin typeface="+mj-lt"/>
              <a:cs typeface="Poppins" panose="020B0604020202020204" charset="0"/>
            </a:endParaRPr>
          </a:p>
        </p:txBody>
      </p:sp>
      <p:grpSp>
        <p:nvGrpSpPr>
          <p:cNvPr id="1534" name="Google Shape;1534;p39"/>
          <p:cNvGrpSpPr/>
          <p:nvPr/>
        </p:nvGrpSpPr>
        <p:grpSpPr>
          <a:xfrm>
            <a:off x="-109408" y="4443857"/>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p:cNvSpPr/>
          <p:nvPr/>
        </p:nvSpPr>
        <p:spPr>
          <a:xfrm>
            <a:off x="720000" y="1067506"/>
            <a:ext cx="184731" cy="307777"/>
          </a:xfrm>
          <a:prstGeom prst="rect">
            <a:avLst/>
          </a:prstGeom>
        </p:spPr>
        <p:txBody>
          <a:bodyPr wrap="none">
            <a:spAutoFit/>
          </a:bodyPr>
          <a:lstStyle/>
          <a:p>
            <a:pPr lvl="0"/>
            <a:endParaRPr lang="vi-VN" dirty="0"/>
          </a:p>
        </p:txBody>
      </p:sp>
      <p:pic>
        <p:nvPicPr>
          <p:cNvPr id="8" name="Picture 7"/>
          <p:cNvPicPr>
            <a:picLocks noChangeAspect="1"/>
          </p:cNvPicPr>
          <p:nvPr/>
        </p:nvPicPr>
        <p:blipFill>
          <a:blip r:embed="rId3"/>
          <a:stretch>
            <a:fillRect/>
          </a:stretch>
        </p:blipFill>
        <p:spPr>
          <a:xfrm>
            <a:off x="5635801" y="1714500"/>
            <a:ext cx="3158643" cy="2496773"/>
          </a:xfrm>
          <a:prstGeom prst="rect">
            <a:avLst/>
          </a:prstGeom>
        </p:spPr>
      </p:pic>
    </p:spTree>
    <p:extLst>
      <p:ext uri="{BB962C8B-B14F-4D97-AF65-F5344CB8AC3E}">
        <p14:creationId xmlns:p14="http://schemas.microsoft.com/office/powerpoint/2010/main" val="20233744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31"/>
                                        </p:tgtEl>
                                        <p:attrNameLst>
                                          <p:attrName>style.visibility</p:attrName>
                                        </p:attrNameLst>
                                      </p:cBhvr>
                                      <p:to>
                                        <p:strVal val="visible"/>
                                      </p:to>
                                    </p:set>
                                    <p:animEffect transition="in" filter="barn(inVertical)">
                                      <p:cBhvr>
                                        <p:cTn id="7" dur="500"/>
                                        <p:tgtEl>
                                          <p:spTgt spid="1531"/>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533">
                                            <p:txEl>
                                              <p:pRg st="0" end="0"/>
                                            </p:txEl>
                                          </p:spTgt>
                                        </p:tgtEl>
                                        <p:attrNameLst>
                                          <p:attrName>style.visibility</p:attrName>
                                        </p:attrNameLst>
                                      </p:cBhvr>
                                      <p:to>
                                        <p:strVal val="visible"/>
                                      </p:to>
                                    </p:set>
                                    <p:animEffect transition="in" filter="fade">
                                      <p:cBhvr>
                                        <p:cTn id="15" dur="750"/>
                                        <p:tgtEl>
                                          <p:spTgt spid="1533">
                                            <p:txEl>
                                              <p:pRg st="0" end="0"/>
                                            </p:txEl>
                                          </p:spTgt>
                                        </p:tgtEl>
                                      </p:cBhvr>
                                    </p:animEffect>
                                    <p:anim calcmode="lin" valueType="num">
                                      <p:cBhvr>
                                        <p:cTn id="16" dur="750" fill="hold"/>
                                        <p:tgtEl>
                                          <p:spTgt spid="1533">
                                            <p:txEl>
                                              <p:pRg st="0" end="0"/>
                                            </p:txEl>
                                          </p:spTgt>
                                        </p:tgtEl>
                                        <p:attrNameLst>
                                          <p:attrName>ppt_x</p:attrName>
                                        </p:attrNameLst>
                                      </p:cBhvr>
                                      <p:tavLst>
                                        <p:tav tm="0">
                                          <p:val>
                                            <p:strVal val="#ppt_x"/>
                                          </p:val>
                                        </p:tav>
                                        <p:tav tm="100000">
                                          <p:val>
                                            <p:strVal val="#ppt_x"/>
                                          </p:val>
                                        </p:tav>
                                      </p:tavLst>
                                    </p:anim>
                                    <p:anim calcmode="lin" valueType="num">
                                      <p:cBhvr>
                                        <p:cTn id="17" dur="750" fill="hold"/>
                                        <p:tgtEl>
                                          <p:spTgt spid="1533">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750"/>
                            </p:stCondLst>
                            <p:childTnLst>
                              <p:par>
                                <p:cTn id="19" presetID="42" presetClass="entr" presetSubtype="0" fill="hold" nodeType="afterEffect">
                                  <p:stCondLst>
                                    <p:cond delay="0"/>
                                  </p:stCondLst>
                                  <p:childTnLst>
                                    <p:set>
                                      <p:cBhvr>
                                        <p:cTn id="20" dur="1" fill="hold">
                                          <p:stCondLst>
                                            <p:cond delay="0"/>
                                          </p:stCondLst>
                                        </p:cTn>
                                        <p:tgtEl>
                                          <p:spTgt spid="1533">
                                            <p:txEl>
                                              <p:pRg st="1" end="1"/>
                                            </p:txEl>
                                          </p:spTgt>
                                        </p:tgtEl>
                                        <p:attrNameLst>
                                          <p:attrName>style.visibility</p:attrName>
                                        </p:attrNameLst>
                                      </p:cBhvr>
                                      <p:to>
                                        <p:strVal val="visible"/>
                                      </p:to>
                                    </p:set>
                                    <p:animEffect transition="in" filter="fade">
                                      <p:cBhvr>
                                        <p:cTn id="21" dur="750"/>
                                        <p:tgtEl>
                                          <p:spTgt spid="1533">
                                            <p:txEl>
                                              <p:pRg st="1" end="1"/>
                                            </p:txEl>
                                          </p:spTgt>
                                        </p:tgtEl>
                                      </p:cBhvr>
                                    </p:animEffect>
                                    <p:anim calcmode="lin" valueType="num">
                                      <p:cBhvr>
                                        <p:cTn id="22" dur="750" fill="hold"/>
                                        <p:tgtEl>
                                          <p:spTgt spid="1533">
                                            <p:txEl>
                                              <p:pRg st="1" end="1"/>
                                            </p:txEl>
                                          </p:spTgt>
                                        </p:tgtEl>
                                        <p:attrNameLst>
                                          <p:attrName>ppt_x</p:attrName>
                                        </p:attrNameLst>
                                      </p:cBhvr>
                                      <p:tavLst>
                                        <p:tav tm="0">
                                          <p:val>
                                            <p:strVal val="#ppt_x"/>
                                          </p:val>
                                        </p:tav>
                                        <p:tav tm="100000">
                                          <p:val>
                                            <p:strVal val="#ppt_x"/>
                                          </p:val>
                                        </p:tav>
                                      </p:tavLst>
                                    </p:anim>
                                    <p:anim calcmode="lin" valueType="num">
                                      <p:cBhvr>
                                        <p:cTn id="23" dur="750" fill="hold"/>
                                        <p:tgtEl>
                                          <p:spTgt spid="153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1533">
                                            <p:txEl>
                                              <p:pRg st="2" end="2"/>
                                            </p:txEl>
                                          </p:spTgt>
                                        </p:tgtEl>
                                        <p:attrNameLst>
                                          <p:attrName>style.visibility</p:attrName>
                                        </p:attrNameLst>
                                      </p:cBhvr>
                                      <p:to>
                                        <p:strVal val="visible"/>
                                      </p:to>
                                    </p:set>
                                    <p:animEffect transition="in" filter="fade">
                                      <p:cBhvr>
                                        <p:cTn id="27" dur="750"/>
                                        <p:tgtEl>
                                          <p:spTgt spid="1533">
                                            <p:txEl>
                                              <p:pRg st="2" end="2"/>
                                            </p:txEl>
                                          </p:spTgt>
                                        </p:tgtEl>
                                      </p:cBhvr>
                                    </p:animEffect>
                                    <p:anim calcmode="lin" valueType="num">
                                      <p:cBhvr>
                                        <p:cTn id="28" dur="750" fill="hold"/>
                                        <p:tgtEl>
                                          <p:spTgt spid="1533">
                                            <p:txEl>
                                              <p:pRg st="2" end="2"/>
                                            </p:txEl>
                                          </p:spTgt>
                                        </p:tgtEl>
                                        <p:attrNameLst>
                                          <p:attrName>ppt_x</p:attrName>
                                        </p:attrNameLst>
                                      </p:cBhvr>
                                      <p:tavLst>
                                        <p:tav tm="0">
                                          <p:val>
                                            <p:strVal val="#ppt_x"/>
                                          </p:val>
                                        </p:tav>
                                        <p:tav tm="100000">
                                          <p:val>
                                            <p:strVal val="#ppt_x"/>
                                          </p:val>
                                        </p:tav>
                                      </p:tavLst>
                                    </p:anim>
                                    <p:anim calcmode="lin" valueType="num">
                                      <p:cBhvr>
                                        <p:cTn id="29" dur="750" fill="hold"/>
                                        <p:tgtEl>
                                          <p:spTgt spid="1533">
                                            <p:txEl>
                                              <p:pRg st="2" end="2"/>
                                            </p:txEl>
                                          </p:spTgt>
                                        </p:tgtEl>
                                        <p:attrNameLst>
                                          <p:attrName>ppt_y</p:attrName>
                                        </p:attrNameLst>
                                      </p:cBhvr>
                                      <p:tavLst>
                                        <p:tav tm="0">
                                          <p:val>
                                            <p:strVal val="#ppt_y+.1"/>
                                          </p:val>
                                        </p:tav>
                                        <p:tav tm="100000">
                                          <p:val>
                                            <p:strVal val="#ppt_y"/>
                                          </p:val>
                                        </p:tav>
                                      </p:tavLst>
                                    </p:anim>
                                  </p:childTnLst>
                                </p:cTn>
                              </p:par>
                            </p:childTnLst>
                          </p:cTn>
                        </p:par>
                        <p:par>
                          <p:cTn id="30" fill="hold">
                            <p:stCondLst>
                              <p:cond delay="2250"/>
                            </p:stCondLst>
                            <p:childTnLst>
                              <p:par>
                                <p:cTn id="31" presetID="42" presetClass="entr" presetSubtype="0" fill="hold" nodeType="afterEffect">
                                  <p:stCondLst>
                                    <p:cond delay="0"/>
                                  </p:stCondLst>
                                  <p:childTnLst>
                                    <p:set>
                                      <p:cBhvr>
                                        <p:cTn id="32" dur="1" fill="hold">
                                          <p:stCondLst>
                                            <p:cond delay="0"/>
                                          </p:stCondLst>
                                        </p:cTn>
                                        <p:tgtEl>
                                          <p:spTgt spid="1533">
                                            <p:txEl>
                                              <p:pRg st="3" end="3"/>
                                            </p:txEl>
                                          </p:spTgt>
                                        </p:tgtEl>
                                        <p:attrNameLst>
                                          <p:attrName>style.visibility</p:attrName>
                                        </p:attrNameLst>
                                      </p:cBhvr>
                                      <p:to>
                                        <p:strVal val="visible"/>
                                      </p:to>
                                    </p:set>
                                    <p:animEffect transition="in" filter="fade">
                                      <p:cBhvr>
                                        <p:cTn id="33" dur="750"/>
                                        <p:tgtEl>
                                          <p:spTgt spid="1533">
                                            <p:txEl>
                                              <p:pRg st="3" end="3"/>
                                            </p:txEl>
                                          </p:spTgt>
                                        </p:tgtEl>
                                      </p:cBhvr>
                                    </p:animEffect>
                                    <p:anim calcmode="lin" valueType="num">
                                      <p:cBhvr>
                                        <p:cTn id="34" dur="750" fill="hold"/>
                                        <p:tgtEl>
                                          <p:spTgt spid="1533">
                                            <p:txEl>
                                              <p:pRg st="3" end="3"/>
                                            </p:txEl>
                                          </p:spTgt>
                                        </p:tgtEl>
                                        <p:attrNameLst>
                                          <p:attrName>ppt_x</p:attrName>
                                        </p:attrNameLst>
                                      </p:cBhvr>
                                      <p:tavLst>
                                        <p:tav tm="0">
                                          <p:val>
                                            <p:strVal val="#ppt_x"/>
                                          </p:val>
                                        </p:tav>
                                        <p:tav tm="100000">
                                          <p:val>
                                            <p:strVal val="#ppt_x"/>
                                          </p:val>
                                        </p:tav>
                                      </p:tavLst>
                                    </p:anim>
                                    <p:anim calcmode="lin" valueType="num">
                                      <p:cBhvr>
                                        <p:cTn id="35" dur="750" fill="hold"/>
                                        <p:tgtEl>
                                          <p:spTgt spid="1533">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533">
                                            <p:txEl>
                                              <p:pRg st="4" end="4"/>
                                            </p:txEl>
                                          </p:spTgt>
                                        </p:tgtEl>
                                        <p:attrNameLst>
                                          <p:attrName>style.visibility</p:attrName>
                                        </p:attrNameLst>
                                      </p:cBhvr>
                                      <p:to>
                                        <p:strVal val="visible"/>
                                      </p:to>
                                    </p:set>
                                    <p:animEffect transition="in" filter="fade">
                                      <p:cBhvr>
                                        <p:cTn id="38" dur="750"/>
                                        <p:tgtEl>
                                          <p:spTgt spid="1533">
                                            <p:txEl>
                                              <p:pRg st="4" end="4"/>
                                            </p:txEl>
                                          </p:spTgt>
                                        </p:tgtEl>
                                      </p:cBhvr>
                                    </p:animEffect>
                                    <p:anim calcmode="lin" valueType="num">
                                      <p:cBhvr>
                                        <p:cTn id="39" dur="750" fill="hold"/>
                                        <p:tgtEl>
                                          <p:spTgt spid="1533">
                                            <p:txEl>
                                              <p:pRg st="4" end="4"/>
                                            </p:txEl>
                                          </p:spTgt>
                                        </p:tgtEl>
                                        <p:attrNameLst>
                                          <p:attrName>ppt_x</p:attrName>
                                        </p:attrNameLst>
                                      </p:cBhvr>
                                      <p:tavLst>
                                        <p:tav tm="0">
                                          <p:val>
                                            <p:strVal val="#ppt_x"/>
                                          </p:val>
                                        </p:tav>
                                        <p:tav tm="100000">
                                          <p:val>
                                            <p:strVal val="#ppt_x"/>
                                          </p:val>
                                        </p:tav>
                                      </p:tavLst>
                                    </p:anim>
                                    <p:anim calcmode="lin" valueType="num">
                                      <p:cBhvr>
                                        <p:cTn id="40" dur="750" fill="hold"/>
                                        <p:tgtEl>
                                          <p:spTgt spid="1533">
                                            <p:txEl>
                                              <p:pRg st="4" end="4"/>
                                            </p:txEl>
                                          </p:spTgt>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42" presetClass="entr" presetSubtype="0" fill="hold" nodeType="afterEffect">
                                  <p:stCondLst>
                                    <p:cond delay="0"/>
                                  </p:stCondLst>
                                  <p:childTnLst>
                                    <p:set>
                                      <p:cBhvr>
                                        <p:cTn id="43" dur="1" fill="hold">
                                          <p:stCondLst>
                                            <p:cond delay="0"/>
                                          </p:stCondLst>
                                        </p:cTn>
                                        <p:tgtEl>
                                          <p:spTgt spid="1533">
                                            <p:txEl>
                                              <p:pRg st="5" end="5"/>
                                            </p:txEl>
                                          </p:spTgt>
                                        </p:tgtEl>
                                        <p:attrNameLst>
                                          <p:attrName>style.visibility</p:attrName>
                                        </p:attrNameLst>
                                      </p:cBhvr>
                                      <p:to>
                                        <p:strVal val="visible"/>
                                      </p:to>
                                    </p:set>
                                    <p:animEffect transition="in" filter="fade">
                                      <p:cBhvr>
                                        <p:cTn id="44" dur="750"/>
                                        <p:tgtEl>
                                          <p:spTgt spid="1533">
                                            <p:txEl>
                                              <p:pRg st="5" end="5"/>
                                            </p:txEl>
                                          </p:spTgt>
                                        </p:tgtEl>
                                      </p:cBhvr>
                                    </p:animEffect>
                                    <p:anim calcmode="lin" valueType="num">
                                      <p:cBhvr>
                                        <p:cTn id="45" dur="750" fill="hold"/>
                                        <p:tgtEl>
                                          <p:spTgt spid="1533">
                                            <p:txEl>
                                              <p:pRg st="5" end="5"/>
                                            </p:txEl>
                                          </p:spTgt>
                                        </p:tgtEl>
                                        <p:attrNameLst>
                                          <p:attrName>ppt_x</p:attrName>
                                        </p:attrNameLst>
                                      </p:cBhvr>
                                      <p:tavLst>
                                        <p:tav tm="0">
                                          <p:val>
                                            <p:strVal val="#ppt_x"/>
                                          </p:val>
                                        </p:tav>
                                        <p:tav tm="100000">
                                          <p:val>
                                            <p:strVal val="#ppt_x"/>
                                          </p:val>
                                        </p:tav>
                                      </p:tavLst>
                                    </p:anim>
                                    <p:anim calcmode="lin" valueType="num">
                                      <p:cBhvr>
                                        <p:cTn id="46" dur="750" fill="hold"/>
                                        <p:tgtEl>
                                          <p:spTgt spid="1533">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533">
                                            <p:txEl>
                                              <p:pRg st="6" end="6"/>
                                            </p:txEl>
                                          </p:spTgt>
                                        </p:tgtEl>
                                        <p:attrNameLst>
                                          <p:attrName>style.visibility</p:attrName>
                                        </p:attrNameLst>
                                      </p:cBhvr>
                                      <p:to>
                                        <p:strVal val="visible"/>
                                      </p:to>
                                    </p:set>
                                    <p:animEffect transition="in" filter="fade">
                                      <p:cBhvr>
                                        <p:cTn id="49" dur="750"/>
                                        <p:tgtEl>
                                          <p:spTgt spid="1533">
                                            <p:txEl>
                                              <p:pRg st="6" end="6"/>
                                            </p:txEl>
                                          </p:spTgt>
                                        </p:tgtEl>
                                      </p:cBhvr>
                                    </p:animEffect>
                                    <p:anim calcmode="lin" valueType="num">
                                      <p:cBhvr>
                                        <p:cTn id="50" dur="750" fill="hold"/>
                                        <p:tgtEl>
                                          <p:spTgt spid="1533">
                                            <p:txEl>
                                              <p:pRg st="6" end="6"/>
                                            </p:txEl>
                                          </p:spTgt>
                                        </p:tgtEl>
                                        <p:attrNameLst>
                                          <p:attrName>ppt_x</p:attrName>
                                        </p:attrNameLst>
                                      </p:cBhvr>
                                      <p:tavLst>
                                        <p:tav tm="0">
                                          <p:val>
                                            <p:strVal val="#ppt_x"/>
                                          </p:val>
                                        </p:tav>
                                        <p:tav tm="100000">
                                          <p:val>
                                            <p:strVal val="#ppt_x"/>
                                          </p:val>
                                        </p:tav>
                                      </p:tavLst>
                                    </p:anim>
                                    <p:anim calcmode="lin" valueType="num">
                                      <p:cBhvr>
                                        <p:cTn id="51" dur="750" fill="hold"/>
                                        <p:tgtEl>
                                          <p:spTgt spid="1533">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533">
                                            <p:txEl>
                                              <p:pRg st="7" end="7"/>
                                            </p:txEl>
                                          </p:spTgt>
                                        </p:tgtEl>
                                        <p:attrNameLst>
                                          <p:attrName>style.visibility</p:attrName>
                                        </p:attrNameLst>
                                      </p:cBhvr>
                                      <p:to>
                                        <p:strVal val="visible"/>
                                      </p:to>
                                    </p:set>
                                    <p:animEffect transition="in" filter="fade">
                                      <p:cBhvr>
                                        <p:cTn id="54" dur="750"/>
                                        <p:tgtEl>
                                          <p:spTgt spid="1533">
                                            <p:txEl>
                                              <p:pRg st="7" end="7"/>
                                            </p:txEl>
                                          </p:spTgt>
                                        </p:tgtEl>
                                      </p:cBhvr>
                                    </p:animEffect>
                                    <p:anim calcmode="lin" valueType="num">
                                      <p:cBhvr>
                                        <p:cTn id="55" dur="750" fill="hold"/>
                                        <p:tgtEl>
                                          <p:spTgt spid="1533">
                                            <p:txEl>
                                              <p:pRg st="7" end="7"/>
                                            </p:txEl>
                                          </p:spTgt>
                                        </p:tgtEl>
                                        <p:attrNameLst>
                                          <p:attrName>ppt_x</p:attrName>
                                        </p:attrNameLst>
                                      </p:cBhvr>
                                      <p:tavLst>
                                        <p:tav tm="0">
                                          <p:val>
                                            <p:strVal val="#ppt_x"/>
                                          </p:val>
                                        </p:tav>
                                        <p:tav tm="100000">
                                          <p:val>
                                            <p:strVal val="#ppt_x"/>
                                          </p:val>
                                        </p:tav>
                                      </p:tavLst>
                                    </p:anim>
                                    <p:anim calcmode="lin" valueType="num">
                                      <p:cBhvr>
                                        <p:cTn id="56" dur="750" fill="hold"/>
                                        <p:tgtEl>
                                          <p:spTgt spid="1533">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533">
                                            <p:txEl>
                                              <p:pRg st="8" end="8"/>
                                            </p:txEl>
                                          </p:spTgt>
                                        </p:tgtEl>
                                        <p:attrNameLst>
                                          <p:attrName>style.visibility</p:attrName>
                                        </p:attrNameLst>
                                      </p:cBhvr>
                                      <p:to>
                                        <p:strVal val="visible"/>
                                      </p:to>
                                    </p:set>
                                    <p:animEffect transition="in" filter="fade">
                                      <p:cBhvr>
                                        <p:cTn id="59" dur="750"/>
                                        <p:tgtEl>
                                          <p:spTgt spid="1533">
                                            <p:txEl>
                                              <p:pRg st="8" end="8"/>
                                            </p:txEl>
                                          </p:spTgt>
                                        </p:tgtEl>
                                      </p:cBhvr>
                                    </p:animEffect>
                                    <p:anim calcmode="lin" valueType="num">
                                      <p:cBhvr>
                                        <p:cTn id="60" dur="750" fill="hold"/>
                                        <p:tgtEl>
                                          <p:spTgt spid="1533">
                                            <p:txEl>
                                              <p:pRg st="8" end="8"/>
                                            </p:txEl>
                                          </p:spTgt>
                                        </p:tgtEl>
                                        <p:attrNameLst>
                                          <p:attrName>ppt_x</p:attrName>
                                        </p:attrNameLst>
                                      </p:cBhvr>
                                      <p:tavLst>
                                        <p:tav tm="0">
                                          <p:val>
                                            <p:strVal val="#ppt_x"/>
                                          </p:val>
                                        </p:tav>
                                        <p:tav tm="100000">
                                          <p:val>
                                            <p:strVal val="#ppt_x"/>
                                          </p:val>
                                        </p:tav>
                                      </p:tavLst>
                                    </p:anim>
                                    <p:anim calcmode="lin" valueType="num">
                                      <p:cBhvr>
                                        <p:cTn id="61" dur="750" fill="hold"/>
                                        <p:tgtEl>
                                          <p:spTgt spid="1533">
                                            <p:txEl>
                                              <p:pRg st="8" end="8"/>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533">
                                            <p:txEl>
                                              <p:pRg st="9" end="9"/>
                                            </p:txEl>
                                          </p:spTgt>
                                        </p:tgtEl>
                                        <p:attrNameLst>
                                          <p:attrName>style.visibility</p:attrName>
                                        </p:attrNameLst>
                                      </p:cBhvr>
                                      <p:to>
                                        <p:strVal val="visible"/>
                                      </p:to>
                                    </p:set>
                                    <p:animEffect transition="in" filter="fade">
                                      <p:cBhvr>
                                        <p:cTn id="64" dur="750"/>
                                        <p:tgtEl>
                                          <p:spTgt spid="1533">
                                            <p:txEl>
                                              <p:pRg st="9" end="9"/>
                                            </p:txEl>
                                          </p:spTgt>
                                        </p:tgtEl>
                                      </p:cBhvr>
                                    </p:animEffect>
                                    <p:anim calcmode="lin" valueType="num">
                                      <p:cBhvr>
                                        <p:cTn id="65" dur="750" fill="hold"/>
                                        <p:tgtEl>
                                          <p:spTgt spid="1533">
                                            <p:txEl>
                                              <p:pRg st="9" end="9"/>
                                            </p:txEl>
                                          </p:spTgt>
                                        </p:tgtEl>
                                        <p:attrNameLst>
                                          <p:attrName>ppt_x</p:attrName>
                                        </p:attrNameLst>
                                      </p:cBhvr>
                                      <p:tavLst>
                                        <p:tav tm="0">
                                          <p:val>
                                            <p:strVal val="#ppt_x"/>
                                          </p:val>
                                        </p:tav>
                                        <p:tav tm="100000">
                                          <p:val>
                                            <p:strVal val="#ppt_x"/>
                                          </p:val>
                                        </p:tav>
                                      </p:tavLst>
                                    </p:anim>
                                    <p:anim calcmode="lin" valueType="num">
                                      <p:cBhvr>
                                        <p:cTn id="66" dur="750" fill="hold"/>
                                        <p:tgtEl>
                                          <p:spTgt spid="1533">
                                            <p:txEl>
                                              <p:pRg st="9" end="9"/>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533">
                                            <p:txEl>
                                              <p:pRg st="10" end="10"/>
                                            </p:txEl>
                                          </p:spTgt>
                                        </p:tgtEl>
                                        <p:attrNameLst>
                                          <p:attrName>style.visibility</p:attrName>
                                        </p:attrNameLst>
                                      </p:cBhvr>
                                      <p:to>
                                        <p:strVal val="visible"/>
                                      </p:to>
                                    </p:set>
                                    <p:animEffect transition="in" filter="fade">
                                      <p:cBhvr>
                                        <p:cTn id="69" dur="750"/>
                                        <p:tgtEl>
                                          <p:spTgt spid="1533">
                                            <p:txEl>
                                              <p:pRg st="10" end="10"/>
                                            </p:txEl>
                                          </p:spTgt>
                                        </p:tgtEl>
                                      </p:cBhvr>
                                    </p:animEffect>
                                    <p:anim calcmode="lin" valueType="num">
                                      <p:cBhvr>
                                        <p:cTn id="70" dur="750" fill="hold"/>
                                        <p:tgtEl>
                                          <p:spTgt spid="1533">
                                            <p:txEl>
                                              <p:pRg st="10" end="10"/>
                                            </p:txEl>
                                          </p:spTgt>
                                        </p:tgtEl>
                                        <p:attrNameLst>
                                          <p:attrName>ppt_x</p:attrName>
                                        </p:attrNameLst>
                                      </p:cBhvr>
                                      <p:tavLst>
                                        <p:tav tm="0">
                                          <p:val>
                                            <p:strVal val="#ppt_x"/>
                                          </p:val>
                                        </p:tav>
                                        <p:tav tm="100000">
                                          <p:val>
                                            <p:strVal val="#ppt_x"/>
                                          </p:val>
                                        </p:tav>
                                      </p:tavLst>
                                    </p:anim>
                                    <p:anim calcmode="lin" valueType="num">
                                      <p:cBhvr>
                                        <p:cTn id="71" dur="750" fill="hold"/>
                                        <p:tgtEl>
                                          <p:spTgt spid="1533">
                                            <p:txEl>
                                              <p:pRg st="10" end="10"/>
                                            </p:txEl>
                                          </p:spTgt>
                                        </p:tgtEl>
                                        <p:attrNameLst>
                                          <p:attrName>ppt_y</p:attrName>
                                        </p:attrNameLst>
                                      </p:cBhvr>
                                      <p:tavLst>
                                        <p:tav tm="0">
                                          <p:val>
                                            <p:strVal val="#ppt_y+.1"/>
                                          </p:val>
                                        </p:tav>
                                        <p:tav tm="100000">
                                          <p:val>
                                            <p:strVal val="#ppt_y"/>
                                          </p:val>
                                        </p:tav>
                                      </p:tavLst>
                                    </p:anim>
                                  </p:childTnLst>
                                </p:cTn>
                              </p:par>
                            </p:childTnLst>
                          </p:cTn>
                        </p:par>
                        <p:par>
                          <p:cTn id="72" fill="hold">
                            <p:stCondLst>
                              <p:cond delay="3750"/>
                            </p:stCondLst>
                            <p:childTnLst>
                              <p:par>
                                <p:cTn id="73" presetID="42" presetClass="entr" presetSubtype="0" fill="hold" nodeType="afterEffect">
                                  <p:stCondLst>
                                    <p:cond delay="0"/>
                                  </p:stCondLst>
                                  <p:childTnLst>
                                    <p:set>
                                      <p:cBhvr>
                                        <p:cTn id="74" dur="1" fill="hold">
                                          <p:stCondLst>
                                            <p:cond delay="0"/>
                                          </p:stCondLst>
                                        </p:cTn>
                                        <p:tgtEl>
                                          <p:spTgt spid="1533">
                                            <p:txEl>
                                              <p:pRg st="11" end="11"/>
                                            </p:txEl>
                                          </p:spTgt>
                                        </p:tgtEl>
                                        <p:attrNameLst>
                                          <p:attrName>style.visibility</p:attrName>
                                        </p:attrNameLst>
                                      </p:cBhvr>
                                      <p:to>
                                        <p:strVal val="visible"/>
                                      </p:to>
                                    </p:set>
                                    <p:animEffect transition="in" filter="fade">
                                      <p:cBhvr>
                                        <p:cTn id="75" dur="750"/>
                                        <p:tgtEl>
                                          <p:spTgt spid="1533">
                                            <p:txEl>
                                              <p:pRg st="11" end="11"/>
                                            </p:txEl>
                                          </p:spTgt>
                                        </p:tgtEl>
                                      </p:cBhvr>
                                    </p:animEffect>
                                    <p:anim calcmode="lin" valueType="num">
                                      <p:cBhvr>
                                        <p:cTn id="76" dur="750" fill="hold"/>
                                        <p:tgtEl>
                                          <p:spTgt spid="1533">
                                            <p:txEl>
                                              <p:pRg st="11" end="11"/>
                                            </p:txEl>
                                          </p:spTgt>
                                        </p:tgtEl>
                                        <p:attrNameLst>
                                          <p:attrName>ppt_x</p:attrName>
                                        </p:attrNameLst>
                                      </p:cBhvr>
                                      <p:tavLst>
                                        <p:tav tm="0">
                                          <p:val>
                                            <p:strVal val="#ppt_x"/>
                                          </p:val>
                                        </p:tav>
                                        <p:tav tm="100000">
                                          <p:val>
                                            <p:strVal val="#ppt_x"/>
                                          </p:val>
                                        </p:tav>
                                      </p:tavLst>
                                    </p:anim>
                                    <p:anim calcmode="lin" valueType="num">
                                      <p:cBhvr>
                                        <p:cTn id="77" dur="750" fill="hold"/>
                                        <p:tgtEl>
                                          <p:spTgt spid="1533">
                                            <p:txEl>
                                              <p:pRg st="11" end="11"/>
                                            </p:txEl>
                                          </p:spTgt>
                                        </p:tgtEl>
                                        <p:attrNameLst>
                                          <p:attrName>ppt_y</p:attrName>
                                        </p:attrNameLst>
                                      </p:cBhvr>
                                      <p:tavLst>
                                        <p:tav tm="0">
                                          <p:val>
                                            <p:strVal val="#ppt_y+.1"/>
                                          </p:val>
                                        </p:tav>
                                        <p:tav tm="100000">
                                          <p:val>
                                            <p:strVal val="#ppt_y"/>
                                          </p:val>
                                        </p:tav>
                                      </p:tavLst>
                                    </p:anim>
                                  </p:childTnLst>
                                </p:cTn>
                              </p:par>
                            </p:childTnLst>
                          </p:cTn>
                        </p:par>
                        <p:par>
                          <p:cTn id="78" fill="hold">
                            <p:stCondLst>
                              <p:cond delay="4500"/>
                            </p:stCondLst>
                            <p:childTnLst>
                              <p:par>
                                <p:cTn id="79" presetID="42" presetClass="entr" presetSubtype="0" fill="hold" nodeType="afterEffect">
                                  <p:stCondLst>
                                    <p:cond delay="0"/>
                                  </p:stCondLst>
                                  <p:childTnLst>
                                    <p:set>
                                      <p:cBhvr>
                                        <p:cTn id="80" dur="1" fill="hold">
                                          <p:stCondLst>
                                            <p:cond delay="0"/>
                                          </p:stCondLst>
                                        </p:cTn>
                                        <p:tgtEl>
                                          <p:spTgt spid="1533">
                                            <p:txEl>
                                              <p:pRg st="12" end="12"/>
                                            </p:txEl>
                                          </p:spTgt>
                                        </p:tgtEl>
                                        <p:attrNameLst>
                                          <p:attrName>style.visibility</p:attrName>
                                        </p:attrNameLst>
                                      </p:cBhvr>
                                      <p:to>
                                        <p:strVal val="visible"/>
                                      </p:to>
                                    </p:set>
                                    <p:animEffect transition="in" filter="fade">
                                      <p:cBhvr>
                                        <p:cTn id="81" dur="750"/>
                                        <p:tgtEl>
                                          <p:spTgt spid="1533">
                                            <p:txEl>
                                              <p:pRg st="12" end="12"/>
                                            </p:txEl>
                                          </p:spTgt>
                                        </p:tgtEl>
                                      </p:cBhvr>
                                    </p:animEffect>
                                    <p:anim calcmode="lin" valueType="num">
                                      <p:cBhvr>
                                        <p:cTn id="82" dur="750" fill="hold"/>
                                        <p:tgtEl>
                                          <p:spTgt spid="1533">
                                            <p:txEl>
                                              <p:pRg st="12" end="12"/>
                                            </p:txEl>
                                          </p:spTgt>
                                        </p:tgtEl>
                                        <p:attrNameLst>
                                          <p:attrName>ppt_x</p:attrName>
                                        </p:attrNameLst>
                                      </p:cBhvr>
                                      <p:tavLst>
                                        <p:tav tm="0">
                                          <p:val>
                                            <p:strVal val="#ppt_x"/>
                                          </p:val>
                                        </p:tav>
                                        <p:tav tm="100000">
                                          <p:val>
                                            <p:strVal val="#ppt_x"/>
                                          </p:val>
                                        </p:tav>
                                      </p:tavLst>
                                    </p:anim>
                                    <p:anim calcmode="lin" valueType="num">
                                      <p:cBhvr>
                                        <p:cTn id="83" dur="750" fill="hold"/>
                                        <p:tgtEl>
                                          <p:spTgt spid="153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4</a:t>
            </a:r>
            <a:r>
              <a:rPr lang="vi-VN" dirty="0" smtClean="0"/>
              <a:t>. Ứng dụng thực tiễn</a:t>
            </a:r>
            <a:endParaRPr dirty="0"/>
          </a:p>
        </p:txBody>
      </p:sp>
      <p:sp>
        <p:nvSpPr>
          <p:cNvPr id="8" name="Rectangle 7"/>
          <p:cNvSpPr/>
          <p:nvPr/>
        </p:nvSpPr>
        <p:spPr>
          <a:xfrm>
            <a:off x="616539" y="1017725"/>
            <a:ext cx="4526961" cy="3773341"/>
          </a:xfrm>
          <a:prstGeom prst="rect">
            <a:avLst/>
          </a:prstGeom>
        </p:spPr>
        <p:txBody>
          <a:bodyPr wrap="square">
            <a:spAutoFit/>
          </a:bodyPr>
          <a:lstStyle/>
          <a:p>
            <a:pPr algn="just">
              <a:lnSpc>
                <a:spcPct val="115000"/>
              </a:lnSpc>
            </a:pPr>
            <a:r>
              <a:rPr lang="vi-VN" sz="1600" dirty="0" smtClean="0">
                <a:latin typeface="Times New Roman" panose="02020603050405020304" pitchFamily="18" charset="0"/>
                <a:ea typeface="Times New Roman" panose="02020603050405020304" pitchFamily="18" charset="0"/>
              </a:rPr>
              <a:t>- Các </a:t>
            </a:r>
            <a:r>
              <a:rPr lang="vi-VN" sz="1600" dirty="0">
                <a:latin typeface="Times New Roman" panose="02020603050405020304" pitchFamily="18" charset="0"/>
                <a:ea typeface="Times New Roman" panose="02020603050405020304" pitchFamily="18" charset="0"/>
              </a:rPr>
              <a:t>lĩnh vực</a:t>
            </a:r>
            <a:r>
              <a:rPr lang="vi-VN" sz="1600" dirty="0" smtClean="0">
                <a:latin typeface="Times New Roman" panose="02020603050405020304" pitchFamily="18" charset="0"/>
                <a:ea typeface="Times New Roman" panose="02020603050405020304" pitchFamily="18" charset="0"/>
              </a:rPr>
              <a:t>:</a:t>
            </a:r>
            <a:endParaRPr lang="vi-VN" sz="1600" dirty="0">
              <a:latin typeface="Times New Roman" panose="02020603050405020304" pitchFamily="18" charset="0"/>
              <a:ea typeface="Times New Roman" panose="02020603050405020304" pitchFamily="18" charset="0"/>
            </a:endParaRPr>
          </a:p>
          <a:p>
            <a:pPr marL="285750" indent="-285750" algn="just">
              <a:lnSpc>
                <a:spcPct val="115000"/>
              </a:lnSpc>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Tối ưu hóa tuyến đường: Xây dựng lộ trình hiệu quả cho vận tải.</a:t>
            </a:r>
          </a:p>
          <a:p>
            <a:pPr marL="285750" indent="-285750" algn="just">
              <a:lnSpc>
                <a:spcPct val="115000"/>
              </a:lnSpc>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Lập lịch sản xuất: Giảm thời gian chờ và tăng năng suất.</a:t>
            </a:r>
          </a:p>
          <a:p>
            <a:pPr marL="285750" indent="-285750" algn="just">
              <a:lnSpc>
                <a:spcPct val="115000"/>
              </a:lnSpc>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Tối ưu hóa mô hình học máy: Tìm tham số tốt nhất cho thuật toán.</a:t>
            </a:r>
          </a:p>
          <a:p>
            <a:pPr marL="285750" indent="-285750" algn="just">
              <a:lnSpc>
                <a:spcPct val="115000"/>
              </a:lnSpc>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Thiết kế kỹ thuật: Tìm kiếm cấu trúc tối ưu cho máy móc hoặc công trình.</a:t>
            </a:r>
          </a:p>
          <a:p>
            <a:pPr algn="just">
              <a:lnSpc>
                <a:spcPct val="115000"/>
              </a:lnSpc>
            </a:pPr>
            <a:r>
              <a:rPr lang="vi-VN" sz="1600" dirty="0" smtClean="0">
                <a:latin typeface="Times New Roman" panose="02020603050405020304" pitchFamily="18" charset="0"/>
                <a:ea typeface="Times New Roman" panose="02020603050405020304" pitchFamily="18" charset="0"/>
              </a:rPr>
              <a:t>- Ví </a:t>
            </a:r>
            <a:r>
              <a:rPr lang="vi-VN" sz="1600" dirty="0">
                <a:latin typeface="Times New Roman" panose="02020603050405020304" pitchFamily="18" charset="0"/>
                <a:ea typeface="Times New Roman" panose="02020603050405020304" pitchFamily="18" charset="0"/>
              </a:rPr>
              <a:t>dụ minh họa</a:t>
            </a:r>
            <a:r>
              <a:rPr lang="vi-VN" sz="1600" dirty="0" smtClean="0">
                <a:latin typeface="Times New Roman" panose="02020603050405020304" pitchFamily="18" charset="0"/>
                <a:ea typeface="Times New Roman" panose="02020603050405020304" pitchFamily="18" charset="0"/>
              </a:rPr>
              <a:t>:</a:t>
            </a:r>
            <a:endParaRPr lang="vi-VN" sz="1600" dirty="0">
              <a:latin typeface="Times New Roman" panose="02020603050405020304" pitchFamily="18" charset="0"/>
              <a:ea typeface="Times New Roman" panose="02020603050405020304" pitchFamily="18" charset="0"/>
            </a:endParaRPr>
          </a:p>
          <a:p>
            <a:pPr marL="285750" indent="-285750" algn="just">
              <a:lnSpc>
                <a:spcPct val="115000"/>
              </a:lnSpc>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Tìm đường đi ngắn nhất (Traveling Salesman Problem).</a:t>
            </a:r>
          </a:p>
          <a:p>
            <a:pPr marL="285750" indent="-285750" algn="just">
              <a:lnSpc>
                <a:spcPct val="115000"/>
              </a:lnSpc>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Phân tích đồ thị hoặc bài toán xếp lịch.</a:t>
            </a:r>
            <a:endParaRPr lang="en-US" sz="1600" dirty="0">
              <a:latin typeface="Times New Roman" panose="02020603050405020304" pitchFamily="18" charset="0"/>
              <a:ea typeface="Times New Roman" panose="02020603050405020304" pitchFamily="18" charset="0"/>
            </a:endParaRPr>
          </a:p>
        </p:txBody>
      </p:sp>
      <p:sp>
        <p:nvSpPr>
          <p:cNvPr id="15" name="AutoShape 8" descr="User Interface (UI) Design - GeeksforGeeks"/>
          <p:cNvSpPr>
            <a:spLocks noChangeAspect="1" noChangeArrowheads="1"/>
          </p:cNvSpPr>
          <p:nvPr/>
        </p:nvSpPr>
        <p:spPr bwMode="auto">
          <a:xfrm>
            <a:off x="4798694" y="392628"/>
            <a:ext cx="1622425" cy="16224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endParaRPr lang="en-US"/>
          </a:p>
        </p:txBody>
      </p:sp>
      <p:pic>
        <p:nvPicPr>
          <p:cNvPr id="2050" name="Picture 2" descr="state capitals tsp"/>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27320" y="1340672"/>
            <a:ext cx="3127445" cy="31274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741088" y="4483288"/>
            <a:ext cx="2303836" cy="307777"/>
          </a:xfrm>
          <a:prstGeom prst="rect">
            <a:avLst/>
          </a:prstGeom>
          <a:noFill/>
        </p:spPr>
        <p:txBody>
          <a:bodyPr wrap="none" rtlCol="0">
            <a:spAutoFit/>
          </a:bodyPr>
          <a:lstStyle/>
          <a:p>
            <a:r>
              <a:rPr lang="vi-VN" i="1" dirty="0" smtClean="0">
                <a:latin typeface="+mj-lt"/>
              </a:rPr>
              <a:t>Travelling Salesman with SA</a:t>
            </a:r>
            <a:endParaRPr lang="en-US" i="1" dirty="0">
              <a:latin typeface="+mj-lt"/>
            </a:endParaRPr>
          </a:p>
        </p:txBody>
      </p:sp>
    </p:spTree>
    <p:extLst>
      <p:ext uri="{BB962C8B-B14F-4D97-AF65-F5344CB8AC3E}">
        <p14:creationId xmlns:p14="http://schemas.microsoft.com/office/powerpoint/2010/main" val="30087567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5"/>
                                        </p:tgtEl>
                                        <p:attrNameLst>
                                          <p:attrName>style.visibility</p:attrName>
                                        </p:attrNameLst>
                                      </p:cBhvr>
                                      <p:to>
                                        <p:strVal val="visible"/>
                                      </p:to>
                                    </p:set>
                                    <p:anim calcmode="lin" valueType="num">
                                      <p:cBhvr additive="base">
                                        <p:cTn id="7" dur="750" fill="hold"/>
                                        <p:tgtEl>
                                          <p:spTgt spid="1735"/>
                                        </p:tgtEl>
                                        <p:attrNameLst>
                                          <p:attrName>ppt_x</p:attrName>
                                        </p:attrNameLst>
                                      </p:cBhvr>
                                      <p:tavLst>
                                        <p:tav tm="0">
                                          <p:val>
                                            <p:strVal val="0-#ppt_w/2"/>
                                          </p:val>
                                        </p:tav>
                                        <p:tav tm="100000">
                                          <p:val>
                                            <p:strVal val="#ppt_x"/>
                                          </p:val>
                                        </p:tav>
                                      </p:tavLst>
                                    </p:anim>
                                    <p:anim calcmode="lin" valueType="num">
                                      <p:cBhvr additive="base">
                                        <p:cTn id="8" dur="750" fill="hold"/>
                                        <p:tgtEl>
                                          <p:spTgt spid="173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par>
                                <p:cTn id="14" presetID="16" presetClass="entr" presetSubtype="21"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barn(inVertical)">
                                      <p:cBhvr>
                                        <p:cTn id="16" dur="750"/>
                                        <p:tgtEl>
                                          <p:spTgt spid="205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750"/>
                                        <p:tgtEl>
                                          <p:spTgt spid="3"/>
                                        </p:tgtEl>
                                      </p:cBhvr>
                                    </p:animEffect>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1000"/>
                                        <p:tgtEl>
                                          <p:spTgt spid="8">
                                            <p:txEl>
                                              <p:pRg st="0" end="0"/>
                                            </p:txEl>
                                          </p:spTgt>
                                        </p:tgtEl>
                                      </p:cBhvr>
                                    </p:animEffect>
                                    <p:anim calcmode="lin" valueType="num">
                                      <p:cBhvr>
                                        <p:cTn id="2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Effect transition="in" filter="fade">
                                      <p:cBhvr>
                                        <p:cTn id="28" dur="1000"/>
                                        <p:tgtEl>
                                          <p:spTgt spid="8">
                                            <p:txEl>
                                              <p:pRg st="1" end="1"/>
                                            </p:txEl>
                                          </p:spTgt>
                                        </p:tgtEl>
                                      </p:cBhvr>
                                    </p:animEffect>
                                    <p:anim calcmode="lin" valueType="num">
                                      <p:cBhvr>
                                        <p:cTn id="29"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fade">
                                      <p:cBhvr>
                                        <p:cTn id="33" dur="1000"/>
                                        <p:tgtEl>
                                          <p:spTgt spid="8">
                                            <p:txEl>
                                              <p:pRg st="2" end="2"/>
                                            </p:txEl>
                                          </p:spTgt>
                                        </p:tgtEl>
                                      </p:cBhvr>
                                    </p:animEffect>
                                    <p:anim calcmode="lin" valueType="num">
                                      <p:cBhvr>
                                        <p:cTn id="34"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
                                            <p:txEl>
                                              <p:pRg st="3" end="3"/>
                                            </p:txEl>
                                          </p:spTgt>
                                        </p:tgtEl>
                                        <p:attrNameLst>
                                          <p:attrName>style.visibility</p:attrName>
                                        </p:attrNameLst>
                                      </p:cBhvr>
                                      <p:to>
                                        <p:strVal val="visible"/>
                                      </p:to>
                                    </p:set>
                                    <p:animEffect transition="in" filter="fade">
                                      <p:cBhvr>
                                        <p:cTn id="38" dur="1000"/>
                                        <p:tgtEl>
                                          <p:spTgt spid="8">
                                            <p:txEl>
                                              <p:pRg st="3" end="3"/>
                                            </p:txEl>
                                          </p:spTgt>
                                        </p:tgtEl>
                                      </p:cBhvr>
                                    </p:animEffect>
                                    <p:anim calcmode="lin" valueType="num">
                                      <p:cBhvr>
                                        <p:cTn id="3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3" end="3"/>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animEffect transition="in" filter="fade">
                                      <p:cBhvr>
                                        <p:cTn id="43" dur="1000"/>
                                        <p:tgtEl>
                                          <p:spTgt spid="8">
                                            <p:txEl>
                                              <p:pRg st="4" end="4"/>
                                            </p:txEl>
                                          </p:spTgt>
                                        </p:tgtEl>
                                      </p:cBhvr>
                                    </p:animEffect>
                                    <p:anim calcmode="lin" valueType="num">
                                      <p:cBhvr>
                                        <p:cTn id="44"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8">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
                                            <p:txEl>
                                              <p:pRg st="6" end="6"/>
                                            </p:txEl>
                                          </p:spTgt>
                                        </p:tgtEl>
                                        <p:attrNameLst>
                                          <p:attrName>style.visibility</p:attrName>
                                        </p:attrNameLst>
                                      </p:cBhvr>
                                      <p:to>
                                        <p:strVal val="visible"/>
                                      </p:to>
                                    </p:set>
                                    <p:animEffect transition="in" filter="fade">
                                      <p:cBhvr>
                                        <p:cTn id="53" dur="1000"/>
                                        <p:tgtEl>
                                          <p:spTgt spid="8">
                                            <p:txEl>
                                              <p:pRg st="6" end="6"/>
                                            </p:txEl>
                                          </p:spTgt>
                                        </p:tgtEl>
                                      </p:cBhvr>
                                    </p:animEffect>
                                    <p:anim calcmode="lin" valueType="num">
                                      <p:cBhvr>
                                        <p:cTn id="54"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8">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8">
                                            <p:txEl>
                                              <p:pRg st="7" end="7"/>
                                            </p:txEl>
                                          </p:spTgt>
                                        </p:tgtEl>
                                        <p:attrNameLst>
                                          <p:attrName>style.visibility</p:attrName>
                                        </p:attrNameLst>
                                      </p:cBhvr>
                                      <p:to>
                                        <p:strVal val="visible"/>
                                      </p:to>
                                    </p:set>
                                    <p:animEffect transition="in" filter="fade">
                                      <p:cBhvr>
                                        <p:cTn id="58" dur="1000"/>
                                        <p:tgtEl>
                                          <p:spTgt spid="8">
                                            <p:txEl>
                                              <p:pRg st="7" end="7"/>
                                            </p:txEl>
                                          </p:spTgt>
                                        </p:tgtEl>
                                      </p:cBhvr>
                                    </p:animEffect>
                                    <p:anim calcmode="lin" valueType="num">
                                      <p:cBhvr>
                                        <p:cTn id="59"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5" grpId="0"/>
      <p:bldP spid="8"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9" name="Google Shape;1669;p42"/>
          <p:cNvSpPr txBox="1">
            <a:spLocks noGrp="1"/>
          </p:cNvSpPr>
          <p:nvPr>
            <p:ph type="subTitle" idx="1"/>
          </p:nvPr>
        </p:nvSpPr>
        <p:spPr>
          <a:xfrm>
            <a:off x="1372509" y="1675526"/>
            <a:ext cx="2583791" cy="2938650"/>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vi-VN" sz="1600" b="1" dirty="0">
                <a:latin typeface="+mj-lt"/>
              </a:rPr>
              <a:t>Thoát khỏi cực trị cục bộ: </a:t>
            </a:r>
            <a:r>
              <a:rPr lang="vi-VN" sz="1600" dirty="0">
                <a:latin typeface="+mj-lt"/>
              </a:rPr>
              <a:t>Có khả năng chấp nhận giải kém hơn để tìm giải tốt hơn.</a:t>
            </a:r>
          </a:p>
          <a:p>
            <a:pPr marL="285750" lvl="0" indent="-285750" algn="just">
              <a:buFont typeface="Arial" panose="020B0604020202020204" pitchFamily="34" charset="0"/>
              <a:buChar char="•"/>
            </a:pPr>
            <a:r>
              <a:rPr lang="vi-VN" sz="1600" b="1" dirty="0">
                <a:latin typeface="+mj-lt"/>
              </a:rPr>
              <a:t>Đa dạng ứng dụng: </a:t>
            </a:r>
            <a:r>
              <a:rPr lang="vi-VN" sz="1600" dirty="0">
                <a:latin typeface="+mj-lt"/>
              </a:rPr>
              <a:t>Dùng cho cả bài toán rời rạc và liên tục.</a:t>
            </a:r>
          </a:p>
          <a:p>
            <a:pPr marL="285750" lvl="0" indent="-285750" algn="just">
              <a:buFont typeface="Arial" panose="020B0604020202020204" pitchFamily="34" charset="0"/>
              <a:buChar char="•"/>
            </a:pPr>
            <a:r>
              <a:rPr lang="vi-VN" sz="1600" b="1" dirty="0">
                <a:latin typeface="+mj-lt"/>
              </a:rPr>
              <a:t>Dễ triển khai: </a:t>
            </a:r>
            <a:r>
              <a:rPr lang="vi-VN" sz="1600" dirty="0">
                <a:latin typeface="+mj-lt"/>
              </a:rPr>
              <a:t>Thuật toán đơn giản, dễ lập trình.</a:t>
            </a:r>
            <a:endParaRPr sz="1600" dirty="0">
              <a:latin typeface="+mj-lt"/>
            </a:endParaRPr>
          </a:p>
        </p:txBody>
      </p:sp>
      <p:sp>
        <p:nvSpPr>
          <p:cNvPr id="1672" name="Google Shape;1672;p42"/>
          <p:cNvSpPr txBox="1">
            <a:spLocks noGrp="1"/>
          </p:cNvSpPr>
          <p:nvPr>
            <p:ph type="subTitle" idx="4"/>
          </p:nvPr>
        </p:nvSpPr>
        <p:spPr>
          <a:xfrm>
            <a:off x="2029111" y="1267354"/>
            <a:ext cx="1981800" cy="402300"/>
          </a:xfrm>
          <a:prstGeom prst="rect">
            <a:avLst/>
          </a:prstGeom>
        </p:spPr>
        <p:txBody>
          <a:bodyPr spcFirstLastPara="1" wrap="square" lIns="91425" tIns="91425" rIns="91425" bIns="91425" anchor="b" anchorCtr="0">
            <a:noAutofit/>
          </a:bodyPr>
          <a:lstStyle/>
          <a:p>
            <a:pPr marL="0" lvl="0" indent="0"/>
            <a:r>
              <a:rPr lang="vi-VN" sz="1800" dirty="0" smtClean="0"/>
              <a:t>Ưu điểm</a:t>
            </a:r>
            <a:endParaRPr sz="1800" dirty="0"/>
          </a:p>
        </p:txBody>
      </p:sp>
      <p:grpSp>
        <p:nvGrpSpPr>
          <p:cNvPr id="1674" name="Google Shape;1674;p42"/>
          <p:cNvGrpSpPr/>
          <p:nvPr/>
        </p:nvGrpSpPr>
        <p:grpSpPr>
          <a:xfrm>
            <a:off x="1572984" y="1265906"/>
            <a:ext cx="341227" cy="302177"/>
            <a:chOff x="713167" y="740543"/>
            <a:chExt cx="476707" cy="422153"/>
          </a:xfrm>
        </p:grpSpPr>
        <p:sp>
          <p:nvSpPr>
            <p:cNvPr id="1675" name="Google Shape;1675;p42"/>
            <p:cNvSpPr/>
            <p:nvPr/>
          </p:nvSpPr>
          <p:spPr>
            <a:xfrm>
              <a:off x="713167" y="740543"/>
              <a:ext cx="476707" cy="422153"/>
            </a:xfrm>
            <a:custGeom>
              <a:avLst/>
              <a:gdLst/>
              <a:ahLst/>
              <a:cxnLst/>
              <a:rect l="l" t="t" r="r" b="b"/>
              <a:pathLst>
                <a:path w="12583" h="11143" extrusionOk="0">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2"/>
            <p:cNvSpPr/>
            <p:nvPr/>
          </p:nvSpPr>
          <p:spPr>
            <a:xfrm>
              <a:off x="756621" y="834914"/>
              <a:ext cx="37468" cy="13676"/>
            </a:xfrm>
            <a:custGeom>
              <a:avLst/>
              <a:gdLst/>
              <a:ahLst/>
              <a:cxnLst/>
              <a:rect l="l" t="t" r="r" b="b"/>
              <a:pathLst>
                <a:path w="989" h="361" extrusionOk="0">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2"/>
            <p:cNvSpPr/>
            <p:nvPr/>
          </p:nvSpPr>
          <p:spPr>
            <a:xfrm>
              <a:off x="756583" y="869617"/>
              <a:ext cx="37506" cy="13714"/>
            </a:xfrm>
            <a:custGeom>
              <a:avLst/>
              <a:gdLst/>
              <a:ahLst/>
              <a:cxnLst/>
              <a:rect l="l" t="t" r="r" b="b"/>
              <a:pathLst>
                <a:path w="990" h="362" extrusionOk="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2"/>
            <p:cNvSpPr/>
            <p:nvPr/>
          </p:nvSpPr>
          <p:spPr>
            <a:xfrm>
              <a:off x="756583" y="904395"/>
              <a:ext cx="37506" cy="13676"/>
            </a:xfrm>
            <a:custGeom>
              <a:avLst/>
              <a:gdLst/>
              <a:ahLst/>
              <a:cxnLst/>
              <a:rect l="l" t="t" r="r" b="b"/>
              <a:pathLst>
                <a:path w="990" h="361" extrusionOk="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2"/>
            <p:cNvSpPr/>
            <p:nvPr/>
          </p:nvSpPr>
          <p:spPr>
            <a:xfrm>
              <a:off x="756621" y="939136"/>
              <a:ext cx="37468" cy="13676"/>
            </a:xfrm>
            <a:custGeom>
              <a:avLst/>
              <a:gdLst/>
              <a:ahLst/>
              <a:cxnLst/>
              <a:rect l="l" t="t" r="r" b="b"/>
              <a:pathLst>
                <a:path w="989" h="361" extrusionOk="0">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2"/>
            <p:cNvSpPr/>
            <p:nvPr/>
          </p:nvSpPr>
          <p:spPr>
            <a:xfrm>
              <a:off x="756583" y="975164"/>
              <a:ext cx="37506" cy="13676"/>
            </a:xfrm>
            <a:custGeom>
              <a:avLst/>
              <a:gdLst/>
              <a:ahLst/>
              <a:cxnLst/>
              <a:rect l="l" t="t" r="r" b="b"/>
              <a:pathLst>
                <a:path w="990" h="361" extrusionOk="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2"/>
            <p:cNvSpPr/>
            <p:nvPr/>
          </p:nvSpPr>
          <p:spPr>
            <a:xfrm>
              <a:off x="756621" y="1009905"/>
              <a:ext cx="37468" cy="13676"/>
            </a:xfrm>
            <a:custGeom>
              <a:avLst/>
              <a:gdLst/>
              <a:ahLst/>
              <a:cxnLst/>
              <a:rect l="l" t="t" r="r" b="b"/>
              <a:pathLst>
                <a:path w="989" h="361" extrusionOk="0">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2"/>
            <p:cNvSpPr/>
            <p:nvPr/>
          </p:nvSpPr>
          <p:spPr>
            <a:xfrm>
              <a:off x="756583" y="1044645"/>
              <a:ext cx="37506" cy="13714"/>
            </a:xfrm>
            <a:custGeom>
              <a:avLst/>
              <a:gdLst/>
              <a:ahLst/>
              <a:cxnLst/>
              <a:rect l="l" t="t" r="r" b="b"/>
              <a:pathLst>
                <a:path w="990" h="362" extrusionOk="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2"/>
            <p:cNvSpPr/>
            <p:nvPr/>
          </p:nvSpPr>
          <p:spPr>
            <a:xfrm>
              <a:off x="756621" y="1079424"/>
              <a:ext cx="37468" cy="13676"/>
            </a:xfrm>
            <a:custGeom>
              <a:avLst/>
              <a:gdLst/>
              <a:ahLst/>
              <a:cxnLst/>
              <a:rect l="l" t="t" r="r" b="b"/>
              <a:pathLst>
                <a:path w="989" h="361" extrusionOk="0">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2"/>
            <p:cNvSpPr/>
            <p:nvPr/>
          </p:nvSpPr>
          <p:spPr>
            <a:xfrm>
              <a:off x="756621" y="1114202"/>
              <a:ext cx="37468" cy="13639"/>
            </a:xfrm>
            <a:custGeom>
              <a:avLst/>
              <a:gdLst/>
              <a:ahLst/>
              <a:cxnLst/>
              <a:rect l="l" t="t" r="r" b="b"/>
              <a:pathLst>
                <a:path w="989" h="360" extrusionOk="0">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2"/>
            <p:cNvSpPr/>
            <p:nvPr/>
          </p:nvSpPr>
          <p:spPr>
            <a:xfrm>
              <a:off x="931309" y="834497"/>
              <a:ext cx="43681" cy="84029"/>
            </a:xfrm>
            <a:custGeom>
              <a:avLst/>
              <a:gdLst/>
              <a:ahLst/>
              <a:cxnLst/>
              <a:rect l="l" t="t" r="r" b="b"/>
              <a:pathLst>
                <a:path w="1153" h="2218" extrusionOk="0">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2"/>
            <p:cNvSpPr/>
            <p:nvPr/>
          </p:nvSpPr>
          <p:spPr>
            <a:xfrm>
              <a:off x="985598" y="837869"/>
              <a:ext cx="34097" cy="77248"/>
            </a:xfrm>
            <a:custGeom>
              <a:avLst/>
              <a:gdLst/>
              <a:ahLst/>
              <a:cxnLst/>
              <a:rect l="l" t="t" r="r" b="b"/>
              <a:pathLst>
                <a:path w="900" h="2039" extrusionOk="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2"/>
            <p:cNvSpPr/>
            <p:nvPr/>
          </p:nvSpPr>
          <p:spPr>
            <a:xfrm>
              <a:off x="886605" y="837869"/>
              <a:ext cx="34021" cy="77248"/>
            </a:xfrm>
            <a:custGeom>
              <a:avLst/>
              <a:gdLst/>
              <a:ahLst/>
              <a:cxnLst/>
              <a:rect l="l" t="t" r="r" b="b"/>
              <a:pathLst>
                <a:path w="898" h="2039" extrusionOk="0">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2"/>
            <p:cNvSpPr/>
            <p:nvPr/>
          </p:nvSpPr>
          <p:spPr>
            <a:xfrm>
              <a:off x="886643" y="939136"/>
              <a:ext cx="173097" cy="13676"/>
            </a:xfrm>
            <a:custGeom>
              <a:avLst/>
              <a:gdLst/>
              <a:ahLst/>
              <a:cxnLst/>
              <a:rect l="l" t="t" r="r" b="b"/>
              <a:pathLst>
                <a:path w="4569" h="361" extrusionOk="0">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2"/>
            <p:cNvSpPr/>
            <p:nvPr/>
          </p:nvSpPr>
          <p:spPr>
            <a:xfrm>
              <a:off x="887135" y="975126"/>
              <a:ext cx="44629" cy="13714"/>
            </a:xfrm>
            <a:custGeom>
              <a:avLst/>
              <a:gdLst/>
              <a:ahLst/>
              <a:cxnLst/>
              <a:rect l="l" t="t" r="r" b="b"/>
              <a:pathLst>
                <a:path w="1178" h="362" extrusionOk="0">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2"/>
            <p:cNvSpPr/>
            <p:nvPr/>
          </p:nvSpPr>
          <p:spPr>
            <a:xfrm>
              <a:off x="954608" y="975164"/>
              <a:ext cx="44591" cy="13676"/>
            </a:xfrm>
            <a:custGeom>
              <a:avLst/>
              <a:gdLst/>
              <a:ahLst/>
              <a:cxnLst/>
              <a:rect l="l" t="t" r="r" b="b"/>
              <a:pathLst>
                <a:path w="1177" h="361" extrusionOk="0">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2"/>
            <p:cNvSpPr/>
            <p:nvPr/>
          </p:nvSpPr>
          <p:spPr>
            <a:xfrm>
              <a:off x="999199" y="1009943"/>
              <a:ext cx="44553" cy="13676"/>
            </a:xfrm>
            <a:custGeom>
              <a:avLst/>
              <a:gdLst/>
              <a:ahLst/>
              <a:cxnLst/>
              <a:rect l="l" t="t" r="r" b="b"/>
              <a:pathLst>
                <a:path w="1176" h="361" extrusionOk="0">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2"/>
            <p:cNvSpPr/>
            <p:nvPr/>
          </p:nvSpPr>
          <p:spPr>
            <a:xfrm>
              <a:off x="999199" y="1079424"/>
              <a:ext cx="44553" cy="13676"/>
            </a:xfrm>
            <a:custGeom>
              <a:avLst/>
              <a:gdLst/>
              <a:ahLst/>
              <a:cxnLst/>
              <a:rect l="l" t="t" r="r" b="b"/>
              <a:pathLst>
                <a:path w="1176" h="361" extrusionOk="0">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2"/>
            <p:cNvSpPr/>
            <p:nvPr/>
          </p:nvSpPr>
          <p:spPr>
            <a:xfrm>
              <a:off x="887741" y="1114202"/>
              <a:ext cx="95432" cy="13639"/>
            </a:xfrm>
            <a:custGeom>
              <a:avLst/>
              <a:gdLst/>
              <a:ahLst/>
              <a:cxnLst/>
              <a:rect l="l" t="t" r="r" b="b"/>
              <a:pathLst>
                <a:path w="2519" h="360" extrusionOk="0">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2"/>
            <p:cNvSpPr/>
            <p:nvPr/>
          </p:nvSpPr>
          <p:spPr>
            <a:xfrm>
              <a:off x="887741" y="1009943"/>
              <a:ext cx="95394" cy="13676"/>
            </a:xfrm>
            <a:custGeom>
              <a:avLst/>
              <a:gdLst/>
              <a:ahLst/>
              <a:cxnLst/>
              <a:rect l="l" t="t" r="r" b="b"/>
              <a:pathLst>
                <a:path w="2518" h="361" extrusionOk="0">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2"/>
            <p:cNvSpPr/>
            <p:nvPr/>
          </p:nvSpPr>
          <p:spPr>
            <a:xfrm>
              <a:off x="1059777" y="1009943"/>
              <a:ext cx="95432" cy="13676"/>
            </a:xfrm>
            <a:custGeom>
              <a:avLst/>
              <a:gdLst/>
              <a:ahLst/>
              <a:cxnLst/>
              <a:rect l="l" t="t" r="r" b="b"/>
              <a:pathLst>
                <a:path w="2519" h="361" extrusionOk="0">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2"/>
            <p:cNvSpPr/>
            <p:nvPr/>
          </p:nvSpPr>
          <p:spPr>
            <a:xfrm>
              <a:off x="886984" y="1044645"/>
              <a:ext cx="32695" cy="13714"/>
            </a:xfrm>
            <a:custGeom>
              <a:avLst/>
              <a:gdLst/>
              <a:ahLst/>
              <a:cxnLst/>
              <a:rect l="l" t="t" r="r" b="b"/>
              <a:pathLst>
                <a:path w="863" h="362" extrusionOk="0">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2"/>
            <p:cNvSpPr/>
            <p:nvPr/>
          </p:nvSpPr>
          <p:spPr>
            <a:xfrm>
              <a:off x="935325" y="1044645"/>
              <a:ext cx="161996" cy="13714"/>
            </a:xfrm>
            <a:custGeom>
              <a:avLst/>
              <a:gdLst/>
              <a:ahLst/>
              <a:cxnLst/>
              <a:rect l="l" t="t" r="r" b="b"/>
              <a:pathLst>
                <a:path w="4276" h="362" extrusionOk="0">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2"/>
            <p:cNvSpPr/>
            <p:nvPr/>
          </p:nvSpPr>
          <p:spPr>
            <a:xfrm>
              <a:off x="887741" y="1079424"/>
              <a:ext cx="95394" cy="13676"/>
            </a:xfrm>
            <a:custGeom>
              <a:avLst/>
              <a:gdLst/>
              <a:ahLst/>
              <a:cxnLst/>
              <a:rect l="l" t="t" r="r" b="b"/>
              <a:pathLst>
                <a:path w="2518" h="361" extrusionOk="0">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l"/>
            <a:r>
              <a:rPr lang="vi-VN" sz="2800" dirty="0"/>
              <a:t>5</a:t>
            </a:r>
            <a:r>
              <a:rPr lang="vi-VN" sz="2800" dirty="0" smtClean="0"/>
              <a:t>. Ưu và nhược điểm của thuật toán</a:t>
            </a:r>
            <a:endParaRPr sz="2800" dirty="0"/>
          </a:p>
        </p:txBody>
      </p:sp>
      <p:sp>
        <p:nvSpPr>
          <p:cNvPr id="66" name="Rectangle 65"/>
          <p:cNvSpPr/>
          <p:nvPr/>
        </p:nvSpPr>
        <p:spPr>
          <a:xfrm>
            <a:off x="720000" y="1067506"/>
            <a:ext cx="184731" cy="307777"/>
          </a:xfrm>
          <a:prstGeom prst="rect">
            <a:avLst/>
          </a:prstGeom>
        </p:spPr>
        <p:txBody>
          <a:bodyPr wrap="none">
            <a:spAutoFit/>
          </a:bodyPr>
          <a:lstStyle/>
          <a:p>
            <a:pPr lvl="0"/>
            <a:endParaRPr lang="vi-VN" dirty="0"/>
          </a:p>
        </p:txBody>
      </p:sp>
      <p:grpSp>
        <p:nvGrpSpPr>
          <p:cNvPr id="89" name="Google Shape;1534;p39"/>
          <p:cNvGrpSpPr/>
          <p:nvPr/>
        </p:nvGrpSpPr>
        <p:grpSpPr>
          <a:xfrm rot="16200000">
            <a:off x="2433403" y="2696066"/>
            <a:ext cx="4741645" cy="1141122"/>
            <a:chOff x="-123925" y="4132283"/>
            <a:chExt cx="4558967" cy="1141122"/>
          </a:xfrm>
        </p:grpSpPr>
        <p:grpSp>
          <p:nvGrpSpPr>
            <p:cNvPr id="90" name="Google Shape;1535;p39"/>
            <p:cNvGrpSpPr/>
            <p:nvPr/>
          </p:nvGrpSpPr>
          <p:grpSpPr>
            <a:xfrm>
              <a:off x="-2" y="4132283"/>
              <a:ext cx="2308406" cy="1141122"/>
              <a:chOff x="-2" y="4132283"/>
              <a:chExt cx="2308406" cy="1141122"/>
            </a:xfrm>
          </p:grpSpPr>
          <p:sp>
            <p:nvSpPr>
              <p:cNvPr id="95"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1538;p39"/>
            <p:cNvGrpSpPr/>
            <p:nvPr/>
          </p:nvGrpSpPr>
          <p:grpSpPr>
            <a:xfrm>
              <a:off x="-123925" y="4386226"/>
              <a:ext cx="4558967" cy="134100"/>
              <a:chOff x="796100" y="3019701"/>
              <a:chExt cx="4558967" cy="134100"/>
            </a:xfrm>
          </p:grpSpPr>
          <p:sp>
            <p:nvSpPr>
              <p:cNvPr id="92"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94"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 name="Google Shape;1672;p42"/>
          <p:cNvSpPr txBox="1">
            <a:spLocks noGrp="1"/>
          </p:cNvSpPr>
          <p:nvPr>
            <p:ph type="subTitle" idx="4"/>
          </p:nvPr>
        </p:nvSpPr>
        <p:spPr>
          <a:xfrm>
            <a:off x="5864274" y="1232670"/>
            <a:ext cx="1981800" cy="402300"/>
          </a:xfrm>
          <a:prstGeom prst="rect">
            <a:avLst/>
          </a:prstGeom>
        </p:spPr>
        <p:txBody>
          <a:bodyPr spcFirstLastPara="1" wrap="square" lIns="91425" tIns="91425" rIns="91425" bIns="91425" anchor="b" anchorCtr="0">
            <a:noAutofit/>
          </a:bodyPr>
          <a:lstStyle/>
          <a:p>
            <a:pPr marL="0" lvl="0" indent="0"/>
            <a:r>
              <a:rPr lang="vi-VN" sz="1800" dirty="0" smtClean="0"/>
              <a:t>Nhược điểm</a:t>
            </a:r>
            <a:endParaRPr sz="1800" dirty="0"/>
          </a:p>
        </p:txBody>
      </p:sp>
      <p:grpSp>
        <p:nvGrpSpPr>
          <p:cNvPr id="98" name="Google Shape;1674;p42"/>
          <p:cNvGrpSpPr/>
          <p:nvPr/>
        </p:nvGrpSpPr>
        <p:grpSpPr>
          <a:xfrm>
            <a:off x="5408147" y="1231222"/>
            <a:ext cx="341227" cy="302177"/>
            <a:chOff x="713167" y="740543"/>
            <a:chExt cx="476707" cy="422153"/>
          </a:xfrm>
        </p:grpSpPr>
        <p:sp>
          <p:nvSpPr>
            <p:cNvPr id="99" name="Google Shape;1675;p42"/>
            <p:cNvSpPr/>
            <p:nvPr/>
          </p:nvSpPr>
          <p:spPr>
            <a:xfrm>
              <a:off x="713167" y="740543"/>
              <a:ext cx="476707" cy="422153"/>
            </a:xfrm>
            <a:custGeom>
              <a:avLst/>
              <a:gdLst/>
              <a:ahLst/>
              <a:cxnLst/>
              <a:rect l="l" t="t" r="r" b="b"/>
              <a:pathLst>
                <a:path w="12583" h="11143" extrusionOk="0">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76;p42"/>
            <p:cNvSpPr/>
            <p:nvPr/>
          </p:nvSpPr>
          <p:spPr>
            <a:xfrm>
              <a:off x="756621" y="834914"/>
              <a:ext cx="37468" cy="13676"/>
            </a:xfrm>
            <a:custGeom>
              <a:avLst/>
              <a:gdLst/>
              <a:ahLst/>
              <a:cxnLst/>
              <a:rect l="l" t="t" r="r" b="b"/>
              <a:pathLst>
                <a:path w="989" h="361" extrusionOk="0">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677;p42"/>
            <p:cNvSpPr/>
            <p:nvPr/>
          </p:nvSpPr>
          <p:spPr>
            <a:xfrm>
              <a:off x="756583" y="869617"/>
              <a:ext cx="37506" cy="13714"/>
            </a:xfrm>
            <a:custGeom>
              <a:avLst/>
              <a:gdLst/>
              <a:ahLst/>
              <a:cxnLst/>
              <a:rect l="l" t="t" r="r" b="b"/>
              <a:pathLst>
                <a:path w="990" h="362" extrusionOk="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78;p42"/>
            <p:cNvSpPr/>
            <p:nvPr/>
          </p:nvSpPr>
          <p:spPr>
            <a:xfrm>
              <a:off x="756583" y="904395"/>
              <a:ext cx="37506" cy="13676"/>
            </a:xfrm>
            <a:custGeom>
              <a:avLst/>
              <a:gdLst/>
              <a:ahLst/>
              <a:cxnLst/>
              <a:rect l="l" t="t" r="r" b="b"/>
              <a:pathLst>
                <a:path w="990" h="361" extrusionOk="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679;p42"/>
            <p:cNvSpPr/>
            <p:nvPr/>
          </p:nvSpPr>
          <p:spPr>
            <a:xfrm>
              <a:off x="756621" y="939136"/>
              <a:ext cx="37468" cy="13676"/>
            </a:xfrm>
            <a:custGeom>
              <a:avLst/>
              <a:gdLst/>
              <a:ahLst/>
              <a:cxnLst/>
              <a:rect l="l" t="t" r="r" b="b"/>
              <a:pathLst>
                <a:path w="989" h="361" extrusionOk="0">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680;p42"/>
            <p:cNvSpPr/>
            <p:nvPr/>
          </p:nvSpPr>
          <p:spPr>
            <a:xfrm>
              <a:off x="756583" y="975164"/>
              <a:ext cx="37506" cy="13676"/>
            </a:xfrm>
            <a:custGeom>
              <a:avLst/>
              <a:gdLst/>
              <a:ahLst/>
              <a:cxnLst/>
              <a:rect l="l" t="t" r="r" b="b"/>
              <a:pathLst>
                <a:path w="990" h="361" extrusionOk="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81;p42"/>
            <p:cNvSpPr/>
            <p:nvPr/>
          </p:nvSpPr>
          <p:spPr>
            <a:xfrm>
              <a:off x="756621" y="1009905"/>
              <a:ext cx="37468" cy="13676"/>
            </a:xfrm>
            <a:custGeom>
              <a:avLst/>
              <a:gdLst/>
              <a:ahLst/>
              <a:cxnLst/>
              <a:rect l="l" t="t" r="r" b="b"/>
              <a:pathLst>
                <a:path w="989" h="361" extrusionOk="0">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82;p42"/>
            <p:cNvSpPr/>
            <p:nvPr/>
          </p:nvSpPr>
          <p:spPr>
            <a:xfrm>
              <a:off x="756583" y="1044645"/>
              <a:ext cx="37506" cy="13714"/>
            </a:xfrm>
            <a:custGeom>
              <a:avLst/>
              <a:gdLst/>
              <a:ahLst/>
              <a:cxnLst/>
              <a:rect l="l" t="t" r="r" b="b"/>
              <a:pathLst>
                <a:path w="990" h="362" extrusionOk="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83;p42"/>
            <p:cNvSpPr/>
            <p:nvPr/>
          </p:nvSpPr>
          <p:spPr>
            <a:xfrm>
              <a:off x="756621" y="1079424"/>
              <a:ext cx="37468" cy="13676"/>
            </a:xfrm>
            <a:custGeom>
              <a:avLst/>
              <a:gdLst/>
              <a:ahLst/>
              <a:cxnLst/>
              <a:rect l="l" t="t" r="r" b="b"/>
              <a:pathLst>
                <a:path w="989" h="361" extrusionOk="0">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84;p42"/>
            <p:cNvSpPr/>
            <p:nvPr/>
          </p:nvSpPr>
          <p:spPr>
            <a:xfrm>
              <a:off x="756621" y="1114202"/>
              <a:ext cx="37468" cy="13639"/>
            </a:xfrm>
            <a:custGeom>
              <a:avLst/>
              <a:gdLst/>
              <a:ahLst/>
              <a:cxnLst/>
              <a:rect l="l" t="t" r="r" b="b"/>
              <a:pathLst>
                <a:path w="989" h="360" extrusionOk="0">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85;p42"/>
            <p:cNvSpPr/>
            <p:nvPr/>
          </p:nvSpPr>
          <p:spPr>
            <a:xfrm>
              <a:off x="931309" y="834497"/>
              <a:ext cx="43681" cy="84029"/>
            </a:xfrm>
            <a:custGeom>
              <a:avLst/>
              <a:gdLst/>
              <a:ahLst/>
              <a:cxnLst/>
              <a:rect l="l" t="t" r="r" b="b"/>
              <a:pathLst>
                <a:path w="1153" h="2218" extrusionOk="0">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86;p42"/>
            <p:cNvSpPr/>
            <p:nvPr/>
          </p:nvSpPr>
          <p:spPr>
            <a:xfrm>
              <a:off x="985598" y="837869"/>
              <a:ext cx="34097" cy="77248"/>
            </a:xfrm>
            <a:custGeom>
              <a:avLst/>
              <a:gdLst/>
              <a:ahLst/>
              <a:cxnLst/>
              <a:rect l="l" t="t" r="r" b="b"/>
              <a:pathLst>
                <a:path w="900" h="2039" extrusionOk="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87;p42"/>
            <p:cNvSpPr/>
            <p:nvPr/>
          </p:nvSpPr>
          <p:spPr>
            <a:xfrm>
              <a:off x="886605" y="837869"/>
              <a:ext cx="34021" cy="77248"/>
            </a:xfrm>
            <a:custGeom>
              <a:avLst/>
              <a:gdLst/>
              <a:ahLst/>
              <a:cxnLst/>
              <a:rect l="l" t="t" r="r" b="b"/>
              <a:pathLst>
                <a:path w="898" h="2039" extrusionOk="0">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88;p42"/>
            <p:cNvSpPr/>
            <p:nvPr/>
          </p:nvSpPr>
          <p:spPr>
            <a:xfrm>
              <a:off x="886643" y="939136"/>
              <a:ext cx="173097" cy="13676"/>
            </a:xfrm>
            <a:custGeom>
              <a:avLst/>
              <a:gdLst/>
              <a:ahLst/>
              <a:cxnLst/>
              <a:rect l="l" t="t" r="r" b="b"/>
              <a:pathLst>
                <a:path w="4569" h="361" extrusionOk="0">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89;p42"/>
            <p:cNvSpPr/>
            <p:nvPr/>
          </p:nvSpPr>
          <p:spPr>
            <a:xfrm>
              <a:off x="887135" y="975126"/>
              <a:ext cx="44629" cy="13714"/>
            </a:xfrm>
            <a:custGeom>
              <a:avLst/>
              <a:gdLst/>
              <a:ahLst/>
              <a:cxnLst/>
              <a:rect l="l" t="t" r="r" b="b"/>
              <a:pathLst>
                <a:path w="1178" h="362" extrusionOk="0">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90;p42"/>
            <p:cNvSpPr/>
            <p:nvPr/>
          </p:nvSpPr>
          <p:spPr>
            <a:xfrm>
              <a:off x="954608" y="975164"/>
              <a:ext cx="44591" cy="13676"/>
            </a:xfrm>
            <a:custGeom>
              <a:avLst/>
              <a:gdLst/>
              <a:ahLst/>
              <a:cxnLst/>
              <a:rect l="l" t="t" r="r" b="b"/>
              <a:pathLst>
                <a:path w="1177" h="361" extrusionOk="0">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691;p42"/>
            <p:cNvSpPr/>
            <p:nvPr/>
          </p:nvSpPr>
          <p:spPr>
            <a:xfrm>
              <a:off x="999199" y="1009943"/>
              <a:ext cx="44553" cy="13676"/>
            </a:xfrm>
            <a:custGeom>
              <a:avLst/>
              <a:gdLst/>
              <a:ahLst/>
              <a:cxnLst/>
              <a:rect l="l" t="t" r="r" b="b"/>
              <a:pathLst>
                <a:path w="1176" h="361" extrusionOk="0">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692;p42"/>
            <p:cNvSpPr/>
            <p:nvPr/>
          </p:nvSpPr>
          <p:spPr>
            <a:xfrm>
              <a:off x="999199" y="1079424"/>
              <a:ext cx="44553" cy="13676"/>
            </a:xfrm>
            <a:custGeom>
              <a:avLst/>
              <a:gdLst/>
              <a:ahLst/>
              <a:cxnLst/>
              <a:rect l="l" t="t" r="r" b="b"/>
              <a:pathLst>
                <a:path w="1176" h="361" extrusionOk="0">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93;p42"/>
            <p:cNvSpPr/>
            <p:nvPr/>
          </p:nvSpPr>
          <p:spPr>
            <a:xfrm>
              <a:off x="887741" y="1114202"/>
              <a:ext cx="95432" cy="13639"/>
            </a:xfrm>
            <a:custGeom>
              <a:avLst/>
              <a:gdLst/>
              <a:ahLst/>
              <a:cxnLst/>
              <a:rect l="l" t="t" r="r" b="b"/>
              <a:pathLst>
                <a:path w="2519" h="360" extrusionOk="0">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94;p42"/>
            <p:cNvSpPr/>
            <p:nvPr/>
          </p:nvSpPr>
          <p:spPr>
            <a:xfrm>
              <a:off x="887741" y="1009943"/>
              <a:ext cx="95394" cy="13676"/>
            </a:xfrm>
            <a:custGeom>
              <a:avLst/>
              <a:gdLst/>
              <a:ahLst/>
              <a:cxnLst/>
              <a:rect l="l" t="t" r="r" b="b"/>
              <a:pathLst>
                <a:path w="2518" h="361" extrusionOk="0">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95;p42"/>
            <p:cNvSpPr/>
            <p:nvPr/>
          </p:nvSpPr>
          <p:spPr>
            <a:xfrm>
              <a:off x="1059777" y="1009943"/>
              <a:ext cx="95432" cy="13676"/>
            </a:xfrm>
            <a:custGeom>
              <a:avLst/>
              <a:gdLst/>
              <a:ahLst/>
              <a:cxnLst/>
              <a:rect l="l" t="t" r="r" b="b"/>
              <a:pathLst>
                <a:path w="2519" h="361" extrusionOk="0">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96;p42"/>
            <p:cNvSpPr/>
            <p:nvPr/>
          </p:nvSpPr>
          <p:spPr>
            <a:xfrm>
              <a:off x="886984" y="1044645"/>
              <a:ext cx="32695" cy="13714"/>
            </a:xfrm>
            <a:custGeom>
              <a:avLst/>
              <a:gdLst/>
              <a:ahLst/>
              <a:cxnLst/>
              <a:rect l="l" t="t" r="r" b="b"/>
              <a:pathLst>
                <a:path w="863" h="362" extrusionOk="0">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97;p42"/>
            <p:cNvSpPr/>
            <p:nvPr/>
          </p:nvSpPr>
          <p:spPr>
            <a:xfrm>
              <a:off x="935325" y="1044645"/>
              <a:ext cx="161996" cy="13714"/>
            </a:xfrm>
            <a:custGeom>
              <a:avLst/>
              <a:gdLst/>
              <a:ahLst/>
              <a:cxnLst/>
              <a:rect l="l" t="t" r="r" b="b"/>
              <a:pathLst>
                <a:path w="4276" h="362" extrusionOk="0">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98;p42"/>
            <p:cNvSpPr/>
            <p:nvPr/>
          </p:nvSpPr>
          <p:spPr>
            <a:xfrm>
              <a:off x="887741" y="1079424"/>
              <a:ext cx="95394" cy="13676"/>
            </a:xfrm>
            <a:custGeom>
              <a:avLst/>
              <a:gdLst/>
              <a:ahLst/>
              <a:cxnLst/>
              <a:rect l="l" t="t" r="r" b="b"/>
              <a:pathLst>
                <a:path w="2518" h="361" extrusionOk="0">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p:cNvSpPr txBox="1"/>
          <p:nvPr/>
        </p:nvSpPr>
        <p:spPr>
          <a:xfrm>
            <a:off x="5408147" y="1676390"/>
            <a:ext cx="2311618" cy="3046988"/>
          </a:xfrm>
          <a:prstGeom prst="rect">
            <a:avLst/>
          </a:prstGeom>
          <a:noFill/>
        </p:spPr>
        <p:txBody>
          <a:bodyPr wrap="square" rtlCol="0">
            <a:spAutoFit/>
          </a:bodyPr>
          <a:lstStyle/>
          <a:p>
            <a:pPr marL="285750" indent="-285750" algn="just">
              <a:buFont typeface="Arial" panose="020B0604020202020204" pitchFamily="34" charset="0"/>
              <a:buChar char="•"/>
            </a:pPr>
            <a:r>
              <a:rPr lang="vi-VN" sz="1600" b="1" dirty="0">
                <a:latin typeface="+mj-lt"/>
              </a:rPr>
              <a:t>Thời gian chậm: </a:t>
            </a:r>
            <a:r>
              <a:rPr lang="vi-VN" sz="1600" dirty="0">
                <a:latin typeface="+mj-lt"/>
              </a:rPr>
              <a:t>Hội tụ chậm nếu không tối ưu tham số.</a:t>
            </a:r>
          </a:p>
          <a:p>
            <a:pPr marL="285750" indent="-285750" algn="just">
              <a:buFont typeface="Arial" panose="020B0604020202020204" pitchFamily="34" charset="0"/>
              <a:buChar char="•"/>
            </a:pPr>
            <a:r>
              <a:rPr lang="vi-VN" sz="1600" b="1" dirty="0">
                <a:latin typeface="+mj-lt"/>
              </a:rPr>
              <a:t>Phụ thuộc tham số: </a:t>
            </a:r>
            <a:r>
              <a:rPr lang="vi-VN" sz="1600" dirty="0">
                <a:latin typeface="+mj-lt"/>
              </a:rPr>
              <a:t>Hiệu quả bị ảnh hưởng bởi cách chọn nhiệt độ và lịch giảm nhiệt.</a:t>
            </a:r>
          </a:p>
          <a:p>
            <a:pPr marL="285750" indent="-285750" algn="just">
              <a:buFont typeface="Arial" panose="020B0604020202020204" pitchFamily="34" charset="0"/>
              <a:buChar char="•"/>
            </a:pPr>
            <a:r>
              <a:rPr lang="vi-VN" sz="1600" b="1" dirty="0">
                <a:latin typeface="+mj-lt"/>
              </a:rPr>
              <a:t>Không đảm bảo tối ưu toàn cục: </a:t>
            </a:r>
            <a:r>
              <a:rPr lang="vi-VN" sz="1600" dirty="0">
                <a:latin typeface="+mj-lt"/>
              </a:rPr>
              <a:t>Có thể dừng ở lời giải gần tối ưu.</a:t>
            </a:r>
            <a:endParaRPr lang="en-US" sz="1600" dirty="0">
              <a:latin typeface="+mj-lt"/>
            </a:endParaRPr>
          </a:p>
        </p:txBody>
      </p:sp>
    </p:spTree>
    <p:extLst>
      <p:ext uri="{BB962C8B-B14F-4D97-AF65-F5344CB8AC3E}">
        <p14:creationId xmlns:p14="http://schemas.microsoft.com/office/powerpoint/2010/main" val="1782421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6" presetClass="entr" presetSubtype="16" fill="hold" nodeType="afterEffect">
                                  <p:stCondLst>
                                    <p:cond delay="0"/>
                                  </p:stCondLst>
                                  <p:childTnLst>
                                    <p:set>
                                      <p:cBhvr>
                                        <p:cTn id="11" dur="1" fill="hold">
                                          <p:stCondLst>
                                            <p:cond delay="0"/>
                                          </p:stCondLst>
                                        </p:cTn>
                                        <p:tgtEl>
                                          <p:spTgt spid="1674"/>
                                        </p:tgtEl>
                                        <p:attrNameLst>
                                          <p:attrName>style.visibility</p:attrName>
                                        </p:attrNameLst>
                                      </p:cBhvr>
                                      <p:to>
                                        <p:strVal val="visible"/>
                                      </p:to>
                                    </p:set>
                                    <p:animEffect transition="in" filter="circle(in)">
                                      <p:cBhvr>
                                        <p:cTn id="12" dur="1500"/>
                                        <p:tgtEl>
                                          <p:spTgt spid="1674"/>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672">
                                            <p:txEl>
                                              <p:pRg st="0" end="0"/>
                                            </p:txEl>
                                          </p:spTgt>
                                        </p:tgtEl>
                                        <p:attrNameLst>
                                          <p:attrName>style.visibility</p:attrName>
                                        </p:attrNameLst>
                                      </p:cBhvr>
                                      <p:to>
                                        <p:strVal val="visible"/>
                                      </p:to>
                                    </p:set>
                                    <p:animEffect transition="in" filter="circle(in)">
                                      <p:cBhvr>
                                        <p:cTn id="15" dur="1500"/>
                                        <p:tgtEl>
                                          <p:spTgt spid="1672">
                                            <p:txEl>
                                              <p:pRg st="0" end="0"/>
                                            </p:txEl>
                                          </p:spTgt>
                                        </p:tgtEl>
                                      </p:cBhvr>
                                    </p:animEffect>
                                  </p:childTnLst>
                                </p:cTn>
                              </p:par>
                            </p:childTnLst>
                          </p:cTn>
                        </p:par>
                        <p:par>
                          <p:cTn id="16" fill="hold">
                            <p:stCondLst>
                              <p:cond delay="2000"/>
                            </p:stCondLst>
                            <p:childTnLst>
                              <p:par>
                                <p:cTn id="17" presetID="22" presetClass="entr" presetSubtype="4" fill="hold" grpId="0" nodeType="afterEffect">
                                  <p:stCondLst>
                                    <p:cond delay="0"/>
                                  </p:stCondLst>
                                  <p:childTnLst>
                                    <p:set>
                                      <p:cBhvr>
                                        <p:cTn id="18" dur="1" fill="hold">
                                          <p:stCondLst>
                                            <p:cond delay="0"/>
                                          </p:stCondLst>
                                        </p:cTn>
                                        <p:tgtEl>
                                          <p:spTgt spid="1669">
                                            <p:txEl>
                                              <p:pRg st="0" end="0"/>
                                            </p:txEl>
                                          </p:spTgt>
                                        </p:tgtEl>
                                        <p:attrNameLst>
                                          <p:attrName>style.visibility</p:attrName>
                                        </p:attrNameLst>
                                      </p:cBhvr>
                                      <p:to>
                                        <p:strVal val="visible"/>
                                      </p:to>
                                    </p:set>
                                    <p:animEffect transition="in" filter="wipe(down)">
                                      <p:cBhvr>
                                        <p:cTn id="19" dur="500"/>
                                        <p:tgtEl>
                                          <p:spTgt spid="1669">
                                            <p:txEl>
                                              <p:pRg st="0" end="0"/>
                                            </p:txEl>
                                          </p:spTgt>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669">
                                            <p:txEl>
                                              <p:pRg st="1" end="1"/>
                                            </p:txEl>
                                          </p:spTgt>
                                        </p:tgtEl>
                                        <p:attrNameLst>
                                          <p:attrName>style.visibility</p:attrName>
                                        </p:attrNameLst>
                                      </p:cBhvr>
                                      <p:to>
                                        <p:strVal val="visible"/>
                                      </p:to>
                                    </p:set>
                                    <p:animEffect transition="in" filter="wipe(down)">
                                      <p:cBhvr>
                                        <p:cTn id="23" dur="500"/>
                                        <p:tgtEl>
                                          <p:spTgt spid="1669">
                                            <p:txEl>
                                              <p:pRg st="1" end="1"/>
                                            </p:txEl>
                                          </p:spTgt>
                                        </p:tgtEl>
                                      </p:cBhvr>
                                    </p:animEffect>
                                  </p:childTnLst>
                                </p:cTn>
                              </p:par>
                            </p:childTnLst>
                          </p:cTn>
                        </p:par>
                        <p:par>
                          <p:cTn id="24" fill="hold">
                            <p:stCondLst>
                              <p:cond delay="3000"/>
                            </p:stCondLst>
                            <p:childTnLst>
                              <p:par>
                                <p:cTn id="25" presetID="22" presetClass="entr" presetSubtype="4" fill="hold" grpId="0" nodeType="afterEffect">
                                  <p:stCondLst>
                                    <p:cond delay="0"/>
                                  </p:stCondLst>
                                  <p:childTnLst>
                                    <p:set>
                                      <p:cBhvr>
                                        <p:cTn id="26" dur="1" fill="hold">
                                          <p:stCondLst>
                                            <p:cond delay="0"/>
                                          </p:stCondLst>
                                        </p:cTn>
                                        <p:tgtEl>
                                          <p:spTgt spid="1669">
                                            <p:txEl>
                                              <p:pRg st="2" end="2"/>
                                            </p:txEl>
                                          </p:spTgt>
                                        </p:tgtEl>
                                        <p:attrNameLst>
                                          <p:attrName>style.visibility</p:attrName>
                                        </p:attrNameLst>
                                      </p:cBhvr>
                                      <p:to>
                                        <p:strVal val="visible"/>
                                      </p:to>
                                    </p:set>
                                    <p:animEffect transition="in" filter="wipe(down)">
                                      <p:cBhvr>
                                        <p:cTn id="27" dur="500"/>
                                        <p:tgtEl>
                                          <p:spTgt spid="166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9"/>
                                        </p:tgtEl>
                                        <p:attrNameLst>
                                          <p:attrName>style.visibility</p:attrName>
                                        </p:attrNameLst>
                                      </p:cBhvr>
                                      <p:to>
                                        <p:strVal val="visible"/>
                                      </p:to>
                                    </p:set>
                                    <p:anim calcmode="lin" valueType="num">
                                      <p:cBhvr additive="base">
                                        <p:cTn id="32" dur="500" fill="hold"/>
                                        <p:tgtEl>
                                          <p:spTgt spid="89"/>
                                        </p:tgtEl>
                                        <p:attrNameLst>
                                          <p:attrName>ppt_x</p:attrName>
                                        </p:attrNameLst>
                                      </p:cBhvr>
                                      <p:tavLst>
                                        <p:tav tm="0">
                                          <p:val>
                                            <p:strVal val="#ppt_x"/>
                                          </p:val>
                                        </p:tav>
                                        <p:tav tm="100000">
                                          <p:val>
                                            <p:strVal val="#ppt_x"/>
                                          </p:val>
                                        </p:tav>
                                      </p:tavLst>
                                    </p:anim>
                                    <p:anim calcmode="lin" valueType="num">
                                      <p:cBhvr additive="base">
                                        <p:cTn id="33" dur="500" fill="hold"/>
                                        <p:tgtEl>
                                          <p:spTgt spid="89"/>
                                        </p:tgtEl>
                                        <p:attrNameLst>
                                          <p:attrName>ppt_y</p:attrName>
                                        </p:attrNameLst>
                                      </p:cBhvr>
                                      <p:tavLst>
                                        <p:tav tm="0">
                                          <p:val>
                                            <p:strVal val="1+#ppt_h/2"/>
                                          </p:val>
                                        </p:tav>
                                        <p:tav tm="100000">
                                          <p:val>
                                            <p:strVal val="#ppt_y"/>
                                          </p:val>
                                        </p:tav>
                                      </p:tavLst>
                                    </p:anim>
                                  </p:childTnLst>
                                </p:cTn>
                              </p:par>
                              <p:par>
                                <p:cTn id="34" presetID="6" presetClass="entr" presetSubtype="16" fill="hold" nodeType="withEffect">
                                  <p:stCondLst>
                                    <p:cond delay="0"/>
                                  </p:stCondLst>
                                  <p:childTnLst>
                                    <p:set>
                                      <p:cBhvr>
                                        <p:cTn id="35" dur="1" fill="hold">
                                          <p:stCondLst>
                                            <p:cond delay="0"/>
                                          </p:stCondLst>
                                        </p:cTn>
                                        <p:tgtEl>
                                          <p:spTgt spid="98"/>
                                        </p:tgtEl>
                                        <p:attrNameLst>
                                          <p:attrName>style.visibility</p:attrName>
                                        </p:attrNameLst>
                                      </p:cBhvr>
                                      <p:to>
                                        <p:strVal val="visible"/>
                                      </p:to>
                                    </p:set>
                                    <p:animEffect transition="in" filter="circle(in)">
                                      <p:cBhvr>
                                        <p:cTn id="36" dur="2000"/>
                                        <p:tgtEl>
                                          <p:spTgt spid="98"/>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97">
                                            <p:txEl>
                                              <p:pRg st="0" end="0"/>
                                            </p:txEl>
                                          </p:spTgt>
                                        </p:tgtEl>
                                        <p:attrNameLst>
                                          <p:attrName>style.visibility</p:attrName>
                                        </p:attrNameLst>
                                      </p:cBhvr>
                                      <p:to>
                                        <p:strVal val="visible"/>
                                      </p:to>
                                    </p:set>
                                    <p:animEffect transition="in" filter="circle(in)">
                                      <p:cBhvr>
                                        <p:cTn id="39" dur="2000"/>
                                        <p:tgtEl>
                                          <p:spTgt spid="97">
                                            <p:txEl>
                                              <p:pRg st="0" end="0"/>
                                            </p:txEl>
                                          </p:spTgt>
                                        </p:tgtEl>
                                      </p:cBhvr>
                                    </p:animEffect>
                                  </p:childTnLst>
                                </p:cTn>
                              </p:par>
                            </p:childTnLst>
                          </p:cTn>
                        </p:par>
                        <p:par>
                          <p:cTn id="40" fill="hold">
                            <p:stCondLst>
                              <p:cond delay="2000"/>
                            </p:stCondLst>
                            <p:childTnLst>
                              <p:par>
                                <p:cTn id="41" presetID="22" presetClass="entr" presetSubtype="4"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Effect transition="in" filter="wipe(down)">
                                      <p:cBhvr>
                                        <p:cTn id="43" dur="500"/>
                                        <p:tgtEl>
                                          <p:spTgt spid="8">
                                            <p:txEl>
                                              <p:pRg st="0" end="0"/>
                                            </p:txEl>
                                          </p:spTgt>
                                        </p:tgtEl>
                                      </p:cBhvr>
                                    </p:animEffect>
                                  </p:childTnLst>
                                </p:cTn>
                              </p:par>
                            </p:childTnLst>
                          </p:cTn>
                        </p:par>
                        <p:par>
                          <p:cTn id="44" fill="hold">
                            <p:stCondLst>
                              <p:cond delay="2500"/>
                            </p:stCondLst>
                            <p:childTnLst>
                              <p:par>
                                <p:cTn id="45" presetID="22" presetClass="entr" presetSubtype="4" fill="hold" nodeType="after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animEffect transition="in" filter="wipe(down)">
                                      <p:cBhvr>
                                        <p:cTn id="47" dur="500"/>
                                        <p:tgtEl>
                                          <p:spTgt spid="8">
                                            <p:txEl>
                                              <p:pRg st="1" end="1"/>
                                            </p:txEl>
                                          </p:spTgt>
                                        </p:tgtEl>
                                      </p:cBhvr>
                                    </p:animEffect>
                                  </p:childTnLst>
                                </p:cTn>
                              </p:par>
                            </p:childTnLst>
                          </p:cTn>
                        </p:par>
                        <p:par>
                          <p:cTn id="48" fill="hold">
                            <p:stCondLst>
                              <p:cond delay="3000"/>
                            </p:stCondLst>
                            <p:childTnLst>
                              <p:par>
                                <p:cTn id="49" presetID="22" presetClass="entr" presetSubtype="4" fill="hold" nodeType="afterEffect">
                                  <p:stCondLst>
                                    <p:cond delay="0"/>
                                  </p:stCondLst>
                                  <p:childTnLst>
                                    <p:set>
                                      <p:cBhvr>
                                        <p:cTn id="50" dur="1" fill="hold">
                                          <p:stCondLst>
                                            <p:cond delay="0"/>
                                          </p:stCondLst>
                                        </p:cTn>
                                        <p:tgtEl>
                                          <p:spTgt spid="8">
                                            <p:txEl>
                                              <p:pRg st="2" end="2"/>
                                            </p:txEl>
                                          </p:spTgt>
                                        </p:tgtEl>
                                        <p:attrNameLst>
                                          <p:attrName>style.visibility</p:attrName>
                                        </p:attrNameLst>
                                      </p:cBhvr>
                                      <p:to>
                                        <p:strVal val="visible"/>
                                      </p:to>
                                    </p:set>
                                    <p:animEffect transition="in" filter="wipe(down)">
                                      <p:cBhvr>
                                        <p:cTn id="5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 grpId="0" build="p"/>
      <p:bldP spid="1672" grpId="0" build="p"/>
      <p:bldP spid="65" grpId="0"/>
      <p:bldP spid="97" grpId="0" build="p"/>
    </p:bldLst>
  </p:timing>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2051</TotalTime>
  <Words>1205</Words>
  <Application>Microsoft Office PowerPoint</Application>
  <PresentationFormat>On-screen Show (16:9)</PresentationFormat>
  <Paragraphs>143</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IBM Plex Mono</vt:lpstr>
      <vt:lpstr>Poppins</vt:lpstr>
      <vt:lpstr>Source Code Pro</vt:lpstr>
      <vt:lpstr>Arial</vt:lpstr>
      <vt:lpstr>Times New Roman</vt:lpstr>
      <vt:lpstr>Wingdings</vt:lpstr>
      <vt:lpstr>Introduction to Coding Workshop by Slidesgo</vt:lpstr>
      <vt:lpstr> Tìm hiểu về thuật toán Simulated Annealing (SA) và Gradient Descent (GD)</vt:lpstr>
      <vt:lpstr>Giới thiệu thành viên (N3)</vt:lpstr>
      <vt:lpstr>Nội dung</vt:lpstr>
      <vt:lpstr>01</vt:lpstr>
      <vt:lpstr>1. Giới thiệu về thuật toán</vt:lpstr>
      <vt:lpstr>2. Nguyên lý hoạt động</vt:lpstr>
      <vt:lpstr>3. Các bước thực hiện</vt:lpstr>
      <vt:lpstr>4. Ứng dụng thực tiễn</vt:lpstr>
      <vt:lpstr>5. Ưu và nhược điểm của thuật toán</vt:lpstr>
      <vt:lpstr>02</vt:lpstr>
      <vt:lpstr>1. Giới thiệu về thuật toán</vt:lpstr>
      <vt:lpstr>2. Nguyên lý hoạt động</vt:lpstr>
      <vt:lpstr>3. Các biến thể của Gradient Descent</vt:lpstr>
      <vt:lpstr>PowerPoint Presentation</vt:lpstr>
      <vt:lpstr>5. Ưu và nhược điểm của thuật toán</vt:lpstr>
      <vt:lpstr>6. Ứng dụng thực tiễn và VD</vt:lpstr>
      <vt:lpstr>Tổng kết</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Chủ đề 1: Tìm hiểu và thực hành các thao tác trên giao diện dòng lệnh CLI về nhóm các lệnh xem thông tin hệ thống, nhóm lệnh về tải khoản người dùng, nhóm lệnh thao tác với file và thư mục </dc:title>
  <cp:lastModifiedBy>PC</cp:lastModifiedBy>
  <cp:revision>81</cp:revision>
  <dcterms:modified xsi:type="dcterms:W3CDTF">2024-12-11T22:24:33Z</dcterms:modified>
</cp:coreProperties>
</file>