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Lora Regular"/>
      <p:regular r:id="rId17"/>
      <p:bold r:id="rId18"/>
      <p:italic r:id="rId19"/>
      <p:boldItalic r:id="rId20"/>
    </p:embeddedFon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8CF079-5787-4C39-ABC7-0AD87FD07D09}">
  <a:tblStyle styleId="{AE8CF079-5787-4C39-ABC7-0AD87FD07D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Regular-boldItalic.fntdata"/><Relationship Id="rId11" Type="http://schemas.openxmlformats.org/officeDocument/2006/relationships/slide" Target="slides/slide5.xml"/><Relationship Id="rId22" Type="http://schemas.openxmlformats.org/officeDocument/2006/relationships/font" Target="fonts/Oswald-regular.fntdata"/><Relationship Id="rId10" Type="http://schemas.openxmlformats.org/officeDocument/2006/relationships/slide" Target="slides/slide4.xml"/><Relationship Id="rId21" Type="http://schemas.openxmlformats.org/officeDocument/2006/relationships/font" Target="fonts/Averag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oraRegular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LoraRegular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oraRegula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cebd44c2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cebd44c2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cebd44c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cebd44c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4c6dfef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4c6dfef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cfffad6e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cfffad6e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819c13b2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819c13b2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cebd44c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cebd44c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83f138b3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83f138b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cebd44c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cebd44c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a finis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reception et envoie message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plus gros changement c’est list </a:t>
            </a:r>
            <a:r>
              <a:rPr lang="fr"/>
              <a:t>contiguë</a:t>
            </a:r>
            <a:r>
              <a:rPr lang="fr"/>
              <a:t> -&gt; liste </a:t>
            </a:r>
            <a:r>
              <a:rPr lang="fr"/>
              <a:t>chaînée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reste que à corriger les nombreux bugs: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déconnections intempestive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serveurs “fantômes”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déconnection avec messages trop 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cebd44c2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cebd44c2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1755175"/>
            <a:ext cx="7801500" cy="9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TREG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2253150"/>
            <a:ext cx="85206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Répartition des tâches</a:t>
            </a:r>
            <a:endParaRPr/>
          </a:p>
        </p:txBody>
      </p:sp>
      <p:graphicFrame>
        <p:nvGraphicFramePr>
          <p:cNvPr id="65" name="Google Shape;65;p14"/>
          <p:cNvGraphicFramePr/>
          <p:nvPr/>
        </p:nvGraphicFramePr>
        <p:xfrm>
          <a:off x="597075" y="14704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{AE8CF079-5787-4C39-ABC7-0AD87FD07D09}</a:tableStyleId>
              </a:tblPr>
              <a:tblGrid>
                <a:gridCol w="1492875"/>
                <a:gridCol w="1492875"/>
                <a:gridCol w="1492875"/>
                <a:gridCol w="1492875"/>
                <a:gridCol w="1492875"/>
              </a:tblGrid>
              <a:tr h="69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ora Regular"/>
                          <a:ea typeface="Lora Regular"/>
                          <a:cs typeface="Lora Regular"/>
                          <a:sym typeface="Lora Regular"/>
                        </a:rPr>
                        <a:t>Réseau</a:t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ora Regular"/>
                          <a:ea typeface="Lora Regular"/>
                          <a:cs typeface="Lora Regular"/>
                          <a:sym typeface="Lora Regular"/>
                        </a:rPr>
                        <a:t>Noeud de minage</a:t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ora Regular"/>
                          <a:ea typeface="Lora Regular"/>
                          <a:cs typeface="Lora Regular"/>
                          <a:sym typeface="Lora Regular"/>
                        </a:rPr>
                        <a:t>Noeud de gestion</a:t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ora Regular"/>
                          <a:ea typeface="Lora Regular"/>
                          <a:cs typeface="Lora Regular"/>
                          <a:sym typeface="Lora Regular"/>
                        </a:rPr>
                        <a:t>Site web</a:t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</a:tr>
              <a:tr h="50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ora Regular"/>
                          <a:ea typeface="Lora Regular"/>
                          <a:cs typeface="Lora Regular"/>
                          <a:sym typeface="Lora Regular"/>
                        </a:rPr>
                        <a:t>Margaux</a:t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ora Regular"/>
                          <a:ea typeface="Lora Regular"/>
                          <a:cs typeface="Lora Regular"/>
                          <a:sym typeface="Lora Regular"/>
                        </a:rPr>
                        <a:t>⊕</a:t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</a:tr>
              <a:tr h="43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ora Regular"/>
                          <a:ea typeface="Lora Regular"/>
                          <a:cs typeface="Lora Regular"/>
                          <a:sym typeface="Lora Regular"/>
                        </a:rPr>
                        <a:t>Pierre</a:t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ora Regular"/>
                          <a:ea typeface="Lora Regular"/>
                          <a:cs typeface="Lora Regular"/>
                          <a:sym typeface="Lora Regular"/>
                        </a:rPr>
                        <a:t>⊕</a:t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</a:tr>
              <a:tr h="43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ora Regular"/>
                          <a:ea typeface="Lora Regular"/>
                          <a:cs typeface="Lora Regular"/>
                          <a:sym typeface="Lora Regular"/>
                        </a:rPr>
                        <a:t>Adrien</a:t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ora Regular"/>
                          <a:ea typeface="Lora Regular"/>
                          <a:cs typeface="Lora Regular"/>
                          <a:sym typeface="Lora Regular"/>
                        </a:rPr>
                        <a:t>⊕</a:t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</a:tr>
              <a:tr h="43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ora Regular"/>
                          <a:ea typeface="Lora Regular"/>
                          <a:cs typeface="Lora Regular"/>
                          <a:sym typeface="Lora Regular"/>
                        </a:rPr>
                        <a:t>Hugo</a:t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ora Regular"/>
                          <a:ea typeface="Lora Regular"/>
                          <a:cs typeface="Lora Regular"/>
                          <a:sym typeface="Lora Regular"/>
                        </a:rPr>
                        <a:t>⊕</a:t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</a:tr>
              <a:tr h="47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ora Regular"/>
                          <a:ea typeface="Lora Regular"/>
                          <a:cs typeface="Lora Regular"/>
                          <a:sym typeface="Lora Regular"/>
                        </a:rPr>
                        <a:t>Thimot</a:t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ora Regular"/>
                          <a:ea typeface="Lora Regular"/>
                          <a:cs typeface="Lora Regular"/>
                          <a:sym typeface="Lora Regular"/>
                        </a:rPr>
                        <a:t>⊕</a:t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Google Shape;70;p15"/>
          <p:cNvGraphicFramePr/>
          <p:nvPr/>
        </p:nvGraphicFramePr>
        <p:xfrm>
          <a:off x="597075" y="14704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{AE8CF079-5787-4C39-ABC7-0AD87FD07D09}</a:tableStyleId>
              </a:tblPr>
              <a:tblGrid>
                <a:gridCol w="1492875"/>
                <a:gridCol w="1492875"/>
                <a:gridCol w="1492875"/>
                <a:gridCol w="1492875"/>
                <a:gridCol w="1492875"/>
              </a:tblGrid>
              <a:tr h="69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ora Regular"/>
                          <a:ea typeface="Lora Regular"/>
                          <a:cs typeface="Lora Regular"/>
                          <a:sym typeface="Lora Regular"/>
                        </a:rPr>
                        <a:t>Réseau</a:t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ora Regular"/>
                          <a:ea typeface="Lora Regular"/>
                          <a:cs typeface="Lora Regular"/>
                          <a:sym typeface="Lora Regular"/>
                        </a:rPr>
                        <a:t>Noeud de minage</a:t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ora Regular"/>
                          <a:ea typeface="Lora Regular"/>
                          <a:cs typeface="Lora Regular"/>
                          <a:sym typeface="Lora Regular"/>
                        </a:rPr>
                        <a:t>Noeud de gestion</a:t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ora Regular"/>
                          <a:ea typeface="Lora Regular"/>
                          <a:cs typeface="Lora Regular"/>
                          <a:sym typeface="Lora Regular"/>
                        </a:rPr>
                        <a:t>Site web</a:t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</a:tr>
              <a:tr h="50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ora Regular"/>
                          <a:ea typeface="Lora Regular"/>
                          <a:cs typeface="Lora Regular"/>
                          <a:sym typeface="Lora Regular"/>
                        </a:rPr>
                        <a:t>Margaux</a:t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ora Regular"/>
                          <a:ea typeface="Lora Regular"/>
                          <a:cs typeface="Lora Regular"/>
                          <a:sym typeface="Lora Regular"/>
                        </a:rPr>
                        <a:t>⊕</a:t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</a:tr>
              <a:tr h="43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ora Regular"/>
                          <a:ea typeface="Lora Regular"/>
                          <a:cs typeface="Lora Regular"/>
                          <a:sym typeface="Lora Regular"/>
                        </a:rPr>
                        <a:t>Pierre</a:t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ora Regular"/>
                          <a:ea typeface="Lora Regular"/>
                          <a:cs typeface="Lora Regular"/>
                          <a:sym typeface="Lora Regular"/>
                        </a:rPr>
                        <a:t>⊕</a:t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</a:tr>
              <a:tr h="43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ora Regular"/>
                          <a:ea typeface="Lora Regular"/>
                          <a:cs typeface="Lora Regular"/>
                          <a:sym typeface="Lora Regular"/>
                        </a:rPr>
                        <a:t>Adrien</a:t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ora Regular"/>
                          <a:ea typeface="Lora Regular"/>
                          <a:cs typeface="Lora Regular"/>
                          <a:sym typeface="Lora Regular"/>
                        </a:rPr>
                        <a:t>⊕</a:t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ora Regular"/>
                          <a:ea typeface="Lora Regular"/>
                          <a:cs typeface="Lora Regular"/>
                          <a:sym typeface="Lora Regular"/>
                        </a:rPr>
                        <a:t>⊕</a:t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</a:tr>
              <a:tr h="43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ora Regular"/>
                          <a:ea typeface="Lora Regular"/>
                          <a:cs typeface="Lora Regular"/>
                          <a:sym typeface="Lora Regular"/>
                        </a:rPr>
                        <a:t>Hugo</a:t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</a:tr>
              <a:tr h="47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ora Regular"/>
                          <a:ea typeface="Lora Regular"/>
                          <a:cs typeface="Lora Regular"/>
                          <a:sym typeface="Lora Regular"/>
                        </a:rPr>
                        <a:t>Thimot</a:t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ora Regular"/>
                          <a:ea typeface="Lora Regular"/>
                          <a:cs typeface="Lora Regular"/>
                          <a:sym typeface="Lora Regular"/>
                        </a:rPr>
                        <a:t>⊕</a:t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Avancement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Noeuds de gestion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711250" y="1532675"/>
            <a:ext cx="3721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6D9EEB"/>
                </a:solidFill>
              </a:rPr>
              <a:t>typedef struct</a:t>
            </a:r>
            <a:endParaRPr sz="13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</a:rPr>
              <a:t>{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    </a:t>
            </a:r>
            <a:r>
              <a:rPr lang="fr" sz="1300">
                <a:solidFill>
                  <a:srgbClr val="00AAAA"/>
                </a:solidFill>
              </a:rPr>
              <a:t>TRANSACTION</a:t>
            </a:r>
            <a:r>
              <a:rPr lang="fr" sz="1300"/>
              <a:t> </a:t>
            </a:r>
            <a:r>
              <a:rPr lang="fr" sz="1300">
                <a:solidFill>
                  <a:srgbClr val="FFFFFF"/>
                </a:solidFill>
              </a:rPr>
              <a:t>*transactions;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    </a:t>
            </a:r>
            <a:r>
              <a:rPr lang="fr" sz="1300">
                <a:solidFill>
                  <a:srgbClr val="00AAAA"/>
                </a:solidFill>
              </a:rPr>
              <a:t>size_t</a:t>
            </a:r>
            <a:r>
              <a:rPr lang="fr" sz="1300"/>
              <a:t> </a:t>
            </a:r>
            <a:r>
              <a:rPr lang="fr" sz="1300">
                <a:solidFill>
                  <a:srgbClr val="FFFFFF"/>
                </a:solidFill>
              </a:rPr>
              <a:t>size;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    </a:t>
            </a:r>
            <a:r>
              <a:rPr lang="fr" sz="1300">
                <a:solidFill>
                  <a:srgbClr val="00AAAA"/>
                </a:solidFill>
              </a:rPr>
              <a:t>size_t</a:t>
            </a:r>
            <a:r>
              <a:rPr lang="fr" sz="1300"/>
              <a:t> </a:t>
            </a:r>
            <a:r>
              <a:rPr lang="fr" sz="1300">
                <a:solidFill>
                  <a:srgbClr val="FFFFFF"/>
                </a:solidFill>
              </a:rPr>
              <a:t>capacity;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</a:rPr>
              <a:t>} TRANSACTIONS_LIST;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6D9EEB"/>
                </a:solidFill>
              </a:rPr>
              <a:t>typedef struct</a:t>
            </a:r>
            <a:endParaRPr sz="13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    </a:t>
            </a:r>
            <a:r>
              <a:rPr lang="fr" sz="1300">
                <a:solidFill>
                  <a:srgbClr val="00AAAA"/>
                </a:solidFill>
              </a:rPr>
              <a:t>BYTE</a:t>
            </a:r>
            <a:r>
              <a:rPr lang="fr" sz="1300"/>
              <a:t> </a:t>
            </a:r>
            <a:r>
              <a:rPr lang="fr" sz="1300">
                <a:solidFill>
                  <a:schemeClr val="dk1"/>
                </a:solidFill>
              </a:rPr>
              <a:t>previusHash[SHA256_BLOCK_SIZE];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    </a:t>
            </a:r>
            <a:r>
              <a:rPr lang="fr" sz="1300">
                <a:solidFill>
                  <a:srgbClr val="00AAAA"/>
                </a:solidFill>
              </a:rPr>
              <a:t>TRANSACTIONS_LIST</a:t>
            </a:r>
            <a:r>
              <a:rPr lang="fr" sz="1300"/>
              <a:t> </a:t>
            </a:r>
            <a:r>
              <a:rPr lang="fr" sz="1300">
                <a:solidFill>
                  <a:schemeClr val="dk1"/>
                </a:solidFill>
              </a:rPr>
              <a:t>tl;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    </a:t>
            </a:r>
            <a:r>
              <a:rPr lang="fr" sz="1300">
                <a:solidFill>
                  <a:srgbClr val="00AAAA"/>
                </a:solidFill>
              </a:rPr>
              <a:t>BYTE</a:t>
            </a:r>
            <a:r>
              <a:rPr lang="fr" sz="1300"/>
              <a:t> </a:t>
            </a:r>
            <a:r>
              <a:rPr lang="fr" sz="1300">
                <a:solidFill>
                  <a:schemeClr val="dk1"/>
                </a:solidFill>
              </a:rPr>
              <a:t>blockHash[SHA256_BLOCK_SIZE];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} BLOCK;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6327900" y="2626625"/>
            <a:ext cx="250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Noeuds de gestion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6327900" y="2626625"/>
            <a:ext cx="250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457625" y="2431875"/>
            <a:ext cx="51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1599025" y="2493300"/>
            <a:ext cx="602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checkBlockchain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Minage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589800" y="1828300"/>
            <a:ext cx="8105100" cy="28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Avancement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225" y="1235650"/>
            <a:ext cx="2672200" cy="26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1175" y="988225"/>
            <a:ext cx="3167050" cy="31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Minage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1403725" y="2340900"/>
            <a:ext cx="64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  </a:t>
            </a:r>
            <a:r>
              <a:rPr lang="f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sha256(preuve + previoushash + Merklehash) = nouveau hash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Réseau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703750" y="1574425"/>
            <a:ext cx="32343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Implémentations :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rage"/>
              <a:buChar char="-"/>
            </a:pPr>
            <a:r>
              <a:rPr lang="fr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Réception et envoi de messages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rage"/>
              <a:buChar char="-"/>
            </a:pPr>
            <a:r>
              <a:rPr lang="fr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Liste contiguë -&gt; liste chainée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4753850" y="1574425"/>
            <a:ext cx="3756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Problèmes :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rage"/>
              <a:buChar char="-"/>
            </a:pPr>
            <a:r>
              <a:rPr lang="fr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Déconnexions intempestives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rage"/>
              <a:buChar char="-"/>
            </a:pPr>
            <a:r>
              <a:rPr lang="fr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Serveurs “fantômes”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rage"/>
              <a:buChar char="-"/>
            </a:pPr>
            <a:r>
              <a:rPr lang="fr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Déconnexion si message trop long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Site web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300" y="1409186"/>
            <a:ext cx="969475" cy="9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300" y="246638"/>
            <a:ext cx="969475" cy="9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5300" y="2571737"/>
            <a:ext cx="969475" cy="9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7550" y="3842473"/>
            <a:ext cx="1024975" cy="10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350" y="1145975"/>
            <a:ext cx="623689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