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9" r:id="rId19"/>
  </p:sldIdLst>
  <p:sldSz cx="12192000" cy="6858000"/>
  <p:notesSz cx="6858000" cy="9144000"/>
  <p:embeddedFontLst>
    <p:embeddedFont>
      <p:font typeface="Ubuntu Light"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Ubuntu"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yMMnUFMsi7qMuKymacesqNW3Ag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9A5A12-0273-44B9-BE39-11B359076D06}">
  <a:tblStyle styleId="{2E9A5A12-0273-44B9-BE39-11B359076D0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9FF"/>
          </a:solidFill>
        </a:fill>
      </a:tcStyle>
    </a:wholeTbl>
    <a:band1H>
      <a:tcTxStyle/>
      <a:tcStyle>
        <a:tcBdr/>
        <a:fill>
          <a:solidFill>
            <a:srgbClr val="D3D1FF"/>
          </a:solidFill>
        </a:fill>
      </a:tcStyle>
    </a:band1H>
    <a:band2H>
      <a:tcTxStyle/>
      <a:tcStyle>
        <a:tcBdr/>
      </a:tcStyle>
    </a:band2H>
    <a:band1V>
      <a:tcTxStyle/>
      <a:tcStyle>
        <a:tcBdr/>
        <a:fill>
          <a:solidFill>
            <a:srgbClr val="D3D1F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34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customschemas.google.com/relationships/presentationmetadata" Target="metadata"/><Relationship Id="rId21"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a:spLocks noGrp="1"/>
          </p:cNvSpPr>
          <p:nvPr>
            <p:ph type="pic" idx="2"/>
          </p:nvPr>
        </p:nvSpPr>
        <p:spPr>
          <a:xfrm>
            <a:off x="5183188" y="987425"/>
            <a:ext cx="6172200" cy="4873625"/>
          </a:xfrm>
          <a:prstGeom prst="rect">
            <a:avLst/>
          </a:prstGeom>
          <a:noFill/>
          <a:ln>
            <a:noFill/>
          </a:ln>
        </p:spPr>
      </p:sp>
      <p:sp>
        <p:nvSpPr>
          <p:cNvPr id="64" name="Google Shape;64;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hyperlink" Target="https://es.wikipedia.org/wiki/Potenciaci%C3%B3n" TargetMode="External"/><Relationship Id="rId3" Type="http://schemas.openxmlformats.org/officeDocument/2006/relationships/image" Target="../media/image8.png"/><Relationship Id="rId7" Type="http://schemas.openxmlformats.org/officeDocument/2006/relationships/hyperlink" Target="https://es.wikipedia.org/wiki/Exponenciaci%C3%B3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es.wikipedia.org/wiki/Valor_absoluto" TargetMode="External"/><Relationship Id="rId5" Type="http://schemas.openxmlformats.org/officeDocument/2006/relationships/image" Target="../media/image4.png"/><Relationship Id="rId10" Type="http://schemas.openxmlformats.org/officeDocument/2006/relationships/hyperlink" Target="https://es.wikipedia.org/wiki/Ra%C3%ADz_c%C3%BAbica" TargetMode="External"/><Relationship Id="rId4" Type="http://schemas.openxmlformats.org/officeDocument/2006/relationships/image" Target="../media/image19.png"/><Relationship Id="rId9" Type="http://schemas.openxmlformats.org/officeDocument/2006/relationships/hyperlink" Target="https://es.wikipedia.org/wiki/Ra%C3%ADz_cuadrad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hyperlink" Target="https://es.wikipedia.org/wiki/Seno_hiperb%C3%B3lico" TargetMode="External"/><Relationship Id="rId13" Type="http://schemas.openxmlformats.org/officeDocument/2006/relationships/hyperlink" Target="https://es.wikipedia.org/wiki/Arcotangente" TargetMode="External"/><Relationship Id="rId3" Type="http://schemas.openxmlformats.org/officeDocument/2006/relationships/image" Target="../media/image8.png"/><Relationship Id="rId7" Type="http://schemas.openxmlformats.org/officeDocument/2006/relationships/hyperlink" Target="https://es.wikipedia.org/wiki/Arcoseno" TargetMode="External"/><Relationship Id="rId12" Type="http://schemas.openxmlformats.org/officeDocument/2006/relationships/hyperlink" Target="https://es.wikipedia.org/wiki/Tangente_(trigonometr%C3%ADa)"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es.wikipedia.org/wiki/Seno_(trigonometr%C3%ADa)" TargetMode="External"/><Relationship Id="rId11" Type="http://schemas.openxmlformats.org/officeDocument/2006/relationships/hyperlink" Target="https://es.wikipedia.org/wiki/Coseno_hiperb%C3%B3lico" TargetMode="External"/><Relationship Id="rId5" Type="http://schemas.openxmlformats.org/officeDocument/2006/relationships/image" Target="../media/image4.png"/><Relationship Id="rId10" Type="http://schemas.openxmlformats.org/officeDocument/2006/relationships/hyperlink" Target="https://es.wikipedia.org/wiki/Arcocoseno" TargetMode="External"/><Relationship Id="rId4" Type="http://schemas.openxmlformats.org/officeDocument/2006/relationships/image" Target="../media/image19.png"/><Relationship Id="rId9" Type="http://schemas.openxmlformats.org/officeDocument/2006/relationships/hyperlink" Target="https://es.wikipedia.org/wiki/Coseno" TargetMode="External"/><Relationship Id="rId14" Type="http://schemas.openxmlformats.org/officeDocument/2006/relationships/hyperlink" Target="https://es.wikipedia.org/wiki/Tangente_hiperb%C3%B3lica"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1E4B"/>
        </a:solidFill>
        <a:effectLst/>
      </p:bgPr>
    </p:bg>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3795214" y="2250076"/>
            <a:ext cx="4333940" cy="1878040"/>
          </a:xfrm>
          <a:prstGeom prst="rect">
            <a:avLst/>
          </a:prstGeom>
          <a:noFill/>
          <a:ln>
            <a:noFill/>
          </a:ln>
        </p:spPr>
      </p:pic>
      <p:sp>
        <p:nvSpPr>
          <p:cNvPr id="85" name="Google Shape;85;p1"/>
          <p:cNvSpPr txBox="1"/>
          <p:nvPr/>
        </p:nvSpPr>
        <p:spPr>
          <a:xfrm>
            <a:off x="3282905" y="4128116"/>
            <a:ext cx="56261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CO" sz="1800" b="0" i="0" u="none" strike="noStrike" cap="none">
                <a:solidFill>
                  <a:schemeClr val="lt1"/>
                </a:solidFill>
                <a:latin typeface="Ubuntu Light"/>
                <a:ea typeface="Ubuntu Light"/>
                <a:cs typeface="Ubuntu Light"/>
                <a:sym typeface="Ubuntu Light"/>
              </a:rPr>
              <a:t>Somos un </a:t>
            </a:r>
            <a:r>
              <a:rPr lang="es-CO" sz="1800" b="0" i="0" u="none" strike="noStrike" cap="none">
                <a:solidFill>
                  <a:schemeClr val="lt1"/>
                </a:solidFill>
                <a:highlight>
                  <a:srgbClr val="6B5CFF"/>
                </a:highlight>
                <a:latin typeface="Ubuntu Light"/>
                <a:ea typeface="Ubuntu Light"/>
                <a:cs typeface="Ubuntu Light"/>
                <a:sym typeface="Ubuntu Light"/>
              </a:rPr>
              <a:t>ecosistema</a:t>
            </a:r>
            <a:r>
              <a:rPr lang="es-CO" sz="1800" b="0" i="0" u="none" strike="noStrike" cap="none">
                <a:solidFill>
                  <a:schemeClr val="lt1"/>
                </a:solidFill>
                <a:latin typeface="Ubuntu Light"/>
                <a:ea typeface="Ubuntu Light"/>
                <a:cs typeface="Ubuntu Light"/>
                <a:sym typeface="Ubuntu Light"/>
              </a:rPr>
              <a:t> de desarrolladores de software</a:t>
            </a:r>
            <a:endParaRPr sz="1800" b="0" i="0" u="none" strike="noStrike" cap="none">
              <a:solidFill>
                <a:schemeClr val="lt1"/>
              </a:solidFill>
              <a:latin typeface="Ubuntu Light"/>
              <a:ea typeface="Ubuntu Light"/>
              <a:cs typeface="Ubuntu Light"/>
              <a:sym typeface="Ubuntu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78"/>
        <p:cNvGrpSpPr/>
        <p:nvPr/>
      </p:nvGrpSpPr>
      <p:grpSpPr>
        <a:xfrm>
          <a:off x="0" y="0"/>
          <a:ext cx="0" cy="0"/>
          <a:chOff x="0" y="0"/>
          <a:chExt cx="0" cy="0"/>
        </a:xfrm>
      </p:grpSpPr>
      <p:pic>
        <p:nvPicPr>
          <p:cNvPr id="179" name="Google Shape;179;p36"/>
          <p:cNvPicPr preferRelativeResize="0"/>
          <p:nvPr/>
        </p:nvPicPr>
        <p:blipFill rotWithShape="1">
          <a:blip r:embed="rId3">
            <a:alphaModFix/>
          </a:blip>
          <a:srcRect r="9183"/>
          <a:stretch/>
        </p:blipFill>
        <p:spPr>
          <a:xfrm>
            <a:off x="4041195" y="0"/>
            <a:ext cx="8150805" cy="6858000"/>
          </a:xfrm>
          <a:prstGeom prst="rect">
            <a:avLst/>
          </a:prstGeom>
          <a:noFill/>
          <a:ln>
            <a:noFill/>
          </a:ln>
        </p:spPr>
      </p:pic>
      <p:pic>
        <p:nvPicPr>
          <p:cNvPr id="180" name="Google Shape;180;p36"/>
          <p:cNvPicPr preferRelativeResize="0"/>
          <p:nvPr/>
        </p:nvPicPr>
        <p:blipFill rotWithShape="1">
          <a:blip r:embed="rId4">
            <a:alphaModFix/>
          </a:blip>
          <a:srcRect/>
          <a:stretch/>
        </p:blipFill>
        <p:spPr>
          <a:xfrm>
            <a:off x="9736992" y="5049398"/>
            <a:ext cx="3330258" cy="1411500"/>
          </a:xfrm>
          <a:prstGeom prst="rect">
            <a:avLst/>
          </a:prstGeom>
          <a:noFill/>
          <a:ln>
            <a:noFill/>
          </a:ln>
        </p:spPr>
      </p:pic>
      <p:pic>
        <p:nvPicPr>
          <p:cNvPr id="181" name="Google Shape;181;p36"/>
          <p:cNvPicPr preferRelativeResize="0"/>
          <p:nvPr/>
        </p:nvPicPr>
        <p:blipFill rotWithShape="1">
          <a:blip r:embed="rId5">
            <a:alphaModFix/>
          </a:blip>
          <a:srcRect/>
          <a:stretch/>
        </p:blipFill>
        <p:spPr>
          <a:xfrm>
            <a:off x="11039707" y="397102"/>
            <a:ext cx="724829" cy="208823"/>
          </a:xfrm>
          <a:prstGeom prst="rect">
            <a:avLst/>
          </a:prstGeom>
          <a:noFill/>
          <a:ln>
            <a:noFill/>
          </a:ln>
        </p:spPr>
      </p:pic>
      <p:sp>
        <p:nvSpPr>
          <p:cNvPr id="182" name="Google Shape;182;p36"/>
          <p:cNvSpPr txBox="1"/>
          <p:nvPr/>
        </p:nvSpPr>
        <p:spPr>
          <a:xfrm>
            <a:off x="578458" y="397102"/>
            <a:ext cx="3035273"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a:solidFill>
                  <a:srgbClr val="181E4B"/>
                </a:solidFill>
                <a:latin typeface="Ubuntu"/>
                <a:ea typeface="Ubuntu"/>
                <a:cs typeface="Ubuntu"/>
                <a:sym typeface="Ubuntu"/>
              </a:rPr>
              <a:t>Number</a:t>
            </a:r>
            <a:endParaRPr sz="1400" b="0" i="0" u="none" strike="noStrike" cap="none">
              <a:solidFill>
                <a:srgbClr val="181E4B"/>
              </a:solidFill>
              <a:latin typeface="Arial"/>
              <a:ea typeface="Arial"/>
              <a:cs typeface="Arial"/>
              <a:sym typeface="Arial"/>
            </a:endParaRPr>
          </a:p>
        </p:txBody>
      </p:sp>
      <p:sp>
        <p:nvSpPr>
          <p:cNvPr id="183" name="Google Shape;183;p36"/>
          <p:cNvSpPr txBox="1"/>
          <p:nvPr/>
        </p:nvSpPr>
        <p:spPr>
          <a:xfrm>
            <a:off x="578458" y="1054371"/>
            <a:ext cx="36754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0" i="0" u="none" strike="noStrike" cap="none">
                <a:solidFill>
                  <a:srgbClr val="181E4B"/>
                </a:solidFill>
                <a:latin typeface="Ubuntu"/>
                <a:ea typeface="Ubuntu"/>
                <a:cs typeface="Ubuntu"/>
                <a:sym typeface="Ubuntu"/>
              </a:rPr>
              <a:t>Convertir texto a números</a:t>
            </a:r>
            <a:endParaRPr/>
          </a:p>
        </p:txBody>
      </p:sp>
      <p:pic>
        <p:nvPicPr>
          <p:cNvPr id="184" name="Google Shape;184;p36"/>
          <p:cNvPicPr preferRelativeResize="0"/>
          <p:nvPr/>
        </p:nvPicPr>
        <p:blipFill rotWithShape="1">
          <a:blip r:embed="rId6">
            <a:alphaModFix/>
          </a:blip>
          <a:srcRect/>
          <a:stretch/>
        </p:blipFill>
        <p:spPr>
          <a:xfrm>
            <a:off x="1786982" y="4642077"/>
            <a:ext cx="9101540" cy="2103051"/>
          </a:xfrm>
          <a:prstGeom prst="rect">
            <a:avLst/>
          </a:prstGeom>
          <a:noFill/>
          <a:ln>
            <a:noFill/>
          </a:ln>
        </p:spPr>
      </p:pic>
      <p:pic>
        <p:nvPicPr>
          <p:cNvPr id="185" name="Google Shape;185;p36"/>
          <p:cNvPicPr preferRelativeResize="0"/>
          <p:nvPr/>
        </p:nvPicPr>
        <p:blipFill rotWithShape="1">
          <a:blip r:embed="rId7">
            <a:alphaModFix/>
          </a:blip>
          <a:srcRect/>
          <a:stretch/>
        </p:blipFill>
        <p:spPr>
          <a:xfrm>
            <a:off x="1273383" y="1477021"/>
            <a:ext cx="10128738" cy="30966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89"/>
        <p:cNvGrpSpPr/>
        <p:nvPr/>
      </p:nvGrpSpPr>
      <p:grpSpPr>
        <a:xfrm>
          <a:off x="0" y="0"/>
          <a:ext cx="0" cy="0"/>
          <a:chOff x="0" y="0"/>
          <a:chExt cx="0" cy="0"/>
        </a:xfrm>
      </p:grpSpPr>
      <p:pic>
        <p:nvPicPr>
          <p:cNvPr id="190" name="Google Shape;190;p37"/>
          <p:cNvPicPr preferRelativeResize="0"/>
          <p:nvPr/>
        </p:nvPicPr>
        <p:blipFill rotWithShape="1">
          <a:blip r:embed="rId3">
            <a:alphaModFix/>
          </a:blip>
          <a:srcRect r="9183"/>
          <a:stretch/>
        </p:blipFill>
        <p:spPr>
          <a:xfrm>
            <a:off x="4041195" y="0"/>
            <a:ext cx="8150805" cy="6858000"/>
          </a:xfrm>
          <a:prstGeom prst="rect">
            <a:avLst/>
          </a:prstGeom>
          <a:noFill/>
          <a:ln>
            <a:noFill/>
          </a:ln>
        </p:spPr>
      </p:pic>
      <p:pic>
        <p:nvPicPr>
          <p:cNvPr id="191" name="Google Shape;191;p37"/>
          <p:cNvPicPr preferRelativeResize="0"/>
          <p:nvPr/>
        </p:nvPicPr>
        <p:blipFill rotWithShape="1">
          <a:blip r:embed="rId4">
            <a:alphaModFix/>
          </a:blip>
          <a:srcRect/>
          <a:stretch/>
        </p:blipFill>
        <p:spPr>
          <a:xfrm>
            <a:off x="9736992" y="5049398"/>
            <a:ext cx="3330258" cy="1411500"/>
          </a:xfrm>
          <a:prstGeom prst="rect">
            <a:avLst/>
          </a:prstGeom>
          <a:noFill/>
          <a:ln>
            <a:noFill/>
          </a:ln>
        </p:spPr>
      </p:pic>
      <p:pic>
        <p:nvPicPr>
          <p:cNvPr id="192" name="Google Shape;192;p37"/>
          <p:cNvPicPr preferRelativeResize="0"/>
          <p:nvPr/>
        </p:nvPicPr>
        <p:blipFill rotWithShape="1">
          <a:blip r:embed="rId5">
            <a:alphaModFix/>
          </a:blip>
          <a:srcRect/>
          <a:stretch/>
        </p:blipFill>
        <p:spPr>
          <a:xfrm>
            <a:off x="11039707" y="397102"/>
            <a:ext cx="724829" cy="208823"/>
          </a:xfrm>
          <a:prstGeom prst="rect">
            <a:avLst/>
          </a:prstGeom>
          <a:noFill/>
          <a:ln>
            <a:noFill/>
          </a:ln>
        </p:spPr>
      </p:pic>
      <p:sp>
        <p:nvSpPr>
          <p:cNvPr id="193" name="Google Shape;193;p37"/>
          <p:cNvSpPr txBox="1"/>
          <p:nvPr/>
        </p:nvSpPr>
        <p:spPr>
          <a:xfrm>
            <a:off x="578458" y="397102"/>
            <a:ext cx="514648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a:solidFill>
                  <a:srgbClr val="181E4B"/>
                </a:solidFill>
                <a:latin typeface="Ubuntu"/>
                <a:ea typeface="Ubuntu"/>
                <a:cs typeface="Ubuntu"/>
                <a:sym typeface="Ubuntu"/>
              </a:rPr>
              <a:t>Number</a:t>
            </a:r>
            <a:endParaRPr sz="1400" b="0" i="0" u="none" strike="noStrike" cap="none">
              <a:solidFill>
                <a:srgbClr val="181E4B"/>
              </a:solidFill>
              <a:latin typeface="Arial"/>
              <a:ea typeface="Arial"/>
              <a:cs typeface="Arial"/>
              <a:sym typeface="Arial"/>
            </a:endParaRPr>
          </a:p>
        </p:txBody>
      </p:sp>
      <p:sp>
        <p:nvSpPr>
          <p:cNvPr id="194" name="Google Shape;194;p37"/>
          <p:cNvSpPr txBox="1"/>
          <p:nvPr/>
        </p:nvSpPr>
        <p:spPr>
          <a:xfrm>
            <a:off x="578458" y="966448"/>
            <a:ext cx="36754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0" i="0" u="none" strike="noStrike" cap="none">
                <a:solidFill>
                  <a:srgbClr val="181E4B"/>
                </a:solidFill>
                <a:latin typeface="Ubuntu"/>
                <a:ea typeface="Ubuntu"/>
                <a:cs typeface="Ubuntu"/>
                <a:sym typeface="Ubuntu"/>
              </a:rPr>
              <a:t>De Numer a String</a:t>
            </a:r>
            <a:endParaRPr sz="2000" b="0" i="0" u="none" strike="noStrike" cap="none">
              <a:solidFill>
                <a:srgbClr val="181E4B"/>
              </a:solidFill>
              <a:latin typeface="Ubuntu"/>
              <a:ea typeface="Ubuntu"/>
              <a:cs typeface="Ubuntu"/>
              <a:sym typeface="Ubuntu"/>
            </a:endParaRPr>
          </a:p>
        </p:txBody>
      </p:sp>
      <p:pic>
        <p:nvPicPr>
          <p:cNvPr id="195" name="Google Shape;195;p37"/>
          <p:cNvPicPr preferRelativeResize="0"/>
          <p:nvPr/>
        </p:nvPicPr>
        <p:blipFill rotWithShape="1">
          <a:blip r:embed="rId6">
            <a:alphaModFix/>
          </a:blip>
          <a:srcRect/>
          <a:stretch/>
        </p:blipFill>
        <p:spPr>
          <a:xfrm>
            <a:off x="838200" y="2638177"/>
            <a:ext cx="10515600" cy="24112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pic>
        <p:nvPicPr>
          <p:cNvPr id="200" name="Google Shape;200;p6"/>
          <p:cNvPicPr preferRelativeResize="0"/>
          <p:nvPr/>
        </p:nvPicPr>
        <p:blipFill rotWithShape="1">
          <a:blip r:embed="rId3">
            <a:alphaModFix/>
          </a:blip>
          <a:srcRect r="40739"/>
          <a:stretch/>
        </p:blipFill>
        <p:spPr>
          <a:xfrm flipH="1">
            <a:off x="0" y="-20112"/>
            <a:ext cx="9206172" cy="6888813"/>
          </a:xfrm>
          <a:prstGeom prst="rect">
            <a:avLst/>
          </a:prstGeom>
          <a:noFill/>
          <a:ln>
            <a:noFill/>
          </a:ln>
        </p:spPr>
      </p:pic>
      <p:pic>
        <p:nvPicPr>
          <p:cNvPr id="201" name="Google Shape;201;p6"/>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202" name="Google Shape;202;p6"/>
          <p:cNvPicPr preferRelativeResize="0"/>
          <p:nvPr/>
        </p:nvPicPr>
        <p:blipFill rotWithShape="1">
          <a:blip r:embed="rId5">
            <a:alphaModFix/>
          </a:blip>
          <a:srcRect/>
          <a:stretch/>
        </p:blipFill>
        <p:spPr>
          <a:xfrm>
            <a:off x="10099407" y="4867931"/>
            <a:ext cx="3330258" cy="1411500"/>
          </a:xfrm>
          <a:prstGeom prst="rect">
            <a:avLst/>
          </a:prstGeom>
          <a:noFill/>
          <a:ln>
            <a:noFill/>
          </a:ln>
        </p:spPr>
      </p:pic>
      <p:sp>
        <p:nvSpPr>
          <p:cNvPr id="203" name="Google Shape;203;p6"/>
          <p:cNvSpPr txBox="1"/>
          <p:nvPr/>
        </p:nvSpPr>
        <p:spPr>
          <a:xfrm>
            <a:off x="578458" y="267386"/>
            <a:ext cx="6402634"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a:solidFill>
                  <a:schemeClr val="lt1"/>
                </a:solidFill>
                <a:latin typeface="Ubuntu"/>
                <a:ea typeface="Ubuntu"/>
                <a:cs typeface="Ubuntu"/>
                <a:sym typeface="Ubuntu"/>
              </a:rPr>
              <a:t>Number</a:t>
            </a:r>
            <a:endParaRPr sz="1400" b="0" i="0" u="none" strike="noStrike" cap="none">
              <a:solidFill>
                <a:schemeClr val="lt1"/>
              </a:solidFill>
              <a:latin typeface="Arial"/>
              <a:ea typeface="Arial"/>
              <a:cs typeface="Arial"/>
              <a:sym typeface="Arial"/>
            </a:endParaRPr>
          </a:p>
        </p:txBody>
      </p:sp>
      <p:sp>
        <p:nvSpPr>
          <p:cNvPr id="204" name="Google Shape;204;p6"/>
          <p:cNvSpPr txBox="1"/>
          <p:nvPr/>
        </p:nvSpPr>
        <p:spPr>
          <a:xfrm>
            <a:off x="578458" y="924175"/>
            <a:ext cx="378252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0" i="0" u="none" strike="noStrike" cap="none">
                <a:solidFill>
                  <a:schemeClr val="lt1"/>
                </a:solidFill>
                <a:latin typeface="Ubuntu"/>
                <a:ea typeface="Ubuntu"/>
                <a:cs typeface="Ubuntu"/>
                <a:sym typeface="Ubuntu"/>
              </a:rPr>
              <a:t>Métodos Matemáticos</a:t>
            </a:r>
            <a:endParaRPr/>
          </a:p>
        </p:txBody>
      </p:sp>
      <p:graphicFrame>
        <p:nvGraphicFramePr>
          <p:cNvPr id="205" name="Google Shape;205;p6"/>
          <p:cNvGraphicFramePr/>
          <p:nvPr/>
        </p:nvGraphicFramePr>
        <p:xfrm>
          <a:off x="1994940" y="1324285"/>
          <a:ext cx="8128000" cy="5354360"/>
        </p:xfrm>
        <a:graphic>
          <a:graphicData uri="http://schemas.openxmlformats.org/drawingml/2006/table">
            <a:tbl>
              <a:tblPr firstRow="1" bandRow="1">
                <a:noFill/>
                <a:tableStyleId>{2E9A5A12-0273-44B9-BE39-11B359076D06}</a:tableStyleId>
              </a:tblPr>
              <a:tblGrid>
                <a:gridCol w="1768175">
                  <a:extLst>
                    <a:ext uri="{9D8B030D-6E8A-4147-A177-3AD203B41FA5}">
                      <a16:colId xmlns:a16="http://schemas.microsoft.com/office/drawing/2014/main" val="20000"/>
                    </a:ext>
                  </a:extLst>
                </a:gridCol>
                <a:gridCol w="5433650">
                  <a:extLst>
                    <a:ext uri="{9D8B030D-6E8A-4147-A177-3AD203B41FA5}">
                      <a16:colId xmlns:a16="http://schemas.microsoft.com/office/drawing/2014/main" val="20001"/>
                    </a:ext>
                  </a:extLst>
                </a:gridCol>
                <a:gridCol w="926175">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None/>
                      </a:pPr>
                      <a:r>
                        <a:rPr lang="es-CO" sz="1400" b="1" u="none" strike="noStrike" cap="none">
                          <a:solidFill>
                            <a:srgbClr val="181E4B"/>
                          </a:solidFill>
                          <a:latin typeface="Ubuntu"/>
                          <a:ea typeface="Ubuntu"/>
                          <a:cs typeface="Ubuntu"/>
                          <a:sym typeface="Ubuntu"/>
                        </a:rPr>
                        <a:t>Método</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b="1" u="none" strike="noStrike" cap="none">
                          <a:solidFill>
                            <a:srgbClr val="181E4B"/>
                          </a:solidFill>
                          <a:latin typeface="Ubuntu"/>
                          <a:ea typeface="Ubuntu"/>
                          <a:cs typeface="Ubuntu"/>
                          <a:sym typeface="Ubuntu"/>
                        </a:rPr>
                        <a:t>Descripción</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b="1" u="none" strike="noStrike" cap="none">
                          <a:solidFill>
                            <a:srgbClr val="181E4B"/>
                          </a:solidFill>
                          <a:latin typeface="Ubuntu"/>
                          <a:ea typeface="Ubuntu"/>
                          <a:cs typeface="Ubuntu"/>
                          <a:sym typeface="Ubuntu"/>
                        </a:rPr>
                        <a:t>Ejemplo</a:t>
                      </a:r>
                      <a:endParaRPr/>
                    </a:p>
                  </a:txBody>
                  <a:tcPr marL="60950" marR="60950" marT="60950" marB="60950" anchor="ct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Math.abs(x)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Devuelve el </a:t>
                      </a:r>
                      <a:r>
                        <a:rPr lang="es-CO" sz="1400" u="sng" strike="noStrike" cap="none">
                          <a:solidFill>
                            <a:srgbClr val="181E4B"/>
                          </a:solidFill>
                          <a:latin typeface="Ubuntu"/>
                          <a:ea typeface="Ubuntu"/>
                          <a:cs typeface="Ubuntu"/>
                          <a:sym typeface="Ubuntu"/>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valor absoluto</a:t>
                      </a:r>
                      <a:r>
                        <a:rPr lang="es-CO" sz="1400" u="none" strike="noStrike" cap="none">
                          <a:solidFill>
                            <a:srgbClr val="181E4B"/>
                          </a:solidFill>
                          <a:latin typeface="Ubuntu"/>
                          <a:ea typeface="Ubuntu"/>
                          <a:cs typeface="Ubuntu"/>
                          <a:sym typeface="Ubuntu"/>
                        </a:rPr>
                        <a:t> de 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|x|</a:t>
                      </a:r>
                      <a:endParaRPr/>
                    </a:p>
                  </a:txBody>
                  <a:tcPr marL="60950" marR="60950" marT="60950" marB="60950" anchor="ct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Math.sign(x) </a:t>
                      </a:r>
                      <a:endParaRPr/>
                    </a:p>
                  </a:txBody>
                  <a:tcPr marL="60950" marR="60950" marT="60950" marB="60950" anchor="ctr"/>
                </a:tc>
                <a:tc gridSpan="2">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Devuelve el signo del número: 1 positivo, -1 negativo</a:t>
                      </a:r>
                      <a:endParaRPr/>
                    </a:p>
                  </a:txBody>
                  <a:tcPr marL="60950" marR="60950" marT="60950" marB="60950" anchor="ctr"/>
                </a:tc>
                <a:tc hMerge="1">
                  <a:txBody>
                    <a:bodyPr/>
                    <a:lstStyle/>
                    <a:p>
                      <a:endParaRPr lang="en-US"/>
                    </a:p>
                  </a:txBody>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Math.exp(x)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sng" strike="noStrike" cap="none">
                          <a:solidFill>
                            <a:srgbClr val="181E4B"/>
                          </a:solidFill>
                          <a:latin typeface="Ubuntu"/>
                          <a:ea typeface="Ubuntu"/>
                          <a:cs typeface="Ubuntu"/>
                          <a:sym typeface="Ubuntu"/>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Exponenciación</a:t>
                      </a:r>
                      <a:r>
                        <a:rPr lang="es-CO" sz="1400" u="none" strike="noStrike" cap="none">
                          <a:solidFill>
                            <a:srgbClr val="181E4B"/>
                          </a:solidFill>
                          <a:latin typeface="Ubuntu"/>
                          <a:ea typeface="Ubuntu"/>
                          <a:cs typeface="Ubuntu"/>
                          <a:sym typeface="Ubuntu"/>
                        </a:rPr>
                        <a:t>. Devuelve el número e elevado a 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e</a:t>
                      </a:r>
                      <a:r>
                        <a:rPr lang="es-CO" sz="1400" u="none" strike="noStrike" cap="none" baseline="30000">
                          <a:solidFill>
                            <a:srgbClr val="181E4B"/>
                          </a:solidFill>
                          <a:latin typeface="Ubuntu"/>
                          <a:ea typeface="Ubuntu"/>
                          <a:cs typeface="Ubuntu"/>
                          <a:sym typeface="Ubuntu"/>
                        </a:rPr>
                        <a:t>x</a:t>
                      </a:r>
                      <a:endParaRPr sz="1400" u="none" strike="noStrike" cap="none">
                        <a:solidFill>
                          <a:srgbClr val="181E4B"/>
                        </a:solidFill>
                        <a:latin typeface="Ubuntu"/>
                        <a:ea typeface="Ubuntu"/>
                        <a:cs typeface="Ubuntu"/>
                        <a:sym typeface="Ubuntu"/>
                      </a:endParaRPr>
                    </a:p>
                  </a:txBody>
                  <a:tcPr marL="60950" marR="60950" marT="60950" marB="60950" anchor="ct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Math.expm1(x) </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Equivalente a Math.exp(x) - 1.</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e</a:t>
                      </a:r>
                      <a:r>
                        <a:rPr lang="es-CO" sz="1400" u="none" strike="noStrike" cap="none" baseline="30000">
                          <a:solidFill>
                            <a:srgbClr val="181E4B"/>
                          </a:solidFill>
                          <a:latin typeface="Ubuntu"/>
                          <a:ea typeface="Ubuntu"/>
                          <a:cs typeface="Ubuntu"/>
                          <a:sym typeface="Ubuntu"/>
                        </a:rPr>
                        <a:t>x</a:t>
                      </a:r>
                      <a:r>
                        <a:rPr lang="es-CO" sz="1400" u="none" strike="noStrike" cap="none">
                          <a:solidFill>
                            <a:srgbClr val="181E4B"/>
                          </a:solidFill>
                          <a:latin typeface="Ubuntu"/>
                          <a:ea typeface="Ubuntu"/>
                          <a:cs typeface="Ubuntu"/>
                          <a:sym typeface="Ubuntu"/>
                        </a:rPr>
                        <a:t>-1</a:t>
                      </a:r>
                      <a:endParaRPr/>
                    </a:p>
                  </a:txBody>
                  <a:tcPr marL="60950" marR="60950" marT="60950" marB="60950" anchor="ctr"/>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Math.max(a, b, c...)</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Devuelve el número más grande de los indicados por parámetro.</a:t>
                      </a:r>
                      <a:endParaRPr/>
                    </a:p>
                  </a:txBody>
                  <a:tcPr marL="60950" marR="60950" marT="60950" marB="60950" anchor="ctr"/>
                </a:tc>
                <a:tc>
                  <a:txBody>
                    <a:bodyPr/>
                    <a:lstStyle/>
                    <a:p>
                      <a:pPr marL="0" marR="0" lvl="0" indent="0" algn="l" rtl="0">
                        <a:lnSpc>
                          <a:spcPct val="100000"/>
                        </a:lnSpc>
                        <a:spcBef>
                          <a:spcPts val="0"/>
                        </a:spcBef>
                        <a:spcAft>
                          <a:spcPts val="0"/>
                        </a:spcAft>
                        <a:buNone/>
                      </a:pPr>
                      <a:endParaRPr sz="1400" u="none" strike="noStrike" cap="none">
                        <a:solidFill>
                          <a:srgbClr val="181E4B"/>
                        </a:solidFill>
                        <a:latin typeface="Ubuntu"/>
                        <a:ea typeface="Ubuntu"/>
                        <a:cs typeface="Ubuntu"/>
                        <a:sym typeface="Ubuntu"/>
                      </a:endParaRPr>
                    </a:p>
                  </a:txBody>
                  <a:tcPr marL="60950" marR="60950" marT="60950" marB="60950" anchor="ctr"/>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Math.min(a, b, c...)</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Devuelve el número más pequeño de los indicados por parámetro.</a:t>
                      </a:r>
                      <a:endParaRPr/>
                    </a:p>
                  </a:txBody>
                  <a:tcPr marL="60950" marR="60950" marT="60950" marB="60950" anchor="ctr"/>
                </a:tc>
                <a:tc>
                  <a:txBody>
                    <a:bodyPr/>
                    <a:lstStyle/>
                    <a:p>
                      <a:pPr marL="0" marR="0" lvl="0" indent="0" algn="l" rtl="0">
                        <a:lnSpc>
                          <a:spcPct val="100000"/>
                        </a:lnSpc>
                        <a:spcBef>
                          <a:spcPts val="0"/>
                        </a:spcBef>
                        <a:spcAft>
                          <a:spcPts val="0"/>
                        </a:spcAft>
                        <a:buNone/>
                      </a:pPr>
                      <a:endParaRPr sz="1400" u="none" strike="noStrike" cap="none">
                        <a:solidFill>
                          <a:srgbClr val="181E4B"/>
                        </a:solidFill>
                        <a:latin typeface="Ubuntu"/>
                        <a:ea typeface="Ubuntu"/>
                        <a:cs typeface="Ubuntu"/>
                        <a:sym typeface="Ubuntu"/>
                      </a:endParaRPr>
                    </a:p>
                  </a:txBody>
                  <a:tcPr marL="60950" marR="60950" marT="60950" marB="60950" anchor="ctr"/>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Math.pow(base, exp)</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sng" strike="noStrike" cap="none">
                          <a:solidFill>
                            <a:srgbClr val="181E4B"/>
                          </a:solidFill>
                          <a:latin typeface="Ubuntu"/>
                          <a:ea typeface="Ubuntu"/>
                          <a:cs typeface="Ubuntu"/>
                          <a:sym typeface="Ubuntu"/>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Potenciación</a:t>
                      </a:r>
                      <a:r>
                        <a:rPr lang="es-CO" sz="1400" u="none" strike="noStrike" cap="none">
                          <a:solidFill>
                            <a:srgbClr val="181E4B"/>
                          </a:solidFill>
                          <a:latin typeface="Ubuntu"/>
                          <a:ea typeface="Ubuntu"/>
                          <a:cs typeface="Ubuntu"/>
                          <a:sym typeface="Ubuntu"/>
                        </a:rPr>
                        <a:t>. Devuelve el número base elevado a exp.</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base</a:t>
                      </a:r>
                      <a:r>
                        <a:rPr lang="es-CO" sz="1400" u="none" strike="noStrike" cap="none" baseline="30000">
                          <a:solidFill>
                            <a:srgbClr val="181E4B"/>
                          </a:solidFill>
                          <a:latin typeface="Ubuntu"/>
                          <a:ea typeface="Ubuntu"/>
                          <a:cs typeface="Ubuntu"/>
                          <a:sym typeface="Ubuntu"/>
                        </a:rPr>
                        <a:t>exp</a:t>
                      </a:r>
                      <a:endParaRPr sz="1400" u="none" strike="noStrike" cap="none">
                        <a:solidFill>
                          <a:srgbClr val="181E4B"/>
                        </a:solidFill>
                        <a:latin typeface="Ubuntu"/>
                        <a:ea typeface="Ubuntu"/>
                        <a:cs typeface="Ubuntu"/>
                        <a:sym typeface="Ubuntu"/>
                      </a:endParaRPr>
                    </a:p>
                  </a:txBody>
                  <a:tcPr marL="60950" marR="60950" marT="60950" marB="60950" anchor="ctr"/>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Math.sqrt(x)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Devuelve la </a:t>
                      </a:r>
                      <a:r>
                        <a:rPr lang="es-CO" sz="1400" u="sng" strike="noStrike" cap="none">
                          <a:solidFill>
                            <a:srgbClr val="181E4B"/>
                          </a:solidFill>
                          <a:latin typeface="Ubuntu"/>
                          <a:ea typeface="Ubuntu"/>
                          <a:cs typeface="Ubuntu"/>
                          <a:sym typeface="Ubuntu"/>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raíz cuadrada</a:t>
                      </a:r>
                      <a:r>
                        <a:rPr lang="es-CO" sz="1400" u="none" strike="noStrike" cap="none">
                          <a:solidFill>
                            <a:srgbClr val="181E4B"/>
                          </a:solidFill>
                          <a:latin typeface="Ubuntu"/>
                          <a:ea typeface="Ubuntu"/>
                          <a:cs typeface="Ubuntu"/>
                          <a:sym typeface="Ubuntu"/>
                        </a:rPr>
                        <a:t> de 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√x</a:t>
                      </a:r>
                      <a:endParaRPr/>
                    </a:p>
                  </a:txBody>
                  <a:tcPr marL="60950" marR="60950" marT="60950" marB="60950" anchor="ctr"/>
                </a:tc>
                <a:extLst>
                  <a:ext uri="{0D108BD9-81ED-4DB2-BD59-A6C34878D82A}">
                    <a16:rowId xmlns:a16="http://schemas.microsoft.com/office/drawing/2014/main" val="10008"/>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Math.cbrt(x) </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Devuelve la </a:t>
                      </a:r>
                      <a:r>
                        <a:rPr lang="es-CO" sz="1400" u="sng" strike="noStrike" cap="none">
                          <a:solidFill>
                            <a:srgbClr val="181E4B"/>
                          </a:solidFill>
                          <a:latin typeface="Ubuntu"/>
                          <a:ea typeface="Ubuntu"/>
                          <a:cs typeface="Ubuntu"/>
                          <a:sym typeface="Ubuntu"/>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raíz cúbica</a:t>
                      </a:r>
                      <a:r>
                        <a:rPr lang="es-CO" sz="1400" u="none" strike="noStrike" cap="none">
                          <a:solidFill>
                            <a:srgbClr val="181E4B"/>
                          </a:solidFill>
                          <a:latin typeface="Ubuntu"/>
                          <a:ea typeface="Ubuntu"/>
                          <a:cs typeface="Ubuntu"/>
                          <a:sym typeface="Ubuntu"/>
                        </a:rPr>
                        <a:t> de 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a:t>
                      </a:r>
                      <a:r>
                        <a:rPr lang="es-CO" sz="1400" u="none" strike="noStrike" cap="none" baseline="30000">
                          <a:solidFill>
                            <a:srgbClr val="181E4B"/>
                          </a:solidFill>
                          <a:latin typeface="Ubuntu"/>
                          <a:ea typeface="Ubuntu"/>
                          <a:cs typeface="Ubuntu"/>
                          <a:sym typeface="Ubuntu"/>
                        </a:rPr>
                        <a:t>3</a:t>
                      </a:r>
                      <a:r>
                        <a:rPr lang="es-CO" sz="1400" u="none" strike="noStrike" cap="none">
                          <a:solidFill>
                            <a:srgbClr val="181E4B"/>
                          </a:solidFill>
                          <a:latin typeface="Ubuntu"/>
                          <a:ea typeface="Ubuntu"/>
                          <a:cs typeface="Ubuntu"/>
                          <a:sym typeface="Ubuntu"/>
                        </a:rPr>
                        <a:t>x</a:t>
                      </a:r>
                      <a:endParaRPr/>
                    </a:p>
                  </a:txBody>
                  <a:tcPr marL="60950" marR="60950" marT="60950" marB="60950" anchor="ctr"/>
                </a:tc>
                <a:extLst>
                  <a:ext uri="{0D108BD9-81ED-4DB2-BD59-A6C34878D82A}">
                    <a16:rowId xmlns:a16="http://schemas.microsoft.com/office/drawing/2014/main" val="10009"/>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Math.imul(a, b) </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Equivalente a a * b, pero a nivel de bits.</a:t>
                      </a:r>
                      <a:endParaRPr/>
                    </a:p>
                  </a:txBody>
                  <a:tcPr marL="60950" marR="60950" marT="60950" marB="60950" anchor="ctr"/>
                </a:tc>
                <a:tc>
                  <a:txBody>
                    <a:bodyPr/>
                    <a:lstStyle/>
                    <a:p>
                      <a:pPr marL="0" marR="0" lvl="0" indent="0" algn="l" rtl="0">
                        <a:lnSpc>
                          <a:spcPct val="100000"/>
                        </a:lnSpc>
                        <a:spcBef>
                          <a:spcPts val="0"/>
                        </a:spcBef>
                        <a:spcAft>
                          <a:spcPts val="0"/>
                        </a:spcAft>
                        <a:buNone/>
                      </a:pPr>
                      <a:endParaRPr sz="1400" u="none" strike="noStrike" cap="none">
                        <a:solidFill>
                          <a:srgbClr val="181E4B"/>
                        </a:solidFill>
                        <a:latin typeface="Ubuntu"/>
                        <a:ea typeface="Ubuntu"/>
                        <a:cs typeface="Ubuntu"/>
                        <a:sym typeface="Ubuntu"/>
                      </a:endParaRPr>
                    </a:p>
                  </a:txBody>
                  <a:tcPr marL="60950" marR="60950" marT="60950" marB="60950" anchor="ctr"/>
                </a:tc>
                <a:extLst>
                  <a:ext uri="{0D108BD9-81ED-4DB2-BD59-A6C34878D82A}">
                    <a16:rowId xmlns:a16="http://schemas.microsoft.com/office/drawing/2014/main" val="10010"/>
                  </a:ext>
                </a:extLst>
              </a:tr>
              <a:tr h="370850">
                <a:tc>
                  <a:txBody>
                    <a:bodyPr/>
                    <a:lstStyle/>
                    <a:p>
                      <a:pPr marL="0" marR="0" lvl="0" indent="0" algn="l" rtl="0">
                        <a:lnSpc>
                          <a:spcPct val="100000"/>
                        </a:lnSpc>
                        <a:spcBef>
                          <a:spcPts val="0"/>
                        </a:spcBef>
                        <a:spcAft>
                          <a:spcPts val="0"/>
                        </a:spcAft>
                        <a:buNone/>
                      </a:pPr>
                      <a:r>
                        <a:rPr lang="es-CO" sz="1400" b="0" i="0" u="none" strike="noStrike" cap="none">
                          <a:solidFill>
                            <a:srgbClr val="181E4B"/>
                          </a:solidFill>
                          <a:latin typeface="Ubuntu"/>
                          <a:ea typeface="Ubuntu"/>
                          <a:cs typeface="Ubuntu"/>
                          <a:sym typeface="Ubuntu"/>
                        </a:rPr>
                        <a:t> Math.clz32(x) </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b="0" i="0" u="none" strike="noStrike" cap="none">
                          <a:solidFill>
                            <a:srgbClr val="181E4B"/>
                          </a:solidFill>
                          <a:latin typeface="Ubuntu"/>
                          <a:ea typeface="Ubuntu"/>
                          <a:cs typeface="Ubuntu"/>
                          <a:sym typeface="Ubuntu"/>
                        </a:rPr>
                        <a:t>Devuelve el número de ceros a la izquierda de x en binario (32 bits).</a:t>
                      </a:r>
                      <a:endParaRPr/>
                    </a:p>
                  </a:txBody>
                  <a:tcPr marL="60950" marR="60950" marT="60950" marB="60950" anchor="ctr"/>
                </a:tc>
                <a:tc>
                  <a:txBody>
                    <a:bodyPr/>
                    <a:lstStyle/>
                    <a:p>
                      <a:pPr marL="0" marR="0" lvl="0" indent="0" algn="l" rtl="0">
                        <a:lnSpc>
                          <a:spcPct val="100000"/>
                        </a:lnSpc>
                        <a:spcBef>
                          <a:spcPts val="0"/>
                        </a:spcBef>
                        <a:spcAft>
                          <a:spcPts val="0"/>
                        </a:spcAft>
                        <a:buNone/>
                      </a:pPr>
                      <a:endParaRPr sz="1400" u="none" strike="noStrike" cap="none">
                        <a:solidFill>
                          <a:srgbClr val="181E4B"/>
                        </a:solidFill>
                        <a:latin typeface="Ubuntu"/>
                        <a:ea typeface="Ubuntu"/>
                        <a:cs typeface="Ubuntu"/>
                        <a:sym typeface="Ubuntu"/>
                      </a:endParaRPr>
                    </a:p>
                  </a:txBody>
                  <a:tcPr marL="91450" marR="91450" marT="45725" marB="45725"/>
                </a:tc>
                <a:extLst>
                  <a:ext uri="{0D108BD9-81ED-4DB2-BD59-A6C34878D82A}">
                    <a16:rowId xmlns:a16="http://schemas.microsoft.com/office/drawing/2014/main" val="10011"/>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Math.random()</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Devuelve un número al azar entre 0 y 1 con 16 decimales.</a:t>
                      </a:r>
                      <a:endParaRPr/>
                    </a:p>
                  </a:txBody>
                  <a:tcPr marL="60950" marR="60950" marT="60950" marB="60950" anchor="ctr"/>
                </a:tc>
                <a:tc>
                  <a:txBody>
                    <a:bodyPr/>
                    <a:lstStyle/>
                    <a:p>
                      <a:pPr marL="0" marR="0" lvl="0" indent="0" algn="l" rtl="0">
                        <a:lnSpc>
                          <a:spcPct val="100000"/>
                        </a:lnSpc>
                        <a:spcBef>
                          <a:spcPts val="0"/>
                        </a:spcBef>
                        <a:spcAft>
                          <a:spcPts val="0"/>
                        </a:spcAft>
                        <a:buNone/>
                      </a:pPr>
                      <a:endParaRPr sz="1400" u="none" strike="noStrike" cap="none">
                        <a:solidFill>
                          <a:srgbClr val="181E4B"/>
                        </a:solidFill>
                        <a:latin typeface="Ubuntu"/>
                        <a:ea typeface="Ubuntu"/>
                        <a:cs typeface="Ubuntu"/>
                        <a:sym typeface="Ubuntu"/>
                      </a:endParaRPr>
                    </a:p>
                  </a:txBody>
                  <a:tcPr marL="91450" marR="91450" marT="45725" marB="45725"/>
                </a:tc>
                <a:extLst>
                  <a:ext uri="{0D108BD9-81ED-4DB2-BD59-A6C34878D82A}">
                    <a16:rowId xmlns:a16="http://schemas.microsoft.com/office/drawing/2014/main" val="1001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pic>
        <p:nvPicPr>
          <p:cNvPr id="210" name="Google Shape;210;p38"/>
          <p:cNvPicPr preferRelativeResize="0"/>
          <p:nvPr/>
        </p:nvPicPr>
        <p:blipFill rotWithShape="1">
          <a:blip r:embed="rId3">
            <a:alphaModFix/>
          </a:blip>
          <a:srcRect r="40739"/>
          <a:stretch/>
        </p:blipFill>
        <p:spPr>
          <a:xfrm flipH="1">
            <a:off x="0" y="-20112"/>
            <a:ext cx="9206172" cy="6888813"/>
          </a:xfrm>
          <a:prstGeom prst="rect">
            <a:avLst/>
          </a:prstGeom>
          <a:noFill/>
          <a:ln>
            <a:noFill/>
          </a:ln>
        </p:spPr>
      </p:pic>
      <p:pic>
        <p:nvPicPr>
          <p:cNvPr id="211" name="Google Shape;211;p38"/>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212" name="Google Shape;212;p38"/>
          <p:cNvPicPr preferRelativeResize="0"/>
          <p:nvPr/>
        </p:nvPicPr>
        <p:blipFill rotWithShape="1">
          <a:blip r:embed="rId5">
            <a:alphaModFix/>
          </a:blip>
          <a:srcRect/>
          <a:stretch/>
        </p:blipFill>
        <p:spPr>
          <a:xfrm>
            <a:off x="10099407" y="4867931"/>
            <a:ext cx="3330258" cy="1411500"/>
          </a:xfrm>
          <a:prstGeom prst="rect">
            <a:avLst/>
          </a:prstGeom>
          <a:noFill/>
          <a:ln>
            <a:noFill/>
          </a:ln>
        </p:spPr>
      </p:pic>
      <p:sp>
        <p:nvSpPr>
          <p:cNvPr id="213" name="Google Shape;213;p38"/>
          <p:cNvSpPr txBox="1"/>
          <p:nvPr/>
        </p:nvSpPr>
        <p:spPr>
          <a:xfrm>
            <a:off x="578458" y="267386"/>
            <a:ext cx="6402634"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a:solidFill>
                  <a:schemeClr val="lt1"/>
                </a:solidFill>
                <a:latin typeface="Ubuntu"/>
                <a:ea typeface="Ubuntu"/>
                <a:cs typeface="Ubuntu"/>
                <a:sym typeface="Ubuntu"/>
              </a:rPr>
              <a:t>Number</a:t>
            </a:r>
            <a:endParaRPr sz="1400" b="0" i="0" u="none" strike="noStrike" cap="none">
              <a:solidFill>
                <a:schemeClr val="lt1"/>
              </a:solidFill>
              <a:latin typeface="Arial"/>
              <a:ea typeface="Arial"/>
              <a:cs typeface="Arial"/>
              <a:sym typeface="Arial"/>
            </a:endParaRPr>
          </a:p>
        </p:txBody>
      </p:sp>
      <p:sp>
        <p:nvSpPr>
          <p:cNvPr id="214" name="Google Shape;214;p38"/>
          <p:cNvSpPr txBox="1"/>
          <p:nvPr/>
        </p:nvSpPr>
        <p:spPr>
          <a:xfrm>
            <a:off x="578458" y="1036787"/>
            <a:ext cx="378252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0" i="0" u="none" strike="noStrike" cap="none">
                <a:solidFill>
                  <a:schemeClr val="lt1"/>
                </a:solidFill>
                <a:latin typeface="Ubuntu"/>
                <a:ea typeface="Ubuntu"/>
                <a:cs typeface="Ubuntu"/>
                <a:sym typeface="Ubuntu"/>
              </a:rPr>
              <a:t>Métodos Matemáticos</a:t>
            </a:r>
            <a:endParaRPr/>
          </a:p>
        </p:txBody>
      </p:sp>
      <p:pic>
        <p:nvPicPr>
          <p:cNvPr id="215" name="Google Shape;215;p38"/>
          <p:cNvPicPr preferRelativeResize="0"/>
          <p:nvPr/>
        </p:nvPicPr>
        <p:blipFill rotWithShape="1">
          <a:blip r:embed="rId6">
            <a:alphaModFix/>
          </a:blip>
          <a:srcRect/>
          <a:stretch/>
        </p:blipFill>
        <p:spPr>
          <a:xfrm>
            <a:off x="1492914" y="1482549"/>
            <a:ext cx="9206172" cy="51904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pic>
        <p:nvPicPr>
          <p:cNvPr id="220" name="Google Shape;220;p39"/>
          <p:cNvPicPr preferRelativeResize="0"/>
          <p:nvPr/>
        </p:nvPicPr>
        <p:blipFill rotWithShape="1">
          <a:blip r:embed="rId3">
            <a:alphaModFix/>
          </a:blip>
          <a:srcRect r="40739"/>
          <a:stretch/>
        </p:blipFill>
        <p:spPr>
          <a:xfrm flipH="1">
            <a:off x="0" y="-20112"/>
            <a:ext cx="9206172" cy="6888813"/>
          </a:xfrm>
          <a:prstGeom prst="rect">
            <a:avLst/>
          </a:prstGeom>
          <a:noFill/>
          <a:ln>
            <a:noFill/>
          </a:ln>
        </p:spPr>
      </p:pic>
      <p:pic>
        <p:nvPicPr>
          <p:cNvPr id="221" name="Google Shape;221;p39"/>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222" name="Google Shape;222;p39"/>
          <p:cNvPicPr preferRelativeResize="0"/>
          <p:nvPr/>
        </p:nvPicPr>
        <p:blipFill rotWithShape="1">
          <a:blip r:embed="rId5">
            <a:alphaModFix/>
          </a:blip>
          <a:srcRect/>
          <a:stretch/>
        </p:blipFill>
        <p:spPr>
          <a:xfrm>
            <a:off x="10099407" y="4867931"/>
            <a:ext cx="3330258" cy="1411500"/>
          </a:xfrm>
          <a:prstGeom prst="rect">
            <a:avLst/>
          </a:prstGeom>
          <a:noFill/>
          <a:ln>
            <a:noFill/>
          </a:ln>
        </p:spPr>
      </p:pic>
      <p:sp>
        <p:nvSpPr>
          <p:cNvPr id="223" name="Google Shape;223;p39"/>
          <p:cNvSpPr txBox="1"/>
          <p:nvPr/>
        </p:nvSpPr>
        <p:spPr>
          <a:xfrm>
            <a:off x="578458" y="267386"/>
            <a:ext cx="240737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a:solidFill>
                  <a:schemeClr val="lt1"/>
                </a:solidFill>
                <a:latin typeface="Ubuntu"/>
                <a:ea typeface="Ubuntu"/>
                <a:cs typeface="Ubuntu"/>
                <a:sym typeface="Ubuntu"/>
              </a:rPr>
              <a:t>Number</a:t>
            </a:r>
            <a:endParaRPr sz="1400" b="0" i="0" u="none" strike="noStrike" cap="none">
              <a:solidFill>
                <a:schemeClr val="lt1"/>
              </a:solidFill>
              <a:latin typeface="Arial"/>
              <a:ea typeface="Arial"/>
              <a:cs typeface="Arial"/>
              <a:sym typeface="Arial"/>
            </a:endParaRPr>
          </a:p>
        </p:txBody>
      </p:sp>
      <p:sp>
        <p:nvSpPr>
          <p:cNvPr id="224" name="Google Shape;224;p39"/>
          <p:cNvSpPr txBox="1"/>
          <p:nvPr/>
        </p:nvSpPr>
        <p:spPr>
          <a:xfrm>
            <a:off x="578458" y="1036787"/>
            <a:ext cx="378252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0" i="0" u="none" strike="noStrike" cap="none">
                <a:solidFill>
                  <a:schemeClr val="lt1"/>
                </a:solidFill>
                <a:latin typeface="Ubuntu"/>
                <a:ea typeface="Ubuntu"/>
                <a:cs typeface="Ubuntu"/>
                <a:sym typeface="Ubuntu"/>
              </a:rPr>
              <a:t>.random()</a:t>
            </a:r>
            <a:endParaRPr/>
          </a:p>
        </p:txBody>
      </p:sp>
      <p:pic>
        <p:nvPicPr>
          <p:cNvPr id="225" name="Google Shape;225;p39"/>
          <p:cNvPicPr preferRelativeResize="0"/>
          <p:nvPr/>
        </p:nvPicPr>
        <p:blipFill rotWithShape="1">
          <a:blip r:embed="rId6">
            <a:alphaModFix/>
          </a:blip>
          <a:srcRect/>
          <a:stretch/>
        </p:blipFill>
        <p:spPr>
          <a:xfrm>
            <a:off x="1271548" y="1454498"/>
            <a:ext cx="9648904" cy="51537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pic>
        <p:nvPicPr>
          <p:cNvPr id="230" name="Google Shape;230;p40"/>
          <p:cNvPicPr preferRelativeResize="0"/>
          <p:nvPr/>
        </p:nvPicPr>
        <p:blipFill rotWithShape="1">
          <a:blip r:embed="rId3">
            <a:alphaModFix/>
          </a:blip>
          <a:srcRect r="40739"/>
          <a:stretch/>
        </p:blipFill>
        <p:spPr>
          <a:xfrm flipH="1">
            <a:off x="0" y="-20112"/>
            <a:ext cx="9206172" cy="6888813"/>
          </a:xfrm>
          <a:prstGeom prst="rect">
            <a:avLst/>
          </a:prstGeom>
          <a:noFill/>
          <a:ln>
            <a:noFill/>
          </a:ln>
        </p:spPr>
      </p:pic>
      <p:pic>
        <p:nvPicPr>
          <p:cNvPr id="231" name="Google Shape;231;p40"/>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232" name="Google Shape;232;p40"/>
          <p:cNvPicPr preferRelativeResize="0"/>
          <p:nvPr/>
        </p:nvPicPr>
        <p:blipFill rotWithShape="1">
          <a:blip r:embed="rId5">
            <a:alphaModFix/>
          </a:blip>
          <a:srcRect/>
          <a:stretch/>
        </p:blipFill>
        <p:spPr>
          <a:xfrm>
            <a:off x="10099407" y="4867931"/>
            <a:ext cx="3330258" cy="1411500"/>
          </a:xfrm>
          <a:prstGeom prst="rect">
            <a:avLst/>
          </a:prstGeom>
          <a:noFill/>
          <a:ln>
            <a:noFill/>
          </a:ln>
        </p:spPr>
      </p:pic>
      <p:sp>
        <p:nvSpPr>
          <p:cNvPr id="233" name="Google Shape;233;p40"/>
          <p:cNvSpPr txBox="1"/>
          <p:nvPr/>
        </p:nvSpPr>
        <p:spPr>
          <a:xfrm>
            <a:off x="578458" y="267386"/>
            <a:ext cx="3237404"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a:solidFill>
                  <a:schemeClr val="lt1"/>
                </a:solidFill>
                <a:latin typeface="Ubuntu"/>
                <a:ea typeface="Ubuntu"/>
                <a:cs typeface="Ubuntu"/>
                <a:sym typeface="Ubuntu"/>
              </a:rPr>
              <a:t>Number</a:t>
            </a:r>
            <a:endParaRPr sz="1400" b="0" i="0" u="none" strike="noStrike" cap="none">
              <a:solidFill>
                <a:schemeClr val="lt1"/>
              </a:solidFill>
              <a:latin typeface="Arial"/>
              <a:ea typeface="Arial"/>
              <a:cs typeface="Arial"/>
              <a:sym typeface="Arial"/>
            </a:endParaRPr>
          </a:p>
        </p:txBody>
      </p:sp>
      <p:sp>
        <p:nvSpPr>
          <p:cNvPr id="234" name="Google Shape;234;p40"/>
          <p:cNvSpPr txBox="1"/>
          <p:nvPr/>
        </p:nvSpPr>
        <p:spPr>
          <a:xfrm>
            <a:off x="578458" y="1036787"/>
            <a:ext cx="378252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0" i="0" u="none" strike="noStrike" cap="none">
                <a:solidFill>
                  <a:schemeClr val="lt1"/>
                </a:solidFill>
                <a:latin typeface="Ubuntu"/>
                <a:ea typeface="Ubuntu"/>
                <a:cs typeface="Ubuntu"/>
                <a:sym typeface="Ubuntu"/>
              </a:rPr>
              <a:t>Métodos de redondeo</a:t>
            </a:r>
            <a:endParaRPr/>
          </a:p>
        </p:txBody>
      </p:sp>
      <p:graphicFrame>
        <p:nvGraphicFramePr>
          <p:cNvPr id="235" name="Google Shape;235;p40"/>
          <p:cNvGraphicFramePr/>
          <p:nvPr/>
        </p:nvGraphicFramePr>
        <p:xfrm>
          <a:off x="2032000" y="2093686"/>
          <a:ext cx="8128000" cy="2225100"/>
        </p:xfrm>
        <a:graphic>
          <a:graphicData uri="http://schemas.openxmlformats.org/drawingml/2006/table">
            <a:tbl>
              <a:tblPr firstRow="1" bandRow="1">
                <a:noFill/>
                <a:tableStyleId>{2E9A5A12-0273-44B9-BE39-11B359076D06}</a:tableStyleId>
              </a:tblPr>
              <a:tblGrid>
                <a:gridCol w="1836625">
                  <a:extLst>
                    <a:ext uri="{9D8B030D-6E8A-4147-A177-3AD203B41FA5}">
                      <a16:colId xmlns:a16="http://schemas.microsoft.com/office/drawing/2014/main" val="20000"/>
                    </a:ext>
                  </a:extLst>
                </a:gridCol>
                <a:gridCol w="629137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s-CO" sz="1400" b="1" u="none" strike="noStrike" cap="none">
                          <a:solidFill>
                            <a:srgbClr val="181E4B"/>
                          </a:solidFill>
                          <a:latin typeface="Ubuntu"/>
                          <a:ea typeface="Ubuntu"/>
                          <a:cs typeface="Ubuntu"/>
                          <a:sym typeface="Ubuntu"/>
                        </a:rPr>
                        <a:t>Método</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b="1" u="none" strike="noStrike" cap="none">
                          <a:solidFill>
                            <a:srgbClr val="181E4B"/>
                          </a:solidFill>
                          <a:latin typeface="Ubuntu"/>
                          <a:ea typeface="Ubuntu"/>
                          <a:cs typeface="Ubuntu"/>
                          <a:sym typeface="Ubuntu"/>
                        </a:rPr>
                        <a:t>Descripción</a:t>
                      </a:r>
                      <a:endParaRPr/>
                    </a:p>
                  </a:txBody>
                  <a:tcPr marL="60950" marR="60950" marT="60950" marB="60950" anchor="ct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Math.round(x)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Devuelve x con </a:t>
                      </a:r>
                      <a:r>
                        <a:rPr lang="es-CO" sz="1400" b="1" u="none" strike="noStrike" cap="none">
                          <a:solidFill>
                            <a:srgbClr val="181E4B"/>
                          </a:solidFill>
                          <a:latin typeface="Ubuntu"/>
                          <a:ea typeface="Ubuntu"/>
                          <a:cs typeface="Ubuntu"/>
                          <a:sym typeface="Ubuntu"/>
                        </a:rPr>
                        <a:t>redondeo</a:t>
                      </a:r>
                      <a:r>
                        <a:rPr lang="es-CO" sz="1400" u="none" strike="noStrike" cap="none">
                          <a:solidFill>
                            <a:srgbClr val="181E4B"/>
                          </a:solidFill>
                          <a:latin typeface="Ubuntu"/>
                          <a:ea typeface="Ubuntu"/>
                          <a:cs typeface="Ubuntu"/>
                          <a:sym typeface="Ubuntu"/>
                        </a:rPr>
                        <a:t> (</a:t>
                      </a:r>
                      <a:r>
                        <a:rPr lang="es-CO" sz="1400" b="0" i="0" u="none" strike="noStrike" cap="none">
                          <a:solidFill>
                            <a:srgbClr val="181E4B"/>
                          </a:solidFill>
                          <a:latin typeface="Ubuntu"/>
                          <a:ea typeface="Ubuntu"/>
                          <a:cs typeface="Ubuntu"/>
                          <a:sym typeface="Ubuntu"/>
                        </a:rPr>
                        <a:t>el entero más cercano</a:t>
                      </a:r>
                      <a:r>
                        <a:rPr lang="es-CO" sz="1400" u="none" strike="noStrike" cap="none">
                          <a:solidFill>
                            <a:srgbClr val="181E4B"/>
                          </a:solidFill>
                          <a:latin typeface="Ubuntu"/>
                          <a:ea typeface="Ubuntu"/>
                          <a:cs typeface="Ubuntu"/>
                          <a:sym typeface="Ubuntu"/>
                        </a:rPr>
                        <a:t>)</a:t>
                      </a:r>
                      <a:endParaRPr/>
                    </a:p>
                  </a:txBody>
                  <a:tcPr marL="60950" marR="60950" marT="60950" marB="60950" anchor="ct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Math.ceil(x)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Devuelve x con </a:t>
                      </a:r>
                      <a:r>
                        <a:rPr lang="es-CO" sz="1400" b="1" u="none" strike="noStrike" cap="none">
                          <a:solidFill>
                            <a:srgbClr val="181E4B"/>
                          </a:solidFill>
                          <a:latin typeface="Ubuntu"/>
                          <a:ea typeface="Ubuntu"/>
                          <a:cs typeface="Ubuntu"/>
                          <a:sym typeface="Ubuntu"/>
                        </a:rPr>
                        <a:t>redondeo superior</a:t>
                      </a:r>
                      <a:r>
                        <a:rPr lang="es-CO" sz="1400" u="none" strike="noStrike" cap="none">
                          <a:solidFill>
                            <a:srgbClr val="181E4B"/>
                          </a:solidFill>
                          <a:latin typeface="Ubuntu"/>
                          <a:ea typeface="Ubuntu"/>
                          <a:cs typeface="Ubuntu"/>
                          <a:sym typeface="Ubuntu"/>
                        </a:rPr>
                        <a:t> (</a:t>
                      </a:r>
                      <a:r>
                        <a:rPr lang="es-CO" sz="1400" b="0" i="0" u="none" strike="noStrike" cap="none">
                          <a:solidFill>
                            <a:srgbClr val="181E4B"/>
                          </a:solidFill>
                          <a:latin typeface="Ubuntu"/>
                          <a:ea typeface="Ubuntu"/>
                          <a:cs typeface="Ubuntu"/>
                          <a:sym typeface="Ubuntu"/>
                        </a:rPr>
                        <a:t>el entero más alto</a:t>
                      </a:r>
                      <a:r>
                        <a:rPr lang="es-CO" sz="1400" u="none" strike="noStrike" cap="none">
                          <a:solidFill>
                            <a:srgbClr val="181E4B"/>
                          </a:solidFill>
                          <a:latin typeface="Ubuntu"/>
                          <a:ea typeface="Ubuntu"/>
                          <a:cs typeface="Ubuntu"/>
                          <a:sym typeface="Ubuntu"/>
                        </a:rPr>
                        <a:t>)</a:t>
                      </a:r>
                      <a:endParaRPr/>
                    </a:p>
                  </a:txBody>
                  <a:tcPr marL="60950" marR="60950" marT="60950" marB="60950" anchor="ct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Math.floor(x)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Devuelve x con </a:t>
                      </a:r>
                      <a:r>
                        <a:rPr lang="es-CO" sz="1400" b="1" u="none" strike="noStrike" cap="none">
                          <a:solidFill>
                            <a:srgbClr val="181E4B"/>
                          </a:solidFill>
                          <a:latin typeface="Ubuntu"/>
                          <a:ea typeface="Ubuntu"/>
                          <a:cs typeface="Ubuntu"/>
                          <a:sym typeface="Ubuntu"/>
                        </a:rPr>
                        <a:t>redondeo inferior</a:t>
                      </a:r>
                      <a:r>
                        <a:rPr lang="es-CO" sz="1400" u="none" strike="noStrike" cap="none">
                          <a:solidFill>
                            <a:srgbClr val="181E4B"/>
                          </a:solidFill>
                          <a:latin typeface="Ubuntu"/>
                          <a:ea typeface="Ubuntu"/>
                          <a:cs typeface="Ubuntu"/>
                          <a:sym typeface="Ubuntu"/>
                        </a:rPr>
                        <a:t> (</a:t>
                      </a:r>
                      <a:r>
                        <a:rPr lang="es-CO" sz="1400" b="0" i="0" u="none" strike="noStrike" cap="none">
                          <a:solidFill>
                            <a:srgbClr val="181E4B"/>
                          </a:solidFill>
                          <a:latin typeface="Ubuntu"/>
                          <a:ea typeface="Ubuntu"/>
                          <a:cs typeface="Ubuntu"/>
                          <a:sym typeface="Ubuntu"/>
                        </a:rPr>
                        <a:t>el entero más bajo</a:t>
                      </a:r>
                      <a:r>
                        <a:rPr lang="es-CO" sz="1400" u="none" strike="noStrike" cap="none">
                          <a:solidFill>
                            <a:srgbClr val="181E4B"/>
                          </a:solidFill>
                          <a:latin typeface="Ubuntu"/>
                          <a:ea typeface="Ubuntu"/>
                          <a:cs typeface="Ubuntu"/>
                          <a:sym typeface="Ubuntu"/>
                        </a:rPr>
                        <a:t>)</a:t>
                      </a:r>
                      <a:endParaRPr/>
                    </a:p>
                  </a:txBody>
                  <a:tcPr marL="60950" marR="60950" marT="60950" marB="60950" anchor="ct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Math.fround(x) </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Devuelve x con </a:t>
                      </a:r>
                      <a:r>
                        <a:rPr lang="es-CO" sz="1400" b="1" u="none" strike="noStrike" cap="none">
                          <a:solidFill>
                            <a:srgbClr val="181E4B"/>
                          </a:solidFill>
                          <a:latin typeface="Ubuntu"/>
                          <a:ea typeface="Ubuntu"/>
                          <a:cs typeface="Ubuntu"/>
                          <a:sym typeface="Ubuntu"/>
                        </a:rPr>
                        <a:t>redondeo</a:t>
                      </a:r>
                      <a:r>
                        <a:rPr lang="es-CO" sz="1400" u="none" strike="noStrike" cap="none">
                          <a:solidFill>
                            <a:srgbClr val="181E4B"/>
                          </a:solidFill>
                          <a:latin typeface="Ubuntu"/>
                          <a:ea typeface="Ubuntu"/>
                          <a:cs typeface="Ubuntu"/>
                          <a:sym typeface="Ubuntu"/>
                        </a:rPr>
                        <a:t> (</a:t>
                      </a:r>
                      <a:r>
                        <a:rPr lang="es-CO" sz="1400" b="0" i="0" u="none" strike="noStrike" cap="none">
                          <a:solidFill>
                            <a:srgbClr val="181E4B"/>
                          </a:solidFill>
                          <a:latin typeface="Ubuntu"/>
                          <a:ea typeface="Ubuntu"/>
                          <a:cs typeface="Ubuntu"/>
                          <a:sym typeface="Ubuntu"/>
                        </a:rPr>
                        <a:t>flotante con precisión simple</a:t>
                      </a:r>
                      <a:r>
                        <a:rPr lang="es-CO" sz="1400" u="none" strike="noStrike" cap="none">
                          <a:solidFill>
                            <a:srgbClr val="181E4B"/>
                          </a:solidFill>
                          <a:latin typeface="Ubuntu"/>
                          <a:ea typeface="Ubuntu"/>
                          <a:cs typeface="Ubuntu"/>
                          <a:sym typeface="Ubuntu"/>
                        </a:rPr>
                        <a:t>)</a:t>
                      </a:r>
                      <a:endParaRPr/>
                    </a:p>
                  </a:txBody>
                  <a:tcPr marL="60950" marR="60950" marT="60950" marB="60950" anchor="ctr"/>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Math.trunc(x) </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Trunca el número x (</a:t>
                      </a:r>
                      <a:r>
                        <a:rPr lang="es-CO" sz="1400" b="0" i="0" u="none" strike="noStrike" cap="none">
                          <a:solidFill>
                            <a:srgbClr val="181E4B"/>
                          </a:solidFill>
                          <a:latin typeface="Ubuntu"/>
                          <a:ea typeface="Ubuntu"/>
                          <a:cs typeface="Ubuntu"/>
                          <a:sym typeface="Ubuntu"/>
                        </a:rPr>
                        <a:t>devuelve sólo la parte entera</a:t>
                      </a:r>
                      <a:r>
                        <a:rPr lang="es-CO" sz="1400" u="none" strike="noStrike" cap="none">
                          <a:solidFill>
                            <a:srgbClr val="181E4B"/>
                          </a:solidFill>
                          <a:latin typeface="Ubuntu"/>
                          <a:ea typeface="Ubuntu"/>
                          <a:cs typeface="Ubuntu"/>
                          <a:sym typeface="Ubuntu"/>
                        </a:rPr>
                        <a:t>)</a:t>
                      </a:r>
                      <a:endParaRPr/>
                    </a:p>
                  </a:txBody>
                  <a:tcPr marL="60950" marR="60950" marT="60950" marB="6095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9"/>
        <p:cNvGrpSpPr/>
        <p:nvPr/>
      </p:nvGrpSpPr>
      <p:grpSpPr>
        <a:xfrm>
          <a:off x="0" y="0"/>
          <a:ext cx="0" cy="0"/>
          <a:chOff x="0" y="0"/>
          <a:chExt cx="0" cy="0"/>
        </a:xfrm>
      </p:grpSpPr>
      <p:pic>
        <p:nvPicPr>
          <p:cNvPr id="240" name="Google Shape;240;p41"/>
          <p:cNvPicPr preferRelativeResize="0"/>
          <p:nvPr/>
        </p:nvPicPr>
        <p:blipFill rotWithShape="1">
          <a:blip r:embed="rId3">
            <a:alphaModFix/>
          </a:blip>
          <a:srcRect r="40739"/>
          <a:stretch/>
        </p:blipFill>
        <p:spPr>
          <a:xfrm flipH="1">
            <a:off x="0" y="-20112"/>
            <a:ext cx="9206172" cy="6888813"/>
          </a:xfrm>
          <a:prstGeom prst="rect">
            <a:avLst/>
          </a:prstGeom>
          <a:noFill/>
          <a:ln>
            <a:noFill/>
          </a:ln>
        </p:spPr>
      </p:pic>
      <p:pic>
        <p:nvPicPr>
          <p:cNvPr id="241" name="Google Shape;241;p41"/>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242" name="Google Shape;242;p41"/>
          <p:cNvPicPr preferRelativeResize="0"/>
          <p:nvPr/>
        </p:nvPicPr>
        <p:blipFill rotWithShape="1">
          <a:blip r:embed="rId5">
            <a:alphaModFix/>
          </a:blip>
          <a:srcRect/>
          <a:stretch/>
        </p:blipFill>
        <p:spPr>
          <a:xfrm>
            <a:off x="10099407" y="4867931"/>
            <a:ext cx="3330258" cy="1411500"/>
          </a:xfrm>
          <a:prstGeom prst="rect">
            <a:avLst/>
          </a:prstGeom>
          <a:noFill/>
          <a:ln>
            <a:noFill/>
          </a:ln>
        </p:spPr>
      </p:pic>
      <p:sp>
        <p:nvSpPr>
          <p:cNvPr id="243" name="Google Shape;243;p41"/>
          <p:cNvSpPr txBox="1"/>
          <p:nvPr/>
        </p:nvSpPr>
        <p:spPr>
          <a:xfrm>
            <a:off x="578458" y="267386"/>
            <a:ext cx="3237404"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a:solidFill>
                  <a:schemeClr val="lt1"/>
                </a:solidFill>
                <a:latin typeface="Ubuntu"/>
                <a:ea typeface="Ubuntu"/>
                <a:cs typeface="Ubuntu"/>
                <a:sym typeface="Ubuntu"/>
              </a:rPr>
              <a:t>Number</a:t>
            </a:r>
            <a:endParaRPr sz="1400" b="0" i="0" u="none" strike="noStrike" cap="none">
              <a:solidFill>
                <a:schemeClr val="lt1"/>
              </a:solidFill>
              <a:latin typeface="Arial"/>
              <a:ea typeface="Arial"/>
              <a:cs typeface="Arial"/>
              <a:sym typeface="Arial"/>
            </a:endParaRPr>
          </a:p>
        </p:txBody>
      </p:sp>
      <p:sp>
        <p:nvSpPr>
          <p:cNvPr id="244" name="Google Shape;244;p41"/>
          <p:cNvSpPr txBox="1"/>
          <p:nvPr/>
        </p:nvSpPr>
        <p:spPr>
          <a:xfrm>
            <a:off x="578458" y="1036787"/>
            <a:ext cx="378252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0" i="0" u="none" strike="noStrike" cap="none">
                <a:solidFill>
                  <a:schemeClr val="lt1"/>
                </a:solidFill>
                <a:latin typeface="Ubuntu"/>
                <a:ea typeface="Ubuntu"/>
                <a:cs typeface="Ubuntu"/>
                <a:sym typeface="Ubuntu"/>
              </a:rPr>
              <a:t>Métodos de redondeo</a:t>
            </a:r>
            <a:endParaRPr/>
          </a:p>
        </p:txBody>
      </p:sp>
      <p:pic>
        <p:nvPicPr>
          <p:cNvPr id="245" name="Google Shape;245;p41"/>
          <p:cNvPicPr preferRelativeResize="0"/>
          <p:nvPr/>
        </p:nvPicPr>
        <p:blipFill rotWithShape="1">
          <a:blip r:embed="rId6">
            <a:alphaModFix/>
          </a:blip>
          <a:srcRect/>
          <a:stretch/>
        </p:blipFill>
        <p:spPr>
          <a:xfrm>
            <a:off x="3815862" y="1036787"/>
            <a:ext cx="5390310" cy="53679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9"/>
        <p:cNvGrpSpPr/>
        <p:nvPr/>
      </p:nvGrpSpPr>
      <p:grpSpPr>
        <a:xfrm>
          <a:off x="0" y="0"/>
          <a:ext cx="0" cy="0"/>
          <a:chOff x="0" y="0"/>
          <a:chExt cx="0" cy="0"/>
        </a:xfrm>
      </p:grpSpPr>
      <p:pic>
        <p:nvPicPr>
          <p:cNvPr id="250" name="Google Shape;250;p42"/>
          <p:cNvPicPr preferRelativeResize="0"/>
          <p:nvPr/>
        </p:nvPicPr>
        <p:blipFill rotWithShape="1">
          <a:blip r:embed="rId3">
            <a:alphaModFix/>
          </a:blip>
          <a:srcRect r="40739"/>
          <a:stretch/>
        </p:blipFill>
        <p:spPr>
          <a:xfrm flipH="1">
            <a:off x="0" y="-20112"/>
            <a:ext cx="9206172" cy="6888813"/>
          </a:xfrm>
          <a:prstGeom prst="rect">
            <a:avLst/>
          </a:prstGeom>
          <a:noFill/>
          <a:ln>
            <a:noFill/>
          </a:ln>
        </p:spPr>
      </p:pic>
      <p:pic>
        <p:nvPicPr>
          <p:cNvPr id="251" name="Google Shape;251;p42"/>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252" name="Google Shape;252;p42"/>
          <p:cNvPicPr preferRelativeResize="0"/>
          <p:nvPr/>
        </p:nvPicPr>
        <p:blipFill rotWithShape="1">
          <a:blip r:embed="rId5">
            <a:alphaModFix/>
          </a:blip>
          <a:srcRect/>
          <a:stretch/>
        </p:blipFill>
        <p:spPr>
          <a:xfrm>
            <a:off x="10099407" y="4867931"/>
            <a:ext cx="3330258" cy="1411500"/>
          </a:xfrm>
          <a:prstGeom prst="rect">
            <a:avLst/>
          </a:prstGeom>
          <a:noFill/>
          <a:ln>
            <a:noFill/>
          </a:ln>
        </p:spPr>
      </p:pic>
      <p:sp>
        <p:nvSpPr>
          <p:cNvPr id="253" name="Google Shape;253;p42"/>
          <p:cNvSpPr txBox="1"/>
          <p:nvPr/>
        </p:nvSpPr>
        <p:spPr>
          <a:xfrm>
            <a:off x="578458" y="267386"/>
            <a:ext cx="240737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a:solidFill>
                  <a:schemeClr val="lt1"/>
                </a:solidFill>
                <a:latin typeface="Ubuntu"/>
                <a:ea typeface="Ubuntu"/>
                <a:cs typeface="Ubuntu"/>
                <a:sym typeface="Ubuntu"/>
              </a:rPr>
              <a:t>Number</a:t>
            </a:r>
            <a:endParaRPr sz="1400" b="0" i="0" u="none" strike="noStrike" cap="none">
              <a:solidFill>
                <a:schemeClr val="lt1"/>
              </a:solidFill>
              <a:latin typeface="Arial"/>
              <a:ea typeface="Arial"/>
              <a:cs typeface="Arial"/>
              <a:sym typeface="Arial"/>
            </a:endParaRPr>
          </a:p>
        </p:txBody>
      </p:sp>
      <p:sp>
        <p:nvSpPr>
          <p:cNvPr id="254" name="Google Shape;254;p42"/>
          <p:cNvSpPr txBox="1"/>
          <p:nvPr/>
        </p:nvSpPr>
        <p:spPr>
          <a:xfrm>
            <a:off x="4009296" y="405870"/>
            <a:ext cx="378252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0" i="0" u="none" strike="noStrike" cap="none">
                <a:solidFill>
                  <a:schemeClr val="lt1"/>
                </a:solidFill>
                <a:latin typeface="Ubuntu"/>
                <a:ea typeface="Ubuntu"/>
                <a:cs typeface="Ubuntu"/>
                <a:sym typeface="Ubuntu"/>
              </a:rPr>
              <a:t>Métodos trigonométricos </a:t>
            </a:r>
            <a:endParaRPr/>
          </a:p>
        </p:txBody>
      </p:sp>
      <p:graphicFrame>
        <p:nvGraphicFramePr>
          <p:cNvPr id="255" name="Google Shape;255;p42"/>
          <p:cNvGraphicFramePr/>
          <p:nvPr/>
        </p:nvGraphicFramePr>
        <p:xfrm>
          <a:off x="2032000" y="1028014"/>
          <a:ext cx="8128000" cy="5562750"/>
        </p:xfrm>
        <a:graphic>
          <a:graphicData uri="http://schemas.openxmlformats.org/drawingml/2006/table">
            <a:tbl>
              <a:tblPr firstRow="1" bandRow="1">
                <a:noFill/>
                <a:tableStyleId>{2E9A5A12-0273-44B9-BE39-11B359076D06}</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s-CO" sz="1400" b="1" u="none" strike="noStrike" cap="none">
                          <a:solidFill>
                            <a:srgbClr val="181E4B"/>
                          </a:solidFill>
                          <a:latin typeface="Ubuntu"/>
                          <a:ea typeface="Ubuntu"/>
                          <a:cs typeface="Ubuntu"/>
                          <a:sym typeface="Ubuntu"/>
                        </a:rPr>
                        <a:t>Método</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b="1" u="none" strike="noStrike" cap="none">
                          <a:solidFill>
                            <a:srgbClr val="181E4B"/>
                          </a:solidFill>
                          <a:latin typeface="Ubuntu"/>
                          <a:ea typeface="Ubuntu"/>
                          <a:cs typeface="Ubuntu"/>
                          <a:sym typeface="Ubuntu"/>
                        </a:rPr>
                        <a:t>Descripción</a:t>
                      </a:r>
                      <a:endParaRPr/>
                    </a:p>
                  </a:txBody>
                  <a:tcPr marL="60950" marR="60950" marT="60950" marB="60950" anchor="ct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Math.sin(x)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sng" strike="noStrike" cap="none">
                          <a:solidFill>
                            <a:srgbClr val="181E4B"/>
                          </a:solidFill>
                          <a:latin typeface="Ubuntu"/>
                          <a:ea typeface="Ubuntu"/>
                          <a:cs typeface="Ubuntu"/>
                          <a:sym typeface="Ubuntu"/>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Seno</a:t>
                      </a:r>
                      <a:r>
                        <a:rPr lang="es-CO" sz="1400" u="none" strike="noStrike" cap="none">
                          <a:solidFill>
                            <a:srgbClr val="181E4B"/>
                          </a:solidFill>
                          <a:latin typeface="Ubuntu"/>
                          <a:ea typeface="Ubuntu"/>
                          <a:cs typeface="Ubuntu"/>
                          <a:sym typeface="Ubuntu"/>
                        </a:rPr>
                        <a:t> de x</a:t>
                      </a:r>
                      <a:endParaRPr/>
                    </a:p>
                  </a:txBody>
                  <a:tcPr marL="60950" marR="60950" marT="60950" marB="60950" anchor="ct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Math.asin(x)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sng" strike="noStrike" cap="none">
                          <a:solidFill>
                            <a:srgbClr val="181E4B"/>
                          </a:solidFill>
                          <a:latin typeface="Ubuntu"/>
                          <a:ea typeface="Ubuntu"/>
                          <a:cs typeface="Ubuntu"/>
                          <a:sym typeface="Ubuntu"/>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Arcoseno</a:t>
                      </a:r>
                      <a:r>
                        <a:rPr lang="es-CO" sz="1400" u="none" strike="noStrike" cap="none">
                          <a:solidFill>
                            <a:srgbClr val="181E4B"/>
                          </a:solidFill>
                          <a:latin typeface="Ubuntu"/>
                          <a:ea typeface="Ubuntu"/>
                          <a:cs typeface="Ubuntu"/>
                          <a:sym typeface="Ubuntu"/>
                        </a:rPr>
                        <a:t> de x</a:t>
                      </a:r>
                      <a:endParaRPr/>
                    </a:p>
                  </a:txBody>
                  <a:tcPr marL="60950" marR="60950" marT="60950" marB="60950" anchor="ct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Math.sinh(x) </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sng" strike="noStrike" cap="none">
                          <a:solidFill>
                            <a:srgbClr val="181E4B"/>
                          </a:solidFill>
                          <a:latin typeface="Ubuntu"/>
                          <a:ea typeface="Ubuntu"/>
                          <a:cs typeface="Ubuntu"/>
                          <a:sym typeface="Ubuntu"/>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Seno hiperbólico</a:t>
                      </a:r>
                      <a:r>
                        <a:rPr lang="es-CO" sz="1400" u="none" strike="noStrike" cap="none">
                          <a:solidFill>
                            <a:srgbClr val="181E4B"/>
                          </a:solidFill>
                          <a:latin typeface="Ubuntu"/>
                          <a:ea typeface="Ubuntu"/>
                          <a:cs typeface="Ubuntu"/>
                          <a:sym typeface="Ubuntu"/>
                        </a:rPr>
                        <a:t> de x</a:t>
                      </a:r>
                      <a:endParaRPr/>
                    </a:p>
                  </a:txBody>
                  <a:tcPr marL="60950" marR="60950" marT="60950" marB="60950" anchor="ct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Math.asinh(x) </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Arcoseno hiperbólico de x</a:t>
                      </a:r>
                      <a:endParaRPr/>
                    </a:p>
                  </a:txBody>
                  <a:tcPr marL="60950" marR="60950" marT="60950" marB="60950" anchor="ctr"/>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Math.cos(x)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sng" strike="noStrike" cap="none">
                          <a:solidFill>
                            <a:srgbClr val="181E4B"/>
                          </a:solidFill>
                          <a:latin typeface="Ubuntu"/>
                          <a:ea typeface="Ubuntu"/>
                          <a:cs typeface="Ubuntu"/>
                          <a:sym typeface="Ubuntu"/>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Coseno</a:t>
                      </a:r>
                      <a:r>
                        <a:rPr lang="es-CO" sz="1400" u="none" strike="noStrike" cap="none">
                          <a:solidFill>
                            <a:srgbClr val="181E4B"/>
                          </a:solidFill>
                          <a:latin typeface="Ubuntu"/>
                          <a:ea typeface="Ubuntu"/>
                          <a:cs typeface="Ubuntu"/>
                          <a:sym typeface="Ubuntu"/>
                        </a:rPr>
                        <a:t> de x</a:t>
                      </a:r>
                      <a:endParaRPr/>
                    </a:p>
                  </a:txBody>
                  <a:tcPr marL="60950" marR="60950" marT="60950" marB="60950" anchor="ctr"/>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Math.acos(x)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sng" strike="noStrike" cap="none">
                          <a:solidFill>
                            <a:srgbClr val="181E4B"/>
                          </a:solidFill>
                          <a:latin typeface="Ubuntu"/>
                          <a:ea typeface="Ubuntu"/>
                          <a:cs typeface="Ubuntu"/>
                          <a:sym typeface="Ubuntu"/>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Arcocoseno</a:t>
                      </a:r>
                      <a:r>
                        <a:rPr lang="es-CO" sz="1400" u="none" strike="noStrike" cap="none">
                          <a:solidFill>
                            <a:srgbClr val="181E4B"/>
                          </a:solidFill>
                          <a:latin typeface="Ubuntu"/>
                          <a:ea typeface="Ubuntu"/>
                          <a:cs typeface="Ubuntu"/>
                          <a:sym typeface="Ubuntu"/>
                        </a:rPr>
                        <a:t> de x</a:t>
                      </a:r>
                      <a:endParaRPr/>
                    </a:p>
                  </a:txBody>
                  <a:tcPr marL="60950" marR="60950" marT="60950" marB="60950" anchor="ctr"/>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Math.cosh(x) </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sng" strike="noStrike" cap="none">
                          <a:solidFill>
                            <a:srgbClr val="181E4B"/>
                          </a:solidFill>
                          <a:latin typeface="Ubuntu"/>
                          <a:ea typeface="Ubuntu"/>
                          <a:cs typeface="Ubuntu"/>
                          <a:sym typeface="Ubuntu"/>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Coseno hiperbólico</a:t>
                      </a:r>
                      <a:r>
                        <a:rPr lang="es-CO" sz="1400" u="none" strike="noStrike" cap="none">
                          <a:solidFill>
                            <a:srgbClr val="181E4B"/>
                          </a:solidFill>
                          <a:latin typeface="Ubuntu"/>
                          <a:ea typeface="Ubuntu"/>
                          <a:cs typeface="Ubuntu"/>
                          <a:sym typeface="Ubuntu"/>
                        </a:rPr>
                        <a:t> de x</a:t>
                      </a:r>
                      <a:endParaRPr/>
                    </a:p>
                  </a:txBody>
                  <a:tcPr marL="60950" marR="60950" marT="60950" marB="60950" anchor="ctr"/>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Math.acosh(x) </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Arcocoseno hiperbólico de x</a:t>
                      </a:r>
                      <a:endParaRPr/>
                    </a:p>
                  </a:txBody>
                  <a:tcPr marL="60950" marR="60950" marT="60950" marB="60950" anchor="ctr"/>
                </a:tc>
                <a:extLst>
                  <a:ext uri="{0D108BD9-81ED-4DB2-BD59-A6C34878D82A}">
                    <a16:rowId xmlns:a16="http://schemas.microsoft.com/office/drawing/2014/main" val="10008"/>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Math.tan(x)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sng" strike="noStrike" cap="none">
                          <a:solidFill>
                            <a:srgbClr val="181E4B"/>
                          </a:solidFill>
                          <a:latin typeface="Ubuntu"/>
                          <a:ea typeface="Ubuntu"/>
                          <a:cs typeface="Ubuntu"/>
                          <a:sym typeface="Ubuntu"/>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Tangente</a:t>
                      </a:r>
                      <a:r>
                        <a:rPr lang="es-CO" sz="1400" u="none" strike="noStrike" cap="none">
                          <a:solidFill>
                            <a:srgbClr val="181E4B"/>
                          </a:solidFill>
                          <a:latin typeface="Ubuntu"/>
                          <a:ea typeface="Ubuntu"/>
                          <a:cs typeface="Ubuntu"/>
                          <a:sym typeface="Ubuntu"/>
                        </a:rPr>
                        <a:t> de x</a:t>
                      </a:r>
                      <a:endParaRPr/>
                    </a:p>
                  </a:txBody>
                  <a:tcPr marL="60950" marR="60950" marT="60950" marB="60950" anchor="ctr"/>
                </a:tc>
                <a:extLst>
                  <a:ext uri="{0D108BD9-81ED-4DB2-BD59-A6C34878D82A}">
                    <a16:rowId xmlns:a16="http://schemas.microsoft.com/office/drawing/2014/main" val="10009"/>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Math.atan(x)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sng" strike="noStrike" cap="none">
                          <a:solidFill>
                            <a:srgbClr val="181E4B"/>
                          </a:solidFill>
                          <a:latin typeface="Ubuntu"/>
                          <a:ea typeface="Ubuntu"/>
                          <a:cs typeface="Ubuntu"/>
                          <a:sym typeface="Ubuntu"/>
                          <a:hlinkClick r:id="rId1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Arcotangente</a:t>
                      </a:r>
                      <a:r>
                        <a:rPr lang="es-CO" sz="1400" u="none" strike="noStrike" cap="none">
                          <a:solidFill>
                            <a:srgbClr val="181E4B"/>
                          </a:solidFill>
                          <a:latin typeface="Ubuntu"/>
                          <a:ea typeface="Ubuntu"/>
                          <a:cs typeface="Ubuntu"/>
                          <a:sym typeface="Ubuntu"/>
                        </a:rPr>
                        <a:t> de x</a:t>
                      </a:r>
                      <a:endParaRPr/>
                    </a:p>
                  </a:txBody>
                  <a:tcPr marL="60950" marR="60950" marT="60950" marB="60950" anchor="ctr"/>
                </a:tc>
                <a:extLst>
                  <a:ext uri="{0D108BD9-81ED-4DB2-BD59-A6C34878D82A}">
                    <a16:rowId xmlns:a16="http://schemas.microsoft.com/office/drawing/2014/main" val="10010"/>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Math.tanh(x) </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sng" strike="noStrike" cap="none">
                          <a:solidFill>
                            <a:srgbClr val="181E4B"/>
                          </a:solidFill>
                          <a:latin typeface="Ubuntu"/>
                          <a:ea typeface="Ubuntu"/>
                          <a:cs typeface="Ubuntu"/>
                          <a:sym typeface="Ubuntu"/>
                          <a:hlinkClick r:id="rId1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Tangente hiperbólica</a:t>
                      </a:r>
                      <a:r>
                        <a:rPr lang="es-CO" sz="1400" u="none" strike="noStrike" cap="none">
                          <a:solidFill>
                            <a:srgbClr val="181E4B"/>
                          </a:solidFill>
                          <a:latin typeface="Ubuntu"/>
                          <a:ea typeface="Ubuntu"/>
                          <a:cs typeface="Ubuntu"/>
                          <a:sym typeface="Ubuntu"/>
                        </a:rPr>
                        <a:t> de x</a:t>
                      </a:r>
                      <a:endParaRPr/>
                    </a:p>
                  </a:txBody>
                  <a:tcPr marL="60950" marR="60950" marT="60950" marB="60950" anchor="ctr"/>
                </a:tc>
                <a:extLst>
                  <a:ext uri="{0D108BD9-81ED-4DB2-BD59-A6C34878D82A}">
                    <a16:rowId xmlns:a16="http://schemas.microsoft.com/office/drawing/2014/main" val="10011"/>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Math.atanh(x) </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Arcotangente hiperbólica de x</a:t>
                      </a:r>
                      <a:endParaRPr/>
                    </a:p>
                  </a:txBody>
                  <a:tcPr marL="60950" marR="60950" marT="60950" marB="60950" anchor="ctr"/>
                </a:tc>
                <a:extLst>
                  <a:ext uri="{0D108BD9-81ED-4DB2-BD59-A6C34878D82A}">
                    <a16:rowId xmlns:a16="http://schemas.microsoft.com/office/drawing/2014/main" val="10012"/>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Math.atan2(x, y)</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Arcotangente del conciente de x/y</a:t>
                      </a:r>
                      <a:endParaRPr/>
                    </a:p>
                  </a:txBody>
                  <a:tcPr marL="60950" marR="60950" marT="60950" marB="60950" anchor="ctr"/>
                </a:tc>
                <a:extLst>
                  <a:ext uri="{0D108BD9-81ED-4DB2-BD59-A6C34878D82A}">
                    <a16:rowId xmlns:a16="http://schemas.microsoft.com/office/drawing/2014/main" val="10013"/>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Math.hypot(a, b..) </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Devuelve la raíz cuadrada de a</a:t>
                      </a:r>
                      <a:r>
                        <a:rPr lang="es-CO" sz="1400" u="none" strike="noStrike" cap="none" baseline="30000">
                          <a:solidFill>
                            <a:srgbClr val="181E4B"/>
                          </a:solidFill>
                          <a:latin typeface="Ubuntu"/>
                          <a:ea typeface="Ubuntu"/>
                          <a:cs typeface="Ubuntu"/>
                          <a:sym typeface="Ubuntu"/>
                        </a:rPr>
                        <a:t>2</a:t>
                      </a:r>
                      <a:r>
                        <a:rPr lang="es-CO" sz="1400" u="none" strike="noStrike" cap="none">
                          <a:solidFill>
                            <a:srgbClr val="181E4B"/>
                          </a:solidFill>
                          <a:latin typeface="Ubuntu"/>
                          <a:ea typeface="Ubuntu"/>
                          <a:cs typeface="Ubuntu"/>
                          <a:sym typeface="Ubuntu"/>
                        </a:rPr>
                        <a:t> + b</a:t>
                      </a:r>
                      <a:r>
                        <a:rPr lang="es-CO" sz="1400" u="none" strike="noStrike" cap="none" baseline="30000">
                          <a:solidFill>
                            <a:srgbClr val="181E4B"/>
                          </a:solidFill>
                          <a:latin typeface="Ubuntu"/>
                          <a:ea typeface="Ubuntu"/>
                          <a:cs typeface="Ubuntu"/>
                          <a:sym typeface="Ubuntu"/>
                        </a:rPr>
                        <a:t>2</a:t>
                      </a:r>
                      <a:r>
                        <a:rPr lang="es-CO" sz="1400" u="none" strike="noStrike" cap="none">
                          <a:solidFill>
                            <a:srgbClr val="181E4B"/>
                          </a:solidFill>
                          <a:latin typeface="Ubuntu"/>
                          <a:ea typeface="Ubuntu"/>
                          <a:cs typeface="Ubuntu"/>
                          <a:sym typeface="Ubuntu"/>
                        </a:rPr>
                        <a:t> + ...</a:t>
                      </a:r>
                      <a:endParaRPr/>
                    </a:p>
                  </a:txBody>
                  <a:tcPr marL="60950" marR="60950" marT="60950" marB="60950" anchor="ctr"/>
                </a:tc>
                <a:extLst>
                  <a:ext uri="{0D108BD9-81ED-4DB2-BD59-A6C34878D82A}">
                    <a16:rowId xmlns:a16="http://schemas.microsoft.com/office/drawing/2014/main" val="1001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81E4B"/>
        </a:solidFill>
        <a:effectLst/>
      </p:bgPr>
    </p:bg>
    <p:spTree>
      <p:nvGrpSpPr>
        <p:cNvPr id="1" name="Shape 325"/>
        <p:cNvGrpSpPr/>
        <p:nvPr/>
      </p:nvGrpSpPr>
      <p:grpSpPr>
        <a:xfrm>
          <a:off x="0" y="0"/>
          <a:ext cx="0" cy="0"/>
          <a:chOff x="0" y="0"/>
          <a:chExt cx="0" cy="0"/>
        </a:xfrm>
      </p:grpSpPr>
      <p:pic>
        <p:nvPicPr>
          <p:cNvPr id="326" name="Google Shape;326;p18"/>
          <p:cNvPicPr preferRelativeResize="0"/>
          <p:nvPr/>
        </p:nvPicPr>
        <p:blipFill rotWithShape="1">
          <a:blip r:embed="rId3">
            <a:alphaModFix/>
          </a:blip>
          <a:srcRect/>
          <a:stretch/>
        </p:blipFill>
        <p:spPr>
          <a:xfrm>
            <a:off x="3258167" y="2494344"/>
            <a:ext cx="5675666" cy="18693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2"/>
          <p:cNvPicPr preferRelativeResize="0"/>
          <p:nvPr/>
        </p:nvPicPr>
        <p:blipFill rotWithShape="1">
          <a:blip r:embed="rId3">
            <a:alphaModFix/>
          </a:blip>
          <a:srcRect/>
          <a:stretch/>
        </p:blipFill>
        <p:spPr>
          <a:xfrm>
            <a:off x="0" y="0"/>
            <a:ext cx="12222178" cy="6858000"/>
          </a:xfrm>
          <a:prstGeom prst="rect">
            <a:avLst/>
          </a:prstGeom>
          <a:noFill/>
          <a:ln>
            <a:noFill/>
          </a:ln>
        </p:spPr>
      </p:pic>
      <p:pic>
        <p:nvPicPr>
          <p:cNvPr id="91" name="Google Shape;91;p2"/>
          <p:cNvPicPr preferRelativeResize="0"/>
          <p:nvPr/>
        </p:nvPicPr>
        <p:blipFill rotWithShape="1">
          <a:blip r:embed="rId4">
            <a:alphaModFix/>
          </a:blip>
          <a:srcRect r="7310"/>
          <a:stretch/>
        </p:blipFill>
        <p:spPr>
          <a:xfrm flipH="1">
            <a:off x="413" y="0"/>
            <a:ext cx="9293215" cy="6858000"/>
          </a:xfrm>
          <a:prstGeom prst="rect">
            <a:avLst/>
          </a:prstGeom>
          <a:noFill/>
          <a:ln>
            <a:noFill/>
          </a:ln>
        </p:spPr>
      </p:pic>
      <p:pic>
        <p:nvPicPr>
          <p:cNvPr id="92" name="Google Shape;92;p2"/>
          <p:cNvPicPr preferRelativeResize="0"/>
          <p:nvPr/>
        </p:nvPicPr>
        <p:blipFill rotWithShape="1">
          <a:blip r:embed="rId5">
            <a:alphaModFix/>
          </a:blip>
          <a:srcRect/>
          <a:stretch/>
        </p:blipFill>
        <p:spPr>
          <a:xfrm>
            <a:off x="6139505" y="4668520"/>
            <a:ext cx="3330258" cy="1411500"/>
          </a:xfrm>
          <a:prstGeom prst="rect">
            <a:avLst/>
          </a:prstGeom>
          <a:noFill/>
          <a:ln>
            <a:noFill/>
          </a:ln>
        </p:spPr>
      </p:pic>
      <p:sp>
        <p:nvSpPr>
          <p:cNvPr id="93" name="Google Shape;93;p2"/>
          <p:cNvSpPr txBox="1"/>
          <p:nvPr/>
        </p:nvSpPr>
        <p:spPr>
          <a:xfrm>
            <a:off x="6868162" y="3035810"/>
            <a:ext cx="2834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 name="Google Shape;94;p2"/>
          <p:cNvPicPr preferRelativeResize="0"/>
          <p:nvPr/>
        </p:nvPicPr>
        <p:blipFill rotWithShape="1">
          <a:blip r:embed="rId6">
            <a:alphaModFix/>
          </a:blip>
          <a:srcRect/>
          <a:stretch/>
        </p:blipFill>
        <p:spPr>
          <a:xfrm>
            <a:off x="11039707" y="397102"/>
            <a:ext cx="724829" cy="208823"/>
          </a:xfrm>
          <a:prstGeom prst="rect">
            <a:avLst/>
          </a:prstGeom>
          <a:noFill/>
          <a:ln>
            <a:noFill/>
          </a:ln>
        </p:spPr>
      </p:pic>
      <p:pic>
        <p:nvPicPr>
          <p:cNvPr id="95" name="Google Shape;95;p2" descr="Imagen de la pantalla de un celular con la imagen de una caricatura&#10;&#10;Descripción generada automáticamente con confianza baja"/>
          <p:cNvPicPr preferRelativeResize="0"/>
          <p:nvPr/>
        </p:nvPicPr>
        <p:blipFill rotWithShape="1">
          <a:blip r:embed="rId7">
            <a:alphaModFix/>
          </a:blip>
          <a:srcRect/>
          <a:stretch/>
        </p:blipFill>
        <p:spPr>
          <a:xfrm flipH="1">
            <a:off x="543156" y="2374118"/>
            <a:ext cx="5053608" cy="4333337"/>
          </a:xfrm>
          <a:prstGeom prst="rect">
            <a:avLst/>
          </a:prstGeom>
          <a:noFill/>
          <a:ln>
            <a:noFill/>
          </a:ln>
        </p:spPr>
      </p:pic>
      <p:sp>
        <p:nvSpPr>
          <p:cNvPr id="96" name="Google Shape;96;p2"/>
          <p:cNvSpPr txBox="1"/>
          <p:nvPr/>
        </p:nvSpPr>
        <p:spPr>
          <a:xfrm>
            <a:off x="266959" y="777980"/>
            <a:ext cx="10104325" cy="9848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a:solidFill>
                  <a:schemeClr val="lt1"/>
                </a:solidFill>
                <a:latin typeface="Ubuntu"/>
                <a:ea typeface="Ubuntu"/>
                <a:cs typeface="Ubuntu"/>
                <a:sym typeface="Ubuntu"/>
              </a:rPr>
              <a:t>Introducción a Java Script</a:t>
            </a:r>
            <a:br>
              <a:rPr lang="es-CO" sz="4400" b="1" i="0" u="none" strike="noStrike" cap="none">
                <a:solidFill>
                  <a:schemeClr val="lt1"/>
                </a:solidFill>
                <a:latin typeface="Ubuntu"/>
                <a:ea typeface="Ubuntu"/>
                <a:cs typeface="Ubuntu"/>
                <a:sym typeface="Ubuntu"/>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00"/>
        <p:cNvGrpSpPr/>
        <p:nvPr/>
      </p:nvGrpSpPr>
      <p:grpSpPr>
        <a:xfrm>
          <a:off x="0" y="0"/>
          <a:ext cx="0" cy="0"/>
          <a:chOff x="0" y="0"/>
          <a:chExt cx="0" cy="0"/>
        </a:xfrm>
      </p:grpSpPr>
      <p:sp>
        <p:nvSpPr>
          <p:cNvPr id="101" name="Google Shape;101;p4"/>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2" name="Google Shape;102;p4"/>
          <p:cNvPicPr preferRelativeResize="0"/>
          <p:nvPr/>
        </p:nvPicPr>
        <p:blipFill rotWithShape="1">
          <a:blip r:embed="rId3">
            <a:alphaModFix/>
          </a:blip>
          <a:srcRect r="29251"/>
          <a:stretch/>
        </p:blipFill>
        <p:spPr>
          <a:xfrm rot="10800000">
            <a:off x="-16626" y="0"/>
            <a:ext cx="5053608" cy="6858000"/>
          </a:xfrm>
          <a:prstGeom prst="rect">
            <a:avLst/>
          </a:prstGeom>
          <a:noFill/>
          <a:ln>
            <a:noFill/>
          </a:ln>
        </p:spPr>
      </p:pic>
      <p:sp>
        <p:nvSpPr>
          <p:cNvPr id="103" name="Google Shape;103;p4"/>
          <p:cNvSpPr txBox="1"/>
          <p:nvPr/>
        </p:nvSpPr>
        <p:spPr>
          <a:xfrm>
            <a:off x="578458" y="397102"/>
            <a:ext cx="460314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a:solidFill>
                  <a:schemeClr val="lt1"/>
                </a:solidFill>
                <a:latin typeface="Ubuntu"/>
                <a:ea typeface="Ubuntu"/>
                <a:cs typeface="Ubuntu"/>
                <a:sym typeface="Ubuntu"/>
              </a:rPr>
              <a:t>Number</a:t>
            </a:r>
            <a:endParaRPr sz="1400" b="0" i="0" u="none" strike="noStrike" cap="none">
              <a:solidFill>
                <a:srgbClr val="000000"/>
              </a:solidFill>
              <a:latin typeface="Arial"/>
              <a:ea typeface="Arial"/>
              <a:cs typeface="Arial"/>
              <a:sym typeface="Arial"/>
            </a:endParaRPr>
          </a:p>
        </p:txBody>
      </p:sp>
      <p:sp>
        <p:nvSpPr>
          <p:cNvPr id="104" name="Google Shape;104;p4"/>
          <p:cNvSpPr txBox="1"/>
          <p:nvPr/>
        </p:nvSpPr>
        <p:spPr>
          <a:xfrm>
            <a:off x="578459" y="1032950"/>
            <a:ext cx="18288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0" i="0" u="none" strike="noStrike" cap="none">
                <a:solidFill>
                  <a:schemeClr val="lt1"/>
                </a:solidFill>
                <a:latin typeface="Ubuntu"/>
                <a:ea typeface="Ubuntu"/>
                <a:cs typeface="Ubuntu"/>
                <a:sym typeface="Ubuntu"/>
              </a:rPr>
              <a:t>Propiedades</a:t>
            </a:r>
            <a:endParaRPr/>
          </a:p>
        </p:txBody>
      </p:sp>
      <p:pic>
        <p:nvPicPr>
          <p:cNvPr id="105" name="Google Shape;105;p4"/>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106" name="Google Shape;106;p4" descr="Imagen de la pantalla de un celular con la imagen de una caricatura&#10;&#10;Descripción generada automáticamente con confianza baja"/>
          <p:cNvPicPr preferRelativeResize="0"/>
          <p:nvPr/>
        </p:nvPicPr>
        <p:blipFill rotWithShape="1">
          <a:blip r:embed="rId5">
            <a:alphaModFix/>
          </a:blip>
          <a:srcRect/>
          <a:stretch/>
        </p:blipFill>
        <p:spPr>
          <a:xfrm>
            <a:off x="8246227" y="3356525"/>
            <a:ext cx="3962400" cy="3701627"/>
          </a:xfrm>
          <a:prstGeom prst="rect">
            <a:avLst/>
          </a:prstGeom>
          <a:noFill/>
          <a:ln>
            <a:noFill/>
          </a:ln>
        </p:spPr>
      </p:pic>
      <p:sp>
        <p:nvSpPr>
          <p:cNvPr id="107" name="Google Shape;107;p4"/>
          <p:cNvSpPr txBox="1"/>
          <p:nvPr/>
        </p:nvSpPr>
        <p:spPr>
          <a:xfrm>
            <a:off x="578456" y="1802351"/>
            <a:ext cx="11186079"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3600" b="0" i="0" u="none" strike="noStrike" cap="none">
                <a:solidFill>
                  <a:schemeClr val="lt1"/>
                </a:solidFill>
                <a:latin typeface="Ubuntu"/>
                <a:ea typeface="Ubuntu"/>
                <a:cs typeface="Ubuntu"/>
                <a:sym typeface="Ubuntu"/>
              </a:rPr>
              <a:t>En Javascript, los </a:t>
            </a:r>
            <a:r>
              <a:rPr lang="es-CO" sz="3600" b="1" i="0" u="none" strike="noStrike" cap="none">
                <a:solidFill>
                  <a:schemeClr val="lt1"/>
                </a:solidFill>
                <a:latin typeface="Ubuntu"/>
                <a:ea typeface="Ubuntu"/>
                <a:cs typeface="Ubuntu"/>
                <a:sym typeface="Ubuntu"/>
              </a:rPr>
              <a:t>números</a:t>
            </a:r>
            <a:r>
              <a:rPr lang="es-CO" sz="3600" b="0" i="0" u="none" strike="noStrike" cap="none">
                <a:solidFill>
                  <a:schemeClr val="lt1"/>
                </a:solidFill>
                <a:latin typeface="Ubuntu"/>
                <a:ea typeface="Ubuntu"/>
                <a:cs typeface="Ubuntu"/>
                <a:sym typeface="Ubuntu"/>
              </a:rPr>
              <a:t> son uno de los tipos de datos básicos (tipos primitivos), que, para crearlos, simplemente basta con escribirlos literalmente.</a:t>
            </a:r>
            <a:endParaRPr sz="2800" b="0" i="0" u="none" strike="noStrike" cap="none">
              <a:solidFill>
                <a:schemeClr val="lt1"/>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2"/>
          <p:cNvPicPr preferRelativeResize="0"/>
          <p:nvPr/>
        </p:nvPicPr>
        <p:blipFill rotWithShape="1">
          <a:blip r:embed="rId3">
            <a:alphaModFix/>
          </a:blip>
          <a:srcRect t="753" r="68704"/>
          <a:stretch/>
        </p:blipFill>
        <p:spPr>
          <a:xfrm>
            <a:off x="7315630" y="0"/>
            <a:ext cx="4876369" cy="6858000"/>
          </a:xfrm>
          <a:prstGeom prst="rect">
            <a:avLst/>
          </a:prstGeom>
          <a:noFill/>
          <a:ln>
            <a:noFill/>
          </a:ln>
        </p:spPr>
      </p:pic>
      <p:pic>
        <p:nvPicPr>
          <p:cNvPr id="113" name="Google Shape;113;p12"/>
          <p:cNvPicPr preferRelativeResize="0"/>
          <p:nvPr/>
        </p:nvPicPr>
        <p:blipFill rotWithShape="1">
          <a:blip r:embed="rId4">
            <a:alphaModFix/>
          </a:blip>
          <a:srcRect/>
          <a:stretch/>
        </p:blipFill>
        <p:spPr>
          <a:xfrm>
            <a:off x="11039707" y="397102"/>
            <a:ext cx="724829" cy="208823"/>
          </a:xfrm>
          <a:prstGeom prst="rect">
            <a:avLst/>
          </a:prstGeom>
          <a:noFill/>
          <a:ln>
            <a:noFill/>
          </a:ln>
        </p:spPr>
      </p:pic>
      <p:sp>
        <p:nvSpPr>
          <p:cNvPr id="114" name="Google Shape;114;p12"/>
          <p:cNvSpPr txBox="1"/>
          <p:nvPr/>
        </p:nvSpPr>
        <p:spPr>
          <a:xfrm>
            <a:off x="578458" y="397102"/>
            <a:ext cx="460314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a:solidFill>
                  <a:srgbClr val="181E4B"/>
                </a:solidFill>
                <a:latin typeface="Ubuntu"/>
                <a:ea typeface="Ubuntu"/>
                <a:cs typeface="Ubuntu"/>
                <a:sym typeface="Ubuntu"/>
              </a:rPr>
              <a:t>Number</a:t>
            </a:r>
            <a:endParaRPr sz="4400" b="1" i="0" u="none" strike="noStrike" cap="none">
              <a:solidFill>
                <a:srgbClr val="181E4B"/>
              </a:solidFill>
              <a:latin typeface="Ubuntu"/>
              <a:ea typeface="Ubuntu"/>
              <a:cs typeface="Ubuntu"/>
              <a:sym typeface="Ubuntu"/>
            </a:endParaRPr>
          </a:p>
        </p:txBody>
      </p:sp>
      <p:sp>
        <p:nvSpPr>
          <p:cNvPr id="115" name="Google Shape;115;p12"/>
          <p:cNvSpPr txBox="1"/>
          <p:nvPr/>
        </p:nvSpPr>
        <p:spPr>
          <a:xfrm>
            <a:off x="578459" y="1032950"/>
            <a:ext cx="18288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0" i="0" u="none" strike="noStrike" cap="none">
                <a:solidFill>
                  <a:srgbClr val="181E4B"/>
                </a:solidFill>
                <a:latin typeface="Ubuntu"/>
                <a:ea typeface="Ubuntu"/>
                <a:cs typeface="Ubuntu"/>
                <a:sym typeface="Ubuntu"/>
              </a:rPr>
              <a:t>Propiedades</a:t>
            </a:r>
            <a:endParaRPr/>
          </a:p>
        </p:txBody>
      </p:sp>
      <p:graphicFrame>
        <p:nvGraphicFramePr>
          <p:cNvPr id="116" name="Google Shape;116;p12"/>
          <p:cNvGraphicFramePr/>
          <p:nvPr/>
        </p:nvGraphicFramePr>
        <p:xfrm>
          <a:off x="564769" y="1802351"/>
          <a:ext cx="6578475" cy="1468090"/>
        </p:xfrm>
        <a:graphic>
          <a:graphicData uri="http://schemas.openxmlformats.org/drawingml/2006/table">
            <a:tbl>
              <a:tblPr firstRow="1" bandRow="1">
                <a:noFill/>
                <a:tableStyleId>{2E9A5A12-0273-44B9-BE39-11B359076D06}</a:tableStyleId>
              </a:tblPr>
              <a:tblGrid>
                <a:gridCol w="2015400">
                  <a:extLst>
                    <a:ext uri="{9D8B030D-6E8A-4147-A177-3AD203B41FA5}">
                      <a16:colId xmlns:a16="http://schemas.microsoft.com/office/drawing/2014/main" val="20000"/>
                    </a:ext>
                  </a:extLst>
                </a:gridCol>
                <a:gridCol w="456307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s-CO" sz="1400" b="1" u="none" strike="noStrike" cap="none">
                          <a:solidFill>
                            <a:srgbClr val="181E4B"/>
                          </a:solidFill>
                          <a:latin typeface="Ubuntu"/>
                          <a:ea typeface="Ubuntu"/>
                          <a:cs typeface="Ubuntu"/>
                          <a:sym typeface="Ubuntu"/>
                        </a:rPr>
                        <a:t>Constructor</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b="1" u="none" strike="noStrike" cap="none">
                          <a:solidFill>
                            <a:srgbClr val="181E4B"/>
                          </a:solidFill>
                          <a:latin typeface="Ubuntu"/>
                          <a:ea typeface="Ubuntu"/>
                          <a:cs typeface="Ubuntu"/>
                          <a:sym typeface="Ubuntu"/>
                        </a:rPr>
                        <a:t>Descripción</a:t>
                      </a:r>
                      <a:endParaRPr/>
                    </a:p>
                  </a:txBody>
                  <a:tcPr marL="60950" marR="60950" marT="60950" marB="60950" anchor="ct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new Number(number)</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Crea un objeto numérico a partir del número number pasado por parámetro.</a:t>
                      </a:r>
                      <a:endParaRPr/>
                    </a:p>
                  </a:txBody>
                  <a:tcPr marL="60950" marR="60950" marT="60950" marB="60950" anchor="ct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number</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Simplemente, el número en cuestión. </a:t>
                      </a:r>
                      <a:r>
                        <a:rPr lang="es-CO" sz="1400" b="1" u="none" strike="noStrike" cap="none">
                          <a:solidFill>
                            <a:srgbClr val="181E4B"/>
                          </a:solidFill>
                          <a:latin typeface="Ubuntu"/>
                          <a:ea typeface="Ubuntu"/>
                          <a:cs typeface="Ubuntu"/>
                          <a:sym typeface="Ubuntu"/>
                        </a:rPr>
                        <a:t>Notación preferida</a:t>
                      </a:r>
                      <a:r>
                        <a:rPr lang="es-CO" sz="1400" u="none" strike="noStrike" cap="none">
                          <a:solidFill>
                            <a:srgbClr val="181E4B"/>
                          </a:solidFill>
                          <a:latin typeface="Ubuntu"/>
                          <a:ea typeface="Ubuntu"/>
                          <a:cs typeface="Ubuntu"/>
                          <a:sym typeface="Ubuntu"/>
                        </a:rPr>
                        <a:t>.</a:t>
                      </a:r>
                      <a:endParaRPr/>
                    </a:p>
                  </a:txBody>
                  <a:tcPr marL="60950" marR="60950" marT="60950" marB="60950" anchor="ctr"/>
                </a:tc>
                <a:extLst>
                  <a:ext uri="{0D108BD9-81ED-4DB2-BD59-A6C34878D82A}">
                    <a16:rowId xmlns:a16="http://schemas.microsoft.com/office/drawing/2014/main" val="10002"/>
                  </a:ext>
                </a:extLst>
              </a:tr>
            </a:tbl>
          </a:graphicData>
        </a:graphic>
      </p:graphicFrame>
      <p:pic>
        <p:nvPicPr>
          <p:cNvPr id="117" name="Google Shape;117;p12"/>
          <p:cNvPicPr preferRelativeResize="0"/>
          <p:nvPr/>
        </p:nvPicPr>
        <p:blipFill rotWithShape="1">
          <a:blip r:embed="rId5">
            <a:alphaModFix/>
          </a:blip>
          <a:srcRect/>
          <a:stretch/>
        </p:blipFill>
        <p:spPr>
          <a:xfrm>
            <a:off x="7660392" y="1887757"/>
            <a:ext cx="4186844" cy="3688410"/>
          </a:xfrm>
          <a:prstGeom prst="rect">
            <a:avLst/>
          </a:prstGeom>
          <a:noFill/>
          <a:ln>
            <a:noFill/>
          </a:ln>
        </p:spPr>
      </p:pic>
      <p:pic>
        <p:nvPicPr>
          <p:cNvPr id="118" name="Google Shape;118;p12"/>
          <p:cNvPicPr preferRelativeResize="0"/>
          <p:nvPr/>
        </p:nvPicPr>
        <p:blipFill rotWithShape="1">
          <a:blip r:embed="rId6">
            <a:alphaModFix/>
          </a:blip>
          <a:srcRect/>
          <a:stretch/>
        </p:blipFill>
        <p:spPr>
          <a:xfrm>
            <a:off x="674257" y="3639762"/>
            <a:ext cx="6363527" cy="26106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22"/>
        <p:cNvGrpSpPr/>
        <p:nvPr/>
      </p:nvGrpSpPr>
      <p:grpSpPr>
        <a:xfrm>
          <a:off x="0" y="0"/>
          <a:ext cx="0" cy="0"/>
          <a:chOff x="0" y="0"/>
          <a:chExt cx="0" cy="0"/>
        </a:xfrm>
      </p:grpSpPr>
      <p:sp>
        <p:nvSpPr>
          <p:cNvPr id="123" name="Google Shape;123;p32"/>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4" name="Google Shape;124;p32"/>
          <p:cNvPicPr preferRelativeResize="0"/>
          <p:nvPr/>
        </p:nvPicPr>
        <p:blipFill rotWithShape="1">
          <a:blip r:embed="rId3">
            <a:alphaModFix/>
          </a:blip>
          <a:srcRect r="29251"/>
          <a:stretch/>
        </p:blipFill>
        <p:spPr>
          <a:xfrm rot="10800000">
            <a:off x="-16626" y="0"/>
            <a:ext cx="5053608" cy="6858000"/>
          </a:xfrm>
          <a:prstGeom prst="rect">
            <a:avLst/>
          </a:prstGeom>
          <a:noFill/>
          <a:ln>
            <a:noFill/>
          </a:ln>
        </p:spPr>
      </p:pic>
      <p:sp>
        <p:nvSpPr>
          <p:cNvPr id="125" name="Google Shape;125;p32"/>
          <p:cNvSpPr txBox="1"/>
          <p:nvPr/>
        </p:nvSpPr>
        <p:spPr>
          <a:xfrm>
            <a:off x="578458" y="397102"/>
            <a:ext cx="460314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a:solidFill>
                  <a:schemeClr val="lt1"/>
                </a:solidFill>
                <a:latin typeface="Ubuntu"/>
                <a:ea typeface="Ubuntu"/>
                <a:cs typeface="Ubuntu"/>
                <a:sym typeface="Ubuntu"/>
              </a:rPr>
              <a:t>Number</a:t>
            </a:r>
            <a:endParaRPr sz="1400" b="0" i="0" u="none" strike="noStrike" cap="none">
              <a:solidFill>
                <a:srgbClr val="000000"/>
              </a:solidFill>
              <a:latin typeface="Arial"/>
              <a:ea typeface="Arial"/>
              <a:cs typeface="Arial"/>
              <a:sym typeface="Arial"/>
            </a:endParaRPr>
          </a:p>
        </p:txBody>
      </p:sp>
      <p:sp>
        <p:nvSpPr>
          <p:cNvPr id="126" name="Google Shape;126;p32"/>
          <p:cNvSpPr txBox="1"/>
          <p:nvPr/>
        </p:nvSpPr>
        <p:spPr>
          <a:xfrm>
            <a:off x="578458" y="1032950"/>
            <a:ext cx="244609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0" i="0" u="none" strike="noStrike" cap="none">
                <a:solidFill>
                  <a:schemeClr val="lt1"/>
                </a:solidFill>
                <a:latin typeface="Ubuntu"/>
                <a:ea typeface="Ubuntu"/>
                <a:cs typeface="Ubuntu"/>
                <a:sym typeface="Ubuntu"/>
              </a:rPr>
              <a:t>Rangos Numéricos</a:t>
            </a:r>
            <a:endParaRPr/>
          </a:p>
        </p:txBody>
      </p:sp>
      <p:pic>
        <p:nvPicPr>
          <p:cNvPr id="127" name="Google Shape;127;p32"/>
          <p:cNvPicPr preferRelativeResize="0"/>
          <p:nvPr/>
        </p:nvPicPr>
        <p:blipFill rotWithShape="1">
          <a:blip r:embed="rId4">
            <a:alphaModFix/>
          </a:blip>
          <a:srcRect/>
          <a:stretch/>
        </p:blipFill>
        <p:spPr>
          <a:xfrm>
            <a:off x="11039707" y="397102"/>
            <a:ext cx="724829" cy="208823"/>
          </a:xfrm>
          <a:prstGeom prst="rect">
            <a:avLst/>
          </a:prstGeom>
          <a:noFill/>
          <a:ln>
            <a:noFill/>
          </a:ln>
        </p:spPr>
      </p:pic>
      <p:sp>
        <p:nvSpPr>
          <p:cNvPr id="128" name="Google Shape;128;p32"/>
          <p:cNvSpPr txBox="1"/>
          <p:nvPr/>
        </p:nvSpPr>
        <p:spPr>
          <a:xfrm>
            <a:off x="531431" y="1563605"/>
            <a:ext cx="11233106"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400" b="0" i="0" u="none" strike="noStrike" cap="none">
                <a:solidFill>
                  <a:schemeClr val="lt1"/>
                </a:solidFill>
                <a:latin typeface="Ubuntu"/>
                <a:ea typeface="Ubuntu"/>
                <a:cs typeface="Ubuntu"/>
                <a:sym typeface="Ubuntu"/>
              </a:rPr>
              <a:t>Algo que hay que tener muy claro en Javascript (y en general, en programación, ya que no es algo propio de Javascript) es que cuando trabajamos con datos numéricos, es posible que ciertos números no se puedan representar exactamente, y no sean tan precisos como nos gustaría.</a:t>
            </a:r>
            <a:endParaRPr sz="2400" b="0" i="0" u="none" strike="noStrike" cap="none">
              <a:solidFill>
                <a:schemeClr val="lt1"/>
              </a:solidFill>
              <a:latin typeface="Ubuntu"/>
              <a:ea typeface="Ubuntu"/>
              <a:cs typeface="Ubuntu"/>
              <a:sym typeface="Ubuntu"/>
            </a:endParaRPr>
          </a:p>
        </p:txBody>
      </p:sp>
      <p:pic>
        <p:nvPicPr>
          <p:cNvPr id="129" name="Google Shape;129;p32"/>
          <p:cNvPicPr preferRelativeResize="0"/>
          <p:nvPr/>
        </p:nvPicPr>
        <p:blipFill rotWithShape="1">
          <a:blip r:embed="rId5">
            <a:alphaModFix/>
          </a:blip>
          <a:srcRect/>
          <a:stretch/>
        </p:blipFill>
        <p:spPr>
          <a:xfrm>
            <a:off x="1060851" y="3100092"/>
            <a:ext cx="9753776" cy="19070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33"/>
        <p:cNvGrpSpPr/>
        <p:nvPr/>
      </p:nvGrpSpPr>
      <p:grpSpPr>
        <a:xfrm>
          <a:off x="0" y="0"/>
          <a:ext cx="0" cy="0"/>
          <a:chOff x="0" y="0"/>
          <a:chExt cx="0" cy="0"/>
        </a:xfrm>
      </p:grpSpPr>
      <p:sp>
        <p:nvSpPr>
          <p:cNvPr id="134" name="Google Shape;134;p33"/>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5" name="Google Shape;135;p33"/>
          <p:cNvPicPr preferRelativeResize="0"/>
          <p:nvPr/>
        </p:nvPicPr>
        <p:blipFill rotWithShape="1">
          <a:blip r:embed="rId3">
            <a:alphaModFix/>
          </a:blip>
          <a:srcRect r="29251"/>
          <a:stretch/>
        </p:blipFill>
        <p:spPr>
          <a:xfrm rot="10800000">
            <a:off x="-16626" y="0"/>
            <a:ext cx="9037534" cy="6858000"/>
          </a:xfrm>
          <a:prstGeom prst="rect">
            <a:avLst/>
          </a:prstGeom>
          <a:noFill/>
          <a:ln>
            <a:noFill/>
          </a:ln>
        </p:spPr>
      </p:pic>
      <p:sp>
        <p:nvSpPr>
          <p:cNvPr id="136" name="Google Shape;136;p33"/>
          <p:cNvSpPr txBox="1"/>
          <p:nvPr/>
        </p:nvSpPr>
        <p:spPr>
          <a:xfrm>
            <a:off x="578458" y="397102"/>
            <a:ext cx="460314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a:solidFill>
                  <a:schemeClr val="lt1"/>
                </a:solidFill>
                <a:latin typeface="Ubuntu"/>
                <a:ea typeface="Ubuntu"/>
                <a:cs typeface="Ubuntu"/>
                <a:sym typeface="Ubuntu"/>
              </a:rPr>
              <a:t>Number</a:t>
            </a:r>
            <a:endParaRPr sz="1400" b="0" i="0" u="none" strike="noStrike" cap="none">
              <a:solidFill>
                <a:srgbClr val="000000"/>
              </a:solidFill>
              <a:latin typeface="Arial"/>
              <a:ea typeface="Arial"/>
              <a:cs typeface="Arial"/>
              <a:sym typeface="Arial"/>
            </a:endParaRPr>
          </a:p>
        </p:txBody>
      </p:sp>
      <p:sp>
        <p:nvSpPr>
          <p:cNvPr id="137" name="Google Shape;137;p33"/>
          <p:cNvSpPr txBox="1"/>
          <p:nvPr/>
        </p:nvSpPr>
        <p:spPr>
          <a:xfrm>
            <a:off x="578458" y="1032950"/>
            <a:ext cx="244609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0" i="0" u="none" strike="noStrike" cap="none">
                <a:solidFill>
                  <a:schemeClr val="lt1"/>
                </a:solidFill>
                <a:latin typeface="Ubuntu"/>
                <a:ea typeface="Ubuntu"/>
                <a:cs typeface="Ubuntu"/>
                <a:sym typeface="Ubuntu"/>
              </a:rPr>
              <a:t>Rangos Numéricos</a:t>
            </a:r>
            <a:endParaRPr/>
          </a:p>
        </p:txBody>
      </p:sp>
      <p:pic>
        <p:nvPicPr>
          <p:cNvPr id="138" name="Google Shape;138;p33"/>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139" name="Google Shape;139;p33"/>
          <p:cNvPicPr preferRelativeResize="0"/>
          <p:nvPr/>
        </p:nvPicPr>
        <p:blipFill rotWithShape="1">
          <a:blip r:embed="rId5">
            <a:alphaModFix/>
          </a:blip>
          <a:srcRect/>
          <a:stretch/>
        </p:blipFill>
        <p:spPr>
          <a:xfrm>
            <a:off x="867421" y="1360176"/>
            <a:ext cx="9753776" cy="1907094"/>
          </a:xfrm>
          <a:prstGeom prst="rect">
            <a:avLst/>
          </a:prstGeom>
          <a:noFill/>
          <a:ln>
            <a:noFill/>
          </a:ln>
        </p:spPr>
      </p:pic>
      <p:graphicFrame>
        <p:nvGraphicFramePr>
          <p:cNvPr id="140" name="Google Shape;140;p33"/>
          <p:cNvGraphicFramePr/>
          <p:nvPr/>
        </p:nvGraphicFramePr>
        <p:xfrm>
          <a:off x="1680309" y="3523862"/>
          <a:ext cx="8127975" cy="2966800"/>
        </p:xfrm>
        <a:graphic>
          <a:graphicData uri="http://schemas.openxmlformats.org/drawingml/2006/table">
            <a:tbl>
              <a:tblPr firstRow="1" bandRow="1">
                <a:noFill/>
                <a:tableStyleId>{2E9A5A12-0273-44B9-BE39-11B359076D06}</a:tableStyleId>
              </a:tblPr>
              <a:tblGrid>
                <a:gridCol w="2709325">
                  <a:extLst>
                    <a:ext uri="{9D8B030D-6E8A-4147-A177-3AD203B41FA5}">
                      <a16:colId xmlns:a16="http://schemas.microsoft.com/office/drawing/2014/main" val="20000"/>
                    </a:ext>
                  </a:extLst>
                </a:gridCol>
                <a:gridCol w="270932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None/>
                      </a:pPr>
                      <a:r>
                        <a:rPr lang="es-CO" sz="1400" b="1" u="none" strike="noStrike" cap="none">
                          <a:solidFill>
                            <a:srgbClr val="FFFFFF"/>
                          </a:solidFill>
                        </a:rPr>
                        <a:t>Constante</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b="1" u="none" strike="noStrike" cap="none">
                          <a:solidFill>
                            <a:srgbClr val="FFFFFF"/>
                          </a:solidFill>
                        </a:rPr>
                        <a:t>Valor en Javascript</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b="1" u="none" strike="noStrike" cap="none">
                          <a:solidFill>
                            <a:srgbClr val="FFFFFF"/>
                          </a:solidFill>
                        </a:rPr>
                        <a:t>Descripción</a:t>
                      </a:r>
                      <a:endParaRPr/>
                    </a:p>
                  </a:txBody>
                  <a:tcPr marL="60950" marR="60950" marT="60950" marB="60950" anchor="ct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CO" sz="1400" u="none" strike="noStrike" cap="none"/>
                        <a:t>Number.MAX_VALUE</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 2</a:t>
                      </a:r>
                      <a:r>
                        <a:rPr lang="es-CO" sz="1400" u="none" strike="noStrike" cap="none" baseline="30000"/>
                        <a:t>1024</a:t>
                      </a:r>
                      <a:endParaRPr sz="1400" u="none" strike="noStrike" cap="none"/>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Valor más grande</a:t>
                      </a:r>
                      <a:endParaRPr/>
                    </a:p>
                  </a:txBody>
                  <a:tcPr marL="60950" marR="60950" marT="60950" marB="60950" anchor="ct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CO" sz="1400" u="none" strike="noStrike" cap="none"/>
                        <a:t>Number.MIN_VALUE</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 5×10</a:t>
                      </a:r>
                      <a:r>
                        <a:rPr lang="es-CO" sz="1400" u="none" strike="noStrike" cap="none" baseline="30000"/>
                        <a:t>-324</a:t>
                      </a:r>
                      <a:endParaRPr sz="1400" u="none" strike="noStrike" cap="none"/>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Valor más pequeño</a:t>
                      </a:r>
                      <a:endParaRPr/>
                    </a:p>
                  </a:txBody>
                  <a:tcPr marL="60950" marR="60950" marT="60950" marB="60950" anchor="ct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s-CO" sz="1400" u="none" strike="noStrike" cap="none"/>
                        <a:t>Number.MAX_SAFE_INTEGER </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2</a:t>
                      </a:r>
                      <a:r>
                        <a:rPr lang="es-CO" sz="1400" u="none" strike="noStrike" cap="none" baseline="30000"/>
                        <a:t>53</a:t>
                      </a:r>
                      <a:r>
                        <a:rPr lang="es-CO" sz="1400" u="none" strike="noStrike" cap="none"/>
                        <a:t>-1</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Valor seguro más grande</a:t>
                      </a:r>
                      <a:endParaRPr/>
                    </a:p>
                  </a:txBody>
                  <a:tcPr marL="60950" marR="60950" marT="60950" marB="60950" anchor="ct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s-CO" sz="1400" u="none" strike="noStrike" cap="none"/>
                        <a:t>Number.MIN_SAFE_INTEGER </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-(2</a:t>
                      </a:r>
                      <a:r>
                        <a:rPr lang="es-CO" sz="1400" u="none" strike="noStrike" cap="none" baseline="30000"/>
                        <a:t>53</a:t>
                      </a:r>
                      <a:r>
                        <a:rPr lang="es-CO" sz="1400" u="none" strike="noStrike" cap="none"/>
                        <a:t>-1)</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Valor seguro más pequeño</a:t>
                      </a:r>
                      <a:endParaRPr/>
                    </a:p>
                  </a:txBody>
                  <a:tcPr marL="60950" marR="60950" marT="60950" marB="60950" anchor="ctr"/>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s-CO" sz="1400" u="none" strike="noStrike" cap="none"/>
                        <a:t>Number.EPSILON </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2</a:t>
                      </a:r>
                      <a:r>
                        <a:rPr lang="es-CO" sz="1400" u="none" strike="noStrike" cap="none" baseline="30000"/>
                        <a:t>-52</a:t>
                      </a:r>
                      <a:endParaRPr sz="1400" u="none" strike="noStrike" cap="none"/>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Número muy pequeño: ε</a:t>
                      </a:r>
                      <a:endParaRPr/>
                    </a:p>
                  </a:txBody>
                  <a:tcPr marL="60950" marR="60950" marT="60950" marB="60950" anchor="ctr"/>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None/>
                      </a:pPr>
                      <a:r>
                        <a:rPr lang="es-CO" sz="1400" u="none" strike="noStrike" cap="none"/>
                        <a:t>Number.POSITIVE_INFINITY</a:t>
                      </a:r>
                      <a:endParaRPr sz="1400" u="none" strike="noStrike" cap="none"/>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Infinity</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Infinito positivo: +∞</a:t>
                      </a:r>
                      <a:endParaRPr/>
                    </a:p>
                  </a:txBody>
                  <a:tcPr marL="60950" marR="60950" marT="60950" marB="60950" anchor="ctr"/>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None/>
                      </a:pPr>
                      <a:r>
                        <a:rPr lang="es-CO" sz="1400" u="none" strike="noStrike" cap="none"/>
                        <a:t>Number.NEGATIVE_INFINITY</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-Infinity</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Infinito negativo: -∞</a:t>
                      </a:r>
                      <a:endParaRPr/>
                    </a:p>
                  </a:txBody>
                  <a:tcPr marL="60950" marR="60950" marT="60950" marB="6095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44"/>
        <p:cNvGrpSpPr/>
        <p:nvPr/>
      </p:nvGrpSpPr>
      <p:grpSpPr>
        <a:xfrm>
          <a:off x="0" y="0"/>
          <a:ext cx="0" cy="0"/>
          <a:chOff x="0" y="0"/>
          <a:chExt cx="0" cy="0"/>
        </a:xfrm>
      </p:grpSpPr>
      <p:pic>
        <p:nvPicPr>
          <p:cNvPr id="145" name="Google Shape;145;p5"/>
          <p:cNvPicPr preferRelativeResize="0"/>
          <p:nvPr/>
        </p:nvPicPr>
        <p:blipFill rotWithShape="1">
          <a:blip r:embed="rId3">
            <a:alphaModFix/>
          </a:blip>
          <a:srcRect r="9183"/>
          <a:stretch/>
        </p:blipFill>
        <p:spPr>
          <a:xfrm>
            <a:off x="4041195" y="0"/>
            <a:ext cx="8150805" cy="6858000"/>
          </a:xfrm>
          <a:prstGeom prst="rect">
            <a:avLst/>
          </a:prstGeom>
          <a:noFill/>
          <a:ln>
            <a:noFill/>
          </a:ln>
        </p:spPr>
      </p:pic>
      <p:pic>
        <p:nvPicPr>
          <p:cNvPr id="146" name="Google Shape;146;p5"/>
          <p:cNvPicPr preferRelativeResize="0"/>
          <p:nvPr/>
        </p:nvPicPr>
        <p:blipFill rotWithShape="1">
          <a:blip r:embed="rId4">
            <a:alphaModFix/>
          </a:blip>
          <a:srcRect/>
          <a:stretch/>
        </p:blipFill>
        <p:spPr>
          <a:xfrm>
            <a:off x="-652184" y="4303028"/>
            <a:ext cx="3330258" cy="1411500"/>
          </a:xfrm>
          <a:prstGeom prst="rect">
            <a:avLst/>
          </a:prstGeom>
          <a:noFill/>
          <a:ln>
            <a:noFill/>
          </a:ln>
        </p:spPr>
      </p:pic>
      <p:pic>
        <p:nvPicPr>
          <p:cNvPr id="147" name="Google Shape;147;p5"/>
          <p:cNvPicPr preferRelativeResize="0"/>
          <p:nvPr/>
        </p:nvPicPr>
        <p:blipFill rotWithShape="1">
          <a:blip r:embed="rId5">
            <a:alphaModFix/>
          </a:blip>
          <a:srcRect/>
          <a:stretch/>
        </p:blipFill>
        <p:spPr>
          <a:xfrm>
            <a:off x="11039707" y="397102"/>
            <a:ext cx="724829" cy="208823"/>
          </a:xfrm>
          <a:prstGeom prst="rect">
            <a:avLst/>
          </a:prstGeom>
          <a:noFill/>
          <a:ln>
            <a:noFill/>
          </a:ln>
        </p:spPr>
      </p:pic>
      <p:sp>
        <p:nvSpPr>
          <p:cNvPr id="148" name="Google Shape;148;p5"/>
          <p:cNvSpPr txBox="1"/>
          <p:nvPr/>
        </p:nvSpPr>
        <p:spPr>
          <a:xfrm>
            <a:off x="578459" y="397102"/>
            <a:ext cx="2674695"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a:solidFill>
                  <a:srgbClr val="181E4B"/>
                </a:solidFill>
                <a:latin typeface="Ubuntu"/>
                <a:ea typeface="Ubuntu"/>
                <a:cs typeface="Ubuntu"/>
                <a:sym typeface="Ubuntu"/>
              </a:rPr>
              <a:t>Number</a:t>
            </a:r>
            <a:endParaRPr sz="1400" b="0" i="0" u="none" strike="noStrike" cap="none">
              <a:solidFill>
                <a:srgbClr val="181E4B"/>
              </a:solidFill>
              <a:latin typeface="Arial"/>
              <a:ea typeface="Arial"/>
              <a:cs typeface="Arial"/>
              <a:sym typeface="Arial"/>
            </a:endParaRPr>
          </a:p>
        </p:txBody>
      </p:sp>
      <p:sp>
        <p:nvSpPr>
          <p:cNvPr id="149" name="Google Shape;149;p5"/>
          <p:cNvSpPr txBox="1"/>
          <p:nvPr/>
        </p:nvSpPr>
        <p:spPr>
          <a:xfrm>
            <a:off x="578459" y="1032950"/>
            <a:ext cx="346273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0" i="0" u="none" strike="noStrike" cap="none">
                <a:solidFill>
                  <a:srgbClr val="181E4B"/>
                </a:solidFill>
                <a:latin typeface="Ubuntu"/>
                <a:ea typeface="Ubuntu"/>
                <a:cs typeface="Ubuntu"/>
                <a:sym typeface="Ubuntu"/>
              </a:rPr>
              <a:t>Comprobaciones numéricas</a:t>
            </a:r>
            <a:endParaRPr/>
          </a:p>
        </p:txBody>
      </p:sp>
      <p:graphicFrame>
        <p:nvGraphicFramePr>
          <p:cNvPr id="150" name="Google Shape;150;p5"/>
          <p:cNvGraphicFramePr/>
          <p:nvPr/>
        </p:nvGraphicFramePr>
        <p:xfrm>
          <a:off x="190739" y="1685790"/>
          <a:ext cx="5052000" cy="2016710"/>
        </p:xfrm>
        <a:graphic>
          <a:graphicData uri="http://schemas.openxmlformats.org/drawingml/2006/table">
            <a:tbl>
              <a:tblPr firstRow="1" bandRow="1">
                <a:noFill/>
                <a:tableStyleId>{2E9A5A12-0273-44B9-BE39-11B359076D06}</a:tableStyleId>
              </a:tblPr>
              <a:tblGrid>
                <a:gridCol w="1939425">
                  <a:extLst>
                    <a:ext uri="{9D8B030D-6E8A-4147-A177-3AD203B41FA5}">
                      <a16:colId xmlns:a16="http://schemas.microsoft.com/office/drawing/2014/main" val="20000"/>
                    </a:ext>
                  </a:extLst>
                </a:gridCol>
                <a:gridCol w="311257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s-CO" sz="1400" b="1" u="none" strike="noStrike" cap="none">
                          <a:solidFill>
                            <a:srgbClr val="FFFFFF"/>
                          </a:solidFill>
                        </a:rPr>
                        <a:t>Método</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b="1" u="none" strike="noStrike" cap="none">
                          <a:solidFill>
                            <a:srgbClr val="FFFFFF"/>
                          </a:solidFill>
                        </a:rPr>
                        <a:t>Descripción</a:t>
                      </a:r>
                      <a:endParaRPr/>
                    </a:p>
                  </a:txBody>
                  <a:tcPr marL="60950" marR="60950" marT="60950" marB="60950" anchor="ct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CO" sz="1400" u="none" strike="noStrike" cap="none"/>
                        <a:t> Number.isFinite(number)</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Comprueba si number es un número finito.</a:t>
                      </a:r>
                      <a:endParaRPr/>
                    </a:p>
                  </a:txBody>
                  <a:tcPr marL="60950" marR="60950" marT="60950" marB="60950" anchor="ct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CO" sz="1400" u="none" strike="noStrike" cap="none"/>
                        <a:t> Number.isInteger(number)</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Comprueba si number es un número entero.</a:t>
                      </a:r>
                      <a:endParaRPr/>
                    </a:p>
                  </a:txBody>
                  <a:tcPr marL="60950" marR="60950" marT="60950" marB="60950" anchor="ct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s-CO" sz="1400" u="none" strike="noStrike" cap="none"/>
                        <a:t> Number.isSafeInteger(number)</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Comprueba si number es un número seguro.</a:t>
                      </a:r>
                      <a:endParaRPr/>
                    </a:p>
                  </a:txBody>
                  <a:tcPr marL="60950" marR="60950" marT="60950" marB="60950" anchor="ctr"/>
                </a:tc>
                <a:extLst>
                  <a:ext uri="{0D108BD9-81ED-4DB2-BD59-A6C34878D82A}">
                    <a16:rowId xmlns:a16="http://schemas.microsoft.com/office/drawing/2014/main" val="10003"/>
                  </a:ext>
                </a:extLst>
              </a:tr>
            </a:tbl>
          </a:graphicData>
        </a:graphic>
      </p:graphicFrame>
      <p:pic>
        <p:nvPicPr>
          <p:cNvPr id="151" name="Google Shape;151;p5"/>
          <p:cNvPicPr preferRelativeResize="0"/>
          <p:nvPr/>
        </p:nvPicPr>
        <p:blipFill rotWithShape="1">
          <a:blip r:embed="rId6">
            <a:alphaModFix/>
          </a:blip>
          <a:srcRect/>
          <a:stretch/>
        </p:blipFill>
        <p:spPr>
          <a:xfrm>
            <a:off x="5355316" y="1763225"/>
            <a:ext cx="6706919" cy="4231495"/>
          </a:xfrm>
          <a:prstGeom prst="rect">
            <a:avLst/>
          </a:prstGeom>
          <a:noFill/>
          <a:ln>
            <a:noFill/>
          </a:ln>
        </p:spPr>
      </p:pic>
      <p:pic>
        <p:nvPicPr>
          <p:cNvPr id="152" name="Google Shape;152;p5"/>
          <p:cNvPicPr preferRelativeResize="0"/>
          <p:nvPr/>
        </p:nvPicPr>
        <p:blipFill rotWithShape="1">
          <a:blip r:embed="rId7">
            <a:alphaModFix/>
          </a:blip>
          <a:srcRect/>
          <a:stretch/>
        </p:blipFill>
        <p:spPr>
          <a:xfrm>
            <a:off x="190739" y="3865723"/>
            <a:ext cx="5111175" cy="22361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56"/>
        <p:cNvGrpSpPr/>
        <p:nvPr/>
      </p:nvGrpSpPr>
      <p:grpSpPr>
        <a:xfrm>
          <a:off x="0" y="0"/>
          <a:ext cx="0" cy="0"/>
          <a:chOff x="0" y="0"/>
          <a:chExt cx="0" cy="0"/>
        </a:xfrm>
      </p:grpSpPr>
      <p:pic>
        <p:nvPicPr>
          <p:cNvPr id="157" name="Google Shape;157;p34"/>
          <p:cNvPicPr preferRelativeResize="0"/>
          <p:nvPr/>
        </p:nvPicPr>
        <p:blipFill rotWithShape="1">
          <a:blip r:embed="rId3">
            <a:alphaModFix/>
          </a:blip>
          <a:srcRect r="9183"/>
          <a:stretch/>
        </p:blipFill>
        <p:spPr>
          <a:xfrm>
            <a:off x="4041195" y="0"/>
            <a:ext cx="8150805" cy="6858000"/>
          </a:xfrm>
          <a:prstGeom prst="rect">
            <a:avLst/>
          </a:prstGeom>
          <a:noFill/>
          <a:ln>
            <a:noFill/>
          </a:ln>
        </p:spPr>
      </p:pic>
      <p:pic>
        <p:nvPicPr>
          <p:cNvPr id="158" name="Google Shape;158;p34"/>
          <p:cNvPicPr preferRelativeResize="0"/>
          <p:nvPr/>
        </p:nvPicPr>
        <p:blipFill rotWithShape="1">
          <a:blip r:embed="rId4">
            <a:alphaModFix/>
          </a:blip>
          <a:srcRect/>
          <a:stretch/>
        </p:blipFill>
        <p:spPr>
          <a:xfrm>
            <a:off x="-652184" y="4303028"/>
            <a:ext cx="3330258" cy="1411500"/>
          </a:xfrm>
          <a:prstGeom prst="rect">
            <a:avLst/>
          </a:prstGeom>
          <a:noFill/>
          <a:ln>
            <a:noFill/>
          </a:ln>
        </p:spPr>
      </p:pic>
      <p:pic>
        <p:nvPicPr>
          <p:cNvPr id="159" name="Google Shape;159;p34"/>
          <p:cNvPicPr preferRelativeResize="0"/>
          <p:nvPr/>
        </p:nvPicPr>
        <p:blipFill rotWithShape="1">
          <a:blip r:embed="rId5">
            <a:alphaModFix/>
          </a:blip>
          <a:srcRect/>
          <a:stretch/>
        </p:blipFill>
        <p:spPr>
          <a:xfrm>
            <a:off x="11039707" y="397102"/>
            <a:ext cx="724829" cy="208823"/>
          </a:xfrm>
          <a:prstGeom prst="rect">
            <a:avLst/>
          </a:prstGeom>
          <a:noFill/>
          <a:ln>
            <a:noFill/>
          </a:ln>
        </p:spPr>
      </p:pic>
      <p:sp>
        <p:nvSpPr>
          <p:cNvPr id="160" name="Google Shape;160;p34"/>
          <p:cNvSpPr txBox="1"/>
          <p:nvPr/>
        </p:nvSpPr>
        <p:spPr>
          <a:xfrm>
            <a:off x="578458" y="397102"/>
            <a:ext cx="356947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a:solidFill>
                  <a:srgbClr val="181E4B"/>
                </a:solidFill>
                <a:latin typeface="Ubuntu"/>
                <a:ea typeface="Ubuntu"/>
                <a:cs typeface="Ubuntu"/>
                <a:sym typeface="Ubuntu"/>
              </a:rPr>
              <a:t>Number</a:t>
            </a:r>
            <a:endParaRPr sz="1400" b="0" i="0" u="none" strike="noStrike" cap="none">
              <a:solidFill>
                <a:srgbClr val="181E4B"/>
              </a:solidFill>
              <a:latin typeface="Arial"/>
              <a:ea typeface="Arial"/>
              <a:cs typeface="Arial"/>
              <a:sym typeface="Arial"/>
            </a:endParaRPr>
          </a:p>
        </p:txBody>
      </p:sp>
      <p:sp>
        <p:nvSpPr>
          <p:cNvPr id="161" name="Google Shape;161;p34"/>
          <p:cNvSpPr txBox="1"/>
          <p:nvPr/>
        </p:nvSpPr>
        <p:spPr>
          <a:xfrm>
            <a:off x="578458" y="966448"/>
            <a:ext cx="36754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0" i="0" u="none" strike="noStrike" cap="none">
                <a:solidFill>
                  <a:srgbClr val="181E4B"/>
                </a:solidFill>
                <a:latin typeface="Ubuntu"/>
                <a:ea typeface="Ubuntu"/>
                <a:cs typeface="Ubuntu"/>
                <a:sym typeface="Ubuntu"/>
              </a:rPr>
              <a:t>Representación numérica</a:t>
            </a:r>
            <a:endParaRPr/>
          </a:p>
        </p:txBody>
      </p:sp>
      <p:graphicFrame>
        <p:nvGraphicFramePr>
          <p:cNvPr id="162" name="Google Shape;162;p34"/>
          <p:cNvGraphicFramePr/>
          <p:nvPr/>
        </p:nvGraphicFramePr>
        <p:xfrm>
          <a:off x="578458" y="1442778"/>
          <a:ext cx="6033375" cy="2010240"/>
        </p:xfrm>
        <a:graphic>
          <a:graphicData uri="http://schemas.openxmlformats.org/drawingml/2006/table">
            <a:tbl>
              <a:tblPr firstRow="1" bandRow="1">
                <a:noFill/>
                <a:tableStyleId>{2E9A5A12-0273-44B9-BE39-11B359076D06}</a:tableStyleId>
              </a:tblPr>
              <a:tblGrid>
                <a:gridCol w="2252675">
                  <a:extLst>
                    <a:ext uri="{9D8B030D-6E8A-4147-A177-3AD203B41FA5}">
                      <a16:colId xmlns:a16="http://schemas.microsoft.com/office/drawing/2014/main" val="20000"/>
                    </a:ext>
                  </a:extLst>
                </a:gridCol>
                <a:gridCol w="3780700">
                  <a:extLst>
                    <a:ext uri="{9D8B030D-6E8A-4147-A177-3AD203B41FA5}">
                      <a16:colId xmlns:a16="http://schemas.microsoft.com/office/drawing/2014/main" val="20001"/>
                    </a:ext>
                  </a:extLst>
                </a:gridCol>
              </a:tblGrid>
              <a:tr h="368225">
                <a:tc>
                  <a:txBody>
                    <a:bodyPr/>
                    <a:lstStyle/>
                    <a:p>
                      <a:pPr marL="0" marR="0" lvl="0" indent="0" algn="l" rtl="0">
                        <a:lnSpc>
                          <a:spcPct val="100000"/>
                        </a:lnSpc>
                        <a:spcBef>
                          <a:spcPts val="0"/>
                        </a:spcBef>
                        <a:spcAft>
                          <a:spcPts val="0"/>
                        </a:spcAft>
                        <a:buNone/>
                      </a:pPr>
                      <a:r>
                        <a:rPr lang="es-CO" sz="1400" b="1" u="none" strike="noStrike" cap="none">
                          <a:solidFill>
                            <a:srgbClr val="181E4B"/>
                          </a:solidFill>
                          <a:latin typeface="Ubuntu"/>
                          <a:ea typeface="Ubuntu"/>
                          <a:cs typeface="Ubuntu"/>
                          <a:sym typeface="Ubuntu"/>
                        </a:rPr>
                        <a:t>Método</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b="1" u="none" strike="noStrike" cap="none">
                          <a:solidFill>
                            <a:srgbClr val="181E4B"/>
                          </a:solidFill>
                          <a:latin typeface="Ubuntu"/>
                          <a:ea typeface="Ubuntu"/>
                          <a:cs typeface="Ubuntu"/>
                          <a:sym typeface="Ubuntu"/>
                        </a:rPr>
                        <a:t>Descripción</a:t>
                      </a:r>
                      <a:endParaRPr/>
                    </a:p>
                  </a:txBody>
                  <a:tcPr marL="60950" marR="60950" marT="60950" marB="60950" anchor="ctr"/>
                </a:tc>
                <a:extLst>
                  <a:ext uri="{0D108BD9-81ED-4DB2-BD59-A6C34878D82A}">
                    <a16:rowId xmlns:a16="http://schemas.microsoft.com/office/drawing/2014/main" val="10000"/>
                  </a:ext>
                </a:extLst>
              </a:tr>
              <a:tr h="544775">
                <a:tc>
                  <a:txBody>
                    <a:bodyPr/>
                    <a:lstStyle/>
                    <a:p>
                      <a:pPr marL="0" marR="0" lvl="0" indent="0" algn="l" rtl="0">
                        <a:lnSpc>
                          <a:spcPct val="100000"/>
                        </a:lnSpc>
                        <a:spcBef>
                          <a:spcPts val="0"/>
                        </a:spcBef>
                        <a:spcAft>
                          <a:spcPts val="0"/>
                        </a:spcAft>
                        <a:buNone/>
                      </a:pPr>
                      <a:r>
                        <a:rPr lang="es-CO" sz="1400" u="none" strike="noStrike" cap="none" dirty="0">
                          <a:solidFill>
                            <a:srgbClr val="181E4B"/>
                          </a:solidFill>
                          <a:latin typeface="Ubuntu"/>
                          <a:ea typeface="Ubuntu"/>
                          <a:cs typeface="Ubuntu"/>
                          <a:sym typeface="Ubuntu"/>
                        </a:rPr>
                        <a:t> .</a:t>
                      </a:r>
                      <a:r>
                        <a:rPr lang="es-CO" sz="1400" u="none" strike="noStrike" cap="none" dirty="0" err="1">
                          <a:solidFill>
                            <a:srgbClr val="181E4B"/>
                          </a:solidFill>
                          <a:latin typeface="Ubuntu"/>
                          <a:ea typeface="Ubuntu"/>
                          <a:cs typeface="Ubuntu"/>
                          <a:sym typeface="Ubuntu"/>
                        </a:rPr>
                        <a:t>toExponential</a:t>
                      </a:r>
                      <a:r>
                        <a:rPr lang="es-CO" sz="1400" u="none" strike="noStrike" cap="none" dirty="0">
                          <a:solidFill>
                            <a:srgbClr val="181E4B"/>
                          </a:solidFill>
                          <a:latin typeface="Ubuntu"/>
                          <a:ea typeface="Ubuntu"/>
                          <a:cs typeface="Ubuntu"/>
                          <a:sym typeface="Ubuntu"/>
                        </a:rPr>
                        <a:t>(</a:t>
                      </a:r>
                      <a:r>
                        <a:rPr lang="es-CO" sz="1400" u="none" strike="noStrike" cap="none" dirty="0" err="1">
                          <a:solidFill>
                            <a:srgbClr val="181E4B"/>
                          </a:solidFill>
                          <a:latin typeface="Ubuntu"/>
                          <a:ea typeface="Ubuntu"/>
                          <a:cs typeface="Ubuntu"/>
                          <a:sym typeface="Ubuntu"/>
                        </a:rPr>
                        <a:t>digits</a:t>
                      </a:r>
                      <a:r>
                        <a:rPr lang="es-CO" sz="1400" u="none" strike="noStrike" cap="none" dirty="0">
                          <a:solidFill>
                            <a:srgbClr val="181E4B"/>
                          </a:solidFill>
                          <a:latin typeface="Ubuntu"/>
                          <a:ea typeface="Ubuntu"/>
                          <a:cs typeface="Ubuntu"/>
                          <a:sym typeface="Ubuntu"/>
                        </a:rPr>
                        <a:t>)</a:t>
                      </a:r>
                      <a:endParaRPr dirty="0"/>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dirty="0">
                          <a:solidFill>
                            <a:srgbClr val="181E4B"/>
                          </a:solidFill>
                          <a:latin typeface="Ubuntu"/>
                          <a:ea typeface="Ubuntu"/>
                          <a:cs typeface="Ubuntu"/>
                          <a:sym typeface="Ubuntu"/>
                        </a:rPr>
                        <a:t>Convierte el número a </a:t>
                      </a:r>
                      <a:r>
                        <a:rPr lang="es-CO" sz="1400" b="1" u="none" strike="noStrike" cap="none" dirty="0">
                          <a:solidFill>
                            <a:srgbClr val="181E4B"/>
                          </a:solidFill>
                          <a:latin typeface="Ubuntu"/>
                          <a:ea typeface="Ubuntu"/>
                          <a:cs typeface="Ubuntu"/>
                          <a:sym typeface="Ubuntu"/>
                        </a:rPr>
                        <a:t>notación exponencial</a:t>
                      </a:r>
                      <a:r>
                        <a:rPr lang="es-CO" sz="1400" u="none" strike="noStrike" cap="none" dirty="0">
                          <a:solidFill>
                            <a:srgbClr val="181E4B"/>
                          </a:solidFill>
                          <a:latin typeface="Ubuntu"/>
                          <a:ea typeface="Ubuntu"/>
                          <a:cs typeface="Ubuntu"/>
                          <a:sym typeface="Ubuntu"/>
                        </a:rPr>
                        <a:t> con </a:t>
                      </a:r>
                      <a:r>
                        <a:rPr lang="es-CO" sz="1400" u="none" strike="noStrike" cap="none" dirty="0" err="1">
                          <a:solidFill>
                            <a:srgbClr val="181E4B"/>
                          </a:solidFill>
                          <a:latin typeface="Ubuntu"/>
                          <a:ea typeface="Ubuntu"/>
                          <a:cs typeface="Ubuntu"/>
                          <a:sym typeface="Ubuntu"/>
                        </a:rPr>
                        <a:t>digits</a:t>
                      </a:r>
                      <a:r>
                        <a:rPr lang="es-CO" sz="1400" u="none" strike="noStrike" cap="none" dirty="0">
                          <a:solidFill>
                            <a:srgbClr val="181E4B"/>
                          </a:solidFill>
                          <a:latin typeface="Ubuntu"/>
                          <a:ea typeface="Ubuntu"/>
                          <a:cs typeface="Ubuntu"/>
                          <a:sym typeface="Ubuntu"/>
                        </a:rPr>
                        <a:t> decimales.</a:t>
                      </a:r>
                      <a:endParaRPr dirty="0"/>
                    </a:p>
                  </a:txBody>
                  <a:tcPr marL="60950" marR="60950" marT="60950" marB="60950" anchor="ctr"/>
                </a:tc>
                <a:extLst>
                  <a:ext uri="{0D108BD9-81ED-4DB2-BD59-A6C34878D82A}">
                    <a16:rowId xmlns:a16="http://schemas.microsoft.com/office/drawing/2014/main" val="10001"/>
                  </a:ext>
                </a:extLst>
              </a:tr>
              <a:tr h="544775">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.toFixed(digits)</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Convierte el número a </a:t>
                      </a:r>
                      <a:r>
                        <a:rPr lang="es-CO" sz="1400" b="1" u="none" strike="noStrike" cap="none">
                          <a:solidFill>
                            <a:srgbClr val="181E4B"/>
                          </a:solidFill>
                          <a:latin typeface="Ubuntu"/>
                          <a:ea typeface="Ubuntu"/>
                          <a:cs typeface="Ubuntu"/>
                          <a:sym typeface="Ubuntu"/>
                        </a:rPr>
                        <a:t>notación de punto fijo</a:t>
                      </a:r>
                      <a:r>
                        <a:rPr lang="es-CO" sz="1400" u="none" strike="noStrike" cap="none">
                          <a:solidFill>
                            <a:srgbClr val="181E4B"/>
                          </a:solidFill>
                          <a:latin typeface="Ubuntu"/>
                          <a:ea typeface="Ubuntu"/>
                          <a:cs typeface="Ubuntu"/>
                          <a:sym typeface="Ubuntu"/>
                        </a:rPr>
                        <a:t> con digits decimales.</a:t>
                      </a:r>
                      <a:endParaRPr/>
                    </a:p>
                  </a:txBody>
                  <a:tcPr marL="60950" marR="60950" marT="60950" marB="60950" anchor="ctr"/>
                </a:tc>
                <a:extLst>
                  <a:ext uri="{0D108BD9-81ED-4DB2-BD59-A6C34878D82A}">
                    <a16:rowId xmlns:a16="http://schemas.microsoft.com/office/drawing/2014/main" val="10002"/>
                  </a:ext>
                </a:extLst>
              </a:tr>
              <a:tr h="544775">
                <a:tc>
                  <a:txBody>
                    <a:bodyPr/>
                    <a:lstStyle/>
                    <a:p>
                      <a:pPr marL="0" marR="0" lvl="0" indent="0" algn="l" rtl="0">
                        <a:lnSpc>
                          <a:spcPct val="100000"/>
                        </a:lnSpc>
                        <a:spcBef>
                          <a:spcPts val="0"/>
                        </a:spcBef>
                        <a:spcAft>
                          <a:spcPts val="0"/>
                        </a:spcAft>
                        <a:buNone/>
                      </a:pPr>
                      <a:r>
                        <a:rPr lang="es-CO" sz="1400" u="none" strike="noStrike" cap="none">
                          <a:solidFill>
                            <a:srgbClr val="181E4B"/>
                          </a:solidFill>
                          <a:latin typeface="Ubuntu"/>
                          <a:ea typeface="Ubuntu"/>
                          <a:cs typeface="Ubuntu"/>
                          <a:sym typeface="Ubuntu"/>
                        </a:rPr>
                        <a:t> .toPrecision(size)</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dirty="0">
                          <a:solidFill>
                            <a:srgbClr val="181E4B"/>
                          </a:solidFill>
                          <a:latin typeface="Ubuntu"/>
                          <a:ea typeface="Ubuntu"/>
                          <a:cs typeface="Ubuntu"/>
                          <a:sym typeface="Ubuntu"/>
                        </a:rPr>
                        <a:t>Utiliza </a:t>
                      </a:r>
                      <a:r>
                        <a:rPr lang="es-CO" sz="1400" u="none" strike="noStrike" cap="none" dirty="0" err="1">
                          <a:solidFill>
                            <a:srgbClr val="181E4B"/>
                          </a:solidFill>
                          <a:latin typeface="Ubuntu"/>
                          <a:ea typeface="Ubuntu"/>
                          <a:cs typeface="Ubuntu"/>
                          <a:sym typeface="Ubuntu"/>
                        </a:rPr>
                        <a:t>size</a:t>
                      </a:r>
                      <a:r>
                        <a:rPr lang="es-CO" sz="1400" u="none" strike="noStrike" cap="none" dirty="0">
                          <a:solidFill>
                            <a:srgbClr val="181E4B"/>
                          </a:solidFill>
                          <a:latin typeface="Ubuntu"/>
                          <a:ea typeface="Ubuntu"/>
                          <a:cs typeface="Ubuntu"/>
                          <a:sym typeface="Ubuntu"/>
                        </a:rPr>
                        <a:t> dígitos de precisión en el número.</a:t>
                      </a:r>
                      <a:endParaRPr dirty="0"/>
                    </a:p>
                  </a:txBody>
                  <a:tcPr marL="60950" marR="60950" marT="60950" marB="60950" anchor="ctr"/>
                </a:tc>
                <a:extLst>
                  <a:ext uri="{0D108BD9-81ED-4DB2-BD59-A6C34878D82A}">
                    <a16:rowId xmlns:a16="http://schemas.microsoft.com/office/drawing/2014/main" val="10003"/>
                  </a:ext>
                </a:extLst>
              </a:tr>
            </a:tbl>
          </a:graphicData>
        </a:graphic>
      </p:graphicFrame>
      <p:pic>
        <p:nvPicPr>
          <p:cNvPr id="163" name="Google Shape;163;p34"/>
          <p:cNvPicPr preferRelativeResize="0"/>
          <p:nvPr/>
        </p:nvPicPr>
        <p:blipFill rotWithShape="1">
          <a:blip r:embed="rId6">
            <a:alphaModFix/>
          </a:blip>
          <a:srcRect/>
          <a:stretch/>
        </p:blipFill>
        <p:spPr>
          <a:xfrm>
            <a:off x="6761598" y="1442778"/>
            <a:ext cx="4820018" cy="4774547"/>
          </a:xfrm>
          <a:prstGeom prst="rect">
            <a:avLst/>
          </a:prstGeom>
          <a:noFill/>
          <a:ln>
            <a:noFill/>
          </a:ln>
        </p:spPr>
      </p:pic>
      <p:pic>
        <p:nvPicPr>
          <p:cNvPr id="164" name="Google Shape;164;p34"/>
          <p:cNvPicPr preferRelativeResize="0"/>
          <p:nvPr/>
        </p:nvPicPr>
        <p:blipFill rotWithShape="1">
          <a:blip r:embed="rId7">
            <a:alphaModFix/>
          </a:blip>
          <a:srcRect/>
          <a:stretch/>
        </p:blipFill>
        <p:spPr>
          <a:xfrm>
            <a:off x="610384" y="3675278"/>
            <a:ext cx="6096000" cy="266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68"/>
        <p:cNvGrpSpPr/>
        <p:nvPr/>
      </p:nvGrpSpPr>
      <p:grpSpPr>
        <a:xfrm>
          <a:off x="0" y="0"/>
          <a:ext cx="0" cy="0"/>
          <a:chOff x="0" y="0"/>
          <a:chExt cx="0" cy="0"/>
        </a:xfrm>
      </p:grpSpPr>
      <p:pic>
        <p:nvPicPr>
          <p:cNvPr id="169" name="Google Shape;169;p35"/>
          <p:cNvPicPr preferRelativeResize="0"/>
          <p:nvPr/>
        </p:nvPicPr>
        <p:blipFill rotWithShape="1">
          <a:blip r:embed="rId3">
            <a:alphaModFix/>
          </a:blip>
          <a:srcRect r="9183"/>
          <a:stretch/>
        </p:blipFill>
        <p:spPr>
          <a:xfrm>
            <a:off x="4041195" y="0"/>
            <a:ext cx="8150805" cy="6858000"/>
          </a:xfrm>
          <a:prstGeom prst="rect">
            <a:avLst/>
          </a:prstGeom>
          <a:noFill/>
          <a:ln>
            <a:noFill/>
          </a:ln>
        </p:spPr>
      </p:pic>
      <p:pic>
        <p:nvPicPr>
          <p:cNvPr id="170" name="Google Shape;170;p35"/>
          <p:cNvPicPr preferRelativeResize="0"/>
          <p:nvPr/>
        </p:nvPicPr>
        <p:blipFill rotWithShape="1">
          <a:blip r:embed="rId4">
            <a:alphaModFix/>
          </a:blip>
          <a:srcRect/>
          <a:stretch/>
        </p:blipFill>
        <p:spPr>
          <a:xfrm>
            <a:off x="9736992" y="5049398"/>
            <a:ext cx="3330258" cy="1411500"/>
          </a:xfrm>
          <a:prstGeom prst="rect">
            <a:avLst/>
          </a:prstGeom>
          <a:noFill/>
          <a:ln>
            <a:noFill/>
          </a:ln>
        </p:spPr>
      </p:pic>
      <p:pic>
        <p:nvPicPr>
          <p:cNvPr id="171" name="Google Shape;171;p35"/>
          <p:cNvPicPr preferRelativeResize="0"/>
          <p:nvPr/>
        </p:nvPicPr>
        <p:blipFill rotWithShape="1">
          <a:blip r:embed="rId5">
            <a:alphaModFix/>
          </a:blip>
          <a:srcRect/>
          <a:stretch/>
        </p:blipFill>
        <p:spPr>
          <a:xfrm>
            <a:off x="11039707" y="397102"/>
            <a:ext cx="724829" cy="208823"/>
          </a:xfrm>
          <a:prstGeom prst="rect">
            <a:avLst/>
          </a:prstGeom>
          <a:noFill/>
          <a:ln>
            <a:noFill/>
          </a:ln>
        </p:spPr>
      </p:pic>
      <p:sp>
        <p:nvSpPr>
          <p:cNvPr id="172" name="Google Shape;172;p35"/>
          <p:cNvSpPr txBox="1"/>
          <p:nvPr/>
        </p:nvSpPr>
        <p:spPr>
          <a:xfrm>
            <a:off x="578458" y="397102"/>
            <a:ext cx="3035273"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a:solidFill>
                  <a:srgbClr val="181E4B"/>
                </a:solidFill>
                <a:latin typeface="Ubuntu"/>
                <a:ea typeface="Ubuntu"/>
                <a:cs typeface="Ubuntu"/>
                <a:sym typeface="Ubuntu"/>
              </a:rPr>
              <a:t>Number</a:t>
            </a:r>
            <a:endParaRPr sz="1400" b="0" i="0" u="none" strike="noStrike" cap="none">
              <a:solidFill>
                <a:srgbClr val="181E4B"/>
              </a:solidFill>
              <a:latin typeface="Arial"/>
              <a:ea typeface="Arial"/>
              <a:cs typeface="Arial"/>
              <a:sym typeface="Arial"/>
            </a:endParaRPr>
          </a:p>
        </p:txBody>
      </p:sp>
      <p:sp>
        <p:nvSpPr>
          <p:cNvPr id="173" name="Google Shape;173;p35"/>
          <p:cNvSpPr txBox="1"/>
          <p:nvPr/>
        </p:nvSpPr>
        <p:spPr>
          <a:xfrm>
            <a:off x="578458" y="1054371"/>
            <a:ext cx="36754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0" i="0" u="none" strike="noStrike" cap="none">
                <a:solidFill>
                  <a:srgbClr val="181E4B"/>
                </a:solidFill>
                <a:latin typeface="Ubuntu"/>
                <a:ea typeface="Ubuntu"/>
                <a:cs typeface="Ubuntu"/>
                <a:sym typeface="Ubuntu"/>
              </a:rPr>
              <a:t>Convertir texto a números</a:t>
            </a:r>
            <a:endParaRPr/>
          </a:p>
        </p:txBody>
      </p:sp>
      <p:graphicFrame>
        <p:nvGraphicFramePr>
          <p:cNvPr id="174" name="Google Shape;174;p35"/>
          <p:cNvGraphicFramePr/>
          <p:nvPr/>
        </p:nvGraphicFramePr>
        <p:xfrm>
          <a:off x="1908908" y="2598105"/>
          <a:ext cx="8128000" cy="2565330"/>
        </p:xfrm>
        <a:graphic>
          <a:graphicData uri="http://schemas.openxmlformats.org/drawingml/2006/table">
            <a:tbl>
              <a:tblPr firstRow="1" bandRow="1">
                <a:noFill/>
                <a:tableStyleId>{2E9A5A12-0273-44B9-BE39-11B359076D06}</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s-CO" sz="1400" b="1" u="none" strike="noStrike" cap="none">
                          <a:solidFill>
                            <a:srgbClr val="FFFFFF"/>
                          </a:solidFill>
                        </a:rPr>
                        <a:t>Método</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b="1" u="none" strike="noStrike" cap="none">
                          <a:solidFill>
                            <a:srgbClr val="FFFFFF"/>
                          </a:solidFill>
                        </a:rPr>
                        <a:t>Descripción</a:t>
                      </a:r>
                      <a:endParaRPr/>
                    </a:p>
                  </a:txBody>
                  <a:tcPr marL="60950" marR="60950" marT="60950" marB="60950" anchor="ct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CO" sz="1400" u="none" strike="noStrike" cap="none"/>
                        <a:t> Number.parseInt(text)</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Convierte un STRING text en un NUMBER entero.</a:t>
                      </a:r>
                      <a:endParaRPr/>
                    </a:p>
                  </a:txBody>
                  <a:tcPr marL="60950" marR="60950" marT="60950" marB="60950" anchor="ct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CO" sz="1400" u="none" strike="noStrike" cap="none"/>
                        <a:t> Number.parseInt(text, radix)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Idem, pero el STRING tiene un número en base NUMBER radix.</a:t>
                      </a:r>
                      <a:endParaRPr/>
                    </a:p>
                  </a:txBody>
                  <a:tcPr marL="60950" marR="60950" marT="60950" marB="60950" anchor="ct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s-CO" sz="1400" u="none" strike="noStrike" cap="none"/>
                        <a:t>Number.parseFloat(text)</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Convierte un STRING text en un NUMBER decimal.</a:t>
                      </a:r>
                      <a:endParaRPr/>
                    </a:p>
                  </a:txBody>
                  <a:tcPr marL="60950" marR="60950" marT="60950" marB="60950" anchor="ct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s-CO" sz="1400" u="none" strike="noStrike" cap="none"/>
                        <a:t> Number.parseFloat(text, radix)</a:t>
                      </a:r>
                      <a:endParaRPr/>
                    </a:p>
                  </a:txBody>
                  <a:tcPr marL="60950" marR="60950" marT="60950" marB="60950" anchor="ctr"/>
                </a:tc>
                <a:tc>
                  <a:txBody>
                    <a:bodyPr/>
                    <a:lstStyle/>
                    <a:p>
                      <a:pPr marL="0" marR="0" lvl="0" indent="0" algn="l" rtl="0">
                        <a:lnSpc>
                          <a:spcPct val="100000"/>
                        </a:lnSpc>
                        <a:spcBef>
                          <a:spcPts val="0"/>
                        </a:spcBef>
                        <a:spcAft>
                          <a:spcPts val="0"/>
                        </a:spcAft>
                        <a:buNone/>
                      </a:pPr>
                      <a:r>
                        <a:rPr lang="es-CO" sz="1400" u="none" strike="noStrike" cap="none"/>
                        <a:t>Idem, pero el STRING tiene un número en base NUMBER radix.</a:t>
                      </a:r>
                      <a:endParaRPr/>
                    </a:p>
                  </a:txBody>
                  <a:tcPr marL="60950" marR="60950" marT="60950" marB="60950" anchor="ct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Tema de Office">
  <a:themeElements>
    <a:clrScheme name="Riwi">
      <a:dk1>
        <a:srgbClr val="000000"/>
      </a:dk1>
      <a:lt1>
        <a:srgbClr val="FFFFFF"/>
      </a:lt1>
      <a:dk2>
        <a:srgbClr val="44546A"/>
      </a:dk2>
      <a:lt2>
        <a:srgbClr val="E7E6E6"/>
      </a:lt2>
      <a:accent1>
        <a:srgbClr val="6B5CFF"/>
      </a:accent1>
      <a:accent2>
        <a:srgbClr val="5ACBA3"/>
      </a:accent2>
      <a:accent3>
        <a:srgbClr val="E5CA51"/>
      </a:accent3>
      <a:accent4>
        <a:srgbClr val="E9A1FC"/>
      </a:accent4>
      <a:accent5>
        <a:srgbClr val="FE654F"/>
      </a:accent5>
      <a:accent6>
        <a:srgbClr val="171E4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341</Words>
  <Application>Microsoft Office PowerPoint</Application>
  <PresentationFormat>Panorámica</PresentationFormat>
  <Paragraphs>165</Paragraphs>
  <Slides>18</Slides>
  <Notes>18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Ubuntu Light</vt:lpstr>
      <vt:lpstr>Calibri</vt:lpstr>
      <vt:lpstr>Ubuntu</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Alejandra Maria Martinez Ocampo</dc:creator>
  <cp:lastModifiedBy>kevin mejia</cp:lastModifiedBy>
  <cp:revision>1</cp:revision>
  <dcterms:created xsi:type="dcterms:W3CDTF">2023-04-19T20:56:41Z</dcterms:created>
  <dcterms:modified xsi:type="dcterms:W3CDTF">2023-11-20T01:11:14Z</dcterms:modified>
</cp:coreProperties>
</file>