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550BD-D417-E23B-DD1A-288D9CB7177A}" v="208" dt="2025-01-22T13:20:50.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 y="154"/>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lIns="91440" tIns="45720" rIns="91440" bIns="45720" rtlCol="0" anchor="t">
            <a:spAutoFit/>
          </a:bodyPr>
          <a:lstStyle/>
          <a:p>
            <a:pPr algn="r"/>
            <a:r>
              <a:rPr lang="en-US" sz="3600" b="1" dirty="0">
                <a:solidFill>
                  <a:schemeClr val="bg1"/>
                </a:solidFill>
                <a:latin typeface="Calibri"/>
                <a:cs typeface="Times New Roman"/>
              </a:rPr>
              <a:t>  WASTE CLASSIFICATION USING</a:t>
            </a:r>
          </a:p>
          <a:p>
            <a:pPr algn="r"/>
            <a:r>
              <a:rPr lang="en-US" sz="3600" b="1" dirty="0">
                <a:solidFill>
                  <a:schemeClr val="bg1"/>
                </a:solidFill>
                <a:latin typeface="Calibri"/>
                <a:cs typeface="Times New Roman"/>
              </a:rPr>
              <a:t>CNN MODEL  </a:t>
            </a:r>
            <a:r>
              <a:rPr lang="en-IN" sz="3600" b="1" dirty="0">
                <a:solidFill>
                  <a:schemeClr val="bg1"/>
                </a:solidFill>
                <a:latin typeface="Calibri"/>
                <a:cs typeface="Times New Roman"/>
              </a:rPr>
              <a:t>   </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a:solidFill>
                  <a:srgbClr val="213163"/>
                </a:solidFill>
              </a:rPr>
              <a:t>Learning Objectives</a:t>
            </a:r>
            <a:endParaRPr lang="en-IN" sz="200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a:solidFill>
                  <a:schemeClr val="tx1"/>
                </a:solidFill>
                <a:latin typeface="+mn-lt"/>
              </a:rPr>
              <a:t>GOAL</a:t>
            </a:r>
          </a:p>
        </p:txBody>
      </p:sp>
      <p:sp>
        <p:nvSpPr>
          <p:cNvPr id="8" name="TextBox 7">
            <a:extLst>
              <a:ext uri="{FF2B5EF4-FFF2-40B4-BE49-F238E27FC236}">
                <a16:creationId xmlns:a16="http://schemas.microsoft.com/office/drawing/2014/main" id="{25D3AA87-7FFC-7328-05CB-6129E2DDCD11}"/>
              </a:ext>
            </a:extLst>
          </p:cNvPr>
          <p:cNvSpPr txBox="1"/>
          <p:nvPr/>
        </p:nvSpPr>
        <p:spPr>
          <a:xfrm>
            <a:off x="29169" y="1600037"/>
            <a:ext cx="6949768" cy="54245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romanUcPeriod"/>
            </a:pPr>
            <a:r>
              <a:rPr lang="en-US" sz="1850" b="1" dirty="0">
                <a:solidFill>
                  <a:schemeClr val="tx1"/>
                </a:solidFill>
                <a:latin typeface="Google Sans"/>
              </a:rPr>
              <a:t>CNN is supervised learning technique for finding patterns in images to classify and recognize objects, classes and categories.</a:t>
            </a:r>
          </a:p>
          <a:p>
            <a:pPr marL="514350" indent="-514350">
              <a:buFont typeface="+mj-lt"/>
              <a:buAutoNum type="romanUcPeriod"/>
            </a:pPr>
            <a:r>
              <a:rPr lang="en-US" sz="1850" b="1" dirty="0">
                <a:solidFill>
                  <a:schemeClr val="tx1"/>
                </a:solidFill>
                <a:latin typeface="Google Sans"/>
              </a:rPr>
              <a:t> CNN architecture has three layers Convolution layers, Rectified linear unit, and Pooling layers. CNN also use to classify audio, time series and signal data.</a:t>
            </a:r>
          </a:p>
          <a:p>
            <a:pPr marL="514350" indent="-514350">
              <a:buFont typeface="+mj-lt"/>
              <a:buAutoNum type="romanUcPeriod"/>
            </a:pPr>
            <a:r>
              <a:rPr lang="en-US" sz="1850" b="1" dirty="0">
                <a:solidFill>
                  <a:schemeClr val="tx1"/>
                </a:solidFill>
                <a:latin typeface="Google Sans"/>
              </a:rPr>
              <a:t>By using CNN model  to identify whether it is plastic waste  or not </a:t>
            </a:r>
          </a:p>
          <a:p>
            <a:pPr marL="514350" indent="-514350">
              <a:buFont typeface="+mj-lt"/>
              <a:buAutoNum type="romanUcPeriod"/>
            </a:pPr>
            <a:r>
              <a:rPr lang="en-US" sz="1850" b="1" dirty="0">
                <a:solidFill>
                  <a:schemeClr val="tx1"/>
                </a:solidFill>
                <a:latin typeface="Google Sans"/>
              </a:rPr>
              <a:t>In this  CNN  we use the AI power model  to classify the waste materials  based on the  Visualization of  the data image of the product like( plastic water bottle ,apple ,</a:t>
            </a:r>
            <a:r>
              <a:rPr lang="en-US" sz="1850" b="1" dirty="0" err="1">
                <a:solidFill>
                  <a:schemeClr val="tx1"/>
                </a:solidFill>
                <a:latin typeface="Google Sans"/>
              </a:rPr>
              <a:t>etc</a:t>
            </a:r>
            <a:r>
              <a:rPr lang="en-US" sz="1850" b="1" dirty="0">
                <a:solidFill>
                  <a:schemeClr val="tx1"/>
                </a:solidFill>
                <a:latin typeface="Google Sans"/>
              </a:rPr>
              <a:t> )</a:t>
            </a:r>
          </a:p>
          <a:p>
            <a:pPr marL="514350" indent="-514350">
              <a:buFont typeface="+mj-lt"/>
              <a:buAutoNum type="romanUcPeriod"/>
            </a:pPr>
            <a:r>
              <a:rPr lang="en-US" sz="1850" b="1" dirty="0">
                <a:solidFill>
                  <a:schemeClr val="tx1"/>
                </a:solidFill>
                <a:latin typeface="Google Sans"/>
              </a:rPr>
              <a:t>So, from this CNN method  we can identify whether it is Organic or recyclable of that considered  product </a:t>
            </a:r>
          </a:p>
          <a:p>
            <a:pPr marL="514350" indent="-514350">
              <a:buFont typeface="+mj-lt"/>
              <a:buAutoNum type="romanUcPeriod"/>
            </a:pPr>
            <a:r>
              <a:rPr lang="en-US" sz="1850" b="1" dirty="0">
                <a:solidFill>
                  <a:schemeClr val="tx1"/>
                </a:solidFill>
                <a:latin typeface="Google Sans"/>
              </a:rPr>
              <a:t>First  we will  train the model after that testing process ,then finally deployment.</a:t>
            </a:r>
          </a:p>
          <a:p>
            <a:pPr marL="514350" indent="-514350">
              <a:buFont typeface="+mj-lt"/>
              <a:buAutoNum type="romanUcPeriod"/>
            </a:pPr>
            <a:endParaRPr lang="en-US" sz="1850" b="1" dirty="0">
              <a:solidFill>
                <a:schemeClr val="tx1"/>
              </a:solidFill>
              <a:latin typeface="Google Sans"/>
            </a:endParaRPr>
          </a:p>
          <a:p>
            <a:pPr marL="514350" indent="-514350">
              <a:buFont typeface="+mj-lt"/>
              <a:buAutoNum type="romanUcPeriod"/>
            </a:pPr>
            <a:endParaRPr lang="en-US" sz="1850" b="1" dirty="0">
              <a:solidFill>
                <a:schemeClr val="tx1"/>
              </a:solidFill>
              <a:latin typeface="Google Sans"/>
            </a:endParaRPr>
          </a:p>
          <a:p>
            <a:endParaRPr lang="en-US" sz="1850" b="1" dirty="0">
              <a:solidFill>
                <a:schemeClr val="tx1"/>
              </a:solidFill>
              <a:latin typeface="Google Sans"/>
            </a:endParaRPr>
          </a:p>
          <a:p>
            <a:pPr marL="514350" indent="-514350">
              <a:buFont typeface="+mj-lt"/>
              <a:buAutoNum type="romanUcPeriod"/>
            </a:pPr>
            <a:endParaRPr lang="en-US" sz="1600" b="1" i="1" dirty="0">
              <a:solidFill>
                <a:schemeClr val="tx1"/>
              </a:solidFill>
            </a:endParaRPr>
          </a:p>
          <a:p>
            <a:endParaRPr lang="en-US" sz="1600" b="1" i="1" dirty="0">
              <a:solidFill>
                <a:schemeClr val="tx1"/>
              </a:solidFill>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2983" y="792361"/>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205411D6-D809-F083-C922-B241574B8F60}"/>
              </a:ext>
            </a:extLst>
          </p:cNvPr>
          <p:cNvSpPr txBox="1"/>
          <p:nvPr/>
        </p:nvSpPr>
        <p:spPr>
          <a:xfrm>
            <a:off x="103833" y="428178"/>
            <a:ext cx="11785184"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solidFill>
                <a:schemeClr val="tx1"/>
              </a:solidFill>
              <a:latin typeface="Google Sans"/>
            </a:endParaRPr>
          </a:p>
          <a:p>
            <a:endParaRPr lang="en-US" sz="2400" dirty="0">
              <a:solidFill>
                <a:schemeClr val="tx1"/>
              </a:solidFill>
              <a:latin typeface="Google Sans"/>
            </a:endParaRPr>
          </a:p>
          <a:p>
            <a:r>
              <a:rPr lang="en-US" sz="2400" dirty="0">
                <a:solidFill>
                  <a:schemeClr val="tx1"/>
                </a:solidFill>
                <a:latin typeface="Google Sans"/>
              </a:rPr>
              <a:t>CNN is supervised learning technique for finding patterns in images to classify and recognize objects, classes and categories. CNN architecture has three layers Convolution layers, Rectified linear unit, and Pooling layers. CNN also use to classify audio, time series and signal data</a:t>
            </a:r>
          </a:p>
          <a:p>
            <a:r>
              <a:rPr lang="en-US" sz="1600" dirty="0">
                <a:solidFill>
                  <a:schemeClr val="tx1"/>
                </a:solidFill>
              </a:rPr>
              <a:t> </a:t>
            </a:r>
            <a:r>
              <a:rPr lang="en-US" sz="2400" dirty="0">
                <a:solidFill>
                  <a:schemeClr val="tx1"/>
                </a:solidFill>
              </a:rPr>
              <a:t>convolutional neural network (CNN) is a type of artificial neural network used primarily for image recognition and processing, due to its ability to recognize patterns in images.</a:t>
            </a:r>
          </a:p>
          <a:p>
            <a:r>
              <a:rPr lang="en-US" sz="2400" dirty="0">
                <a:solidFill>
                  <a:schemeClr val="tx1"/>
                </a:solidFill>
              </a:rPr>
              <a:t>Here the tools are  used in </a:t>
            </a:r>
            <a:r>
              <a:rPr lang="en-US" sz="2400" dirty="0" err="1">
                <a:solidFill>
                  <a:schemeClr val="tx1"/>
                </a:solidFill>
              </a:rPr>
              <a:t>ths</a:t>
            </a:r>
            <a:r>
              <a:rPr lang="en-US" sz="2400" dirty="0">
                <a:solidFill>
                  <a:schemeClr val="tx1"/>
                </a:solidFill>
              </a:rPr>
              <a:t> CNN model  and development environments are                                                              </a:t>
            </a:r>
          </a:p>
          <a:p>
            <a:pPr marL="457200" indent="-457200">
              <a:buFont typeface="+mj-lt"/>
              <a:buAutoNum type="arabicPeriod"/>
            </a:pPr>
            <a:r>
              <a:rPr lang="en-US" sz="2400" b="1" dirty="0" err="1">
                <a:solidFill>
                  <a:schemeClr val="tx1"/>
                </a:solidFill>
              </a:rPr>
              <a:t>Keras</a:t>
            </a:r>
            <a:r>
              <a:rPr lang="en-US" sz="2400" b="1" dirty="0">
                <a:solidFill>
                  <a:schemeClr val="tx1"/>
                </a:solidFill>
              </a:rPr>
              <a:t>                                            1)</a:t>
            </a:r>
            <a:r>
              <a:rPr lang="en-US" sz="2400" b="1" dirty="0" err="1">
                <a:solidFill>
                  <a:schemeClr val="tx1"/>
                </a:solidFill>
              </a:rPr>
              <a:t>Jupter</a:t>
            </a:r>
            <a:r>
              <a:rPr lang="en-US" sz="2400" b="1" dirty="0">
                <a:solidFill>
                  <a:schemeClr val="tx1"/>
                </a:solidFill>
              </a:rPr>
              <a:t> notebook </a:t>
            </a:r>
          </a:p>
          <a:p>
            <a:pPr marL="457200" indent="-457200">
              <a:buFont typeface="+mj-lt"/>
              <a:buAutoNum type="arabicPeriod"/>
            </a:pPr>
            <a:r>
              <a:rPr lang="en-US" sz="2400" b="1" dirty="0">
                <a:solidFill>
                  <a:schemeClr val="tx1"/>
                </a:solidFill>
              </a:rPr>
              <a:t>Open CV - Python                        2) Google </a:t>
            </a:r>
            <a:r>
              <a:rPr lang="en-US" sz="2400" b="1" dirty="0" err="1">
                <a:solidFill>
                  <a:schemeClr val="tx1"/>
                </a:solidFill>
              </a:rPr>
              <a:t>colab</a:t>
            </a:r>
            <a:endParaRPr lang="en-US" sz="2400" b="1" dirty="0">
              <a:solidFill>
                <a:schemeClr val="tx1"/>
              </a:solidFill>
            </a:endParaRPr>
          </a:p>
          <a:p>
            <a:pPr marL="457200" indent="-457200">
              <a:buFont typeface="+mj-lt"/>
              <a:buAutoNum type="arabicPeriod"/>
            </a:pPr>
            <a:r>
              <a:rPr lang="en-US" sz="2400" b="1" dirty="0" err="1">
                <a:solidFill>
                  <a:schemeClr val="tx1"/>
                </a:solidFill>
              </a:rPr>
              <a:t>Numpy</a:t>
            </a:r>
            <a:r>
              <a:rPr lang="en-US" sz="2400" b="1" dirty="0">
                <a:solidFill>
                  <a:schemeClr val="tx1"/>
                </a:solidFill>
              </a:rPr>
              <a:t> </a:t>
            </a:r>
          </a:p>
          <a:p>
            <a:pPr marL="457200" indent="-457200">
              <a:buFont typeface="+mj-lt"/>
              <a:buAutoNum type="arabicPeriod"/>
            </a:pPr>
            <a:r>
              <a:rPr lang="en-US" sz="2400" b="1" dirty="0">
                <a:solidFill>
                  <a:schemeClr val="tx1"/>
                </a:solidFill>
              </a:rPr>
              <a:t>Pandas </a:t>
            </a:r>
          </a:p>
          <a:p>
            <a:pPr marL="457200" indent="-457200">
              <a:buFont typeface="+mj-lt"/>
              <a:buAutoNum type="arabicPeriod"/>
            </a:pPr>
            <a:r>
              <a:rPr lang="en-US" sz="2400" b="1" dirty="0">
                <a:solidFill>
                  <a:schemeClr val="tx1"/>
                </a:solidFill>
              </a:rPr>
              <a:t>Matplotlib</a:t>
            </a:r>
          </a:p>
          <a:p>
            <a:pPr marL="457200" indent="-457200">
              <a:buFont typeface="+mj-lt"/>
              <a:buAutoNum type="arabicPeriod"/>
            </a:pPr>
            <a:endParaRPr lang="en-US" sz="2400" b="1" dirty="0">
              <a:solidFill>
                <a:schemeClr val="tx1"/>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a:solidFill>
                  <a:srgbClr val="213163"/>
                </a:solidFill>
              </a:rPr>
              <a:t>Methodology</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7E270EC3-C772-216D-138D-6F9926332630}"/>
              </a:ext>
            </a:extLst>
          </p:cNvPr>
          <p:cNvSpPr txBox="1"/>
          <p:nvPr/>
        </p:nvSpPr>
        <p:spPr>
          <a:xfrm>
            <a:off x="104172" y="1415970"/>
            <a:ext cx="10990161"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solidFill>
                  <a:schemeClr val="tx1"/>
                </a:solidFill>
                <a:latin typeface="Google Sans"/>
              </a:rPr>
              <a:t>The methodology for a Convolutional Neural Network (CNN) model for image classification involves breaking down images into smaller pieces to identify patterns. These patterns help the CNN recognize objects, such as shapes and edges. </a:t>
            </a:r>
          </a:p>
          <a:p>
            <a:r>
              <a:rPr lang="en-US" sz="1850">
                <a:solidFill>
                  <a:schemeClr val="tx1"/>
                </a:solidFill>
                <a:latin typeface="Google Sans"/>
              </a:rPr>
              <a:t>Steps in the CNN model methodology </a:t>
            </a:r>
          </a:p>
          <a:p>
            <a:pPr>
              <a:buFont typeface=""/>
              <a:buAutoNum type="arabicPeriod"/>
            </a:pPr>
            <a:r>
              <a:rPr lang="en-US" sz="1850" b="1">
                <a:solidFill>
                  <a:schemeClr val="tx1"/>
                </a:solidFill>
                <a:latin typeface="Google Sans"/>
              </a:rPr>
              <a:t>Import libraries</a:t>
            </a:r>
            <a:r>
              <a:rPr lang="en-US" sz="1850">
                <a:solidFill>
                  <a:schemeClr val="tx1"/>
                </a:solidFill>
                <a:latin typeface="Google Sans"/>
              </a:rPr>
              <a:t>: Import libraries like TensorFlow</a:t>
            </a:r>
          </a:p>
          <a:p>
            <a:pPr>
              <a:buFont typeface=""/>
              <a:buAutoNum type="arabicPeriod" startAt="2"/>
            </a:pPr>
            <a:r>
              <a:rPr lang="en-US" sz="1850" b="1">
                <a:solidFill>
                  <a:schemeClr val="tx1"/>
                </a:solidFill>
                <a:latin typeface="Google Sans"/>
              </a:rPr>
              <a:t>Set up directory structure</a:t>
            </a:r>
            <a:r>
              <a:rPr lang="en-US" sz="1850">
                <a:solidFill>
                  <a:schemeClr val="tx1"/>
                </a:solidFill>
                <a:latin typeface="Google Sans"/>
              </a:rPr>
              <a:t>: Create a directory structure for the image data</a:t>
            </a:r>
          </a:p>
          <a:p>
            <a:pPr>
              <a:buFont typeface=""/>
              <a:buAutoNum type="arabicPeriod" startAt="3"/>
            </a:pPr>
            <a:r>
              <a:rPr lang="en-US" sz="1850" b="1">
                <a:solidFill>
                  <a:schemeClr val="tx1"/>
                </a:solidFill>
                <a:latin typeface="Google Sans"/>
              </a:rPr>
              <a:t>Create image data generators</a:t>
            </a:r>
            <a:r>
              <a:rPr lang="en-US" sz="1850">
                <a:solidFill>
                  <a:schemeClr val="tx1"/>
                </a:solidFill>
                <a:latin typeface="Google Sans"/>
              </a:rPr>
              <a:t>: Create generators to flow data from directories</a:t>
            </a:r>
          </a:p>
          <a:p>
            <a:pPr>
              <a:buFont typeface=""/>
              <a:buAutoNum type="arabicPeriod" startAt="4"/>
            </a:pPr>
            <a:r>
              <a:rPr lang="en-US" sz="1850" b="1">
                <a:solidFill>
                  <a:schemeClr val="tx1"/>
                </a:solidFill>
                <a:latin typeface="Google Sans"/>
              </a:rPr>
              <a:t>Train the CNN model</a:t>
            </a:r>
            <a:r>
              <a:rPr lang="en-US" sz="1850">
                <a:solidFill>
                  <a:schemeClr val="tx1"/>
                </a:solidFill>
                <a:latin typeface="Google Sans"/>
              </a:rPr>
              <a:t>: Train the CNN model using the image data</a:t>
            </a:r>
          </a:p>
          <a:p>
            <a:pPr>
              <a:buFont typeface=""/>
              <a:buAutoNum type="arabicPeriod" startAt="5"/>
            </a:pPr>
            <a:r>
              <a:rPr lang="en-US" sz="1850" b="1">
                <a:solidFill>
                  <a:schemeClr val="tx1"/>
                </a:solidFill>
                <a:latin typeface="Google Sans"/>
              </a:rPr>
              <a:t>Evaluate the model</a:t>
            </a:r>
            <a:r>
              <a:rPr lang="en-US" sz="1850">
                <a:solidFill>
                  <a:schemeClr val="tx1"/>
                </a:solidFill>
                <a:latin typeface="Google Sans"/>
              </a:rPr>
              <a:t>: Evaluate the performance of the CNN model</a:t>
            </a:r>
          </a:p>
          <a:p>
            <a:r>
              <a:rPr lang="en-US" sz="1850">
                <a:solidFill>
                  <a:schemeClr val="tx1"/>
                </a:solidFill>
                <a:latin typeface="Google Sans"/>
              </a:rPr>
              <a:t>CNN model architecture</a:t>
            </a:r>
          </a:p>
          <a:p>
            <a:pPr marL="228600" indent="-228600">
              <a:buFont typeface=""/>
              <a:buChar char="•"/>
            </a:pPr>
            <a:r>
              <a:rPr lang="en-US" sz="1850" b="1">
                <a:solidFill>
                  <a:schemeClr val="tx1"/>
                </a:solidFill>
                <a:latin typeface="Google Sans"/>
              </a:rPr>
              <a:t>Convolutional layer</a:t>
            </a:r>
            <a:r>
              <a:rPr lang="en-US" sz="1850">
                <a:solidFill>
                  <a:schemeClr val="tx1"/>
                </a:solidFill>
                <a:latin typeface="Google Sans"/>
              </a:rPr>
              <a:t>: Applies filters to the input image to capture local patterns </a:t>
            </a:r>
          </a:p>
          <a:p>
            <a:pPr marL="228600" indent="-228600">
              <a:buFont typeface=""/>
              <a:buChar char="•"/>
            </a:pPr>
            <a:r>
              <a:rPr lang="en-US" sz="1850" b="1">
                <a:solidFill>
                  <a:schemeClr val="tx1"/>
                </a:solidFill>
                <a:latin typeface="Google Sans"/>
              </a:rPr>
              <a:t>Activation layer</a:t>
            </a:r>
            <a:r>
              <a:rPr lang="en-US" sz="1850">
                <a:solidFill>
                  <a:schemeClr val="tx1"/>
                </a:solidFill>
                <a:latin typeface="Google Sans"/>
              </a:rPr>
              <a:t>: Introduces non-linearity using activation functions like </a:t>
            </a:r>
            <a:r>
              <a:rPr lang="en-US" sz="1850" err="1">
                <a:solidFill>
                  <a:schemeClr val="tx1"/>
                </a:solidFill>
                <a:latin typeface="Google Sans"/>
              </a:rPr>
              <a:t>ReLU</a:t>
            </a:r>
            <a:r>
              <a:rPr lang="en-US" sz="1850">
                <a:solidFill>
                  <a:schemeClr val="tx1"/>
                </a:solidFill>
                <a:latin typeface="Google Sans"/>
              </a:rPr>
              <a:t> </a:t>
            </a:r>
          </a:p>
          <a:p>
            <a:pPr marL="228600" indent="-228600">
              <a:buFont typeface=""/>
              <a:buChar char="•"/>
            </a:pPr>
            <a:r>
              <a:rPr lang="en-US" sz="1850" b="1">
                <a:solidFill>
                  <a:schemeClr val="tx1"/>
                </a:solidFill>
                <a:latin typeface="Google Sans"/>
              </a:rPr>
              <a:t>Pooling layer</a:t>
            </a:r>
            <a:r>
              <a:rPr lang="en-US" sz="1850">
                <a:solidFill>
                  <a:schemeClr val="tx1"/>
                </a:solidFill>
                <a:latin typeface="Google Sans"/>
              </a:rPr>
              <a:t>: Reduces spatial dimensions while retaining important information </a:t>
            </a:r>
          </a:p>
          <a:p>
            <a:pPr marL="228600" indent="-228600">
              <a:buFont typeface=""/>
              <a:buChar char="•"/>
            </a:pPr>
            <a:r>
              <a:rPr lang="en-US" sz="1850" b="1">
                <a:solidFill>
                  <a:schemeClr val="tx1"/>
                </a:solidFill>
                <a:latin typeface="Google Sans"/>
              </a:rPr>
              <a:t>Dense layer</a:t>
            </a:r>
            <a:r>
              <a:rPr lang="en-US" sz="1850">
                <a:solidFill>
                  <a:schemeClr val="tx1"/>
                </a:solidFill>
                <a:latin typeface="Google Sans"/>
              </a:rPr>
              <a:t>: Also known as a fully connected layer </a:t>
            </a:r>
          </a:p>
          <a:p>
            <a:r>
              <a:rPr lang="en-US" sz="1850">
                <a:solidFill>
                  <a:schemeClr val="tx1"/>
                </a:solidFill>
                <a:latin typeface="Google Sans"/>
              </a:rPr>
              <a:t>CNN model advantages</a:t>
            </a:r>
          </a:p>
          <a:p>
            <a:pPr marL="228600" indent="-228600">
              <a:buFont typeface=""/>
              <a:buChar char="•"/>
            </a:pPr>
            <a:r>
              <a:rPr lang="en-US" sz="1850">
                <a:solidFill>
                  <a:schemeClr val="tx1"/>
                </a:solidFill>
                <a:latin typeface="Google Sans"/>
              </a:rPr>
              <a:t>CNNs are inspired by how animals process visual information to recognize objects </a:t>
            </a:r>
          </a:p>
          <a:p>
            <a:pPr marL="228600" indent="-228600">
              <a:buFont typeface=""/>
              <a:buChar char="•"/>
            </a:pPr>
            <a:r>
              <a:rPr lang="en-US" sz="1850">
                <a:solidFill>
                  <a:schemeClr val="tx1"/>
                </a:solidFill>
                <a:latin typeface="Google Sans"/>
              </a:rPr>
              <a:t>CNNs are efficient because they use the same filters across different parts of an image </a:t>
            </a:r>
          </a:p>
          <a:p>
            <a:pPr>
              <a:buFont typeface=""/>
              <a:buChar char="•"/>
            </a:pPr>
            <a:r>
              <a:rPr lang="en-US" sz="1850">
                <a:solidFill>
                  <a:schemeClr val="tx1"/>
                </a:solidFill>
                <a:latin typeface="Google Sans"/>
              </a:rPr>
              <a:t>CNNs are a popular method for image classification </a:t>
            </a:r>
          </a:p>
          <a:p>
            <a:endParaRPr lang="en-US" sz="1850">
              <a:solidFill>
                <a:schemeClr val="tx1"/>
              </a:solidFill>
              <a:latin typeface="Google Sans"/>
            </a:endParaRPr>
          </a:p>
          <a:p>
            <a:endParaRPr lang="en-US" sz="1850">
              <a:solidFill>
                <a:schemeClr val="tx1"/>
              </a:solidFill>
              <a:latin typeface="Google Sans"/>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68827" y="973394"/>
            <a:ext cx="10903974" cy="707886"/>
          </a:xfrm>
          <a:prstGeom prst="rect">
            <a:avLst/>
          </a:prstGeom>
          <a:noFill/>
        </p:spPr>
        <p:txBody>
          <a:bodyPr wrap="square" lIns="91440" tIns="45720" rIns="91440" bIns="45720" anchor="t">
            <a:spAutoFit/>
          </a:bodyPr>
          <a:lstStyle/>
          <a:p>
            <a:r>
              <a:rPr lang="en-US" sz="2000" dirty="0">
                <a:solidFill>
                  <a:schemeClr val="tx1"/>
                </a:solidFill>
              </a:rPr>
              <a:t>The problem statement for a CNN model for image classification is to build a model that can classify images based on their content</a:t>
            </a:r>
          </a:p>
        </p:txBody>
      </p:sp>
      <p:pic>
        <p:nvPicPr>
          <p:cNvPr id="6" name="Picture 5" descr="A collage of different objects&#10;&#10;Description automatically generated">
            <a:extLst>
              <a:ext uri="{FF2B5EF4-FFF2-40B4-BE49-F238E27FC236}">
                <a16:creationId xmlns:a16="http://schemas.microsoft.com/office/drawing/2014/main" id="{17A8C324-B369-7A10-0909-7AEFAC611C87}"/>
              </a:ext>
            </a:extLst>
          </p:cNvPr>
          <p:cNvPicPr>
            <a:picLocks noChangeAspect="1"/>
          </p:cNvPicPr>
          <p:nvPr/>
        </p:nvPicPr>
        <p:blipFill>
          <a:blip r:embed="rId2"/>
          <a:stretch>
            <a:fillRect/>
          </a:stretch>
        </p:blipFill>
        <p:spPr>
          <a:xfrm>
            <a:off x="4277032" y="1681280"/>
            <a:ext cx="7521678" cy="4778474"/>
          </a:xfrm>
          <a:prstGeom prst="rect">
            <a:avLst/>
          </a:prstGeom>
        </p:spPr>
      </p:pic>
      <p:pic>
        <p:nvPicPr>
          <p:cNvPr id="8" name="Picture 7" descr="A green and purple pie chart&#10;&#10;Description automatically generated">
            <a:extLst>
              <a:ext uri="{FF2B5EF4-FFF2-40B4-BE49-F238E27FC236}">
                <a16:creationId xmlns:a16="http://schemas.microsoft.com/office/drawing/2014/main" id="{EB4FBA3F-0C43-CE88-74C6-722FCE2AF45C}"/>
              </a:ext>
            </a:extLst>
          </p:cNvPr>
          <p:cNvPicPr>
            <a:picLocks noChangeAspect="1"/>
          </p:cNvPicPr>
          <p:nvPr/>
        </p:nvPicPr>
        <p:blipFill>
          <a:blip r:embed="rId3"/>
          <a:stretch>
            <a:fillRect/>
          </a:stretch>
        </p:blipFill>
        <p:spPr>
          <a:xfrm>
            <a:off x="314632" y="1750142"/>
            <a:ext cx="3962400" cy="4601460"/>
          </a:xfrm>
          <a:prstGeom prst="rect">
            <a:avLst/>
          </a:prstGeom>
        </p:spPr>
      </p:pic>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2" name="TextBox 1">
            <a:extLst>
              <a:ext uri="{FF2B5EF4-FFF2-40B4-BE49-F238E27FC236}">
                <a16:creationId xmlns:a16="http://schemas.microsoft.com/office/drawing/2014/main" id="{AD97E204-7D1D-9566-BB4F-81FBBACB571F}"/>
              </a:ext>
            </a:extLst>
          </p:cNvPr>
          <p:cNvSpPr txBox="1"/>
          <p:nvPr/>
        </p:nvSpPr>
        <p:spPr>
          <a:xfrm>
            <a:off x="258502" y="1714982"/>
            <a:ext cx="9118921"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dirty="0">
                <a:solidFill>
                  <a:schemeClr val="tx1"/>
                </a:solidFill>
                <a:latin typeface="Google Sans"/>
              </a:rPr>
              <a:t>CNN methods in image processing involve using convolutional layers to detect features, pooling layers to </a:t>
            </a:r>
            <a:r>
              <a:rPr lang="en-US" sz="1850" dirty="0" err="1">
                <a:solidFill>
                  <a:schemeClr val="tx1"/>
                </a:solidFill>
                <a:latin typeface="Google Sans"/>
              </a:rPr>
              <a:t>downsample</a:t>
            </a:r>
            <a:r>
              <a:rPr lang="en-US" sz="1850" dirty="0">
                <a:solidFill>
                  <a:schemeClr val="tx1"/>
                </a:solidFill>
                <a:latin typeface="Google Sans"/>
              </a:rPr>
              <a:t> data, and fully connected layers for classification. Activation functions add non-linearity, optimization algorithms adjust parameters, and regularization techniques prevent overfitting</a:t>
            </a:r>
            <a:endParaRPr lang="en-US" sz="1850" dirty="0">
              <a:solidFill>
                <a:schemeClr val="tx1"/>
              </a:solidFill>
            </a:endParaRPr>
          </a:p>
        </p:txBody>
      </p:sp>
      <p:pic>
        <p:nvPicPr>
          <p:cNvPr id="5" name="Picture 4" descr="A collage of different objects&#10;&#10;Description automatically generated">
            <a:extLst>
              <a:ext uri="{FF2B5EF4-FFF2-40B4-BE49-F238E27FC236}">
                <a16:creationId xmlns:a16="http://schemas.microsoft.com/office/drawing/2014/main" id="{F248812F-A5FB-98A3-85E4-A762BD8B0989}"/>
              </a:ext>
            </a:extLst>
          </p:cNvPr>
          <p:cNvPicPr>
            <a:picLocks noChangeAspect="1"/>
          </p:cNvPicPr>
          <p:nvPr/>
        </p:nvPicPr>
        <p:blipFill>
          <a:blip r:embed="rId2"/>
          <a:stretch>
            <a:fillRect/>
          </a:stretch>
        </p:blipFill>
        <p:spPr>
          <a:xfrm>
            <a:off x="121920" y="3037840"/>
            <a:ext cx="11816080" cy="3820160"/>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59ED3F-F7A7-4DCB-B5AD-4BED526E9A07}"/>
              </a:ext>
            </a:extLst>
          </p:cNvPr>
          <p:cNvSpPr txBox="1"/>
          <p:nvPr/>
        </p:nvSpPr>
        <p:spPr>
          <a:xfrm>
            <a:off x="117989" y="963560"/>
            <a:ext cx="1054018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rgbClr val="213163"/>
                </a:solidFill>
              </a:rPr>
              <a:t>Screenshots and outputs </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en-US" sz="1800" b="1" i="0" u="none" strike="noStrike" kern="0" cap="none" spc="0" normalizeH="0" baseline="0" noProof="0" dirty="0">
                <a:ln>
                  <a:noFill/>
                </a:ln>
                <a:solidFill>
                  <a:srgbClr val="213163"/>
                </a:solidFill>
                <a:effectLst/>
                <a:uLnTx/>
                <a:uFillTx/>
                <a:latin typeface="Arial"/>
                <a:cs typeface="Arial"/>
                <a:sym typeface="Arial"/>
              </a:rPr>
              <a:t> </a:t>
            </a:r>
            <a:r>
              <a:rPr lang="en-US" sz="1800" b="1" dirty="0">
                <a:solidFill>
                  <a:schemeClr val="tx1"/>
                </a:solidFill>
              </a:rPr>
              <a:t>These are the models we train the based on the  material which is organic  waste and  training model values shown in Train Model Accuracy and  their validation  Accuracy </a:t>
            </a:r>
            <a:endParaRPr kumimoji="0" lang="en-IN" sz="2000" b="1" i="0" u="none" strike="noStrike" kern="0" cap="none" spc="0" normalizeH="0" baseline="0" noProof="0" dirty="0">
              <a:ln>
                <a:noFill/>
              </a:ln>
              <a:solidFill>
                <a:schemeClr val="tx1"/>
              </a:solidFill>
              <a:effectLst/>
              <a:uLnTx/>
              <a:uFillTx/>
              <a:latin typeface="Arial"/>
              <a:cs typeface="Arial"/>
              <a:sym typeface="Arial"/>
            </a:endParaRPr>
          </a:p>
        </p:txBody>
      </p:sp>
      <p:pic>
        <p:nvPicPr>
          <p:cNvPr id="11" name="Picture 10">
            <a:extLst>
              <a:ext uri="{FF2B5EF4-FFF2-40B4-BE49-F238E27FC236}">
                <a16:creationId xmlns:a16="http://schemas.microsoft.com/office/drawing/2014/main" id="{B8B18B72-9178-5C3E-198C-6F095010F899}"/>
              </a:ext>
            </a:extLst>
          </p:cNvPr>
          <p:cNvPicPr>
            <a:picLocks noChangeAspect="1"/>
          </p:cNvPicPr>
          <p:nvPr/>
        </p:nvPicPr>
        <p:blipFill>
          <a:blip r:embed="rId2"/>
          <a:stretch>
            <a:fillRect/>
          </a:stretch>
        </p:blipFill>
        <p:spPr>
          <a:xfrm>
            <a:off x="255640" y="2875280"/>
            <a:ext cx="5337243" cy="32993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6" name="Picture 25">
            <a:extLst>
              <a:ext uri="{FF2B5EF4-FFF2-40B4-BE49-F238E27FC236}">
                <a16:creationId xmlns:a16="http://schemas.microsoft.com/office/drawing/2014/main" id="{37F12295-7907-CD3C-22B3-4456E339F793}"/>
              </a:ext>
            </a:extLst>
          </p:cNvPr>
          <p:cNvPicPr>
            <a:picLocks noChangeAspect="1"/>
          </p:cNvPicPr>
          <p:nvPr/>
        </p:nvPicPr>
        <p:blipFill>
          <a:blip r:embed="rId3"/>
          <a:stretch>
            <a:fillRect/>
          </a:stretch>
        </p:blipFill>
        <p:spPr>
          <a:xfrm>
            <a:off x="6096000" y="2346960"/>
            <a:ext cx="5974080" cy="3952240"/>
          </a:xfrm>
          <a:prstGeom prst="rect">
            <a:avLst/>
          </a:prstGeom>
        </p:spPr>
      </p:pic>
    </p:spTree>
    <p:extLst>
      <p:ext uri="{BB962C8B-B14F-4D97-AF65-F5344CB8AC3E}">
        <p14:creationId xmlns:p14="http://schemas.microsoft.com/office/powerpoint/2010/main" val="398645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26020" y="983226"/>
            <a:ext cx="6664667" cy="400110"/>
          </a:xfrm>
          <a:prstGeom prst="rect">
            <a:avLst/>
          </a:prstGeom>
          <a:noFill/>
        </p:spPr>
        <p:txBody>
          <a:bodyPr wrap="square">
            <a:spAutoFit/>
          </a:bodyPr>
          <a:lstStyle/>
          <a:p>
            <a:r>
              <a:rPr lang="en-US" sz="2000" b="1">
                <a:solidFill>
                  <a:srgbClr val="213163"/>
                </a:solidFill>
              </a:rPr>
              <a:t>Conclusion:</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32829E28-6430-8198-F380-247ADA202F4F}"/>
              </a:ext>
            </a:extLst>
          </p:cNvPr>
          <p:cNvSpPr txBox="1"/>
          <p:nvPr/>
        </p:nvSpPr>
        <p:spPr>
          <a:xfrm>
            <a:off x="326020" y="1956122"/>
            <a:ext cx="11549605" cy="2939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solidFill>
                  <a:schemeClr val="tx1"/>
                </a:solidFill>
                <a:latin typeface="Google Sans"/>
              </a:rPr>
              <a:t>Convolutional neural networks (CNNs) are a powerful tool for image classification that can accurately identify objects in images. CNNs can automatically learn and extract complex features, and are used in many applications. </a:t>
            </a:r>
          </a:p>
          <a:p>
            <a:r>
              <a:rPr lang="en-US" sz="1850">
                <a:solidFill>
                  <a:schemeClr val="tx1"/>
                </a:solidFill>
                <a:latin typeface="Google Sans"/>
              </a:rPr>
              <a:t>Conclusion</a:t>
            </a:r>
          </a:p>
          <a:p>
            <a:pPr marL="228600" indent="-228600">
              <a:buFont typeface=""/>
              <a:buChar char="•"/>
            </a:pPr>
            <a:r>
              <a:rPr lang="en-US" sz="1850">
                <a:solidFill>
                  <a:schemeClr val="tx1"/>
                </a:solidFill>
                <a:latin typeface="Google Sans"/>
              </a:rPr>
              <a:t>CNNs have revolutionized computer vision and can be used in many applications. </a:t>
            </a:r>
          </a:p>
          <a:p>
            <a:pPr marL="228600" indent="-228600">
              <a:buFont typeface=""/>
              <a:buChar char="•"/>
            </a:pPr>
            <a:r>
              <a:rPr lang="en-US" sz="1850">
                <a:solidFill>
                  <a:schemeClr val="tx1"/>
                </a:solidFill>
                <a:latin typeface="Google Sans"/>
              </a:rPr>
              <a:t>CNNs can be used for object recognition, medical image analysis, facial recognition, and art generation. </a:t>
            </a:r>
          </a:p>
          <a:p>
            <a:pPr marL="228600" indent="-228600">
              <a:buFont typeface=""/>
              <a:buChar char="•"/>
            </a:pPr>
            <a:r>
              <a:rPr lang="en-US" sz="1850">
                <a:solidFill>
                  <a:schemeClr val="tx1"/>
                </a:solidFill>
                <a:latin typeface="Google Sans"/>
              </a:rPr>
              <a:t>CNNs can be improved by balancing complexity with regularization techniques to avoid overfitting. </a:t>
            </a:r>
          </a:p>
          <a:p>
            <a:pPr marL="228600" indent="-228600">
              <a:buFont typeface=""/>
              <a:buChar char="•"/>
            </a:pPr>
            <a:r>
              <a:rPr lang="en-US" sz="1850">
                <a:solidFill>
                  <a:schemeClr val="tx1"/>
                </a:solidFill>
                <a:latin typeface="Google Sans"/>
              </a:rPr>
              <a:t>CNNs can be improved by adding more input layers and hidden neurons. </a:t>
            </a:r>
          </a:p>
          <a:p>
            <a:pPr>
              <a:buFont typeface=""/>
              <a:buChar char="•"/>
            </a:pPr>
            <a:r>
              <a:rPr lang="en-US" sz="1850">
                <a:solidFill>
                  <a:schemeClr val="tx1"/>
                </a:solidFill>
                <a:latin typeface="Google Sans"/>
              </a:rPr>
              <a:t>CNNs can be improved by using attention mechanisms, architectural innovations, and self-supervised learning</a:t>
            </a:r>
          </a:p>
          <a:p>
            <a:endParaRPr lang="en-US" sz="1850">
              <a:solidFill>
                <a:schemeClr val="tx1"/>
              </a:solidFill>
              <a:latin typeface="Google Sans"/>
            </a:endParaRPr>
          </a:p>
          <a:p>
            <a:endParaRPr lang="en-US" sz="1850">
              <a:solidFill>
                <a:schemeClr val="tx1"/>
              </a:solidFill>
              <a:latin typeface="Google Sans"/>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TotalTime>
  <Words>661</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Google Sans</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TREVER DOUGHERTY</cp:lastModifiedBy>
  <cp:revision>3</cp:revision>
  <dcterms:created xsi:type="dcterms:W3CDTF">2024-12-31T09:40:01Z</dcterms:created>
  <dcterms:modified xsi:type="dcterms:W3CDTF">2025-02-09T11:06:01Z</dcterms:modified>
</cp:coreProperties>
</file>