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3460750" cx="4610100"/>
  <p:notesSz cx="4610100" cy="3460750"/>
  <p:embeddedFontLst>
    <p:embeddedFont>
      <p:font typeface="Tahoma"/>
      <p:regular r:id="rId59"/>
      <p:bold r:id="rId60"/>
    </p:embeddedFont>
    <p:embeddedFont>
      <p:font typeface="Old Standard TT"/>
      <p:regular r:id="rId61"/>
      <p:bold r:id="rId62"/>
      <p: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gGN2v3jWcoazyYbeU1fyxRSdk9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ldStandardTT-bold.fntdata"/><Relationship Id="rId61" Type="http://schemas.openxmlformats.org/officeDocument/2006/relationships/font" Target="fonts/OldStandardTT-regular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OldStandardTT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3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0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1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2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3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:notes"/>
          <p:cNvSpPr/>
          <p:nvPr>
            <p:ph idx="2" type="sldImg"/>
          </p:nvPr>
        </p:nvSpPr>
        <p:spPr>
          <a:xfrm>
            <a:off x="769911" y="259556"/>
            <a:ext cx="30708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1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4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3:notes"/>
          <p:cNvSpPr/>
          <p:nvPr>
            <p:ph idx="2" type="sldImg"/>
          </p:nvPr>
        </p:nvSpPr>
        <p:spPr>
          <a:xfrm>
            <a:off x="769911" y="259556"/>
            <a:ext cx="30708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3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8:notes"/>
          <p:cNvSpPr/>
          <p:nvPr>
            <p:ph idx="2" type="sldImg"/>
          </p:nvPr>
        </p:nvSpPr>
        <p:spPr>
          <a:xfrm>
            <a:off x="769911" y="259556"/>
            <a:ext cx="30708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18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2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2:notes"/>
          <p:cNvSpPr/>
          <p:nvPr>
            <p:ph idx="2" type="sldImg"/>
          </p:nvPr>
        </p:nvSpPr>
        <p:spPr>
          <a:xfrm>
            <a:off x="769911" y="259556"/>
            <a:ext cx="30708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22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2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2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2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c890c7cfe_0_7:notes"/>
          <p:cNvSpPr/>
          <p:nvPr>
            <p:ph idx="2" type="sldImg"/>
          </p:nvPr>
        </p:nvSpPr>
        <p:spPr>
          <a:xfrm>
            <a:off x="1439863" y="258763"/>
            <a:ext cx="1730400" cy="1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6c890c7cfe_0_7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890c7cfe_1_6:notes"/>
          <p:cNvSpPr/>
          <p:nvPr>
            <p:ph idx="2" type="sldImg"/>
          </p:nvPr>
        </p:nvSpPr>
        <p:spPr>
          <a:xfrm>
            <a:off x="1439863" y="258763"/>
            <a:ext cx="1730400" cy="1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6c890c7cfe_1_6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890c7cfe_1_18:notes"/>
          <p:cNvSpPr/>
          <p:nvPr>
            <p:ph idx="2" type="sldImg"/>
          </p:nvPr>
        </p:nvSpPr>
        <p:spPr>
          <a:xfrm>
            <a:off x="1439863" y="258763"/>
            <a:ext cx="1730400" cy="1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6c890c7cfe_1_18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890c7cfe_1_25:notes"/>
          <p:cNvSpPr/>
          <p:nvPr>
            <p:ph idx="2" type="sldImg"/>
          </p:nvPr>
        </p:nvSpPr>
        <p:spPr>
          <a:xfrm>
            <a:off x="1439863" y="258763"/>
            <a:ext cx="1730400" cy="1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6c890c7cfe_1_25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6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c890c7cfe_1_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c890c7cfe_1_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769760" y="259556"/>
            <a:ext cx="3070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890c7cfe_1_4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c890c7cfe_1_4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c890c7cfe_1_51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6c890c7cfe_1_51:notes"/>
          <p:cNvSpPr/>
          <p:nvPr>
            <p:ph idx="2" type="sldImg"/>
          </p:nvPr>
        </p:nvSpPr>
        <p:spPr>
          <a:xfrm>
            <a:off x="1439863" y="258763"/>
            <a:ext cx="1730400" cy="1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0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00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6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6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c890c7cfe_1_6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c890c7cfe_1_6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769760" y="259556"/>
            <a:ext cx="3070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2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500" lIns="52500" spcFirstLastPara="1" rIns="52500" wrap="square" tIns="52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:notes"/>
          <p:cNvSpPr/>
          <p:nvPr>
            <p:ph idx="2" type="sldImg"/>
          </p:nvPr>
        </p:nvSpPr>
        <p:spPr>
          <a:xfrm>
            <a:off x="769911" y="259556"/>
            <a:ext cx="30708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9:notes"/>
          <p:cNvSpPr txBox="1"/>
          <p:nvPr>
            <p:ph idx="1" type="body"/>
          </p:nvPr>
        </p:nvSpPr>
        <p:spPr>
          <a:xfrm>
            <a:off x="461010" y="1643856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7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6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8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9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8"/>
          <p:cNvSpPr/>
          <p:nvPr/>
        </p:nvSpPr>
        <p:spPr>
          <a:xfrm>
            <a:off x="0" y="67"/>
            <a:ext cx="4610100" cy="11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28"/>
          <p:cNvCxnSpPr/>
          <p:nvPr/>
        </p:nvCxnSpPr>
        <p:spPr>
          <a:xfrm>
            <a:off x="323642" y="2420540"/>
            <a:ext cx="196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28"/>
          <p:cNvSpPr txBox="1"/>
          <p:nvPr>
            <p:ph type="ctr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28"/>
          <p:cNvSpPr txBox="1"/>
          <p:nvPr>
            <p:ph idx="1" type="subTitle"/>
          </p:nvPr>
        </p:nvSpPr>
        <p:spPr>
          <a:xfrm>
            <a:off x="258486" y="2584134"/>
            <a:ext cx="4093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28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37"/>
          <p:cNvCxnSpPr/>
          <p:nvPr/>
        </p:nvCxnSpPr>
        <p:spPr>
          <a:xfrm>
            <a:off x="323642" y="2420540"/>
            <a:ext cx="1968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7"/>
          <p:cNvSpPr txBox="1"/>
          <p:nvPr>
            <p:ph type="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37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1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63" name="Google Shape;63;p141"/>
          <p:cNvSpPr txBox="1"/>
          <p:nvPr>
            <p:ph idx="1" type="body"/>
          </p:nvPr>
        </p:nvSpPr>
        <p:spPr>
          <a:xfrm>
            <a:off x="157149" y="788349"/>
            <a:ext cx="2016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64" name="Google Shape;64;p141"/>
          <p:cNvSpPr txBox="1"/>
          <p:nvPr>
            <p:ph idx="2" type="body"/>
          </p:nvPr>
        </p:nvSpPr>
        <p:spPr>
          <a:xfrm>
            <a:off x="2436335" y="788349"/>
            <a:ext cx="2016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305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65" name="Google Shape;65;p141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0"/>
          <p:cNvSpPr/>
          <p:nvPr/>
        </p:nvSpPr>
        <p:spPr>
          <a:xfrm>
            <a:off x="0" y="67"/>
            <a:ext cx="4610100" cy="11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0"/>
          <p:cNvCxnSpPr/>
          <p:nvPr/>
        </p:nvCxnSpPr>
        <p:spPr>
          <a:xfrm>
            <a:off x="323642" y="2420540"/>
            <a:ext cx="196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0"/>
          <p:cNvSpPr txBox="1"/>
          <p:nvPr>
            <p:ph type="ctr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40"/>
          <p:cNvSpPr txBox="1"/>
          <p:nvPr>
            <p:ph idx="1" type="subTitle"/>
          </p:nvPr>
        </p:nvSpPr>
        <p:spPr>
          <a:xfrm>
            <a:off x="258486" y="2584134"/>
            <a:ext cx="4093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sz="1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" name="Google Shape;71;p140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2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74" name="Google Shape;74;p142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3"/>
          <p:cNvSpPr txBox="1"/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7" name="Google Shape;77;p143"/>
          <p:cNvSpPr txBox="1"/>
          <p:nvPr>
            <p:ph idx="1" type="body"/>
          </p:nvPr>
        </p:nvSpPr>
        <p:spPr>
          <a:xfrm>
            <a:off x="157149" y="934978"/>
            <a:ext cx="14157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78" name="Google Shape;78;p143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4"/>
          <p:cNvSpPr txBox="1"/>
          <p:nvPr>
            <p:ph type="title"/>
          </p:nvPr>
        </p:nvSpPr>
        <p:spPr>
          <a:xfrm>
            <a:off x="247168" y="354149"/>
            <a:ext cx="28254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144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5"/>
          <p:cNvSpPr txBox="1"/>
          <p:nvPr>
            <p:ph idx="1" type="body"/>
          </p:nvPr>
        </p:nvSpPr>
        <p:spPr>
          <a:xfrm>
            <a:off x="157149" y="2846498"/>
            <a:ext cx="302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4" name="Google Shape;84;p145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6"/>
          <p:cNvSpPr txBox="1"/>
          <p:nvPr>
            <p:ph hasCustomPrompt="1" type="title"/>
          </p:nvPr>
        </p:nvSpPr>
        <p:spPr>
          <a:xfrm>
            <a:off x="157149" y="699518"/>
            <a:ext cx="42957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9pPr>
          </a:lstStyle>
          <a:p>
            <a:r>
              <a:t>xx%</a:t>
            </a:r>
          </a:p>
        </p:txBody>
      </p:sp>
      <p:sp>
        <p:nvSpPr>
          <p:cNvPr id="87" name="Google Shape;87;p146"/>
          <p:cNvSpPr txBox="1"/>
          <p:nvPr>
            <p:ph idx="1" type="body"/>
          </p:nvPr>
        </p:nvSpPr>
        <p:spPr>
          <a:xfrm>
            <a:off x="157149" y="2172212"/>
            <a:ext cx="42957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921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8" name="Google Shape;88;p14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7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9"/>
          <p:cNvSpPr/>
          <p:nvPr/>
        </p:nvSpPr>
        <p:spPr>
          <a:xfrm>
            <a:off x="2305050" y="-17"/>
            <a:ext cx="2304900" cy="346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29"/>
          <p:cNvCxnSpPr/>
          <p:nvPr/>
        </p:nvCxnSpPr>
        <p:spPr>
          <a:xfrm>
            <a:off x="2535794" y="3024750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9"/>
          <p:cNvSpPr txBox="1"/>
          <p:nvPr>
            <p:ph type="title"/>
          </p:nvPr>
        </p:nvSpPr>
        <p:spPr>
          <a:xfrm>
            <a:off x="133856" y="930100"/>
            <a:ext cx="2039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129"/>
          <p:cNvSpPr txBox="1"/>
          <p:nvPr>
            <p:ph idx="1" type="subTitle"/>
          </p:nvPr>
        </p:nvSpPr>
        <p:spPr>
          <a:xfrm>
            <a:off x="133856" y="1863093"/>
            <a:ext cx="2039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29"/>
          <p:cNvSpPr txBox="1"/>
          <p:nvPr>
            <p:ph idx="2" type="body"/>
          </p:nvPr>
        </p:nvSpPr>
        <p:spPr>
          <a:xfrm>
            <a:off x="2490331" y="487270"/>
            <a:ext cx="19344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>
                <a:solidFill>
                  <a:schemeClr val="accent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●"/>
              <a:defRPr>
                <a:solidFill>
                  <a:schemeClr val="accent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●"/>
              <a:defRPr>
                <a:solidFill>
                  <a:schemeClr val="accent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129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8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4" name="Google Shape;24;p148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9"/>
          <p:cNvSpPr txBox="1"/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7" name="Google Shape;27;p149"/>
          <p:cNvSpPr txBox="1"/>
          <p:nvPr>
            <p:ph idx="1" type="body"/>
          </p:nvPr>
        </p:nvSpPr>
        <p:spPr>
          <a:xfrm>
            <a:off x="157149" y="934978"/>
            <a:ext cx="14157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7305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2pPr>
            <a:lvl3pPr indent="-27305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3pPr>
            <a:lvl4pPr indent="-27305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4pPr>
            <a:lvl5pPr indent="-27305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5pPr>
            <a:lvl6pPr indent="-27305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■"/>
              <a:defRPr sz="700"/>
            </a:lvl6pPr>
            <a:lvl7pPr indent="-27305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●"/>
              <a:defRPr sz="700"/>
            </a:lvl7pPr>
            <a:lvl8pPr indent="-27305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700"/>
              <a:buChar char="○"/>
              <a:defRPr sz="700"/>
            </a:lvl8pPr>
            <a:lvl9pPr indent="-27305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700"/>
              <a:buChar char="■"/>
              <a:defRPr sz="700"/>
            </a:lvl9pPr>
          </a:lstStyle>
          <a:p/>
        </p:txBody>
      </p:sp>
      <p:sp>
        <p:nvSpPr>
          <p:cNvPr id="28" name="Google Shape;28;p149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0"/>
          <p:cNvSpPr txBox="1"/>
          <p:nvPr>
            <p:ph hasCustomPrompt="1" type="title"/>
          </p:nvPr>
        </p:nvSpPr>
        <p:spPr>
          <a:xfrm>
            <a:off x="157149" y="699518"/>
            <a:ext cx="42957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7800"/>
            </a:lvl9pPr>
          </a:lstStyle>
          <a:p>
            <a:r>
              <a:t>xx%</a:t>
            </a:r>
          </a:p>
        </p:txBody>
      </p:sp>
      <p:sp>
        <p:nvSpPr>
          <p:cNvPr id="31" name="Google Shape;31;p150"/>
          <p:cNvSpPr txBox="1"/>
          <p:nvPr>
            <p:ph idx="1" type="body"/>
          </p:nvPr>
        </p:nvSpPr>
        <p:spPr>
          <a:xfrm>
            <a:off x="157149" y="2172212"/>
            <a:ext cx="42957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921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" name="Google Shape;32;p150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1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9"/>
          <p:cNvSpPr/>
          <p:nvPr/>
        </p:nvSpPr>
        <p:spPr>
          <a:xfrm>
            <a:off x="0" y="3394946"/>
            <a:ext cx="4610100" cy="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9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42" name="Google Shape;42;p139"/>
          <p:cNvSpPr txBox="1"/>
          <p:nvPr>
            <p:ph idx="1" type="body"/>
          </p:nvPr>
        </p:nvSpPr>
        <p:spPr>
          <a:xfrm>
            <a:off x="157149" y="788299"/>
            <a:ext cx="4295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3" name="Google Shape;43;p139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6"/>
          <p:cNvSpPr/>
          <p:nvPr/>
        </p:nvSpPr>
        <p:spPr>
          <a:xfrm>
            <a:off x="2305050" y="-17"/>
            <a:ext cx="2304900" cy="346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36"/>
          <p:cNvCxnSpPr/>
          <p:nvPr/>
        </p:nvCxnSpPr>
        <p:spPr>
          <a:xfrm>
            <a:off x="2535794" y="3024750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36"/>
          <p:cNvSpPr txBox="1"/>
          <p:nvPr>
            <p:ph type="title"/>
          </p:nvPr>
        </p:nvSpPr>
        <p:spPr>
          <a:xfrm>
            <a:off x="133856" y="930100"/>
            <a:ext cx="2039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136"/>
          <p:cNvSpPr txBox="1"/>
          <p:nvPr>
            <p:ph idx="1" type="subTitle"/>
          </p:nvPr>
        </p:nvSpPr>
        <p:spPr>
          <a:xfrm>
            <a:off x="133856" y="1863093"/>
            <a:ext cx="2039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36"/>
          <p:cNvSpPr txBox="1"/>
          <p:nvPr>
            <p:ph idx="2" type="body"/>
          </p:nvPr>
        </p:nvSpPr>
        <p:spPr>
          <a:xfrm>
            <a:off x="2490331" y="487270"/>
            <a:ext cx="19344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>
                <a:solidFill>
                  <a:schemeClr val="accent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●"/>
              <a:defRPr>
                <a:solidFill>
                  <a:schemeClr val="accent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●"/>
              <a:defRPr>
                <a:solidFill>
                  <a:schemeClr val="accent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○"/>
              <a:defRPr>
                <a:solidFill>
                  <a:schemeClr val="accent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ts val="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136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8"/>
          <p:cNvSpPr txBox="1"/>
          <p:nvPr>
            <p:ph type="title"/>
          </p:nvPr>
        </p:nvSpPr>
        <p:spPr>
          <a:xfrm>
            <a:off x="828675" y="490537"/>
            <a:ext cx="2952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i="0" sz="1400">
                <a:solidFill>
                  <a:srgbClr val="3232B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53" name="Google Shape;53;p138"/>
          <p:cNvSpPr txBox="1"/>
          <p:nvPr>
            <p:ph idx="1" type="body"/>
          </p:nvPr>
        </p:nvSpPr>
        <p:spPr>
          <a:xfrm>
            <a:off x="347662" y="942975"/>
            <a:ext cx="39147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800"/>
              <a:buNone/>
              <a:defRPr/>
            </a:lvl9pPr>
          </a:lstStyle>
          <a:p/>
        </p:txBody>
      </p:sp>
      <p:sp>
        <p:nvSpPr>
          <p:cNvPr id="54" name="Google Shape;54;p138"/>
          <p:cNvSpPr txBox="1"/>
          <p:nvPr>
            <p:ph idx="11" type="ftr"/>
          </p:nvPr>
        </p:nvSpPr>
        <p:spPr>
          <a:xfrm>
            <a:off x="1566862" y="3217862"/>
            <a:ext cx="14763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8"/>
          <p:cNvSpPr txBox="1"/>
          <p:nvPr>
            <p:ph idx="10" type="dt"/>
          </p:nvPr>
        </p:nvSpPr>
        <p:spPr>
          <a:xfrm>
            <a:off x="230187" y="3217862"/>
            <a:ext cx="1060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8"/>
          <p:cNvSpPr txBox="1"/>
          <p:nvPr>
            <p:ph idx="12" type="sldNum"/>
          </p:nvPr>
        </p:nvSpPr>
        <p:spPr>
          <a:xfrm>
            <a:off x="3319462" y="3217862"/>
            <a:ext cx="1060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7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27"/>
          <p:cNvSpPr txBox="1"/>
          <p:nvPr>
            <p:ph idx="1" type="body"/>
          </p:nvPr>
        </p:nvSpPr>
        <p:spPr>
          <a:xfrm>
            <a:off x="157149" y="788299"/>
            <a:ext cx="4295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7940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79400" lvl="2" marL="13716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●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79400" lvl="4" marL="22860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●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27"/>
          <p:cNvSpPr txBox="1"/>
          <p:nvPr>
            <p:ph idx="12" type="sldNum"/>
          </p:nvPr>
        </p:nvSpPr>
        <p:spPr>
          <a:xfrm>
            <a:off x="4271531" y="313759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4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  <a:defRPr b="0" i="0" sz="17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7" name="Google Shape;37;p134"/>
          <p:cNvSpPr txBox="1"/>
          <p:nvPr>
            <p:ph idx="1" type="body"/>
          </p:nvPr>
        </p:nvSpPr>
        <p:spPr>
          <a:xfrm>
            <a:off x="157149" y="788299"/>
            <a:ext cx="4295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ld Standard TT"/>
              <a:buChar char="●"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279400" lvl="1" marL="914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279400" lvl="2" marL="13716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●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279400" lvl="4" marL="22860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●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ld Standard TT"/>
              <a:buChar char="○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Old Standard TT"/>
              <a:buChar char="■"/>
              <a:defRPr b="0" i="0" sz="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38" name="Google Shape;38;p134"/>
          <p:cNvSpPr txBox="1"/>
          <p:nvPr>
            <p:ph idx="12" type="sldNum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hyperlink" Target="https://www.datamentor.io/r-programming/if-else-statement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investopedia.com/terms/n/null_hypothesis.as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itl.nist.gov/div898/handbook/prc/section1/prc131.ht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itl.nist.gov/div898/handbook/prc/section1/prc131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statisticssolutions.com/kruskal-wallis-test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swcarpentry.github.io/r-novice-inflammation/13-supp-data-structures/" TargetMode="External"/><Relationship Id="rId4" Type="http://schemas.openxmlformats.org/officeDocument/2006/relationships/hyperlink" Target="https://adv-r.hadley.nz/control-flow.html" TargetMode="External"/><Relationship Id="rId5" Type="http://schemas.openxmlformats.org/officeDocument/2006/relationships/hyperlink" Target="https://www.rstudio.com/resources/training/books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ctrTitle"/>
          </p:nvPr>
        </p:nvSpPr>
        <p:spPr>
          <a:xfrm>
            <a:off x="210959" y="18023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Introduction to R and Data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78756"/>
            <a:ext cx="4610100" cy="117712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/>
          <p:nvPr/>
        </p:nvSpPr>
        <p:spPr>
          <a:xfrm>
            <a:off x="296333" y="1294191"/>
            <a:ext cx="397730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MAPRONANO-ACE –IDI ARTIFICIAL INTELLIGENCE, MACHINE LEARNING AND BIOINFORMATICS SHORT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0"/>
          <p:cNvSpPr txBox="1"/>
          <p:nvPr/>
        </p:nvSpPr>
        <p:spPr>
          <a:xfrm>
            <a:off x="438376" y="825499"/>
            <a:ext cx="38940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Generating regular sequences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- concatenate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seq, :, and rep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vector, numeric, character, etc.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seq(1,30) is the same thing as c(1,  2,  3,  ...,  29,  30); and this is the same as 1 : 30. </a:t>
            </a:r>
            <a:endParaRPr/>
          </a:p>
          <a:p>
            <a:pPr indent="-171450" lvl="0" marL="171450" marR="0" rtl="0" algn="just">
              <a:lnSpc>
                <a:spcPct val="103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in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multiple parameters that are set as arguments to the function. seq is an example.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x1  &lt;-  seq(-1,  0,  by  =  0.1)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1"/>
          <p:cNvSpPr txBox="1"/>
          <p:nvPr/>
        </p:nvSpPr>
        <p:spPr>
          <a:xfrm>
            <a:off x="347662" y="1028700"/>
            <a:ext cx="39132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vectors are largely used to extract entries from a dataset satisfying certain conditions. </a:t>
            </a:r>
            <a:endParaRPr/>
          </a:p>
          <a:p>
            <a:pPr indent="-30480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logical operators are: &lt;,  &lt;=,  &gt;,  &gt;=,  ==, for exact equality and != for inequality.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200">
                <a:solidFill>
                  <a:schemeClr val="dk1"/>
                </a:solidFill>
              </a:rPr>
              <a:t>-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is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intersection (“and”)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- is union (“or”)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1"/>
          <p:cNvSpPr txBox="1"/>
          <p:nvPr/>
        </p:nvSpPr>
        <p:spPr>
          <a:xfrm>
            <a:off x="378378" y="495300"/>
            <a:ext cx="2596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Comparisons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2"/>
          <p:cNvSpPr txBox="1"/>
          <p:nvPr/>
        </p:nvSpPr>
        <p:spPr>
          <a:xfrm>
            <a:off x="424175" y="495300"/>
            <a:ext cx="350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Extracting Subsequences of a Vector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2"/>
          <p:cNvSpPr txBox="1"/>
          <p:nvPr/>
        </p:nvSpPr>
        <p:spPr>
          <a:xfrm>
            <a:off x="500062" y="1012825"/>
            <a:ext cx="37989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Getting elements of a vector with desired properties is extremely common, so there are robust tools for doing it.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An element of a vector v is assigned an index by its position in the sequence, starting with 1.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The basic function for subsetting is </a:t>
            </a:r>
            <a:r>
              <a:rPr i="0" lang="en-US" sz="1200" u="none" cap="none" strike="noStrike">
                <a:solidFill>
                  <a:srgbClr val="0000FF"/>
                </a:solidFill>
              </a:rPr>
              <a:t>[  ]</a:t>
            </a:r>
            <a:r>
              <a:rPr i="0" lang="en-US" sz="1200" u="none" cap="none" strike="noStrike">
                <a:solidFill>
                  <a:schemeClr val="dk1"/>
                </a:solidFill>
              </a:rPr>
              <a:t>. v[1] is the first element, v[length(v)] is the last.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The subsetting function takes input in many forms.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3"/>
          <p:cNvSpPr txBox="1"/>
          <p:nvPr/>
        </p:nvSpPr>
        <p:spPr>
          <a:xfrm>
            <a:off x="348450" y="108857"/>
            <a:ext cx="3913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Assignment to a Subset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3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3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A subset expression can be on the receiving end of an assignment, in which case the assignment only applies the subset and leaves the rest of the vector alone.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    &gt;  z  &lt;-  1:4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z[1]  &lt;-  0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z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[1]  0  2  3  4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z[z  &lt;=  2]  &lt;-  -1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z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[1]  -1  -1	3	4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w  &lt;-  c(1:3,  NA,  NA)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w[is.na(w)]  &lt;-  0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 u="none" cap="none" strike="noStrike">
                <a:solidFill>
                  <a:schemeClr val="dk1"/>
                </a:solidFill>
              </a:rPr>
              <a:t>&gt;  w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[1]  1  2  3  0  0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1"/>
          <p:cNvSpPr txBox="1"/>
          <p:nvPr>
            <p:ph type="title"/>
          </p:nvPr>
        </p:nvSpPr>
        <p:spPr>
          <a:xfrm>
            <a:off x="133856" y="930100"/>
            <a:ext cx="2039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High-order data types</a:t>
            </a:r>
            <a:endParaRPr b="1"/>
          </a:p>
        </p:txBody>
      </p:sp>
      <p:sp>
        <p:nvSpPr>
          <p:cNvPr id="168" name="Google Shape;168;p61"/>
          <p:cNvSpPr txBox="1"/>
          <p:nvPr>
            <p:ph idx="2" type="body"/>
          </p:nvPr>
        </p:nvSpPr>
        <p:spPr>
          <a:xfrm>
            <a:off x="2490331" y="487270"/>
            <a:ext cx="19344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Factors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Lists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Matrices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Dataframes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4"/>
          <p:cNvSpPr txBox="1"/>
          <p:nvPr/>
        </p:nvSpPr>
        <p:spPr>
          <a:xfrm>
            <a:off x="347662" y="495300"/>
            <a:ext cx="3863975" cy="237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Factors Represent Categorical Data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4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Typically in an experiment samples are classified into one of a set group of categories.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In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R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such results are stored in a </a:t>
            </a:r>
            <a:r>
              <a:rPr i="0" lang="en-US" sz="1200" u="none" cap="none" strike="noStrike">
                <a:solidFill>
                  <a:srgbClr val="0000FF"/>
                </a:solidFill>
              </a:rPr>
              <a:t>factor</a:t>
            </a:r>
            <a:r>
              <a:rPr i="0" lang="en-US" sz="1200" u="none" cap="none" strike="noStrike">
                <a:solidFill>
                  <a:schemeClr val="dk1"/>
                </a:solidFill>
              </a:rPr>
              <a:t>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A factor is a character vector augmented with information about the possible categories, called the </a:t>
            </a:r>
            <a:r>
              <a:rPr i="0" lang="en-US" sz="1200" u="none" cap="none" strike="noStrike">
                <a:solidFill>
                  <a:srgbClr val="0000FF"/>
                </a:solidFill>
              </a:rPr>
              <a:t>levels</a:t>
            </a:r>
            <a:r>
              <a:rPr i="0" lang="en-US" sz="1200" u="none" cap="none" strike="noStrike">
                <a:solidFill>
                  <a:srgbClr val="FF0000"/>
                </a:solidFill>
              </a:rPr>
              <a:t>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of the factor.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Examples:</a:t>
            </a:r>
            <a:endParaRPr sz="1200">
              <a:solidFill>
                <a:schemeClr val="dk1"/>
              </a:solidFill>
            </a:endParaRPr>
          </a:p>
          <a:p>
            <a:pPr indent="407988" lvl="0" marL="492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 u="none" cap="none" strike="noStrike">
                <a:solidFill>
                  <a:schemeClr val="dk1"/>
                </a:solidFill>
              </a:rPr>
              <a:t>&gt;  d1  &lt;-  c("M",  "F",  "M",  "F",  "F",  "F")</a:t>
            </a:r>
            <a:endParaRPr b="1" sz="1200" u="none" cap="none" strike="noStrike">
              <a:solidFill>
                <a:schemeClr val="dk1"/>
              </a:solidFill>
            </a:endParaRPr>
          </a:p>
          <a:p>
            <a:pPr indent="407987" lvl="0" marL="492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 u="none" cap="none" strike="noStrike">
                <a:solidFill>
                  <a:schemeClr val="dk1"/>
                </a:solidFill>
              </a:rPr>
              <a:t>&gt;  d2  &lt;-  factor(d1)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5"/>
          <p:cNvSpPr txBox="1"/>
          <p:nvPr/>
        </p:nvSpPr>
        <p:spPr>
          <a:xfrm>
            <a:off x="347662" y="419100"/>
            <a:ext cx="38910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2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Lists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0" lvl="0" marL="22225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i="0" sz="1200" u="none" cap="none" strike="noStrike">
              <a:solidFill>
                <a:srgbClr val="3232B2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</a:t>
            </a:r>
            <a:r>
              <a:rPr i="0" lang="en-US" sz="1200" u="none" cap="none" strike="noStrike">
                <a:solidFill>
                  <a:schemeClr val="dk1"/>
                </a:solidFill>
              </a:rPr>
              <a:t> vector can only contain numbers, characters or logical values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</a:t>
            </a:r>
            <a:r>
              <a:rPr i="0" lang="en-US" sz="1200" u="none" cap="none" strike="noStrike">
                <a:solidFill>
                  <a:schemeClr val="dk1"/>
                </a:solidFill>
              </a:rPr>
              <a:t>o create collections of vectors or other data objects of mixed type</a:t>
            </a:r>
            <a:r>
              <a:rPr lang="en-US" sz="1200">
                <a:solidFill>
                  <a:schemeClr val="dk1"/>
                </a:solidFill>
              </a:rPr>
              <a:t> i</a:t>
            </a:r>
            <a:r>
              <a:rPr i="0" lang="en-US" sz="1200" u="none" cap="none" strike="noStrike">
                <a:solidFill>
                  <a:schemeClr val="dk1"/>
                </a:solidFill>
              </a:rPr>
              <a:t>n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R,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this is done with a </a:t>
            </a:r>
            <a:r>
              <a:rPr i="0" lang="en-US" sz="1200" u="none" cap="none" strike="noStrike">
                <a:solidFill>
                  <a:srgbClr val="0000FF"/>
                </a:solidFill>
              </a:rPr>
              <a:t>list</a:t>
            </a:r>
            <a:r>
              <a:rPr i="0" lang="en-US" sz="1200" u="none" cap="none" strike="noStrike">
                <a:solidFill>
                  <a:schemeClr val="dk1"/>
                </a:solidFill>
              </a:rPr>
              <a:t>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The objects in a list are known as its </a:t>
            </a:r>
            <a:r>
              <a:rPr i="0" lang="en-US" sz="1200" u="none" cap="none" strike="noStrike">
                <a:solidFill>
                  <a:srgbClr val="0000FF"/>
                </a:solidFill>
              </a:rPr>
              <a:t>components</a:t>
            </a:r>
            <a:r>
              <a:rPr i="0" lang="en-US" sz="1200" u="none" cap="none" strike="noStrike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Examples: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my_list&lt;-list(students=c("A","B", "C"),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gender=c("F","F","M"),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Age=c(20,22,19))</a:t>
            </a:r>
            <a:r>
              <a:rPr i="0" lang="en-US" sz="1200" u="none" cap="none" strike="noStrike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rgbClr val="0000FF"/>
                </a:solidFill>
              </a:rPr>
              <a:t>[[ ]]</a:t>
            </a:r>
            <a:r>
              <a:rPr lang="en-US" sz="1200">
                <a:solidFill>
                  <a:schemeClr val="dk1"/>
                </a:solidFill>
              </a:rPr>
              <a:t> is used to subset lists, to pick the third component of my_list, my_list[[3]]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6"/>
          <p:cNvSpPr txBox="1"/>
          <p:nvPr/>
        </p:nvSpPr>
        <p:spPr>
          <a:xfrm>
            <a:off x="371475" y="185737"/>
            <a:ext cx="2952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Matrices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84" name="Google Shape;184;p176"/>
          <p:cNvSpPr txBox="1"/>
          <p:nvPr/>
        </p:nvSpPr>
        <p:spPr>
          <a:xfrm>
            <a:off x="347662" y="504825"/>
            <a:ext cx="3913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i="0" sz="1200" u="none" cap="none" strike="noStrike">
              <a:solidFill>
                <a:srgbClr val="3232B2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The entries n a matrix X are arranged in rows and columns. Think of it as a two-dimensional version of a numeric vector.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X is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n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×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m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if it has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n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rows and </a:t>
            </a:r>
            <a:r>
              <a:rPr i="1" lang="en-US" sz="1200" u="none" cap="none" strike="noStrike">
                <a:solidFill>
                  <a:schemeClr val="dk1"/>
                </a:solidFill>
              </a:rPr>
              <a:t>m </a:t>
            </a:r>
            <a:r>
              <a:rPr i="0" lang="en-US" sz="1200" u="none" cap="none" strike="noStrike">
                <a:solidFill>
                  <a:schemeClr val="dk1"/>
                </a:solidFill>
              </a:rPr>
              <a:t>columns. 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lang="en-US" sz="1200">
                <a:solidFill>
                  <a:schemeClr val="dk1"/>
                </a:solidFill>
              </a:rPr>
              <a:t>To c</a:t>
            </a:r>
            <a:r>
              <a:rPr i="0" lang="en-US" sz="1200" u="none" cap="none" strike="noStrike">
                <a:solidFill>
                  <a:schemeClr val="dk1"/>
                </a:solidFill>
              </a:rPr>
              <a:t>reate a 3 × 4 matrix all of whose entries are 0: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 u="none" cap="none" strike="noStrike">
                <a:solidFill>
                  <a:schemeClr val="dk1"/>
                </a:solidFill>
              </a:rPr>
              <a:t>&gt;  X  &lt;-  matrix(0,  nrow  =  3,  ncol  =  4)</a:t>
            </a:r>
            <a:endParaRPr b="1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185" name="Google Shape;185;p176"/>
          <p:cNvSpPr txBox="1"/>
          <p:nvPr/>
        </p:nvSpPr>
        <p:spPr>
          <a:xfrm>
            <a:off x="347649" y="2055425"/>
            <a:ext cx="407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To check the size/dimension of the matrix, using the </a:t>
            </a:r>
            <a:r>
              <a:rPr lang="en-US" sz="1200">
                <a:solidFill>
                  <a:srgbClr val="0000FF"/>
                </a:solidFill>
              </a:rPr>
              <a:t>dim()</a:t>
            </a:r>
            <a:r>
              <a:rPr lang="en-US" sz="1200">
                <a:solidFill>
                  <a:schemeClr val="dk1"/>
                </a:solidFill>
              </a:rPr>
              <a:t> function</a:t>
            </a:r>
            <a:endParaRPr sz="1200">
              <a:solidFill>
                <a:schemeClr val="dk1"/>
              </a:solidFill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 u="none" cap="none" strike="noStrike">
                <a:solidFill>
                  <a:schemeClr val="dk1"/>
                </a:solidFill>
              </a:rPr>
              <a:t>&gt;  dim(X)</a:t>
            </a:r>
            <a:endParaRPr b="1" sz="1200" u="none" cap="none" strike="noStrike">
              <a:solidFill>
                <a:schemeClr val="dk1"/>
              </a:solidFill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[1]  3  4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12700" marR="0" rtl="0" algn="just">
              <a:lnSpc>
                <a:spcPct val="103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Dimension, dim(X), is an integer vector giving the number of rows and columns.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7"/>
          <p:cNvSpPr txBox="1"/>
          <p:nvPr>
            <p:ph type="title"/>
          </p:nvPr>
        </p:nvSpPr>
        <p:spPr>
          <a:xfrm>
            <a:off x="1575" y="414325"/>
            <a:ext cx="317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Arithmetic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7"/>
          <p:cNvSpPr txBox="1"/>
          <p:nvPr>
            <p:ph idx="1" type="body"/>
          </p:nvPr>
        </p:nvSpPr>
        <p:spPr>
          <a:xfrm>
            <a:off x="195262" y="714375"/>
            <a:ext cx="39147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1525">
            <a:noAutofit/>
          </a:bodyPr>
          <a:lstStyle/>
          <a:p>
            <a:pPr indent="-30480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X a matrix and r a number X+r and X*r are the results of adding, resp. multiplying r entrywise to X. What if r is a vector? Experiment and find out.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is </a:t>
            </a:r>
            <a:r>
              <a:rPr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Y is </a:t>
            </a:r>
            <a:r>
              <a:rPr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%  *%  Y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matrix </a:t>
            </a:r>
            <a:r>
              <a:rPr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t(X)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X; i.e., the matrix obtained from X by switching rows and columns</a:t>
            </a:r>
            <a:endParaRPr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diag(X)</a:t>
            </a:r>
            <a:r>
              <a:rPr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vector of elements on the main diagonal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8"/>
          <p:cNvSpPr txBox="1"/>
          <p:nvPr/>
        </p:nvSpPr>
        <p:spPr>
          <a:xfrm>
            <a:off x="373050" y="490525"/>
            <a:ext cx="4069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lang="en-US"/>
              <a:t>Data frames</a:t>
            </a:r>
            <a:endParaRPr b="1" i="0" u="none" cap="none" strike="noStrike"/>
          </a:p>
        </p:txBody>
      </p:sp>
      <p:sp>
        <p:nvSpPr>
          <p:cNvPr id="197" name="Google Shape;197;p178"/>
          <p:cNvSpPr txBox="1"/>
          <p:nvPr>
            <p:ph idx="1" type="body"/>
          </p:nvPr>
        </p:nvSpPr>
        <p:spPr>
          <a:xfrm>
            <a:off x="271462" y="790575"/>
            <a:ext cx="39147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975">
            <a:noAutofit/>
          </a:bodyPr>
          <a:lstStyle/>
          <a:p>
            <a:pPr indent="-29845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0" lang="en-US" sz="11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data.frame </a:t>
            </a: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in </a:t>
            </a:r>
            <a:r>
              <a:rPr i="1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similar dimensional properties to a matrix </a:t>
            </a: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may contain categorical data, as well as numeric</a:t>
            </a: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standard is to put data for one sample across a row and covariates as columns.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one level, as the notation will reflect, a data frame is a list. Each component corresponds to a variable; i.e., the vector of values of a given variable for each sample. A data frame is like a list with components as columns of a table.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133856" y="930100"/>
            <a:ext cx="2039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Outline</a:t>
            </a:r>
            <a:endParaRPr b="1"/>
          </a:p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2590138" y="329819"/>
            <a:ext cx="19344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Data types and operations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Vectors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Matrices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Lists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Data frames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Visualisations (ggplot2)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Conditions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if statements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if else statements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Repeations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for loops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while loops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Functions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9"/>
          <p:cNvSpPr txBox="1"/>
          <p:nvPr>
            <p:ph type="title"/>
          </p:nvPr>
        </p:nvSpPr>
        <p:spPr>
          <a:xfrm>
            <a:off x="220650" y="517550"/>
            <a:ext cx="4175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Data Frames</a:t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data frame consisting of students letter code, gender and Age as columns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my_df&lt;-data.frame(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students=c("A","B","C"),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gender=c("F","F","M"),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Age=c(20,22,19)) </a:t>
            </a:r>
            <a:b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0"/>
          <p:cNvSpPr txBox="1"/>
          <p:nvPr/>
        </p:nvSpPr>
        <p:spPr>
          <a:xfrm>
            <a:off x="98875" y="281275"/>
            <a:ext cx="448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Subsetting</a:t>
            </a:r>
            <a:r>
              <a:rPr b="1" lang="en-US" sz="1200">
                <a:solidFill>
                  <a:schemeClr val="dk1"/>
                </a:solidFill>
              </a:rPr>
              <a:t> Data Frames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Dataframes are subsetted with respect to </a:t>
            </a:r>
            <a:r>
              <a:rPr lang="en-US" sz="1200">
                <a:solidFill>
                  <a:srgbClr val="0000FF"/>
                </a:solidFill>
              </a:rPr>
              <a:t>rows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lang="en-US" sz="1200">
                <a:solidFill>
                  <a:srgbClr val="0000FF"/>
                </a:solidFill>
              </a:rPr>
              <a:t>columns</a:t>
            </a:r>
            <a:r>
              <a:rPr lang="en-US" sz="1200">
                <a:solidFill>
                  <a:schemeClr val="dk1"/>
                </a:solidFill>
              </a:rPr>
              <a:t> using various approaches.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Examples below show different ways of subsetting data-frames by columns (index, names, ...).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Take note of the syntax differences and the class of resulting object.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students &lt;- my_df$students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students &lt;- my_df["students"]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students &lt;- my_df[1]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To obtain </a:t>
            </a:r>
            <a:r>
              <a:rPr lang="en-US" sz="1200">
                <a:solidFill>
                  <a:srgbClr val="0000FF"/>
                </a:solidFill>
              </a:rPr>
              <a:t>more than one column</a:t>
            </a:r>
            <a:r>
              <a:rPr lang="en-US" sz="1200">
                <a:solidFill>
                  <a:schemeClr val="dk1"/>
                </a:solidFill>
              </a:rPr>
              <a:t>, use concatenate                                                                     function inside [ ]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students_Ages &lt;- my_df[c("students", "Age")]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students_Ages &lt;- my_df[c(2,3)]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                       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1"/>
          <p:cNvSpPr txBox="1"/>
          <p:nvPr/>
        </p:nvSpPr>
        <p:spPr>
          <a:xfrm>
            <a:off x="98875" y="281275"/>
            <a:ext cx="448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Subsetting Data Frames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Examples below show different ways of subsetting data-frames by </a:t>
            </a:r>
            <a:r>
              <a:rPr lang="en-US" sz="1200">
                <a:solidFill>
                  <a:srgbClr val="0000FF"/>
                </a:solidFill>
              </a:rPr>
              <a:t>rows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Take note of the syntax differences and the class of resulting object.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rows_12 &lt;- my_df[1:2, ] - Pick rows 1 to 2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rows_13 &lt;- my_df[c(1,3), ] - Pick rows 1 and 3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row_1 &lt;- my_df[1, ] - Pick row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To subset dataframe using conditions on columns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Age_20Above &lt;- my_df[my_df$Age&gt;20, ]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Female_Age_20Above &lt;- my_df[my_df$Age&gt;20 &amp; my_df$gender=="F", ]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Age_20Above &lt;- </a:t>
            </a:r>
            <a:r>
              <a:rPr lang="en-US" sz="1200">
                <a:solidFill>
                  <a:srgbClr val="0000FF"/>
                </a:solidFill>
              </a:rPr>
              <a:t>subset</a:t>
            </a:r>
            <a:r>
              <a:rPr lang="en-US" sz="1200">
                <a:solidFill>
                  <a:schemeClr val="dk1"/>
                </a:solidFill>
              </a:rPr>
              <a:t>(my_df, Age&gt;20)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Check the usage of </a:t>
            </a:r>
            <a:r>
              <a:rPr lang="en-US" sz="1200">
                <a:solidFill>
                  <a:srgbClr val="0000FF"/>
                </a:solidFill>
              </a:rPr>
              <a:t>subset</a:t>
            </a:r>
            <a:r>
              <a:rPr lang="en-US" sz="1200">
                <a:solidFill>
                  <a:schemeClr val="dk1"/>
                </a:solidFill>
              </a:rPr>
              <a:t> function and see more examples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                       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2"/>
          <p:cNvSpPr txBox="1"/>
          <p:nvPr/>
        </p:nvSpPr>
        <p:spPr>
          <a:xfrm>
            <a:off x="98875" y="281275"/>
            <a:ext cx="448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Expanding</a:t>
            </a:r>
            <a:r>
              <a:rPr b="1" lang="en-US" sz="1200">
                <a:solidFill>
                  <a:schemeClr val="dk1"/>
                </a:solidFill>
              </a:rPr>
              <a:t> Data Frames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Dataframes can be expanded by </a:t>
            </a:r>
            <a:r>
              <a:rPr lang="en-US" sz="1200">
                <a:solidFill>
                  <a:srgbClr val="0000FF"/>
                </a:solidFill>
              </a:rPr>
              <a:t>adding columns and rows </a:t>
            </a:r>
            <a:r>
              <a:rPr lang="en-US" sz="1200">
                <a:solidFill>
                  <a:schemeClr val="dk1"/>
                </a:solidFill>
              </a:rPr>
              <a:t>as desired by the user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Extra columns can be added using the </a:t>
            </a:r>
            <a:r>
              <a:rPr lang="en-US" sz="1200">
                <a:solidFill>
                  <a:srgbClr val="0000FF"/>
                </a:solidFill>
              </a:rPr>
              <a:t>dollar sign notation. </a:t>
            </a:r>
            <a:r>
              <a:rPr lang="en-US" sz="1200">
                <a:solidFill>
                  <a:schemeClr val="dk1"/>
                </a:solidFill>
              </a:rPr>
              <a:t>Add a location to the previous created "my_df" dataframe 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my_df$Location &lt;-  c("UG", "KE", "TZ")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Two dataframes (with same number of </a:t>
            </a:r>
            <a:r>
              <a:rPr lang="en-US" sz="1200">
                <a:solidFill>
                  <a:srgbClr val="0000FF"/>
                </a:solidFill>
              </a:rPr>
              <a:t>rows</a:t>
            </a:r>
            <a:r>
              <a:rPr lang="en-US" sz="1200">
                <a:solidFill>
                  <a:schemeClr val="dk1"/>
                </a:solidFill>
              </a:rPr>
              <a:t>) can be combined using function </a:t>
            </a:r>
            <a:r>
              <a:rPr lang="en-US" sz="1200">
                <a:solidFill>
                  <a:srgbClr val="0000FF"/>
                </a:solidFill>
              </a:rPr>
              <a:t>cbind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Two dataframes (with same number of </a:t>
            </a:r>
            <a:r>
              <a:rPr lang="en-US" sz="1200">
                <a:solidFill>
                  <a:srgbClr val="0000FF"/>
                </a:solidFill>
              </a:rPr>
              <a:t>columns</a:t>
            </a:r>
            <a:r>
              <a:rPr lang="en-US" sz="1200">
                <a:solidFill>
                  <a:schemeClr val="dk1"/>
                </a:solidFill>
              </a:rPr>
              <a:t>) can be combined using function </a:t>
            </a:r>
            <a:r>
              <a:rPr lang="en-US" sz="1200">
                <a:solidFill>
                  <a:srgbClr val="0000FF"/>
                </a:solidFill>
              </a:rPr>
              <a:t>rbind</a:t>
            </a:r>
            <a:endParaRPr sz="1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                       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3"/>
          <p:cNvSpPr txBox="1"/>
          <p:nvPr/>
        </p:nvSpPr>
        <p:spPr>
          <a:xfrm>
            <a:off x="98875" y="281275"/>
            <a:ext cx="448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More functions useful for summarising and wrangling data frames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colSums(), rowSums(), colMeans(), rowMeans()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subset()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order()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merge()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Packages useful for data wrangling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tidyverse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plyr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dplyr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reshape, reshape2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                                                            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3"/>
          <p:cNvSpPr txBox="1"/>
          <p:nvPr>
            <p:ph type="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Conditions in 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5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If else statements</a:t>
            </a:r>
            <a:endParaRPr b="1"/>
          </a:p>
        </p:txBody>
      </p:sp>
      <p:sp>
        <p:nvSpPr>
          <p:cNvPr id="233" name="Google Shape;233;p115"/>
          <p:cNvSpPr txBox="1"/>
          <p:nvPr>
            <p:ph idx="1" type="body"/>
          </p:nvPr>
        </p:nvSpPr>
        <p:spPr>
          <a:xfrm>
            <a:off x="385749" y="864500"/>
            <a:ext cx="2191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if (condition) {</a:t>
            </a:r>
            <a:b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statement1</a:t>
            </a:r>
            <a:b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}else{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statement2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ts val="1000"/>
              <a:buNone/>
            </a:pPr>
            <a:r>
              <a:t/>
            </a:r>
            <a:endParaRPr sz="1800"/>
          </a:p>
        </p:txBody>
      </p:sp>
      <p:pic>
        <p:nvPicPr>
          <p:cNvPr id="234" name="Google Shape;234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100" y="0"/>
            <a:ext cx="2418000" cy="31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5"/>
          <p:cNvSpPr txBox="1"/>
          <p:nvPr/>
        </p:nvSpPr>
        <p:spPr>
          <a:xfrm>
            <a:off x="2199250" y="3124675"/>
            <a:ext cx="2487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https://www.datamentor.io/r-programming/if-else-statement/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6"/>
          <p:cNvSpPr txBox="1"/>
          <p:nvPr>
            <p:ph type="title"/>
          </p:nvPr>
        </p:nvSpPr>
        <p:spPr>
          <a:xfrm>
            <a:off x="157149" y="1470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if-else if-else statements</a:t>
            </a:r>
            <a:endParaRPr b="1"/>
          </a:p>
        </p:txBody>
      </p:sp>
      <p:sp>
        <p:nvSpPr>
          <p:cNvPr id="241" name="Google Shape;241;p116"/>
          <p:cNvSpPr txBox="1"/>
          <p:nvPr>
            <p:ph idx="1" type="body"/>
          </p:nvPr>
        </p:nvSpPr>
        <p:spPr>
          <a:xfrm>
            <a:off x="538150" y="559700"/>
            <a:ext cx="3173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if (conditon1) {</a:t>
            </a:r>
            <a:b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statement1</a:t>
            </a:r>
            <a:b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}else if(conditon2){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statement2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}else{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statement3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SzPts val="1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8"/>
          <p:cNvSpPr txBox="1"/>
          <p:nvPr>
            <p:ph type="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Repetitions in 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9"/>
          <p:cNvSpPr txBox="1"/>
          <p:nvPr>
            <p:ph type="title"/>
          </p:nvPr>
        </p:nvSpPr>
        <p:spPr>
          <a:xfrm>
            <a:off x="157149" y="528025"/>
            <a:ext cx="2204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For loops</a:t>
            </a:r>
            <a:endParaRPr b="1"/>
          </a:p>
        </p:txBody>
      </p:sp>
      <p:sp>
        <p:nvSpPr>
          <p:cNvPr id="252" name="Google Shape;252;p119"/>
          <p:cNvSpPr txBox="1"/>
          <p:nvPr>
            <p:ph idx="1" type="body"/>
          </p:nvPr>
        </p:nvSpPr>
        <p:spPr>
          <a:xfrm>
            <a:off x="233350" y="1245500"/>
            <a:ext cx="2517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/>
              <a:t>for (</a:t>
            </a:r>
            <a:r>
              <a:rPr lang="en-US" sz="1800"/>
              <a:t>value</a:t>
            </a:r>
            <a:r>
              <a:rPr i="1" lang="en-US" sz="1800"/>
              <a:t> in </a:t>
            </a:r>
            <a:r>
              <a:rPr lang="en-US" sz="1800"/>
              <a:t>vector</a:t>
            </a:r>
            <a:r>
              <a:rPr i="1" lang="en-US" sz="1800"/>
              <a:t>){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i="1" lang="en-US" sz="1800"/>
              <a:t> statements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000"/>
              <a:buNone/>
            </a:pPr>
            <a:r>
              <a:rPr i="1" lang="en-US" sz="1800"/>
              <a:t>}</a:t>
            </a:r>
            <a:endParaRPr i="1" sz="1800"/>
          </a:p>
        </p:txBody>
      </p:sp>
      <p:pic>
        <p:nvPicPr>
          <p:cNvPr id="253" name="Google Shape;253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750" y="0"/>
            <a:ext cx="2204350" cy="34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4"/>
          <p:cNvSpPr txBox="1"/>
          <p:nvPr/>
        </p:nvSpPr>
        <p:spPr>
          <a:xfrm>
            <a:off x="415925" y="166312"/>
            <a:ext cx="3768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 is Infinitely Expandable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R normally use a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i.e., a library of special functions designed for a specific problem.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Hundreds of packages are available, mostly written by users.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user normally only loads a handful of packages for a particular analysis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 determine how a package is structured, works well with other packages and creates new data types in an easily used manner.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 makes it easy for users to learn new packages.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0"/>
          <p:cNvSpPr txBox="1"/>
          <p:nvPr>
            <p:ph type="title"/>
          </p:nvPr>
        </p:nvSpPr>
        <p:spPr>
          <a:xfrm>
            <a:off x="157149" y="604225"/>
            <a:ext cx="2103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While loops</a:t>
            </a:r>
            <a:endParaRPr b="1"/>
          </a:p>
        </p:txBody>
      </p:sp>
      <p:sp>
        <p:nvSpPr>
          <p:cNvPr id="259" name="Google Shape;259;p120"/>
          <p:cNvSpPr txBox="1"/>
          <p:nvPr>
            <p:ph idx="1" type="body"/>
          </p:nvPr>
        </p:nvSpPr>
        <p:spPr>
          <a:xfrm>
            <a:off x="80950" y="1245500"/>
            <a:ext cx="2517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800"/>
              <a:t>while (condition){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i="1" lang="en-US" sz="1800"/>
              <a:t> statement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000"/>
              <a:buNone/>
            </a:pPr>
            <a:r>
              <a:rPr i="1" lang="en-US" sz="1800"/>
              <a:t>}</a:t>
            </a:r>
            <a:endParaRPr i="1" sz="1800"/>
          </a:p>
        </p:txBody>
      </p:sp>
      <p:pic>
        <p:nvPicPr>
          <p:cNvPr id="260" name="Google Shape;260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150" y="0"/>
            <a:ext cx="2348950" cy="33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2"/>
          <p:cNvSpPr txBox="1"/>
          <p:nvPr>
            <p:ph type="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3"/>
          <p:cNvSpPr txBox="1"/>
          <p:nvPr>
            <p:ph type="title"/>
          </p:nvPr>
        </p:nvSpPr>
        <p:spPr>
          <a:xfrm>
            <a:off x="157149" y="604225"/>
            <a:ext cx="2103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Functions in 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3"/>
          <p:cNvSpPr txBox="1"/>
          <p:nvPr>
            <p:ph idx="1" type="body"/>
          </p:nvPr>
        </p:nvSpPr>
        <p:spPr>
          <a:xfrm>
            <a:off x="80950" y="1245500"/>
            <a:ext cx="44067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func_name &lt;- function (arg1, arg2, ...){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 function_body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}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000"/>
              <a:buNone/>
            </a:pPr>
            <a:r>
              <a:t/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4"/>
          <p:cNvSpPr txBox="1"/>
          <p:nvPr>
            <p:ph type="title"/>
          </p:nvPr>
        </p:nvSpPr>
        <p:spPr>
          <a:xfrm>
            <a:off x="354924" y="192955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Examples of functions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4"/>
          <p:cNvSpPr txBox="1"/>
          <p:nvPr/>
        </p:nvSpPr>
        <p:spPr>
          <a:xfrm>
            <a:off x="707650" y="664650"/>
            <a:ext cx="30000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Some functions are built in R</a:t>
            </a:r>
            <a:endParaRPr b="0" i="0" sz="1200" u="none" cap="none" strike="noStrike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Users can define own functions (User-defined functions)</a:t>
            </a:r>
            <a:endParaRPr b="0" i="0" sz="1200" u="none" cap="none" strike="noStrike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/>
              <a:buChar char="●"/>
            </a:pPr>
            <a:r>
              <a:rPr b="1" i="1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mean, median, sum, sqrt</a:t>
            </a:r>
            <a:r>
              <a:rPr b="0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are examples of functions defined by </a:t>
            </a:r>
            <a:r>
              <a:rPr b="1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developers</a:t>
            </a:r>
            <a:endParaRPr b="0" i="0" sz="1200" u="none" cap="none" strike="noStrike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2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Let us look at a user-defined function and see how it works.</a:t>
            </a:r>
            <a:endParaRPr b="0" i="0" sz="1200" u="none" cap="none" strike="noStrike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5"/>
          <p:cNvSpPr txBox="1"/>
          <p:nvPr>
            <p:ph type="title"/>
          </p:nvPr>
        </p:nvSpPr>
        <p:spPr>
          <a:xfrm>
            <a:off x="583100" y="284225"/>
            <a:ext cx="3271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Examples of functions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5"/>
          <p:cNvSpPr txBox="1"/>
          <p:nvPr>
            <p:ph idx="1" type="body"/>
          </p:nvPr>
        </p:nvSpPr>
        <p:spPr>
          <a:xfrm>
            <a:off x="506899" y="696724"/>
            <a:ext cx="4295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Let us write a function that computes a sum of numbers between two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print_numbers&lt;- function(start, end){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sum=0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for (number in start:end){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   sum=sum+number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}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return(sum)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0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}</a:t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194860" y="1273887"/>
            <a:ext cx="4156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US" sz="3000"/>
              <a:t>Introduction to Data analysis in R</a:t>
            </a:r>
            <a:endParaRPr b="1"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c890c7cfe_0_7"/>
          <p:cNvSpPr txBox="1"/>
          <p:nvPr>
            <p:ph idx="1" type="body"/>
          </p:nvPr>
        </p:nvSpPr>
        <p:spPr>
          <a:xfrm>
            <a:off x="157148" y="7883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The theory, methods, and practice of testing a hypothesis by comparing it with the null hypothesis. The null hypothesis is only rejected if its probability falls below a predetermined significance level, in which case the hypothesis being tested is said to have that level of significance.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--- Dictionary Definition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6c890c7cfe_0_7"/>
          <p:cNvSpPr txBox="1"/>
          <p:nvPr>
            <p:ph type="title"/>
          </p:nvPr>
        </p:nvSpPr>
        <p:spPr>
          <a:xfrm>
            <a:off x="157151" y="299425"/>
            <a:ext cx="342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Hypothesis Testing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c890c7cfe_1_6"/>
          <p:cNvSpPr txBox="1"/>
          <p:nvPr>
            <p:ph idx="1" type="body"/>
          </p:nvPr>
        </p:nvSpPr>
        <p:spPr>
          <a:xfrm>
            <a:off x="157148" y="7883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(in a statistical test)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b="1" i="1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 states that there is no significant difference between specified populations, any observed difference being due to sampling or experimental error.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6c890c7cfe_1_6"/>
          <p:cNvSpPr txBox="1"/>
          <p:nvPr>
            <p:ph type="title"/>
          </p:nvPr>
        </p:nvSpPr>
        <p:spPr>
          <a:xfrm>
            <a:off x="157151" y="299425"/>
            <a:ext cx="342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Null and Alternative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Hypothesis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6c890c7cfe_1_6"/>
          <p:cNvSpPr txBox="1"/>
          <p:nvPr>
            <p:ph idx="1" type="body"/>
          </p:nvPr>
        </p:nvSpPr>
        <p:spPr>
          <a:xfrm>
            <a:off x="157148" y="18551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null hypothesis is set up to oppose the </a:t>
            </a:r>
            <a:r>
              <a:rPr b="1" i="1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r>
              <a:rPr i="1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hypothesis</a:t>
            </a: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https://www.investopedia.com/terms/n/null_hypothesis.asp</a:t>
            </a: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6c890c7cfe_1_6"/>
          <p:cNvSpPr txBox="1"/>
          <p:nvPr/>
        </p:nvSpPr>
        <p:spPr>
          <a:xfrm>
            <a:off x="2485800" y="1437550"/>
            <a:ext cx="188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</a:rPr>
              <a:t>--- Dictionary Definition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890c7cfe_1_18"/>
          <p:cNvSpPr txBox="1"/>
          <p:nvPr>
            <p:ph idx="1" type="body"/>
          </p:nvPr>
        </p:nvSpPr>
        <p:spPr>
          <a:xfrm>
            <a:off x="157148" y="4835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Critical values depend upon a test statistic, which is specific to the type of test, and the significance level, α which defines the sensitivity of the test.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α= 0.05 implies that the null hypothesis is rejected 5 % of the time when it is in fact true. 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Critical values are essentially cut-off values that define regions where the test statistic is unlikely to lie; for example, a region where the critical value is exceeded with probability α if the null hypothesis is true. 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>
                <a:solidFill>
                  <a:srgbClr val="0000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null hypothesis is rejected if the test statistic lies within this region</a:t>
            </a:r>
            <a:r>
              <a:rPr lang="en-US" sz="1200"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rejection region</a:t>
            </a:r>
            <a:endParaRPr sz="1200"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6c890c7cfe_1_18"/>
          <p:cNvSpPr txBox="1"/>
          <p:nvPr>
            <p:ph type="title"/>
          </p:nvPr>
        </p:nvSpPr>
        <p:spPr>
          <a:xfrm>
            <a:off x="157151" y="147025"/>
            <a:ext cx="342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Critical values in hypothesis testing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6c890c7cfe_1_18"/>
          <p:cNvSpPr txBox="1"/>
          <p:nvPr/>
        </p:nvSpPr>
        <p:spPr>
          <a:xfrm>
            <a:off x="235775" y="3095250"/>
            <a:ext cx="4266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https://www.itl.nist.gov/div898/handbook/prc/section1/prc131.htm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c890c7cfe_1_25"/>
          <p:cNvSpPr txBox="1"/>
          <p:nvPr>
            <p:ph idx="1" type="body"/>
          </p:nvPr>
        </p:nvSpPr>
        <p:spPr>
          <a:xfrm>
            <a:off x="157148" y="7883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Another quantitative measure for reporting the result of a test of hypothesis is the </a:t>
            </a: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-value. </a:t>
            </a:r>
            <a:endParaRPr sz="1200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200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-value is the probability of the test statistic being at least as extreme as the one observed given that the null hypothesis is true</a:t>
            </a:r>
            <a:endParaRPr sz="1200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0000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Usually, a</a:t>
            </a:r>
            <a:r>
              <a:rPr lang="en-US" sz="1200">
                <a:solidFill>
                  <a:srgbClr val="0000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 small  p-value is an indication that the null hypothesis is false.</a:t>
            </a:r>
            <a:endParaRPr i="1" sz="1200">
              <a:solidFill>
                <a:srgbClr val="0000FF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6c890c7cfe_1_25"/>
          <p:cNvSpPr txBox="1"/>
          <p:nvPr>
            <p:ph type="title"/>
          </p:nvPr>
        </p:nvSpPr>
        <p:spPr>
          <a:xfrm>
            <a:off x="309551" y="299425"/>
            <a:ext cx="342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p-values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6c890c7cfe_1_25"/>
          <p:cNvSpPr txBox="1"/>
          <p:nvPr/>
        </p:nvSpPr>
        <p:spPr>
          <a:xfrm>
            <a:off x="243400" y="2479150"/>
            <a:ext cx="4266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https://www.itl.nist.gov/div898/handbook/prc/section1/prc131.htm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5"/>
          <p:cNvSpPr txBox="1"/>
          <p:nvPr/>
        </p:nvSpPr>
        <p:spPr>
          <a:xfrm>
            <a:off x="246746" y="633788"/>
            <a:ext cx="40800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Repositories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CRAN – Main repository for R packages</a:t>
            </a:r>
            <a:endParaRPr/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 can be installed directly into R using the function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install.packages(“packageName”)</a:t>
            </a:r>
            <a:endParaRPr/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repos require particular package managers </a:t>
            </a:r>
            <a:endParaRPr/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Bioconductor – Bioinformatics and biostatistics  and BiocManager – R &gt;=3.6.x, BiocInstaller – R &lt; 3.6.x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idx="1" type="body"/>
          </p:nvPr>
        </p:nvSpPr>
        <p:spPr>
          <a:xfrm>
            <a:off x="157148" y="788349"/>
            <a:ext cx="4013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19685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There are three types of t tests that we are going to look at, which are used depending on the kind of comparison we want to make.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All of them are based on the assumption that the sample data come from a normal distribution. This also means that t tests are for continuous data. Let’s start with the one-sample t test.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/>
          <p:cNvSpPr txBox="1"/>
          <p:nvPr>
            <p:ph idx="2" type="body"/>
          </p:nvPr>
        </p:nvSpPr>
        <p:spPr>
          <a:xfrm>
            <a:off x="235329" y="2600909"/>
            <a:ext cx="3789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196850" lvl="0" marL="1714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one-sample t test is used to compare one mean (of a sample) to a reference value (an a priori chosen value).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/>
          <p:nvPr>
            <p:ph type="title"/>
          </p:nvPr>
        </p:nvSpPr>
        <p:spPr>
          <a:xfrm>
            <a:off x="157149" y="451830"/>
            <a:ext cx="1682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T-tests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235330" y="2277757"/>
            <a:ext cx="1928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One-sample t-test</a:t>
            </a:r>
            <a:endParaRPr i="0" u="none" cap="none" strike="noStrike">
              <a:solidFill>
                <a:srgbClr val="000000"/>
              </a:solidFill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37050" y="37750"/>
            <a:ext cx="4266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Examples of statistical tests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157149" y="680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Two sample t-test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157150" y="1016949"/>
            <a:ext cx="4295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203200" lvl="0" marL="254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Instead of comparing one mean to a reference value, we might more often want to compare two means (two samples).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could also say we want to test the Null-hypothesis that two samples come from distributions with the same mean.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Another important assumption is that the two samples are independent.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c890c7cfe_1_35"/>
          <p:cNvSpPr txBox="1"/>
          <p:nvPr/>
        </p:nvSpPr>
        <p:spPr>
          <a:xfrm>
            <a:off x="157149" y="334517"/>
            <a:ext cx="4295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Paired sample t-test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37" name="Google Shape;337;g6c890c7cfe_1_35"/>
          <p:cNvSpPr txBox="1"/>
          <p:nvPr/>
        </p:nvSpPr>
        <p:spPr>
          <a:xfrm>
            <a:off x="157149" y="776352"/>
            <a:ext cx="42957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2032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Paired samples occur if there are two measurements on the same experimental unit. This means that these two measurements are not independent. </a:t>
            </a:r>
            <a:endParaRPr sz="1200"/>
          </a:p>
          <a:p>
            <a:pPr indent="-2032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US" sz="1200" u="none" cap="none" strike="noStrike">
                <a:solidFill>
                  <a:schemeClr val="dk1"/>
                </a:solidFill>
              </a:rPr>
              <a:t>An important assumption for this test is that the differences have a distribution that is independent from the level (differences between large values should not have a larger variation than those between small values). 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Rank-based tests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157149" y="756635"/>
            <a:ext cx="4295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1778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cases where the normality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assumption is severely violated, we use a non-parametric test (which does not rely on any parametric distributional assumption).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For this sort of test, the data are replaced by ranks. A rank-based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analogue for the one-sample t test is the Wilcoxon signed-rank test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(also called one-sample Wilcoxon test).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780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Instead of the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two-sample t test you can use the Wilcoxon rank sum test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(two-sample Wilcoxon test, also known as Mann-Whitney test or U-test)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c890c7cfe_1_44"/>
          <p:cNvSpPr txBox="1"/>
          <p:nvPr>
            <p:ph type="title"/>
          </p:nvPr>
        </p:nvSpPr>
        <p:spPr>
          <a:xfrm>
            <a:off x="157149" y="70830"/>
            <a:ext cx="4295700" cy="4125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Kruskal-Wallis test Vs ANOVA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6c890c7cfe_1_44"/>
          <p:cNvSpPr txBox="1"/>
          <p:nvPr>
            <p:ph idx="1" type="body"/>
          </p:nvPr>
        </p:nvSpPr>
        <p:spPr>
          <a:xfrm>
            <a:off x="4751" y="407350"/>
            <a:ext cx="4231500" cy="22857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Both the Kruskal-Wallis test and one-way ANOVA assess for significant </a:t>
            </a:r>
            <a:r>
              <a:rPr lang="en-US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differences on a continuous dependent variable by a categorical independent</a:t>
            </a: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variable (with two or more groups)</a:t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Kruskal-Wallis test is a nonparametric (distribution free) test, and is used when the assumptions of one-way ANOVA are not met</a:t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the ANOVA, we assume that the dependent variable is </a:t>
            </a:r>
            <a:r>
              <a:rPr lang="en-US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normally distributed and there is approximately equal variance</a:t>
            </a: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on the scores across groups.  </a:t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Kruskal-Wallis test can be used for both </a:t>
            </a:r>
            <a:r>
              <a:rPr lang="en-US" sz="11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continuous and ordinal-level dependent variables</a:t>
            </a:r>
            <a:r>
              <a:rPr lang="en-US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0" name="Google Shape;350;g6c890c7cfe_1_44"/>
          <p:cNvSpPr txBox="1"/>
          <p:nvPr/>
        </p:nvSpPr>
        <p:spPr>
          <a:xfrm>
            <a:off x="409900" y="2912975"/>
            <a:ext cx="3699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https://www.statisticssolutions.com/kruskal-wallis-test/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c890c7cfe_1_51"/>
          <p:cNvSpPr txBox="1"/>
          <p:nvPr>
            <p:ph type="title"/>
          </p:nvPr>
        </p:nvSpPr>
        <p:spPr>
          <a:xfrm>
            <a:off x="490978" y="386515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Types of Variables Vs model type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6c890c7cfe_1_51"/>
          <p:cNvSpPr txBox="1"/>
          <p:nvPr>
            <p:ph idx="1" type="body"/>
          </p:nvPr>
        </p:nvSpPr>
        <p:spPr>
          <a:xfrm>
            <a:off x="147473" y="865759"/>
            <a:ext cx="42105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response variable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is the one whose content we are trying to model with other variables, called the 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any given model there is one response variable and there may be many explanatory variables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6"/>
          <p:cNvSpPr txBox="1"/>
          <p:nvPr/>
        </p:nvSpPr>
        <p:spPr>
          <a:xfrm>
            <a:off x="261257" y="1006324"/>
            <a:ext cx="416655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variable is the response variable</a:t>
            </a:r>
            <a:endParaRPr sz="1200"/>
          </a:p>
          <a:p>
            <a:pPr indent="-1587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variables are the explanatory variables</a:t>
            </a:r>
            <a:endParaRPr sz="1200"/>
          </a:p>
          <a:p>
            <a:pPr indent="-1587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 explanatory variables continuous, categorical, or a mixture of both</a:t>
            </a:r>
            <a:endParaRPr sz="1200"/>
          </a:p>
          <a:p>
            <a:pPr indent="-1587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nature of the response variable? is it a continuous measurement, a count, a proportion, a category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6"/>
          <p:cNvSpPr txBox="1"/>
          <p:nvPr>
            <p:ph type="title"/>
          </p:nvPr>
        </p:nvSpPr>
        <p:spPr>
          <a:xfrm>
            <a:off x="490978" y="386515"/>
            <a:ext cx="4295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Key considerations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7"/>
          <p:cNvSpPr txBox="1"/>
          <p:nvPr>
            <p:ph type="title"/>
          </p:nvPr>
        </p:nvSpPr>
        <p:spPr>
          <a:xfrm>
            <a:off x="302292" y="575201"/>
            <a:ext cx="3621403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Type of explanatory variable Vs Type of Model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7"/>
          <p:cNvSpPr/>
          <p:nvPr/>
        </p:nvSpPr>
        <p:spPr>
          <a:xfrm>
            <a:off x="241904" y="1376243"/>
            <a:ext cx="383177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continuous  -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sz="1200"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categorical - Analysis of variance (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Anova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/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continuous and categorical - Analysis of covariance (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Ancova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8"/>
          <p:cNvSpPr txBox="1"/>
          <p:nvPr>
            <p:ph type="title"/>
          </p:nvPr>
        </p:nvSpPr>
        <p:spPr>
          <a:xfrm>
            <a:off x="674825" y="517139"/>
            <a:ext cx="2876338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Type of response variable Vs Type of Model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8"/>
          <p:cNvSpPr/>
          <p:nvPr/>
        </p:nvSpPr>
        <p:spPr>
          <a:xfrm>
            <a:off x="241904" y="1337538"/>
            <a:ext cx="38317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-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Regression, Anova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-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200"/>
          </a:p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-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linear models</a:t>
            </a:r>
            <a:endParaRPr sz="1200"/>
          </a:p>
          <a:p>
            <a:pPr indent="-2730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-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logistic analysis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0"/>
          <p:cNvSpPr txBox="1"/>
          <p:nvPr>
            <p:ph type="title"/>
          </p:nvPr>
        </p:nvSpPr>
        <p:spPr>
          <a:xfrm>
            <a:off x="258486" y="1273887"/>
            <a:ext cx="4093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Visualisation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6"/>
          <p:cNvSpPr txBox="1"/>
          <p:nvPr/>
        </p:nvSpPr>
        <p:spPr>
          <a:xfrm>
            <a:off x="246746" y="633788"/>
            <a:ext cx="40800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Rstudio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9"/>
          <p:cNvSpPr txBox="1"/>
          <p:nvPr>
            <p:ph type="title"/>
          </p:nvPr>
        </p:nvSpPr>
        <p:spPr>
          <a:xfrm>
            <a:off x="314400" y="1765373"/>
            <a:ext cx="199065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Ggplot2</a:t>
            </a:r>
            <a:r>
              <a:rPr lang="en-US"/>
              <a:t> - </a:t>
            </a:r>
            <a:r>
              <a:rPr b="1" lang="en-US"/>
              <a:t>Package</a:t>
            </a:r>
            <a:endParaRPr/>
          </a:p>
        </p:txBody>
      </p:sp>
      <p:sp>
        <p:nvSpPr>
          <p:cNvPr id="385" name="Google Shape;385;p189"/>
          <p:cNvSpPr txBox="1"/>
          <p:nvPr/>
        </p:nvSpPr>
        <p:spPr>
          <a:xfrm>
            <a:off x="304802" y="2201337"/>
            <a:ext cx="2888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the practical session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c890c7cfe_1_63"/>
          <p:cNvSpPr txBox="1"/>
          <p:nvPr>
            <p:ph type="title"/>
          </p:nvPr>
        </p:nvSpPr>
        <p:spPr>
          <a:xfrm>
            <a:off x="157149" y="299430"/>
            <a:ext cx="4295700" cy="4125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References and useful links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6c890c7cfe_1_63"/>
          <p:cNvSpPr txBox="1"/>
          <p:nvPr>
            <p:ph idx="1" type="body"/>
          </p:nvPr>
        </p:nvSpPr>
        <p:spPr>
          <a:xfrm>
            <a:off x="157151" y="788350"/>
            <a:ext cx="3889200" cy="22857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An Introduction Using R, Michael J. Crawley, 2015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https://swcarpentry.github.io/r-novice-inflammation/13-supp-data-structures/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https://adv-r.hadley.nz/control-flow.html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https://www.rstudio.com/resources/training/books/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94860" y="1273887"/>
            <a:ext cx="4156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en-US" sz="3000"/>
              <a:t>END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133856" y="930100"/>
            <a:ext cx="2039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1225" lIns="51225" spcFirstLastPara="1" rIns="51225" wrap="square" tIns="51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Vectors in R</a:t>
            </a:r>
            <a:endParaRPr b="1"/>
          </a:p>
        </p:txBody>
      </p:sp>
      <p:sp>
        <p:nvSpPr>
          <p:cNvPr id="124" name="Google Shape;124;p39"/>
          <p:cNvSpPr txBox="1"/>
          <p:nvPr>
            <p:ph idx="2" type="body"/>
          </p:nvPr>
        </p:nvSpPr>
        <p:spPr>
          <a:xfrm>
            <a:off x="2490331" y="487270"/>
            <a:ext cx="19344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-2032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Data objects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Working with 1-D vectors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0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7"/>
          <p:cNvSpPr txBox="1"/>
          <p:nvPr/>
        </p:nvSpPr>
        <p:spPr>
          <a:xfrm>
            <a:off x="492125" y="398540"/>
            <a:ext cx="3611562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Data Elements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 the “base” type is a vector, not a scalar.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vector is an indexed set of values that are all of the same type. The type of the entries determines the class of the vector. The possible vectors are: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is a subclass of numeric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combine vectors of different modes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8"/>
          <p:cNvSpPr txBox="1"/>
          <p:nvPr/>
        </p:nvSpPr>
        <p:spPr>
          <a:xfrm>
            <a:off x="347662" y="296942"/>
            <a:ext cx="3852862" cy="2779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58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Vectors in R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t/>
            </a:r>
            <a:endParaRPr b="1" i="0" sz="1200" u="none" cap="none" strike="noStrike">
              <a:solidFill>
                <a:srgbClr val="3232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3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a value to a variable is done with &lt;- (two symbols, no space).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v  &lt;-  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v  &lt;-  c(1,  2,  3)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 1  2  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s  &lt;-  "a  string"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class(s)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73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 "character"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9"/>
          <p:cNvSpPr txBox="1"/>
          <p:nvPr/>
        </p:nvSpPr>
        <p:spPr>
          <a:xfrm>
            <a:off x="198362" y="915493"/>
            <a:ext cx="3819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36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B2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Arithmetic</a:t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3662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rgbClr val="3232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36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9"/>
          <p:cNvSpPr txBox="1"/>
          <p:nvPr/>
        </p:nvSpPr>
        <p:spPr>
          <a:xfrm>
            <a:off x="246742" y="1314614"/>
            <a:ext cx="4033472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elementary arithmetic operations are the usual +,  -,  *,  /,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also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log, exp, log2, sqrt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/>
          </a:p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studying data you will make frequent use of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gives the sum of the entries,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max(), min(), mean()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var()</a:t>
            </a:r>
            <a:endParaRPr b="1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useful function for quickly getting properties of a vector: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 GADGETS</dc:creator>
</cp:coreProperties>
</file>