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6858000" cx="9144000"/>
  <p:notesSz cx="9144000" cy="6858000"/>
  <p:embeddedFontLst>
    <p:embeddedFont>
      <p:font typeface="Century Gothic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1" roundtripDataSignature="AMtx7miEJgRmsCIAdYd4oPL680yGXw2g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customschemas.google.com/relationships/presentationmetadata" Target="metadata"/><Relationship Id="rId70" Type="http://schemas.openxmlformats.org/officeDocument/2006/relationships/font" Target="fonts/CenturyGothic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CenturyGothic-bold.fntdata"/><Relationship Id="rId23" Type="http://schemas.openxmlformats.org/officeDocument/2006/relationships/slide" Target="slides/slide18.xml"/><Relationship Id="rId67" Type="http://schemas.openxmlformats.org/officeDocument/2006/relationships/font" Target="fonts/CenturyGothic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CenturyGothic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63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3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3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7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15" name="Google Shape;115;p7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2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2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2"/>
            <p:cNvSpPr/>
            <p:nvPr/>
          </p:nvSpPr>
          <p:spPr>
            <a:xfrm rot="-5400000">
              <a:off x="2852610" y="1765596"/>
              <a:ext cx="5995993" cy="3326809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3" name="Google Shape;123;p72"/>
            <p:cNvSpPr/>
            <p:nvPr/>
          </p:nvSpPr>
          <p:spPr>
            <a:xfrm rot="-5912394">
              <a:off x="3074559" y="145837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2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25" name="Google Shape;125;p72"/>
          <p:cNvSpPr txBox="1"/>
          <p:nvPr>
            <p:ph type="title"/>
          </p:nvPr>
        </p:nvSpPr>
        <p:spPr>
          <a:xfrm>
            <a:off x="866440" y="1381390"/>
            <a:ext cx="2987089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72"/>
          <p:cNvSpPr/>
          <p:nvPr>
            <p:ph idx="2" type="pic"/>
          </p:nvPr>
        </p:nvSpPr>
        <p:spPr>
          <a:xfrm>
            <a:off x="4722909" y="1320800"/>
            <a:ext cx="2791102" cy="42164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Google Shape;127;p72"/>
          <p:cNvSpPr txBox="1"/>
          <p:nvPr>
            <p:ph idx="1" type="body"/>
          </p:nvPr>
        </p:nvSpPr>
        <p:spPr>
          <a:xfrm>
            <a:off x="866440" y="3086100"/>
            <a:ext cx="2987089" cy="2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8" name="Google Shape;128;p72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2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2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 showMasterSp="0">
  <p:cSld name="Panoramic Picture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73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4" name="Google Shape;134;p7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3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3"/>
            <p:cNvSpPr/>
            <p:nvPr/>
          </p:nvSpPr>
          <p:spPr>
            <a:xfrm rot="10204164">
              <a:off x="426788" y="4564241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3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3"/>
            <p:cNvSpPr/>
            <p:nvPr/>
          </p:nvSpPr>
          <p:spPr>
            <a:xfrm rot="10800000">
              <a:off x="485023" y="2670079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3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44" name="Google Shape;144;p73"/>
          <p:cNvSpPr txBox="1"/>
          <p:nvPr>
            <p:ph type="title"/>
          </p:nvPr>
        </p:nvSpPr>
        <p:spPr>
          <a:xfrm>
            <a:off x="866441" y="4961454"/>
            <a:ext cx="642200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3"/>
          <p:cNvSpPr/>
          <p:nvPr>
            <p:ph idx="2" type="pic"/>
          </p:nvPr>
        </p:nvSpPr>
        <p:spPr>
          <a:xfrm>
            <a:off x="866441" y="685800"/>
            <a:ext cx="6422004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Google Shape;146;p73"/>
          <p:cNvSpPr txBox="1"/>
          <p:nvPr>
            <p:ph idx="1" type="body"/>
          </p:nvPr>
        </p:nvSpPr>
        <p:spPr>
          <a:xfrm>
            <a:off x="866440" y="5528192"/>
            <a:ext cx="6422004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7" name="Google Shape;147;p73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3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3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 showMasterSp="0">
  <p:cSld name="Title and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74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53" name="Google Shape;153;p7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4"/>
            <p:cNvSpPr/>
            <p:nvPr/>
          </p:nvSpPr>
          <p:spPr>
            <a:xfrm rot="-589932">
              <a:off x="6359946" y="2780895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4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4"/>
            <p:cNvSpPr/>
            <p:nvPr/>
          </p:nvSpPr>
          <p:spPr>
            <a:xfrm>
              <a:off x="485023" y="2854646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4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63" name="Google Shape;163;p74"/>
          <p:cNvSpPr txBox="1"/>
          <p:nvPr>
            <p:ph type="title"/>
          </p:nvPr>
        </p:nvSpPr>
        <p:spPr>
          <a:xfrm>
            <a:off x="866440" y="927100"/>
            <a:ext cx="6422005" cy="169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74"/>
          <p:cNvSpPr txBox="1"/>
          <p:nvPr>
            <p:ph idx="1" type="body"/>
          </p:nvPr>
        </p:nvSpPr>
        <p:spPr>
          <a:xfrm>
            <a:off x="866440" y="3488023"/>
            <a:ext cx="6422005" cy="2536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5" name="Google Shape;165;p74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74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7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4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7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71" name="Google Shape;171;p7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5"/>
            <p:cNvSpPr/>
            <p:nvPr/>
          </p:nvSpPr>
          <p:spPr>
            <a:xfrm rot="-589932">
              <a:off x="6359946" y="4309201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5"/>
            <p:cNvSpPr/>
            <p:nvPr/>
          </p:nvSpPr>
          <p:spPr>
            <a:xfrm>
              <a:off x="485023" y="4381500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5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80" name="Google Shape;180;p75"/>
          <p:cNvSpPr txBox="1"/>
          <p:nvPr/>
        </p:nvSpPr>
        <p:spPr>
          <a:xfrm>
            <a:off x="647430" y="651690"/>
            <a:ext cx="6015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1" name="Google Shape;181;p75"/>
          <p:cNvSpPr txBox="1"/>
          <p:nvPr/>
        </p:nvSpPr>
        <p:spPr>
          <a:xfrm>
            <a:off x="7069418" y="2900292"/>
            <a:ext cx="61906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82" name="Google Shape;182;p75"/>
          <p:cNvSpPr txBox="1"/>
          <p:nvPr>
            <p:ph type="title"/>
          </p:nvPr>
        </p:nvSpPr>
        <p:spPr>
          <a:xfrm>
            <a:off x="1128060" y="927099"/>
            <a:ext cx="6160385" cy="2882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75"/>
          <p:cNvSpPr txBox="1"/>
          <p:nvPr>
            <p:ph idx="1" type="body"/>
          </p:nvPr>
        </p:nvSpPr>
        <p:spPr>
          <a:xfrm>
            <a:off x="1387278" y="3809278"/>
            <a:ext cx="5646143" cy="33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4" name="Google Shape;184;p75"/>
          <p:cNvSpPr txBox="1"/>
          <p:nvPr>
            <p:ph idx="2" type="body"/>
          </p:nvPr>
        </p:nvSpPr>
        <p:spPr>
          <a:xfrm>
            <a:off x="866440" y="5000816"/>
            <a:ext cx="6343673" cy="1010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5" name="Google Shape;185;p75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75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7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5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7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91" name="Google Shape;191;p76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6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6"/>
            <p:cNvSpPr/>
            <p:nvPr/>
          </p:nvSpPr>
          <p:spPr>
            <a:xfrm rot="-589932">
              <a:off x="6359946" y="431124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6"/>
            <p:cNvSpPr/>
            <p:nvPr/>
          </p:nvSpPr>
          <p:spPr>
            <a:xfrm>
              <a:off x="485023" y="4381500"/>
              <a:ext cx="8182128" cy="2130508"/>
            </a:xfrm>
            <a:custGeom>
              <a:rect b="b" l="l" r="r" t="t"/>
              <a:pathLst>
                <a:path extrusionOk="0" h="9621" w="1000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6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00" name="Google Shape;200;p76"/>
          <p:cNvSpPr txBox="1"/>
          <p:nvPr>
            <p:ph type="title"/>
          </p:nvPr>
        </p:nvSpPr>
        <p:spPr>
          <a:xfrm>
            <a:off x="866440" y="2057400"/>
            <a:ext cx="6422005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6"/>
          <p:cNvSpPr txBox="1"/>
          <p:nvPr>
            <p:ph idx="1" type="body"/>
          </p:nvPr>
        </p:nvSpPr>
        <p:spPr>
          <a:xfrm>
            <a:off x="866441" y="5024908"/>
            <a:ext cx="6422004" cy="994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2" name="Google Shape;202;p76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76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7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6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7"/>
          <p:cNvSpPr txBox="1"/>
          <p:nvPr>
            <p:ph type="title"/>
          </p:nvPr>
        </p:nvSpPr>
        <p:spPr>
          <a:xfrm>
            <a:off x="866440" y="927100"/>
            <a:ext cx="6423593" cy="70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77"/>
          <p:cNvSpPr txBox="1"/>
          <p:nvPr>
            <p:ph idx="1" type="body"/>
          </p:nvPr>
        </p:nvSpPr>
        <p:spPr>
          <a:xfrm>
            <a:off x="866440" y="2489200"/>
            <a:ext cx="2313432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9" name="Google Shape;209;p77"/>
          <p:cNvSpPr txBox="1"/>
          <p:nvPr>
            <p:ph idx="2" type="body"/>
          </p:nvPr>
        </p:nvSpPr>
        <p:spPr>
          <a:xfrm>
            <a:off x="866440" y="3147164"/>
            <a:ext cx="2313432" cy="28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77"/>
          <p:cNvSpPr txBox="1"/>
          <p:nvPr>
            <p:ph idx="3" type="body"/>
          </p:nvPr>
        </p:nvSpPr>
        <p:spPr>
          <a:xfrm>
            <a:off x="3405614" y="2489200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77"/>
          <p:cNvSpPr txBox="1"/>
          <p:nvPr>
            <p:ph idx="4" type="body"/>
          </p:nvPr>
        </p:nvSpPr>
        <p:spPr>
          <a:xfrm>
            <a:off x="3408471" y="3147164"/>
            <a:ext cx="2318918" cy="28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2" name="Google Shape;212;p77"/>
          <p:cNvSpPr txBox="1"/>
          <p:nvPr>
            <p:ph idx="5" type="body"/>
          </p:nvPr>
        </p:nvSpPr>
        <p:spPr>
          <a:xfrm>
            <a:off x="5958642" y="2489200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3" name="Google Shape;213;p77"/>
          <p:cNvSpPr txBox="1"/>
          <p:nvPr>
            <p:ph idx="6" type="body"/>
          </p:nvPr>
        </p:nvSpPr>
        <p:spPr>
          <a:xfrm>
            <a:off x="5960935" y="3147164"/>
            <a:ext cx="2316625" cy="28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4" name="Google Shape;214;p77"/>
          <p:cNvCxnSpPr/>
          <p:nvPr/>
        </p:nvCxnSpPr>
        <p:spPr>
          <a:xfrm>
            <a:off x="3294530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77"/>
          <p:cNvCxnSpPr/>
          <p:nvPr/>
        </p:nvCxnSpPr>
        <p:spPr>
          <a:xfrm>
            <a:off x="5849521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77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77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77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8"/>
          <p:cNvSpPr txBox="1"/>
          <p:nvPr>
            <p:ph type="title"/>
          </p:nvPr>
        </p:nvSpPr>
        <p:spPr>
          <a:xfrm>
            <a:off x="866440" y="927100"/>
            <a:ext cx="6345260" cy="70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78"/>
          <p:cNvSpPr txBox="1"/>
          <p:nvPr>
            <p:ph idx="1" type="body"/>
          </p:nvPr>
        </p:nvSpPr>
        <p:spPr>
          <a:xfrm>
            <a:off x="866440" y="4179596"/>
            <a:ext cx="2313432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2" name="Google Shape;222;p78"/>
          <p:cNvSpPr/>
          <p:nvPr>
            <p:ph idx="2" type="pic"/>
          </p:nvPr>
        </p:nvSpPr>
        <p:spPr>
          <a:xfrm>
            <a:off x="1019055" y="2489200"/>
            <a:ext cx="2015144" cy="144734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3" name="Google Shape;223;p78"/>
          <p:cNvSpPr txBox="1"/>
          <p:nvPr>
            <p:ph idx="3" type="body"/>
          </p:nvPr>
        </p:nvSpPr>
        <p:spPr>
          <a:xfrm>
            <a:off x="866439" y="4837558"/>
            <a:ext cx="2313432" cy="11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4" name="Google Shape;224;p78"/>
          <p:cNvSpPr txBox="1"/>
          <p:nvPr>
            <p:ph idx="4" type="body"/>
          </p:nvPr>
        </p:nvSpPr>
        <p:spPr>
          <a:xfrm>
            <a:off x="3411125" y="4179595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5" name="Google Shape;225;p78"/>
          <p:cNvSpPr/>
          <p:nvPr>
            <p:ph idx="5" type="pic"/>
          </p:nvPr>
        </p:nvSpPr>
        <p:spPr>
          <a:xfrm>
            <a:off x="3553189" y="2489200"/>
            <a:ext cx="2015144" cy="144734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Google Shape;226;p78"/>
          <p:cNvSpPr txBox="1"/>
          <p:nvPr>
            <p:ph idx="6" type="body"/>
          </p:nvPr>
        </p:nvSpPr>
        <p:spPr>
          <a:xfrm>
            <a:off x="3411125" y="4848208"/>
            <a:ext cx="2318918" cy="11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7" name="Google Shape;227;p78"/>
          <p:cNvSpPr txBox="1"/>
          <p:nvPr>
            <p:ph idx="7" type="body"/>
          </p:nvPr>
        </p:nvSpPr>
        <p:spPr>
          <a:xfrm>
            <a:off x="5958642" y="4179596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0" sz="20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8" name="Google Shape;228;p78"/>
          <p:cNvSpPr/>
          <p:nvPr>
            <p:ph idx="8" type="pic"/>
          </p:nvPr>
        </p:nvSpPr>
        <p:spPr>
          <a:xfrm>
            <a:off x="6108641" y="2489200"/>
            <a:ext cx="2015144" cy="144734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9" name="Google Shape;229;p78"/>
          <p:cNvSpPr txBox="1"/>
          <p:nvPr>
            <p:ph idx="9" type="body"/>
          </p:nvPr>
        </p:nvSpPr>
        <p:spPr>
          <a:xfrm>
            <a:off x="5958642" y="4837558"/>
            <a:ext cx="2318918" cy="118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30" name="Google Shape;230;p78"/>
          <p:cNvCxnSpPr/>
          <p:nvPr/>
        </p:nvCxnSpPr>
        <p:spPr>
          <a:xfrm>
            <a:off x="3290019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78"/>
          <p:cNvCxnSpPr/>
          <p:nvPr/>
        </p:nvCxnSpPr>
        <p:spPr>
          <a:xfrm>
            <a:off x="5849521" y="2489201"/>
            <a:ext cx="0" cy="3546328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78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78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78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9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79"/>
          <p:cNvSpPr txBox="1"/>
          <p:nvPr>
            <p:ph idx="1" type="body"/>
          </p:nvPr>
        </p:nvSpPr>
        <p:spPr>
          <a:xfrm rot="5400000">
            <a:off x="2271712" y="1081870"/>
            <a:ext cx="3530600" cy="634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8" name="Google Shape;238;p79"/>
          <p:cNvSpPr txBox="1"/>
          <p:nvPr>
            <p:ph idx="10" type="dt"/>
          </p:nvPr>
        </p:nvSpPr>
        <p:spPr>
          <a:xfrm>
            <a:off x="7621301" y="6387910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79"/>
          <p:cNvSpPr txBox="1"/>
          <p:nvPr>
            <p:ph idx="11" type="ftr"/>
          </p:nvPr>
        </p:nvSpPr>
        <p:spPr>
          <a:xfrm>
            <a:off x="516133" y="6387910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79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80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243" name="Google Shape;243;p8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0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0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0"/>
            <p:cNvSpPr/>
            <p:nvPr/>
          </p:nvSpPr>
          <p:spPr>
            <a:xfrm rot="4966650">
              <a:off x="4673046" y="5107506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80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80"/>
          <p:cNvSpPr/>
          <p:nvPr/>
        </p:nvSpPr>
        <p:spPr>
          <a:xfrm rot="5400000">
            <a:off x="1299309" y="1765596"/>
            <a:ext cx="5995993" cy="3326809"/>
          </a:xfrm>
          <a:custGeom>
            <a:rect b="b" l="l" r="r" t="t"/>
            <a:pathLst>
              <a:path extrusionOk="0" h="2752" w="4960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52" name="Google Shape;252;p80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4320" w="576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3" name="Google Shape;253;p80"/>
          <p:cNvSpPr txBox="1"/>
          <p:nvPr>
            <p:ph type="title"/>
          </p:nvPr>
        </p:nvSpPr>
        <p:spPr>
          <a:xfrm rot="5400000">
            <a:off x="4445685" y="3177041"/>
            <a:ext cx="4572001" cy="1113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80"/>
          <p:cNvSpPr txBox="1"/>
          <p:nvPr>
            <p:ph idx="1" type="body"/>
          </p:nvPr>
        </p:nvSpPr>
        <p:spPr>
          <a:xfrm rot="5400000">
            <a:off x="789205" y="1525331"/>
            <a:ext cx="4572001" cy="4416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5" name="Google Shape;255;p80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80"/>
          <p:cNvSpPr txBox="1"/>
          <p:nvPr>
            <p:ph idx="11" type="ftr"/>
          </p:nvPr>
        </p:nvSpPr>
        <p:spPr>
          <a:xfrm>
            <a:off x="538546" y="6365498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8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0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4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4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64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4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4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wo Content">
  <p:cSld name="1_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5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2800"/>
              <a:buFont typeface="Arial"/>
              <a:buNone/>
              <a:defRPr b="0" i="0" sz="2800">
                <a:solidFill>
                  <a:srgbClr val="BB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6" name="Google Shape;36;p6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7" name="Google Shape;37;p65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5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5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94959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94959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94959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94959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94959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94959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94959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94959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9495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6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6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6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47" name="Google Shape;47;p6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7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54" name="Google Shape;54;p67"/>
          <p:cNvSpPr txBox="1"/>
          <p:nvPr>
            <p:ph type="ctrTitle"/>
          </p:nvPr>
        </p:nvSpPr>
        <p:spPr>
          <a:xfrm>
            <a:off x="866440" y="2226503"/>
            <a:ext cx="5917679" cy="2550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7"/>
          <p:cNvSpPr txBox="1"/>
          <p:nvPr>
            <p:ph idx="1" type="subTitle"/>
          </p:nvPr>
        </p:nvSpPr>
        <p:spPr>
          <a:xfrm>
            <a:off x="866440" y="4777380"/>
            <a:ext cx="5917679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67"/>
          <p:cNvSpPr txBox="1"/>
          <p:nvPr>
            <p:ph idx="10" type="dt"/>
          </p:nvPr>
        </p:nvSpPr>
        <p:spPr>
          <a:xfrm rot="5400000">
            <a:off x="7498080" y="1828800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7"/>
          <p:cNvSpPr txBox="1"/>
          <p:nvPr>
            <p:ph idx="11" type="ftr"/>
          </p:nvPr>
        </p:nvSpPr>
        <p:spPr>
          <a:xfrm rot="5400000">
            <a:off x="6236208" y="3264408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7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62" name="Google Shape;62;p6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8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8"/>
            <p:cNvSpPr/>
            <p:nvPr/>
          </p:nvSpPr>
          <p:spPr>
            <a:xfrm rot="-5400000">
              <a:off x="3105027" y="1765596"/>
              <a:ext cx="5995993" cy="3326809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0" name="Google Shape;70;p68"/>
            <p:cNvSpPr/>
            <p:nvPr/>
          </p:nvSpPr>
          <p:spPr>
            <a:xfrm rot="-5912394">
              <a:off x="3320102" y="145837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8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72" name="Google Shape;72;p68"/>
          <p:cNvSpPr txBox="1"/>
          <p:nvPr>
            <p:ph type="title"/>
          </p:nvPr>
        </p:nvSpPr>
        <p:spPr>
          <a:xfrm>
            <a:off x="877534" y="2257588"/>
            <a:ext cx="3090672" cy="3020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8"/>
          <p:cNvSpPr txBox="1"/>
          <p:nvPr>
            <p:ph idx="1" type="body"/>
          </p:nvPr>
        </p:nvSpPr>
        <p:spPr>
          <a:xfrm>
            <a:off x="5119261" y="2257588"/>
            <a:ext cx="3082516" cy="3020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68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8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8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9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9"/>
          <p:cNvSpPr txBox="1"/>
          <p:nvPr>
            <p:ph idx="1" type="body"/>
          </p:nvPr>
        </p:nvSpPr>
        <p:spPr>
          <a:xfrm>
            <a:off x="866440" y="2489200"/>
            <a:ext cx="3636980" cy="353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1" name="Google Shape;81;p69"/>
          <p:cNvSpPr txBox="1"/>
          <p:nvPr>
            <p:ph idx="2" type="body"/>
          </p:nvPr>
        </p:nvSpPr>
        <p:spPr>
          <a:xfrm>
            <a:off x="4640581" y="2489203"/>
            <a:ext cx="363698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2" name="Google Shape;82;p69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9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9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0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0"/>
          <p:cNvSpPr txBox="1"/>
          <p:nvPr>
            <p:ph idx="1" type="body"/>
          </p:nvPr>
        </p:nvSpPr>
        <p:spPr>
          <a:xfrm>
            <a:off x="869918" y="2489200"/>
            <a:ext cx="3633502" cy="759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8" name="Google Shape;88;p70"/>
          <p:cNvSpPr txBox="1"/>
          <p:nvPr>
            <p:ph idx="2" type="body"/>
          </p:nvPr>
        </p:nvSpPr>
        <p:spPr>
          <a:xfrm>
            <a:off x="866440" y="3248490"/>
            <a:ext cx="3636980" cy="277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9" name="Google Shape;89;p70"/>
          <p:cNvSpPr txBox="1"/>
          <p:nvPr>
            <p:ph idx="3" type="body"/>
          </p:nvPr>
        </p:nvSpPr>
        <p:spPr>
          <a:xfrm>
            <a:off x="4640581" y="2489200"/>
            <a:ext cx="3636979" cy="7566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0" name="Google Shape;90;p70"/>
          <p:cNvSpPr txBox="1"/>
          <p:nvPr>
            <p:ph idx="4" type="body"/>
          </p:nvPr>
        </p:nvSpPr>
        <p:spPr>
          <a:xfrm>
            <a:off x="4640581" y="3245835"/>
            <a:ext cx="3636980" cy="2773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1" name="Google Shape;91;p70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0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0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71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6" name="Google Shape;96;p7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1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1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71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71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71"/>
            <p:cNvSpPr/>
            <p:nvPr/>
          </p:nvSpPr>
          <p:spPr>
            <a:xfrm rot="-5400000">
              <a:off x="2548536" y="1765596"/>
              <a:ext cx="5995993" cy="3326809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4" name="Google Shape;104;p71"/>
            <p:cNvSpPr/>
            <p:nvPr/>
          </p:nvSpPr>
          <p:spPr>
            <a:xfrm rot="-5912394">
              <a:off x="2769747" y="145837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1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6" name="Google Shape;106;p71"/>
          <p:cNvSpPr txBox="1"/>
          <p:nvPr>
            <p:ph type="title"/>
          </p:nvPr>
        </p:nvSpPr>
        <p:spPr>
          <a:xfrm>
            <a:off x="866440" y="1447800"/>
            <a:ext cx="2712590" cy="149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1"/>
          <p:cNvSpPr txBox="1"/>
          <p:nvPr>
            <p:ph idx="1" type="body"/>
          </p:nvPr>
        </p:nvSpPr>
        <p:spPr>
          <a:xfrm>
            <a:off x="4568927" y="1447800"/>
            <a:ext cx="36328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8" name="Google Shape;108;p71"/>
          <p:cNvSpPr txBox="1"/>
          <p:nvPr>
            <p:ph idx="2" type="body"/>
          </p:nvPr>
        </p:nvSpPr>
        <p:spPr>
          <a:xfrm>
            <a:off x="866441" y="3086845"/>
            <a:ext cx="2712589" cy="2933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71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1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1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7" name="Google Shape;7;p6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-16712" r="-16986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6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6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6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62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6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62"/>
            <p:cNvSpPr/>
            <p:nvPr/>
          </p:nvSpPr>
          <p:spPr>
            <a:xfrm rot="-589932">
              <a:off x="6359946" y="1790293"/>
              <a:ext cx="2377690" cy="317748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62"/>
            <p:cNvSpPr/>
            <p:nvPr/>
          </p:nvSpPr>
          <p:spPr>
            <a:xfrm>
              <a:off x="485023" y="1856450"/>
              <a:ext cx="8173954" cy="4535226"/>
            </a:xfrm>
            <a:custGeom>
              <a:rect b="b" l="l" r="r" t="t"/>
              <a:pathLst>
                <a:path extrusionOk="0" h="2752" w="496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62"/>
            <p:cNvSpPr/>
            <p:nvPr/>
          </p:nvSpPr>
          <p:spPr>
            <a:xfrm>
              <a:off x="0" y="0"/>
              <a:ext cx="9144000" cy="6858000"/>
            </a:xfrm>
            <a:custGeom>
              <a:rect b="b" l="l" r="r" t="t"/>
              <a:pathLst>
                <a:path extrusionOk="0" h="4320" w="576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6" name="Google Shape;16;p62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62"/>
          <p:cNvSpPr txBox="1"/>
          <p:nvPr>
            <p:ph idx="1" type="body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62"/>
          <p:cNvSpPr txBox="1"/>
          <p:nvPr>
            <p:ph idx="10" type="dt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62"/>
          <p:cNvSpPr txBox="1"/>
          <p:nvPr>
            <p:ph idx="11" type="ftr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6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62"/>
          <p:cNvSpPr txBox="1"/>
          <p:nvPr>
            <p:ph idx="12" type="sldNum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127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127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127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27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27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27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127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127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12700" marR="0" rtl="0" algn="ctr">
              <a:lnSpc>
                <a:spcPct val="100000"/>
              </a:lnSpc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"/>
          <p:cNvSpPr txBox="1"/>
          <p:nvPr/>
        </p:nvSpPr>
        <p:spPr>
          <a:xfrm>
            <a:off x="838200" y="1066800"/>
            <a:ext cx="64540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 of LINUX/UNIX commands</a:t>
            </a:r>
            <a:endParaRPr/>
          </a:p>
        </p:txBody>
      </p:sp>
      <p:sp>
        <p:nvSpPr>
          <p:cNvPr id="264" name="Google Shape;264;p1"/>
          <p:cNvSpPr txBox="1"/>
          <p:nvPr/>
        </p:nvSpPr>
        <p:spPr>
          <a:xfrm>
            <a:off x="838200" y="2590800"/>
            <a:ext cx="73152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MAPRONANO-ACE –IDI ARTIFICIAL INTELLIGENCE, MACHINE LEARNING AND BIOINFORMATICS SHORT COURSE</a:t>
            </a:r>
            <a:endParaRPr/>
          </a:p>
        </p:txBody>
      </p:sp>
      <p:pic>
        <p:nvPicPr>
          <p:cNvPr id="265" name="Google Shape;2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267200"/>
            <a:ext cx="7620000" cy="21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"/>
          <p:cNvSpPr txBox="1"/>
          <p:nvPr>
            <p:ph type="title"/>
          </p:nvPr>
        </p:nvSpPr>
        <p:spPr>
          <a:xfrm>
            <a:off x="535939" y="837187"/>
            <a:ext cx="27406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Commands</a:t>
            </a:r>
            <a:endParaRPr/>
          </a:p>
        </p:txBody>
      </p:sp>
      <p:sp>
        <p:nvSpPr>
          <p:cNvPr id="321" name="Google Shape;321;p10"/>
          <p:cNvSpPr txBox="1"/>
          <p:nvPr/>
        </p:nvSpPr>
        <p:spPr>
          <a:xfrm>
            <a:off x="559435" y="2209800"/>
            <a:ext cx="6603365" cy="2766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6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Using the Online Manual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Typical Command Structure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Special Features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First (and Last) Commands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Easy Commands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 txBox="1"/>
          <p:nvPr>
            <p:ph type="title"/>
          </p:nvPr>
        </p:nvSpPr>
        <p:spPr>
          <a:xfrm>
            <a:off x="535939" y="641606"/>
            <a:ext cx="6931661" cy="997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Commands – Using the Online Manual</a:t>
            </a:r>
            <a:endParaRPr/>
          </a:p>
        </p:txBody>
      </p:sp>
      <p:sp>
        <p:nvSpPr>
          <p:cNvPr id="327" name="Google Shape;327;p11"/>
          <p:cNvSpPr txBox="1"/>
          <p:nvPr/>
        </p:nvSpPr>
        <p:spPr>
          <a:xfrm>
            <a:off x="535939" y="2209800"/>
            <a:ext cx="7860665" cy="3462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 “man” command: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Stands for “manual”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5080" rtl="0" algn="l">
              <a:lnSpc>
                <a:spcPct val="99800"/>
              </a:lnSpc>
              <a:spcBef>
                <a:spcPts val="565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Takes the names of other commands as arguments and  displays the documentation and usage information for the  command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man cd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man ls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We will practice using this command in a few slides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"/>
          <p:cNvSpPr txBox="1"/>
          <p:nvPr>
            <p:ph type="title"/>
          </p:nvPr>
        </p:nvSpPr>
        <p:spPr>
          <a:xfrm>
            <a:off x="535939" y="863760"/>
            <a:ext cx="6620509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Commands – Typical Command Structure</a:t>
            </a:r>
            <a:endParaRPr/>
          </a:p>
        </p:txBody>
      </p:sp>
      <p:sp>
        <p:nvSpPr>
          <p:cNvPr id="333" name="Google Shape;333;p12"/>
          <p:cNvSpPr txBox="1"/>
          <p:nvPr/>
        </p:nvSpPr>
        <p:spPr>
          <a:xfrm>
            <a:off x="535939" y="2133600"/>
            <a:ext cx="7922895" cy="4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D41"/>
                </a:solidFill>
                <a:latin typeface="Courier New"/>
                <a:ea typeface="Courier New"/>
                <a:cs typeface="Courier New"/>
                <a:sym typeface="Courier New"/>
              </a:rPr>
              <a:t>command –</a:t>
            </a:r>
            <a:r>
              <a:rPr i="1" lang="en-US" sz="2000">
                <a:solidFill>
                  <a:srgbClr val="504E52"/>
                </a:solidFill>
                <a:latin typeface="Courier New"/>
                <a:ea typeface="Courier New"/>
                <a:cs typeface="Courier New"/>
                <a:sym typeface="Courier New"/>
              </a:rPr>
              <a:t>option argument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0" rtl="0" algn="l">
              <a:lnSpc>
                <a:spcPct val="117250"/>
              </a:lnSpc>
              <a:spcBef>
                <a:spcPts val="70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Courier New"/>
              <a:buChar char="•"/>
            </a:pPr>
            <a:r>
              <a:rPr lang="en-US" sz="2000">
                <a:solidFill>
                  <a:srgbClr val="3F3D4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55650" marR="0" rtl="0" algn="l">
              <a:lnSpc>
                <a:spcPct val="112588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700"/>
              <a:buFont typeface="Arial"/>
              <a:buChar char="–"/>
            </a:pPr>
            <a:r>
              <a:rPr b="0" i="0" lang="en-US" sz="1700" u="none" cap="none" strike="noStrike">
                <a:solidFill>
                  <a:srgbClr val="504E52"/>
                </a:solidFill>
                <a:latin typeface="Arial"/>
                <a:ea typeface="Arial"/>
                <a:cs typeface="Arial"/>
                <a:sym typeface="Arial"/>
              </a:rPr>
              <a:t>The name of an executable file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4705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700"/>
              <a:buFont typeface="Arial"/>
              <a:buChar char="–"/>
            </a:pPr>
            <a:r>
              <a:rPr b="0" i="0" lang="en-US" sz="1700" u="none" cap="none" strike="noStrike">
                <a:solidFill>
                  <a:srgbClr val="504E52"/>
                </a:solidFill>
                <a:latin typeface="Arial"/>
                <a:ea typeface="Arial"/>
                <a:cs typeface="Arial"/>
                <a:sym typeface="Arial"/>
              </a:rPr>
              <a:t>Usually lower case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8823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700"/>
              <a:buFont typeface="Arial"/>
              <a:buChar char="–"/>
            </a:pPr>
            <a:r>
              <a:rPr b="0" i="0" lang="en-US" sz="1700" u="none" cap="none" strike="noStrike">
                <a:solidFill>
                  <a:srgbClr val="504E52"/>
                </a:solidFill>
                <a:latin typeface="Arial"/>
                <a:ea typeface="Arial"/>
                <a:cs typeface="Arial"/>
                <a:sym typeface="Arial"/>
              </a:rPr>
              <a:t>What you want to do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17250"/>
              </a:lnSpc>
              <a:spcBef>
                <a:spcPts val="77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Courier New"/>
              <a:buChar char="•"/>
            </a:pPr>
            <a:r>
              <a:rPr i="1" lang="en-US" sz="2000">
                <a:solidFill>
                  <a:srgbClr val="504E52"/>
                </a:solidFill>
                <a:latin typeface="Courier New"/>
                <a:ea typeface="Courier New"/>
                <a:cs typeface="Courier New"/>
                <a:sym typeface="Courier New"/>
              </a:rPr>
              <a:t>-option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55650" marR="0" rtl="0" algn="l">
              <a:lnSpc>
                <a:spcPct val="112588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700"/>
              <a:buFont typeface="Arial"/>
              <a:buChar char="–"/>
            </a:pPr>
            <a:r>
              <a:rPr b="0" i="0" lang="en-US" sz="1700" u="none" cap="none" strike="noStrike">
                <a:solidFill>
                  <a:srgbClr val="504E52"/>
                </a:solidFill>
                <a:latin typeface="Arial"/>
                <a:ea typeface="Arial"/>
                <a:cs typeface="Arial"/>
                <a:sym typeface="Arial"/>
              </a:rPr>
              <a:t>Sometimes not required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700"/>
              <a:buFont typeface="Arial"/>
              <a:buChar char="–"/>
            </a:pPr>
            <a:r>
              <a:rPr b="0" i="0" lang="en-US" sz="1700" u="none" cap="none" strike="noStrike">
                <a:solidFill>
                  <a:srgbClr val="504E52"/>
                </a:solidFill>
                <a:latin typeface="Arial"/>
                <a:ea typeface="Arial"/>
                <a:cs typeface="Arial"/>
                <a:sym typeface="Arial"/>
              </a:rPr>
              <a:t>Enhances/tailors the output of the command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5882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700"/>
              <a:buFont typeface="Arial"/>
              <a:buChar char="–"/>
            </a:pPr>
            <a:r>
              <a:rPr b="0" i="0" lang="en-US" sz="1700" u="none" cap="none" strike="noStrike">
                <a:solidFill>
                  <a:srgbClr val="504E52"/>
                </a:solidFill>
                <a:latin typeface="Arial"/>
                <a:ea typeface="Arial"/>
                <a:cs typeface="Arial"/>
                <a:sym typeface="Arial"/>
              </a:rPr>
              <a:t>Often can be combined with one or more other options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14750"/>
              </a:lnSpc>
              <a:spcBef>
                <a:spcPts val="869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Courier New"/>
              <a:buChar char="•"/>
            </a:pPr>
            <a:r>
              <a:rPr i="1" lang="en-US" sz="2000">
                <a:solidFill>
                  <a:srgbClr val="504E52"/>
                </a:solidFill>
                <a:latin typeface="Courier New"/>
                <a:ea typeface="Courier New"/>
                <a:cs typeface="Courier New"/>
                <a:sym typeface="Courier New"/>
              </a:rPr>
              <a:t>argument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55650" marR="0" rtl="0" algn="l">
              <a:lnSpc>
                <a:spcPct val="112588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700"/>
              <a:buFont typeface="Arial"/>
              <a:buChar char="–"/>
            </a:pPr>
            <a:r>
              <a:rPr b="0" i="0" lang="en-US" sz="1700" u="none" cap="none" strike="noStrike">
                <a:solidFill>
                  <a:srgbClr val="504E52"/>
                </a:solidFill>
                <a:latin typeface="Arial"/>
                <a:ea typeface="Arial"/>
                <a:cs typeface="Arial"/>
                <a:sym typeface="Arial"/>
              </a:rPr>
              <a:t>What command will act upon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4705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700"/>
              <a:buFont typeface="Arial"/>
              <a:buChar char="–"/>
            </a:pPr>
            <a:r>
              <a:rPr b="0" i="0" lang="en-US" sz="1700" u="none" cap="none" strike="noStrike">
                <a:solidFill>
                  <a:srgbClr val="504E52"/>
                </a:solidFill>
                <a:latin typeface="Arial"/>
                <a:ea typeface="Arial"/>
                <a:cs typeface="Arial"/>
                <a:sym typeface="Arial"/>
              </a:rPr>
              <a:t>Often a command will have more than one argument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4411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700"/>
              <a:buFont typeface="Arial"/>
              <a:buChar char="–"/>
            </a:pPr>
            <a:r>
              <a:rPr b="0" i="0" lang="en-US" sz="1700" u="none" cap="none" strike="noStrike">
                <a:solidFill>
                  <a:srgbClr val="504E52"/>
                </a:solidFill>
                <a:latin typeface="Arial"/>
                <a:ea typeface="Arial"/>
                <a:cs typeface="Arial"/>
                <a:sym typeface="Arial"/>
              </a:rPr>
              <a:t>Sometimes not required (implied)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96000"/>
              </a:lnSpc>
              <a:spcBef>
                <a:spcPts val="439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Commands are launched by pressing the &lt;Return&gt; key after typing  them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 txBox="1"/>
          <p:nvPr>
            <p:ph type="title"/>
          </p:nvPr>
        </p:nvSpPr>
        <p:spPr>
          <a:xfrm>
            <a:off x="535939" y="837187"/>
            <a:ext cx="66268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Commands – Special Features</a:t>
            </a:r>
            <a:endParaRPr/>
          </a:p>
        </p:txBody>
      </p:sp>
      <p:sp>
        <p:nvSpPr>
          <p:cNvPr id="339" name="Google Shape;339;p13"/>
          <p:cNvSpPr txBox="1"/>
          <p:nvPr/>
        </p:nvSpPr>
        <p:spPr>
          <a:xfrm>
            <a:off x="535939" y="2278380"/>
            <a:ext cx="7874634" cy="2522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342900" lvl="0" marL="355600" marR="508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Can combine several commands on one line - separate  with semicolons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Lucida Sans"/>
              <a:buChar char="-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cd $HOME; mkdir newDir; cd newDir; nano newfile&amp;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431800" rtl="0" algn="l">
              <a:lnSpc>
                <a:spcPct val="10909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Lucida Sans"/>
              <a:buChar char="-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Can you guess what the result of executing this line of  commands will be?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/>
          <p:nvPr>
            <p:ph type="title"/>
          </p:nvPr>
        </p:nvSpPr>
        <p:spPr>
          <a:xfrm>
            <a:off x="535939" y="837187"/>
            <a:ext cx="64744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Commands – Special Features</a:t>
            </a:r>
            <a:endParaRPr/>
          </a:p>
        </p:txBody>
      </p:sp>
      <p:sp>
        <p:nvSpPr>
          <p:cNvPr id="345" name="Google Shape;345;p14"/>
          <p:cNvSpPr txBox="1"/>
          <p:nvPr/>
        </p:nvSpPr>
        <p:spPr>
          <a:xfrm>
            <a:off x="535939" y="2341245"/>
            <a:ext cx="7585709" cy="284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01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Can create complex commands with redirection signs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D41"/>
                </a:solidFill>
                <a:latin typeface="Lucida Sans"/>
                <a:ea typeface="Lucida Sans"/>
                <a:cs typeface="Lucida Sans"/>
                <a:sym typeface="Lucida Sans"/>
              </a:rPr>
              <a:t>- </a:t>
            </a:r>
            <a:r>
              <a:rPr lang="en-US" sz="22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| (“pipe”)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11557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Lucida Sans"/>
              <a:buChar char="-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use the output of one command as the input to another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11557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Lucida Sans"/>
              <a:buChar char="-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612900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Lucida Sans"/>
              <a:buChar char="-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ls | grep my_dir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61290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Lucida Sans"/>
              <a:buChar char="-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cat myfile | grep neededinfo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/>
          <p:nvPr>
            <p:ph type="title"/>
          </p:nvPr>
        </p:nvSpPr>
        <p:spPr>
          <a:xfrm>
            <a:off x="535939" y="837187"/>
            <a:ext cx="60934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Commands – Special Features</a:t>
            </a:r>
            <a:endParaRPr/>
          </a:p>
        </p:txBody>
      </p:sp>
      <p:sp>
        <p:nvSpPr>
          <p:cNvPr id="351" name="Google Shape;351;p15"/>
          <p:cNvSpPr txBox="1"/>
          <p:nvPr/>
        </p:nvSpPr>
        <p:spPr>
          <a:xfrm>
            <a:off x="993139" y="2336800"/>
            <a:ext cx="7466965" cy="3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150">
            <a:spAutoFit/>
          </a:bodyPr>
          <a:lstStyle/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Lucida Sans"/>
              <a:buChar char="-"/>
            </a:pPr>
            <a:r>
              <a:rPr lang="en-US" sz="22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&gt;, &gt;&gt; (“output redirection”)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98500" marR="0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Lucida Sans"/>
              <a:buChar char="-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redirects the output of the preceding command to a file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985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Lucida Sans"/>
              <a:buChar char="-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&gt; will overwrite the file if it exists, otherwise create a new file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98500" marR="152400" rtl="0" algn="l">
              <a:lnSpc>
                <a:spcPct val="110000"/>
              </a:lnSpc>
              <a:spcBef>
                <a:spcPts val="144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Lucida Sans"/>
              <a:buChar char="-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&gt;&gt; will append to the file if it exists, otherwise create a new  file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9850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Lucida Sans"/>
              <a:buChar char="-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Lucida Sans"/>
              <a:buChar char="-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ls &gt; dir_list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Lucida Sans"/>
              <a:buChar char="-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ls &gt;&gt; dir_list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"/>
          <p:cNvSpPr txBox="1"/>
          <p:nvPr>
            <p:ph type="title"/>
          </p:nvPr>
        </p:nvSpPr>
        <p:spPr>
          <a:xfrm>
            <a:off x="535939" y="590966"/>
            <a:ext cx="5864861" cy="997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Commands – Special Features</a:t>
            </a:r>
            <a:endParaRPr/>
          </a:p>
        </p:txBody>
      </p:sp>
      <p:sp>
        <p:nvSpPr>
          <p:cNvPr id="357" name="Google Shape;357;p16"/>
          <p:cNvSpPr txBox="1"/>
          <p:nvPr/>
        </p:nvSpPr>
        <p:spPr>
          <a:xfrm>
            <a:off x="762000" y="2057400"/>
            <a:ext cx="739076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150">
            <a:spAutoFit/>
          </a:bodyPr>
          <a:lstStyle/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Lucida Sans"/>
              <a:buChar char="-"/>
            </a:pPr>
            <a:r>
              <a:rPr lang="en-US" sz="22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&lt;, &lt;&lt; (“input redirection”)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98500" marR="0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Lucida Sans"/>
              <a:buChar char="-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redirects input from a file to the preceding command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985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Lucida Sans"/>
              <a:buChar char="-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&lt; will simply redirect the input to be used as an argument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98500" marR="5080" rtl="0" algn="l">
              <a:lnSpc>
                <a:spcPct val="110000"/>
              </a:lnSpc>
              <a:spcBef>
                <a:spcPts val="144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Lucida Sans"/>
              <a:buChar char="-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&lt;&lt; will redirect the input to be used in place of responses in  an interactive program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Lucida Sans"/>
              <a:buChar char="-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Note: each “response” should be on a separate line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98500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Lucida Sans"/>
              <a:buChar char="-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Lucida Sans"/>
              <a:buChar char="-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mkdir &lt; dirsList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Lucida Sans"/>
              <a:buChar char="-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myInteractiveProgram &lt;&lt; interactiveResponses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/>
          <p:nvPr>
            <p:ph type="title"/>
          </p:nvPr>
        </p:nvSpPr>
        <p:spPr>
          <a:xfrm>
            <a:off x="535939" y="863760"/>
            <a:ext cx="49079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Commands – Special Features</a:t>
            </a:r>
            <a:endParaRPr/>
          </a:p>
        </p:txBody>
      </p:sp>
      <p:sp>
        <p:nvSpPr>
          <p:cNvPr id="363" name="Google Shape;363;p17"/>
          <p:cNvSpPr txBox="1"/>
          <p:nvPr/>
        </p:nvSpPr>
        <p:spPr>
          <a:xfrm>
            <a:off x="535939" y="2189480"/>
            <a:ext cx="7992109" cy="451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342900" lvl="0" marL="355600" marR="508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Can combine frequently used sequence of commands in  a file and run that file like a command (i.e., write a script)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Syntax:	./executable_file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1363345" rtl="0" algn="l">
              <a:lnSpc>
                <a:spcPct val="10909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We will discuss scripting in detail later on in this  presentation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To send a process to the background: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At execution time: add ‘&amp;’ to the end of the command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At runtime: bg %jobid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To bring a backgrounded process to the foreground: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fg %jobid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 txBox="1"/>
          <p:nvPr>
            <p:ph type="title"/>
          </p:nvPr>
        </p:nvSpPr>
        <p:spPr>
          <a:xfrm>
            <a:off x="535939" y="863760"/>
            <a:ext cx="6547484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Commands – First (and Last) Commands</a:t>
            </a:r>
            <a:endParaRPr/>
          </a:p>
        </p:txBody>
      </p:sp>
      <p:sp>
        <p:nvSpPr>
          <p:cNvPr id="369" name="Google Shape;369;p18"/>
          <p:cNvSpPr txBox="1"/>
          <p:nvPr/>
        </p:nvSpPr>
        <p:spPr>
          <a:xfrm>
            <a:off x="535939" y="2209800"/>
            <a:ext cx="7919084" cy="3713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342900" lvl="0" marL="35560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First command: Connecting to an linux machine  remotely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Use Secure Shell protocol: at prompt, enter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D41"/>
                </a:solidFill>
                <a:latin typeface="Courier New"/>
                <a:ea typeface="Courier New"/>
                <a:cs typeface="Courier New"/>
                <a:sym typeface="Courier New"/>
              </a:rPr>
              <a:t>ssh	</a:t>
            </a:r>
            <a:r>
              <a:rPr i="1" lang="en-US" sz="2200" u="sng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userid@machine.name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Enter password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3F3D4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Last command: Logging off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At prompt, enter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D4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May differ from system to system, but usually works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535939" y="863760"/>
            <a:ext cx="32670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Files and Directories</a:t>
            </a:r>
            <a:endParaRPr/>
          </a:p>
        </p:txBody>
      </p:sp>
      <p:sp>
        <p:nvSpPr>
          <p:cNvPr id="375" name="Google Shape;375;p19"/>
          <p:cNvSpPr txBox="1"/>
          <p:nvPr/>
        </p:nvSpPr>
        <p:spPr>
          <a:xfrm>
            <a:off x="535939" y="2355850"/>
            <a:ext cx="4145915" cy="3463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6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15645" rtl="0" algn="l">
              <a:lnSpc>
                <a:spcPct val="110416"/>
              </a:lnSpc>
              <a:spcBef>
                <a:spcPts val="165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Typical Linux Directory  Structure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Where am I?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Getting Around the System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409700" rtl="0" algn="l">
              <a:lnSpc>
                <a:spcPct val="106250"/>
              </a:lnSpc>
              <a:spcBef>
                <a:spcPts val="178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Naming Files and  Directories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9"/>
          <p:cNvSpPr txBox="1"/>
          <p:nvPr/>
        </p:nvSpPr>
        <p:spPr>
          <a:xfrm>
            <a:off x="4819015" y="3069590"/>
            <a:ext cx="3943985" cy="2198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342900" lvl="0" marL="355600" marR="530225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Manipulating Files and  Directories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Permissions</a:t>
            </a:r>
            <a:endParaRPr sz="2400">
              <a:solidFill>
                <a:srgbClr val="3F3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Searching and Information  Processing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"/>
          <p:cNvSpPr txBox="1"/>
          <p:nvPr>
            <p:ph type="title"/>
          </p:nvPr>
        </p:nvSpPr>
        <p:spPr>
          <a:xfrm>
            <a:off x="840739" y="837187"/>
            <a:ext cx="22834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1" lang="en-US"/>
              <a:t>Contents</a:t>
            </a:r>
            <a:endParaRPr/>
          </a:p>
        </p:txBody>
      </p:sp>
      <p:sp>
        <p:nvSpPr>
          <p:cNvPr id="271" name="Google Shape;271;p2"/>
          <p:cNvSpPr txBox="1"/>
          <p:nvPr/>
        </p:nvSpPr>
        <p:spPr>
          <a:xfrm>
            <a:off x="535939" y="2362200"/>
            <a:ext cx="6298565" cy="3675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49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Useful Concepts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Commands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Files and Directories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Linux Environment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Scripting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Selected Sources for Further Enlightenment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/>
          <p:nvPr>
            <p:ph type="title"/>
          </p:nvPr>
        </p:nvSpPr>
        <p:spPr>
          <a:xfrm>
            <a:off x="535939" y="590966"/>
            <a:ext cx="5788661" cy="997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Concepts</a:t>
            </a:r>
            <a:endParaRPr/>
          </a:p>
        </p:txBody>
      </p:sp>
      <p:sp>
        <p:nvSpPr>
          <p:cNvPr id="382" name="Google Shape;382;p20"/>
          <p:cNvSpPr txBox="1"/>
          <p:nvPr/>
        </p:nvSpPr>
        <p:spPr>
          <a:xfrm>
            <a:off x="535939" y="2244725"/>
            <a:ext cx="7592059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pathname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Path through directory system to file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Example: /usr/Workshop1/Subdirectory/file.name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Absolute (full) pathname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Shown when you type “pwd”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Courier New"/>
              <a:buChar char="•"/>
            </a:pPr>
            <a:r>
              <a:rPr lang="en-US" sz="2400">
                <a:solidFill>
                  <a:srgbClr val="3F3D41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(forward slash)—two meanings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408940" rtl="0" algn="l">
              <a:lnSpc>
                <a:spcPct val="104545"/>
              </a:lnSpc>
              <a:spcBef>
                <a:spcPts val="75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Very first </a:t>
            </a:r>
            <a:r>
              <a:rPr b="0" i="0" lang="en-US" sz="2200" u="none" cap="none" strike="noStrike">
                <a:solidFill>
                  <a:srgbClr val="3F3D41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in absolute pathname = root or top of file  system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5080" rtl="0" algn="l">
              <a:lnSpc>
                <a:spcPct val="109090"/>
              </a:lnSpc>
              <a:spcBef>
                <a:spcPts val="62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Every other </a:t>
            </a:r>
            <a:r>
              <a:rPr b="0" i="0" lang="en-US" sz="2200" u="none" cap="none" strike="noStrike">
                <a:solidFill>
                  <a:srgbClr val="3F3D41"/>
                </a:solidFill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in absolute or relative pathname = end of  directory or file name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type="title"/>
          </p:nvPr>
        </p:nvSpPr>
        <p:spPr>
          <a:xfrm>
            <a:off x="535939" y="837187"/>
            <a:ext cx="67030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Concepts</a:t>
            </a:r>
            <a:endParaRPr/>
          </a:p>
        </p:txBody>
      </p:sp>
      <p:sp>
        <p:nvSpPr>
          <p:cNvPr id="388" name="Google Shape;388;p21"/>
          <p:cNvSpPr txBox="1"/>
          <p:nvPr/>
        </p:nvSpPr>
        <p:spPr>
          <a:xfrm>
            <a:off x="535939" y="2133600"/>
            <a:ext cx="7726680" cy="3507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File Descriptors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Integer values assigned to open files by the kernel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Standard Linux File Descriptors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1" marL="285115" marR="252095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The following integers are reserved: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965" lvl="2" marL="227965" marR="2539365" rt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0 – “stdin”, or standard input stream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1 – “stdout”, or the standard output stream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2 – “stderr”, or the standard error stream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5080" rtl="0" algn="l">
              <a:lnSpc>
                <a:spcPct val="89000"/>
              </a:lnSpc>
              <a:spcBef>
                <a:spcPts val="57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Because stdin, stdout and stderr are recognized as files,  you can do many things with them that you can do with  ordinary files, as we will see later.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 txBox="1"/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Typical Linux Directory  Structure</a:t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1626248" y="2438400"/>
            <a:ext cx="5585452" cy="38861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/>
          <p:nvPr>
            <p:ph type="title"/>
          </p:nvPr>
        </p:nvSpPr>
        <p:spPr>
          <a:xfrm>
            <a:off x="535939" y="863760"/>
            <a:ext cx="57175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Where Am I?</a:t>
            </a:r>
            <a:endParaRPr/>
          </a:p>
        </p:txBody>
      </p:sp>
      <p:sp>
        <p:nvSpPr>
          <p:cNvPr id="400" name="Google Shape;400;p23"/>
          <p:cNvSpPr txBox="1"/>
          <p:nvPr/>
        </p:nvSpPr>
        <p:spPr>
          <a:xfrm>
            <a:off x="535939" y="2252980"/>
            <a:ext cx="7975600" cy="323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13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One of the most important things to know at all times  while operating on a Linux system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Easier to know intuitively on a desktop OS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310515" rtl="0" algn="l">
              <a:lnSpc>
                <a:spcPct val="117499"/>
              </a:lnSpc>
              <a:spcBef>
                <a:spcPts val="76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Linux users must “visualize” the directory hierarchy for  themselves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1499"/>
              </a:lnSpc>
              <a:spcBef>
                <a:spcPts val="47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To find out your current “location” in Linux, use the “pwd”  command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Practice:	type “pwd” at the prompt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"/>
          <p:cNvSpPr txBox="1"/>
          <p:nvPr>
            <p:ph type="title"/>
          </p:nvPr>
        </p:nvSpPr>
        <p:spPr>
          <a:xfrm>
            <a:off x="535939" y="863760"/>
            <a:ext cx="79121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Getting Around the System</a:t>
            </a:r>
            <a:endParaRPr/>
          </a:p>
        </p:txBody>
      </p:sp>
      <p:sp>
        <p:nvSpPr>
          <p:cNvPr id="406" name="Google Shape;406;p24"/>
          <p:cNvSpPr txBox="1"/>
          <p:nvPr/>
        </p:nvSpPr>
        <p:spPr>
          <a:xfrm>
            <a:off x="535939" y="2294890"/>
            <a:ext cx="7835265" cy="402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6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Courier New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Abbreviations for nearby directories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Courier New"/>
              <a:buChar char="•"/>
            </a:pPr>
            <a:r>
              <a:rPr lang="en-US" sz="2400">
                <a:solidFill>
                  <a:srgbClr val="3F3D41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(dot)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Current working directory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Note: dot in LINUX overall has several uses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Courier New"/>
              <a:buChar char="•"/>
            </a:pPr>
            <a:r>
              <a:rPr lang="en-US" sz="2400">
                <a:solidFill>
                  <a:srgbClr val="3F3D41"/>
                </a:solidFill>
                <a:latin typeface="Courier New"/>
                <a:ea typeface="Courier New"/>
                <a:cs typeface="Courier New"/>
                <a:sym typeface="Courier New"/>
              </a:rPr>
              <a:t>.. </a:t>
            </a: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(two dots)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5080" rtl="0" algn="l">
              <a:lnSpc>
                <a:spcPct val="109090"/>
              </a:lnSpc>
              <a:spcBef>
                <a:spcPts val="67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Directory above the one in which you are working (parent  directory)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Courier New"/>
              <a:buChar char="•"/>
            </a:pPr>
            <a:r>
              <a:rPr lang="en-US" sz="2400">
                <a:solidFill>
                  <a:srgbClr val="3F3D41"/>
                </a:solidFill>
                <a:latin typeface="Courier New"/>
                <a:ea typeface="Courier New"/>
                <a:cs typeface="Courier New"/>
                <a:sym typeface="Courier New"/>
              </a:rPr>
              <a:t>~ </a:t>
            </a: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(tilde)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Home directory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/>
          <p:nvPr>
            <p:ph type="title"/>
          </p:nvPr>
        </p:nvSpPr>
        <p:spPr>
          <a:xfrm>
            <a:off x="535939" y="863760"/>
            <a:ext cx="79121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Getting Around the System</a:t>
            </a:r>
            <a:endParaRPr/>
          </a:p>
        </p:txBody>
      </p:sp>
      <p:sp>
        <p:nvSpPr>
          <p:cNvPr id="412" name="Google Shape;412;p25"/>
          <p:cNvSpPr txBox="1"/>
          <p:nvPr/>
        </p:nvSpPr>
        <p:spPr>
          <a:xfrm>
            <a:off x="535939" y="2340610"/>
            <a:ext cx="7500620" cy="360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the “cd” command to move from one directory to  another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Options for using “cd”: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cd $HOME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cd ~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cd /absolute/path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cd path/relative/to/current/location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cd ..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/>
          <p:nvPr>
            <p:ph type="title"/>
          </p:nvPr>
        </p:nvSpPr>
        <p:spPr>
          <a:xfrm>
            <a:off x="535939" y="863760"/>
            <a:ext cx="79121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Getting Around the System</a:t>
            </a:r>
            <a:endParaRPr/>
          </a:p>
        </p:txBody>
      </p:sp>
      <p:sp>
        <p:nvSpPr>
          <p:cNvPr id="418" name="Google Shape;418;p26"/>
          <p:cNvSpPr txBox="1"/>
          <p:nvPr/>
        </p:nvSpPr>
        <p:spPr>
          <a:xfrm>
            <a:off x="535939" y="2580640"/>
            <a:ext cx="7891145" cy="191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75057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the “ls” command and its variations to see the  contents of your current location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99400"/>
              </a:lnSpc>
              <a:spcBef>
                <a:spcPts val="53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At ACE: directories should appear in blue, linked files in  teal, executable files in green and simple text (non-  executable) files in white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Naming Files and  Directories</a:t>
            </a:r>
            <a:endParaRPr/>
          </a:p>
        </p:txBody>
      </p:sp>
      <p:sp>
        <p:nvSpPr>
          <p:cNvPr id="424" name="Google Shape;424;p27"/>
          <p:cNvSpPr txBox="1"/>
          <p:nvPr/>
        </p:nvSpPr>
        <p:spPr>
          <a:xfrm>
            <a:off x="535939" y="2462530"/>
            <a:ext cx="7023734" cy="2795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342900" lvl="0" marL="35560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Avoid spaces; separate words with dots or  underscores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D41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i="1" lang="en-US" sz="2200">
                <a:solidFill>
                  <a:srgbClr val="3F3D41"/>
                </a:solidFill>
                <a:latin typeface="Courier New"/>
                <a:ea typeface="Courier New"/>
                <a:cs typeface="Courier New"/>
                <a:sym typeface="Courier New"/>
              </a:rPr>
              <a:t>my.file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3F3D4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Avoid using special characters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D41"/>
                </a:solidFill>
                <a:latin typeface="Courier New"/>
                <a:ea typeface="Courier New"/>
                <a:cs typeface="Courier New"/>
                <a:sym typeface="Courier New"/>
              </a:rPr>
              <a:t>– / \ ‘ “ ; - ? [ ] ( ) ~ ! $ { } &lt; &gt;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3F3D4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Make names descriptive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"/>
          <p:cNvSpPr txBox="1"/>
          <p:nvPr>
            <p:ph type="title"/>
          </p:nvPr>
        </p:nvSpPr>
        <p:spPr>
          <a:xfrm>
            <a:off x="865975" y="927100"/>
            <a:ext cx="67536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Manipulating Files and  Directories</a:t>
            </a:r>
            <a:endParaRPr/>
          </a:p>
        </p:txBody>
      </p:sp>
      <p:sp>
        <p:nvSpPr>
          <p:cNvPr id="430" name="Google Shape;430;p28"/>
          <p:cNvSpPr txBox="1"/>
          <p:nvPr>
            <p:ph idx="1" type="body"/>
          </p:nvPr>
        </p:nvSpPr>
        <p:spPr>
          <a:xfrm>
            <a:off x="864382" y="2057400"/>
            <a:ext cx="6345260" cy="4641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5100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Create new directories using “mkdir” command</a:t>
            </a:r>
            <a:endParaRPr/>
          </a:p>
          <a:p>
            <a:pPr indent="-285750" lvl="1" marL="75565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SzPts val="1760"/>
              <a:buChar char="•"/>
            </a:pPr>
            <a:r>
              <a:rPr lang="en-US" sz="22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Example: mkdir new_dir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1760"/>
              <a:buChar char="•"/>
            </a:pPr>
            <a:r>
              <a:rPr lang="en-US" sz="22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Example: mkdir –p parent_dir/child_dir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15909"/>
              </a:lnSpc>
              <a:spcBef>
                <a:spcPts val="1800"/>
              </a:spcBef>
              <a:spcAft>
                <a:spcPts val="0"/>
              </a:spcAft>
              <a:buSzPts val="176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Create new files using text editors, output redirection, or  the “touch” command</a:t>
            </a:r>
            <a:endParaRPr/>
          </a:p>
          <a:p>
            <a:pPr indent="-285750" lvl="1" marL="75565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SzPts val="1760"/>
              <a:buChar char="•"/>
            </a:pPr>
            <a:r>
              <a:rPr lang="en-US" sz="22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Example: nano new_file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1760"/>
              <a:buChar char="•"/>
            </a:pPr>
            <a:r>
              <a:rPr lang="en-US" sz="22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Example:	ls -al &gt; pwd_contents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SzPts val="1760"/>
              <a:buChar char="•"/>
            </a:pPr>
            <a:r>
              <a:rPr lang="en-US" sz="22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Example: touch filename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SzPts val="1600"/>
              <a:buChar char="•"/>
            </a:pPr>
            <a:r>
              <a:rPr lang="en-US" sz="20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Creates an empty file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9"/>
          <p:cNvSpPr txBox="1"/>
          <p:nvPr>
            <p:ph type="title"/>
          </p:nvPr>
        </p:nvSpPr>
        <p:spPr>
          <a:xfrm>
            <a:off x="865975" y="927100"/>
            <a:ext cx="68349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Manipulating Files and  Directories</a:t>
            </a:r>
            <a:endParaRPr/>
          </a:p>
        </p:txBody>
      </p:sp>
      <p:sp>
        <p:nvSpPr>
          <p:cNvPr id="436" name="Google Shape;436;p29"/>
          <p:cNvSpPr txBox="1"/>
          <p:nvPr/>
        </p:nvSpPr>
        <p:spPr>
          <a:xfrm>
            <a:off x="535939" y="1939925"/>
            <a:ext cx="7300595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17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800"/>
              <a:buFont typeface="Courier New"/>
              <a:buChar char="•"/>
            </a:pPr>
            <a:r>
              <a:rPr lang="en-US" sz="28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Another easy way to create a file: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Type “cat &gt; new_file”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After this, just start typing…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Press &lt;Return&gt; to start a new line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Use ^d to return to the command prompt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3F3D41"/>
              </a:buClr>
              <a:buSzPts val="2800"/>
              <a:buFont typeface="Courier New"/>
              <a:buChar char="•"/>
            </a:pPr>
            <a:r>
              <a:rPr lang="en-US" sz="28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View the contents of your newly created file: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cat new_file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more new_file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less new_file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 txBox="1"/>
          <p:nvPr>
            <p:ph type="title"/>
          </p:nvPr>
        </p:nvSpPr>
        <p:spPr>
          <a:xfrm>
            <a:off x="840739" y="837187"/>
            <a:ext cx="31216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77" name="Google Shape;277;p3"/>
          <p:cNvSpPr txBox="1"/>
          <p:nvPr/>
        </p:nvSpPr>
        <p:spPr>
          <a:xfrm>
            <a:off x="535939" y="2489200"/>
            <a:ext cx="4859020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6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Learning outcomes of this course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What is Linux?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Why learn Linux?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Software Uses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Structure of Linux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 txBox="1"/>
          <p:nvPr>
            <p:ph type="title"/>
          </p:nvPr>
        </p:nvSpPr>
        <p:spPr>
          <a:xfrm>
            <a:off x="637376" y="850900"/>
            <a:ext cx="72957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Manipulating Files and  Directories</a:t>
            </a:r>
            <a:endParaRPr/>
          </a:p>
        </p:txBody>
      </p:sp>
      <p:sp>
        <p:nvSpPr>
          <p:cNvPr id="442" name="Google Shape;442;p30"/>
          <p:cNvSpPr txBox="1"/>
          <p:nvPr/>
        </p:nvSpPr>
        <p:spPr>
          <a:xfrm>
            <a:off x="535939" y="2551430"/>
            <a:ext cx="7172959" cy="2858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342900" lvl="0" marL="355600" marR="508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To move or rename a file or directory, use the “mv”  command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Move a file to another directory: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mv filename dirname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Move a directory to another directory: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mv src_dir target_dir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"/>
          <p:cNvSpPr txBox="1"/>
          <p:nvPr>
            <p:ph type="title"/>
          </p:nvPr>
        </p:nvSpPr>
        <p:spPr>
          <a:xfrm>
            <a:off x="865975" y="927100"/>
            <a:ext cx="68079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Manipulating Files and  Directories</a:t>
            </a:r>
            <a:endParaRPr/>
          </a:p>
        </p:txBody>
      </p:sp>
      <p:sp>
        <p:nvSpPr>
          <p:cNvPr id="448" name="Google Shape;448;p31"/>
          <p:cNvSpPr txBox="1"/>
          <p:nvPr/>
        </p:nvSpPr>
        <p:spPr>
          <a:xfrm>
            <a:off x="535939" y="2087880"/>
            <a:ext cx="7761605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51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Rename files/directories using the “mv” command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Rename a file: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58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mv filename newfilename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Rename a directory: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mv src_dir target_dir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9525" rtl="0" algn="l">
              <a:lnSpc>
                <a:spcPct val="107500"/>
              </a:lnSpc>
              <a:spcBef>
                <a:spcPts val="178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Question: How is this command different from the example  on the previous slide?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5080" rtl="0" algn="l">
              <a:lnSpc>
                <a:spcPct val="107500"/>
              </a:lnSpc>
              <a:spcBef>
                <a:spcPts val="180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Answer:	In the previous case, target_dir already exists.	In  this case, target_dir doesn’t exist yet.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2"/>
          <p:cNvSpPr txBox="1"/>
          <p:nvPr>
            <p:ph type="title"/>
          </p:nvPr>
        </p:nvSpPr>
        <p:spPr>
          <a:xfrm>
            <a:off x="865975" y="927100"/>
            <a:ext cx="67536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Manipulating Files and  Directories</a:t>
            </a:r>
            <a:endParaRPr/>
          </a:p>
        </p:txBody>
      </p:sp>
      <p:sp>
        <p:nvSpPr>
          <p:cNvPr id="454" name="Google Shape;454;p32"/>
          <p:cNvSpPr txBox="1"/>
          <p:nvPr/>
        </p:nvSpPr>
        <p:spPr>
          <a:xfrm>
            <a:off x="535939" y="2274571"/>
            <a:ext cx="7518400" cy="3745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342900" lvl="0" marL="355600" marR="508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Copy files from one location to another using the “cp”  command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7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Copy a file: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58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cp filename target_dir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cp filename1 filename2 target_dir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Copy a directory: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cp -R dirname target_dir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cp -R dirname1 dirname2 target_dir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3"/>
          <p:cNvSpPr txBox="1"/>
          <p:nvPr>
            <p:ph type="title"/>
          </p:nvPr>
        </p:nvSpPr>
        <p:spPr>
          <a:xfrm>
            <a:off x="865975" y="927100"/>
            <a:ext cx="68487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Manipulating Files and  Directories</a:t>
            </a:r>
            <a:endParaRPr/>
          </a:p>
        </p:txBody>
      </p:sp>
      <p:sp>
        <p:nvSpPr>
          <p:cNvPr id="460" name="Google Shape;460;p33"/>
          <p:cNvSpPr txBox="1"/>
          <p:nvPr/>
        </p:nvSpPr>
        <p:spPr>
          <a:xfrm>
            <a:off x="535939" y="2043430"/>
            <a:ext cx="6755130" cy="4662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51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Delete files/directories using the “rm” command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Delete a file: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58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rm filename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Delete multiple files at once: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rm filename1 filename2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Delete a directory: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rm –r dirname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8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Delete multiple directories at once: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rm –r dirname1 dirname2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"/>
          <p:cNvSpPr txBox="1"/>
          <p:nvPr>
            <p:ph type="title"/>
          </p:nvPr>
        </p:nvSpPr>
        <p:spPr>
          <a:xfrm>
            <a:off x="535939" y="863760"/>
            <a:ext cx="55987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Permissions</a:t>
            </a:r>
            <a:endParaRPr/>
          </a:p>
        </p:txBody>
      </p:sp>
      <p:sp>
        <p:nvSpPr>
          <p:cNvPr id="466" name="Google Shape;466;p34"/>
          <p:cNvSpPr txBox="1"/>
          <p:nvPr/>
        </p:nvSpPr>
        <p:spPr>
          <a:xfrm>
            <a:off x="535939" y="2237740"/>
            <a:ext cx="7840345" cy="4010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106679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Issue the following command to copy some test files to  your home directory: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–	cp -R ~support/unix_training $HOME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Navigate to unix_training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11480" rtl="0" algn="l">
              <a:lnSpc>
                <a:spcPct val="101499"/>
              </a:lnSpc>
              <a:spcBef>
                <a:spcPts val="47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Practice: What happens when you try to view the file  “read_me”?	(cat read_me)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17499"/>
              </a:lnSpc>
              <a:spcBef>
                <a:spcPts val="74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Practice: What happens when you try to remove the file  “delete_me”? (rm delete_me)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3660" rtl="0" algn="l">
              <a:lnSpc>
                <a:spcPct val="101499"/>
              </a:lnSpc>
              <a:spcBef>
                <a:spcPts val="47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 the “-l” (lowercase “L”) option on the “ls” command  to see permission string for files and directories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"/>
          <p:cNvSpPr txBox="1"/>
          <p:nvPr>
            <p:ph type="title"/>
          </p:nvPr>
        </p:nvSpPr>
        <p:spPr>
          <a:xfrm>
            <a:off x="535939" y="863760"/>
            <a:ext cx="55987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Permissions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535939" y="2134870"/>
            <a:ext cx="7926705" cy="4342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Permission string format: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10 characters of information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5080" rtl="0" algn="l">
              <a:lnSpc>
                <a:spcPct val="101200"/>
              </a:lnSpc>
              <a:spcBef>
                <a:spcPts val="53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First character: tells you whether the listing is a file (-) or a  directory (d)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935989" rtl="0" algn="l">
              <a:lnSpc>
                <a:spcPct val="101200"/>
              </a:lnSpc>
              <a:spcBef>
                <a:spcPts val="455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Subsequent characters: either r (read), w (write), x  (execute), or - (no permission)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Characters 2-4: tells you the read (r), write (w), and execute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3" marL="152209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AutoNum type="romanLcParenBoth" startAt="10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permissions for the user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Characters 5-7: tells you the read (r), write (w), and execute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3" marL="152209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AutoNum type="romanLcParenBoth" startAt="10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permissions for the group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805815" rtl="0" algn="l">
              <a:lnSpc>
                <a:spcPct val="100800"/>
              </a:lnSpc>
              <a:spcBef>
                <a:spcPts val="459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Characters 8-10:	tells you the read (r), write (w), and  execute (x) permissions for other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/>
          <p:nvPr>
            <p:ph type="title"/>
          </p:nvPr>
        </p:nvSpPr>
        <p:spPr>
          <a:xfrm>
            <a:off x="535939" y="863760"/>
            <a:ext cx="70218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“chmod” and “chown”</a:t>
            </a:r>
            <a:endParaRPr/>
          </a:p>
        </p:txBody>
      </p:sp>
      <p:sp>
        <p:nvSpPr>
          <p:cNvPr id="478" name="Google Shape;478;p36"/>
          <p:cNvSpPr txBox="1"/>
          <p:nvPr/>
        </p:nvSpPr>
        <p:spPr>
          <a:xfrm>
            <a:off x="535939" y="2368550"/>
            <a:ext cx="7992745" cy="365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Modify file permissions using the “chmod” command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Syntax: chmod [u | g | o | a] [+ | -] [r | w| x] arg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 = user, g = group, o = other, a = all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•	+ will add the permission, - will remove it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 = read, w = write, x = execute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arg is a filename, a directory name, or a list of either or both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For more details, type “man chmod”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Example:	chmod u+x file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612900" marR="508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– Adds execute permission for the current user on the file named  “file”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7"/>
          <p:cNvSpPr txBox="1"/>
          <p:nvPr>
            <p:ph type="title"/>
          </p:nvPr>
        </p:nvSpPr>
        <p:spPr>
          <a:xfrm>
            <a:off x="535939" y="863760"/>
            <a:ext cx="70218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“chmod” and “chown”</a:t>
            </a:r>
            <a:endParaRPr/>
          </a:p>
        </p:txBody>
      </p:sp>
      <p:sp>
        <p:nvSpPr>
          <p:cNvPr id="484" name="Google Shape;484;p37"/>
          <p:cNvSpPr txBox="1"/>
          <p:nvPr/>
        </p:nvSpPr>
        <p:spPr>
          <a:xfrm>
            <a:off x="535939" y="2165985"/>
            <a:ext cx="8009255" cy="3930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Change file or directory ownership using “chown”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Syntax: chown new_owner file_or_directory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new_owner = the new owner’s username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343535" rtl="0" algn="l">
              <a:lnSpc>
                <a:spcPct val="100800"/>
              </a:lnSpc>
              <a:spcBef>
                <a:spcPts val="484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file_or_directory = the file or directory you’d like to change  the ownership of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17499"/>
              </a:lnSpc>
              <a:spcBef>
                <a:spcPts val="72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Probably won’t use as much as “chmod”, but still good to  know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90500" rtl="0" algn="l">
              <a:lnSpc>
                <a:spcPct val="101499"/>
              </a:lnSpc>
              <a:spcBef>
                <a:spcPts val="47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May not have permission to use this command on OSC  systems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“chmod” will likely be all you need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1"/>
          <p:nvPr>
            <p:ph type="title"/>
          </p:nvPr>
        </p:nvSpPr>
        <p:spPr>
          <a:xfrm>
            <a:off x="865975" y="927100"/>
            <a:ext cx="67401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Manipulating Files and  Directories</a:t>
            </a:r>
            <a:endParaRPr/>
          </a:p>
        </p:txBody>
      </p:sp>
      <p:sp>
        <p:nvSpPr>
          <p:cNvPr id="490" name="Google Shape;490;p38"/>
          <p:cNvSpPr txBox="1"/>
          <p:nvPr/>
        </p:nvSpPr>
        <p:spPr>
          <a:xfrm>
            <a:off x="535939" y="2090420"/>
            <a:ext cx="7967345" cy="4462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51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Creating “links” between files using the “ln” command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“hard link”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Link points to the file’s metadata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170180" rtl="0" algn="l">
              <a:lnSpc>
                <a:spcPct val="108333"/>
              </a:lnSpc>
              <a:spcBef>
                <a:spcPts val="178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If you rename the original, the linked file will still point to the same  file. If you delete the original, the link goes away.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Can only create hard links between files on the same filesystem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“soft link”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Link points to the actual file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5080" rtl="0" algn="l">
              <a:lnSpc>
                <a:spcPct val="108333"/>
              </a:lnSpc>
              <a:spcBef>
                <a:spcPts val="178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If you rename or delete the original file, the link remains but doesn’t  point to anything.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/>
          <p:nvPr>
            <p:ph type="title"/>
          </p:nvPr>
        </p:nvSpPr>
        <p:spPr>
          <a:xfrm>
            <a:off x="865975" y="927100"/>
            <a:ext cx="68892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Manipulating Files and  Directories</a:t>
            </a:r>
            <a:endParaRPr/>
          </a:p>
        </p:txBody>
      </p:sp>
      <p:sp>
        <p:nvSpPr>
          <p:cNvPr id="496" name="Google Shape;496;p39"/>
          <p:cNvSpPr txBox="1"/>
          <p:nvPr/>
        </p:nvSpPr>
        <p:spPr>
          <a:xfrm>
            <a:off x="535939" y="2197100"/>
            <a:ext cx="750189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5100">
            <a:spAutoFit/>
          </a:bodyPr>
          <a:lstStyle/>
          <a:p>
            <a:pPr indent="-342265" lvl="0" marL="342265" marR="444436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Create a “hard link”: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15" lvl="1" marL="285115" marR="4377055" rtl="0" algn="r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ln target link_name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Create a “soft link”: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ln -s target link_name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10416"/>
              </a:lnSpc>
              <a:spcBef>
                <a:spcPts val="17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Creating links between files can be useful for sharing  files with colleagues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"/>
          <p:cNvSpPr txBox="1"/>
          <p:nvPr>
            <p:ph type="title"/>
          </p:nvPr>
        </p:nvSpPr>
        <p:spPr>
          <a:xfrm>
            <a:off x="535939" y="837187"/>
            <a:ext cx="7517765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Learning outcomes of this course</a:t>
            </a:r>
            <a:endParaRPr/>
          </a:p>
        </p:txBody>
      </p:sp>
      <p:sp>
        <p:nvSpPr>
          <p:cNvPr id="283" name="Google Shape;283;p4"/>
          <p:cNvSpPr txBox="1"/>
          <p:nvPr/>
        </p:nvSpPr>
        <p:spPr>
          <a:xfrm>
            <a:off x="535939" y="2146300"/>
            <a:ext cx="6790055" cy="2717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6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Introduce the basics of Linux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To learn how to create/modify content in Linux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Using Linux text editors to create documents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Modifying file/directory permissions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To learn how to write and run programs in Linux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Searching and Information  Processing</a:t>
            </a:r>
            <a:endParaRPr/>
          </a:p>
        </p:txBody>
      </p:sp>
      <p:sp>
        <p:nvSpPr>
          <p:cNvPr id="502" name="Google Shape;502;p40"/>
          <p:cNvSpPr txBox="1"/>
          <p:nvPr/>
        </p:nvSpPr>
        <p:spPr>
          <a:xfrm>
            <a:off x="535939" y="2459990"/>
            <a:ext cx="7929245" cy="3864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Regular expressions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Used for pattern matching with strings of text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487044" rtl="0" algn="l">
              <a:lnSpc>
                <a:spcPct val="101200"/>
              </a:lnSpc>
              <a:spcBef>
                <a:spcPts val="53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Useful for searching for a particular pattern or string in  large files or large amounts of output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668655" rtl="0" algn="l">
              <a:lnSpc>
                <a:spcPct val="101499"/>
              </a:lnSpc>
              <a:spcBef>
                <a:spcPts val="49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Regular expressions, in general, have the following  components: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5080" rtl="0" algn="l">
              <a:lnSpc>
                <a:spcPct val="101200"/>
              </a:lnSpc>
              <a:spcBef>
                <a:spcPts val="42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An alphabet, or, a set of characters which define what you  are searching for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1588770" rtl="0" algn="l">
              <a:lnSpc>
                <a:spcPct val="116818"/>
              </a:lnSpc>
              <a:spcBef>
                <a:spcPts val="73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 regular operations: repetition, union, and  concatenation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1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Searching and Information  Processing</a:t>
            </a:r>
            <a:endParaRPr/>
          </a:p>
        </p:txBody>
      </p:sp>
      <p:sp>
        <p:nvSpPr>
          <p:cNvPr id="508" name="Google Shape;508;p41"/>
          <p:cNvSpPr txBox="1"/>
          <p:nvPr/>
        </p:nvSpPr>
        <p:spPr>
          <a:xfrm>
            <a:off x="535939" y="2135505"/>
            <a:ext cx="7974965" cy="342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 alphabet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Usually represented as single characters or character sets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 regular operations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Repetition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Usually denoted using the * (asterisk)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485775" rtl="0" algn="l">
              <a:lnSpc>
                <a:spcPct val="100800"/>
              </a:lnSpc>
              <a:spcBef>
                <a:spcPts val="484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Means, “repeat whatever directly preceded zero or more  times”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– 0*1* (i.e., any number of 0s followed by any number of 1s)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Searching and Information  Processing</a:t>
            </a:r>
            <a:endParaRPr/>
          </a:p>
        </p:txBody>
      </p:sp>
      <p:sp>
        <p:nvSpPr>
          <p:cNvPr id="514" name="Google Shape;514;p42"/>
          <p:cNvSpPr txBox="1"/>
          <p:nvPr/>
        </p:nvSpPr>
        <p:spPr>
          <a:xfrm>
            <a:off x="535939" y="2440940"/>
            <a:ext cx="8016875" cy="304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285750" lvl="0" marL="755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lang="en-US" sz="2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11557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Set members in union surrounded by square brackets (“[ ]”)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1155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Means “or”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5565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lang="en-US" sz="2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Concatenation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115570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Usually implied (no symbol)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1155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Just put characters next to each other to imply concatenation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Other commonly used symbols and “wildcards”: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–	? can be used to match a single character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Searching and Information  Processing</a:t>
            </a:r>
            <a:endParaRPr/>
          </a:p>
        </p:txBody>
      </p:sp>
      <p:sp>
        <p:nvSpPr>
          <p:cNvPr id="520" name="Google Shape;520;p43"/>
          <p:cNvSpPr txBox="1"/>
          <p:nvPr/>
        </p:nvSpPr>
        <p:spPr>
          <a:xfrm>
            <a:off x="535939" y="2505711"/>
            <a:ext cx="7856855" cy="1990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Regular expressions can be used with “ls” and “grep” to  search files with a particular pattern in their name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ls uses all of the symbols mentioned on previous slides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ls *.pdf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ls [Hh]ello[Ww]orld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4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Searching and Information  Processing</a:t>
            </a:r>
            <a:endParaRPr/>
          </a:p>
        </p:txBody>
      </p:sp>
      <p:sp>
        <p:nvSpPr>
          <p:cNvPr id="526" name="Google Shape;526;p44"/>
          <p:cNvSpPr txBox="1"/>
          <p:nvPr/>
        </p:nvSpPr>
        <p:spPr>
          <a:xfrm>
            <a:off x="535939" y="2265680"/>
            <a:ext cx="7687945" cy="42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Regular expressions can be used with the “grep”  command to search for a pattern in a text file or output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96569" rtl="0" algn="l">
              <a:lnSpc>
                <a:spcPct val="101499"/>
              </a:lnSpc>
              <a:spcBef>
                <a:spcPts val="47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“grep” recognizes most of the symbols on previous  slides, with a few minor differences/additions: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Repetition operators: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464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 (dot) – matches a single character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* (asterisk) – matches zero or more of the preceding expression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•	+ (plus) – matches one or more of the preceding expression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{n} – matches exactly n of the preceding expression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{n,} – matches n or more of the preceding expression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64008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{n,m} – matches no less than n and no more than m of the  preceding expression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5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Searching and Information  Processing</a:t>
            </a:r>
            <a:endParaRPr/>
          </a:p>
        </p:txBody>
      </p:sp>
      <p:sp>
        <p:nvSpPr>
          <p:cNvPr id="532" name="Google Shape;532;p45"/>
          <p:cNvSpPr txBox="1"/>
          <p:nvPr/>
        </p:nvSpPr>
        <p:spPr>
          <a:xfrm>
            <a:off x="993139" y="2250440"/>
            <a:ext cx="7375525" cy="39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lang="en-US" sz="2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Union operators: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985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Set members in union surrounded by square brackets (“[ ]”)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98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Negation symbol: ^ symbol used INSIDE square brackets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Means, “match anything but the following characters”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98500" marR="589280" rtl="0" algn="l">
              <a:lnSpc>
                <a:spcPct val="100400"/>
              </a:lnSpc>
              <a:spcBef>
                <a:spcPts val="38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“OR” symbol: | (“pipe”) symbol used inside brackets or  parentheses to represent the union of expressions or  characters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lang="en-US" sz="2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Concatenation operators: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985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Default: no operator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985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Parentheses can be used to group expressions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Special symbol: implies concatenation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Searching and Information  Processing</a:t>
            </a:r>
            <a:endParaRPr/>
          </a:p>
        </p:txBody>
      </p:sp>
      <p:sp>
        <p:nvSpPr>
          <p:cNvPr id="538" name="Google Shape;538;p46"/>
          <p:cNvSpPr txBox="1"/>
          <p:nvPr/>
        </p:nvSpPr>
        <p:spPr>
          <a:xfrm>
            <a:off x="535939" y="2209800"/>
            <a:ext cx="8017509" cy="4542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285750" lvl="0" marL="755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lang="en-US" sz="2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Line anchors: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1155700" marR="669925" rtl="0" algn="l">
              <a:lnSpc>
                <a:spcPct val="100400"/>
              </a:lnSpc>
              <a:spcBef>
                <a:spcPts val="434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^expression – the ^ symbol used at the beginning of an  expression means, “match strings that begin with this  expression”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1612900" marR="549275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– Note the difference in meaning when the ^ symbol is used  outside square brackets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1155700" marR="5080" rtl="0" algn="l">
              <a:lnSpc>
                <a:spcPct val="100800"/>
              </a:lnSpc>
              <a:spcBef>
                <a:spcPts val="409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expression$ – the $ symbol used at the end of an expression  means, “match strings that end with this expression”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5565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lang="en-US" sz="2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Escape character: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1155700" marR="965200" rtl="0" algn="l">
              <a:lnSpc>
                <a:spcPct val="100800"/>
              </a:lnSpc>
              <a:spcBef>
                <a:spcPts val="495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\ - used to escape the meaning of special characters  (metacharacters and some whitespace characters)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367665" rtl="0" algn="l">
              <a:lnSpc>
                <a:spcPct val="117499"/>
              </a:lnSpc>
              <a:spcBef>
                <a:spcPts val="72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Note: Need to enclose the entire regular expression in  quotes to use with grep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/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Files and Directories – Searching and Information  Processing</a:t>
            </a:r>
            <a:endParaRPr/>
          </a:p>
        </p:txBody>
      </p:sp>
      <p:sp>
        <p:nvSpPr>
          <p:cNvPr id="544" name="Google Shape;544;p47"/>
          <p:cNvSpPr txBox="1"/>
          <p:nvPr/>
        </p:nvSpPr>
        <p:spPr>
          <a:xfrm>
            <a:off x="535939" y="2060575"/>
            <a:ext cx="7814309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Grep syntax: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grep expression file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grep expression file1 file2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5080" rtl="0" algn="l">
              <a:lnSpc>
                <a:spcPct val="1008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expression contains grep regular expression operators, but the  filenames contain Linux regular expression operators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Grep examples: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grep hello unix_training/link_me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92710" rtl="0" algn="l">
              <a:lnSpc>
                <a:spcPct val="115000"/>
              </a:lnSpc>
              <a:spcBef>
                <a:spcPts val="595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Don’t need quotes around the pattern here, because it is a single  string with no whitespace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ls unix_training | grep “_me$”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grep “Found me at line [0-9]\{3\}” unix_training/grep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 the above example, the curly braces must be escaped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"/>
          <p:cNvSpPr txBox="1"/>
          <p:nvPr>
            <p:ph type="title"/>
          </p:nvPr>
        </p:nvSpPr>
        <p:spPr>
          <a:xfrm>
            <a:off x="535939" y="837187"/>
            <a:ext cx="44170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Linux Environment</a:t>
            </a:r>
            <a:endParaRPr/>
          </a:p>
        </p:txBody>
      </p:sp>
      <p:sp>
        <p:nvSpPr>
          <p:cNvPr id="550" name="Google Shape;550;p48"/>
          <p:cNvSpPr txBox="1"/>
          <p:nvPr/>
        </p:nvSpPr>
        <p:spPr>
          <a:xfrm>
            <a:off x="586740" y="2402634"/>
            <a:ext cx="3451860" cy="27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6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The “export” command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Capturing Output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Startup Files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The “alias” command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9"/>
          <p:cNvSpPr txBox="1"/>
          <p:nvPr>
            <p:ph type="title"/>
          </p:nvPr>
        </p:nvSpPr>
        <p:spPr>
          <a:xfrm>
            <a:off x="535939" y="863760"/>
            <a:ext cx="48228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Linux Environment – Variables</a:t>
            </a:r>
            <a:endParaRPr/>
          </a:p>
        </p:txBody>
      </p:sp>
      <p:sp>
        <p:nvSpPr>
          <p:cNvPr id="556" name="Google Shape;556;p49"/>
          <p:cNvSpPr txBox="1"/>
          <p:nvPr/>
        </p:nvSpPr>
        <p:spPr>
          <a:xfrm>
            <a:off x="535939" y="2197100"/>
            <a:ext cx="8061325" cy="3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51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Similar to variables in other programming language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Associate a descriptive variable name with a value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40970" rtl="0" algn="l">
              <a:lnSpc>
                <a:spcPct val="106250"/>
              </a:lnSpc>
              <a:spcBef>
                <a:spcPts val="190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Useful for storing information that is used often, but may  be too unwieldy to type manually every time it is used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6250"/>
              </a:lnSpc>
              <a:spcBef>
                <a:spcPts val="180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Make shell scripts more readable by eliminating the need  to type long pathnames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40335" rtl="0" algn="l">
              <a:lnSpc>
                <a:spcPct val="110416"/>
              </a:lnSpc>
              <a:spcBef>
                <a:spcPts val="17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Make it easy to run an executable file from anywhere on  the system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"/>
          <p:cNvSpPr txBox="1"/>
          <p:nvPr>
            <p:ph type="title"/>
          </p:nvPr>
        </p:nvSpPr>
        <p:spPr>
          <a:xfrm>
            <a:off x="535938" y="837187"/>
            <a:ext cx="6322062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What Is LINUX?</a:t>
            </a:r>
            <a:endParaRPr/>
          </a:p>
        </p:txBody>
      </p:sp>
      <p:sp>
        <p:nvSpPr>
          <p:cNvPr id="289" name="Google Shape;289;p5"/>
          <p:cNvSpPr txBox="1"/>
          <p:nvPr/>
        </p:nvSpPr>
        <p:spPr>
          <a:xfrm>
            <a:off x="535939" y="2489200"/>
            <a:ext cx="8004175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6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Operating system and bundled application programs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Available on virtually all machines in one form or another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Derived from UNIX – Long history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Adapted to new platforms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Based on C programming language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0"/>
          <p:cNvSpPr txBox="1"/>
          <p:nvPr>
            <p:ph type="title"/>
          </p:nvPr>
        </p:nvSpPr>
        <p:spPr>
          <a:xfrm>
            <a:off x="535939" y="837187"/>
            <a:ext cx="59410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Linux Environment – Variables</a:t>
            </a:r>
            <a:endParaRPr/>
          </a:p>
        </p:txBody>
      </p:sp>
      <p:sp>
        <p:nvSpPr>
          <p:cNvPr id="562" name="Google Shape;562;p50"/>
          <p:cNvSpPr txBox="1"/>
          <p:nvPr/>
        </p:nvSpPr>
        <p:spPr>
          <a:xfrm>
            <a:off x="535939" y="2084705"/>
            <a:ext cx="7976870" cy="3249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7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To use the value of a variable, precede its name with a $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Example:	echo $PATH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050290" rtl="0" algn="l">
              <a:lnSpc>
                <a:spcPct val="106250"/>
              </a:lnSpc>
              <a:spcBef>
                <a:spcPts val="19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Some variables are special – $PATH is one such  example.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441325" rtl="0" algn="l">
              <a:lnSpc>
                <a:spcPct val="107500"/>
              </a:lnSpc>
              <a:spcBef>
                <a:spcPts val="176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The system uses $PATH to determine which directory paths  contain executables that are visible anywhere on the system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Contains a “:” delimited list of absolute pathnames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1"/>
          <p:cNvSpPr txBox="1"/>
          <p:nvPr>
            <p:ph type="title"/>
          </p:nvPr>
        </p:nvSpPr>
        <p:spPr>
          <a:xfrm>
            <a:off x="535939" y="837187"/>
            <a:ext cx="60172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Linux Environment – Variables</a:t>
            </a:r>
            <a:endParaRPr/>
          </a:p>
        </p:txBody>
      </p:sp>
      <p:sp>
        <p:nvSpPr>
          <p:cNvPr id="568" name="Google Shape;568;p51"/>
          <p:cNvSpPr txBox="1"/>
          <p:nvPr/>
        </p:nvSpPr>
        <p:spPr>
          <a:xfrm>
            <a:off x="535939" y="2383790"/>
            <a:ext cx="7282815" cy="3636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Global variables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7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named in all capital letters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Set using the “export” command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Visible from the shell where created, as well as any “child” shells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Local variables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Named in all lowercase letters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Set using the following syntax: variable_name=variable_value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Visible only from the shell where created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2"/>
          <p:cNvSpPr txBox="1"/>
          <p:nvPr>
            <p:ph type="title"/>
          </p:nvPr>
        </p:nvSpPr>
        <p:spPr>
          <a:xfrm>
            <a:off x="865970" y="842167"/>
            <a:ext cx="6343672" cy="879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The “export” and “unset”  commands</a:t>
            </a:r>
            <a:endParaRPr/>
          </a:p>
        </p:txBody>
      </p:sp>
      <p:sp>
        <p:nvSpPr>
          <p:cNvPr id="574" name="Google Shape;574;p52"/>
          <p:cNvSpPr txBox="1"/>
          <p:nvPr/>
        </p:nvSpPr>
        <p:spPr>
          <a:xfrm>
            <a:off x="535939" y="2485390"/>
            <a:ext cx="5662930" cy="4034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Use the “export” command to: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7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Set the value of a new global variable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export MYVAR=2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5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export MYVAR=“Hello World”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Modify the value of an existing global variable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export PATH=$PATH:/home/ace/alfred/bin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export PATH=$PATH:$HOME/bin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Use the “unset” command to remove a variable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unset MYVAR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3"/>
          <p:cNvSpPr txBox="1"/>
          <p:nvPr>
            <p:ph type="title"/>
          </p:nvPr>
        </p:nvSpPr>
        <p:spPr>
          <a:xfrm>
            <a:off x="535939" y="863760"/>
            <a:ext cx="60750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Linux Environment – Capturing Output</a:t>
            </a:r>
            <a:endParaRPr/>
          </a:p>
        </p:txBody>
      </p:sp>
      <p:sp>
        <p:nvSpPr>
          <p:cNvPr id="580" name="Google Shape;580;p53"/>
          <p:cNvSpPr txBox="1"/>
          <p:nvPr/>
        </p:nvSpPr>
        <p:spPr>
          <a:xfrm>
            <a:off x="535939" y="2183130"/>
            <a:ext cx="7339330" cy="3912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342900" lvl="0" marL="355600" marR="508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You can also capture the output of a command, and  store it in a variable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Syntax for capturing output: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`command arg`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$(command arg)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To store in a variable: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export OUTPUT=`command arg`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export OUTPUT=$(command arg)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4"/>
          <p:cNvSpPr txBox="1"/>
          <p:nvPr>
            <p:ph type="title"/>
          </p:nvPr>
        </p:nvSpPr>
        <p:spPr>
          <a:xfrm>
            <a:off x="535939" y="863760"/>
            <a:ext cx="53625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Linux Environment – Startup Files</a:t>
            </a:r>
            <a:endParaRPr/>
          </a:p>
        </p:txBody>
      </p:sp>
      <p:sp>
        <p:nvSpPr>
          <p:cNvPr id="586" name="Google Shape;586;p54"/>
          <p:cNvSpPr txBox="1"/>
          <p:nvPr/>
        </p:nvSpPr>
        <p:spPr>
          <a:xfrm>
            <a:off x="535939" y="2221578"/>
            <a:ext cx="8397875" cy="3880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342900" lvl="0" marL="355600" marR="159385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Startup files are executable files that launch other scripts and/or  modify the environment at startup/login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076960" rtl="0" algn="l">
              <a:lnSpc>
                <a:spcPct val="106818"/>
              </a:lnSpc>
              <a:spcBef>
                <a:spcPts val="181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At ACE, there are system-level startup files that execute  automatically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Users are able to create their own startup files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.bash_profile – read first, contains environment variables by convention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924560" rtl="0" algn="l">
              <a:lnSpc>
                <a:spcPct val="108333"/>
              </a:lnSpc>
              <a:spcBef>
                <a:spcPts val="178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.bashrc – not read automatically (invoke in .bash_profile), contains  command aliases, ordinary shell variables by convention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l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i="1"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brief word of warning</a:t>
            </a:r>
            <a:r>
              <a:rPr lang="en-US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:	</a:t>
            </a:r>
            <a:r>
              <a:rPr lang="en-US" sz="22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NEVER put the ‘exit’ command in a  startup file!	It will log you out of the system as soon as you login.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5"/>
          <p:cNvSpPr txBox="1"/>
          <p:nvPr>
            <p:ph type="title"/>
          </p:nvPr>
        </p:nvSpPr>
        <p:spPr>
          <a:xfrm>
            <a:off x="535939" y="863760"/>
            <a:ext cx="67005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Linux Environment – The “alias” command</a:t>
            </a:r>
            <a:endParaRPr/>
          </a:p>
        </p:txBody>
      </p:sp>
      <p:sp>
        <p:nvSpPr>
          <p:cNvPr id="592" name="Google Shape;592;p55"/>
          <p:cNvSpPr txBox="1"/>
          <p:nvPr/>
        </p:nvSpPr>
        <p:spPr>
          <a:xfrm>
            <a:off x="535939" y="2063750"/>
            <a:ext cx="7983220" cy="456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Use the “alias” command to create command aliases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160020" rtl="0" algn="l">
              <a:lnSpc>
                <a:spcPct val="107500"/>
              </a:lnSpc>
              <a:spcBef>
                <a:spcPts val="171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 command alias is similar to a variable, and is used for similar  reasons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5080" rtl="0" algn="l">
              <a:lnSpc>
                <a:spcPct val="107500"/>
              </a:lnSpc>
              <a:spcBef>
                <a:spcPts val="180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Associate a descriptive, custom command name for a command  you run often, but is too long to type every time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60325" rtl="0" algn="l">
              <a:lnSpc>
                <a:spcPct val="107500"/>
              </a:lnSpc>
              <a:spcBef>
                <a:spcPts val="180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Command aliases can be added to your startup files in order for  them to be automatically added to your environment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Print a list of aliases: alias –p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Create a new alias: alias new_ls=‘ls –al’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Remove an alias: unalias new_ls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 txBox="1"/>
          <p:nvPr>
            <p:ph type="title"/>
          </p:nvPr>
        </p:nvSpPr>
        <p:spPr>
          <a:xfrm>
            <a:off x="535938" y="837187"/>
            <a:ext cx="60172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Putting it all together: Scripting</a:t>
            </a:r>
            <a:endParaRPr/>
          </a:p>
        </p:txBody>
      </p:sp>
      <p:sp>
        <p:nvSpPr>
          <p:cNvPr id="598" name="Google Shape;598;p56"/>
          <p:cNvSpPr txBox="1"/>
          <p:nvPr/>
        </p:nvSpPr>
        <p:spPr>
          <a:xfrm>
            <a:off x="535939" y="2209800"/>
            <a:ext cx="3688715" cy="3327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6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What Is a Script?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Why Is Scripting Useful?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Simple Shell Scripts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Linux Text Editors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PBS Batch Scripts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The “qsub” command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7"/>
          <p:cNvSpPr txBox="1"/>
          <p:nvPr>
            <p:ph type="title"/>
          </p:nvPr>
        </p:nvSpPr>
        <p:spPr>
          <a:xfrm>
            <a:off x="535938" y="837187"/>
            <a:ext cx="59410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Scripting – What Is A Script?</a:t>
            </a:r>
            <a:endParaRPr/>
          </a:p>
        </p:txBody>
      </p:sp>
      <p:sp>
        <p:nvSpPr>
          <p:cNvPr id="604" name="Google Shape;604;p57"/>
          <p:cNvSpPr txBox="1"/>
          <p:nvPr/>
        </p:nvSpPr>
        <p:spPr>
          <a:xfrm>
            <a:off x="535939" y="2377440"/>
            <a:ext cx="7755255" cy="280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342900" lvl="0" marL="355600" marR="5080" rtl="0" algn="l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 script is simply a sequence of commands written in a  file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27990" rtl="0" algn="l">
              <a:lnSpc>
                <a:spcPct val="110416"/>
              </a:lnSpc>
              <a:spcBef>
                <a:spcPts val="173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Each command is written exactly as you would type  them at the command prompt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39700" rtl="0" algn="just">
              <a:lnSpc>
                <a:spcPct val="89400"/>
              </a:lnSpc>
              <a:spcBef>
                <a:spcPts val="1725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In other words, all of the syntax rules that apply when  running commands interactively apply to the syntax of  the commands you type into a script.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8"/>
          <p:cNvSpPr txBox="1"/>
          <p:nvPr>
            <p:ph type="title"/>
          </p:nvPr>
        </p:nvSpPr>
        <p:spPr>
          <a:xfrm>
            <a:off x="535938" y="837187"/>
            <a:ext cx="64744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Why Is Scripting Useful?</a:t>
            </a:r>
            <a:endParaRPr/>
          </a:p>
        </p:txBody>
      </p:sp>
      <p:sp>
        <p:nvSpPr>
          <p:cNvPr id="610" name="Google Shape;610;p58"/>
          <p:cNvSpPr txBox="1"/>
          <p:nvPr/>
        </p:nvSpPr>
        <p:spPr>
          <a:xfrm>
            <a:off x="535939" y="2343150"/>
            <a:ext cx="7970520" cy="3566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6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Scripts serve much the same purpose that variables do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91100"/>
              </a:lnSpc>
              <a:spcBef>
                <a:spcPts val="1625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They automate tasks you need to accomplish frequently,  but eliminate the need to type the entire sequence  manually every time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456565" rtl="0" algn="l">
              <a:lnSpc>
                <a:spcPct val="106250"/>
              </a:lnSpc>
              <a:spcBef>
                <a:spcPts val="183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Which is good, because some shell programs can be  quite large!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254125" rtl="0" algn="l">
              <a:lnSpc>
                <a:spcPct val="106250"/>
              </a:lnSpc>
              <a:spcBef>
                <a:spcPts val="180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Script writing is an essential skill for using clusters and HPC  resources effectively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9"/>
          <p:cNvSpPr txBox="1"/>
          <p:nvPr>
            <p:ph type="title"/>
          </p:nvPr>
        </p:nvSpPr>
        <p:spPr>
          <a:xfrm>
            <a:off x="535938" y="837187"/>
            <a:ext cx="54838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Scripting – Linux Text Editors</a:t>
            </a:r>
            <a:endParaRPr/>
          </a:p>
        </p:txBody>
      </p:sp>
      <p:sp>
        <p:nvSpPr>
          <p:cNvPr id="616" name="Google Shape;616;p59"/>
          <p:cNvSpPr txBox="1"/>
          <p:nvPr/>
        </p:nvSpPr>
        <p:spPr>
          <a:xfrm>
            <a:off x="535939" y="2021840"/>
            <a:ext cx="7822565" cy="483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6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Various text editors exist for Linux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Some of the more commonly used text editors: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emacs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gedit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nano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emacs has a GUI that is fairly straightforward to use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To create a new file using the emacs GUI: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3F3D4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emacs newfile&amp;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"/>
          <p:cNvSpPr txBox="1"/>
          <p:nvPr>
            <p:ph type="title"/>
          </p:nvPr>
        </p:nvSpPr>
        <p:spPr>
          <a:xfrm>
            <a:off x="535939" y="837187"/>
            <a:ext cx="65506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Why Learn Linux?</a:t>
            </a:r>
            <a:endParaRPr/>
          </a:p>
        </p:txBody>
      </p:sp>
      <p:sp>
        <p:nvSpPr>
          <p:cNvPr id="295" name="Google Shape;295;p6"/>
          <p:cNvSpPr txBox="1"/>
          <p:nvPr/>
        </p:nvSpPr>
        <p:spPr>
          <a:xfrm>
            <a:off x="535939" y="2438400"/>
            <a:ext cx="8076565" cy="2578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6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Linux is FREE (open source)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Linux is stable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Linux systems are highly modifiable/customizable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10416"/>
              </a:lnSpc>
              <a:spcBef>
                <a:spcPts val="1700"/>
              </a:spcBef>
              <a:spcAft>
                <a:spcPts val="0"/>
              </a:spcAft>
              <a:buClr>
                <a:srgbClr val="3F3D4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Most clusters (along with many other HPC centers) use a  Linux distribution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0"/>
          <p:cNvSpPr txBox="1"/>
          <p:nvPr>
            <p:ph type="title"/>
          </p:nvPr>
        </p:nvSpPr>
        <p:spPr>
          <a:xfrm>
            <a:off x="535939" y="863760"/>
            <a:ext cx="6944359" cy="45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Selected Sources for Further Enlightenment</a:t>
            </a:r>
            <a:endParaRPr/>
          </a:p>
        </p:txBody>
      </p:sp>
      <p:sp>
        <p:nvSpPr>
          <p:cNvPr id="622" name="Google Shape;622;p60"/>
          <p:cNvSpPr txBox="1"/>
          <p:nvPr/>
        </p:nvSpPr>
        <p:spPr>
          <a:xfrm>
            <a:off x="535939" y="2362200"/>
            <a:ext cx="716025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Martin, Don, et al. UNIX</a:t>
            </a:r>
            <a:r>
              <a:rPr lang="en-US" sz="1600" u="sng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 Primer Plus</a:t>
            </a: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, ISBN 1-57169-165-0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Michael, Randall K. </a:t>
            </a:r>
            <a:r>
              <a:rPr lang="en-US" sz="1600" u="sng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Mastering UNIX Shell Scripting</a:t>
            </a: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, ISBN 0-471-21821-9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Muster, John. UNIX</a:t>
            </a:r>
            <a:r>
              <a:rPr lang="en-US" sz="1600" u="sng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 Made Easy</a:t>
            </a: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, ISBN 0-07-219314-X (my favorite)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Ray, Deborah S., et al. </a:t>
            </a:r>
            <a:r>
              <a:rPr lang="en-US" sz="1600" u="sng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Visual Quickstart Guide: UNIX</a:t>
            </a: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, ISBN 0-201-35395-4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Raymond, Eric S. </a:t>
            </a:r>
            <a:r>
              <a:rPr lang="en-US" sz="1600" u="sng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The Art of UNIX Programming</a:t>
            </a: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, ISBN 0-13-142901-9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Reichard, Kevin, et al. UNIX</a:t>
            </a:r>
            <a:r>
              <a:rPr lang="en-US" sz="1600" u="sng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 in Plain English</a:t>
            </a: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, ISBN 0-7645-7011-0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Robbins, Arnold, et al. </a:t>
            </a:r>
            <a:r>
              <a:rPr lang="en-US" sz="1600" u="sng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Classic Shell Scripting</a:t>
            </a: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, ISBN 0-596-00595-4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Robbins, Arnold. UNIX</a:t>
            </a:r>
            <a:r>
              <a:rPr lang="en-US" sz="1600" u="sng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 in a Nutshell</a:t>
            </a: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, ISBN1-56592-427-4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Robbins, Arnold. </a:t>
            </a:r>
            <a:r>
              <a:rPr lang="en-US" sz="1600" u="sng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vi Editor, Pocket Reference, ISBN 1-56592-497-5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927100" rtl="0" algn="l">
              <a:lnSpc>
                <a:spcPct val="70300"/>
              </a:lnSpc>
              <a:spcBef>
                <a:spcPts val="115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Rosen, Kenneth, et al. </a:t>
            </a:r>
            <a:r>
              <a:rPr lang="en-US" sz="1600" u="sng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The Complete Reference: UNIX</a:t>
            </a: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, ISBN-13:  978-0-07-226336-7; ISBN-10: 0-07-226336-9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Taylor, Dave. </a:t>
            </a:r>
            <a:r>
              <a:rPr lang="en-US" sz="1600" u="sng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SAMS Teach Yourself UNIX</a:t>
            </a:r>
            <a:r>
              <a:rPr lang="en-US" sz="16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, ISBN 0-672-32127-0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1"/>
          <p:cNvSpPr txBox="1"/>
          <p:nvPr/>
        </p:nvSpPr>
        <p:spPr>
          <a:xfrm>
            <a:off x="609600" y="914400"/>
            <a:ext cx="6781800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1" i="0"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Credits/Acknowledgement</a:t>
            </a:r>
            <a:endParaRPr/>
          </a:p>
        </p:txBody>
      </p:sp>
      <p:sp>
        <p:nvSpPr>
          <p:cNvPr id="628" name="Google Shape;628;p61"/>
          <p:cNvSpPr/>
          <p:nvPr/>
        </p:nvSpPr>
        <p:spPr>
          <a:xfrm>
            <a:off x="815540" y="3124200"/>
            <a:ext cx="5494000" cy="8394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9" name="Google Shape;629;p61"/>
          <p:cNvSpPr/>
          <p:nvPr/>
        </p:nvSpPr>
        <p:spPr>
          <a:xfrm>
            <a:off x="762000" y="4114800"/>
            <a:ext cx="1894781" cy="3183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0" name="Google Shape;630;p61"/>
          <p:cNvSpPr/>
          <p:nvPr/>
        </p:nvSpPr>
        <p:spPr>
          <a:xfrm>
            <a:off x="762000" y="2679313"/>
            <a:ext cx="1620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Koh Schooley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"/>
          <p:cNvSpPr txBox="1"/>
          <p:nvPr>
            <p:ph type="title"/>
          </p:nvPr>
        </p:nvSpPr>
        <p:spPr>
          <a:xfrm>
            <a:off x="535939" y="837187"/>
            <a:ext cx="57886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Software Uses</a:t>
            </a:r>
            <a:endParaRPr/>
          </a:p>
        </p:txBody>
      </p:sp>
      <p:sp>
        <p:nvSpPr>
          <p:cNvPr id="301" name="Google Shape;301;p7"/>
          <p:cNvSpPr txBox="1"/>
          <p:nvPr/>
        </p:nvSpPr>
        <p:spPr>
          <a:xfrm>
            <a:off x="535939" y="2161510"/>
            <a:ext cx="7230745" cy="4467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-342900" lvl="0" marL="355600" marR="508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All Linux systems generally contain the following two types of  software: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Operating system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For the computer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Liaison between computer and user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Clr>
                <a:srgbClr val="3F3D4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Basic functions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1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Electronic filing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12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Word processing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1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Database maintenance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1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Electronic mail and networking access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Additional functions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1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1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D4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Specialized IDEs/GUIs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"/>
          <p:cNvSpPr txBox="1"/>
          <p:nvPr>
            <p:ph type="title"/>
          </p:nvPr>
        </p:nvSpPr>
        <p:spPr>
          <a:xfrm>
            <a:off x="535939" y="837187"/>
            <a:ext cx="5066665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Structure of Linux</a:t>
            </a:r>
            <a:endParaRPr/>
          </a:p>
        </p:txBody>
      </p:sp>
      <p:sp>
        <p:nvSpPr>
          <p:cNvPr id="307" name="Google Shape;307;p8"/>
          <p:cNvSpPr txBox="1"/>
          <p:nvPr/>
        </p:nvSpPr>
        <p:spPr>
          <a:xfrm>
            <a:off x="535939" y="2009140"/>
            <a:ext cx="7979409" cy="225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Linux operating system software can be divided into two categories: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8421"/>
              </a:lnSpc>
              <a:spcBef>
                <a:spcPts val="730"/>
              </a:spcBef>
              <a:spcAft>
                <a:spcPts val="0"/>
              </a:spcAft>
              <a:buClr>
                <a:srgbClr val="3F3D4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500"/>
              <a:buFont typeface="Arial"/>
              <a:buChar char="–"/>
            </a:pPr>
            <a:r>
              <a:rPr b="0" i="0" lang="en-US" sz="15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CPU scheduling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500"/>
              <a:buFont typeface="Arial"/>
              <a:buChar char="–"/>
            </a:pPr>
            <a:r>
              <a:rPr b="0" i="0" lang="en-US" sz="15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Memory management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500"/>
              <a:buFont typeface="Arial"/>
              <a:buChar char="–"/>
            </a:pPr>
            <a:r>
              <a:rPr b="0" i="0" lang="en-US" sz="15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Process management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29844" rtl="0" algn="l">
              <a:lnSpc>
                <a:spcPct val="72200"/>
              </a:lnSpc>
              <a:spcBef>
                <a:spcPts val="500"/>
              </a:spcBef>
              <a:spcAft>
                <a:spcPts val="0"/>
              </a:spcAft>
              <a:buClr>
                <a:srgbClr val="3F3D41"/>
              </a:buClr>
              <a:buSzPts val="1500"/>
              <a:buFont typeface="Arial"/>
              <a:buChar char="–"/>
            </a:pPr>
            <a:r>
              <a:rPr b="1" i="0" lang="en-US" sz="15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In a nutshell: the kernel software handles internal communications that are  of no concern to the user of the system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3F3D4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8"/>
          <p:cNvSpPr txBox="1"/>
          <p:nvPr/>
        </p:nvSpPr>
        <p:spPr>
          <a:xfrm>
            <a:off x="1450339" y="4424680"/>
            <a:ext cx="66897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500"/>
              <a:buFont typeface="Arial"/>
              <a:buChar char="–"/>
            </a:pPr>
            <a:r>
              <a:rPr lang="en-US" sz="15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Interacts between kernel and user, analogous to the “desktop” on other OS’s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500"/>
              <a:buFont typeface="Arial"/>
              <a:buChar char="–"/>
            </a:pPr>
            <a:r>
              <a:rPr lang="en-US" sz="15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User invokes commands through shell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500"/>
              <a:buFont typeface="Arial"/>
              <a:buChar char="–"/>
            </a:pPr>
            <a:r>
              <a:rPr lang="en-US" sz="15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Choices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8"/>
          <p:cNvSpPr txBox="1"/>
          <p:nvPr/>
        </p:nvSpPr>
        <p:spPr>
          <a:xfrm>
            <a:off x="1907538" y="5177790"/>
            <a:ext cx="36951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0" lvl="0" marL="241300" marR="0" rtl="0" algn="l">
              <a:lnSpc>
                <a:spcPct val="118857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BASH (default shell on most linux systems)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16071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Bourne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Korn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17071"/>
              </a:lnSpc>
              <a:spcBef>
                <a:spcPts val="0"/>
              </a:spcBef>
              <a:spcAft>
                <a:spcPts val="0"/>
              </a:spcAft>
              <a:buClr>
                <a:srgbClr val="3F3D4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Cshell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3F3D4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3F3D41"/>
                </a:solidFill>
                <a:latin typeface="Arial"/>
                <a:ea typeface="Arial"/>
                <a:cs typeface="Arial"/>
                <a:sym typeface="Arial"/>
              </a:rPr>
              <a:t>Tcshell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"/>
          <p:cNvSpPr txBox="1"/>
          <p:nvPr>
            <p:ph type="title"/>
          </p:nvPr>
        </p:nvSpPr>
        <p:spPr>
          <a:xfrm>
            <a:off x="535939" y="837187"/>
            <a:ext cx="3807461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Useful Concepts</a:t>
            </a:r>
            <a:endParaRPr/>
          </a:p>
        </p:txBody>
      </p:sp>
      <p:sp>
        <p:nvSpPr>
          <p:cNvPr id="315" name="Google Shape;315;p9"/>
          <p:cNvSpPr txBox="1"/>
          <p:nvPr/>
        </p:nvSpPr>
        <p:spPr>
          <a:xfrm>
            <a:off x="535939" y="2074545"/>
            <a:ext cx="8007984" cy="4478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Standard Input – stdin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Standard Output – stdout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Linux is case sensitive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5080" rtl="0" algn="l">
              <a:lnSpc>
                <a:spcPct val="101200"/>
              </a:lnSpc>
              <a:spcBef>
                <a:spcPts val="44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 directory </a:t>
            </a:r>
            <a:r>
              <a:rPr b="0" i="0" lang="en-US" sz="22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/home/ace/Alfred </a:t>
            </a: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is different from </a:t>
            </a:r>
            <a:r>
              <a:rPr b="0" i="0" lang="en-US" sz="22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/home/  ace/alfred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Linux commands – usually lower case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06400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^ control key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812800" marR="399415" rtl="0" algn="l">
              <a:lnSpc>
                <a:spcPct val="116818"/>
              </a:lnSpc>
              <a:spcBef>
                <a:spcPts val="72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If ^ is part of a command, press the control key and the  second key simultaneously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06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&lt;Return&gt; key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80645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Used to tell system we are at the end of command line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2019-12-11T20:54:27Z</dcterms:created>
  <dc:creator>PRO GADGETS</dc:creator>
</cp:coreProperties>
</file>