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48" r:id="rId1"/>
  </p:sldMasterIdLst>
  <p:notesMasterIdLst>
    <p:notesMasterId r:id="rId23"/>
  </p:notesMasterIdLst>
  <p:sldIdLst>
    <p:sldId id="319" r:id="rId2"/>
    <p:sldId id="326" r:id="rId3"/>
    <p:sldId id="320" r:id="rId4"/>
    <p:sldId id="322" r:id="rId5"/>
    <p:sldId id="345" r:id="rId6"/>
    <p:sldId id="263" r:id="rId7"/>
    <p:sldId id="323" r:id="rId8"/>
    <p:sldId id="324" r:id="rId9"/>
    <p:sldId id="346" r:id="rId10"/>
    <p:sldId id="325" r:id="rId11"/>
    <p:sldId id="328" r:id="rId12"/>
    <p:sldId id="341" r:id="rId13"/>
    <p:sldId id="347" r:id="rId14"/>
    <p:sldId id="338" r:id="rId15"/>
    <p:sldId id="337" r:id="rId16"/>
    <p:sldId id="348" r:id="rId17"/>
    <p:sldId id="344" r:id="rId18"/>
    <p:sldId id="342" r:id="rId19"/>
    <p:sldId id="349" r:id="rId20"/>
    <p:sldId id="339" r:id="rId21"/>
    <p:sldId id="343" r:id="rId22"/>
  </p:sldIdLst>
  <p:sldSz cx="12192000" cy="6858000"/>
  <p:notesSz cx="7010400" cy="9296400"/>
  <p:embeddedFontLst>
    <p:embeddedFont>
      <p:font typeface="Arial Black" panose="020B0604020202020204" pitchFamily="34" charset="0"/>
      <p:bold r:id="rId24"/>
    </p:embeddedFont>
    <p:embeddedFont>
      <p:font typeface="Calibri" panose="020F0502020204030204" pitchFamily="34" charset="0"/>
      <p:regular r:id="rId25"/>
      <p:bold r:id="rId25"/>
      <p:italic r:id="rId25"/>
      <p:boldItalic r:id="rId25"/>
    </p:embeddedFont>
    <p:embeddedFont>
      <p:font typeface="Tahoma" panose="020B0604030504040204" pitchFamily="34" charset="0"/>
      <p:regular r:id="rId25"/>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93" roundtripDataSignature="AMtx7miaAIuYffGGW1hNhLmV/Kvb0OWx3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annes Doerfert" initials="" lastIdx="8" clrIdx="0"/>
  <p:cmAuthor id="1" name="Hernandez, Oscar" initials="HO" lastIdx="4" clrIdx="1">
    <p:extLst>
      <p:ext uri="{19B8F6BF-5375-455C-9EA6-DF929625EA0E}">
        <p15:presenceInfo xmlns:p15="http://schemas.microsoft.com/office/powerpoint/2012/main" userId="S::oscar_ornl.gov#ext#@doellnl.onmicrosoft.com::2a5d564d-c436-4db9-abd3-f52f49cd8816" providerId="AD"/>
      </p:ext>
    </p:extLst>
  </p:cmAuthor>
  <p:cmAuthor id="2" name="Bertoni, Colleen" initials="BC" lastIdx="2" clrIdx="2">
    <p:extLst>
      <p:ext uri="{19B8F6BF-5375-455C-9EA6-DF929625EA0E}">
        <p15:presenceInfo xmlns:p15="http://schemas.microsoft.com/office/powerpoint/2012/main" userId="S::bertoni_anl.gov#ext#@doellnl.onmicrosoft.com::c62525bb-ecbc-4e44-932d-a47b47feb8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7E909C-82A9-4935-BFDD-38EACDA89928}">
  <a:tblStyle styleId="{E57E909C-82A9-4935-BFDD-38EACDA89928}"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77"/>
    <p:restoredTop sz="80680"/>
  </p:normalViewPr>
  <p:slideViewPr>
    <p:cSldViewPr snapToGrid="0" snapToObjects="1">
      <p:cViewPr varScale="1">
        <p:scale>
          <a:sx n="102" d="100"/>
          <a:sy n="102" d="100"/>
        </p:scale>
        <p:origin x="19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93" Type="http://customschemas.google.com/relationships/presentationmetadata" Target="metadata"/><Relationship Id="rId9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9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NUL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9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9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8"/>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338" y="0"/>
            <a:ext cx="3038475" cy="465138"/>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16425"/>
            <a:ext cx="5607050" cy="4183063"/>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5138"/>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Different constructs can be combined to express parallelism flexibly.</a:t>
            </a:r>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38246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25545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42786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17</a:t>
            </a:fld>
            <a:endParaRPr lang="en-US"/>
          </a:p>
        </p:txBody>
      </p:sp>
    </p:spTree>
    <p:extLst>
      <p:ext uri="{BB962C8B-B14F-4D97-AF65-F5344CB8AC3E}">
        <p14:creationId xmlns:p14="http://schemas.microsoft.com/office/powerpoint/2010/main" val="2731432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19580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76163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20</a:t>
            </a:fld>
            <a:endParaRPr lang="en-US"/>
          </a:p>
        </p:txBody>
      </p:sp>
    </p:spTree>
    <p:extLst>
      <p:ext uri="{BB962C8B-B14F-4D97-AF65-F5344CB8AC3E}">
        <p14:creationId xmlns:p14="http://schemas.microsoft.com/office/powerpoint/2010/main" val="3479625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21029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33211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27067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6</a:t>
            </a:fld>
            <a:endParaRPr lang="en-US"/>
          </a:p>
        </p:txBody>
      </p:sp>
    </p:spTree>
    <p:extLst>
      <p:ext uri="{BB962C8B-B14F-4D97-AF65-F5344CB8AC3E}">
        <p14:creationId xmlns:p14="http://schemas.microsoft.com/office/powerpoint/2010/main" val="562085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38854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51041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41044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97039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14</a:t>
            </a:fld>
            <a:endParaRPr lang="en-US"/>
          </a:p>
        </p:txBody>
      </p:sp>
    </p:spTree>
    <p:extLst>
      <p:ext uri="{BB962C8B-B14F-4D97-AF65-F5344CB8AC3E}">
        <p14:creationId xmlns:p14="http://schemas.microsoft.com/office/powerpoint/2010/main" val="2660089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49"/>
          <p:cNvSpPr txBox="1">
            <a:spLocks noGrp="1"/>
          </p:cNvSpPr>
          <p:nvPr>
            <p:ph type="title"/>
          </p:nvPr>
        </p:nvSpPr>
        <p:spPr>
          <a:xfrm>
            <a:off x="292608" y="173736"/>
            <a:ext cx="11504904" cy="496290"/>
          </a:xfrm>
          <a:prstGeom prst="rect">
            <a:avLst/>
          </a:prstGeom>
          <a:noFill/>
          <a:ln>
            <a:noFill/>
          </a:ln>
        </p:spPr>
        <p:txBody>
          <a:bodyPr spcFirstLastPara="1" wrap="square" lIns="91425" tIns="91425" rIns="91425" bIns="91425" anchor="t" anchorCtr="0">
            <a:noAutofit/>
          </a:bodyPr>
          <a:lstStyle>
            <a:lvl1pPr marR="0" lvl="0" algn="l">
              <a:lnSpc>
                <a:spcPct val="85000"/>
              </a:lnSpc>
              <a:spcBef>
                <a:spcPts val="0"/>
              </a:spcBef>
              <a:spcAft>
                <a:spcPts val="0"/>
              </a:spcAft>
              <a:buSzPts val="1400"/>
              <a:buNone/>
              <a:defRPr sz="3000" b="1"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2pPr>
            <a:lvl3pPr marR="0" lvl="2"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3pPr>
            <a:lvl4pPr marR="0" lvl="3"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4pPr>
            <a:lvl5pPr marR="0" lvl="4"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5pPr>
            <a:lvl6pPr marR="0" lvl="5"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6pPr>
            <a:lvl7pPr marR="0" lvl="6"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7pPr>
            <a:lvl8pPr marR="0" lvl="7"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8pPr>
            <a:lvl9pPr marR="0" lvl="8"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9pPr>
          </a:lstStyle>
          <a:p>
            <a:endParaRPr/>
          </a:p>
        </p:txBody>
      </p:sp>
      <p:sp>
        <p:nvSpPr>
          <p:cNvPr id="29" name="Google Shape;29;p49"/>
          <p:cNvSpPr txBox="1">
            <a:spLocks noGrp="1"/>
          </p:cNvSpPr>
          <p:nvPr>
            <p:ph type="body" idx="1"/>
          </p:nvPr>
        </p:nvSpPr>
        <p:spPr>
          <a:xfrm>
            <a:off x="609600" y="1600201"/>
            <a:ext cx="5384800" cy="4525963"/>
          </a:xfrm>
          <a:prstGeom prst="rect">
            <a:avLst/>
          </a:prstGeom>
          <a:noFill/>
          <a:ln>
            <a:noFill/>
          </a:ln>
        </p:spPr>
        <p:txBody>
          <a:bodyPr spcFirstLastPara="1" wrap="square" lIns="91425" tIns="91425" rIns="91425" bIns="91425" anchor="t" anchorCtr="0">
            <a:noAutofit/>
          </a:bodyPr>
          <a:lstStyle>
            <a:lvl1pPr marL="457200" marR="0" lvl="0" indent="-406400" algn="l">
              <a:lnSpc>
                <a:spcPct val="90000"/>
              </a:lnSpc>
              <a:spcBef>
                <a:spcPts val="14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a:lnSpc>
                <a:spcPct val="90000"/>
              </a:lnSpc>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90000"/>
              </a:lnSpc>
              <a:spcBef>
                <a:spcPts val="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 name="Google Shape;30;p49"/>
          <p:cNvSpPr txBox="1">
            <a:spLocks noGrp="1"/>
          </p:cNvSpPr>
          <p:nvPr>
            <p:ph type="body" idx="2"/>
          </p:nvPr>
        </p:nvSpPr>
        <p:spPr>
          <a:xfrm>
            <a:off x="6197600" y="1600201"/>
            <a:ext cx="5384800" cy="4525963"/>
          </a:xfrm>
          <a:prstGeom prst="rect">
            <a:avLst/>
          </a:prstGeom>
          <a:noFill/>
          <a:ln>
            <a:noFill/>
          </a:ln>
        </p:spPr>
        <p:txBody>
          <a:bodyPr spcFirstLastPara="1" wrap="square" lIns="91425" tIns="91425" rIns="91425" bIns="91425" anchor="t" anchorCtr="0">
            <a:noAutofit/>
          </a:bodyPr>
          <a:lstStyle>
            <a:lvl1pPr marL="457200" marR="0" lvl="0" indent="-406400" algn="l">
              <a:lnSpc>
                <a:spcPct val="90000"/>
              </a:lnSpc>
              <a:spcBef>
                <a:spcPts val="14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a:lnSpc>
                <a:spcPct val="90000"/>
              </a:lnSpc>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a:lnSpc>
                <a:spcPct val="90000"/>
              </a:lnSpc>
              <a:spcBef>
                <a:spcPts val="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1" name="Google Shape;31;p49"/>
          <p:cNvSpPr txBox="1">
            <a:spLocks noGrp="1"/>
          </p:cNvSpPr>
          <p:nvPr>
            <p:ph type="dt" idx="10"/>
          </p:nvPr>
        </p:nvSpPr>
        <p:spPr>
          <a:xfrm>
            <a:off x="609600" y="6489013"/>
            <a:ext cx="3206496" cy="301752"/>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2" name="Google Shape;32;p49"/>
          <p:cNvSpPr txBox="1">
            <a:spLocks noGrp="1"/>
          </p:cNvSpPr>
          <p:nvPr>
            <p:ph type="ftr" idx="11"/>
          </p:nvPr>
        </p:nvSpPr>
        <p:spPr>
          <a:xfrm>
            <a:off x="3860800" y="6489013"/>
            <a:ext cx="4470400" cy="301752"/>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3" name="Google Shape;33;p49"/>
          <p:cNvSpPr txBox="1">
            <a:spLocks noGrp="1"/>
          </p:cNvSpPr>
          <p:nvPr>
            <p:ph type="sldNum" idx="12"/>
          </p:nvPr>
        </p:nvSpPr>
        <p:spPr>
          <a:xfrm>
            <a:off x="0" y="6489013"/>
            <a:ext cx="609600" cy="301752"/>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4"/>
        <p:cNvGrpSpPr/>
        <p:nvPr/>
      </p:nvGrpSpPr>
      <p:grpSpPr>
        <a:xfrm>
          <a:off x="0" y="0"/>
          <a:ext cx="0" cy="0"/>
          <a:chOff x="0" y="0"/>
          <a:chExt cx="0" cy="0"/>
        </a:xfrm>
      </p:grpSpPr>
      <p:sp>
        <p:nvSpPr>
          <p:cNvPr id="35" name="Google Shape;35;p50"/>
          <p:cNvSpPr txBox="1">
            <a:spLocks noGrp="1"/>
          </p:cNvSpPr>
          <p:nvPr>
            <p:ph type="title"/>
          </p:nvPr>
        </p:nvSpPr>
        <p:spPr>
          <a:xfrm>
            <a:off x="292608" y="173736"/>
            <a:ext cx="11375136" cy="484748"/>
          </a:xfrm>
          <a:prstGeom prst="rect">
            <a:avLst/>
          </a:prstGeom>
          <a:noFill/>
          <a:ln>
            <a:noFill/>
          </a:ln>
        </p:spPr>
        <p:txBody>
          <a:bodyPr spcFirstLastPara="1" wrap="square" lIns="91425" tIns="91425" rIns="91425" bIns="91425" anchor="t" anchorCtr="0">
            <a:noAutofit/>
          </a:bodyPr>
          <a:lstStyle>
            <a:lvl1pPr marR="0" lvl="0" algn="l">
              <a:lnSpc>
                <a:spcPct val="85000"/>
              </a:lnSpc>
              <a:spcBef>
                <a:spcPts val="0"/>
              </a:spcBef>
              <a:spcAft>
                <a:spcPts val="0"/>
              </a:spcAft>
              <a:buSzPts val="1400"/>
              <a:buNone/>
              <a:defRPr sz="3000" b="1"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2pPr>
            <a:lvl3pPr marR="0" lvl="2"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3pPr>
            <a:lvl4pPr marR="0" lvl="3"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4pPr>
            <a:lvl5pPr marR="0" lvl="4"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5pPr>
            <a:lvl6pPr marR="0" lvl="5"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6pPr>
            <a:lvl7pPr marR="0" lvl="6"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7pPr>
            <a:lvl8pPr marR="0" lvl="7"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8pPr>
            <a:lvl9pPr marR="0" lvl="8"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9pPr>
          </a:lstStyle>
          <a:p>
            <a:endParaRPr/>
          </a:p>
        </p:txBody>
      </p:sp>
      <p:sp>
        <p:nvSpPr>
          <p:cNvPr id="36" name="Google Shape;36;p50"/>
          <p:cNvSpPr txBox="1">
            <a:spLocks noGrp="1"/>
          </p:cNvSpPr>
          <p:nvPr>
            <p:ph type="body" idx="1"/>
          </p:nvPr>
        </p:nvSpPr>
        <p:spPr>
          <a:xfrm>
            <a:off x="292608" y="1371603"/>
            <a:ext cx="11391392" cy="4195415"/>
          </a:xfrm>
          <a:prstGeom prst="rect">
            <a:avLst/>
          </a:prstGeom>
          <a:noFill/>
          <a:ln>
            <a:noFill/>
          </a:ln>
        </p:spPr>
        <p:txBody>
          <a:bodyPr spcFirstLastPara="1" wrap="square" lIns="91425" tIns="91425" rIns="91425" bIns="91425" anchor="t" anchorCtr="0">
            <a:noAutofit/>
          </a:bodyPr>
          <a:lstStyle>
            <a:lvl1pPr marL="457200" marR="0" lvl="0" indent="-381000" algn="l">
              <a:lnSpc>
                <a:spcPct val="90000"/>
              </a:lnSpc>
              <a:spcBef>
                <a:spcPts val="14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a:lnSpc>
                <a:spcPct val="90000"/>
              </a:lnSpc>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a:lnSpc>
                <a:spcPct val="90000"/>
              </a:lnSpc>
              <a:spcBef>
                <a:spcPts val="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a:lnSpc>
                <a:spcPct val="90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4"/>
        <p:cNvGrpSpPr/>
        <p:nvPr/>
      </p:nvGrpSpPr>
      <p:grpSpPr>
        <a:xfrm>
          <a:off x="0" y="0"/>
          <a:ext cx="0" cy="0"/>
          <a:chOff x="0" y="0"/>
          <a:chExt cx="0" cy="0"/>
        </a:xfrm>
      </p:grpSpPr>
      <p:sp>
        <p:nvSpPr>
          <p:cNvPr id="55" name="Google Shape;55;g6deade9761_1_19"/>
          <p:cNvSpPr txBox="1">
            <a:spLocks noGrp="1"/>
          </p:cNvSpPr>
          <p:nvPr>
            <p:ph type="sldNum" idx="12"/>
          </p:nvPr>
        </p:nvSpPr>
        <p:spPr>
          <a:xfrm>
            <a:off x="11081982" y="6414448"/>
            <a:ext cx="946244" cy="443552"/>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56" name="Google Shape;56;g6deade9761_1_19"/>
          <p:cNvSpPr txBox="1">
            <a:spLocks noGrp="1"/>
          </p:cNvSpPr>
          <p:nvPr>
            <p:ph type="title"/>
          </p:nvPr>
        </p:nvSpPr>
        <p:spPr>
          <a:xfrm>
            <a:off x="607485" y="123849"/>
            <a:ext cx="10983381" cy="8890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57" name="Google Shape;57;g6deade9761_1_19"/>
          <p:cNvSpPr txBox="1">
            <a:spLocks noGrp="1"/>
          </p:cNvSpPr>
          <p:nvPr>
            <p:ph type="body" idx="1"/>
          </p:nvPr>
        </p:nvSpPr>
        <p:spPr>
          <a:xfrm>
            <a:off x="607484" y="1201738"/>
            <a:ext cx="10983382" cy="4840287"/>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360"/>
              </a:spcBef>
              <a:spcAft>
                <a:spcPts val="0"/>
              </a:spcAft>
              <a:buClr>
                <a:schemeClr val="dk1"/>
              </a:buClr>
              <a:buSzPts val="1800"/>
              <a:buChar char="•"/>
              <a:defRPr/>
            </a:lvl1pPr>
            <a:lvl2pPr marL="914400" lvl="1" indent="-342900" algn="l">
              <a:lnSpc>
                <a:spcPct val="90000"/>
              </a:lnSpc>
              <a:spcBef>
                <a:spcPts val="360"/>
              </a:spcBef>
              <a:spcAft>
                <a:spcPts val="0"/>
              </a:spcAft>
              <a:buClr>
                <a:schemeClr val="dk1"/>
              </a:buClr>
              <a:buSzPts val="1800"/>
              <a:buChar char="–"/>
              <a:defRPr/>
            </a:lvl2pPr>
            <a:lvl3pPr marL="1371600" lvl="2" indent="-342900" algn="l">
              <a:lnSpc>
                <a:spcPct val="90000"/>
              </a:lnSpc>
              <a:spcBef>
                <a:spcPts val="360"/>
              </a:spcBef>
              <a:spcAft>
                <a:spcPts val="0"/>
              </a:spcAft>
              <a:buClr>
                <a:schemeClr val="dk1"/>
              </a:buClr>
              <a:buSzPts val="1800"/>
              <a:buChar char="•"/>
              <a:defRPr/>
            </a:lvl3pPr>
            <a:lvl4pPr marL="1828800" lvl="3" indent="-342900" algn="l">
              <a:lnSpc>
                <a:spcPct val="90000"/>
              </a:lnSpc>
              <a:spcBef>
                <a:spcPts val="360"/>
              </a:spcBef>
              <a:spcAft>
                <a:spcPts val="0"/>
              </a:spcAft>
              <a:buClr>
                <a:schemeClr val="dk1"/>
              </a:buClr>
              <a:buSzPts val="1800"/>
              <a:buChar char="–"/>
              <a:defRPr/>
            </a:lvl4pPr>
            <a:lvl5pPr marL="2286000" lvl="4" indent="-342900" algn="l">
              <a:lnSpc>
                <a:spcPct val="9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57"/>
          <p:cNvSpPr txBox="1">
            <a:spLocks noGrp="1"/>
          </p:cNvSpPr>
          <p:nvPr>
            <p:ph type="title"/>
          </p:nvPr>
        </p:nvSpPr>
        <p:spPr>
          <a:xfrm>
            <a:off x="292608" y="173736"/>
            <a:ext cx="11375136" cy="484748"/>
          </a:xfrm>
          <a:prstGeom prst="rect">
            <a:avLst/>
          </a:prstGeom>
          <a:noFill/>
          <a:ln>
            <a:noFill/>
          </a:ln>
        </p:spPr>
        <p:txBody>
          <a:bodyPr spcFirstLastPara="1" wrap="square" lIns="91425" tIns="91425" rIns="91425" bIns="91425" anchor="t" anchorCtr="0">
            <a:noAutofit/>
          </a:bodyPr>
          <a:lstStyle>
            <a:lvl1pPr marR="0" lvl="0" algn="l">
              <a:lnSpc>
                <a:spcPct val="85000"/>
              </a:lnSpc>
              <a:spcBef>
                <a:spcPts val="0"/>
              </a:spcBef>
              <a:spcAft>
                <a:spcPts val="0"/>
              </a:spcAft>
              <a:buSzPts val="1400"/>
              <a:buNone/>
              <a:defRPr sz="3000" b="1"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2pPr>
            <a:lvl3pPr marR="0" lvl="2"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3pPr>
            <a:lvl4pPr marR="0" lvl="3"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4pPr>
            <a:lvl5pPr marR="0" lvl="4"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5pPr>
            <a:lvl6pPr marR="0" lvl="5"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6pPr>
            <a:lvl7pPr marR="0" lvl="6"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7pPr>
            <a:lvl8pPr marR="0" lvl="7"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8pPr>
            <a:lvl9pPr marR="0" lvl="8"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9pPr>
          </a:lstStyle>
          <a:p>
            <a:endParaRPr/>
          </a:p>
        </p:txBody>
      </p:sp>
      <p:sp>
        <p:nvSpPr>
          <p:cNvPr id="69" name="Google Shape;69;p57"/>
          <p:cNvSpPr txBox="1">
            <a:spLocks noGrp="1"/>
          </p:cNvSpPr>
          <p:nvPr>
            <p:ph type="body" idx="1"/>
          </p:nvPr>
        </p:nvSpPr>
        <p:spPr>
          <a:xfrm>
            <a:off x="292608" y="1371600"/>
            <a:ext cx="5590037" cy="821190"/>
          </a:xfrm>
          <a:prstGeom prst="rect">
            <a:avLst/>
          </a:prstGeom>
          <a:noFill/>
          <a:ln>
            <a:noFill/>
          </a:ln>
        </p:spPr>
        <p:txBody>
          <a:bodyPr spcFirstLastPara="1" wrap="square" lIns="91425" tIns="91425" rIns="91425" bIns="91425" anchor="b" anchorCtr="0">
            <a:noAutofit/>
          </a:bodyPr>
          <a:lstStyle>
            <a:lvl1pPr marL="457200" marR="0" lvl="0" indent="-228600" algn="l">
              <a:lnSpc>
                <a:spcPct val="90000"/>
              </a:lnSpc>
              <a:spcBef>
                <a:spcPts val="1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914400" marR="0" lvl="1" indent="-228600" algn="l">
              <a:lnSpc>
                <a:spcPct val="90000"/>
              </a:lnSpc>
              <a:spcBef>
                <a:spcPts val="8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a:lnSpc>
                <a:spcPct val="90000"/>
              </a:lnSpc>
              <a:spcBef>
                <a:spcPts val="8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a:lnSpc>
                <a:spcPct val="90000"/>
              </a:lnSpc>
              <a:spcBef>
                <a:spcPts val="8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90000"/>
              </a:lnSpc>
              <a:spcBef>
                <a:spcPts val="6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70" name="Google Shape;70;p57"/>
          <p:cNvSpPr txBox="1">
            <a:spLocks noGrp="1"/>
          </p:cNvSpPr>
          <p:nvPr>
            <p:ph type="body" idx="2"/>
          </p:nvPr>
        </p:nvSpPr>
        <p:spPr>
          <a:xfrm>
            <a:off x="292608" y="2207514"/>
            <a:ext cx="5590037" cy="3674610"/>
          </a:xfrm>
          <a:prstGeom prst="rect">
            <a:avLst/>
          </a:prstGeom>
          <a:noFill/>
          <a:ln>
            <a:noFill/>
          </a:ln>
        </p:spPr>
        <p:txBody>
          <a:bodyPr spcFirstLastPara="1" wrap="square" lIns="91425" tIns="91425" rIns="91425" bIns="91425" anchor="t" anchorCtr="0">
            <a:noAutofit/>
          </a:bodyPr>
          <a:lstStyle>
            <a:lvl1pPr marL="457200" marR="0" lvl="0" indent="-355600" algn="l">
              <a:lnSpc>
                <a:spcPct val="90000"/>
              </a:lnSpc>
              <a:spcBef>
                <a:spcPts val="1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a:lnSpc>
                <a:spcPct val="90000"/>
              </a:lnSpc>
              <a:spcBef>
                <a:spcPts val="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a:lnSpc>
                <a:spcPct val="90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a:lnSpc>
                <a:spcPct val="90000"/>
              </a:lnSpc>
              <a:spcBef>
                <a:spcPts val="8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30200" algn="l">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71" name="Google Shape;71;p57"/>
          <p:cNvSpPr txBox="1">
            <a:spLocks noGrp="1"/>
          </p:cNvSpPr>
          <p:nvPr>
            <p:ph type="body" idx="3"/>
          </p:nvPr>
        </p:nvSpPr>
        <p:spPr>
          <a:xfrm>
            <a:off x="6193369" y="1371600"/>
            <a:ext cx="5592233" cy="821190"/>
          </a:xfrm>
          <a:prstGeom prst="rect">
            <a:avLst/>
          </a:prstGeom>
          <a:noFill/>
          <a:ln>
            <a:noFill/>
          </a:ln>
        </p:spPr>
        <p:txBody>
          <a:bodyPr spcFirstLastPara="1" wrap="square" lIns="91425" tIns="91425" rIns="91425" bIns="91425" anchor="b" anchorCtr="0">
            <a:noAutofit/>
          </a:bodyPr>
          <a:lstStyle>
            <a:lvl1pPr marL="457200" marR="0" lvl="0" indent="-228600" algn="l">
              <a:lnSpc>
                <a:spcPct val="90000"/>
              </a:lnSpc>
              <a:spcBef>
                <a:spcPts val="1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914400" marR="0" lvl="1" indent="-228600" algn="l">
              <a:lnSpc>
                <a:spcPct val="90000"/>
              </a:lnSpc>
              <a:spcBef>
                <a:spcPts val="8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a:lnSpc>
                <a:spcPct val="90000"/>
              </a:lnSpc>
              <a:spcBef>
                <a:spcPts val="8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a:lnSpc>
                <a:spcPct val="90000"/>
              </a:lnSpc>
              <a:spcBef>
                <a:spcPts val="8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90000"/>
              </a:lnSpc>
              <a:spcBef>
                <a:spcPts val="6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72" name="Google Shape;72;p57"/>
          <p:cNvSpPr txBox="1">
            <a:spLocks noGrp="1"/>
          </p:cNvSpPr>
          <p:nvPr>
            <p:ph type="body" idx="4"/>
          </p:nvPr>
        </p:nvSpPr>
        <p:spPr>
          <a:xfrm>
            <a:off x="6193369" y="2207514"/>
            <a:ext cx="5592233" cy="3674610"/>
          </a:xfrm>
          <a:prstGeom prst="rect">
            <a:avLst/>
          </a:prstGeom>
          <a:noFill/>
          <a:ln>
            <a:noFill/>
          </a:ln>
        </p:spPr>
        <p:txBody>
          <a:bodyPr spcFirstLastPara="1" wrap="square" lIns="91425" tIns="91425" rIns="91425" bIns="91425" anchor="t" anchorCtr="0">
            <a:noAutofit/>
          </a:bodyPr>
          <a:lstStyle>
            <a:lvl1pPr marL="457200" marR="0" lvl="0" indent="-355600" algn="l">
              <a:lnSpc>
                <a:spcPct val="90000"/>
              </a:lnSpc>
              <a:spcBef>
                <a:spcPts val="1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a:lnSpc>
                <a:spcPct val="90000"/>
              </a:lnSpc>
              <a:spcBef>
                <a:spcPts val="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a:lnSpc>
                <a:spcPct val="90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a:lnSpc>
                <a:spcPct val="90000"/>
              </a:lnSpc>
              <a:spcBef>
                <a:spcPts val="8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30200" algn="l">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divider">
  <p:cSld name="Section divider">
    <p:spTree>
      <p:nvGrpSpPr>
        <p:cNvPr id="1" name="Shape 73"/>
        <p:cNvGrpSpPr/>
        <p:nvPr/>
      </p:nvGrpSpPr>
      <p:grpSpPr>
        <a:xfrm>
          <a:off x="0" y="0"/>
          <a:ext cx="0" cy="0"/>
          <a:chOff x="0" y="0"/>
          <a:chExt cx="0" cy="0"/>
        </a:xfrm>
      </p:grpSpPr>
      <p:sp>
        <p:nvSpPr>
          <p:cNvPr id="74" name="Google Shape;74;p58"/>
          <p:cNvSpPr txBox="1">
            <a:spLocks noGrp="1"/>
          </p:cNvSpPr>
          <p:nvPr>
            <p:ph type="title"/>
          </p:nvPr>
        </p:nvSpPr>
        <p:spPr>
          <a:xfrm>
            <a:off x="292608" y="173736"/>
            <a:ext cx="11375136" cy="484748"/>
          </a:xfrm>
          <a:prstGeom prst="rect">
            <a:avLst/>
          </a:prstGeom>
          <a:noFill/>
          <a:ln>
            <a:noFill/>
          </a:ln>
        </p:spPr>
        <p:txBody>
          <a:bodyPr spcFirstLastPara="1" wrap="square" lIns="91425" tIns="91425" rIns="91425" bIns="91425" anchor="t" anchorCtr="0">
            <a:noAutofit/>
          </a:bodyPr>
          <a:lstStyle>
            <a:lvl1pPr marR="0" lvl="0" algn="l">
              <a:lnSpc>
                <a:spcPct val="85000"/>
              </a:lnSpc>
              <a:spcBef>
                <a:spcPts val="0"/>
              </a:spcBef>
              <a:spcAft>
                <a:spcPts val="0"/>
              </a:spcAft>
              <a:buSzPts val="1400"/>
              <a:buNone/>
              <a:defRPr sz="3000" b="1"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2pPr>
            <a:lvl3pPr marR="0" lvl="2"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3pPr>
            <a:lvl4pPr marR="0" lvl="3"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4pPr>
            <a:lvl5pPr marR="0" lvl="4"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5pPr>
            <a:lvl6pPr marR="0" lvl="5"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6pPr>
            <a:lvl7pPr marR="0" lvl="6"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7pPr>
            <a:lvl8pPr marR="0" lvl="7"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8pPr>
            <a:lvl9pPr marR="0" lvl="8"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9pPr>
          </a:lstStyle>
          <a:p>
            <a:endParaRPr/>
          </a:p>
        </p:txBody>
      </p:sp>
      <p:cxnSp>
        <p:nvCxnSpPr>
          <p:cNvPr id="75" name="Google Shape;75;p58"/>
          <p:cNvCxnSpPr/>
          <p:nvPr/>
        </p:nvCxnSpPr>
        <p:spPr>
          <a:xfrm rot="10800000">
            <a:off x="-4368800" y="-863600"/>
            <a:ext cx="16933" cy="38100"/>
          </a:xfrm>
          <a:prstGeom prst="straightConnector1">
            <a:avLst/>
          </a:prstGeom>
          <a:noFill/>
          <a:ln w="9525" cap="flat" cmpd="sng">
            <a:solidFill>
              <a:schemeClr val="accent1"/>
            </a:solidFill>
            <a:prstDash val="solid"/>
            <a:round/>
            <a:headEnd type="none" w="sm" len="sm"/>
            <a:tailEnd type="none" w="sm" len="sm"/>
          </a:ln>
        </p:spPr>
      </p:cxnSp>
      <p:pic>
        <p:nvPicPr>
          <p:cNvPr id="76" name="Google Shape;76;p58"/>
          <p:cNvPicPr preferRelativeResize="0"/>
          <p:nvPr/>
        </p:nvPicPr>
        <p:blipFill rotWithShape="1">
          <a:blip r:embed="rId2">
            <a:alphaModFix/>
          </a:blip>
          <a:srcRect/>
          <a:stretch/>
        </p:blipFill>
        <p:spPr>
          <a:xfrm>
            <a:off x="7692570" y="4458940"/>
            <a:ext cx="4062849" cy="1389960"/>
          </a:xfrm>
          <a:prstGeom prst="rect">
            <a:avLst/>
          </a:prstGeom>
          <a:noFill/>
          <a:ln>
            <a:noFill/>
          </a:ln>
        </p:spPr>
      </p:pic>
      <p:grpSp>
        <p:nvGrpSpPr>
          <p:cNvPr id="77" name="Google Shape;77;p58"/>
          <p:cNvGrpSpPr/>
          <p:nvPr/>
        </p:nvGrpSpPr>
        <p:grpSpPr>
          <a:xfrm>
            <a:off x="-12900" y="6002316"/>
            <a:ext cx="12235071" cy="27432"/>
            <a:chOff x="-9675" y="6830568"/>
            <a:chExt cx="9176303" cy="27432"/>
          </a:xfrm>
        </p:grpSpPr>
        <p:sp>
          <p:nvSpPr>
            <p:cNvPr id="78" name="Google Shape;78;p58"/>
            <p:cNvSpPr/>
            <p:nvPr/>
          </p:nvSpPr>
          <p:spPr>
            <a:xfrm>
              <a:off x="5529226" y="6830568"/>
              <a:ext cx="3637402" cy="27432"/>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 name="Google Shape;79;p58"/>
            <p:cNvSpPr/>
            <p:nvPr/>
          </p:nvSpPr>
          <p:spPr>
            <a:xfrm>
              <a:off x="-9675" y="6830568"/>
              <a:ext cx="5542707" cy="27432"/>
            </a:xfrm>
            <a:prstGeom prst="rect">
              <a:avLst/>
            </a:prstGeom>
            <a:solidFill>
              <a:srgbClr val="1A8DC3"/>
            </a:solid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80" name="Google Shape;80;p58"/>
          <p:cNvGrpSpPr/>
          <p:nvPr/>
        </p:nvGrpSpPr>
        <p:grpSpPr>
          <a:xfrm>
            <a:off x="-12900" y="4275116"/>
            <a:ext cx="12235071" cy="27432"/>
            <a:chOff x="-9675" y="6830568"/>
            <a:chExt cx="9176303" cy="27432"/>
          </a:xfrm>
        </p:grpSpPr>
        <p:sp>
          <p:nvSpPr>
            <p:cNvPr id="81" name="Google Shape;81;p58"/>
            <p:cNvSpPr/>
            <p:nvPr/>
          </p:nvSpPr>
          <p:spPr>
            <a:xfrm>
              <a:off x="5529226" y="6830568"/>
              <a:ext cx="3637402" cy="27432"/>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 name="Google Shape;82;p58"/>
            <p:cNvSpPr/>
            <p:nvPr/>
          </p:nvSpPr>
          <p:spPr>
            <a:xfrm>
              <a:off x="-9675" y="6830568"/>
              <a:ext cx="5542707" cy="27432"/>
            </a:xfrm>
            <a:prstGeom prst="rect">
              <a:avLst/>
            </a:prstGeom>
            <a:solidFill>
              <a:srgbClr val="1A8DC3"/>
            </a:solid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BASIC CONTENT SLIDE</a:t>
            </a:r>
            <a:br>
              <a:rPr lang="en-US" dirty="0"/>
            </a:br>
            <a:r>
              <a:rPr lang="en-US" dirty="0"/>
              <a:t>one or two lines for headline</a:t>
            </a:r>
          </a:p>
        </p:txBody>
      </p:sp>
      <p:sp>
        <p:nvSpPr>
          <p:cNvPr id="3" name="Content Placeholder 2"/>
          <p:cNvSpPr>
            <a:spLocks noGrp="1"/>
          </p:cNvSpPr>
          <p:nvPr>
            <p:ph idx="1" hasCustomPrompt="1"/>
          </p:nvPr>
        </p:nvSpPr>
        <p:spPr>
          <a:xfrm>
            <a:off x="609602" y="1877795"/>
            <a:ext cx="11163868"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602" y="1346549"/>
            <a:ext cx="11163868" cy="499715"/>
          </a:xfrm>
        </p:spPr>
        <p:txBody>
          <a:bodyPr bIns="0">
            <a:noAutofit/>
          </a:bodyPr>
          <a:lstStyle>
            <a:lvl1pPr marL="0" indent="0">
              <a:lnSpc>
                <a:spcPct val="90000"/>
              </a:lnSpc>
              <a:spcBef>
                <a:spcPts val="0"/>
              </a:spcBef>
              <a:buNone/>
              <a:defRPr sz="2667" b="1" baseline="0">
                <a:solidFill>
                  <a:schemeClr val="accent2"/>
                </a:solidFill>
              </a:defRPr>
            </a:lvl1pPr>
          </a:lstStyle>
          <a:p>
            <a:r>
              <a:rPr lang="en-US" dirty="0"/>
              <a:t>Slide subtitle optional -  delete as needed</a:t>
            </a:r>
          </a:p>
        </p:txBody>
      </p:sp>
      <p:sp>
        <p:nvSpPr>
          <p:cNvPr id="8" name="Slide Number Placeholder 7"/>
          <p:cNvSpPr>
            <a:spLocks noGrp="1"/>
          </p:cNvSpPr>
          <p:nvPr>
            <p:ph type="sldNum" sz="quarter" idx="13"/>
          </p:nvPr>
        </p:nvSpPr>
        <p:spPr/>
        <p:txBody>
          <a:bodyPr/>
          <a:lstStyle/>
          <a:p>
            <a:fld id="{AEFAAC5A-9C4F-4278-920D-DF2BAB595749}" type="slidenum">
              <a:rPr lang="en-US" smtClean="0"/>
              <a:pPr/>
              <a:t>‹#›</a:t>
            </a:fld>
            <a:endParaRPr lang="en-US" dirty="0"/>
          </a:p>
        </p:txBody>
      </p:sp>
    </p:spTree>
    <p:extLst>
      <p:ext uri="{BB962C8B-B14F-4D97-AF65-F5344CB8AC3E}">
        <p14:creationId xmlns:p14="http://schemas.microsoft.com/office/powerpoint/2010/main" val="10393287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1_Title Slide" type="title">
  <p:cSld name="1_Title Slide">
    <p:spTree>
      <p:nvGrpSpPr>
        <p:cNvPr id="1" name="Shape 18"/>
        <p:cNvGrpSpPr/>
        <p:nvPr/>
      </p:nvGrpSpPr>
      <p:grpSpPr>
        <a:xfrm>
          <a:off x="0" y="0"/>
          <a:ext cx="0" cy="0"/>
          <a:chOff x="0" y="0"/>
          <a:chExt cx="0" cy="0"/>
        </a:xfrm>
      </p:grpSpPr>
      <p:pic>
        <p:nvPicPr>
          <p:cNvPr id="19" name="Google Shape;19;p48"/>
          <p:cNvPicPr preferRelativeResize="0"/>
          <p:nvPr/>
        </p:nvPicPr>
        <p:blipFill rotWithShape="1">
          <a:blip r:embed="rId2">
            <a:alphaModFix/>
          </a:blip>
          <a:srcRect/>
          <a:stretch/>
        </p:blipFill>
        <p:spPr>
          <a:xfrm>
            <a:off x="3152700" y="6162526"/>
            <a:ext cx="3451597" cy="430836"/>
          </a:xfrm>
          <a:prstGeom prst="rect">
            <a:avLst/>
          </a:prstGeom>
          <a:noFill/>
          <a:ln>
            <a:noFill/>
          </a:ln>
        </p:spPr>
      </p:pic>
      <p:pic>
        <p:nvPicPr>
          <p:cNvPr id="20" name="Google Shape;20;p48"/>
          <p:cNvPicPr preferRelativeResize="0"/>
          <p:nvPr/>
        </p:nvPicPr>
        <p:blipFill rotWithShape="1">
          <a:blip r:embed="rId3">
            <a:alphaModFix/>
          </a:blip>
          <a:srcRect b="70693"/>
          <a:stretch/>
        </p:blipFill>
        <p:spPr>
          <a:xfrm>
            <a:off x="447794" y="6230316"/>
            <a:ext cx="1959015" cy="460818"/>
          </a:xfrm>
          <a:prstGeom prst="rect">
            <a:avLst/>
          </a:prstGeom>
          <a:noFill/>
          <a:ln>
            <a:noFill/>
          </a:ln>
        </p:spPr>
      </p:pic>
      <p:pic>
        <p:nvPicPr>
          <p:cNvPr id="21" name="Google Shape;21;p48"/>
          <p:cNvPicPr preferRelativeResize="0"/>
          <p:nvPr/>
        </p:nvPicPr>
        <p:blipFill rotWithShape="1">
          <a:blip r:embed="rId4">
            <a:alphaModFix/>
          </a:blip>
          <a:srcRect/>
          <a:stretch/>
        </p:blipFill>
        <p:spPr>
          <a:xfrm>
            <a:off x="7692570" y="4458940"/>
            <a:ext cx="4062849" cy="1389960"/>
          </a:xfrm>
          <a:prstGeom prst="rect">
            <a:avLst/>
          </a:prstGeom>
          <a:noFill/>
          <a:ln>
            <a:noFill/>
          </a:ln>
        </p:spPr>
      </p:pic>
      <p:grpSp>
        <p:nvGrpSpPr>
          <p:cNvPr id="22" name="Google Shape;22;p48"/>
          <p:cNvGrpSpPr/>
          <p:nvPr/>
        </p:nvGrpSpPr>
        <p:grpSpPr>
          <a:xfrm>
            <a:off x="-12900" y="6002316"/>
            <a:ext cx="12235071" cy="27432"/>
            <a:chOff x="-9675" y="6830568"/>
            <a:chExt cx="9176303" cy="27432"/>
          </a:xfrm>
        </p:grpSpPr>
        <p:sp>
          <p:nvSpPr>
            <p:cNvPr id="23" name="Google Shape;23;p48"/>
            <p:cNvSpPr/>
            <p:nvPr/>
          </p:nvSpPr>
          <p:spPr>
            <a:xfrm>
              <a:off x="5529226" y="6830568"/>
              <a:ext cx="3637402" cy="27432"/>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48"/>
            <p:cNvSpPr/>
            <p:nvPr/>
          </p:nvSpPr>
          <p:spPr>
            <a:xfrm>
              <a:off x="-9675" y="6830568"/>
              <a:ext cx="5542707" cy="27432"/>
            </a:xfrm>
            <a:prstGeom prst="rect">
              <a:avLst/>
            </a:prstGeom>
            <a:solidFill>
              <a:srgbClr val="1A8DC3"/>
            </a:solid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5" name="Google Shape;25;p48"/>
          <p:cNvSpPr txBox="1">
            <a:spLocks noGrp="1"/>
          </p:cNvSpPr>
          <p:nvPr>
            <p:ph type="ctrTitle"/>
          </p:nvPr>
        </p:nvSpPr>
        <p:spPr>
          <a:xfrm>
            <a:off x="292608" y="173736"/>
            <a:ext cx="11375136" cy="484748"/>
          </a:xfrm>
          <a:prstGeom prst="rect">
            <a:avLst/>
          </a:prstGeom>
          <a:noFill/>
          <a:ln>
            <a:noFill/>
          </a:ln>
        </p:spPr>
        <p:txBody>
          <a:bodyPr spcFirstLastPara="1" wrap="square" lIns="91425" tIns="91425" rIns="91425" bIns="91425" anchor="t" anchorCtr="0">
            <a:noAutofit/>
          </a:bodyPr>
          <a:lstStyle>
            <a:lvl1pPr marR="0" lvl="0" algn="l">
              <a:lnSpc>
                <a:spcPct val="85000"/>
              </a:lnSpc>
              <a:spcBef>
                <a:spcPts val="0"/>
              </a:spcBef>
              <a:spcAft>
                <a:spcPts val="0"/>
              </a:spcAft>
              <a:buSzPts val="1400"/>
              <a:buNone/>
              <a:defRPr sz="3000" b="1" i="0" u="none" strike="noStrike" cap="none">
                <a:solidFill>
                  <a:schemeClr val="dk1"/>
                </a:solidFill>
                <a:latin typeface="Arial"/>
                <a:ea typeface="Arial"/>
                <a:cs typeface="Arial"/>
                <a:sym typeface="Arial"/>
              </a:defRPr>
            </a:lvl1pPr>
            <a:lvl2pPr marR="0" lvl="1"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2pPr>
            <a:lvl3pPr marR="0" lvl="2"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3pPr>
            <a:lvl4pPr marR="0" lvl="3"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4pPr>
            <a:lvl5pPr marR="0" lvl="4"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5pPr>
            <a:lvl6pPr marR="0" lvl="5"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6pPr>
            <a:lvl7pPr marR="0" lvl="6"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7pPr>
            <a:lvl8pPr marR="0" lvl="7"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8pPr>
            <a:lvl9pPr marR="0" lvl="8" algn="l">
              <a:lnSpc>
                <a:spcPct val="85000"/>
              </a:lnSpc>
              <a:spcBef>
                <a:spcPts val="0"/>
              </a:spcBef>
              <a:spcAft>
                <a:spcPts val="0"/>
              </a:spcAft>
              <a:buSzPts val="1400"/>
              <a:buNone/>
              <a:defRPr sz="3000" b="0" i="0" u="none" strike="noStrike" cap="none">
                <a:solidFill>
                  <a:srgbClr val="006C3A"/>
                </a:solidFill>
                <a:latin typeface="Arial Black"/>
                <a:ea typeface="Arial Black"/>
                <a:cs typeface="Arial Black"/>
                <a:sym typeface="Arial Black"/>
              </a:defRPr>
            </a:lvl9pPr>
          </a:lstStyle>
          <a:p>
            <a:endParaRPr/>
          </a:p>
        </p:txBody>
      </p:sp>
      <p:sp>
        <p:nvSpPr>
          <p:cNvPr id="26" name="Google Shape;26;p48"/>
          <p:cNvSpPr txBox="1">
            <a:spLocks noGrp="1"/>
          </p:cNvSpPr>
          <p:nvPr>
            <p:ph type="subTitle" idx="1"/>
          </p:nvPr>
        </p:nvSpPr>
        <p:spPr>
          <a:xfrm>
            <a:off x="292607" y="1600200"/>
            <a:ext cx="11375136" cy="757130"/>
          </a:xfrm>
          <a:prstGeom prst="rect">
            <a:avLst/>
          </a:prstGeom>
          <a:noFill/>
          <a:ln>
            <a:noFill/>
          </a:ln>
        </p:spPr>
        <p:txBody>
          <a:bodyPr spcFirstLastPara="1" wrap="square" lIns="91425" tIns="91425" rIns="91425" bIns="91425" anchor="t" anchorCtr="0">
            <a:noAutofit/>
          </a:bodyPr>
          <a:lstStyle>
            <a:lvl1pPr marR="0" lvl="0" algn="l">
              <a:lnSpc>
                <a:spcPct val="90000"/>
              </a:lnSpc>
              <a:spcBef>
                <a:spcPts val="14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a:lnSpc>
                <a:spcPct val="90000"/>
              </a:lnSpc>
              <a:spcBef>
                <a:spcPts val="800"/>
              </a:spcBef>
              <a:spcAft>
                <a:spcPts val="0"/>
              </a:spcAft>
              <a:buClr>
                <a:schemeClr val="dk1"/>
              </a:buClr>
              <a:buSzPts val="2000"/>
              <a:buFont typeface="Arial"/>
              <a:buNone/>
              <a:defRPr sz="2000" b="0" i="0" u="none" strike="noStrike" cap="none">
                <a:solidFill>
                  <a:srgbClr val="888888"/>
                </a:solidFill>
                <a:latin typeface="Arial"/>
                <a:ea typeface="Arial"/>
                <a:cs typeface="Arial"/>
                <a:sym typeface="Arial"/>
              </a:defRPr>
            </a:lvl2pPr>
            <a:lvl3pPr marR="0" lvl="2" algn="ctr">
              <a:lnSpc>
                <a:spcPct val="90000"/>
              </a:lnSpc>
              <a:spcBef>
                <a:spcPts val="800"/>
              </a:spcBef>
              <a:spcAft>
                <a:spcPts val="0"/>
              </a:spcAft>
              <a:buClr>
                <a:schemeClr val="dk1"/>
              </a:buClr>
              <a:buSzPts val="1800"/>
              <a:buFont typeface="Arial"/>
              <a:buNone/>
              <a:defRPr sz="1800" b="0" i="0" u="none" strike="noStrike" cap="none">
                <a:solidFill>
                  <a:srgbClr val="888888"/>
                </a:solidFill>
                <a:latin typeface="Arial"/>
                <a:ea typeface="Arial"/>
                <a:cs typeface="Arial"/>
                <a:sym typeface="Arial"/>
              </a:defRPr>
            </a:lvl3pPr>
            <a:lvl4pPr marR="0" lvl="3" algn="ctr">
              <a:lnSpc>
                <a:spcPct val="90000"/>
              </a:lnSpc>
              <a:spcBef>
                <a:spcPts val="800"/>
              </a:spcBef>
              <a:spcAft>
                <a:spcPts val="0"/>
              </a:spcAft>
              <a:buClr>
                <a:schemeClr val="dk1"/>
              </a:buClr>
              <a:buSzPts val="1600"/>
              <a:buFont typeface="Arial"/>
              <a:buNone/>
              <a:defRPr sz="1600" b="0" i="0" u="none" strike="noStrike" cap="none">
                <a:solidFill>
                  <a:srgbClr val="888888"/>
                </a:solidFill>
                <a:latin typeface="Arial"/>
                <a:ea typeface="Arial"/>
                <a:cs typeface="Arial"/>
                <a:sym typeface="Arial"/>
              </a:defRPr>
            </a:lvl4pPr>
            <a:lvl5pPr marR="0" lvl="4" algn="ctr">
              <a:lnSpc>
                <a:spcPct val="90000"/>
              </a:lnSpc>
              <a:spcBef>
                <a:spcPts val="600"/>
              </a:spcBef>
              <a:spcAft>
                <a:spcPts val="0"/>
              </a:spcAft>
              <a:buClr>
                <a:schemeClr val="dk1"/>
              </a:buClr>
              <a:buSzPts val="1600"/>
              <a:buFont typeface="Arial"/>
              <a:buNone/>
              <a:defRPr sz="1600" b="0" i="0" u="none" strike="noStrike" cap="none">
                <a:solidFill>
                  <a:srgbClr val="888888"/>
                </a:solidFill>
                <a:latin typeface="Arial"/>
                <a:ea typeface="Arial"/>
                <a:cs typeface="Arial"/>
                <a:sym typeface="Arial"/>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extLst>
      <p:ext uri="{BB962C8B-B14F-4D97-AF65-F5344CB8AC3E}">
        <p14:creationId xmlns:p14="http://schemas.microsoft.com/office/powerpoint/2010/main" val="3447975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NUL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292608" y="173736"/>
            <a:ext cx="11504904" cy="484748"/>
          </a:xfrm>
          <a:prstGeom prst="rect">
            <a:avLst/>
          </a:prstGeom>
          <a:noFill/>
          <a:ln>
            <a:noFill/>
          </a:ln>
        </p:spPr>
        <p:txBody>
          <a:bodyPr spcFirstLastPara="1" wrap="square" lIns="91425" tIns="91425" rIns="91425" bIns="91425" anchor="t" anchorCtr="0">
            <a:noAutofit/>
          </a:bodyPr>
          <a:lstStyle>
            <a:lvl1pPr marR="0" lvl="0" algn="l" rtl="0">
              <a:lnSpc>
                <a:spcPct val="85000"/>
              </a:lnSpc>
              <a:spcBef>
                <a:spcPts val="0"/>
              </a:spcBef>
              <a:spcAft>
                <a:spcPts val="0"/>
              </a:spcAft>
              <a:buClr>
                <a:srgbClr val="000000"/>
              </a:buClr>
              <a:buSzPts val="1400"/>
              <a:buFont typeface="Arial"/>
              <a:buNone/>
              <a:defRPr sz="3000" b="1"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2pPr>
            <a:lvl3pPr marR="0" lvl="2"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3pPr>
            <a:lvl4pPr marR="0" lvl="3"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4pPr>
            <a:lvl5pPr marR="0" lvl="4"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5pPr>
            <a:lvl6pPr marR="0" lvl="5"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6pPr>
            <a:lvl7pPr marR="0" lvl="6"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7pPr>
            <a:lvl8pPr marR="0" lvl="7"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8pPr>
            <a:lvl9pPr marR="0" lvl="8"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9pPr>
          </a:lstStyle>
          <a:p>
            <a:endParaRPr/>
          </a:p>
        </p:txBody>
      </p:sp>
      <p:sp>
        <p:nvSpPr>
          <p:cNvPr id="11" name="Google Shape;11;p47"/>
          <p:cNvSpPr txBox="1">
            <a:spLocks noGrp="1"/>
          </p:cNvSpPr>
          <p:nvPr>
            <p:ph type="body" idx="1"/>
          </p:nvPr>
        </p:nvSpPr>
        <p:spPr>
          <a:xfrm>
            <a:off x="292608" y="1371603"/>
            <a:ext cx="11523520" cy="4040923"/>
          </a:xfrm>
          <a:prstGeom prst="rect">
            <a:avLst/>
          </a:prstGeom>
          <a:noFill/>
          <a:ln>
            <a:noFill/>
          </a:ln>
        </p:spPr>
        <p:txBody>
          <a:bodyPr spcFirstLastPara="1" wrap="square" lIns="91425" tIns="91425" rIns="91425" bIns="91425" anchor="t" anchorCtr="0">
            <a:noAutofit/>
          </a:bodyPr>
          <a:lstStyle>
            <a:lvl1pPr marL="457200" marR="0" lvl="0" indent="-381000" algn="l" rtl="0">
              <a:lnSpc>
                <a:spcPct val="90000"/>
              </a:lnSpc>
              <a:spcBef>
                <a:spcPts val="14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90000"/>
              </a:lnSpc>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90000"/>
              </a:lnSpc>
              <a:spcBef>
                <a:spcPts val="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90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47"/>
          <p:cNvSpPr/>
          <p:nvPr/>
        </p:nvSpPr>
        <p:spPr>
          <a:xfrm flipH="1">
            <a:off x="30262" y="6513051"/>
            <a:ext cx="280401" cy="152400"/>
          </a:xfrm>
          <a:prstGeom prst="rect">
            <a:avLst/>
          </a:prstGeom>
          <a:noFill/>
          <a:ln>
            <a:noFill/>
          </a:ln>
        </p:spPr>
        <p:txBody>
          <a:bodyPr spcFirstLastPara="1" wrap="square" lIns="0" tIns="0" rIns="0" bIns="0" anchor="t" anchorCtr="0">
            <a:noAutofit/>
          </a:bodyPr>
          <a:lstStyle/>
          <a:p>
            <a:pPr marL="0" marR="0" lvl="0" indent="0" algn="r" rtl="0">
              <a:lnSpc>
                <a:spcPct val="9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
        <p:nvSpPr>
          <p:cNvPr id="13" name="Google Shape;13;p47"/>
          <p:cNvSpPr txBox="1"/>
          <p:nvPr/>
        </p:nvSpPr>
        <p:spPr>
          <a:xfrm>
            <a:off x="288164" y="6477000"/>
            <a:ext cx="3860800" cy="182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Arial"/>
                <a:ea typeface="Arial"/>
                <a:cs typeface="Arial"/>
                <a:sym typeface="Arial"/>
              </a:rPr>
              <a:t>Exascale Computing Project</a:t>
            </a:r>
            <a:endParaRPr sz="1400" b="0" i="0" u="none" strike="noStrike" cap="none">
              <a:solidFill>
                <a:srgbClr val="000000"/>
              </a:solidFill>
              <a:latin typeface="Arial"/>
              <a:ea typeface="Arial"/>
              <a:cs typeface="Arial"/>
              <a:sym typeface="Arial"/>
            </a:endParaRPr>
          </a:p>
        </p:txBody>
      </p:sp>
      <p:grpSp>
        <p:nvGrpSpPr>
          <p:cNvPr id="14" name="Google Shape;14;p47"/>
          <p:cNvGrpSpPr/>
          <p:nvPr/>
        </p:nvGrpSpPr>
        <p:grpSpPr>
          <a:xfrm>
            <a:off x="-12900" y="6830568"/>
            <a:ext cx="12235071" cy="27432"/>
            <a:chOff x="-9675" y="6830568"/>
            <a:chExt cx="9176303" cy="27432"/>
          </a:xfrm>
        </p:grpSpPr>
        <p:sp>
          <p:nvSpPr>
            <p:cNvPr id="15" name="Google Shape;15;p47"/>
            <p:cNvSpPr/>
            <p:nvPr/>
          </p:nvSpPr>
          <p:spPr>
            <a:xfrm>
              <a:off x="5529226" y="6830568"/>
              <a:ext cx="3637402" cy="27432"/>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 name="Google Shape;16;p47"/>
            <p:cNvSpPr/>
            <p:nvPr/>
          </p:nvSpPr>
          <p:spPr>
            <a:xfrm>
              <a:off x="-9675" y="6830568"/>
              <a:ext cx="5542707" cy="27432"/>
            </a:xfrm>
            <a:prstGeom prst="rect">
              <a:avLst/>
            </a:prstGeom>
            <a:solidFill>
              <a:srgbClr val="1A8DC3"/>
            </a:solidFill>
            <a:ln w="9525" cap="flat" cmpd="sng">
              <a:solidFill>
                <a:srgbClr val="1A8DC3"/>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7" name="Google Shape;17;p47"/>
          <p:cNvPicPr preferRelativeResize="0"/>
          <p:nvPr/>
        </p:nvPicPr>
        <p:blipFill rotWithShape="1">
          <a:blip r:embed="rId9">
            <a:alphaModFix/>
          </a:blip>
          <a:srcRect/>
          <a:stretch/>
        </p:blipFill>
        <p:spPr>
          <a:xfrm>
            <a:off x="8427474" y="6098272"/>
            <a:ext cx="3153447" cy="64011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1" r:id="rId2"/>
    <p:sldLayoutId id="2147483655" r:id="rId3"/>
    <p:sldLayoutId id="2147483658" r:id="rId4"/>
    <p:sldLayoutId id="2147483659" r:id="rId5"/>
    <p:sldLayoutId id="2147483674" r:id="rId6"/>
    <p:sldLayoutId id="214748367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1EF0F-4A8B-CB42-9354-F9A3F2D406F7}"/>
              </a:ext>
            </a:extLst>
          </p:cNvPr>
          <p:cNvSpPr>
            <a:spLocks noGrp="1"/>
          </p:cNvSpPr>
          <p:nvPr>
            <p:ph type="ctrTitle"/>
          </p:nvPr>
        </p:nvSpPr>
        <p:spPr/>
        <p:txBody>
          <a:bodyPr/>
          <a:lstStyle/>
          <a:p>
            <a:r>
              <a:rPr lang="en-US" dirty="0"/>
              <a:t>ECP 2022: OpenMP Offload Demo</a:t>
            </a:r>
          </a:p>
        </p:txBody>
      </p:sp>
      <p:sp>
        <p:nvSpPr>
          <p:cNvPr id="3" name="Subtitle 2">
            <a:extLst>
              <a:ext uri="{FF2B5EF4-FFF2-40B4-BE49-F238E27FC236}">
                <a16:creationId xmlns:a16="http://schemas.microsoft.com/office/drawing/2014/main" id="{4C740305-AC97-EB48-8817-E67A078D9C30}"/>
              </a:ext>
            </a:extLst>
          </p:cNvPr>
          <p:cNvSpPr>
            <a:spLocks noGrp="1"/>
          </p:cNvSpPr>
          <p:nvPr>
            <p:ph type="subTitle" idx="1"/>
          </p:nvPr>
        </p:nvSpPr>
        <p:spPr/>
        <p:txBody>
          <a:bodyPr/>
          <a:lstStyle/>
          <a:p>
            <a:r>
              <a:rPr lang="en-US" dirty="0"/>
              <a:t>Colleen </a:t>
            </a:r>
            <a:r>
              <a:rPr lang="en-US" dirty="0" err="1"/>
              <a:t>Bertoni</a:t>
            </a:r>
            <a:r>
              <a:rPr lang="en-US" dirty="0"/>
              <a:t> (</a:t>
            </a:r>
            <a:r>
              <a:rPr lang="en-US" dirty="0" err="1"/>
              <a:t>bertoni@anl.gov</a:t>
            </a:r>
            <a:r>
              <a:rPr lang="en-US" dirty="0"/>
              <a:t>)</a:t>
            </a:r>
          </a:p>
          <a:p>
            <a:r>
              <a:rPr lang="en-US" dirty="0"/>
              <a:t>May 2, 2022</a:t>
            </a:r>
          </a:p>
        </p:txBody>
      </p:sp>
    </p:spTree>
    <p:extLst>
      <p:ext uri="{BB962C8B-B14F-4D97-AF65-F5344CB8AC3E}">
        <p14:creationId xmlns:p14="http://schemas.microsoft.com/office/powerpoint/2010/main" val="2808687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D2E35589-304A-3A44-AC78-1441046A7889}"/>
              </a:ext>
            </a:extLst>
          </p:cNvPr>
          <p:cNvSpPr txBox="1"/>
          <p:nvPr/>
        </p:nvSpPr>
        <p:spPr>
          <a:xfrm>
            <a:off x="467241" y="1272112"/>
            <a:ext cx="11448585" cy="4402167"/>
          </a:xfrm>
          <a:prstGeom prst="rect">
            <a:avLst/>
          </a:prstGeom>
          <a:solidFill>
            <a:schemeClr val="bg1"/>
          </a:solidFill>
          <a:ln>
            <a:solidFill>
              <a:srgbClr val="0070C0"/>
            </a:solidFill>
          </a:ln>
        </p:spPr>
        <p:txBody>
          <a:bodyPr wrap="square" rtlCol="0">
            <a:spAutoFit/>
          </a:bodyPr>
          <a:lstStyle/>
          <a:p>
            <a:r>
              <a:rPr lang="en-US" sz="1867" dirty="0">
                <a:latin typeface="Courier" pitchFamily="2" charset="0"/>
              </a:rPr>
              <a:t>$ </a:t>
            </a:r>
            <a:r>
              <a:rPr lang="en-US" sz="1867" b="1" dirty="0">
                <a:latin typeface="Courier" pitchFamily="2" charset="0"/>
              </a:rPr>
              <a:t>cd offload-101</a:t>
            </a:r>
            <a:endParaRPr lang="en-US" sz="1867" dirty="0">
              <a:latin typeface="Courier" pitchFamily="2" charset="0"/>
            </a:endParaRPr>
          </a:p>
          <a:p>
            <a:r>
              <a:rPr lang="en-US" sz="1867" dirty="0">
                <a:latin typeface="Courier" pitchFamily="2" charset="0"/>
              </a:rPr>
              <a:t>$ </a:t>
            </a:r>
            <a:r>
              <a:rPr lang="en-US" sz="1867" b="1" dirty="0">
                <a:latin typeface="Courier" pitchFamily="2" charset="0"/>
              </a:rPr>
              <a:t>make 02_target_teams_parallel</a:t>
            </a:r>
          </a:p>
          <a:p>
            <a:r>
              <a:rPr lang="en-US" sz="1867" dirty="0" err="1">
                <a:latin typeface="Courier" pitchFamily="2" charset="0"/>
              </a:rPr>
              <a:t>xlc</a:t>
            </a:r>
            <a:r>
              <a:rPr lang="en-US" sz="1867" dirty="0">
                <a:latin typeface="Courier" pitchFamily="2" charset="0"/>
              </a:rPr>
              <a:t>++ -O2 -</a:t>
            </a:r>
            <a:r>
              <a:rPr lang="en-US" sz="1867" dirty="0" err="1">
                <a:latin typeface="Courier" pitchFamily="2" charset="0"/>
              </a:rPr>
              <a:t>qsmp</a:t>
            </a:r>
            <a:r>
              <a:rPr lang="en-US" sz="1867" dirty="0">
                <a:latin typeface="Courier" pitchFamily="2" charset="0"/>
              </a:rPr>
              <a:t>=</a:t>
            </a:r>
            <a:r>
              <a:rPr lang="en-US" sz="1867" dirty="0" err="1">
                <a:latin typeface="Courier" pitchFamily="2" charset="0"/>
              </a:rPr>
              <a:t>omp</a:t>
            </a:r>
            <a:r>
              <a:rPr lang="en-US" sz="1867" dirty="0">
                <a:latin typeface="Courier" pitchFamily="2" charset="0"/>
              </a:rPr>
              <a:t> -</a:t>
            </a:r>
            <a:r>
              <a:rPr lang="en-US" sz="1867" dirty="0" err="1">
                <a:latin typeface="Courier" pitchFamily="2" charset="0"/>
              </a:rPr>
              <a:t>qoffload</a:t>
            </a:r>
            <a:r>
              <a:rPr lang="en-US" sz="1867" dirty="0">
                <a:latin typeface="Courier" pitchFamily="2" charset="0"/>
              </a:rPr>
              <a:t> 02_target_teams_parallel.cpp \</a:t>
            </a:r>
          </a:p>
          <a:p>
            <a:r>
              <a:rPr lang="en-US" sz="1867" dirty="0">
                <a:latin typeface="Courier" pitchFamily="2" charset="0"/>
              </a:rPr>
              <a:t>                                                 -o 02_target_teams_parallel</a:t>
            </a:r>
          </a:p>
          <a:p>
            <a:r>
              <a:rPr lang="en-US" sz="1867" b="1" dirty="0">
                <a:latin typeface="Courier" pitchFamily="2" charset="0"/>
              </a:rPr>
              <a:t>$ </a:t>
            </a:r>
            <a:r>
              <a:rPr lang="en-US" sz="1867" b="1" dirty="0" err="1">
                <a:latin typeface="Courier" pitchFamily="2" charset="0"/>
              </a:rPr>
              <a:t>jsrun</a:t>
            </a:r>
            <a:r>
              <a:rPr lang="en-US" sz="1867" b="1" dirty="0">
                <a:latin typeface="Courier" pitchFamily="2" charset="0"/>
              </a:rPr>
              <a:t> -n 1 -a 1 -c 1 -g 1 ./02_target_teams_parallel</a:t>
            </a:r>
          </a:p>
          <a:p>
            <a:r>
              <a:rPr lang="en-US" sz="1867" dirty="0">
                <a:latin typeface="Courier" pitchFamily="2" charset="0"/>
              </a:rPr>
              <a:t>Thread 0 out of 128 threads in team 78 out of 79 teams is using index 9984</a:t>
            </a:r>
          </a:p>
          <a:p>
            <a:r>
              <a:rPr lang="en-US" sz="1867" dirty="0">
                <a:latin typeface="Courier" pitchFamily="2" charset="0"/>
              </a:rPr>
              <a:t>Thread 1 out of 128 threads in team 78 out of 79 teams is using index 9985</a:t>
            </a:r>
          </a:p>
          <a:p>
            <a:r>
              <a:rPr lang="en-US" sz="1867" dirty="0">
                <a:latin typeface="Courier" pitchFamily="2" charset="0"/>
              </a:rPr>
              <a:t>Thread 2 out of 128 threads in team 78 out of 79 teams is using index 9986</a:t>
            </a:r>
          </a:p>
          <a:p>
            <a:r>
              <a:rPr lang="en-US" sz="1867" dirty="0">
                <a:latin typeface="Courier" pitchFamily="2" charset="0"/>
              </a:rPr>
              <a:t>Thread 3 out of 128 threads in team 78 out of 79 teams is using index 9987</a:t>
            </a:r>
          </a:p>
          <a:p>
            <a:r>
              <a:rPr lang="en-US" sz="1867" dirty="0">
                <a:latin typeface="Courier" pitchFamily="2" charset="0"/>
              </a:rPr>
              <a:t>Thread 4 out of 128 threads in team 78 out of 79 teams is using index 9988</a:t>
            </a:r>
          </a:p>
          <a:p>
            <a:r>
              <a:rPr lang="en-US" sz="1867" dirty="0">
                <a:latin typeface="Courier" pitchFamily="2" charset="0"/>
              </a:rPr>
              <a:t>Thread 5 out of 128 threads in team 78 out of 79 teams is using index 9989</a:t>
            </a:r>
          </a:p>
          <a:p>
            <a:r>
              <a:rPr lang="en-US" sz="1867" dirty="0">
                <a:latin typeface="Courier" pitchFamily="2" charset="0"/>
              </a:rPr>
              <a:t>Thread 6 out of 128 threads in team 78 out of 79 teams is using index 9990</a:t>
            </a:r>
          </a:p>
          <a:p>
            <a:r>
              <a:rPr lang="en-US" sz="1867" dirty="0">
                <a:latin typeface="Courier" pitchFamily="2" charset="0"/>
              </a:rPr>
              <a:t>Thread 7 out of 128 threads in team 78 out of 79 teams is using index 9991</a:t>
            </a:r>
          </a:p>
          <a:p>
            <a:r>
              <a:rPr lang="en-US" sz="1867" dirty="0">
                <a:latin typeface="Courier" pitchFamily="2" charset="0"/>
              </a:rPr>
              <a:t>Thread 8 out of 128 threads in team 78 out of 79 teams is using index 9992</a:t>
            </a:r>
          </a:p>
          <a:p>
            <a:r>
              <a:rPr lang="en-US" sz="1867" dirty="0">
                <a:latin typeface="Courier" pitchFamily="2" charset="0"/>
              </a:rPr>
              <a:t>...</a:t>
            </a:r>
          </a:p>
        </p:txBody>
      </p:sp>
      <p:sp>
        <p:nvSpPr>
          <p:cNvPr id="2" name="TextBox 1">
            <a:extLst>
              <a:ext uri="{FF2B5EF4-FFF2-40B4-BE49-F238E27FC236}">
                <a16:creationId xmlns:a16="http://schemas.microsoft.com/office/drawing/2014/main" id="{009BE7EE-DBD0-BE49-8E5C-891A8C4506D8}"/>
              </a:ext>
            </a:extLst>
          </p:cNvPr>
          <p:cNvSpPr txBox="1"/>
          <p:nvPr/>
        </p:nvSpPr>
        <p:spPr>
          <a:xfrm>
            <a:off x="2473377" y="5951011"/>
            <a:ext cx="5762317" cy="666977"/>
          </a:xfrm>
          <a:prstGeom prst="rect">
            <a:avLst/>
          </a:prstGeom>
          <a:noFill/>
          <a:ln>
            <a:solidFill>
              <a:schemeClr val="accent1"/>
            </a:solidFill>
          </a:ln>
        </p:spPr>
        <p:txBody>
          <a:bodyPr wrap="square" rtlCol="0">
            <a:spAutoFit/>
          </a:bodyPr>
          <a:lstStyle/>
          <a:p>
            <a:r>
              <a:rPr lang="en-US" sz="1867" dirty="0"/>
              <a:t>Try adding “</a:t>
            </a:r>
            <a:r>
              <a:rPr lang="en-US" sz="1867" dirty="0" err="1"/>
              <a:t>thread_limit</a:t>
            </a:r>
            <a:r>
              <a:rPr lang="en-US" sz="1867" dirty="0"/>
              <a:t>(5)” after “</a:t>
            </a:r>
            <a:r>
              <a:rPr lang="en-US" sz="1867" dirty="0">
                <a:solidFill>
                  <a:srgbClr val="7D7CA6"/>
                </a:solidFill>
                <a:latin typeface="Menlo" panose="020B0609030804020204" pitchFamily="49" charset="0"/>
              </a:rPr>
              <a:t>#pragma</a:t>
            </a:r>
            <a:r>
              <a:rPr lang="en-US" sz="1867" dirty="0">
                <a:latin typeface="Menlo" panose="020B0609030804020204" pitchFamily="49" charset="0"/>
              </a:rPr>
              <a:t> </a:t>
            </a:r>
            <a:r>
              <a:rPr lang="en-US" sz="1867" dirty="0" err="1">
                <a:latin typeface="Menlo" panose="020B0609030804020204" pitchFamily="49" charset="0"/>
              </a:rPr>
              <a:t>omp</a:t>
            </a:r>
            <a:r>
              <a:rPr lang="en-US" sz="1867" dirty="0">
                <a:latin typeface="Menlo" panose="020B0609030804020204" pitchFamily="49" charset="0"/>
              </a:rPr>
              <a:t> </a:t>
            </a:r>
            <a:r>
              <a:rPr lang="en-US" sz="1867" b="1" dirty="0">
                <a:latin typeface="Menlo" panose="020B0609030804020204" pitchFamily="49" charset="0"/>
              </a:rPr>
              <a:t>target teams</a:t>
            </a:r>
            <a:r>
              <a:rPr lang="en-US" sz="1867" dirty="0"/>
              <a:t>” and see how the output changes</a:t>
            </a:r>
          </a:p>
        </p:txBody>
      </p:sp>
      <p:sp>
        <p:nvSpPr>
          <p:cNvPr id="16" name="Title 1">
            <a:extLst>
              <a:ext uri="{FF2B5EF4-FFF2-40B4-BE49-F238E27FC236}">
                <a16:creationId xmlns:a16="http://schemas.microsoft.com/office/drawing/2014/main" id="{FCA30691-FB32-A248-BB51-0B736010779E}"/>
              </a:ext>
            </a:extLst>
          </p:cNvPr>
          <p:cNvSpPr>
            <a:spLocks noGrp="1"/>
          </p:cNvSpPr>
          <p:nvPr>
            <p:ph type="title"/>
          </p:nvPr>
        </p:nvSpPr>
        <p:spPr>
          <a:xfrm>
            <a:off x="397392" y="406592"/>
            <a:ext cx="11163868" cy="828948"/>
          </a:xfrm>
        </p:spPr>
        <p:txBody>
          <a:bodyPr/>
          <a:lstStyle/>
          <a:p>
            <a:r>
              <a:rPr lang="en-US" dirty="0">
                <a:latin typeface="Arial" panose="020B0604020202020204" pitchFamily="34" charset="0"/>
                <a:ea typeface="Menlo" panose="020B0609030804020204" pitchFamily="49" charset="0"/>
                <a:cs typeface="Arial" panose="020B0604020202020204" pitchFamily="34" charset="0"/>
              </a:rPr>
              <a:t>Demo: 2. Expressing parallelism</a:t>
            </a:r>
            <a:endParaRPr lang="en-US" dirty="0"/>
          </a:p>
        </p:txBody>
      </p:sp>
    </p:spTree>
    <p:extLst>
      <p:ext uri="{BB962C8B-B14F-4D97-AF65-F5344CB8AC3E}">
        <p14:creationId xmlns:p14="http://schemas.microsoft.com/office/powerpoint/2010/main" val="8371995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3">
            <a:extLst>
              <a:ext uri="{FF2B5EF4-FFF2-40B4-BE49-F238E27FC236}">
                <a16:creationId xmlns:a16="http://schemas.microsoft.com/office/drawing/2014/main" id="{3E679239-E174-5B41-8A9E-17318DFF7865}"/>
              </a:ext>
            </a:extLst>
          </p:cNvPr>
          <p:cNvSpPr>
            <a:spLocks noGrp="1"/>
          </p:cNvSpPr>
          <p:nvPr>
            <p:ph type="body" sz="quarter" idx="12"/>
          </p:nvPr>
        </p:nvSpPr>
        <p:spPr>
          <a:xfrm>
            <a:off x="609601" y="929744"/>
            <a:ext cx="11163868" cy="499715"/>
          </a:xfrm>
        </p:spPr>
        <p:txBody>
          <a:bodyPr/>
          <a:lstStyle/>
          <a:p>
            <a:r>
              <a:rPr lang="en-US" dirty="0">
                <a:latin typeface="Arial" panose="020B0604020202020204" pitchFamily="34" charset="0"/>
                <a:ea typeface="Menlo" panose="020B0609030804020204" pitchFamily="49" charset="0"/>
                <a:cs typeface="Arial" panose="020B0604020202020204" pitchFamily="34" charset="0"/>
              </a:rPr>
              <a:t>Vector addition: the HPC “hello, world”</a:t>
            </a:r>
            <a:endParaRPr lang="en-US" dirty="0"/>
          </a:p>
        </p:txBody>
      </p:sp>
      <p:sp>
        <p:nvSpPr>
          <p:cNvPr id="13" name="TextBox 12">
            <a:extLst>
              <a:ext uri="{FF2B5EF4-FFF2-40B4-BE49-F238E27FC236}">
                <a16:creationId xmlns:a16="http://schemas.microsoft.com/office/drawing/2014/main" id="{33251EF1-28E7-8D40-B2AF-28E7895DA716}"/>
              </a:ext>
            </a:extLst>
          </p:cNvPr>
          <p:cNvSpPr txBox="1"/>
          <p:nvPr/>
        </p:nvSpPr>
        <p:spPr>
          <a:xfrm>
            <a:off x="71945" y="1872044"/>
            <a:ext cx="12120055" cy="1323439"/>
          </a:xfrm>
          <a:prstGeom prst="rect">
            <a:avLst/>
          </a:prstGeom>
          <a:solidFill>
            <a:schemeClr val="bg1"/>
          </a:solidFill>
          <a:ln>
            <a:solidFill>
              <a:srgbClr val="0070C0"/>
            </a:solidFill>
          </a:ln>
        </p:spPr>
        <p:txBody>
          <a:bodyPr wrap="square" rtlCol="0">
            <a:spAutoFit/>
          </a:bodyPr>
          <a:lstStyle/>
          <a:p>
            <a:r>
              <a:rPr lang="en-US" sz="1600" dirty="0">
                <a:solidFill>
                  <a:srgbClr val="7D7CA6"/>
                </a:solidFill>
                <a:latin typeface="Menlo" panose="020B0609030804020204" pitchFamily="49" charset="0"/>
              </a:rPr>
              <a:t>#pragma</a:t>
            </a:r>
            <a:r>
              <a:rPr lang="en-US" sz="1600" dirty="0">
                <a:latin typeface="Menlo" panose="020B0609030804020204" pitchFamily="49" charset="0"/>
              </a:rPr>
              <a:t> </a:t>
            </a:r>
            <a:r>
              <a:rPr lang="en-US" sz="1600" dirty="0" err="1">
                <a:latin typeface="Menlo" panose="020B0609030804020204" pitchFamily="49" charset="0"/>
              </a:rPr>
              <a:t>omp</a:t>
            </a:r>
            <a:r>
              <a:rPr lang="en-US" sz="1600" dirty="0">
                <a:latin typeface="Menlo" panose="020B0609030804020204" pitchFamily="49" charset="0"/>
              </a:rPr>
              <a:t> parallel </a:t>
            </a:r>
            <a:r>
              <a:rPr lang="en-US" sz="1600" dirty="0">
                <a:solidFill>
                  <a:srgbClr val="D03BFF"/>
                </a:solidFill>
                <a:latin typeface="Menlo" panose="020B0609030804020204" pitchFamily="49" charset="0"/>
              </a:rPr>
              <a:t>for</a:t>
            </a:r>
            <a:endParaRPr lang="en-US" sz="1600" dirty="0">
              <a:latin typeface="Menlo" panose="020B0609030804020204" pitchFamily="49" charset="0"/>
            </a:endParaRPr>
          </a:p>
          <a:p>
            <a:r>
              <a:rPr lang="en-US" sz="1600" dirty="0">
                <a:latin typeface="Menlo" panose="020B0609030804020204" pitchFamily="49" charset="0"/>
              </a:rPr>
              <a:t>     </a:t>
            </a:r>
            <a:r>
              <a:rPr lang="en-US" sz="1600" dirty="0">
                <a:solidFill>
                  <a:srgbClr val="D03BFF"/>
                </a:solidFill>
                <a:latin typeface="Menlo" panose="020B0609030804020204" pitchFamily="49" charset="0"/>
              </a:rPr>
              <a:t>for</a:t>
            </a:r>
            <a:r>
              <a:rPr lang="en-US" sz="1600" dirty="0">
                <a:latin typeface="Menlo" panose="020B0609030804020204" pitchFamily="49" charset="0"/>
              </a:rPr>
              <a:t> (</a:t>
            </a:r>
            <a:r>
              <a:rPr lang="en-US" sz="1600" dirty="0" err="1">
                <a:solidFill>
                  <a:srgbClr val="34A327"/>
                </a:solidFill>
                <a:latin typeface="Menlo" panose="020B0609030804020204" pitchFamily="49" charset="0"/>
              </a:rPr>
              <a:t>size_t</a:t>
            </a:r>
            <a:r>
              <a:rPr lang="en-US" sz="1600" dirty="0">
                <a:latin typeface="Menlo" panose="020B0609030804020204" pitchFamily="49" charset="0"/>
              </a:rPr>
              <a:t> </a:t>
            </a:r>
            <a:r>
              <a:rPr lang="en-US" sz="1600" dirty="0">
                <a:solidFill>
                  <a:srgbClr val="CD7923"/>
                </a:solidFill>
                <a:latin typeface="Menlo" panose="020B0609030804020204" pitchFamily="49" charset="0"/>
              </a:rPr>
              <a:t>j</a:t>
            </a:r>
            <a:r>
              <a:rPr lang="en-US" sz="1600" dirty="0">
                <a:latin typeface="Menlo" panose="020B0609030804020204" pitchFamily="49" charset="0"/>
              </a:rPr>
              <a:t>=0; j&lt;</a:t>
            </a:r>
            <a:r>
              <a:rPr lang="en-US" sz="1600" dirty="0" err="1">
                <a:latin typeface="Menlo" panose="020B0609030804020204" pitchFamily="49" charset="0"/>
              </a:rPr>
              <a:t>num_elements</a:t>
            </a:r>
            <a:r>
              <a:rPr lang="en-US" sz="1600" dirty="0">
                <a:latin typeface="Menlo" panose="020B0609030804020204" pitchFamily="49" charset="0"/>
              </a:rPr>
              <a:t>; </a:t>
            </a:r>
            <a:r>
              <a:rPr lang="en-US" sz="1600" dirty="0" err="1">
                <a:latin typeface="Menlo" panose="020B0609030804020204" pitchFamily="49" charset="0"/>
              </a:rPr>
              <a:t>j++</a:t>
            </a:r>
            <a:r>
              <a:rPr lang="en-US" sz="1600" dirty="0">
                <a:latin typeface="Menlo" panose="020B0609030804020204" pitchFamily="49" charset="0"/>
              </a:rPr>
              <a:t>) {</a:t>
            </a:r>
          </a:p>
          <a:p>
            <a:r>
              <a:rPr lang="en-US" sz="1600" dirty="0">
                <a:latin typeface="Menlo" panose="020B0609030804020204" pitchFamily="49" charset="0"/>
              </a:rPr>
              <a:t>        a[j] = a[j]+scalar*b[j];</a:t>
            </a:r>
          </a:p>
          <a:p>
            <a:endParaRPr lang="en-US" sz="1600" dirty="0">
              <a:latin typeface="Menlo" panose="020B0609030804020204" pitchFamily="49" charset="0"/>
            </a:endParaRPr>
          </a:p>
          <a:p>
            <a:r>
              <a:rPr lang="en-US" sz="1600" dirty="0">
                <a:latin typeface="Menlo" panose="020B0609030804020204" pitchFamily="49" charset="0"/>
              </a:rPr>
              <a:t>      }</a:t>
            </a:r>
          </a:p>
        </p:txBody>
      </p:sp>
      <p:sp>
        <p:nvSpPr>
          <p:cNvPr id="16" name="Title 1">
            <a:extLst>
              <a:ext uri="{FF2B5EF4-FFF2-40B4-BE49-F238E27FC236}">
                <a16:creationId xmlns:a16="http://schemas.microsoft.com/office/drawing/2014/main" id="{6AB4041A-7FD8-9B4B-92E7-1177E0B9BB1B}"/>
              </a:ext>
            </a:extLst>
          </p:cNvPr>
          <p:cNvSpPr>
            <a:spLocks noGrp="1"/>
          </p:cNvSpPr>
          <p:nvPr>
            <p:ph type="title"/>
          </p:nvPr>
        </p:nvSpPr>
        <p:spPr>
          <a:xfrm>
            <a:off x="397392" y="406592"/>
            <a:ext cx="11163868" cy="828948"/>
          </a:xfrm>
        </p:spPr>
        <p:txBody>
          <a:bodyPr/>
          <a:lstStyle/>
          <a:p>
            <a:r>
              <a:rPr lang="en-US" dirty="0">
                <a:latin typeface="Arial" panose="020B0604020202020204" pitchFamily="34" charset="0"/>
                <a:ea typeface="Menlo" panose="020B0609030804020204" pitchFamily="49" charset="0"/>
                <a:cs typeface="Arial" panose="020B0604020202020204" pitchFamily="34" charset="0"/>
              </a:rPr>
              <a:t>Demo: 3. Mapping data, Example 1</a:t>
            </a:r>
            <a:endParaRPr lang="en-US" dirty="0"/>
          </a:p>
        </p:txBody>
      </p:sp>
    </p:spTree>
    <p:extLst>
      <p:ext uri="{BB962C8B-B14F-4D97-AF65-F5344CB8AC3E}">
        <p14:creationId xmlns:p14="http://schemas.microsoft.com/office/powerpoint/2010/main" val="16160542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3">
            <a:extLst>
              <a:ext uri="{FF2B5EF4-FFF2-40B4-BE49-F238E27FC236}">
                <a16:creationId xmlns:a16="http://schemas.microsoft.com/office/drawing/2014/main" id="{3E679239-E174-5B41-8A9E-17318DFF7865}"/>
              </a:ext>
            </a:extLst>
          </p:cNvPr>
          <p:cNvSpPr>
            <a:spLocks noGrp="1"/>
          </p:cNvSpPr>
          <p:nvPr>
            <p:ph type="body" sz="quarter" idx="12"/>
          </p:nvPr>
        </p:nvSpPr>
        <p:spPr>
          <a:xfrm>
            <a:off x="609601" y="929744"/>
            <a:ext cx="11163868" cy="499715"/>
          </a:xfrm>
        </p:spPr>
        <p:txBody>
          <a:bodyPr/>
          <a:lstStyle/>
          <a:p>
            <a:r>
              <a:rPr lang="en-US" dirty="0">
                <a:latin typeface="Arial" panose="020B0604020202020204" pitchFamily="34" charset="0"/>
                <a:ea typeface="Menlo" panose="020B0609030804020204" pitchFamily="49" charset="0"/>
                <a:cs typeface="Arial" panose="020B0604020202020204" pitchFamily="34" charset="0"/>
              </a:rPr>
              <a:t>Vector addition: the HPC “hello, world”</a:t>
            </a:r>
            <a:endParaRPr lang="en-US" dirty="0"/>
          </a:p>
        </p:txBody>
      </p:sp>
      <p:sp>
        <p:nvSpPr>
          <p:cNvPr id="2" name="TextBox 1">
            <a:extLst>
              <a:ext uri="{FF2B5EF4-FFF2-40B4-BE49-F238E27FC236}">
                <a16:creationId xmlns:a16="http://schemas.microsoft.com/office/drawing/2014/main" id="{CD1E917C-34E5-3842-B678-984E9AB97BA4}"/>
              </a:ext>
            </a:extLst>
          </p:cNvPr>
          <p:cNvSpPr txBox="1"/>
          <p:nvPr/>
        </p:nvSpPr>
        <p:spPr>
          <a:xfrm>
            <a:off x="9443796" y="3849578"/>
            <a:ext cx="2151092" cy="1169551"/>
          </a:xfrm>
          <a:prstGeom prst="rect">
            <a:avLst/>
          </a:prstGeom>
          <a:noFill/>
          <a:ln>
            <a:solidFill>
              <a:srgbClr val="0070C0"/>
            </a:solidFill>
          </a:ln>
        </p:spPr>
        <p:txBody>
          <a:bodyPr wrap="square" rtlCol="0">
            <a:spAutoFit/>
          </a:bodyPr>
          <a:lstStyle/>
          <a:p>
            <a:r>
              <a:rPr lang="en-US" dirty="0"/>
              <a:t>We want to map arrays a and b from host to device, compute, and then copy back from device to host.</a:t>
            </a:r>
          </a:p>
        </p:txBody>
      </p:sp>
      <p:sp>
        <p:nvSpPr>
          <p:cNvPr id="8" name="TextBox 7">
            <a:extLst>
              <a:ext uri="{FF2B5EF4-FFF2-40B4-BE49-F238E27FC236}">
                <a16:creationId xmlns:a16="http://schemas.microsoft.com/office/drawing/2014/main" id="{8B0E8DD5-9919-9E40-B916-A043A9A751A0}"/>
              </a:ext>
            </a:extLst>
          </p:cNvPr>
          <p:cNvSpPr txBox="1"/>
          <p:nvPr/>
        </p:nvSpPr>
        <p:spPr>
          <a:xfrm>
            <a:off x="71945" y="1872044"/>
            <a:ext cx="12090075" cy="1323439"/>
          </a:xfrm>
          <a:prstGeom prst="rect">
            <a:avLst/>
          </a:prstGeom>
          <a:solidFill>
            <a:schemeClr val="bg1"/>
          </a:solidFill>
          <a:ln>
            <a:solidFill>
              <a:srgbClr val="0070C0"/>
            </a:solidFill>
          </a:ln>
        </p:spPr>
        <p:txBody>
          <a:bodyPr wrap="square" rtlCol="0">
            <a:spAutoFit/>
          </a:bodyPr>
          <a:lstStyle/>
          <a:p>
            <a:r>
              <a:rPr lang="en-US" sz="1600" dirty="0">
                <a:solidFill>
                  <a:srgbClr val="7D7CA6"/>
                </a:solidFill>
                <a:latin typeface="Menlo" panose="020B0609030804020204" pitchFamily="49" charset="0"/>
              </a:rPr>
              <a:t>#pragma</a:t>
            </a:r>
            <a:r>
              <a:rPr lang="en-US" sz="1600" dirty="0">
                <a:latin typeface="Menlo" panose="020B0609030804020204" pitchFamily="49" charset="0"/>
              </a:rPr>
              <a:t> </a:t>
            </a:r>
            <a:r>
              <a:rPr lang="en-US" sz="1600" dirty="0" err="1">
                <a:latin typeface="Menlo" panose="020B0609030804020204" pitchFamily="49" charset="0"/>
              </a:rPr>
              <a:t>omp</a:t>
            </a:r>
            <a:r>
              <a:rPr lang="en-US" sz="1600" dirty="0">
                <a:latin typeface="Menlo" panose="020B0609030804020204" pitchFamily="49" charset="0"/>
              </a:rPr>
              <a:t> target teams distribute parallel </a:t>
            </a:r>
            <a:r>
              <a:rPr lang="en-US" sz="1600" dirty="0">
                <a:solidFill>
                  <a:srgbClr val="D03BFF"/>
                </a:solidFill>
                <a:latin typeface="Menlo" panose="020B0609030804020204" pitchFamily="49" charset="0"/>
              </a:rPr>
              <a:t>for</a:t>
            </a:r>
            <a:r>
              <a:rPr lang="en-US" sz="1600" dirty="0">
                <a:latin typeface="Menlo" panose="020B0609030804020204" pitchFamily="49" charset="0"/>
              </a:rPr>
              <a:t> map(</a:t>
            </a:r>
            <a:r>
              <a:rPr lang="en-US" sz="1600" dirty="0" err="1">
                <a:latin typeface="Menlo" panose="020B0609030804020204" pitchFamily="49" charset="0"/>
              </a:rPr>
              <a:t>tofrom:a</a:t>
            </a:r>
            <a:r>
              <a:rPr lang="en-US" sz="1600" dirty="0">
                <a:latin typeface="Menlo" panose="020B0609030804020204" pitchFamily="49" charset="0"/>
              </a:rPr>
              <a:t>[0:num_elements], b[0:num_elements])</a:t>
            </a:r>
          </a:p>
          <a:p>
            <a:r>
              <a:rPr lang="en-US" sz="1600" dirty="0">
                <a:latin typeface="Menlo" panose="020B0609030804020204" pitchFamily="49" charset="0"/>
              </a:rPr>
              <a:t>     </a:t>
            </a:r>
            <a:r>
              <a:rPr lang="en-US" sz="1600" dirty="0">
                <a:solidFill>
                  <a:srgbClr val="D03BFF"/>
                </a:solidFill>
                <a:latin typeface="Menlo" panose="020B0609030804020204" pitchFamily="49" charset="0"/>
              </a:rPr>
              <a:t>for</a:t>
            </a:r>
            <a:r>
              <a:rPr lang="en-US" sz="1600" dirty="0">
                <a:latin typeface="Menlo" panose="020B0609030804020204" pitchFamily="49" charset="0"/>
              </a:rPr>
              <a:t> (</a:t>
            </a:r>
            <a:r>
              <a:rPr lang="en-US" sz="1600" dirty="0" err="1">
                <a:solidFill>
                  <a:srgbClr val="34A327"/>
                </a:solidFill>
                <a:latin typeface="Menlo" panose="020B0609030804020204" pitchFamily="49" charset="0"/>
              </a:rPr>
              <a:t>size_t</a:t>
            </a:r>
            <a:r>
              <a:rPr lang="en-US" sz="1600" dirty="0">
                <a:latin typeface="Menlo" panose="020B0609030804020204" pitchFamily="49" charset="0"/>
              </a:rPr>
              <a:t> </a:t>
            </a:r>
            <a:r>
              <a:rPr lang="en-US" sz="1600" dirty="0">
                <a:solidFill>
                  <a:srgbClr val="CD7923"/>
                </a:solidFill>
                <a:latin typeface="Menlo" panose="020B0609030804020204" pitchFamily="49" charset="0"/>
              </a:rPr>
              <a:t>j</a:t>
            </a:r>
            <a:r>
              <a:rPr lang="en-US" sz="1600" dirty="0">
                <a:latin typeface="Menlo" panose="020B0609030804020204" pitchFamily="49" charset="0"/>
              </a:rPr>
              <a:t>=0; j&lt;</a:t>
            </a:r>
            <a:r>
              <a:rPr lang="en-US" sz="1600" dirty="0" err="1">
                <a:latin typeface="Menlo" panose="020B0609030804020204" pitchFamily="49" charset="0"/>
              </a:rPr>
              <a:t>num_elements</a:t>
            </a:r>
            <a:r>
              <a:rPr lang="en-US" sz="1600" dirty="0">
                <a:latin typeface="Menlo" panose="020B0609030804020204" pitchFamily="49" charset="0"/>
              </a:rPr>
              <a:t>; </a:t>
            </a:r>
            <a:r>
              <a:rPr lang="en-US" sz="1600" dirty="0" err="1">
                <a:latin typeface="Menlo" panose="020B0609030804020204" pitchFamily="49" charset="0"/>
              </a:rPr>
              <a:t>j++</a:t>
            </a:r>
            <a:r>
              <a:rPr lang="en-US" sz="1600" dirty="0">
                <a:latin typeface="Menlo" panose="020B0609030804020204" pitchFamily="49" charset="0"/>
              </a:rPr>
              <a:t>) {</a:t>
            </a:r>
          </a:p>
          <a:p>
            <a:r>
              <a:rPr lang="en-US" sz="1600" dirty="0">
                <a:latin typeface="Menlo" panose="020B0609030804020204" pitchFamily="49" charset="0"/>
              </a:rPr>
              <a:t>        a[j] = a[j]+scalar*b[j];</a:t>
            </a:r>
          </a:p>
          <a:p>
            <a:endParaRPr lang="en-US" sz="1600" dirty="0">
              <a:latin typeface="Menlo" panose="020B0609030804020204" pitchFamily="49" charset="0"/>
            </a:endParaRPr>
          </a:p>
          <a:p>
            <a:r>
              <a:rPr lang="en-US" sz="1600" dirty="0">
                <a:latin typeface="Menlo" panose="020B0609030804020204" pitchFamily="49" charset="0"/>
              </a:rPr>
              <a:t>      }</a:t>
            </a:r>
          </a:p>
        </p:txBody>
      </p:sp>
      <p:sp>
        <p:nvSpPr>
          <p:cNvPr id="3" name="TextBox 2">
            <a:extLst>
              <a:ext uri="{FF2B5EF4-FFF2-40B4-BE49-F238E27FC236}">
                <a16:creationId xmlns:a16="http://schemas.microsoft.com/office/drawing/2014/main" id="{5FF37BF9-E06F-7540-936F-30DEA161E025}"/>
              </a:ext>
            </a:extLst>
          </p:cNvPr>
          <p:cNvSpPr txBox="1"/>
          <p:nvPr/>
        </p:nvSpPr>
        <p:spPr>
          <a:xfrm>
            <a:off x="2503358" y="4175239"/>
            <a:ext cx="1214203" cy="854439"/>
          </a:xfrm>
          <a:prstGeom prst="rect">
            <a:avLst/>
          </a:prstGeom>
          <a:noFill/>
          <a:ln>
            <a:solidFill>
              <a:srgbClr val="0070C0"/>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CDC60778-AC0E-5A4D-BBDF-3CA9746D1A8F}"/>
              </a:ext>
            </a:extLst>
          </p:cNvPr>
          <p:cNvSpPr txBox="1"/>
          <p:nvPr/>
        </p:nvSpPr>
        <p:spPr>
          <a:xfrm>
            <a:off x="7577526" y="4212829"/>
            <a:ext cx="1214203" cy="854439"/>
          </a:xfrm>
          <a:prstGeom prst="rect">
            <a:avLst/>
          </a:prstGeom>
          <a:noFill/>
          <a:ln>
            <a:solidFill>
              <a:srgbClr val="0070C0"/>
            </a:solidFill>
          </a:ln>
        </p:spPr>
        <p:txBody>
          <a:bodyPr wrap="square" rtlCol="0">
            <a:spAutoFit/>
          </a:bodyPr>
          <a:lstStyle/>
          <a:p>
            <a:endParaRPr lang="en-US" dirty="0"/>
          </a:p>
        </p:txBody>
      </p:sp>
      <p:sp>
        <p:nvSpPr>
          <p:cNvPr id="5" name="TextBox 4">
            <a:extLst>
              <a:ext uri="{FF2B5EF4-FFF2-40B4-BE49-F238E27FC236}">
                <a16:creationId xmlns:a16="http://schemas.microsoft.com/office/drawing/2014/main" id="{2A0447F0-F5D9-C64E-8326-DF9D61FC2DAD}"/>
              </a:ext>
            </a:extLst>
          </p:cNvPr>
          <p:cNvSpPr txBox="1"/>
          <p:nvPr/>
        </p:nvSpPr>
        <p:spPr>
          <a:xfrm>
            <a:off x="2698229" y="4499071"/>
            <a:ext cx="824459" cy="307777"/>
          </a:xfrm>
          <a:prstGeom prst="rect">
            <a:avLst/>
          </a:prstGeom>
          <a:noFill/>
          <a:ln>
            <a:solidFill>
              <a:srgbClr val="0070C0"/>
            </a:solidFill>
          </a:ln>
        </p:spPr>
        <p:txBody>
          <a:bodyPr wrap="square" rtlCol="0">
            <a:spAutoFit/>
          </a:bodyPr>
          <a:lstStyle/>
          <a:p>
            <a:r>
              <a:rPr lang="en-US" dirty="0"/>
              <a:t>host</a:t>
            </a:r>
          </a:p>
        </p:txBody>
      </p:sp>
      <p:sp>
        <p:nvSpPr>
          <p:cNvPr id="12" name="TextBox 11">
            <a:extLst>
              <a:ext uri="{FF2B5EF4-FFF2-40B4-BE49-F238E27FC236}">
                <a16:creationId xmlns:a16="http://schemas.microsoft.com/office/drawing/2014/main" id="{07D1F640-E5F3-8D4E-BC06-7D0D9E0D0708}"/>
              </a:ext>
            </a:extLst>
          </p:cNvPr>
          <p:cNvSpPr txBox="1"/>
          <p:nvPr/>
        </p:nvSpPr>
        <p:spPr>
          <a:xfrm>
            <a:off x="7772397" y="4467365"/>
            <a:ext cx="824459" cy="307777"/>
          </a:xfrm>
          <a:prstGeom prst="rect">
            <a:avLst/>
          </a:prstGeom>
          <a:noFill/>
          <a:ln>
            <a:solidFill>
              <a:srgbClr val="0070C0"/>
            </a:solidFill>
          </a:ln>
        </p:spPr>
        <p:txBody>
          <a:bodyPr wrap="square" rtlCol="0">
            <a:spAutoFit/>
          </a:bodyPr>
          <a:lstStyle/>
          <a:p>
            <a:r>
              <a:rPr lang="en-US" dirty="0"/>
              <a:t>device</a:t>
            </a:r>
          </a:p>
        </p:txBody>
      </p:sp>
      <p:cxnSp>
        <p:nvCxnSpPr>
          <p:cNvPr id="20" name="Curved Connector 19">
            <a:extLst>
              <a:ext uri="{FF2B5EF4-FFF2-40B4-BE49-F238E27FC236}">
                <a16:creationId xmlns:a16="http://schemas.microsoft.com/office/drawing/2014/main" id="{216DF72D-E377-6447-AF0A-9D5F372046FD}"/>
              </a:ext>
            </a:extLst>
          </p:cNvPr>
          <p:cNvCxnSpPr>
            <a:stCxn id="3" idx="0"/>
            <a:endCxn id="10" idx="0"/>
          </p:cNvCxnSpPr>
          <p:nvPr/>
        </p:nvCxnSpPr>
        <p:spPr>
          <a:xfrm rot="16200000" flipH="1">
            <a:off x="5628749" y="1656950"/>
            <a:ext cx="37590" cy="5074168"/>
          </a:xfrm>
          <a:prstGeom prst="curvedConnector3">
            <a:avLst>
              <a:gd name="adj1" fmla="val -608140"/>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95203F02-2FB4-EF44-9105-C22B64B17F19}"/>
              </a:ext>
            </a:extLst>
          </p:cNvPr>
          <p:cNvCxnSpPr>
            <a:stCxn id="10" idx="2"/>
            <a:endCxn id="3" idx="2"/>
          </p:cNvCxnSpPr>
          <p:nvPr/>
        </p:nvCxnSpPr>
        <p:spPr>
          <a:xfrm rot="5400000" flipH="1">
            <a:off x="5628749" y="2511389"/>
            <a:ext cx="37590" cy="5074168"/>
          </a:xfrm>
          <a:prstGeom prst="curvedConnector3">
            <a:avLst>
              <a:gd name="adj1" fmla="val -608140"/>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2F3E4C2-6A62-6E41-A9CF-BE9088AC351C}"/>
              </a:ext>
            </a:extLst>
          </p:cNvPr>
          <p:cNvSpPr txBox="1"/>
          <p:nvPr/>
        </p:nvSpPr>
        <p:spPr>
          <a:xfrm>
            <a:off x="3583643" y="3484887"/>
            <a:ext cx="4600984" cy="351223"/>
          </a:xfrm>
          <a:prstGeom prst="rect">
            <a:avLst/>
          </a:prstGeom>
          <a:noFill/>
          <a:ln>
            <a:solidFill>
              <a:srgbClr val="0070C0"/>
            </a:solidFill>
          </a:ln>
        </p:spPr>
        <p:txBody>
          <a:bodyPr wrap="square" rtlCol="0">
            <a:spAutoFit/>
          </a:bodyPr>
          <a:lstStyle/>
          <a:p>
            <a:r>
              <a:rPr lang="en-US" sz="1600" dirty="0">
                <a:latin typeface="Menlo" panose="020B0609030804020204" pitchFamily="49" charset="0"/>
              </a:rPr>
              <a:t>a[0:num_elements], b[0:num_elements]</a:t>
            </a:r>
            <a:endParaRPr lang="en-US" dirty="0"/>
          </a:p>
        </p:txBody>
      </p:sp>
      <p:sp>
        <p:nvSpPr>
          <p:cNvPr id="25" name="TextBox 24">
            <a:extLst>
              <a:ext uri="{FF2B5EF4-FFF2-40B4-BE49-F238E27FC236}">
                <a16:creationId xmlns:a16="http://schemas.microsoft.com/office/drawing/2014/main" id="{5B2187D1-2B9A-404E-BB2E-317DC8D31F43}"/>
              </a:ext>
            </a:extLst>
          </p:cNvPr>
          <p:cNvSpPr txBox="1"/>
          <p:nvPr/>
        </p:nvSpPr>
        <p:spPr>
          <a:xfrm>
            <a:off x="3457770" y="5443986"/>
            <a:ext cx="4600984" cy="351223"/>
          </a:xfrm>
          <a:prstGeom prst="rect">
            <a:avLst/>
          </a:prstGeom>
          <a:noFill/>
          <a:ln>
            <a:solidFill>
              <a:srgbClr val="0070C0"/>
            </a:solidFill>
          </a:ln>
        </p:spPr>
        <p:txBody>
          <a:bodyPr wrap="square" rtlCol="0">
            <a:spAutoFit/>
          </a:bodyPr>
          <a:lstStyle/>
          <a:p>
            <a:r>
              <a:rPr lang="en-US" sz="1600" dirty="0">
                <a:latin typeface="Menlo" panose="020B0609030804020204" pitchFamily="49" charset="0"/>
              </a:rPr>
              <a:t>a[0:num_elements], b[0:num_elements]</a:t>
            </a:r>
            <a:endParaRPr lang="en-US" dirty="0"/>
          </a:p>
        </p:txBody>
      </p:sp>
      <p:sp>
        <p:nvSpPr>
          <p:cNvPr id="28" name="Title 1">
            <a:extLst>
              <a:ext uri="{FF2B5EF4-FFF2-40B4-BE49-F238E27FC236}">
                <a16:creationId xmlns:a16="http://schemas.microsoft.com/office/drawing/2014/main" id="{00FB4336-6355-6C42-B283-F6B8D43FD7D5}"/>
              </a:ext>
            </a:extLst>
          </p:cNvPr>
          <p:cNvSpPr>
            <a:spLocks noGrp="1"/>
          </p:cNvSpPr>
          <p:nvPr>
            <p:ph type="title"/>
          </p:nvPr>
        </p:nvSpPr>
        <p:spPr>
          <a:xfrm>
            <a:off x="397392" y="406592"/>
            <a:ext cx="11163868" cy="828948"/>
          </a:xfrm>
        </p:spPr>
        <p:txBody>
          <a:bodyPr/>
          <a:lstStyle/>
          <a:p>
            <a:r>
              <a:rPr lang="en-US" dirty="0">
                <a:latin typeface="Arial" panose="020B0604020202020204" pitchFamily="34" charset="0"/>
                <a:ea typeface="Menlo" panose="020B0609030804020204" pitchFamily="49" charset="0"/>
                <a:cs typeface="Arial" panose="020B0604020202020204" pitchFamily="34" charset="0"/>
              </a:rPr>
              <a:t>Demo: 3. Mapping data, Example 1</a:t>
            </a:r>
            <a:endParaRPr lang="en-US" dirty="0"/>
          </a:p>
        </p:txBody>
      </p:sp>
    </p:spTree>
    <p:extLst>
      <p:ext uri="{BB962C8B-B14F-4D97-AF65-F5344CB8AC3E}">
        <p14:creationId xmlns:p14="http://schemas.microsoft.com/office/powerpoint/2010/main" val="31178691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3">
            <a:extLst>
              <a:ext uri="{FF2B5EF4-FFF2-40B4-BE49-F238E27FC236}">
                <a16:creationId xmlns:a16="http://schemas.microsoft.com/office/drawing/2014/main" id="{3E679239-E174-5B41-8A9E-17318DFF7865}"/>
              </a:ext>
            </a:extLst>
          </p:cNvPr>
          <p:cNvSpPr>
            <a:spLocks noGrp="1"/>
          </p:cNvSpPr>
          <p:nvPr>
            <p:ph type="body" sz="quarter" idx="12"/>
          </p:nvPr>
        </p:nvSpPr>
        <p:spPr>
          <a:xfrm>
            <a:off x="609601" y="929744"/>
            <a:ext cx="11163868" cy="499715"/>
          </a:xfrm>
        </p:spPr>
        <p:txBody>
          <a:bodyPr/>
          <a:lstStyle/>
          <a:p>
            <a:r>
              <a:rPr lang="en-US" dirty="0">
                <a:latin typeface="Arial" panose="020B0604020202020204" pitchFamily="34" charset="0"/>
                <a:ea typeface="Menlo" panose="020B0609030804020204" pitchFamily="49" charset="0"/>
                <a:cs typeface="Arial" panose="020B0604020202020204" pitchFamily="34" charset="0"/>
              </a:rPr>
              <a:t>Vector addition: the HPC “hello, world”</a:t>
            </a:r>
            <a:endParaRPr lang="en-US" dirty="0"/>
          </a:p>
        </p:txBody>
      </p:sp>
      <p:sp>
        <p:nvSpPr>
          <p:cNvPr id="2" name="TextBox 1">
            <a:extLst>
              <a:ext uri="{FF2B5EF4-FFF2-40B4-BE49-F238E27FC236}">
                <a16:creationId xmlns:a16="http://schemas.microsoft.com/office/drawing/2014/main" id="{CD1E917C-34E5-3842-B678-984E9AB97BA4}"/>
              </a:ext>
            </a:extLst>
          </p:cNvPr>
          <p:cNvSpPr txBox="1"/>
          <p:nvPr/>
        </p:nvSpPr>
        <p:spPr>
          <a:xfrm>
            <a:off x="9443796" y="3849578"/>
            <a:ext cx="2151092" cy="1169551"/>
          </a:xfrm>
          <a:prstGeom prst="rect">
            <a:avLst/>
          </a:prstGeom>
          <a:noFill/>
          <a:ln>
            <a:solidFill>
              <a:srgbClr val="0070C0"/>
            </a:solidFill>
          </a:ln>
        </p:spPr>
        <p:txBody>
          <a:bodyPr wrap="square" rtlCol="0">
            <a:spAutoFit/>
          </a:bodyPr>
          <a:lstStyle/>
          <a:p>
            <a:r>
              <a:rPr lang="en-US" dirty="0"/>
              <a:t>We want to map arrays a and b from host to device, compute, and then copy back from device to host.</a:t>
            </a:r>
          </a:p>
        </p:txBody>
      </p:sp>
      <p:sp>
        <p:nvSpPr>
          <p:cNvPr id="8" name="TextBox 7">
            <a:extLst>
              <a:ext uri="{FF2B5EF4-FFF2-40B4-BE49-F238E27FC236}">
                <a16:creationId xmlns:a16="http://schemas.microsoft.com/office/drawing/2014/main" id="{8B0E8DD5-9919-9E40-B916-A043A9A751A0}"/>
              </a:ext>
            </a:extLst>
          </p:cNvPr>
          <p:cNvSpPr txBox="1"/>
          <p:nvPr/>
        </p:nvSpPr>
        <p:spPr>
          <a:xfrm>
            <a:off x="71945" y="1872044"/>
            <a:ext cx="12090075" cy="1323439"/>
          </a:xfrm>
          <a:prstGeom prst="rect">
            <a:avLst/>
          </a:prstGeom>
          <a:solidFill>
            <a:schemeClr val="bg1"/>
          </a:solidFill>
          <a:ln>
            <a:solidFill>
              <a:srgbClr val="0070C0"/>
            </a:solidFill>
          </a:ln>
        </p:spPr>
        <p:txBody>
          <a:bodyPr wrap="square" rtlCol="0">
            <a:spAutoFit/>
          </a:bodyPr>
          <a:lstStyle/>
          <a:p>
            <a:r>
              <a:rPr lang="en-US" sz="1600" dirty="0">
                <a:solidFill>
                  <a:srgbClr val="D7391E"/>
                </a:solidFill>
                <a:latin typeface="Menlo" panose="020B0609030804020204" pitchFamily="49" charset="0"/>
              </a:rPr>
              <a:t>!$</a:t>
            </a:r>
            <a:r>
              <a:rPr lang="en-US" sz="1600" dirty="0" err="1">
                <a:solidFill>
                  <a:srgbClr val="D7391E"/>
                </a:solidFill>
                <a:latin typeface="Menlo" panose="020B0609030804020204" pitchFamily="49" charset="0"/>
              </a:rPr>
              <a:t>omp</a:t>
            </a:r>
            <a:r>
              <a:rPr lang="en-US" sz="1600" dirty="0">
                <a:solidFill>
                  <a:srgbClr val="D7391E"/>
                </a:solidFill>
                <a:latin typeface="Menlo" panose="020B0609030804020204" pitchFamily="49" charset="0"/>
              </a:rPr>
              <a:t> target teams distribute parallel do </a:t>
            </a:r>
            <a:r>
              <a:rPr lang="en-US" sz="1600" dirty="0" err="1">
                <a:solidFill>
                  <a:srgbClr val="D7391E"/>
                </a:solidFill>
                <a:latin typeface="Menlo" panose="020B0609030804020204" pitchFamily="49" charset="0"/>
              </a:rPr>
              <a:t>simd</a:t>
            </a:r>
            <a:r>
              <a:rPr lang="en-US" sz="1600" dirty="0">
                <a:solidFill>
                  <a:srgbClr val="D7391E"/>
                </a:solidFill>
                <a:latin typeface="Menlo" panose="020B0609030804020204" pitchFamily="49" charset="0"/>
              </a:rPr>
              <a:t> map(</a:t>
            </a:r>
            <a:r>
              <a:rPr lang="en-US" sz="1600" dirty="0" err="1">
                <a:solidFill>
                  <a:srgbClr val="D7391E"/>
                </a:solidFill>
                <a:latin typeface="Menlo" panose="020B0609030804020204" pitchFamily="49" charset="0"/>
              </a:rPr>
              <a:t>tofrom:a</a:t>
            </a:r>
            <a:r>
              <a:rPr lang="en-US" sz="1600" dirty="0">
                <a:solidFill>
                  <a:srgbClr val="D7391E"/>
                </a:solidFill>
                <a:latin typeface="Menlo" panose="020B0609030804020204" pitchFamily="49" charset="0"/>
              </a:rPr>
              <a:t>) map(</a:t>
            </a:r>
            <a:r>
              <a:rPr lang="en-US" sz="1600" dirty="0" err="1">
                <a:solidFill>
                  <a:srgbClr val="D7391E"/>
                </a:solidFill>
                <a:latin typeface="Menlo" panose="020B0609030804020204" pitchFamily="49" charset="0"/>
              </a:rPr>
              <a:t>to:b</a:t>
            </a:r>
            <a:r>
              <a:rPr lang="en-US" sz="1600" dirty="0">
                <a:solidFill>
                  <a:srgbClr val="D7391E"/>
                </a:solidFill>
                <a:latin typeface="Menlo" panose="020B0609030804020204" pitchFamily="49" charset="0"/>
              </a:rPr>
              <a:t>)             </a:t>
            </a:r>
          </a:p>
          <a:p>
            <a:r>
              <a:rPr lang="en-US" sz="1600" dirty="0">
                <a:latin typeface="Menlo" panose="020B0609030804020204" pitchFamily="49" charset="0"/>
              </a:rPr>
              <a:t>    </a:t>
            </a:r>
            <a:r>
              <a:rPr lang="en-US" sz="1600" dirty="0">
                <a:solidFill>
                  <a:srgbClr val="D03BFF"/>
                </a:solidFill>
                <a:latin typeface="Menlo" panose="020B0609030804020204" pitchFamily="49" charset="0"/>
              </a:rPr>
              <a:t>do</a:t>
            </a:r>
            <a:r>
              <a:rPr lang="en-US" sz="1600" dirty="0">
                <a:latin typeface="Menlo" panose="020B0609030804020204" pitchFamily="49" charset="0"/>
              </a:rPr>
              <a:t> </a:t>
            </a:r>
            <a:r>
              <a:rPr lang="en-US" sz="1600" dirty="0" err="1">
                <a:latin typeface="Menlo" panose="020B0609030804020204" pitchFamily="49" charset="0"/>
              </a:rPr>
              <a:t>i</a:t>
            </a:r>
            <a:r>
              <a:rPr lang="en-US" sz="1600" dirty="0">
                <a:latin typeface="Menlo" panose="020B0609030804020204" pitchFamily="49" charset="0"/>
              </a:rPr>
              <a:t>=1,num_elements</a:t>
            </a:r>
          </a:p>
          <a:p>
            <a:r>
              <a:rPr lang="en-US" sz="1600" dirty="0">
                <a:latin typeface="Menlo" panose="020B0609030804020204" pitchFamily="49" charset="0"/>
              </a:rPr>
              <a:t>       a(j) = a(j)+scalar*b(j)</a:t>
            </a:r>
          </a:p>
          <a:p>
            <a:r>
              <a:rPr lang="en-US" sz="1600" dirty="0">
                <a:latin typeface="Menlo" panose="020B0609030804020204" pitchFamily="49" charset="0"/>
              </a:rPr>
              <a:t>    </a:t>
            </a:r>
            <a:r>
              <a:rPr lang="en-US" sz="1600" dirty="0">
                <a:solidFill>
                  <a:srgbClr val="D03BFF"/>
                </a:solidFill>
                <a:latin typeface="Menlo" panose="020B0609030804020204" pitchFamily="49" charset="0"/>
              </a:rPr>
              <a:t>end do</a:t>
            </a:r>
          </a:p>
          <a:p>
            <a:r>
              <a:rPr lang="en-US" sz="1600" dirty="0">
                <a:solidFill>
                  <a:srgbClr val="D7391E"/>
                </a:solidFill>
                <a:latin typeface="Menlo" panose="020B0609030804020204" pitchFamily="49" charset="0"/>
              </a:rPr>
              <a:t>!$</a:t>
            </a:r>
            <a:r>
              <a:rPr lang="en-US" sz="1600" dirty="0" err="1">
                <a:solidFill>
                  <a:srgbClr val="D7391E"/>
                </a:solidFill>
                <a:latin typeface="Menlo" panose="020B0609030804020204" pitchFamily="49" charset="0"/>
              </a:rPr>
              <a:t>omp</a:t>
            </a:r>
            <a:r>
              <a:rPr lang="en-US" sz="1600" dirty="0">
                <a:solidFill>
                  <a:srgbClr val="D7391E"/>
                </a:solidFill>
                <a:latin typeface="Menlo" panose="020B0609030804020204" pitchFamily="49" charset="0"/>
              </a:rPr>
              <a:t> end target teams distribute parallel do </a:t>
            </a:r>
            <a:r>
              <a:rPr lang="en-US" sz="1600" dirty="0" err="1">
                <a:solidFill>
                  <a:srgbClr val="D7391E"/>
                </a:solidFill>
                <a:latin typeface="Menlo" panose="020B0609030804020204" pitchFamily="49" charset="0"/>
              </a:rPr>
              <a:t>simd</a:t>
            </a:r>
            <a:endParaRPr lang="en-US" sz="1600" dirty="0">
              <a:solidFill>
                <a:srgbClr val="D7391E"/>
              </a:solidFill>
              <a:latin typeface="Menlo" panose="020B0609030804020204" pitchFamily="49" charset="0"/>
            </a:endParaRPr>
          </a:p>
        </p:txBody>
      </p:sp>
      <p:sp>
        <p:nvSpPr>
          <p:cNvPr id="3" name="TextBox 2">
            <a:extLst>
              <a:ext uri="{FF2B5EF4-FFF2-40B4-BE49-F238E27FC236}">
                <a16:creationId xmlns:a16="http://schemas.microsoft.com/office/drawing/2014/main" id="{5FF37BF9-E06F-7540-936F-30DEA161E025}"/>
              </a:ext>
            </a:extLst>
          </p:cNvPr>
          <p:cNvSpPr txBox="1"/>
          <p:nvPr/>
        </p:nvSpPr>
        <p:spPr>
          <a:xfrm>
            <a:off x="2503358" y="4175239"/>
            <a:ext cx="1214203" cy="854439"/>
          </a:xfrm>
          <a:prstGeom prst="rect">
            <a:avLst/>
          </a:prstGeom>
          <a:noFill/>
          <a:ln>
            <a:solidFill>
              <a:srgbClr val="0070C0"/>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CDC60778-AC0E-5A4D-BBDF-3CA9746D1A8F}"/>
              </a:ext>
            </a:extLst>
          </p:cNvPr>
          <p:cNvSpPr txBox="1"/>
          <p:nvPr/>
        </p:nvSpPr>
        <p:spPr>
          <a:xfrm>
            <a:off x="7577526" y="4212829"/>
            <a:ext cx="1214203" cy="854439"/>
          </a:xfrm>
          <a:prstGeom prst="rect">
            <a:avLst/>
          </a:prstGeom>
          <a:noFill/>
          <a:ln>
            <a:solidFill>
              <a:srgbClr val="0070C0"/>
            </a:solidFill>
          </a:ln>
        </p:spPr>
        <p:txBody>
          <a:bodyPr wrap="square" rtlCol="0">
            <a:spAutoFit/>
          </a:bodyPr>
          <a:lstStyle/>
          <a:p>
            <a:endParaRPr lang="en-US" dirty="0"/>
          </a:p>
        </p:txBody>
      </p:sp>
      <p:sp>
        <p:nvSpPr>
          <p:cNvPr id="5" name="TextBox 4">
            <a:extLst>
              <a:ext uri="{FF2B5EF4-FFF2-40B4-BE49-F238E27FC236}">
                <a16:creationId xmlns:a16="http://schemas.microsoft.com/office/drawing/2014/main" id="{2A0447F0-F5D9-C64E-8326-DF9D61FC2DAD}"/>
              </a:ext>
            </a:extLst>
          </p:cNvPr>
          <p:cNvSpPr txBox="1"/>
          <p:nvPr/>
        </p:nvSpPr>
        <p:spPr>
          <a:xfrm>
            <a:off x="2698229" y="4499071"/>
            <a:ext cx="824459" cy="307777"/>
          </a:xfrm>
          <a:prstGeom prst="rect">
            <a:avLst/>
          </a:prstGeom>
          <a:noFill/>
          <a:ln>
            <a:solidFill>
              <a:srgbClr val="0070C0"/>
            </a:solidFill>
          </a:ln>
        </p:spPr>
        <p:txBody>
          <a:bodyPr wrap="square" rtlCol="0">
            <a:spAutoFit/>
          </a:bodyPr>
          <a:lstStyle/>
          <a:p>
            <a:r>
              <a:rPr lang="en-US" dirty="0"/>
              <a:t>host</a:t>
            </a:r>
          </a:p>
        </p:txBody>
      </p:sp>
      <p:sp>
        <p:nvSpPr>
          <p:cNvPr id="12" name="TextBox 11">
            <a:extLst>
              <a:ext uri="{FF2B5EF4-FFF2-40B4-BE49-F238E27FC236}">
                <a16:creationId xmlns:a16="http://schemas.microsoft.com/office/drawing/2014/main" id="{07D1F640-E5F3-8D4E-BC06-7D0D9E0D0708}"/>
              </a:ext>
            </a:extLst>
          </p:cNvPr>
          <p:cNvSpPr txBox="1"/>
          <p:nvPr/>
        </p:nvSpPr>
        <p:spPr>
          <a:xfrm>
            <a:off x="7772397" y="4467365"/>
            <a:ext cx="824459" cy="307777"/>
          </a:xfrm>
          <a:prstGeom prst="rect">
            <a:avLst/>
          </a:prstGeom>
          <a:noFill/>
          <a:ln>
            <a:solidFill>
              <a:srgbClr val="0070C0"/>
            </a:solidFill>
          </a:ln>
        </p:spPr>
        <p:txBody>
          <a:bodyPr wrap="square" rtlCol="0">
            <a:spAutoFit/>
          </a:bodyPr>
          <a:lstStyle/>
          <a:p>
            <a:r>
              <a:rPr lang="en-US" dirty="0"/>
              <a:t>device</a:t>
            </a:r>
          </a:p>
        </p:txBody>
      </p:sp>
      <p:cxnSp>
        <p:nvCxnSpPr>
          <p:cNvPr id="20" name="Curved Connector 19">
            <a:extLst>
              <a:ext uri="{FF2B5EF4-FFF2-40B4-BE49-F238E27FC236}">
                <a16:creationId xmlns:a16="http://schemas.microsoft.com/office/drawing/2014/main" id="{216DF72D-E377-6447-AF0A-9D5F372046FD}"/>
              </a:ext>
            </a:extLst>
          </p:cNvPr>
          <p:cNvCxnSpPr>
            <a:stCxn id="3" idx="0"/>
            <a:endCxn id="10" idx="0"/>
          </p:cNvCxnSpPr>
          <p:nvPr/>
        </p:nvCxnSpPr>
        <p:spPr>
          <a:xfrm rot="16200000" flipH="1">
            <a:off x="5628749" y="1656950"/>
            <a:ext cx="37590" cy="5074168"/>
          </a:xfrm>
          <a:prstGeom prst="curvedConnector3">
            <a:avLst>
              <a:gd name="adj1" fmla="val -608140"/>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95203F02-2FB4-EF44-9105-C22B64B17F19}"/>
              </a:ext>
            </a:extLst>
          </p:cNvPr>
          <p:cNvCxnSpPr>
            <a:stCxn id="10" idx="2"/>
            <a:endCxn id="3" idx="2"/>
          </p:cNvCxnSpPr>
          <p:nvPr/>
        </p:nvCxnSpPr>
        <p:spPr>
          <a:xfrm rot="5400000" flipH="1">
            <a:off x="5628749" y="2511389"/>
            <a:ext cx="37590" cy="5074168"/>
          </a:xfrm>
          <a:prstGeom prst="curvedConnector3">
            <a:avLst>
              <a:gd name="adj1" fmla="val -608140"/>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2F3E4C2-6A62-6E41-A9CF-BE9088AC351C}"/>
              </a:ext>
            </a:extLst>
          </p:cNvPr>
          <p:cNvSpPr txBox="1"/>
          <p:nvPr/>
        </p:nvSpPr>
        <p:spPr>
          <a:xfrm>
            <a:off x="3583643" y="3484887"/>
            <a:ext cx="4600984" cy="351223"/>
          </a:xfrm>
          <a:prstGeom prst="rect">
            <a:avLst/>
          </a:prstGeom>
          <a:noFill/>
          <a:ln>
            <a:solidFill>
              <a:srgbClr val="0070C0"/>
            </a:solidFill>
          </a:ln>
        </p:spPr>
        <p:txBody>
          <a:bodyPr wrap="square" rtlCol="0">
            <a:spAutoFit/>
          </a:bodyPr>
          <a:lstStyle/>
          <a:p>
            <a:r>
              <a:rPr lang="en-US" sz="1600" dirty="0">
                <a:latin typeface="Menlo" panose="020B0609030804020204" pitchFamily="49" charset="0"/>
              </a:rPr>
              <a:t>a[0:num_elements], b[0:num_elements]</a:t>
            </a:r>
            <a:endParaRPr lang="en-US" dirty="0"/>
          </a:p>
        </p:txBody>
      </p:sp>
      <p:sp>
        <p:nvSpPr>
          <p:cNvPr id="25" name="TextBox 24">
            <a:extLst>
              <a:ext uri="{FF2B5EF4-FFF2-40B4-BE49-F238E27FC236}">
                <a16:creationId xmlns:a16="http://schemas.microsoft.com/office/drawing/2014/main" id="{5B2187D1-2B9A-404E-BB2E-317DC8D31F43}"/>
              </a:ext>
            </a:extLst>
          </p:cNvPr>
          <p:cNvSpPr txBox="1"/>
          <p:nvPr/>
        </p:nvSpPr>
        <p:spPr>
          <a:xfrm>
            <a:off x="3457770" y="5443986"/>
            <a:ext cx="4600984" cy="351223"/>
          </a:xfrm>
          <a:prstGeom prst="rect">
            <a:avLst/>
          </a:prstGeom>
          <a:noFill/>
          <a:ln>
            <a:solidFill>
              <a:srgbClr val="0070C0"/>
            </a:solidFill>
          </a:ln>
        </p:spPr>
        <p:txBody>
          <a:bodyPr wrap="square" rtlCol="0">
            <a:spAutoFit/>
          </a:bodyPr>
          <a:lstStyle/>
          <a:p>
            <a:r>
              <a:rPr lang="en-US" sz="1600" dirty="0">
                <a:latin typeface="Menlo" panose="020B0609030804020204" pitchFamily="49" charset="0"/>
              </a:rPr>
              <a:t>a[0:num_elements], b[0:num_elements]</a:t>
            </a:r>
            <a:endParaRPr lang="en-US" dirty="0"/>
          </a:p>
        </p:txBody>
      </p:sp>
      <p:sp>
        <p:nvSpPr>
          <p:cNvPr id="28" name="Title 1">
            <a:extLst>
              <a:ext uri="{FF2B5EF4-FFF2-40B4-BE49-F238E27FC236}">
                <a16:creationId xmlns:a16="http://schemas.microsoft.com/office/drawing/2014/main" id="{00FB4336-6355-6C42-B283-F6B8D43FD7D5}"/>
              </a:ext>
            </a:extLst>
          </p:cNvPr>
          <p:cNvSpPr>
            <a:spLocks noGrp="1"/>
          </p:cNvSpPr>
          <p:nvPr>
            <p:ph type="title"/>
          </p:nvPr>
        </p:nvSpPr>
        <p:spPr>
          <a:xfrm>
            <a:off x="397392" y="406592"/>
            <a:ext cx="11163868" cy="828948"/>
          </a:xfrm>
        </p:spPr>
        <p:txBody>
          <a:bodyPr/>
          <a:lstStyle/>
          <a:p>
            <a:r>
              <a:rPr lang="en-US" dirty="0">
                <a:latin typeface="Arial" panose="020B0604020202020204" pitchFamily="34" charset="0"/>
                <a:ea typeface="Menlo" panose="020B0609030804020204" pitchFamily="49" charset="0"/>
                <a:cs typeface="Arial" panose="020B0604020202020204" pitchFamily="34" charset="0"/>
              </a:rPr>
              <a:t>Demo: 3. Mapping data, Example 1</a:t>
            </a:r>
            <a:endParaRPr lang="en-US" dirty="0"/>
          </a:p>
        </p:txBody>
      </p:sp>
    </p:spTree>
    <p:extLst>
      <p:ext uri="{BB962C8B-B14F-4D97-AF65-F5344CB8AC3E}">
        <p14:creationId xmlns:p14="http://schemas.microsoft.com/office/powerpoint/2010/main" val="3437364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848DEE-70FA-6A4E-8433-C90175C227B8}"/>
              </a:ext>
            </a:extLst>
          </p:cNvPr>
          <p:cNvSpPr txBox="1"/>
          <p:nvPr/>
        </p:nvSpPr>
        <p:spPr>
          <a:xfrm>
            <a:off x="301715" y="1034829"/>
            <a:ext cx="11779641" cy="4231928"/>
          </a:xfrm>
          <a:prstGeom prst="rect">
            <a:avLst/>
          </a:prstGeom>
          <a:solidFill>
            <a:schemeClr val="bg1"/>
          </a:solidFill>
          <a:ln>
            <a:solidFill>
              <a:srgbClr val="0070C0"/>
            </a:solidFill>
          </a:ln>
        </p:spPr>
        <p:txBody>
          <a:bodyPr wrap="square" rtlCol="0">
            <a:spAutoFit/>
          </a:bodyPr>
          <a:lstStyle/>
          <a:p>
            <a:r>
              <a:rPr lang="en-US" sz="1500" dirty="0">
                <a:solidFill>
                  <a:srgbClr val="5832FF"/>
                </a:solidFill>
                <a:latin typeface="Menlo" panose="020B0609030804020204" pitchFamily="49" charset="0"/>
              </a:rPr>
              <a:t>$ </a:t>
            </a:r>
            <a:r>
              <a:rPr lang="en-US" sz="1500" b="1" dirty="0">
                <a:latin typeface="Menlo" panose="020B0609030804020204" pitchFamily="49" charset="0"/>
              </a:rPr>
              <a:t>make 03_map</a:t>
            </a:r>
            <a:endParaRPr lang="en-US" sz="1500" dirty="0">
              <a:latin typeface="Menlo" panose="020B0609030804020204" pitchFamily="49" charset="0"/>
            </a:endParaRPr>
          </a:p>
          <a:p>
            <a:r>
              <a:rPr lang="en-US" sz="1500" dirty="0" err="1">
                <a:latin typeface="Menlo" panose="020B0609030804020204" pitchFamily="49" charset="0"/>
              </a:rPr>
              <a:t>xlc</a:t>
            </a:r>
            <a:r>
              <a:rPr lang="en-US" sz="1500" dirty="0">
                <a:latin typeface="Menlo" panose="020B0609030804020204" pitchFamily="49" charset="0"/>
              </a:rPr>
              <a:t>++ </a:t>
            </a:r>
            <a:r>
              <a:rPr lang="en-US" sz="1500" dirty="0">
                <a:solidFill>
                  <a:srgbClr val="D7391E"/>
                </a:solidFill>
                <a:latin typeface="Menlo" panose="020B0609030804020204" pitchFamily="49" charset="0"/>
              </a:rPr>
              <a:t>-O2</a:t>
            </a:r>
            <a:r>
              <a:rPr lang="en-US" sz="1500" dirty="0">
                <a:latin typeface="Menlo" panose="020B0609030804020204" pitchFamily="49" charset="0"/>
              </a:rPr>
              <a:t> </a:t>
            </a:r>
            <a:r>
              <a:rPr lang="en-US" sz="1500" dirty="0">
                <a:solidFill>
                  <a:srgbClr val="D7391E"/>
                </a:solidFill>
                <a:latin typeface="Menlo" panose="020B0609030804020204" pitchFamily="49" charset="0"/>
              </a:rPr>
              <a:t>-</a:t>
            </a:r>
            <a:r>
              <a:rPr lang="en-US" sz="1500" dirty="0" err="1">
                <a:solidFill>
                  <a:srgbClr val="D7391E"/>
                </a:solidFill>
                <a:latin typeface="Menlo" panose="020B0609030804020204" pitchFamily="49" charset="0"/>
              </a:rPr>
              <a:t>qsmp</a:t>
            </a:r>
            <a:r>
              <a:rPr lang="en-US" sz="1500" dirty="0">
                <a:solidFill>
                  <a:srgbClr val="D7391E"/>
                </a:solidFill>
                <a:latin typeface="Menlo" panose="020B0609030804020204" pitchFamily="49" charset="0"/>
              </a:rPr>
              <a:t>=</a:t>
            </a:r>
            <a:r>
              <a:rPr lang="en-US" sz="1500" dirty="0" err="1">
                <a:solidFill>
                  <a:srgbClr val="D7391E"/>
                </a:solidFill>
                <a:latin typeface="Menlo" panose="020B0609030804020204" pitchFamily="49" charset="0"/>
              </a:rPr>
              <a:t>omp</a:t>
            </a:r>
            <a:r>
              <a:rPr lang="en-US" sz="1500" dirty="0">
                <a:latin typeface="Menlo" panose="020B0609030804020204" pitchFamily="49" charset="0"/>
              </a:rPr>
              <a:t> </a:t>
            </a:r>
            <a:r>
              <a:rPr lang="en-US" sz="1500" dirty="0">
                <a:solidFill>
                  <a:srgbClr val="D7391E"/>
                </a:solidFill>
                <a:latin typeface="Menlo" panose="020B0609030804020204" pitchFamily="49" charset="0"/>
              </a:rPr>
              <a:t>-</a:t>
            </a:r>
            <a:r>
              <a:rPr lang="en-US" sz="1500" dirty="0" err="1">
                <a:solidFill>
                  <a:srgbClr val="D7391E"/>
                </a:solidFill>
                <a:latin typeface="Menlo" panose="020B0609030804020204" pitchFamily="49" charset="0"/>
              </a:rPr>
              <a:t>qoffload</a:t>
            </a:r>
            <a:r>
              <a:rPr lang="en-US" sz="1500" dirty="0">
                <a:latin typeface="Menlo" panose="020B0609030804020204" pitchFamily="49" charset="0"/>
              </a:rPr>
              <a:t> 03_map.cpp </a:t>
            </a:r>
            <a:r>
              <a:rPr lang="en-US" sz="1500" dirty="0">
                <a:solidFill>
                  <a:srgbClr val="D7391E"/>
                </a:solidFill>
                <a:latin typeface="Menlo" panose="020B0609030804020204" pitchFamily="49" charset="0"/>
              </a:rPr>
              <a:t>-o</a:t>
            </a:r>
            <a:r>
              <a:rPr lang="en-US" sz="1500" dirty="0">
                <a:latin typeface="Menlo" panose="020B0609030804020204" pitchFamily="49" charset="0"/>
              </a:rPr>
              <a:t> 03_map</a:t>
            </a:r>
          </a:p>
          <a:p>
            <a:r>
              <a:rPr lang="en-US" sz="1500" b="1" dirty="0">
                <a:latin typeface="Menlo" panose="020B0609030804020204" pitchFamily="49" charset="0"/>
              </a:rPr>
              <a:t>$ </a:t>
            </a:r>
            <a:r>
              <a:rPr lang="en-US" sz="1500" b="1" dirty="0" err="1">
                <a:latin typeface="Menlo" panose="020B0609030804020204" pitchFamily="49" charset="0"/>
              </a:rPr>
              <a:t>jsrun</a:t>
            </a:r>
            <a:r>
              <a:rPr lang="en-US" sz="1500" b="1" dirty="0">
                <a:latin typeface="Menlo" panose="020B0609030804020204" pitchFamily="49" charset="0"/>
              </a:rPr>
              <a:t> -n 1 -a 1 -c 1 -g 1 </a:t>
            </a:r>
            <a:r>
              <a:rPr lang="en-US" sz="1500" b="1" dirty="0" err="1">
                <a:latin typeface="Menlo" panose="020B0609030804020204" pitchFamily="49" charset="0"/>
              </a:rPr>
              <a:t>nsys</a:t>
            </a:r>
            <a:r>
              <a:rPr lang="en-US" sz="1500" b="1" dirty="0">
                <a:latin typeface="Menlo" panose="020B0609030804020204" pitchFamily="49" charset="0"/>
              </a:rPr>
              <a:t> </a:t>
            </a:r>
            <a:r>
              <a:rPr lang="en-US" sz="1500" b="1" dirty="0" err="1">
                <a:latin typeface="Menlo" panose="020B0609030804020204" pitchFamily="49" charset="0"/>
              </a:rPr>
              <a:t>nvprof</a:t>
            </a:r>
            <a:r>
              <a:rPr lang="en-US" sz="1500" b="1" dirty="0">
                <a:latin typeface="Menlo" panose="020B0609030804020204" pitchFamily="49" charset="0"/>
              </a:rPr>
              <a:t> --print-</a:t>
            </a:r>
            <a:r>
              <a:rPr lang="en-US" sz="1500" b="1" dirty="0" err="1">
                <a:latin typeface="Menlo" panose="020B0609030804020204" pitchFamily="49" charset="0"/>
              </a:rPr>
              <a:t>gpu</a:t>
            </a:r>
            <a:r>
              <a:rPr lang="en-US" sz="1500" b="1" dirty="0">
                <a:latin typeface="Menlo" panose="020B0609030804020204" pitchFamily="49" charset="0"/>
              </a:rPr>
              <a:t>-trace ./03_map</a:t>
            </a:r>
          </a:p>
          <a:p>
            <a:r>
              <a:rPr lang="en-US" b="1" dirty="0">
                <a:latin typeface="Menlo" panose="020B0609030804020204" pitchFamily="49" charset="0"/>
              </a:rPr>
              <a:t>WARNING: 03_map and any of its children processes will be profiled.</a:t>
            </a:r>
            <a:br>
              <a:rPr lang="en-US" b="1" dirty="0">
                <a:latin typeface="Menlo" panose="020B0609030804020204" pitchFamily="49" charset="0"/>
              </a:rPr>
            </a:br>
            <a:endParaRPr lang="en-US" b="1" dirty="0">
              <a:latin typeface="Menlo" panose="020B0609030804020204" pitchFamily="49" charset="0"/>
            </a:endParaRPr>
          </a:p>
          <a:p>
            <a:r>
              <a:rPr lang="en-US" b="1" dirty="0">
                <a:latin typeface="Menlo" panose="020B0609030804020204" pitchFamily="49" charset="0"/>
              </a:rPr>
              <a:t>Collecting data...</a:t>
            </a:r>
          </a:p>
          <a:p>
            <a:r>
              <a:rPr lang="en-US" b="1" dirty="0">
                <a:latin typeface="Menlo" panose="020B0609030804020204" pitchFamily="49" charset="0"/>
              </a:rPr>
              <a:t>Success!</a:t>
            </a:r>
          </a:p>
          <a:p>
            <a:r>
              <a:rPr lang="en-US" b="1" dirty="0">
                <a:latin typeface="Menlo" panose="020B0609030804020204" pitchFamily="49" charset="0"/>
              </a:rPr>
              <a:t>Processing events...</a:t>
            </a:r>
          </a:p>
          <a:p>
            <a:r>
              <a:rPr lang="en-US" b="1" dirty="0">
                <a:latin typeface="Menlo" panose="020B0609030804020204" pitchFamily="49" charset="0"/>
              </a:rPr>
              <a:t>...</a:t>
            </a:r>
          </a:p>
          <a:p>
            <a:r>
              <a:rPr lang="en-US" b="1" dirty="0">
                <a:latin typeface="Menlo" panose="020B0609030804020204" pitchFamily="49" charset="0"/>
              </a:rPr>
              <a:t>CUDA Kernel &amp; Memory Operations Trace:</a:t>
            </a:r>
            <a:br>
              <a:rPr lang="en-US" b="1" dirty="0">
                <a:latin typeface="Menlo" panose="020B0609030804020204" pitchFamily="49" charset="0"/>
              </a:rPr>
            </a:br>
            <a:endParaRPr lang="en-US" b="1" dirty="0">
              <a:latin typeface="Menlo" panose="020B0609030804020204" pitchFamily="49" charset="0"/>
            </a:endParaRPr>
          </a:p>
          <a:p>
            <a:r>
              <a:rPr lang="en-US" b="1" dirty="0">
                <a:latin typeface="Menlo" panose="020B0609030804020204" pitchFamily="49" charset="0"/>
              </a:rPr>
              <a:t> Start(sec)  Duration(</a:t>
            </a:r>
            <a:r>
              <a:rPr lang="en-US" b="1" dirty="0" err="1">
                <a:latin typeface="Menlo" panose="020B0609030804020204" pitchFamily="49" charset="0"/>
              </a:rPr>
              <a:t>nsec</a:t>
            </a:r>
            <a:r>
              <a:rPr lang="en-US" b="1" dirty="0">
                <a:latin typeface="Menlo" panose="020B0609030804020204" pitchFamily="49" charset="0"/>
              </a:rPr>
              <a:t>)   </a:t>
            </a:r>
            <a:r>
              <a:rPr lang="en-US" b="1" dirty="0" err="1">
                <a:latin typeface="Menlo" panose="020B0609030804020204" pitchFamily="49" charset="0"/>
              </a:rPr>
              <a:t>GrdX</a:t>
            </a:r>
            <a:r>
              <a:rPr lang="en-US" b="1" dirty="0">
                <a:latin typeface="Menlo" panose="020B0609030804020204" pitchFamily="49" charset="0"/>
              </a:rPr>
              <a:t>  </a:t>
            </a:r>
            <a:r>
              <a:rPr lang="en-US" b="1" dirty="0" err="1">
                <a:latin typeface="Menlo" panose="020B0609030804020204" pitchFamily="49" charset="0"/>
              </a:rPr>
              <a:t>GrdY</a:t>
            </a:r>
            <a:r>
              <a:rPr lang="en-US" b="1" dirty="0">
                <a:latin typeface="Menlo" panose="020B0609030804020204" pitchFamily="49" charset="0"/>
              </a:rPr>
              <a:t>  </a:t>
            </a:r>
            <a:r>
              <a:rPr lang="en-US" b="1" dirty="0" err="1">
                <a:latin typeface="Menlo" panose="020B0609030804020204" pitchFamily="49" charset="0"/>
              </a:rPr>
              <a:t>GrdZ</a:t>
            </a:r>
            <a:r>
              <a:rPr lang="en-US" b="1" dirty="0">
                <a:latin typeface="Menlo" panose="020B0609030804020204" pitchFamily="49" charset="0"/>
              </a:rPr>
              <a:t>  </a:t>
            </a:r>
            <a:r>
              <a:rPr lang="en-US" b="1" dirty="0" err="1">
                <a:latin typeface="Menlo" panose="020B0609030804020204" pitchFamily="49" charset="0"/>
              </a:rPr>
              <a:t>BlkX</a:t>
            </a:r>
            <a:r>
              <a:rPr lang="en-US" b="1" dirty="0">
                <a:latin typeface="Menlo" panose="020B0609030804020204" pitchFamily="49" charset="0"/>
              </a:rPr>
              <a:t>  </a:t>
            </a:r>
            <a:r>
              <a:rPr lang="en-US" b="1" dirty="0" err="1">
                <a:latin typeface="Menlo" panose="020B0609030804020204" pitchFamily="49" charset="0"/>
              </a:rPr>
              <a:t>BlkY</a:t>
            </a:r>
            <a:r>
              <a:rPr lang="en-US" b="1" dirty="0">
                <a:latin typeface="Menlo" panose="020B0609030804020204" pitchFamily="49" charset="0"/>
              </a:rPr>
              <a:t>  </a:t>
            </a:r>
            <a:r>
              <a:rPr lang="en-US" b="1" dirty="0" err="1">
                <a:latin typeface="Menlo" panose="020B0609030804020204" pitchFamily="49" charset="0"/>
              </a:rPr>
              <a:t>BlkZ</a:t>
            </a:r>
            <a:r>
              <a:rPr lang="en-US" b="1" dirty="0">
                <a:latin typeface="Menlo" panose="020B0609030804020204" pitchFamily="49" charset="0"/>
              </a:rPr>
              <a:t>  Reg/</a:t>
            </a:r>
            <a:r>
              <a:rPr lang="en-US" b="1" dirty="0" err="1">
                <a:latin typeface="Menlo" panose="020B0609030804020204" pitchFamily="49" charset="0"/>
              </a:rPr>
              <a:t>Trd</a:t>
            </a:r>
            <a:r>
              <a:rPr lang="en-US" b="1" dirty="0">
                <a:latin typeface="Menlo" panose="020B0609030804020204" pitchFamily="49" charset="0"/>
              </a:rPr>
              <a:t>    Bytes           Name</a:t>
            </a:r>
          </a:p>
          <a:p>
            <a:r>
              <a:rPr lang="en-US" b="1" dirty="0">
                <a:latin typeface="Menlo" panose="020B0609030804020204" pitchFamily="49" charset="0"/>
              </a:rPr>
              <a:t> ----------  --------------   ----  ----  ----  ----  ----  ----  -------    -----    ------------------</a:t>
            </a:r>
          </a:p>
          <a:p>
            <a:r>
              <a:rPr lang="en-US" b="1" dirty="0">
                <a:latin typeface="Menlo" panose="020B0609030804020204" pitchFamily="49" charset="0"/>
              </a:rPr>
              <a:t>   0.560425            1856                                                     12    [CUDA </a:t>
            </a:r>
            <a:r>
              <a:rPr lang="en-US" b="1" dirty="0" err="1">
                <a:latin typeface="Menlo" panose="020B0609030804020204" pitchFamily="49" charset="0"/>
              </a:rPr>
              <a:t>memcpy</a:t>
            </a:r>
            <a:r>
              <a:rPr lang="en-US" b="1" dirty="0">
                <a:latin typeface="Menlo" panose="020B0609030804020204" pitchFamily="49" charset="0"/>
              </a:rPr>
              <a:t> </a:t>
            </a:r>
            <a:r>
              <a:rPr lang="en-US" b="1" dirty="0" err="1">
                <a:latin typeface="Menlo" panose="020B0609030804020204" pitchFamily="49" charset="0"/>
              </a:rPr>
              <a:t>DtoH</a:t>
            </a:r>
            <a:r>
              <a:rPr lang="en-US" b="1" dirty="0">
                <a:latin typeface="Menlo" panose="020B0609030804020204" pitchFamily="49" charset="0"/>
              </a:rPr>
              <a:t>]</a:t>
            </a:r>
          </a:p>
          <a:p>
            <a:r>
              <a:rPr lang="en-US" b="1" dirty="0">
                <a:latin typeface="Menlo" panose="020B0609030804020204" pitchFamily="49" charset="0"/>
              </a:rPr>
              <a:t>   0.589790            2432                                                   8192    [CUDA </a:t>
            </a:r>
            <a:r>
              <a:rPr lang="en-US" b="1" dirty="0" err="1">
                <a:latin typeface="Menlo" panose="020B0609030804020204" pitchFamily="49" charset="0"/>
              </a:rPr>
              <a:t>memcpy</a:t>
            </a:r>
            <a:r>
              <a:rPr lang="en-US" b="1" dirty="0">
                <a:latin typeface="Menlo" panose="020B0609030804020204" pitchFamily="49" charset="0"/>
              </a:rPr>
              <a:t> </a:t>
            </a:r>
            <a:r>
              <a:rPr lang="en-US" b="1" dirty="0" err="1">
                <a:latin typeface="Menlo" panose="020B0609030804020204" pitchFamily="49" charset="0"/>
              </a:rPr>
              <a:t>HtoD</a:t>
            </a:r>
            <a:r>
              <a:rPr lang="en-US" b="1" dirty="0">
                <a:latin typeface="Menlo" panose="020B0609030804020204" pitchFamily="49" charset="0"/>
              </a:rPr>
              <a:t>]</a:t>
            </a:r>
          </a:p>
          <a:p>
            <a:r>
              <a:rPr lang="en-US" b="1" dirty="0">
                <a:latin typeface="Menlo" panose="020B0609030804020204" pitchFamily="49" charset="0"/>
              </a:rPr>
              <a:t>   0.589809            2208                                                   8192    [CUDA </a:t>
            </a:r>
            <a:r>
              <a:rPr lang="en-US" b="1" dirty="0" err="1">
                <a:latin typeface="Menlo" panose="020B0609030804020204" pitchFamily="49" charset="0"/>
              </a:rPr>
              <a:t>memcpy</a:t>
            </a:r>
            <a:r>
              <a:rPr lang="en-US" b="1" dirty="0">
                <a:latin typeface="Menlo" panose="020B0609030804020204" pitchFamily="49" charset="0"/>
              </a:rPr>
              <a:t> </a:t>
            </a:r>
            <a:r>
              <a:rPr lang="en-US" b="1" dirty="0" err="1">
                <a:latin typeface="Menlo" panose="020B0609030804020204" pitchFamily="49" charset="0"/>
              </a:rPr>
              <a:t>HtoD</a:t>
            </a:r>
            <a:r>
              <a:rPr lang="en-US" b="1" dirty="0">
                <a:latin typeface="Menlo" panose="020B0609030804020204" pitchFamily="49" charset="0"/>
              </a:rPr>
              <a:t>]</a:t>
            </a:r>
          </a:p>
          <a:p>
            <a:r>
              <a:rPr lang="en-US" b="1" dirty="0">
                <a:latin typeface="Menlo" panose="020B0609030804020204" pitchFamily="49" charset="0"/>
              </a:rPr>
              <a:t>   0.589855            4256      8     1     1   128     1     1       16             __xl_main_l28_OL_1</a:t>
            </a:r>
          </a:p>
          <a:p>
            <a:r>
              <a:rPr lang="en-US" b="1" dirty="0">
                <a:latin typeface="Menlo" panose="020B0609030804020204" pitchFamily="49" charset="0"/>
              </a:rPr>
              <a:t>   0.589876            2048                                                   8192    [CUDA </a:t>
            </a:r>
            <a:r>
              <a:rPr lang="en-US" b="1" dirty="0" err="1">
                <a:latin typeface="Menlo" panose="020B0609030804020204" pitchFamily="49" charset="0"/>
              </a:rPr>
              <a:t>memcpy</a:t>
            </a:r>
            <a:r>
              <a:rPr lang="en-US" b="1" dirty="0">
                <a:latin typeface="Menlo" panose="020B0609030804020204" pitchFamily="49" charset="0"/>
              </a:rPr>
              <a:t> </a:t>
            </a:r>
            <a:r>
              <a:rPr lang="en-US" b="1" dirty="0" err="1">
                <a:latin typeface="Menlo" panose="020B0609030804020204" pitchFamily="49" charset="0"/>
              </a:rPr>
              <a:t>DtoH</a:t>
            </a:r>
            <a:r>
              <a:rPr lang="en-US" b="1" dirty="0">
                <a:latin typeface="Menlo" panose="020B0609030804020204" pitchFamily="49" charset="0"/>
              </a:rPr>
              <a:t>]</a:t>
            </a:r>
          </a:p>
          <a:p>
            <a:endParaRPr lang="en-US" b="1" dirty="0">
              <a:latin typeface="Menlo" panose="020B0609030804020204" pitchFamily="49" charset="0"/>
            </a:endParaRPr>
          </a:p>
        </p:txBody>
      </p:sp>
      <p:sp>
        <p:nvSpPr>
          <p:cNvPr id="16" name="TextBox 15">
            <a:extLst>
              <a:ext uri="{FF2B5EF4-FFF2-40B4-BE49-F238E27FC236}">
                <a16:creationId xmlns:a16="http://schemas.microsoft.com/office/drawing/2014/main" id="{BF288986-9CB2-3345-8548-9732871A9F24}"/>
              </a:ext>
            </a:extLst>
          </p:cNvPr>
          <p:cNvSpPr txBox="1"/>
          <p:nvPr/>
        </p:nvSpPr>
        <p:spPr>
          <a:xfrm>
            <a:off x="4580693" y="5894994"/>
            <a:ext cx="3494762" cy="523220"/>
          </a:xfrm>
          <a:prstGeom prst="rect">
            <a:avLst/>
          </a:prstGeom>
          <a:noFill/>
          <a:ln>
            <a:solidFill>
              <a:srgbClr val="0070C0"/>
            </a:solidFill>
          </a:ln>
        </p:spPr>
        <p:txBody>
          <a:bodyPr wrap="square" rtlCol="0">
            <a:spAutoFit/>
          </a:bodyPr>
          <a:lstStyle/>
          <a:p>
            <a:r>
              <a:rPr lang="en-US" dirty="0"/>
              <a:t>We can see data transfer of arrays a and b around the calls to the offloaded region</a:t>
            </a:r>
          </a:p>
        </p:txBody>
      </p:sp>
      <p:cxnSp>
        <p:nvCxnSpPr>
          <p:cNvPr id="13" name="Straight Arrow Connector 12">
            <a:extLst>
              <a:ext uri="{FF2B5EF4-FFF2-40B4-BE49-F238E27FC236}">
                <a16:creationId xmlns:a16="http://schemas.microsoft.com/office/drawing/2014/main" id="{2FAD44E3-AA1E-CB4C-A17B-1B4DE0923C91}"/>
              </a:ext>
            </a:extLst>
          </p:cNvPr>
          <p:cNvCxnSpPr>
            <a:cxnSpLocks/>
            <a:stCxn id="16" idx="0"/>
          </p:cNvCxnSpPr>
          <p:nvPr/>
        </p:nvCxnSpPr>
        <p:spPr>
          <a:xfrm flipV="1">
            <a:off x="6328074" y="4639678"/>
            <a:ext cx="3040643" cy="1255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69A68AB-3181-7D47-BE70-A7466530DFC9}"/>
              </a:ext>
            </a:extLst>
          </p:cNvPr>
          <p:cNvCxnSpPr>
            <a:cxnSpLocks/>
          </p:cNvCxnSpPr>
          <p:nvPr/>
        </p:nvCxnSpPr>
        <p:spPr>
          <a:xfrm flipV="1">
            <a:off x="5106390" y="4322618"/>
            <a:ext cx="4262327" cy="1572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itle 1">
            <a:extLst>
              <a:ext uri="{FF2B5EF4-FFF2-40B4-BE49-F238E27FC236}">
                <a16:creationId xmlns:a16="http://schemas.microsoft.com/office/drawing/2014/main" id="{C0795DE5-EA27-9F42-B186-2FE58F9DFA2F}"/>
              </a:ext>
            </a:extLst>
          </p:cNvPr>
          <p:cNvSpPr>
            <a:spLocks noGrp="1"/>
          </p:cNvSpPr>
          <p:nvPr>
            <p:ph type="title"/>
          </p:nvPr>
        </p:nvSpPr>
        <p:spPr>
          <a:xfrm>
            <a:off x="397392" y="406592"/>
            <a:ext cx="11163868" cy="828948"/>
          </a:xfrm>
        </p:spPr>
        <p:txBody>
          <a:bodyPr/>
          <a:lstStyle/>
          <a:p>
            <a:r>
              <a:rPr lang="en-US" dirty="0">
                <a:latin typeface="Arial" panose="020B0604020202020204" pitchFamily="34" charset="0"/>
                <a:ea typeface="Menlo" panose="020B0609030804020204" pitchFamily="49" charset="0"/>
                <a:cs typeface="Arial" panose="020B0604020202020204" pitchFamily="34" charset="0"/>
              </a:rPr>
              <a:t>Demo: 3. Mapping data, Example 1</a:t>
            </a:r>
            <a:endParaRPr lang="en-US" dirty="0"/>
          </a:p>
        </p:txBody>
      </p:sp>
    </p:spTree>
    <p:extLst>
      <p:ext uri="{BB962C8B-B14F-4D97-AF65-F5344CB8AC3E}">
        <p14:creationId xmlns:p14="http://schemas.microsoft.com/office/powerpoint/2010/main" val="19668760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848DEE-70FA-6A4E-8433-C90175C227B8}"/>
              </a:ext>
            </a:extLst>
          </p:cNvPr>
          <p:cNvSpPr txBox="1"/>
          <p:nvPr/>
        </p:nvSpPr>
        <p:spPr>
          <a:xfrm>
            <a:off x="149902" y="1117134"/>
            <a:ext cx="10732957" cy="5262979"/>
          </a:xfrm>
          <a:prstGeom prst="rect">
            <a:avLst/>
          </a:prstGeom>
          <a:solidFill>
            <a:schemeClr val="bg1"/>
          </a:solidFill>
          <a:ln>
            <a:solidFill>
              <a:srgbClr val="0070C0"/>
            </a:solidFill>
          </a:ln>
        </p:spPr>
        <p:txBody>
          <a:bodyPr wrap="square" rtlCol="0">
            <a:spAutoFit/>
          </a:bodyPr>
          <a:lstStyle/>
          <a:p>
            <a:r>
              <a:rPr lang="en-US" dirty="0">
                <a:solidFill>
                  <a:srgbClr val="34A327"/>
                </a:solidFill>
                <a:latin typeface="Menlo" panose="020B0609030804020204" pitchFamily="49" charset="0"/>
              </a:rPr>
              <a:t>void</a:t>
            </a:r>
            <a:r>
              <a:rPr lang="en-US" dirty="0">
                <a:latin typeface="Menlo" panose="020B0609030804020204" pitchFamily="49" charset="0"/>
              </a:rPr>
              <a:t> </a:t>
            </a:r>
            <a:r>
              <a:rPr lang="en-US" dirty="0" err="1">
                <a:solidFill>
                  <a:srgbClr val="5E34FF"/>
                </a:solidFill>
                <a:latin typeface="Menlo" panose="020B0609030804020204" pitchFamily="49" charset="0"/>
              </a:rPr>
              <a:t>daxpy</a:t>
            </a:r>
            <a:r>
              <a:rPr lang="en-US" dirty="0">
                <a:latin typeface="Menlo" panose="020B0609030804020204" pitchFamily="49" charset="0"/>
              </a:rPr>
              <a:t>( </a:t>
            </a:r>
            <a:r>
              <a:rPr lang="en-US" dirty="0">
                <a:solidFill>
                  <a:srgbClr val="34A327"/>
                </a:solidFill>
                <a:latin typeface="Menlo" panose="020B0609030804020204" pitchFamily="49" charset="0"/>
              </a:rPr>
              <a:t>double</a:t>
            </a:r>
            <a:r>
              <a:rPr lang="en-US" dirty="0">
                <a:latin typeface="Menlo" panose="020B0609030804020204" pitchFamily="49" charset="0"/>
              </a:rPr>
              <a:t> * </a:t>
            </a:r>
            <a:r>
              <a:rPr lang="en-US" dirty="0">
                <a:solidFill>
                  <a:srgbClr val="CD7923"/>
                </a:solidFill>
                <a:latin typeface="Menlo" panose="020B0609030804020204" pitchFamily="49" charset="0"/>
              </a:rPr>
              <a:t>__restrict__</a:t>
            </a:r>
            <a:r>
              <a:rPr lang="en-US" dirty="0">
                <a:latin typeface="Menlo" panose="020B0609030804020204" pitchFamily="49" charset="0"/>
              </a:rPr>
              <a:t> a, </a:t>
            </a:r>
            <a:r>
              <a:rPr lang="en-US" dirty="0">
                <a:solidFill>
                  <a:srgbClr val="34A327"/>
                </a:solidFill>
                <a:latin typeface="Menlo" panose="020B0609030804020204" pitchFamily="49" charset="0"/>
              </a:rPr>
              <a:t>double</a:t>
            </a:r>
            <a:r>
              <a:rPr lang="en-US" dirty="0">
                <a:latin typeface="Menlo" panose="020B0609030804020204" pitchFamily="49" charset="0"/>
              </a:rPr>
              <a:t> * </a:t>
            </a:r>
            <a:r>
              <a:rPr lang="en-US" dirty="0">
                <a:solidFill>
                  <a:srgbClr val="CD7923"/>
                </a:solidFill>
                <a:latin typeface="Menlo" panose="020B0609030804020204" pitchFamily="49" charset="0"/>
              </a:rPr>
              <a:t>__restrict__</a:t>
            </a:r>
            <a:r>
              <a:rPr lang="en-US" dirty="0">
                <a:latin typeface="Menlo" panose="020B0609030804020204" pitchFamily="49" charset="0"/>
              </a:rPr>
              <a:t> b,</a:t>
            </a:r>
            <a:endParaRPr lang="en-US" dirty="0">
              <a:solidFill>
                <a:srgbClr val="CD7923"/>
              </a:solidFill>
              <a:latin typeface="Menlo" panose="020B0609030804020204" pitchFamily="49" charset="0"/>
            </a:endParaRPr>
          </a:p>
          <a:p>
            <a:r>
              <a:rPr lang="en-US" dirty="0">
                <a:latin typeface="Menlo" panose="020B0609030804020204" pitchFamily="49" charset="0"/>
              </a:rPr>
              <a:t>            </a:t>
            </a:r>
            <a:r>
              <a:rPr lang="en-US" dirty="0">
                <a:solidFill>
                  <a:srgbClr val="34A327"/>
                </a:solidFill>
                <a:latin typeface="Menlo" panose="020B0609030804020204" pitchFamily="49" charset="0"/>
              </a:rPr>
              <a:t>double</a:t>
            </a:r>
            <a:r>
              <a:rPr lang="en-US" dirty="0">
                <a:latin typeface="Menlo" panose="020B0609030804020204" pitchFamily="49" charset="0"/>
              </a:rPr>
              <a:t> </a:t>
            </a:r>
            <a:r>
              <a:rPr lang="en-US" dirty="0">
                <a:solidFill>
                  <a:srgbClr val="CD7923"/>
                </a:solidFill>
                <a:latin typeface="Menlo" panose="020B0609030804020204" pitchFamily="49" charset="0"/>
              </a:rPr>
              <a:t>scalar</a:t>
            </a:r>
            <a:r>
              <a:rPr lang="en-US" dirty="0">
                <a:latin typeface="Menlo" panose="020B0609030804020204" pitchFamily="49" charset="0"/>
              </a:rPr>
              <a:t>, </a:t>
            </a:r>
            <a:r>
              <a:rPr lang="en-US" dirty="0" err="1">
                <a:solidFill>
                  <a:srgbClr val="34A327"/>
                </a:solidFill>
                <a:latin typeface="Menlo" panose="020B0609030804020204" pitchFamily="49" charset="0"/>
              </a:rPr>
              <a:t>int</a:t>
            </a:r>
            <a:r>
              <a:rPr lang="en-US" dirty="0">
                <a:latin typeface="Menlo" panose="020B0609030804020204" pitchFamily="49" charset="0"/>
              </a:rPr>
              <a:t> </a:t>
            </a:r>
            <a:r>
              <a:rPr lang="en-US" dirty="0" err="1">
                <a:solidFill>
                  <a:srgbClr val="CD7923"/>
                </a:solidFill>
                <a:latin typeface="Menlo" panose="020B0609030804020204" pitchFamily="49" charset="0"/>
              </a:rPr>
              <a:t>num_elements</a:t>
            </a:r>
            <a:r>
              <a:rPr lang="en-US" dirty="0">
                <a:latin typeface="Menlo" panose="020B0609030804020204" pitchFamily="49" charset="0"/>
              </a:rPr>
              <a:t> )</a:t>
            </a:r>
          </a:p>
          <a:p>
            <a:r>
              <a:rPr lang="en-US" dirty="0">
                <a:latin typeface="Menlo" panose="020B0609030804020204" pitchFamily="49" charset="0"/>
              </a:rPr>
              <a:t>{</a:t>
            </a:r>
          </a:p>
          <a:p>
            <a:pPr lvl="0"/>
            <a:r>
              <a:rPr lang="en-US" dirty="0">
                <a:solidFill>
                  <a:srgbClr val="7D7CA6"/>
                </a:solidFill>
                <a:latin typeface="Menlo" panose="020B0609030804020204" pitchFamily="49" charset="0"/>
              </a:rPr>
              <a:t>#pragma</a:t>
            </a:r>
            <a:r>
              <a:rPr lang="en-US" dirty="0">
                <a:latin typeface="Menlo" panose="020B0609030804020204" pitchFamily="49" charset="0"/>
              </a:rPr>
              <a:t> </a:t>
            </a:r>
            <a:r>
              <a:rPr lang="en-US" dirty="0" err="1">
                <a:latin typeface="Menlo" panose="020B0609030804020204" pitchFamily="49" charset="0"/>
              </a:rPr>
              <a:t>omp</a:t>
            </a:r>
            <a:r>
              <a:rPr lang="en-US" dirty="0">
                <a:latin typeface="Menlo" panose="020B0609030804020204" pitchFamily="49" charset="0"/>
              </a:rPr>
              <a:t> target teams distribute parallel </a:t>
            </a:r>
            <a:r>
              <a:rPr lang="en-US" dirty="0">
                <a:solidFill>
                  <a:srgbClr val="D03BFF"/>
                </a:solidFill>
                <a:latin typeface="Menlo" panose="020B0609030804020204" pitchFamily="49" charset="0"/>
              </a:rPr>
              <a:t>for </a:t>
            </a:r>
            <a:r>
              <a:rPr lang="en-US" dirty="0">
                <a:latin typeface="Menlo" panose="020B0609030804020204" pitchFamily="49" charset="0"/>
              </a:rPr>
              <a:t>map(</a:t>
            </a:r>
            <a:r>
              <a:rPr lang="en-US" dirty="0" err="1">
                <a:latin typeface="Menlo" panose="020B0609030804020204" pitchFamily="49" charset="0"/>
              </a:rPr>
              <a:t>tofrom:a</a:t>
            </a:r>
            <a:r>
              <a:rPr lang="en-US" dirty="0">
                <a:latin typeface="Menlo" panose="020B0609030804020204" pitchFamily="49" charset="0"/>
              </a:rPr>
              <a:t>[0:num_elements], b[0:num_elements])</a:t>
            </a:r>
          </a:p>
          <a:p>
            <a:r>
              <a:rPr lang="en-US" dirty="0">
                <a:latin typeface="Menlo" panose="020B0609030804020204" pitchFamily="49" charset="0"/>
              </a:rPr>
              <a:t>      </a:t>
            </a:r>
            <a:r>
              <a:rPr lang="en-US" dirty="0">
                <a:solidFill>
                  <a:srgbClr val="D03BFF"/>
                </a:solidFill>
                <a:latin typeface="Menlo" panose="020B0609030804020204" pitchFamily="49" charset="0"/>
              </a:rPr>
              <a:t>for</a:t>
            </a:r>
            <a:r>
              <a:rPr lang="en-US" dirty="0">
                <a:latin typeface="Menlo" panose="020B0609030804020204" pitchFamily="49" charset="0"/>
              </a:rPr>
              <a:t> (</a:t>
            </a:r>
            <a:r>
              <a:rPr lang="en-US" dirty="0" err="1">
                <a:solidFill>
                  <a:srgbClr val="34A327"/>
                </a:solidFill>
                <a:latin typeface="Menlo" panose="020B0609030804020204" pitchFamily="49" charset="0"/>
              </a:rPr>
              <a:t>size_t</a:t>
            </a:r>
            <a:r>
              <a:rPr lang="en-US" dirty="0">
                <a:latin typeface="Menlo" panose="020B0609030804020204" pitchFamily="49" charset="0"/>
              </a:rPr>
              <a:t> </a:t>
            </a:r>
            <a:r>
              <a:rPr lang="en-US" dirty="0">
                <a:solidFill>
                  <a:srgbClr val="CD7923"/>
                </a:solidFill>
                <a:latin typeface="Menlo" panose="020B0609030804020204" pitchFamily="49" charset="0"/>
              </a:rPr>
              <a:t>j</a:t>
            </a:r>
            <a:r>
              <a:rPr lang="en-US" dirty="0">
                <a:latin typeface="Menlo" panose="020B0609030804020204" pitchFamily="49" charset="0"/>
              </a:rPr>
              <a:t>=0; j&lt;</a:t>
            </a:r>
            <a:r>
              <a:rPr lang="en-US" dirty="0" err="1">
                <a:latin typeface="Menlo" panose="020B0609030804020204" pitchFamily="49" charset="0"/>
              </a:rPr>
              <a:t>num_elements</a:t>
            </a:r>
            <a:r>
              <a:rPr lang="en-US" dirty="0">
                <a:latin typeface="Menlo" panose="020B0609030804020204" pitchFamily="49" charset="0"/>
              </a:rPr>
              <a:t>; </a:t>
            </a:r>
            <a:r>
              <a:rPr lang="en-US" dirty="0" err="1">
                <a:latin typeface="Menlo" panose="020B0609030804020204" pitchFamily="49" charset="0"/>
              </a:rPr>
              <a:t>j++</a:t>
            </a:r>
            <a:r>
              <a:rPr lang="en-US" dirty="0">
                <a:latin typeface="Menlo" panose="020B0609030804020204" pitchFamily="49" charset="0"/>
              </a:rPr>
              <a:t>) {</a:t>
            </a:r>
          </a:p>
          <a:p>
            <a:r>
              <a:rPr lang="en-US" dirty="0">
                <a:latin typeface="Menlo" panose="020B0609030804020204" pitchFamily="49" charset="0"/>
              </a:rPr>
              <a:t>        a[j] = a[j] + b[j] * scalar;</a:t>
            </a:r>
          </a:p>
          <a:p>
            <a:r>
              <a:rPr lang="en-US" dirty="0">
                <a:latin typeface="Menlo" panose="020B0609030804020204" pitchFamily="49" charset="0"/>
              </a:rPr>
              <a:t>      }</a:t>
            </a:r>
          </a:p>
          <a:p>
            <a:r>
              <a:rPr lang="en-US" dirty="0">
                <a:latin typeface="Menlo" panose="020B0609030804020204" pitchFamily="49" charset="0"/>
              </a:rPr>
              <a:t>      </a:t>
            </a:r>
            <a:r>
              <a:rPr lang="en-US" dirty="0">
                <a:solidFill>
                  <a:srgbClr val="D03BFF"/>
                </a:solidFill>
                <a:latin typeface="Menlo" panose="020B0609030804020204" pitchFamily="49" charset="0"/>
              </a:rPr>
              <a:t>return</a:t>
            </a:r>
            <a:r>
              <a:rPr lang="en-US" dirty="0">
                <a:latin typeface="Menlo" panose="020B0609030804020204" pitchFamily="49" charset="0"/>
              </a:rPr>
              <a:t>;</a:t>
            </a:r>
          </a:p>
          <a:p>
            <a:r>
              <a:rPr lang="en-US" dirty="0">
                <a:latin typeface="Menlo" panose="020B0609030804020204" pitchFamily="49" charset="0"/>
              </a:rPr>
              <a:t>}</a:t>
            </a:r>
          </a:p>
          <a:p>
            <a:endParaRPr lang="en-US" dirty="0">
              <a:latin typeface="Menlo" panose="020B0609030804020204" pitchFamily="49" charset="0"/>
            </a:endParaRPr>
          </a:p>
          <a:p>
            <a:r>
              <a:rPr lang="en-US" dirty="0" err="1">
                <a:solidFill>
                  <a:srgbClr val="34A327"/>
                </a:solidFill>
                <a:latin typeface="Menlo" panose="020B0609030804020204" pitchFamily="49" charset="0"/>
              </a:rPr>
              <a:t>int</a:t>
            </a:r>
            <a:r>
              <a:rPr lang="en-US" dirty="0">
                <a:latin typeface="Menlo" panose="020B0609030804020204" pitchFamily="49" charset="0"/>
              </a:rPr>
              <a:t> </a:t>
            </a:r>
            <a:r>
              <a:rPr lang="en-US" dirty="0">
                <a:solidFill>
                  <a:srgbClr val="5E34FF"/>
                </a:solidFill>
                <a:latin typeface="Menlo" panose="020B0609030804020204" pitchFamily="49" charset="0"/>
              </a:rPr>
              <a:t>main</a:t>
            </a:r>
            <a:r>
              <a:rPr lang="en-US" dirty="0">
                <a:latin typeface="Menlo" panose="020B0609030804020204" pitchFamily="49" charset="0"/>
              </a:rPr>
              <a:t>( </a:t>
            </a:r>
            <a:r>
              <a:rPr lang="en-US" dirty="0" err="1">
                <a:solidFill>
                  <a:srgbClr val="34A327"/>
                </a:solidFill>
                <a:latin typeface="Menlo" panose="020B0609030804020204" pitchFamily="49" charset="0"/>
              </a:rPr>
              <a:t>int</a:t>
            </a:r>
            <a:r>
              <a:rPr lang="en-US" dirty="0">
                <a:latin typeface="Menlo" panose="020B0609030804020204" pitchFamily="49" charset="0"/>
              </a:rPr>
              <a:t> </a:t>
            </a:r>
            <a:r>
              <a:rPr lang="en-US" dirty="0" err="1">
                <a:solidFill>
                  <a:srgbClr val="CD7923"/>
                </a:solidFill>
                <a:latin typeface="Menlo" panose="020B0609030804020204" pitchFamily="49" charset="0"/>
              </a:rPr>
              <a:t>argc</a:t>
            </a:r>
            <a:r>
              <a:rPr lang="en-US" dirty="0">
                <a:latin typeface="Menlo" panose="020B0609030804020204" pitchFamily="49" charset="0"/>
              </a:rPr>
              <a:t>, </a:t>
            </a:r>
            <a:r>
              <a:rPr lang="en-US" dirty="0">
                <a:solidFill>
                  <a:srgbClr val="34A327"/>
                </a:solidFill>
                <a:latin typeface="Menlo" panose="020B0609030804020204" pitchFamily="49" charset="0"/>
              </a:rPr>
              <a:t>char</a:t>
            </a:r>
            <a:r>
              <a:rPr lang="en-US" dirty="0">
                <a:latin typeface="Menlo" panose="020B0609030804020204" pitchFamily="49" charset="0"/>
              </a:rPr>
              <a:t>** </a:t>
            </a:r>
            <a:r>
              <a:rPr lang="en-US" dirty="0" err="1">
                <a:solidFill>
                  <a:srgbClr val="CD7923"/>
                </a:solidFill>
                <a:latin typeface="Menlo" panose="020B0609030804020204" pitchFamily="49" charset="0"/>
              </a:rPr>
              <a:t>argv</a:t>
            </a:r>
            <a:r>
              <a:rPr lang="en-US" dirty="0">
                <a:latin typeface="Menlo" panose="020B0609030804020204" pitchFamily="49" charset="0"/>
              </a:rPr>
              <a:t> )</a:t>
            </a:r>
          </a:p>
          <a:p>
            <a:r>
              <a:rPr lang="en-US" dirty="0">
                <a:latin typeface="Menlo" panose="020B0609030804020204" pitchFamily="49" charset="0"/>
              </a:rPr>
              <a:t>{</a:t>
            </a:r>
          </a:p>
          <a:p>
            <a:r>
              <a:rPr lang="en-US" dirty="0">
                <a:latin typeface="Menlo" panose="020B0609030804020204" pitchFamily="49" charset="0"/>
              </a:rPr>
              <a:t>  ...</a:t>
            </a:r>
          </a:p>
          <a:p>
            <a:r>
              <a:rPr lang="en-US" dirty="0">
                <a:latin typeface="Menlo" panose="020B0609030804020204" pitchFamily="49" charset="0"/>
              </a:rPr>
              <a:t>  a = (</a:t>
            </a:r>
            <a:r>
              <a:rPr lang="en-US" dirty="0">
                <a:solidFill>
                  <a:srgbClr val="34A327"/>
                </a:solidFill>
                <a:latin typeface="Menlo" panose="020B0609030804020204" pitchFamily="49" charset="0"/>
              </a:rPr>
              <a:t>double</a:t>
            </a:r>
            <a:r>
              <a:rPr lang="en-US" dirty="0">
                <a:latin typeface="Menlo" panose="020B0609030804020204" pitchFamily="49" charset="0"/>
              </a:rPr>
              <a:t> *) malloc( </a:t>
            </a:r>
            <a:r>
              <a:rPr lang="en-US" dirty="0" err="1">
                <a:solidFill>
                  <a:srgbClr val="D03BFF"/>
                </a:solidFill>
                <a:latin typeface="Menlo" panose="020B0609030804020204" pitchFamily="49" charset="0"/>
              </a:rPr>
              <a:t>sizeof</a:t>
            </a:r>
            <a:r>
              <a:rPr lang="en-US" dirty="0">
                <a:latin typeface="Menlo" panose="020B0609030804020204" pitchFamily="49" charset="0"/>
              </a:rPr>
              <a:t>(</a:t>
            </a:r>
            <a:r>
              <a:rPr lang="en-US" dirty="0">
                <a:solidFill>
                  <a:srgbClr val="34A327"/>
                </a:solidFill>
                <a:latin typeface="Menlo" panose="020B0609030804020204" pitchFamily="49" charset="0"/>
              </a:rPr>
              <a:t>double</a:t>
            </a:r>
            <a:r>
              <a:rPr lang="en-US" dirty="0">
                <a:latin typeface="Menlo" panose="020B0609030804020204" pitchFamily="49" charset="0"/>
              </a:rPr>
              <a:t>)*</a:t>
            </a:r>
            <a:r>
              <a:rPr lang="en-US" dirty="0" err="1">
                <a:latin typeface="Menlo" panose="020B0609030804020204" pitchFamily="49" charset="0"/>
              </a:rPr>
              <a:t>num_elements</a:t>
            </a:r>
            <a:r>
              <a:rPr lang="en-US" dirty="0">
                <a:latin typeface="Menlo" panose="020B0609030804020204" pitchFamily="49" charset="0"/>
              </a:rPr>
              <a:t> );</a:t>
            </a:r>
          </a:p>
          <a:p>
            <a:r>
              <a:rPr lang="en-US" dirty="0">
                <a:latin typeface="Menlo" panose="020B0609030804020204" pitchFamily="49" charset="0"/>
              </a:rPr>
              <a:t>  b = (</a:t>
            </a:r>
            <a:r>
              <a:rPr lang="en-US" dirty="0">
                <a:solidFill>
                  <a:srgbClr val="34A327"/>
                </a:solidFill>
                <a:latin typeface="Menlo" panose="020B0609030804020204" pitchFamily="49" charset="0"/>
              </a:rPr>
              <a:t>double</a:t>
            </a:r>
            <a:r>
              <a:rPr lang="en-US" dirty="0">
                <a:latin typeface="Menlo" panose="020B0609030804020204" pitchFamily="49" charset="0"/>
              </a:rPr>
              <a:t> *) malloc( </a:t>
            </a:r>
            <a:r>
              <a:rPr lang="en-US" dirty="0" err="1">
                <a:solidFill>
                  <a:srgbClr val="D03BFF"/>
                </a:solidFill>
                <a:latin typeface="Menlo" panose="020B0609030804020204" pitchFamily="49" charset="0"/>
              </a:rPr>
              <a:t>sizeof</a:t>
            </a:r>
            <a:r>
              <a:rPr lang="en-US" dirty="0">
                <a:latin typeface="Menlo" panose="020B0609030804020204" pitchFamily="49" charset="0"/>
              </a:rPr>
              <a:t>(</a:t>
            </a:r>
            <a:r>
              <a:rPr lang="en-US" dirty="0">
                <a:solidFill>
                  <a:srgbClr val="34A327"/>
                </a:solidFill>
                <a:latin typeface="Menlo" panose="020B0609030804020204" pitchFamily="49" charset="0"/>
              </a:rPr>
              <a:t>double</a:t>
            </a:r>
            <a:r>
              <a:rPr lang="en-US" dirty="0">
                <a:latin typeface="Menlo" panose="020B0609030804020204" pitchFamily="49" charset="0"/>
              </a:rPr>
              <a:t>)*</a:t>
            </a:r>
            <a:r>
              <a:rPr lang="en-US" dirty="0" err="1">
                <a:latin typeface="Menlo" panose="020B0609030804020204" pitchFamily="49" charset="0"/>
              </a:rPr>
              <a:t>num_elements</a:t>
            </a:r>
            <a:r>
              <a:rPr lang="en-US" dirty="0">
                <a:latin typeface="Menlo" panose="020B0609030804020204" pitchFamily="49" charset="0"/>
              </a:rPr>
              <a:t> );</a:t>
            </a:r>
          </a:p>
          <a:p>
            <a:r>
              <a:rPr lang="en-US" dirty="0">
                <a:latin typeface="Menlo" panose="020B0609030804020204" pitchFamily="49" charset="0"/>
              </a:rPr>
              <a:t>  c = (</a:t>
            </a:r>
            <a:r>
              <a:rPr lang="en-US" dirty="0">
                <a:solidFill>
                  <a:srgbClr val="34A327"/>
                </a:solidFill>
                <a:latin typeface="Menlo" panose="020B0609030804020204" pitchFamily="49" charset="0"/>
              </a:rPr>
              <a:t>double</a:t>
            </a:r>
            <a:r>
              <a:rPr lang="en-US" dirty="0">
                <a:latin typeface="Menlo" panose="020B0609030804020204" pitchFamily="49" charset="0"/>
              </a:rPr>
              <a:t> *) malloc( </a:t>
            </a:r>
            <a:r>
              <a:rPr lang="en-US" dirty="0" err="1">
                <a:solidFill>
                  <a:srgbClr val="D03BFF"/>
                </a:solidFill>
                <a:latin typeface="Menlo" panose="020B0609030804020204" pitchFamily="49" charset="0"/>
              </a:rPr>
              <a:t>sizeof</a:t>
            </a:r>
            <a:r>
              <a:rPr lang="en-US" dirty="0">
                <a:latin typeface="Menlo" panose="020B0609030804020204" pitchFamily="49" charset="0"/>
              </a:rPr>
              <a:t>(</a:t>
            </a:r>
            <a:r>
              <a:rPr lang="en-US" dirty="0">
                <a:solidFill>
                  <a:srgbClr val="34A327"/>
                </a:solidFill>
                <a:latin typeface="Menlo" panose="020B0609030804020204" pitchFamily="49" charset="0"/>
              </a:rPr>
              <a:t>double</a:t>
            </a:r>
            <a:r>
              <a:rPr lang="en-US" dirty="0">
                <a:latin typeface="Menlo" panose="020B0609030804020204" pitchFamily="49" charset="0"/>
              </a:rPr>
              <a:t>)*</a:t>
            </a:r>
            <a:r>
              <a:rPr lang="en-US" dirty="0" err="1">
                <a:latin typeface="Menlo" panose="020B0609030804020204" pitchFamily="49" charset="0"/>
              </a:rPr>
              <a:t>num_elements</a:t>
            </a:r>
            <a:r>
              <a:rPr lang="en-US" dirty="0">
                <a:latin typeface="Menlo" panose="020B0609030804020204" pitchFamily="49" charset="0"/>
              </a:rPr>
              <a:t> );</a:t>
            </a:r>
          </a:p>
          <a:p>
            <a:r>
              <a:rPr lang="en-US" dirty="0">
                <a:solidFill>
                  <a:srgbClr val="D7391E"/>
                </a:solidFill>
                <a:latin typeface="Menlo" panose="020B0609030804020204" pitchFamily="49" charset="0"/>
              </a:rPr>
              <a:t>                                             </a:t>
            </a:r>
          </a:p>
          <a:p>
            <a:r>
              <a:rPr lang="en-US" dirty="0">
                <a:latin typeface="Menlo" panose="020B0609030804020204" pitchFamily="49" charset="0"/>
              </a:rPr>
              <a:t>  ...</a:t>
            </a:r>
          </a:p>
          <a:p>
            <a:r>
              <a:rPr lang="en-US" dirty="0">
                <a:latin typeface="Menlo" panose="020B0609030804020204" pitchFamily="49" charset="0"/>
              </a:rPr>
              <a:t>  </a:t>
            </a:r>
            <a:r>
              <a:rPr lang="en-US" dirty="0" err="1">
                <a:latin typeface="Menlo" panose="020B0609030804020204" pitchFamily="49" charset="0"/>
              </a:rPr>
              <a:t>daxpy</a:t>
            </a:r>
            <a:r>
              <a:rPr lang="en-US" dirty="0">
                <a:latin typeface="Menlo" panose="020B0609030804020204" pitchFamily="49" charset="0"/>
              </a:rPr>
              <a:t>( a, b, scalar, </a:t>
            </a:r>
            <a:r>
              <a:rPr lang="en-US" dirty="0" err="1">
                <a:latin typeface="Menlo" panose="020B0609030804020204" pitchFamily="49" charset="0"/>
              </a:rPr>
              <a:t>num_elements</a:t>
            </a:r>
            <a:r>
              <a:rPr lang="en-US" dirty="0">
                <a:latin typeface="Menlo" panose="020B0609030804020204" pitchFamily="49" charset="0"/>
              </a:rPr>
              <a:t> );</a:t>
            </a:r>
          </a:p>
          <a:p>
            <a:br>
              <a:rPr lang="en-US" dirty="0">
                <a:latin typeface="Menlo" panose="020B0609030804020204" pitchFamily="49" charset="0"/>
              </a:rPr>
            </a:br>
            <a:endParaRPr lang="en-US" dirty="0">
              <a:latin typeface="Menlo" panose="020B0609030804020204" pitchFamily="49" charset="0"/>
            </a:endParaRPr>
          </a:p>
          <a:p>
            <a:r>
              <a:rPr lang="en-US" dirty="0">
                <a:latin typeface="Menlo" panose="020B0609030804020204" pitchFamily="49" charset="0"/>
              </a:rPr>
              <a:t>  </a:t>
            </a:r>
            <a:r>
              <a:rPr lang="en-US" dirty="0" err="1">
                <a:latin typeface="Menlo" panose="020B0609030804020204" pitchFamily="49" charset="0"/>
              </a:rPr>
              <a:t>daxpy</a:t>
            </a:r>
            <a:r>
              <a:rPr lang="en-US" dirty="0">
                <a:latin typeface="Menlo" panose="020B0609030804020204" pitchFamily="49" charset="0"/>
              </a:rPr>
              <a:t>( c, a, scalar, </a:t>
            </a:r>
            <a:r>
              <a:rPr lang="en-US" dirty="0" err="1">
                <a:latin typeface="Menlo" panose="020B0609030804020204" pitchFamily="49" charset="0"/>
              </a:rPr>
              <a:t>num_elements</a:t>
            </a:r>
            <a:r>
              <a:rPr lang="en-US" dirty="0">
                <a:latin typeface="Menlo" panose="020B0609030804020204" pitchFamily="49" charset="0"/>
              </a:rPr>
              <a:t> );</a:t>
            </a:r>
          </a:p>
          <a:p>
            <a:br>
              <a:rPr lang="en-US" dirty="0">
                <a:latin typeface="Menlo" panose="020B0609030804020204" pitchFamily="49" charset="0"/>
              </a:rPr>
            </a:br>
            <a:r>
              <a:rPr lang="en-US" dirty="0">
                <a:latin typeface="Menlo" panose="020B0609030804020204" pitchFamily="49" charset="0"/>
              </a:rPr>
              <a:t>  ...</a:t>
            </a:r>
          </a:p>
        </p:txBody>
      </p:sp>
      <p:sp>
        <p:nvSpPr>
          <p:cNvPr id="8" name="TextBox 7">
            <a:extLst>
              <a:ext uri="{FF2B5EF4-FFF2-40B4-BE49-F238E27FC236}">
                <a16:creationId xmlns:a16="http://schemas.microsoft.com/office/drawing/2014/main" id="{4BB9CF10-9467-AD42-82A0-66CAFE705212}"/>
              </a:ext>
            </a:extLst>
          </p:cNvPr>
          <p:cNvSpPr txBox="1"/>
          <p:nvPr/>
        </p:nvSpPr>
        <p:spPr>
          <a:xfrm>
            <a:off x="8591859" y="2622208"/>
            <a:ext cx="3181611" cy="1323439"/>
          </a:xfrm>
          <a:prstGeom prst="rect">
            <a:avLst/>
          </a:prstGeom>
          <a:solidFill>
            <a:schemeClr val="lt1"/>
          </a:solidFill>
          <a:ln>
            <a:solidFill>
              <a:srgbClr val="0070C0"/>
            </a:solidFill>
          </a:ln>
        </p:spPr>
        <p:txBody>
          <a:bodyPr wrap="square" rtlCol="0">
            <a:spAutoFit/>
          </a:bodyPr>
          <a:lstStyle/>
          <a:p>
            <a:r>
              <a:rPr lang="en-US" sz="1600" dirty="0"/>
              <a:t>Here is a slightly more complicated example, where we want to call </a:t>
            </a:r>
            <a:r>
              <a:rPr lang="en-US" sz="1600" dirty="0" err="1"/>
              <a:t>daxpy</a:t>
            </a:r>
            <a:r>
              <a:rPr lang="en-US" sz="1600" dirty="0"/>
              <a:t> on multiple arrays, so we’ve pulled it into a function.</a:t>
            </a:r>
          </a:p>
        </p:txBody>
      </p:sp>
      <p:sp>
        <p:nvSpPr>
          <p:cNvPr id="9" name="Title 1">
            <a:extLst>
              <a:ext uri="{FF2B5EF4-FFF2-40B4-BE49-F238E27FC236}">
                <a16:creationId xmlns:a16="http://schemas.microsoft.com/office/drawing/2014/main" id="{D7D7DEB6-3179-D148-911C-C6392B44DA22}"/>
              </a:ext>
            </a:extLst>
          </p:cNvPr>
          <p:cNvSpPr txBox="1">
            <a:spLocks/>
          </p:cNvSpPr>
          <p:nvPr/>
        </p:nvSpPr>
        <p:spPr>
          <a:xfrm>
            <a:off x="397392" y="406592"/>
            <a:ext cx="11163868" cy="8289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000000"/>
              </a:buClr>
              <a:buSzPts val="1400"/>
              <a:buFont typeface="Arial"/>
              <a:buNone/>
              <a:defRPr sz="3000" b="1"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2pPr>
            <a:lvl3pPr marR="0" lvl="2"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3pPr>
            <a:lvl4pPr marR="0" lvl="3"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4pPr>
            <a:lvl5pPr marR="0" lvl="4"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5pPr>
            <a:lvl6pPr marR="0" lvl="5"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6pPr>
            <a:lvl7pPr marR="0" lvl="6"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7pPr>
            <a:lvl8pPr marR="0" lvl="7"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8pPr>
            <a:lvl9pPr marR="0" lvl="8"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9pPr>
          </a:lstStyle>
          <a:p>
            <a:r>
              <a:rPr lang="en-US" dirty="0">
                <a:latin typeface="Arial" panose="020B0604020202020204" pitchFamily="34" charset="0"/>
                <a:ea typeface="Menlo" panose="020B0609030804020204" pitchFamily="49" charset="0"/>
                <a:cs typeface="Arial" panose="020B0604020202020204" pitchFamily="34" charset="0"/>
              </a:rPr>
              <a:t>Demo: 3. Mapping data, Example 2</a:t>
            </a:r>
            <a:endParaRPr lang="en-US" dirty="0"/>
          </a:p>
        </p:txBody>
      </p:sp>
    </p:spTree>
    <p:extLst>
      <p:ext uri="{BB962C8B-B14F-4D97-AF65-F5344CB8AC3E}">
        <p14:creationId xmlns:p14="http://schemas.microsoft.com/office/powerpoint/2010/main" val="5317224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848DEE-70FA-6A4E-8433-C90175C227B8}"/>
              </a:ext>
            </a:extLst>
          </p:cNvPr>
          <p:cNvSpPr txBox="1"/>
          <p:nvPr/>
        </p:nvSpPr>
        <p:spPr>
          <a:xfrm>
            <a:off x="149902" y="1117134"/>
            <a:ext cx="10732957" cy="5262979"/>
          </a:xfrm>
          <a:prstGeom prst="rect">
            <a:avLst/>
          </a:prstGeom>
          <a:solidFill>
            <a:schemeClr val="bg1"/>
          </a:solidFill>
          <a:ln>
            <a:solidFill>
              <a:srgbClr val="0070C0"/>
            </a:solidFill>
          </a:ln>
        </p:spPr>
        <p:txBody>
          <a:bodyPr wrap="square" rtlCol="0">
            <a:spAutoFit/>
          </a:bodyPr>
          <a:lstStyle/>
          <a:p>
            <a:r>
              <a:rPr lang="en-US" dirty="0">
                <a:solidFill>
                  <a:srgbClr val="D03BFF"/>
                </a:solidFill>
                <a:latin typeface="Menlo" panose="020B0609030804020204" pitchFamily="49" charset="0"/>
              </a:rPr>
              <a:t>subroutine</a:t>
            </a:r>
            <a:r>
              <a:rPr lang="en-US" dirty="0">
                <a:latin typeface="Menlo" panose="020B0609030804020204" pitchFamily="49" charset="0"/>
              </a:rPr>
              <a:t> </a:t>
            </a:r>
            <a:r>
              <a:rPr lang="en-US" dirty="0" err="1">
                <a:solidFill>
                  <a:srgbClr val="5E34FF"/>
                </a:solidFill>
                <a:latin typeface="Menlo" panose="020B0609030804020204" pitchFamily="49" charset="0"/>
              </a:rPr>
              <a:t>daxpy</a:t>
            </a:r>
            <a:r>
              <a:rPr lang="en-US" dirty="0">
                <a:latin typeface="Menlo" panose="020B0609030804020204" pitchFamily="49" charset="0"/>
              </a:rPr>
              <a:t>( scalar, </a:t>
            </a:r>
            <a:r>
              <a:rPr lang="en-US" dirty="0" err="1">
                <a:latin typeface="Menlo" panose="020B0609030804020204" pitchFamily="49" charset="0"/>
              </a:rPr>
              <a:t>num_elements</a:t>
            </a:r>
            <a:r>
              <a:rPr lang="en-US" dirty="0">
                <a:latin typeface="Menlo" panose="020B0609030804020204" pitchFamily="49" charset="0"/>
              </a:rPr>
              <a:t> )</a:t>
            </a:r>
          </a:p>
          <a:p>
            <a:r>
              <a:rPr lang="en-US" dirty="0">
                <a:latin typeface="Menlo" panose="020B0609030804020204" pitchFamily="49" charset="0"/>
              </a:rPr>
              <a:t> ...</a:t>
            </a:r>
            <a:endParaRPr lang="en-US" dirty="0">
              <a:solidFill>
                <a:srgbClr val="34A327"/>
              </a:solidFill>
              <a:latin typeface="Menlo" panose="020B0609030804020204" pitchFamily="49" charset="0"/>
            </a:endParaRPr>
          </a:p>
          <a:p>
            <a:endParaRPr lang="en-US" dirty="0">
              <a:latin typeface="Menlo" panose="020B0609030804020204" pitchFamily="49" charset="0"/>
            </a:endParaRPr>
          </a:p>
          <a:p>
            <a:r>
              <a:rPr lang="en-US" dirty="0">
                <a:solidFill>
                  <a:srgbClr val="D7391E"/>
                </a:solidFill>
                <a:latin typeface="Menlo" panose="020B0609030804020204" pitchFamily="49" charset="0"/>
              </a:rPr>
              <a:t>!$</a:t>
            </a:r>
            <a:r>
              <a:rPr lang="en-US" dirty="0" err="1">
                <a:solidFill>
                  <a:srgbClr val="D7391E"/>
                </a:solidFill>
                <a:latin typeface="Menlo" panose="020B0609030804020204" pitchFamily="49" charset="0"/>
              </a:rPr>
              <a:t>omp</a:t>
            </a:r>
            <a:r>
              <a:rPr lang="en-US" dirty="0">
                <a:solidFill>
                  <a:srgbClr val="D7391E"/>
                </a:solidFill>
                <a:latin typeface="Menlo" panose="020B0609030804020204" pitchFamily="49" charset="0"/>
              </a:rPr>
              <a:t> target teams distribute parallel do </a:t>
            </a:r>
            <a:r>
              <a:rPr lang="en-US" dirty="0" err="1">
                <a:solidFill>
                  <a:srgbClr val="D7391E"/>
                </a:solidFill>
                <a:latin typeface="Menlo" panose="020B0609030804020204" pitchFamily="49" charset="0"/>
              </a:rPr>
              <a:t>simd</a:t>
            </a:r>
            <a:r>
              <a:rPr lang="en-US" dirty="0">
                <a:solidFill>
                  <a:srgbClr val="D7391E"/>
                </a:solidFill>
                <a:latin typeface="Menlo" panose="020B0609030804020204" pitchFamily="49" charset="0"/>
              </a:rPr>
              <a:t> map(</a:t>
            </a:r>
            <a:r>
              <a:rPr lang="en-US" dirty="0" err="1">
                <a:solidFill>
                  <a:srgbClr val="D7391E"/>
                </a:solidFill>
                <a:latin typeface="Menlo" panose="020B0609030804020204" pitchFamily="49" charset="0"/>
              </a:rPr>
              <a:t>tofrom:a</a:t>
            </a:r>
            <a:r>
              <a:rPr lang="en-US" dirty="0">
                <a:solidFill>
                  <a:srgbClr val="D7391E"/>
                </a:solidFill>
                <a:latin typeface="Menlo" panose="020B0609030804020204" pitchFamily="49" charset="0"/>
              </a:rPr>
              <a:t>) map(</a:t>
            </a:r>
            <a:r>
              <a:rPr lang="en-US" dirty="0" err="1">
                <a:solidFill>
                  <a:srgbClr val="D7391E"/>
                </a:solidFill>
                <a:latin typeface="Menlo" panose="020B0609030804020204" pitchFamily="49" charset="0"/>
              </a:rPr>
              <a:t>to:b</a:t>
            </a:r>
            <a:r>
              <a:rPr lang="en-US" dirty="0">
                <a:solidFill>
                  <a:srgbClr val="D7391E"/>
                </a:solidFill>
                <a:latin typeface="Menlo" panose="020B0609030804020204" pitchFamily="49" charset="0"/>
              </a:rPr>
              <a:t>)                   </a:t>
            </a:r>
          </a:p>
          <a:p>
            <a:r>
              <a:rPr lang="en-US" dirty="0">
                <a:latin typeface="Menlo" panose="020B0609030804020204" pitchFamily="49" charset="0"/>
              </a:rPr>
              <a:t>    </a:t>
            </a:r>
            <a:r>
              <a:rPr lang="en-US" dirty="0">
                <a:solidFill>
                  <a:srgbClr val="D03BFF"/>
                </a:solidFill>
                <a:latin typeface="Menlo" panose="020B0609030804020204" pitchFamily="49" charset="0"/>
              </a:rPr>
              <a:t>do</a:t>
            </a:r>
            <a:r>
              <a:rPr lang="en-US" dirty="0">
                <a:latin typeface="Menlo" panose="020B0609030804020204" pitchFamily="49" charset="0"/>
              </a:rPr>
              <a:t> j=1,num_elements</a:t>
            </a:r>
          </a:p>
          <a:p>
            <a:r>
              <a:rPr lang="en-US" dirty="0">
                <a:latin typeface="Menlo" panose="020B0609030804020204" pitchFamily="49" charset="0"/>
              </a:rPr>
              <a:t>       a(j) = a(j)+scalar*b(j)</a:t>
            </a:r>
          </a:p>
          <a:p>
            <a:r>
              <a:rPr lang="en-US" dirty="0">
                <a:latin typeface="Menlo" panose="020B0609030804020204" pitchFamily="49" charset="0"/>
              </a:rPr>
              <a:t>    </a:t>
            </a:r>
            <a:r>
              <a:rPr lang="en-US" dirty="0">
                <a:solidFill>
                  <a:srgbClr val="D03BFF"/>
                </a:solidFill>
                <a:latin typeface="Menlo" panose="020B0609030804020204" pitchFamily="49" charset="0"/>
              </a:rPr>
              <a:t>end do</a:t>
            </a:r>
          </a:p>
          <a:p>
            <a:r>
              <a:rPr lang="en-US" dirty="0">
                <a:solidFill>
                  <a:srgbClr val="D7391E"/>
                </a:solidFill>
                <a:latin typeface="Menlo" panose="020B0609030804020204" pitchFamily="49" charset="0"/>
              </a:rPr>
              <a:t>!$</a:t>
            </a:r>
            <a:r>
              <a:rPr lang="en-US" dirty="0" err="1">
                <a:solidFill>
                  <a:srgbClr val="D7391E"/>
                </a:solidFill>
                <a:latin typeface="Menlo" panose="020B0609030804020204" pitchFamily="49" charset="0"/>
              </a:rPr>
              <a:t>omp</a:t>
            </a:r>
            <a:r>
              <a:rPr lang="en-US" dirty="0">
                <a:solidFill>
                  <a:srgbClr val="D7391E"/>
                </a:solidFill>
                <a:latin typeface="Menlo" panose="020B0609030804020204" pitchFamily="49" charset="0"/>
              </a:rPr>
              <a:t> end target teams distribute parallel do </a:t>
            </a:r>
            <a:r>
              <a:rPr lang="en-US" dirty="0" err="1">
                <a:solidFill>
                  <a:srgbClr val="D7391E"/>
                </a:solidFill>
                <a:latin typeface="Menlo" panose="020B0609030804020204" pitchFamily="49" charset="0"/>
              </a:rPr>
              <a:t>simd</a:t>
            </a:r>
            <a:r>
              <a:rPr lang="en-US" dirty="0">
                <a:solidFill>
                  <a:srgbClr val="D7391E"/>
                </a:solidFill>
                <a:latin typeface="Menlo" panose="020B0609030804020204" pitchFamily="49" charset="0"/>
              </a:rPr>
              <a:t>   </a:t>
            </a:r>
            <a:endParaRPr lang="en-US" dirty="0">
              <a:latin typeface="Menlo" panose="020B0609030804020204" pitchFamily="49" charset="0"/>
            </a:endParaRPr>
          </a:p>
          <a:p>
            <a:r>
              <a:rPr lang="en-US" dirty="0">
                <a:solidFill>
                  <a:srgbClr val="D03BFF"/>
                </a:solidFill>
                <a:latin typeface="Menlo" panose="020B0609030804020204" pitchFamily="49" charset="0"/>
              </a:rPr>
              <a:t>end subroutine</a:t>
            </a:r>
            <a:r>
              <a:rPr lang="en-US" dirty="0">
                <a:latin typeface="Menlo" panose="020B0609030804020204" pitchFamily="49" charset="0"/>
              </a:rPr>
              <a:t> </a:t>
            </a:r>
            <a:r>
              <a:rPr lang="en-US" dirty="0" err="1">
                <a:solidFill>
                  <a:srgbClr val="5E34FF"/>
                </a:solidFill>
                <a:latin typeface="Menlo" panose="020B0609030804020204" pitchFamily="49" charset="0"/>
              </a:rPr>
              <a:t>daxpy</a:t>
            </a:r>
            <a:endParaRPr lang="en-US" dirty="0">
              <a:solidFill>
                <a:srgbClr val="D03BFF"/>
              </a:solidFill>
              <a:latin typeface="Menlo" panose="020B0609030804020204" pitchFamily="49" charset="0"/>
            </a:endParaRPr>
          </a:p>
          <a:p>
            <a:endParaRPr lang="en-US" dirty="0">
              <a:latin typeface="Menlo" panose="020B0609030804020204" pitchFamily="49" charset="0"/>
            </a:endParaRPr>
          </a:p>
          <a:p>
            <a:r>
              <a:rPr lang="en-US" dirty="0">
                <a:solidFill>
                  <a:srgbClr val="D03BFF"/>
                </a:solidFill>
                <a:latin typeface="Menlo" panose="020B0609030804020204" pitchFamily="49" charset="0"/>
              </a:rPr>
              <a:t>program</a:t>
            </a:r>
            <a:r>
              <a:rPr lang="en-US" dirty="0">
                <a:latin typeface="Menlo" panose="020B0609030804020204" pitchFamily="49" charset="0"/>
              </a:rPr>
              <a:t> </a:t>
            </a:r>
            <a:r>
              <a:rPr lang="en-US" dirty="0">
                <a:solidFill>
                  <a:srgbClr val="5E34FF"/>
                </a:solidFill>
                <a:latin typeface="Menlo" panose="020B0609030804020204" pitchFamily="49" charset="0"/>
              </a:rPr>
              <a:t>main</a:t>
            </a:r>
            <a:endParaRPr lang="en-US" dirty="0">
              <a:solidFill>
                <a:srgbClr val="D03BFF"/>
              </a:solidFill>
              <a:latin typeface="Menlo" panose="020B0609030804020204" pitchFamily="49" charset="0"/>
            </a:endParaRPr>
          </a:p>
          <a:p>
            <a:r>
              <a:rPr lang="en-US" dirty="0">
                <a:latin typeface="Menlo" panose="020B0609030804020204" pitchFamily="49" charset="0"/>
              </a:rPr>
              <a:t> ...</a:t>
            </a:r>
          </a:p>
          <a:p>
            <a:r>
              <a:rPr lang="en-US" dirty="0">
                <a:latin typeface="Menlo" panose="020B0609030804020204" pitchFamily="49" charset="0"/>
              </a:rPr>
              <a:t> </a:t>
            </a:r>
          </a:p>
          <a:p>
            <a:r>
              <a:rPr lang="en-US" dirty="0">
                <a:latin typeface="Menlo" panose="020B0609030804020204" pitchFamily="49" charset="0"/>
              </a:rPr>
              <a:t>  </a:t>
            </a:r>
            <a:r>
              <a:rPr lang="en-US" dirty="0">
                <a:solidFill>
                  <a:srgbClr val="D03BFF"/>
                </a:solidFill>
                <a:latin typeface="Menlo" panose="020B0609030804020204" pitchFamily="49" charset="0"/>
              </a:rPr>
              <a:t>allocate</a:t>
            </a:r>
            <a:r>
              <a:rPr lang="en-US" dirty="0">
                <a:latin typeface="Menlo" panose="020B0609030804020204" pitchFamily="49" charset="0"/>
              </a:rPr>
              <a:t> (a(</a:t>
            </a:r>
            <a:r>
              <a:rPr lang="en-US" dirty="0" err="1">
                <a:latin typeface="Menlo" panose="020B0609030804020204" pitchFamily="49" charset="0"/>
              </a:rPr>
              <a:t>num_elements</a:t>
            </a:r>
            <a:r>
              <a:rPr lang="en-US" dirty="0">
                <a:latin typeface="Menlo" panose="020B0609030804020204" pitchFamily="49" charset="0"/>
              </a:rPr>
              <a:t>),stat=err)</a:t>
            </a:r>
          </a:p>
          <a:p>
            <a:r>
              <a:rPr lang="en-US" dirty="0">
                <a:latin typeface="Menlo" panose="020B0609030804020204" pitchFamily="49" charset="0"/>
              </a:rPr>
              <a:t>  </a:t>
            </a:r>
            <a:r>
              <a:rPr lang="en-US" dirty="0">
                <a:solidFill>
                  <a:srgbClr val="D03BFF"/>
                </a:solidFill>
                <a:latin typeface="Menlo" panose="020B0609030804020204" pitchFamily="49" charset="0"/>
              </a:rPr>
              <a:t>allocate</a:t>
            </a:r>
            <a:r>
              <a:rPr lang="en-US" dirty="0">
                <a:latin typeface="Menlo" panose="020B0609030804020204" pitchFamily="49" charset="0"/>
              </a:rPr>
              <a:t> (b(</a:t>
            </a:r>
            <a:r>
              <a:rPr lang="en-US" dirty="0" err="1">
                <a:latin typeface="Menlo" panose="020B0609030804020204" pitchFamily="49" charset="0"/>
              </a:rPr>
              <a:t>num_elements</a:t>
            </a:r>
            <a:r>
              <a:rPr lang="en-US" dirty="0">
                <a:latin typeface="Menlo" panose="020B0609030804020204" pitchFamily="49" charset="0"/>
              </a:rPr>
              <a:t>),stat=err)</a:t>
            </a:r>
          </a:p>
          <a:p>
            <a:r>
              <a:rPr lang="en-US" dirty="0">
                <a:latin typeface="Menlo" panose="020B0609030804020204" pitchFamily="49" charset="0"/>
              </a:rPr>
              <a:t>  </a:t>
            </a:r>
            <a:r>
              <a:rPr lang="en-US" dirty="0">
                <a:solidFill>
                  <a:srgbClr val="D03BFF"/>
                </a:solidFill>
                <a:latin typeface="Menlo" panose="020B0609030804020204" pitchFamily="49" charset="0"/>
              </a:rPr>
              <a:t>allocate</a:t>
            </a:r>
            <a:r>
              <a:rPr lang="en-US" dirty="0">
                <a:latin typeface="Menlo" panose="020B0609030804020204" pitchFamily="49" charset="0"/>
              </a:rPr>
              <a:t> (c(</a:t>
            </a:r>
            <a:r>
              <a:rPr lang="en-US" dirty="0" err="1">
                <a:latin typeface="Menlo" panose="020B0609030804020204" pitchFamily="49" charset="0"/>
              </a:rPr>
              <a:t>num_elements</a:t>
            </a:r>
            <a:r>
              <a:rPr lang="en-US" dirty="0">
                <a:latin typeface="Menlo" panose="020B0609030804020204" pitchFamily="49" charset="0"/>
              </a:rPr>
              <a:t>),stat=err)</a:t>
            </a:r>
          </a:p>
          <a:p>
            <a:br>
              <a:rPr lang="en-US" dirty="0">
                <a:latin typeface="Menlo" panose="020B0609030804020204" pitchFamily="49" charset="0"/>
              </a:rPr>
            </a:br>
            <a:r>
              <a:rPr lang="en-US" dirty="0">
                <a:latin typeface="Menlo" panose="020B0609030804020204" pitchFamily="49" charset="0"/>
              </a:rPr>
              <a:t>...</a:t>
            </a:r>
          </a:p>
          <a:p>
            <a:r>
              <a:rPr lang="en-US" dirty="0">
                <a:latin typeface="Menlo" panose="020B0609030804020204" pitchFamily="49" charset="0"/>
              </a:rPr>
              <a:t>  </a:t>
            </a:r>
            <a:r>
              <a:rPr lang="en-US" dirty="0">
                <a:solidFill>
                  <a:srgbClr val="D03BFF"/>
                </a:solidFill>
                <a:latin typeface="Menlo" panose="020B0609030804020204" pitchFamily="49" charset="0"/>
              </a:rPr>
              <a:t>call</a:t>
            </a:r>
            <a:r>
              <a:rPr lang="en-US" dirty="0">
                <a:latin typeface="Menlo" panose="020B0609030804020204" pitchFamily="49" charset="0"/>
              </a:rPr>
              <a:t> </a:t>
            </a:r>
            <a:r>
              <a:rPr lang="en-US" dirty="0" err="1">
                <a:solidFill>
                  <a:srgbClr val="5E34FF"/>
                </a:solidFill>
                <a:latin typeface="Menlo" panose="020B0609030804020204" pitchFamily="49" charset="0"/>
              </a:rPr>
              <a:t>daxpy</a:t>
            </a:r>
            <a:r>
              <a:rPr lang="en-US" dirty="0">
                <a:latin typeface="Menlo" panose="020B0609030804020204" pitchFamily="49" charset="0"/>
              </a:rPr>
              <a:t>( a, b, scalar, </a:t>
            </a:r>
            <a:r>
              <a:rPr lang="en-US" dirty="0" err="1">
                <a:latin typeface="Menlo" panose="020B0609030804020204" pitchFamily="49" charset="0"/>
              </a:rPr>
              <a:t>num_elements</a:t>
            </a:r>
            <a:r>
              <a:rPr lang="en-US" dirty="0">
                <a:latin typeface="Menlo" panose="020B0609030804020204" pitchFamily="49" charset="0"/>
              </a:rPr>
              <a:t> )</a:t>
            </a:r>
          </a:p>
          <a:p>
            <a:br>
              <a:rPr lang="en-US" dirty="0">
                <a:latin typeface="Menlo" panose="020B0609030804020204" pitchFamily="49" charset="0"/>
              </a:rPr>
            </a:br>
            <a:endParaRPr lang="en-US" dirty="0">
              <a:latin typeface="Menlo" panose="020B0609030804020204" pitchFamily="49" charset="0"/>
            </a:endParaRPr>
          </a:p>
          <a:p>
            <a:r>
              <a:rPr lang="en-US" dirty="0">
                <a:latin typeface="Menlo" panose="020B0609030804020204" pitchFamily="49" charset="0"/>
              </a:rPr>
              <a:t>  </a:t>
            </a:r>
            <a:r>
              <a:rPr lang="en-US" dirty="0">
                <a:solidFill>
                  <a:srgbClr val="D03BFF"/>
                </a:solidFill>
                <a:latin typeface="Menlo" panose="020B0609030804020204" pitchFamily="49" charset="0"/>
              </a:rPr>
              <a:t>call</a:t>
            </a:r>
            <a:r>
              <a:rPr lang="en-US" dirty="0">
                <a:latin typeface="Menlo" panose="020B0609030804020204" pitchFamily="49" charset="0"/>
              </a:rPr>
              <a:t> </a:t>
            </a:r>
            <a:r>
              <a:rPr lang="en-US" dirty="0" err="1">
                <a:solidFill>
                  <a:srgbClr val="5E34FF"/>
                </a:solidFill>
                <a:latin typeface="Menlo" panose="020B0609030804020204" pitchFamily="49" charset="0"/>
              </a:rPr>
              <a:t>daxpy</a:t>
            </a:r>
            <a:r>
              <a:rPr lang="en-US" dirty="0">
                <a:latin typeface="Menlo" panose="020B0609030804020204" pitchFamily="49" charset="0"/>
              </a:rPr>
              <a:t>( c, a, scalar, </a:t>
            </a:r>
            <a:r>
              <a:rPr lang="en-US" dirty="0" err="1">
                <a:latin typeface="Menlo" panose="020B0609030804020204" pitchFamily="49" charset="0"/>
              </a:rPr>
              <a:t>num_elements</a:t>
            </a:r>
            <a:r>
              <a:rPr lang="en-US" dirty="0">
                <a:latin typeface="Menlo" panose="020B0609030804020204" pitchFamily="49" charset="0"/>
              </a:rPr>
              <a:t> )</a:t>
            </a:r>
          </a:p>
          <a:p>
            <a:br>
              <a:rPr lang="en-US" dirty="0">
                <a:latin typeface="Menlo" panose="020B0609030804020204" pitchFamily="49" charset="0"/>
              </a:rPr>
            </a:br>
            <a:r>
              <a:rPr lang="en-US" dirty="0">
                <a:latin typeface="Menlo" panose="020B0609030804020204" pitchFamily="49" charset="0"/>
              </a:rPr>
              <a:t>  ...</a:t>
            </a:r>
          </a:p>
        </p:txBody>
      </p:sp>
      <p:sp>
        <p:nvSpPr>
          <p:cNvPr id="8" name="TextBox 7">
            <a:extLst>
              <a:ext uri="{FF2B5EF4-FFF2-40B4-BE49-F238E27FC236}">
                <a16:creationId xmlns:a16="http://schemas.microsoft.com/office/drawing/2014/main" id="{4BB9CF10-9467-AD42-82A0-66CAFE705212}"/>
              </a:ext>
            </a:extLst>
          </p:cNvPr>
          <p:cNvSpPr txBox="1"/>
          <p:nvPr/>
        </p:nvSpPr>
        <p:spPr>
          <a:xfrm>
            <a:off x="8591859" y="2622208"/>
            <a:ext cx="3181611" cy="1323439"/>
          </a:xfrm>
          <a:prstGeom prst="rect">
            <a:avLst/>
          </a:prstGeom>
          <a:solidFill>
            <a:schemeClr val="lt1"/>
          </a:solidFill>
          <a:ln>
            <a:solidFill>
              <a:srgbClr val="0070C0"/>
            </a:solidFill>
          </a:ln>
        </p:spPr>
        <p:txBody>
          <a:bodyPr wrap="square" rtlCol="0">
            <a:spAutoFit/>
          </a:bodyPr>
          <a:lstStyle/>
          <a:p>
            <a:r>
              <a:rPr lang="en-US" sz="1600" dirty="0"/>
              <a:t>Here is a slightly more complicated example, where we want to call </a:t>
            </a:r>
            <a:r>
              <a:rPr lang="en-US" sz="1600" dirty="0" err="1"/>
              <a:t>daxpy</a:t>
            </a:r>
            <a:r>
              <a:rPr lang="en-US" sz="1600" dirty="0"/>
              <a:t> on multiple arrays, so we’ve pulled it into a function.</a:t>
            </a:r>
          </a:p>
        </p:txBody>
      </p:sp>
      <p:sp>
        <p:nvSpPr>
          <p:cNvPr id="9" name="Title 1">
            <a:extLst>
              <a:ext uri="{FF2B5EF4-FFF2-40B4-BE49-F238E27FC236}">
                <a16:creationId xmlns:a16="http://schemas.microsoft.com/office/drawing/2014/main" id="{D7D7DEB6-3179-D148-911C-C6392B44DA22}"/>
              </a:ext>
            </a:extLst>
          </p:cNvPr>
          <p:cNvSpPr txBox="1">
            <a:spLocks/>
          </p:cNvSpPr>
          <p:nvPr/>
        </p:nvSpPr>
        <p:spPr>
          <a:xfrm>
            <a:off x="397392" y="406592"/>
            <a:ext cx="11163868" cy="8289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000000"/>
              </a:buClr>
              <a:buSzPts val="1400"/>
              <a:buFont typeface="Arial"/>
              <a:buNone/>
              <a:defRPr sz="3000" b="1"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2pPr>
            <a:lvl3pPr marR="0" lvl="2"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3pPr>
            <a:lvl4pPr marR="0" lvl="3"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4pPr>
            <a:lvl5pPr marR="0" lvl="4"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5pPr>
            <a:lvl6pPr marR="0" lvl="5"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6pPr>
            <a:lvl7pPr marR="0" lvl="6"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7pPr>
            <a:lvl8pPr marR="0" lvl="7"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8pPr>
            <a:lvl9pPr marR="0" lvl="8"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9pPr>
          </a:lstStyle>
          <a:p>
            <a:r>
              <a:rPr lang="en-US" dirty="0">
                <a:latin typeface="Arial" panose="020B0604020202020204" pitchFamily="34" charset="0"/>
                <a:ea typeface="Menlo" panose="020B0609030804020204" pitchFamily="49" charset="0"/>
                <a:cs typeface="Arial" panose="020B0604020202020204" pitchFamily="34" charset="0"/>
              </a:rPr>
              <a:t>Demo: 3. Mapping data, Example 2</a:t>
            </a:r>
            <a:endParaRPr lang="en-US" dirty="0"/>
          </a:p>
        </p:txBody>
      </p:sp>
    </p:spTree>
    <p:extLst>
      <p:ext uri="{BB962C8B-B14F-4D97-AF65-F5344CB8AC3E}">
        <p14:creationId xmlns:p14="http://schemas.microsoft.com/office/powerpoint/2010/main" val="201525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848DEE-70FA-6A4E-8433-C90175C227B8}"/>
              </a:ext>
            </a:extLst>
          </p:cNvPr>
          <p:cNvSpPr txBox="1"/>
          <p:nvPr/>
        </p:nvSpPr>
        <p:spPr>
          <a:xfrm>
            <a:off x="301715" y="1034829"/>
            <a:ext cx="11890285" cy="4247317"/>
          </a:xfrm>
          <a:prstGeom prst="rect">
            <a:avLst/>
          </a:prstGeom>
          <a:solidFill>
            <a:schemeClr val="bg1"/>
          </a:solidFill>
          <a:ln>
            <a:solidFill>
              <a:srgbClr val="0070C0"/>
            </a:solidFill>
          </a:ln>
        </p:spPr>
        <p:txBody>
          <a:bodyPr wrap="square" rtlCol="0">
            <a:spAutoFit/>
          </a:bodyPr>
          <a:lstStyle/>
          <a:p>
            <a:r>
              <a:rPr lang="en-US" sz="1500" b="1" dirty="0">
                <a:solidFill>
                  <a:schemeClr val="tx1"/>
                </a:solidFill>
                <a:latin typeface="Menlo" panose="020B0609030804020204" pitchFamily="49" charset="0"/>
              </a:rPr>
              <a:t>$ make 03_map_function</a:t>
            </a:r>
          </a:p>
          <a:p>
            <a:r>
              <a:rPr lang="en-US" sz="1500" dirty="0" err="1">
                <a:solidFill>
                  <a:schemeClr val="tx1"/>
                </a:solidFill>
                <a:latin typeface="Menlo" panose="020B0609030804020204" pitchFamily="49" charset="0"/>
              </a:rPr>
              <a:t>xlc</a:t>
            </a:r>
            <a:r>
              <a:rPr lang="en-US" sz="1500" dirty="0">
                <a:solidFill>
                  <a:schemeClr val="tx1"/>
                </a:solidFill>
                <a:latin typeface="Menlo" panose="020B0609030804020204" pitchFamily="49" charset="0"/>
              </a:rPr>
              <a:t>++ -O2 -</a:t>
            </a:r>
            <a:r>
              <a:rPr lang="en-US" sz="1500" dirty="0" err="1">
                <a:solidFill>
                  <a:schemeClr val="tx1"/>
                </a:solidFill>
                <a:latin typeface="Menlo" panose="020B0609030804020204" pitchFamily="49" charset="0"/>
              </a:rPr>
              <a:t>qsmp</a:t>
            </a:r>
            <a:r>
              <a:rPr lang="en-US" sz="1500" dirty="0">
                <a:solidFill>
                  <a:schemeClr val="tx1"/>
                </a:solidFill>
                <a:latin typeface="Menlo" panose="020B0609030804020204" pitchFamily="49" charset="0"/>
              </a:rPr>
              <a:t>=</a:t>
            </a:r>
            <a:r>
              <a:rPr lang="en-US" sz="1500" dirty="0" err="1">
                <a:solidFill>
                  <a:schemeClr val="tx1"/>
                </a:solidFill>
                <a:latin typeface="Menlo" panose="020B0609030804020204" pitchFamily="49" charset="0"/>
              </a:rPr>
              <a:t>omp</a:t>
            </a:r>
            <a:r>
              <a:rPr lang="en-US" sz="1500" dirty="0">
                <a:solidFill>
                  <a:schemeClr val="tx1"/>
                </a:solidFill>
                <a:latin typeface="Menlo" panose="020B0609030804020204" pitchFamily="49" charset="0"/>
              </a:rPr>
              <a:t> -</a:t>
            </a:r>
            <a:r>
              <a:rPr lang="en-US" sz="1500" dirty="0" err="1">
                <a:solidFill>
                  <a:schemeClr val="tx1"/>
                </a:solidFill>
                <a:latin typeface="Menlo" panose="020B0609030804020204" pitchFamily="49" charset="0"/>
              </a:rPr>
              <a:t>qoffload</a:t>
            </a:r>
            <a:r>
              <a:rPr lang="en-US" sz="1500" dirty="0">
                <a:solidFill>
                  <a:schemeClr val="tx1"/>
                </a:solidFill>
                <a:latin typeface="Menlo" panose="020B0609030804020204" pitchFamily="49" charset="0"/>
              </a:rPr>
              <a:t> 03_map_function.cpp -o 03_map_function</a:t>
            </a:r>
          </a:p>
          <a:p>
            <a:r>
              <a:rPr lang="en-US" sz="1500" dirty="0">
                <a:solidFill>
                  <a:schemeClr val="tx1"/>
                </a:solidFill>
                <a:latin typeface="Menlo" panose="020B0609030804020204" pitchFamily="49" charset="0"/>
              </a:rPr>
              <a:t>$ </a:t>
            </a:r>
            <a:r>
              <a:rPr lang="en-US" sz="1500" b="1" dirty="0" err="1">
                <a:solidFill>
                  <a:schemeClr val="tx1"/>
                </a:solidFill>
                <a:latin typeface="Menlo" panose="020B0609030804020204" pitchFamily="49" charset="0"/>
              </a:rPr>
              <a:t>jsrun</a:t>
            </a:r>
            <a:r>
              <a:rPr lang="en-US" sz="1500" b="1" dirty="0">
                <a:solidFill>
                  <a:schemeClr val="tx1"/>
                </a:solidFill>
                <a:latin typeface="Menlo" panose="020B0609030804020204" pitchFamily="49" charset="0"/>
              </a:rPr>
              <a:t> -n 1 -a 1 -c 1 -g 1 </a:t>
            </a:r>
            <a:r>
              <a:rPr lang="en-US" sz="1500" b="1" dirty="0" err="1">
                <a:solidFill>
                  <a:schemeClr val="tx1"/>
                </a:solidFill>
                <a:latin typeface="Menlo" panose="020B0609030804020204" pitchFamily="49" charset="0"/>
              </a:rPr>
              <a:t>nsys</a:t>
            </a:r>
            <a:r>
              <a:rPr lang="en-US" sz="1500" b="1" dirty="0">
                <a:solidFill>
                  <a:schemeClr val="tx1"/>
                </a:solidFill>
                <a:latin typeface="Menlo" panose="020B0609030804020204" pitchFamily="49" charset="0"/>
              </a:rPr>
              <a:t> </a:t>
            </a:r>
            <a:r>
              <a:rPr lang="en-US" sz="1500" b="1" dirty="0" err="1">
                <a:solidFill>
                  <a:schemeClr val="tx1"/>
                </a:solidFill>
                <a:latin typeface="Menlo" panose="020B0609030804020204" pitchFamily="49" charset="0"/>
              </a:rPr>
              <a:t>nvprof</a:t>
            </a:r>
            <a:r>
              <a:rPr lang="en-US" sz="1500" b="1" dirty="0">
                <a:solidFill>
                  <a:schemeClr val="tx1"/>
                </a:solidFill>
                <a:latin typeface="Menlo" panose="020B0609030804020204" pitchFamily="49" charset="0"/>
              </a:rPr>
              <a:t> --print-</a:t>
            </a:r>
            <a:r>
              <a:rPr lang="en-US" sz="1500" b="1" dirty="0" err="1">
                <a:solidFill>
                  <a:schemeClr val="tx1"/>
                </a:solidFill>
                <a:latin typeface="Menlo" panose="020B0609030804020204" pitchFamily="49" charset="0"/>
              </a:rPr>
              <a:t>gpu</a:t>
            </a:r>
            <a:r>
              <a:rPr lang="en-US" sz="1500" b="1" dirty="0">
                <a:solidFill>
                  <a:schemeClr val="tx1"/>
                </a:solidFill>
                <a:latin typeface="Menlo" panose="020B0609030804020204" pitchFamily="49" charset="0"/>
              </a:rPr>
              <a:t>-trace ./03_map_function</a:t>
            </a:r>
          </a:p>
          <a:p>
            <a:r>
              <a:rPr lang="en-US" sz="1500" b="1" dirty="0">
                <a:solidFill>
                  <a:schemeClr val="tx1"/>
                </a:solidFill>
                <a:latin typeface="Menlo" panose="020B0609030804020204" pitchFamily="49" charset="0"/>
              </a:rPr>
              <a:t>...</a:t>
            </a:r>
          </a:p>
          <a:p>
            <a:r>
              <a:rPr lang="en-US" sz="1500" b="1" dirty="0">
                <a:solidFill>
                  <a:schemeClr val="tx1"/>
                </a:solidFill>
                <a:latin typeface="Menlo" panose="020B0609030804020204" pitchFamily="49" charset="0"/>
              </a:rPr>
              <a:t>CUDA Kernel &amp; Memory Operations Trace:</a:t>
            </a:r>
          </a:p>
          <a:p>
            <a:endParaRPr lang="en-US" sz="1500" b="1" dirty="0">
              <a:solidFill>
                <a:schemeClr val="tx1"/>
              </a:solidFill>
              <a:latin typeface="Menlo" panose="020B0609030804020204" pitchFamily="49" charset="0"/>
            </a:endParaRPr>
          </a:p>
          <a:p>
            <a:r>
              <a:rPr lang="en-US" sz="1500" dirty="0">
                <a:solidFill>
                  <a:schemeClr val="tx1"/>
                </a:solidFill>
                <a:latin typeface="Menlo" panose="020B0609030804020204" pitchFamily="49" charset="0"/>
              </a:rPr>
              <a:t> Start(sec)  Duration(</a:t>
            </a:r>
            <a:r>
              <a:rPr lang="en-US" sz="1500" dirty="0" err="1">
                <a:solidFill>
                  <a:schemeClr val="tx1"/>
                </a:solidFill>
                <a:latin typeface="Menlo" panose="020B0609030804020204" pitchFamily="49" charset="0"/>
              </a:rPr>
              <a:t>nsec</a:t>
            </a:r>
            <a:r>
              <a:rPr lang="en-US" sz="1500" dirty="0">
                <a:solidFill>
                  <a:schemeClr val="tx1"/>
                </a:solidFill>
                <a:latin typeface="Menlo" panose="020B0609030804020204" pitchFamily="49" charset="0"/>
              </a:rPr>
              <a:t>)   </a:t>
            </a:r>
            <a:r>
              <a:rPr lang="en-US" sz="1500" dirty="0" err="1">
                <a:solidFill>
                  <a:schemeClr val="tx1"/>
                </a:solidFill>
                <a:latin typeface="Menlo" panose="020B0609030804020204" pitchFamily="49" charset="0"/>
              </a:rPr>
              <a:t>GrdX</a:t>
            </a:r>
            <a:r>
              <a:rPr lang="en-US" sz="1500" dirty="0">
                <a:solidFill>
                  <a:schemeClr val="tx1"/>
                </a:solidFill>
                <a:latin typeface="Menlo" panose="020B0609030804020204" pitchFamily="49" charset="0"/>
              </a:rPr>
              <a:t>  </a:t>
            </a:r>
            <a:r>
              <a:rPr lang="en-US" sz="1500" dirty="0" err="1">
                <a:solidFill>
                  <a:schemeClr val="tx1"/>
                </a:solidFill>
                <a:latin typeface="Menlo" panose="020B0609030804020204" pitchFamily="49" charset="0"/>
              </a:rPr>
              <a:t>GrdY</a:t>
            </a:r>
            <a:r>
              <a:rPr lang="en-US" sz="1500" dirty="0">
                <a:solidFill>
                  <a:schemeClr val="tx1"/>
                </a:solidFill>
                <a:latin typeface="Menlo" panose="020B0609030804020204" pitchFamily="49" charset="0"/>
              </a:rPr>
              <a:t>  </a:t>
            </a:r>
            <a:r>
              <a:rPr lang="en-US" sz="1500" dirty="0" err="1">
                <a:solidFill>
                  <a:schemeClr val="tx1"/>
                </a:solidFill>
                <a:latin typeface="Menlo" panose="020B0609030804020204" pitchFamily="49" charset="0"/>
              </a:rPr>
              <a:t>GrdZ</a:t>
            </a:r>
            <a:r>
              <a:rPr lang="en-US" sz="1500" dirty="0">
                <a:solidFill>
                  <a:schemeClr val="tx1"/>
                </a:solidFill>
                <a:latin typeface="Menlo" panose="020B0609030804020204" pitchFamily="49" charset="0"/>
              </a:rPr>
              <a:t>  </a:t>
            </a:r>
            <a:r>
              <a:rPr lang="en-US" sz="1500" dirty="0" err="1">
                <a:solidFill>
                  <a:schemeClr val="tx1"/>
                </a:solidFill>
                <a:latin typeface="Menlo" panose="020B0609030804020204" pitchFamily="49" charset="0"/>
              </a:rPr>
              <a:t>BlkX</a:t>
            </a:r>
            <a:r>
              <a:rPr lang="en-US" sz="1500" dirty="0">
                <a:solidFill>
                  <a:schemeClr val="tx1"/>
                </a:solidFill>
                <a:latin typeface="Menlo" panose="020B0609030804020204" pitchFamily="49" charset="0"/>
              </a:rPr>
              <a:t>  </a:t>
            </a:r>
            <a:r>
              <a:rPr lang="en-US" sz="1500" dirty="0" err="1">
                <a:solidFill>
                  <a:schemeClr val="tx1"/>
                </a:solidFill>
                <a:latin typeface="Menlo" panose="020B0609030804020204" pitchFamily="49" charset="0"/>
              </a:rPr>
              <a:t>BlkY</a:t>
            </a:r>
            <a:r>
              <a:rPr lang="en-US" sz="1500" dirty="0">
                <a:solidFill>
                  <a:schemeClr val="tx1"/>
                </a:solidFill>
                <a:latin typeface="Menlo" panose="020B0609030804020204" pitchFamily="49" charset="0"/>
              </a:rPr>
              <a:t>  </a:t>
            </a:r>
            <a:r>
              <a:rPr lang="en-US" sz="1500" dirty="0" err="1">
                <a:solidFill>
                  <a:schemeClr val="tx1"/>
                </a:solidFill>
                <a:latin typeface="Menlo" panose="020B0609030804020204" pitchFamily="49" charset="0"/>
              </a:rPr>
              <a:t>BlkZ</a:t>
            </a:r>
            <a:r>
              <a:rPr lang="en-US" sz="1500" dirty="0">
                <a:solidFill>
                  <a:schemeClr val="tx1"/>
                </a:solidFill>
                <a:latin typeface="Menlo" panose="020B0609030804020204" pitchFamily="49" charset="0"/>
              </a:rPr>
              <a:t>  Bytes               Name</a:t>
            </a:r>
          </a:p>
          <a:p>
            <a:r>
              <a:rPr lang="en-US" sz="1500" dirty="0">
                <a:solidFill>
                  <a:schemeClr val="tx1"/>
                </a:solidFill>
                <a:latin typeface="Menlo" panose="020B0609030804020204" pitchFamily="49" charset="0"/>
              </a:rPr>
              <a:t> ----------  --------------   ----  ----  ----  ----  ----  ----  -----   ----------------------------</a:t>
            </a:r>
          </a:p>
          <a:p>
            <a:r>
              <a:rPr lang="en-US" sz="1500" dirty="0">
                <a:solidFill>
                  <a:schemeClr val="tx1"/>
                </a:solidFill>
                <a:latin typeface="Menlo" panose="020B0609030804020204" pitchFamily="49" charset="0"/>
              </a:rPr>
              <a:t>   0.810435            1856                                          12   [CUDA </a:t>
            </a:r>
            <a:r>
              <a:rPr lang="en-US" sz="1500" dirty="0" err="1">
                <a:solidFill>
                  <a:schemeClr val="tx1"/>
                </a:solidFill>
                <a:latin typeface="Menlo" panose="020B0609030804020204" pitchFamily="49" charset="0"/>
              </a:rPr>
              <a:t>memcpy</a:t>
            </a:r>
            <a:r>
              <a:rPr lang="en-US" sz="1500" dirty="0">
                <a:solidFill>
                  <a:schemeClr val="tx1"/>
                </a:solidFill>
                <a:latin typeface="Menlo" panose="020B0609030804020204" pitchFamily="49" charset="0"/>
              </a:rPr>
              <a:t> </a:t>
            </a:r>
            <a:r>
              <a:rPr lang="en-US" sz="1500" dirty="0" err="1">
                <a:solidFill>
                  <a:schemeClr val="tx1"/>
                </a:solidFill>
                <a:latin typeface="Menlo" panose="020B0609030804020204" pitchFamily="49" charset="0"/>
              </a:rPr>
              <a:t>DtoH</a:t>
            </a:r>
            <a:r>
              <a:rPr lang="en-US" sz="1500" dirty="0">
                <a:solidFill>
                  <a:schemeClr val="tx1"/>
                </a:solidFill>
                <a:latin typeface="Menlo" panose="020B0609030804020204" pitchFamily="49" charset="0"/>
              </a:rPr>
              <a:t>]</a:t>
            </a:r>
          </a:p>
          <a:p>
            <a:r>
              <a:rPr lang="en-US" sz="1500" dirty="0">
                <a:solidFill>
                  <a:schemeClr val="tx1"/>
                </a:solidFill>
                <a:latin typeface="Menlo" panose="020B0609030804020204" pitchFamily="49" charset="0"/>
              </a:rPr>
              <a:t>   0.839706            2432                                        8192   [CUDA </a:t>
            </a:r>
            <a:r>
              <a:rPr lang="en-US" sz="1500" dirty="0" err="1">
                <a:solidFill>
                  <a:schemeClr val="tx1"/>
                </a:solidFill>
                <a:latin typeface="Menlo" panose="020B0609030804020204" pitchFamily="49" charset="0"/>
              </a:rPr>
              <a:t>memcpy</a:t>
            </a:r>
            <a:r>
              <a:rPr lang="en-US" sz="1500" dirty="0">
                <a:solidFill>
                  <a:schemeClr val="tx1"/>
                </a:solidFill>
                <a:latin typeface="Menlo" panose="020B0609030804020204" pitchFamily="49" charset="0"/>
              </a:rPr>
              <a:t> </a:t>
            </a:r>
            <a:r>
              <a:rPr lang="en-US" sz="1500" dirty="0" err="1">
                <a:solidFill>
                  <a:schemeClr val="tx1"/>
                </a:solidFill>
                <a:latin typeface="Menlo" panose="020B0609030804020204" pitchFamily="49" charset="0"/>
              </a:rPr>
              <a:t>HtoD</a:t>
            </a:r>
            <a:r>
              <a:rPr lang="en-US" sz="1500" dirty="0">
                <a:solidFill>
                  <a:schemeClr val="tx1"/>
                </a:solidFill>
                <a:latin typeface="Menlo" panose="020B0609030804020204" pitchFamily="49" charset="0"/>
              </a:rPr>
              <a:t>]</a:t>
            </a:r>
          </a:p>
          <a:p>
            <a:r>
              <a:rPr lang="en-US" sz="1500" dirty="0">
                <a:solidFill>
                  <a:schemeClr val="tx1"/>
                </a:solidFill>
                <a:latin typeface="Menlo" panose="020B0609030804020204" pitchFamily="49" charset="0"/>
              </a:rPr>
              <a:t>   0.839723            2208                                        8192   [CUDA </a:t>
            </a:r>
            <a:r>
              <a:rPr lang="en-US" sz="1500" dirty="0" err="1">
                <a:solidFill>
                  <a:schemeClr val="tx1"/>
                </a:solidFill>
                <a:latin typeface="Menlo" panose="020B0609030804020204" pitchFamily="49" charset="0"/>
              </a:rPr>
              <a:t>memcpy</a:t>
            </a:r>
            <a:r>
              <a:rPr lang="en-US" sz="1500" dirty="0">
                <a:solidFill>
                  <a:schemeClr val="tx1"/>
                </a:solidFill>
                <a:latin typeface="Menlo" panose="020B0609030804020204" pitchFamily="49" charset="0"/>
              </a:rPr>
              <a:t> </a:t>
            </a:r>
            <a:r>
              <a:rPr lang="en-US" sz="1500" dirty="0" err="1">
                <a:solidFill>
                  <a:schemeClr val="tx1"/>
                </a:solidFill>
                <a:latin typeface="Menlo" panose="020B0609030804020204" pitchFamily="49" charset="0"/>
              </a:rPr>
              <a:t>HtoD</a:t>
            </a:r>
            <a:r>
              <a:rPr lang="en-US" sz="1500" dirty="0">
                <a:solidFill>
                  <a:schemeClr val="tx1"/>
                </a:solidFill>
                <a:latin typeface="Menlo" panose="020B0609030804020204" pitchFamily="49" charset="0"/>
              </a:rPr>
              <a:t>]</a:t>
            </a:r>
          </a:p>
          <a:p>
            <a:r>
              <a:rPr lang="en-US" sz="1500" dirty="0">
                <a:solidFill>
                  <a:schemeClr val="tx1"/>
                </a:solidFill>
                <a:latin typeface="Menlo" panose="020B0609030804020204" pitchFamily="49" charset="0"/>
              </a:rPr>
              <a:t>   0.839770            4288      8     1     1   128     1     1          __xl__Z5daxpyPdS_di_l11_OL_1</a:t>
            </a:r>
          </a:p>
          <a:p>
            <a:r>
              <a:rPr lang="en-US" sz="1500" dirty="0">
                <a:solidFill>
                  <a:schemeClr val="tx1"/>
                </a:solidFill>
                <a:latin typeface="Menlo" panose="020B0609030804020204" pitchFamily="49" charset="0"/>
              </a:rPr>
              <a:t>   0.839790            2048                                        8192   [CUDA </a:t>
            </a:r>
            <a:r>
              <a:rPr lang="en-US" sz="1500" dirty="0" err="1">
                <a:solidFill>
                  <a:schemeClr val="tx1"/>
                </a:solidFill>
                <a:latin typeface="Menlo" panose="020B0609030804020204" pitchFamily="49" charset="0"/>
              </a:rPr>
              <a:t>memcpy</a:t>
            </a:r>
            <a:r>
              <a:rPr lang="en-US" sz="1500" dirty="0">
                <a:solidFill>
                  <a:schemeClr val="tx1"/>
                </a:solidFill>
                <a:latin typeface="Menlo" panose="020B0609030804020204" pitchFamily="49" charset="0"/>
              </a:rPr>
              <a:t> </a:t>
            </a:r>
            <a:r>
              <a:rPr lang="en-US" sz="1500" dirty="0" err="1">
                <a:solidFill>
                  <a:schemeClr val="tx1"/>
                </a:solidFill>
                <a:latin typeface="Menlo" panose="020B0609030804020204" pitchFamily="49" charset="0"/>
              </a:rPr>
              <a:t>DtoH</a:t>
            </a:r>
            <a:r>
              <a:rPr lang="en-US" sz="1500" dirty="0">
                <a:solidFill>
                  <a:schemeClr val="tx1"/>
                </a:solidFill>
                <a:latin typeface="Menlo" panose="020B0609030804020204" pitchFamily="49" charset="0"/>
              </a:rPr>
              <a:t>]</a:t>
            </a:r>
          </a:p>
          <a:p>
            <a:r>
              <a:rPr lang="en-US" sz="1500" dirty="0">
                <a:solidFill>
                  <a:schemeClr val="tx1"/>
                </a:solidFill>
                <a:latin typeface="Menlo" panose="020B0609030804020204" pitchFamily="49" charset="0"/>
              </a:rPr>
              <a:t>   0.839834            2208                                        8192   [CUDA </a:t>
            </a:r>
            <a:r>
              <a:rPr lang="en-US" sz="1500" dirty="0" err="1">
                <a:solidFill>
                  <a:schemeClr val="tx1"/>
                </a:solidFill>
                <a:latin typeface="Menlo" panose="020B0609030804020204" pitchFamily="49" charset="0"/>
              </a:rPr>
              <a:t>memcpy</a:t>
            </a:r>
            <a:r>
              <a:rPr lang="en-US" sz="1500" dirty="0">
                <a:solidFill>
                  <a:schemeClr val="tx1"/>
                </a:solidFill>
                <a:latin typeface="Menlo" panose="020B0609030804020204" pitchFamily="49" charset="0"/>
              </a:rPr>
              <a:t> </a:t>
            </a:r>
            <a:r>
              <a:rPr lang="en-US" sz="1500" dirty="0" err="1">
                <a:solidFill>
                  <a:schemeClr val="tx1"/>
                </a:solidFill>
                <a:latin typeface="Menlo" panose="020B0609030804020204" pitchFamily="49" charset="0"/>
              </a:rPr>
              <a:t>HtoD</a:t>
            </a:r>
            <a:r>
              <a:rPr lang="en-US" sz="1500" dirty="0">
                <a:solidFill>
                  <a:schemeClr val="tx1"/>
                </a:solidFill>
                <a:latin typeface="Menlo" panose="020B0609030804020204" pitchFamily="49" charset="0"/>
              </a:rPr>
              <a:t>]</a:t>
            </a:r>
          </a:p>
          <a:p>
            <a:r>
              <a:rPr lang="en-US" sz="1500" dirty="0">
                <a:solidFill>
                  <a:schemeClr val="tx1"/>
                </a:solidFill>
                <a:latin typeface="Menlo" panose="020B0609030804020204" pitchFamily="49" charset="0"/>
              </a:rPr>
              <a:t>   0.839846            1824                                        8192   [CUDA </a:t>
            </a:r>
            <a:r>
              <a:rPr lang="en-US" sz="1500" dirty="0" err="1">
                <a:solidFill>
                  <a:schemeClr val="tx1"/>
                </a:solidFill>
                <a:latin typeface="Menlo" panose="020B0609030804020204" pitchFamily="49" charset="0"/>
              </a:rPr>
              <a:t>memcpy</a:t>
            </a:r>
            <a:r>
              <a:rPr lang="en-US" sz="1500" dirty="0">
                <a:solidFill>
                  <a:schemeClr val="tx1"/>
                </a:solidFill>
                <a:latin typeface="Menlo" panose="020B0609030804020204" pitchFamily="49" charset="0"/>
              </a:rPr>
              <a:t> </a:t>
            </a:r>
            <a:r>
              <a:rPr lang="en-US" sz="1500" dirty="0" err="1">
                <a:solidFill>
                  <a:schemeClr val="tx1"/>
                </a:solidFill>
                <a:latin typeface="Menlo" panose="020B0609030804020204" pitchFamily="49" charset="0"/>
              </a:rPr>
              <a:t>HtoD</a:t>
            </a:r>
            <a:r>
              <a:rPr lang="en-US" sz="1500" dirty="0">
                <a:solidFill>
                  <a:schemeClr val="tx1"/>
                </a:solidFill>
                <a:latin typeface="Menlo" panose="020B0609030804020204" pitchFamily="49" charset="0"/>
              </a:rPr>
              <a:t>]</a:t>
            </a:r>
          </a:p>
          <a:p>
            <a:r>
              <a:rPr lang="en-US" sz="1500" dirty="0">
                <a:solidFill>
                  <a:schemeClr val="tx1"/>
                </a:solidFill>
                <a:latin typeface="Menlo" panose="020B0609030804020204" pitchFamily="49" charset="0"/>
              </a:rPr>
              <a:t>   0.839861            3808      8     1     1   128     1     1          __xl__Z5daxpyPdS_di_l11_OL_1</a:t>
            </a:r>
          </a:p>
          <a:p>
            <a:r>
              <a:rPr lang="en-US" sz="1500" dirty="0">
                <a:solidFill>
                  <a:schemeClr val="tx1"/>
                </a:solidFill>
                <a:latin typeface="Menlo" panose="020B0609030804020204" pitchFamily="49" charset="0"/>
              </a:rPr>
              <a:t>   0.839873            1760                                        8192   [CUDA </a:t>
            </a:r>
            <a:r>
              <a:rPr lang="en-US" sz="1500" dirty="0" err="1">
                <a:solidFill>
                  <a:schemeClr val="tx1"/>
                </a:solidFill>
                <a:latin typeface="Menlo" panose="020B0609030804020204" pitchFamily="49" charset="0"/>
              </a:rPr>
              <a:t>memcpy</a:t>
            </a:r>
            <a:r>
              <a:rPr lang="en-US" sz="1500" dirty="0">
                <a:solidFill>
                  <a:schemeClr val="tx1"/>
                </a:solidFill>
                <a:latin typeface="Menlo" panose="020B0609030804020204" pitchFamily="49" charset="0"/>
              </a:rPr>
              <a:t> </a:t>
            </a:r>
            <a:r>
              <a:rPr lang="en-US" sz="1500" dirty="0" err="1">
                <a:solidFill>
                  <a:schemeClr val="tx1"/>
                </a:solidFill>
                <a:latin typeface="Menlo" panose="020B0609030804020204" pitchFamily="49" charset="0"/>
              </a:rPr>
              <a:t>DtoH</a:t>
            </a:r>
            <a:r>
              <a:rPr lang="en-US" sz="1500" dirty="0">
                <a:solidFill>
                  <a:schemeClr val="tx1"/>
                </a:solidFill>
                <a:latin typeface="Menlo" panose="020B0609030804020204" pitchFamily="49" charset="0"/>
              </a:rPr>
              <a:t>]</a:t>
            </a:r>
          </a:p>
          <a:p>
            <a:endParaRPr lang="en-US" sz="1500" dirty="0">
              <a:solidFill>
                <a:schemeClr val="tx1"/>
              </a:solidFill>
              <a:latin typeface="Menlo" panose="020B0609030804020204" pitchFamily="49" charset="0"/>
            </a:endParaRPr>
          </a:p>
        </p:txBody>
      </p:sp>
      <p:sp>
        <p:nvSpPr>
          <p:cNvPr id="2" name="TextBox 1">
            <a:extLst>
              <a:ext uri="{FF2B5EF4-FFF2-40B4-BE49-F238E27FC236}">
                <a16:creationId xmlns:a16="http://schemas.microsoft.com/office/drawing/2014/main" id="{265B5170-B106-5049-BF5C-072B3B318451}"/>
              </a:ext>
            </a:extLst>
          </p:cNvPr>
          <p:cNvSpPr txBox="1"/>
          <p:nvPr/>
        </p:nvSpPr>
        <p:spPr>
          <a:xfrm>
            <a:off x="3837482" y="6041036"/>
            <a:ext cx="3087974" cy="584775"/>
          </a:xfrm>
          <a:prstGeom prst="rect">
            <a:avLst/>
          </a:prstGeom>
          <a:noFill/>
          <a:ln>
            <a:solidFill>
              <a:schemeClr val="accent1">
                <a:shade val="95000"/>
                <a:satMod val="105000"/>
              </a:schemeClr>
            </a:solidFill>
          </a:ln>
        </p:spPr>
        <p:txBody>
          <a:bodyPr wrap="square" rtlCol="0">
            <a:spAutoFit/>
          </a:bodyPr>
          <a:lstStyle/>
          <a:p>
            <a:r>
              <a:rPr lang="en-US" sz="1600" dirty="0"/>
              <a:t>Lots of data transfer. Do we really need this much?</a:t>
            </a:r>
          </a:p>
        </p:txBody>
      </p:sp>
      <p:sp>
        <p:nvSpPr>
          <p:cNvPr id="9" name="Title 1">
            <a:extLst>
              <a:ext uri="{FF2B5EF4-FFF2-40B4-BE49-F238E27FC236}">
                <a16:creationId xmlns:a16="http://schemas.microsoft.com/office/drawing/2014/main" id="{31C7A14E-DA27-5049-899B-F60C276EA273}"/>
              </a:ext>
            </a:extLst>
          </p:cNvPr>
          <p:cNvSpPr txBox="1">
            <a:spLocks/>
          </p:cNvSpPr>
          <p:nvPr/>
        </p:nvSpPr>
        <p:spPr>
          <a:xfrm>
            <a:off x="397392" y="406592"/>
            <a:ext cx="11163868" cy="8289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000000"/>
              </a:buClr>
              <a:buSzPts val="1400"/>
              <a:buFont typeface="Arial"/>
              <a:buNone/>
              <a:defRPr sz="3000" b="1"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2pPr>
            <a:lvl3pPr marR="0" lvl="2"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3pPr>
            <a:lvl4pPr marR="0" lvl="3"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4pPr>
            <a:lvl5pPr marR="0" lvl="4"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5pPr>
            <a:lvl6pPr marR="0" lvl="5"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6pPr>
            <a:lvl7pPr marR="0" lvl="6"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7pPr>
            <a:lvl8pPr marR="0" lvl="7"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8pPr>
            <a:lvl9pPr marR="0" lvl="8"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9pPr>
          </a:lstStyle>
          <a:p>
            <a:r>
              <a:rPr lang="en-US" dirty="0">
                <a:latin typeface="Arial" panose="020B0604020202020204" pitchFamily="34" charset="0"/>
                <a:ea typeface="Menlo" panose="020B0609030804020204" pitchFamily="49" charset="0"/>
                <a:cs typeface="Arial" panose="020B0604020202020204" pitchFamily="34" charset="0"/>
              </a:rPr>
              <a:t>Demo: 3. Mapping data, Example 2</a:t>
            </a:r>
            <a:endParaRPr lang="en-US" dirty="0"/>
          </a:p>
        </p:txBody>
      </p:sp>
    </p:spTree>
    <p:extLst>
      <p:ext uri="{BB962C8B-B14F-4D97-AF65-F5344CB8AC3E}">
        <p14:creationId xmlns:p14="http://schemas.microsoft.com/office/powerpoint/2010/main" val="37664081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848DEE-70FA-6A4E-8433-C90175C227B8}"/>
              </a:ext>
            </a:extLst>
          </p:cNvPr>
          <p:cNvSpPr txBox="1"/>
          <p:nvPr/>
        </p:nvSpPr>
        <p:spPr>
          <a:xfrm>
            <a:off x="254834" y="1409334"/>
            <a:ext cx="7455170" cy="4832092"/>
          </a:xfrm>
          <a:prstGeom prst="rect">
            <a:avLst/>
          </a:prstGeom>
          <a:solidFill>
            <a:schemeClr val="bg1"/>
          </a:solidFill>
          <a:ln>
            <a:solidFill>
              <a:srgbClr val="0070C0"/>
            </a:solidFill>
          </a:ln>
        </p:spPr>
        <p:txBody>
          <a:bodyPr wrap="square" rtlCol="0">
            <a:spAutoFit/>
          </a:bodyPr>
          <a:lstStyle/>
          <a:p>
            <a:r>
              <a:rPr lang="en-US" dirty="0">
                <a:solidFill>
                  <a:srgbClr val="34A327"/>
                </a:solidFill>
                <a:latin typeface="Menlo" panose="020B0609030804020204" pitchFamily="49" charset="0"/>
              </a:rPr>
              <a:t>void</a:t>
            </a:r>
            <a:r>
              <a:rPr lang="en-US" dirty="0">
                <a:latin typeface="Menlo" panose="020B0609030804020204" pitchFamily="49" charset="0"/>
              </a:rPr>
              <a:t> </a:t>
            </a:r>
            <a:r>
              <a:rPr lang="en-US" dirty="0" err="1">
                <a:solidFill>
                  <a:srgbClr val="5E34FF"/>
                </a:solidFill>
                <a:latin typeface="Menlo" panose="020B0609030804020204" pitchFamily="49" charset="0"/>
              </a:rPr>
              <a:t>daxpy</a:t>
            </a:r>
            <a:r>
              <a:rPr lang="en-US" dirty="0">
                <a:latin typeface="Menlo" panose="020B0609030804020204" pitchFamily="49" charset="0"/>
              </a:rPr>
              <a:t>( </a:t>
            </a:r>
            <a:r>
              <a:rPr lang="en-US" dirty="0">
                <a:solidFill>
                  <a:srgbClr val="34A327"/>
                </a:solidFill>
                <a:latin typeface="Menlo" panose="020B0609030804020204" pitchFamily="49" charset="0"/>
              </a:rPr>
              <a:t>double</a:t>
            </a:r>
            <a:r>
              <a:rPr lang="en-US" dirty="0">
                <a:latin typeface="Menlo" panose="020B0609030804020204" pitchFamily="49" charset="0"/>
              </a:rPr>
              <a:t> * </a:t>
            </a:r>
            <a:r>
              <a:rPr lang="en-US" dirty="0">
                <a:solidFill>
                  <a:srgbClr val="CD7923"/>
                </a:solidFill>
                <a:latin typeface="Menlo" panose="020B0609030804020204" pitchFamily="49" charset="0"/>
              </a:rPr>
              <a:t>__restrict__</a:t>
            </a:r>
            <a:r>
              <a:rPr lang="en-US" dirty="0">
                <a:latin typeface="Menlo" panose="020B0609030804020204" pitchFamily="49" charset="0"/>
              </a:rPr>
              <a:t> a, </a:t>
            </a:r>
            <a:r>
              <a:rPr lang="en-US" dirty="0">
                <a:solidFill>
                  <a:srgbClr val="34A327"/>
                </a:solidFill>
                <a:latin typeface="Menlo" panose="020B0609030804020204" pitchFamily="49" charset="0"/>
              </a:rPr>
              <a:t>double</a:t>
            </a:r>
            <a:r>
              <a:rPr lang="en-US" dirty="0">
                <a:latin typeface="Menlo" panose="020B0609030804020204" pitchFamily="49" charset="0"/>
              </a:rPr>
              <a:t> * </a:t>
            </a:r>
            <a:r>
              <a:rPr lang="en-US" dirty="0">
                <a:solidFill>
                  <a:srgbClr val="CD7923"/>
                </a:solidFill>
                <a:latin typeface="Menlo" panose="020B0609030804020204" pitchFamily="49" charset="0"/>
              </a:rPr>
              <a:t>__restrict__</a:t>
            </a:r>
            <a:r>
              <a:rPr lang="en-US" dirty="0">
                <a:latin typeface="Menlo" panose="020B0609030804020204" pitchFamily="49" charset="0"/>
              </a:rPr>
              <a:t> b,</a:t>
            </a:r>
            <a:endParaRPr lang="en-US" dirty="0">
              <a:solidFill>
                <a:srgbClr val="CD7923"/>
              </a:solidFill>
              <a:latin typeface="Menlo" panose="020B0609030804020204" pitchFamily="49" charset="0"/>
            </a:endParaRPr>
          </a:p>
          <a:p>
            <a:r>
              <a:rPr lang="en-US" dirty="0">
                <a:latin typeface="Menlo" panose="020B0609030804020204" pitchFamily="49" charset="0"/>
              </a:rPr>
              <a:t>            </a:t>
            </a:r>
            <a:r>
              <a:rPr lang="en-US" dirty="0">
                <a:solidFill>
                  <a:srgbClr val="34A327"/>
                </a:solidFill>
                <a:latin typeface="Menlo" panose="020B0609030804020204" pitchFamily="49" charset="0"/>
              </a:rPr>
              <a:t>double</a:t>
            </a:r>
            <a:r>
              <a:rPr lang="en-US" dirty="0">
                <a:latin typeface="Menlo" panose="020B0609030804020204" pitchFamily="49" charset="0"/>
              </a:rPr>
              <a:t> </a:t>
            </a:r>
            <a:r>
              <a:rPr lang="en-US" dirty="0">
                <a:solidFill>
                  <a:srgbClr val="CD7923"/>
                </a:solidFill>
                <a:latin typeface="Menlo" panose="020B0609030804020204" pitchFamily="49" charset="0"/>
              </a:rPr>
              <a:t>scalar</a:t>
            </a:r>
            <a:r>
              <a:rPr lang="en-US" dirty="0">
                <a:latin typeface="Menlo" panose="020B0609030804020204" pitchFamily="49" charset="0"/>
              </a:rPr>
              <a:t>, </a:t>
            </a:r>
            <a:r>
              <a:rPr lang="en-US" dirty="0" err="1">
                <a:solidFill>
                  <a:srgbClr val="34A327"/>
                </a:solidFill>
                <a:latin typeface="Menlo" panose="020B0609030804020204" pitchFamily="49" charset="0"/>
              </a:rPr>
              <a:t>int</a:t>
            </a:r>
            <a:r>
              <a:rPr lang="en-US" dirty="0">
                <a:latin typeface="Menlo" panose="020B0609030804020204" pitchFamily="49" charset="0"/>
              </a:rPr>
              <a:t> </a:t>
            </a:r>
            <a:r>
              <a:rPr lang="en-US" dirty="0" err="1">
                <a:solidFill>
                  <a:srgbClr val="CD7923"/>
                </a:solidFill>
                <a:latin typeface="Menlo" panose="020B0609030804020204" pitchFamily="49" charset="0"/>
              </a:rPr>
              <a:t>num_elements</a:t>
            </a:r>
            <a:r>
              <a:rPr lang="en-US" dirty="0">
                <a:latin typeface="Menlo" panose="020B0609030804020204" pitchFamily="49" charset="0"/>
              </a:rPr>
              <a:t> )</a:t>
            </a:r>
          </a:p>
          <a:p>
            <a:r>
              <a:rPr lang="en-US" dirty="0">
                <a:latin typeface="Menlo" panose="020B0609030804020204" pitchFamily="49" charset="0"/>
              </a:rPr>
              <a:t>{</a:t>
            </a:r>
          </a:p>
          <a:p>
            <a:r>
              <a:rPr lang="en-US" dirty="0">
                <a:solidFill>
                  <a:srgbClr val="7D7CA6"/>
                </a:solidFill>
                <a:latin typeface="Menlo" panose="020B0609030804020204" pitchFamily="49" charset="0"/>
              </a:rPr>
              <a:t>#pragma</a:t>
            </a:r>
            <a:r>
              <a:rPr lang="en-US" dirty="0">
                <a:latin typeface="Menlo" panose="020B0609030804020204" pitchFamily="49" charset="0"/>
              </a:rPr>
              <a:t> </a:t>
            </a:r>
            <a:r>
              <a:rPr lang="en-US" dirty="0" err="1">
                <a:latin typeface="Menlo" panose="020B0609030804020204" pitchFamily="49" charset="0"/>
              </a:rPr>
              <a:t>omp</a:t>
            </a:r>
            <a:r>
              <a:rPr lang="en-US" dirty="0">
                <a:latin typeface="Menlo" panose="020B0609030804020204" pitchFamily="49" charset="0"/>
              </a:rPr>
              <a:t> target teams distribute parallel </a:t>
            </a:r>
            <a:r>
              <a:rPr lang="en-US" dirty="0">
                <a:solidFill>
                  <a:srgbClr val="D03BFF"/>
                </a:solidFill>
                <a:latin typeface="Menlo" panose="020B0609030804020204" pitchFamily="49" charset="0"/>
              </a:rPr>
              <a:t>for</a:t>
            </a:r>
            <a:endParaRPr lang="en-US" dirty="0">
              <a:latin typeface="Menlo" panose="020B0609030804020204" pitchFamily="49" charset="0"/>
            </a:endParaRPr>
          </a:p>
          <a:p>
            <a:r>
              <a:rPr lang="en-US" dirty="0">
                <a:latin typeface="Menlo" panose="020B0609030804020204" pitchFamily="49" charset="0"/>
              </a:rPr>
              <a:t>      </a:t>
            </a:r>
            <a:r>
              <a:rPr lang="en-US" dirty="0">
                <a:solidFill>
                  <a:srgbClr val="D03BFF"/>
                </a:solidFill>
                <a:latin typeface="Menlo" panose="020B0609030804020204" pitchFamily="49" charset="0"/>
              </a:rPr>
              <a:t>for</a:t>
            </a:r>
            <a:r>
              <a:rPr lang="en-US" dirty="0">
                <a:latin typeface="Menlo" panose="020B0609030804020204" pitchFamily="49" charset="0"/>
              </a:rPr>
              <a:t> (</a:t>
            </a:r>
            <a:r>
              <a:rPr lang="en-US" dirty="0" err="1">
                <a:solidFill>
                  <a:srgbClr val="34A327"/>
                </a:solidFill>
                <a:latin typeface="Menlo" panose="020B0609030804020204" pitchFamily="49" charset="0"/>
              </a:rPr>
              <a:t>size_t</a:t>
            </a:r>
            <a:r>
              <a:rPr lang="en-US" dirty="0">
                <a:latin typeface="Menlo" panose="020B0609030804020204" pitchFamily="49" charset="0"/>
              </a:rPr>
              <a:t> </a:t>
            </a:r>
            <a:r>
              <a:rPr lang="en-US" dirty="0">
                <a:solidFill>
                  <a:srgbClr val="CD7923"/>
                </a:solidFill>
                <a:latin typeface="Menlo" panose="020B0609030804020204" pitchFamily="49" charset="0"/>
              </a:rPr>
              <a:t>j</a:t>
            </a:r>
            <a:r>
              <a:rPr lang="en-US" dirty="0">
                <a:latin typeface="Menlo" panose="020B0609030804020204" pitchFamily="49" charset="0"/>
              </a:rPr>
              <a:t>=0; j&lt;</a:t>
            </a:r>
            <a:r>
              <a:rPr lang="en-US" dirty="0" err="1">
                <a:latin typeface="Menlo" panose="020B0609030804020204" pitchFamily="49" charset="0"/>
              </a:rPr>
              <a:t>num_elements</a:t>
            </a:r>
            <a:r>
              <a:rPr lang="en-US" dirty="0">
                <a:latin typeface="Menlo" panose="020B0609030804020204" pitchFamily="49" charset="0"/>
              </a:rPr>
              <a:t>; </a:t>
            </a:r>
            <a:r>
              <a:rPr lang="en-US" dirty="0" err="1">
                <a:latin typeface="Menlo" panose="020B0609030804020204" pitchFamily="49" charset="0"/>
              </a:rPr>
              <a:t>j++</a:t>
            </a:r>
            <a:r>
              <a:rPr lang="en-US" dirty="0">
                <a:latin typeface="Menlo" panose="020B0609030804020204" pitchFamily="49" charset="0"/>
              </a:rPr>
              <a:t>) {</a:t>
            </a:r>
          </a:p>
          <a:p>
            <a:r>
              <a:rPr lang="en-US" dirty="0">
                <a:latin typeface="Menlo" panose="020B0609030804020204" pitchFamily="49" charset="0"/>
              </a:rPr>
              <a:t>        a[j] = a[j] + b[j] * scalar;</a:t>
            </a:r>
          </a:p>
          <a:p>
            <a:r>
              <a:rPr lang="en-US" dirty="0">
                <a:latin typeface="Menlo" panose="020B0609030804020204" pitchFamily="49" charset="0"/>
              </a:rPr>
              <a:t>      }</a:t>
            </a:r>
          </a:p>
          <a:p>
            <a:r>
              <a:rPr lang="en-US" dirty="0">
                <a:latin typeface="Menlo" panose="020B0609030804020204" pitchFamily="49" charset="0"/>
              </a:rPr>
              <a:t>      </a:t>
            </a:r>
            <a:r>
              <a:rPr lang="en-US" dirty="0">
                <a:solidFill>
                  <a:srgbClr val="D03BFF"/>
                </a:solidFill>
                <a:latin typeface="Menlo" panose="020B0609030804020204" pitchFamily="49" charset="0"/>
              </a:rPr>
              <a:t>return</a:t>
            </a:r>
            <a:r>
              <a:rPr lang="en-US" dirty="0">
                <a:latin typeface="Menlo" panose="020B0609030804020204" pitchFamily="49" charset="0"/>
              </a:rPr>
              <a:t>;</a:t>
            </a:r>
          </a:p>
          <a:p>
            <a:r>
              <a:rPr lang="en-US" dirty="0">
                <a:latin typeface="Menlo" panose="020B0609030804020204" pitchFamily="49" charset="0"/>
              </a:rPr>
              <a:t>}</a:t>
            </a:r>
          </a:p>
          <a:p>
            <a:endParaRPr lang="en-US" dirty="0">
              <a:latin typeface="Menlo" panose="020B0609030804020204" pitchFamily="49" charset="0"/>
            </a:endParaRPr>
          </a:p>
          <a:p>
            <a:r>
              <a:rPr lang="en-US" dirty="0" err="1">
                <a:solidFill>
                  <a:srgbClr val="34A327"/>
                </a:solidFill>
                <a:latin typeface="Menlo" panose="020B0609030804020204" pitchFamily="49" charset="0"/>
              </a:rPr>
              <a:t>int</a:t>
            </a:r>
            <a:r>
              <a:rPr lang="en-US" dirty="0">
                <a:latin typeface="Menlo" panose="020B0609030804020204" pitchFamily="49" charset="0"/>
              </a:rPr>
              <a:t> </a:t>
            </a:r>
            <a:r>
              <a:rPr lang="en-US" dirty="0">
                <a:solidFill>
                  <a:srgbClr val="5E34FF"/>
                </a:solidFill>
                <a:latin typeface="Menlo" panose="020B0609030804020204" pitchFamily="49" charset="0"/>
              </a:rPr>
              <a:t>main</a:t>
            </a:r>
            <a:r>
              <a:rPr lang="en-US" dirty="0">
                <a:latin typeface="Menlo" panose="020B0609030804020204" pitchFamily="49" charset="0"/>
              </a:rPr>
              <a:t>( </a:t>
            </a:r>
            <a:r>
              <a:rPr lang="en-US" dirty="0" err="1">
                <a:solidFill>
                  <a:srgbClr val="34A327"/>
                </a:solidFill>
                <a:latin typeface="Menlo" panose="020B0609030804020204" pitchFamily="49" charset="0"/>
              </a:rPr>
              <a:t>int</a:t>
            </a:r>
            <a:r>
              <a:rPr lang="en-US" dirty="0">
                <a:latin typeface="Menlo" panose="020B0609030804020204" pitchFamily="49" charset="0"/>
              </a:rPr>
              <a:t> </a:t>
            </a:r>
            <a:r>
              <a:rPr lang="en-US" dirty="0" err="1">
                <a:solidFill>
                  <a:srgbClr val="CD7923"/>
                </a:solidFill>
                <a:latin typeface="Menlo" panose="020B0609030804020204" pitchFamily="49" charset="0"/>
              </a:rPr>
              <a:t>argc</a:t>
            </a:r>
            <a:r>
              <a:rPr lang="en-US" dirty="0">
                <a:latin typeface="Menlo" panose="020B0609030804020204" pitchFamily="49" charset="0"/>
              </a:rPr>
              <a:t>, </a:t>
            </a:r>
            <a:r>
              <a:rPr lang="en-US" dirty="0">
                <a:solidFill>
                  <a:srgbClr val="34A327"/>
                </a:solidFill>
                <a:latin typeface="Menlo" panose="020B0609030804020204" pitchFamily="49" charset="0"/>
              </a:rPr>
              <a:t>char</a:t>
            </a:r>
            <a:r>
              <a:rPr lang="en-US" dirty="0">
                <a:latin typeface="Menlo" panose="020B0609030804020204" pitchFamily="49" charset="0"/>
              </a:rPr>
              <a:t>** </a:t>
            </a:r>
            <a:r>
              <a:rPr lang="en-US" dirty="0" err="1">
                <a:solidFill>
                  <a:srgbClr val="CD7923"/>
                </a:solidFill>
                <a:latin typeface="Menlo" panose="020B0609030804020204" pitchFamily="49" charset="0"/>
              </a:rPr>
              <a:t>argv</a:t>
            </a:r>
            <a:r>
              <a:rPr lang="en-US" dirty="0">
                <a:latin typeface="Menlo" panose="020B0609030804020204" pitchFamily="49" charset="0"/>
              </a:rPr>
              <a:t> )</a:t>
            </a:r>
          </a:p>
          <a:p>
            <a:r>
              <a:rPr lang="en-US" dirty="0">
                <a:latin typeface="Menlo" panose="020B0609030804020204" pitchFamily="49" charset="0"/>
              </a:rPr>
              <a:t>{</a:t>
            </a:r>
          </a:p>
          <a:p>
            <a:r>
              <a:rPr lang="en-US" dirty="0">
                <a:latin typeface="Menlo" panose="020B0609030804020204" pitchFamily="49" charset="0"/>
              </a:rPr>
              <a:t>  ...</a:t>
            </a:r>
          </a:p>
          <a:p>
            <a:r>
              <a:rPr lang="en-US" dirty="0">
                <a:solidFill>
                  <a:srgbClr val="7D7CA6"/>
                </a:solidFill>
                <a:latin typeface="Menlo" panose="020B0609030804020204" pitchFamily="49" charset="0"/>
              </a:rPr>
              <a:t>#pragma</a:t>
            </a:r>
            <a:r>
              <a:rPr lang="en-US" dirty="0">
                <a:latin typeface="Menlo" panose="020B0609030804020204" pitchFamily="49" charset="0"/>
              </a:rPr>
              <a:t> </a:t>
            </a:r>
            <a:r>
              <a:rPr lang="en-US" dirty="0" err="1">
                <a:latin typeface="Menlo" panose="020B0609030804020204" pitchFamily="49" charset="0"/>
              </a:rPr>
              <a:t>omp</a:t>
            </a:r>
            <a:r>
              <a:rPr lang="en-US" dirty="0">
                <a:latin typeface="Menlo" panose="020B0609030804020204" pitchFamily="49" charset="0"/>
              </a:rPr>
              <a:t> target enter data map(</a:t>
            </a:r>
            <a:r>
              <a:rPr lang="en-US" dirty="0" err="1">
                <a:latin typeface="Menlo" panose="020B0609030804020204" pitchFamily="49" charset="0"/>
              </a:rPr>
              <a:t>to:a</a:t>
            </a:r>
            <a:r>
              <a:rPr lang="en-US" dirty="0">
                <a:latin typeface="Menlo" panose="020B0609030804020204" pitchFamily="49" charset="0"/>
              </a:rPr>
              <a:t>[0:num_elements])</a:t>
            </a:r>
          </a:p>
          <a:p>
            <a:r>
              <a:rPr lang="en-US" dirty="0">
                <a:solidFill>
                  <a:srgbClr val="7D7CA6"/>
                </a:solidFill>
                <a:latin typeface="Menlo" panose="020B0609030804020204" pitchFamily="49" charset="0"/>
              </a:rPr>
              <a:t>#pragma</a:t>
            </a:r>
            <a:r>
              <a:rPr lang="en-US" dirty="0">
                <a:latin typeface="Menlo" panose="020B0609030804020204" pitchFamily="49" charset="0"/>
              </a:rPr>
              <a:t> </a:t>
            </a:r>
            <a:r>
              <a:rPr lang="en-US" dirty="0" err="1">
                <a:latin typeface="Menlo" panose="020B0609030804020204" pitchFamily="49" charset="0"/>
              </a:rPr>
              <a:t>omp</a:t>
            </a:r>
            <a:r>
              <a:rPr lang="en-US" dirty="0">
                <a:latin typeface="Menlo" panose="020B0609030804020204" pitchFamily="49" charset="0"/>
              </a:rPr>
              <a:t> target enter data map(</a:t>
            </a:r>
            <a:r>
              <a:rPr lang="en-US" dirty="0" err="1">
                <a:latin typeface="Menlo" panose="020B0609030804020204" pitchFamily="49" charset="0"/>
              </a:rPr>
              <a:t>to:b</a:t>
            </a:r>
            <a:r>
              <a:rPr lang="en-US" dirty="0">
                <a:latin typeface="Menlo" panose="020B0609030804020204" pitchFamily="49" charset="0"/>
              </a:rPr>
              <a:t>[0:num_elements])</a:t>
            </a:r>
          </a:p>
          <a:p>
            <a:r>
              <a:rPr lang="en-US" dirty="0">
                <a:solidFill>
                  <a:srgbClr val="7D7CA6"/>
                </a:solidFill>
                <a:latin typeface="Menlo" panose="020B0609030804020204" pitchFamily="49" charset="0"/>
              </a:rPr>
              <a:t>#pragma</a:t>
            </a:r>
            <a:r>
              <a:rPr lang="en-US" dirty="0">
                <a:latin typeface="Menlo" panose="020B0609030804020204" pitchFamily="49" charset="0"/>
              </a:rPr>
              <a:t> </a:t>
            </a:r>
            <a:r>
              <a:rPr lang="en-US" dirty="0" err="1">
                <a:latin typeface="Menlo" panose="020B0609030804020204" pitchFamily="49" charset="0"/>
              </a:rPr>
              <a:t>omp</a:t>
            </a:r>
            <a:r>
              <a:rPr lang="en-US" dirty="0">
                <a:latin typeface="Menlo" panose="020B0609030804020204" pitchFamily="49" charset="0"/>
              </a:rPr>
              <a:t> target enter data map(</a:t>
            </a:r>
            <a:r>
              <a:rPr lang="en-US" dirty="0" err="1">
                <a:latin typeface="Menlo" panose="020B0609030804020204" pitchFamily="49" charset="0"/>
              </a:rPr>
              <a:t>to:c</a:t>
            </a:r>
            <a:r>
              <a:rPr lang="en-US" dirty="0">
                <a:latin typeface="Menlo" panose="020B0609030804020204" pitchFamily="49" charset="0"/>
              </a:rPr>
              <a:t>[0:num_elements])</a:t>
            </a:r>
          </a:p>
          <a:p>
            <a:endParaRPr lang="en-US" dirty="0">
              <a:latin typeface="Menlo" panose="020B0609030804020204" pitchFamily="49" charset="0"/>
            </a:endParaRPr>
          </a:p>
          <a:p>
            <a:r>
              <a:rPr lang="en-US" dirty="0">
                <a:latin typeface="Menlo" panose="020B0609030804020204" pitchFamily="49" charset="0"/>
              </a:rPr>
              <a:t>  </a:t>
            </a:r>
            <a:r>
              <a:rPr lang="en-US" dirty="0" err="1">
                <a:latin typeface="Menlo" panose="020B0609030804020204" pitchFamily="49" charset="0"/>
              </a:rPr>
              <a:t>daxpy</a:t>
            </a:r>
            <a:r>
              <a:rPr lang="en-US" dirty="0">
                <a:latin typeface="Menlo" panose="020B0609030804020204" pitchFamily="49" charset="0"/>
              </a:rPr>
              <a:t>( a, b, scalar, </a:t>
            </a:r>
            <a:r>
              <a:rPr lang="en-US" dirty="0" err="1">
                <a:latin typeface="Menlo" panose="020B0609030804020204" pitchFamily="49" charset="0"/>
              </a:rPr>
              <a:t>num_elements</a:t>
            </a:r>
            <a:r>
              <a:rPr lang="en-US" dirty="0">
                <a:latin typeface="Menlo" panose="020B0609030804020204" pitchFamily="49" charset="0"/>
              </a:rPr>
              <a:t> );</a:t>
            </a:r>
          </a:p>
          <a:p>
            <a:endParaRPr lang="en-US" dirty="0">
              <a:latin typeface="Menlo" panose="020B0609030804020204" pitchFamily="49" charset="0"/>
            </a:endParaRPr>
          </a:p>
          <a:p>
            <a:r>
              <a:rPr lang="en-US" dirty="0">
                <a:latin typeface="Menlo" panose="020B0609030804020204" pitchFamily="49" charset="0"/>
              </a:rPr>
              <a:t>  </a:t>
            </a:r>
            <a:r>
              <a:rPr lang="en-US" dirty="0" err="1">
                <a:latin typeface="Menlo" panose="020B0609030804020204" pitchFamily="49" charset="0"/>
              </a:rPr>
              <a:t>daxpy</a:t>
            </a:r>
            <a:r>
              <a:rPr lang="en-US" dirty="0">
                <a:latin typeface="Menlo" panose="020B0609030804020204" pitchFamily="49" charset="0"/>
              </a:rPr>
              <a:t>( c, a, scalar, </a:t>
            </a:r>
            <a:r>
              <a:rPr lang="en-US" dirty="0" err="1">
                <a:latin typeface="Menlo" panose="020B0609030804020204" pitchFamily="49" charset="0"/>
              </a:rPr>
              <a:t>num_elements</a:t>
            </a:r>
            <a:r>
              <a:rPr lang="en-US" dirty="0">
                <a:latin typeface="Menlo" panose="020B0609030804020204" pitchFamily="49" charset="0"/>
              </a:rPr>
              <a:t> );</a:t>
            </a:r>
          </a:p>
          <a:p>
            <a:endParaRPr lang="en-US" dirty="0">
              <a:latin typeface="Menlo" panose="020B0609030804020204" pitchFamily="49" charset="0"/>
            </a:endParaRPr>
          </a:p>
          <a:p>
            <a:r>
              <a:rPr lang="en-US" dirty="0">
                <a:solidFill>
                  <a:srgbClr val="7D7CA6"/>
                </a:solidFill>
                <a:latin typeface="Menlo" panose="020B0609030804020204" pitchFamily="49" charset="0"/>
              </a:rPr>
              <a:t>#pragma</a:t>
            </a:r>
            <a:r>
              <a:rPr lang="en-US" dirty="0">
                <a:latin typeface="Menlo" panose="020B0609030804020204" pitchFamily="49" charset="0"/>
              </a:rPr>
              <a:t> </a:t>
            </a:r>
            <a:r>
              <a:rPr lang="en-US" dirty="0" err="1">
                <a:latin typeface="Menlo" panose="020B0609030804020204" pitchFamily="49" charset="0"/>
              </a:rPr>
              <a:t>omp</a:t>
            </a:r>
            <a:r>
              <a:rPr lang="en-US" dirty="0">
                <a:latin typeface="Menlo" panose="020B0609030804020204" pitchFamily="49" charset="0"/>
              </a:rPr>
              <a:t> target exit data map(</a:t>
            </a:r>
            <a:r>
              <a:rPr lang="en-US" dirty="0" err="1">
                <a:latin typeface="Menlo" panose="020B0609030804020204" pitchFamily="49" charset="0"/>
              </a:rPr>
              <a:t>from:c</a:t>
            </a:r>
            <a:r>
              <a:rPr lang="en-US" dirty="0">
                <a:latin typeface="Menlo" panose="020B0609030804020204" pitchFamily="49" charset="0"/>
              </a:rPr>
              <a:t>[0:num_elements])</a:t>
            </a:r>
          </a:p>
        </p:txBody>
      </p:sp>
      <p:sp>
        <p:nvSpPr>
          <p:cNvPr id="2" name="TextBox 1">
            <a:extLst>
              <a:ext uri="{FF2B5EF4-FFF2-40B4-BE49-F238E27FC236}">
                <a16:creationId xmlns:a16="http://schemas.microsoft.com/office/drawing/2014/main" id="{8FB59EF5-589C-5341-84FE-9166E20ACEFB}"/>
              </a:ext>
            </a:extLst>
          </p:cNvPr>
          <p:cNvSpPr txBox="1"/>
          <p:nvPr/>
        </p:nvSpPr>
        <p:spPr>
          <a:xfrm>
            <a:off x="8404964" y="1916392"/>
            <a:ext cx="3181611" cy="1569660"/>
          </a:xfrm>
          <a:prstGeom prst="rect">
            <a:avLst/>
          </a:prstGeom>
          <a:noFill/>
          <a:ln>
            <a:solidFill>
              <a:srgbClr val="0070C0"/>
            </a:solidFill>
          </a:ln>
        </p:spPr>
        <p:txBody>
          <a:bodyPr wrap="square" rtlCol="0">
            <a:spAutoFit/>
          </a:bodyPr>
          <a:lstStyle/>
          <a:p>
            <a:r>
              <a:rPr lang="en-US" sz="1600" dirty="0"/>
              <a:t>In the previous example, the data transfer was tied to the kernel launch. In some code, it’s useful to split data transfer and kernel launch (e.g. leave data on the device until you need it)</a:t>
            </a:r>
          </a:p>
        </p:txBody>
      </p:sp>
      <p:sp>
        <p:nvSpPr>
          <p:cNvPr id="10" name="Title 1">
            <a:extLst>
              <a:ext uri="{FF2B5EF4-FFF2-40B4-BE49-F238E27FC236}">
                <a16:creationId xmlns:a16="http://schemas.microsoft.com/office/drawing/2014/main" id="{C775DFF6-9FD8-4E41-8309-41336E08EA3B}"/>
              </a:ext>
            </a:extLst>
          </p:cNvPr>
          <p:cNvSpPr txBox="1">
            <a:spLocks/>
          </p:cNvSpPr>
          <p:nvPr/>
        </p:nvSpPr>
        <p:spPr>
          <a:xfrm>
            <a:off x="397392" y="406592"/>
            <a:ext cx="11163868" cy="8289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000000"/>
              </a:buClr>
              <a:buSzPts val="1400"/>
              <a:buFont typeface="Arial"/>
              <a:buNone/>
              <a:defRPr sz="3000" b="1"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2pPr>
            <a:lvl3pPr marR="0" lvl="2"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3pPr>
            <a:lvl4pPr marR="0" lvl="3"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4pPr>
            <a:lvl5pPr marR="0" lvl="4"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5pPr>
            <a:lvl6pPr marR="0" lvl="5"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6pPr>
            <a:lvl7pPr marR="0" lvl="6"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7pPr>
            <a:lvl8pPr marR="0" lvl="7"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8pPr>
            <a:lvl9pPr marR="0" lvl="8"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9pPr>
          </a:lstStyle>
          <a:p>
            <a:r>
              <a:rPr lang="en-US" dirty="0">
                <a:latin typeface="Arial" panose="020B0604020202020204" pitchFamily="34" charset="0"/>
                <a:ea typeface="Menlo" panose="020B0609030804020204" pitchFamily="49" charset="0"/>
                <a:cs typeface="Arial" panose="020B0604020202020204" pitchFamily="34" charset="0"/>
              </a:rPr>
              <a:t>Demo: 3. Mapping data, Example 3</a:t>
            </a:r>
            <a:endParaRPr lang="en-US" dirty="0"/>
          </a:p>
        </p:txBody>
      </p:sp>
    </p:spTree>
    <p:extLst>
      <p:ext uri="{BB962C8B-B14F-4D97-AF65-F5344CB8AC3E}">
        <p14:creationId xmlns:p14="http://schemas.microsoft.com/office/powerpoint/2010/main" val="22407296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848DEE-70FA-6A4E-8433-C90175C227B8}"/>
              </a:ext>
            </a:extLst>
          </p:cNvPr>
          <p:cNvSpPr txBox="1"/>
          <p:nvPr/>
        </p:nvSpPr>
        <p:spPr>
          <a:xfrm>
            <a:off x="254834" y="1409334"/>
            <a:ext cx="7455170" cy="5047536"/>
          </a:xfrm>
          <a:prstGeom prst="rect">
            <a:avLst/>
          </a:prstGeom>
          <a:solidFill>
            <a:schemeClr val="bg1"/>
          </a:solidFill>
          <a:ln>
            <a:solidFill>
              <a:srgbClr val="0070C0"/>
            </a:solidFill>
          </a:ln>
        </p:spPr>
        <p:txBody>
          <a:bodyPr wrap="square" rtlCol="0">
            <a:spAutoFit/>
          </a:bodyPr>
          <a:lstStyle/>
          <a:p>
            <a:r>
              <a:rPr lang="en-US" dirty="0">
                <a:solidFill>
                  <a:srgbClr val="D03BFF"/>
                </a:solidFill>
                <a:latin typeface="Menlo" panose="020B0609030804020204" pitchFamily="49" charset="0"/>
              </a:rPr>
              <a:t>subroutine</a:t>
            </a:r>
            <a:r>
              <a:rPr lang="en-US" dirty="0">
                <a:latin typeface="Menlo" panose="020B0609030804020204" pitchFamily="49" charset="0"/>
              </a:rPr>
              <a:t> </a:t>
            </a:r>
            <a:r>
              <a:rPr lang="en-US" dirty="0" err="1">
                <a:solidFill>
                  <a:srgbClr val="5E34FF"/>
                </a:solidFill>
                <a:latin typeface="Menlo" panose="020B0609030804020204" pitchFamily="49" charset="0"/>
              </a:rPr>
              <a:t>daxpy</a:t>
            </a:r>
            <a:r>
              <a:rPr lang="en-US" dirty="0">
                <a:latin typeface="Menlo" panose="020B0609030804020204" pitchFamily="49" charset="0"/>
              </a:rPr>
              <a:t>( scalar, </a:t>
            </a:r>
            <a:r>
              <a:rPr lang="en-US" dirty="0" err="1">
                <a:latin typeface="Menlo" panose="020B0609030804020204" pitchFamily="49" charset="0"/>
              </a:rPr>
              <a:t>num_elements</a:t>
            </a:r>
            <a:r>
              <a:rPr lang="en-US" dirty="0">
                <a:latin typeface="Menlo" panose="020B0609030804020204" pitchFamily="49" charset="0"/>
              </a:rPr>
              <a:t> )</a:t>
            </a:r>
          </a:p>
          <a:p>
            <a:r>
              <a:rPr lang="en-US" dirty="0">
                <a:latin typeface="Menlo" panose="020B0609030804020204" pitchFamily="49" charset="0"/>
              </a:rPr>
              <a:t> ...</a:t>
            </a:r>
            <a:endParaRPr lang="en-US" dirty="0">
              <a:solidFill>
                <a:srgbClr val="34A327"/>
              </a:solidFill>
              <a:latin typeface="Menlo" panose="020B0609030804020204" pitchFamily="49" charset="0"/>
            </a:endParaRPr>
          </a:p>
          <a:p>
            <a:endParaRPr lang="en-US" dirty="0">
              <a:latin typeface="Menlo" panose="020B0609030804020204" pitchFamily="49" charset="0"/>
            </a:endParaRPr>
          </a:p>
          <a:p>
            <a:r>
              <a:rPr lang="en-US" dirty="0">
                <a:solidFill>
                  <a:srgbClr val="D7391E"/>
                </a:solidFill>
                <a:latin typeface="Menlo" panose="020B0609030804020204" pitchFamily="49" charset="0"/>
              </a:rPr>
              <a:t>!$</a:t>
            </a:r>
            <a:r>
              <a:rPr lang="en-US" dirty="0" err="1">
                <a:solidFill>
                  <a:srgbClr val="D7391E"/>
                </a:solidFill>
                <a:latin typeface="Menlo" panose="020B0609030804020204" pitchFamily="49" charset="0"/>
              </a:rPr>
              <a:t>omp</a:t>
            </a:r>
            <a:r>
              <a:rPr lang="en-US" dirty="0">
                <a:solidFill>
                  <a:srgbClr val="D7391E"/>
                </a:solidFill>
                <a:latin typeface="Menlo" panose="020B0609030804020204" pitchFamily="49" charset="0"/>
              </a:rPr>
              <a:t> target teams distribute parallel do </a:t>
            </a:r>
            <a:r>
              <a:rPr lang="en-US" dirty="0" err="1">
                <a:solidFill>
                  <a:srgbClr val="D7391E"/>
                </a:solidFill>
                <a:latin typeface="Menlo" panose="020B0609030804020204" pitchFamily="49" charset="0"/>
              </a:rPr>
              <a:t>simd</a:t>
            </a:r>
            <a:r>
              <a:rPr lang="en-US" dirty="0">
                <a:solidFill>
                  <a:srgbClr val="D7391E"/>
                </a:solidFill>
                <a:latin typeface="Menlo" panose="020B0609030804020204" pitchFamily="49" charset="0"/>
              </a:rPr>
              <a:t> map(</a:t>
            </a:r>
            <a:r>
              <a:rPr lang="en-US" dirty="0" err="1">
                <a:solidFill>
                  <a:srgbClr val="D7391E"/>
                </a:solidFill>
                <a:latin typeface="Menlo" panose="020B0609030804020204" pitchFamily="49" charset="0"/>
              </a:rPr>
              <a:t>tofrom:a</a:t>
            </a:r>
            <a:r>
              <a:rPr lang="en-US" dirty="0">
                <a:solidFill>
                  <a:srgbClr val="D7391E"/>
                </a:solidFill>
                <a:latin typeface="Menlo" panose="020B0609030804020204" pitchFamily="49" charset="0"/>
              </a:rPr>
              <a:t>) map(</a:t>
            </a:r>
            <a:r>
              <a:rPr lang="en-US" dirty="0" err="1">
                <a:solidFill>
                  <a:srgbClr val="D7391E"/>
                </a:solidFill>
                <a:latin typeface="Menlo" panose="020B0609030804020204" pitchFamily="49" charset="0"/>
              </a:rPr>
              <a:t>to:b</a:t>
            </a:r>
            <a:r>
              <a:rPr lang="en-US" dirty="0">
                <a:solidFill>
                  <a:srgbClr val="D7391E"/>
                </a:solidFill>
                <a:latin typeface="Menlo" panose="020B0609030804020204" pitchFamily="49" charset="0"/>
              </a:rPr>
              <a:t>)                   </a:t>
            </a:r>
          </a:p>
          <a:p>
            <a:r>
              <a:rPr lang="en-US" dirty="0">
                <a:latin typeface="Menlo" panose="020B0609030804020204" pitchFamily="49" charset="0"/>
              </a:rPr>
              <a:t>    </a:t>
            </a:r>
            <a:r>
              <a:rPr lang="en-US" dirty="0">
                <a:solidFill>
                  <a:srgbClr val="D03BFF"/>
                </a:solidFill>
                <a:latin typeface="Menlo" panose="020B0609030804020204" pitchFamily="49" charset="0"/>
              </a:rPr>
              <a:t>do</a:t>
            </a:r>
            <a:r>
              <a:rPr lang="en-US" dirty="0">
                <a:latin typeface="Menlo" panose="020B0609030804020204" pitchFamily="49" charset="0"/>
              </a:rPr>
              <a:t> j=1,num_elements</a:t>
            </a:r>
          </a:p>
          <a:p>
            <a:r>
              <a:rPr lang="en-US" dirty="0">
                <a:latin typeface="Menlo" panose="020B0609030804020204" pitchFamily="49" charset="0"/>
              </a:rPr>
              <a:t>       a(j) = a(j)+scalar*b(j)</a:t>
            </a:r>
          </a:p>
          <a:p>
            <a:r>
              <a:rPr lang="en-US" dirty="0">
                <a:latin typeface="Menlo" panose="020B0609030804020204" pitchFamily="49" charset="0"/>
              </a:rPr>
              <a:t>    </a:t>
            </a:r>
            <a:r>
              <a:rPr lang="en-US" dirty="0">
                <a:solidFill>
                  <a:srgbClr val="D03BFF"/>
                </a:solidFill>
                <a:latin typeface="Menlo" panose="020B0609030804020204" pitchFamily="49" charset="0"/>
              </a:rPr>
              <a:t>end do</a:t>
            </a:r>
          </a:p>
          <a:p>
            <a:r>
              <a:rPr lang="en-US" dirty="0">
                <a:solidFill>
                  <a:srgbClr val="D7391E"/>
                </a:solidFill>
                <a:latin typeface="Menlo" panose="020B0609030804020204" pitchFamily="49" charset="0"/>
              </a:rPr>
              <a:t>!$</a:t>
            </a:r>
            <a:r>
              <a:rPr lang="en-US" dirty="0" err="1">
                <a:solidFill>
                  <a:srgbClr val="D7391E"/>
                </a:solidFill>
                <a:latin typeface="Menlo" panose="020B0609030804020204" pitchFamily="49" charset="0"/>
              </a:rPr>
              <a:t>omp</a:t>
            </a:r>
            <a:r>
              <a:rPr lang="en-US" dirty="0">
                <a:solidFill>
                  <a:srgbClr val="D7391E"/>
                </a:solidFill>
                <a:latin typeface="Menlo" panose="020B0609030804020204" pitchFamily="49" charset="0"/>
              </a:rPr>
              <a:t> end target teams distribute parallel do </a:t>
            </a:r>
            <a:r>
              <a:rPr lang="en-US" dirty="0" err="1">
                <a:solidFill>
                  <a:srgbClr val="D7391E"/>
                </a:solidFill>
                <a:latin typeface="Menlo" panose="020B0609030804020204" pitchFamily="49" charset="0"/>
              </a:rPr>
              <a:t>simd</a:t>
            </a:r>
            <a:r>
              <a:rPr lang="en-US" dirty="0">
                <a:solidFill>
                  <a:srgbClr val="D7391E"/>
                </a:solidFill>
                <a:latin typeface="Menlo" panose="020B0609030804020204" pitchFamily="49" charset="0"/>
              </a:rPr>
              <a:t>   </a:t>
            </a:r>
            <a:endParaRPr lang="en-US" dirty="0">
              <a:latin typeface="Menlo" panose="020B0609030804020204" pitchFamily="49" charset="0"/>
            </a:endParaRPr>
          </a:p>
          <a:p>
            <a:r>
              <a:rPr lang="en-US" dirty="0">
                <a:solidFill>
                  <a:srgbClr val="D03BFF"/>
                </a:solidFill>
                <a:latin typeface="Menlo" panose="020B0609030804020204" pitchFamily="49" charset="0"/>
              </a:rPr>
              <a:t>end subroutine</a:t>
            </a:r>
            <a:r>
              <a:rPr lang="en-US" dirty="0">
                <a:latin typeface="Menlo" panose="020B0609030804020204" pitchFamily="49" charset="0"/>
              </a:rPr>
              <a:t> </a:t>
            </a:r>
            <a:r>
              <a:rPr lang="en-US" dirty="0" err="1">
                <a:solidFill>
                  <a:srgbClr val="5E34FF"/>
                </a:solidFill>
                <a:latin typeface="Menlo" panose="020B0609030804020204" pitchFamily="49" charset="0"/>
              </a:rPr>
              <a:t>daxpy</a:t>
            </a:r>
            <a:endParaRPr lang="en-US" dirty="0">
              <a:solidFill>
                <a:srgbClr val="D03BFF"/>
              </a:solidFill>
              <a:latin typeface="Menlo" panose="020B0609030804020204" pitchFamily="49" charset="0"/>
            </a:endParaRPr>
          </a:p>
          <a:p>
            <a:endParaRPr lang="en-US" dirty="0">
              <a:latin typeface="Menlo" panose="020B0609030804020204" pitchFamily="49" charset="0"/>
            </a:endParaRPr>
          </a:p>
          <a:p>
            <a:r>
              <a:rPr lang="en-US" dirty="0">
                <a:solidFill>
                  <a:srgbClr val="D03BFF"/>
                </a:solidFill>
                <a:latin typeface="Menlo" panose="020B0609030804020204" pitchFamily="49" charset="0"/>
              </a:rPr>
              <a:t>program</a:t>
            </a:r>
            <a:r>
              <a:rPr lang="en-US" dirty="0">
                <a:latin typeface="Menlo" panose="020B0609030804020204" pitchFamily="49" charset="0"/>
              </a:rPr>
              <a:t> </a:t>
            </a:r>
            <a:r>
              <a:rPr lang="en-US" dirty="0">
                <a:solidFill>
                  <a:srgbClr val="5E34FF"/>
                </a:solidFill>
                <a:latin typeface="Menlo" panose="020B0609030804020204" pitchFamily="49" charset="0"/>
              </a:rPr>
              <a:t>main</a:t>
            </a:r>
            <a:endParaRPr lang="en-US" dirty="0">
              <a:solidFill>
                <a:srgbClr val="D03BFF"/>
              </a:solidFill>
              <a:latin typeface="Menlo" panose="020B0609030804020204" pitchFamily="49" charset="0"/>
            </a:endParaRPr>
          </a:p>
          <a:p>
            <a:r>
              <a:rPr lang="en-US" dirty="0">
                <a:latin typeface="Menlo" panose="020B0609030804020204" pitchFamily="49" charset="0"/>
              </a:rPr>
              <a:t> ...</a:t>
            </a:r>
          </a:p>
          <a:p>
            <a:r>
              <a:rPr lang="en-US" dirty="0">
                <a:latin typeface="Menlo" panose="020B0609030804020204" pitchFamily="49" charset="0"/>
              </a:rPr>
              <a:t> </a:t>
            </a:r>
          </a:p>
          <a:p>
            <a:r>
              <a:rPr lang="en-US" dirty="0">
                <a:solidFill>
                  <a:srgbClr val="D7391E"/>
                </a:solidFill>
                <a:latin typeface="Menlo" panose="020B0609030804020204" pitchFamily="49" charset="0"/>
              </a:rPr>
              <a:t>!$</a:t>
            </a:r>
            <a:r>
              <a:rPr lang="en-US" dirty="0" err="1">
                <a:solidFill>
                  <a:srgbClr val="D7391E"/>
                </a:solidFill>
                <a:latin typeface="Menlo" panose="020B0609030804020204" pitchFamily="49" charset="0"/>
              </a:rPr>
              <a:t>omp</a:t>
            </a:r>
            <a:r>
              <a:rPr lang="en-US" dirty="0">
                <a:solidFill>
                  <a:srgbClr val="D7391E"/>
                </a:solidFill>
                <a:latin typeface="Menlo" panose="020B0609030804020204" pitchFamily="49" charset="0"/>
              </a:rPr>
              <a:t> target enter data map(</a:t>
            </a:r>
            <a:r>
              <a:rPr lang="en-US" dirty="0" err="1">
                <a:solidFill>
                  <a:srgbClr val="D7391E"/>
                </a:solidFill>
                <a:latin typeface="Menlo" panose="020B0609030804020204" pitchFamily="49" charset="0"/>
              </a:rPr>
              <a:t>to:a</a:t>
            </a:r>
            <a:r>
              <a:rPr lang="en-US" dirty="0">
                <a:solidFill>
                  <a:srgbClr val="D7391E"/>
                </a:solidFill>
                <a:latin typeface="Menlo" panose="020B0609030804020204" pitchFamily="49" charset="0"/>
              </a:rPr>
              <a:t>)  </a:t>
            </a:r>
          </a:p>
          <a:p>
            <a:r>
              <a:rPr lang="en-US" dirty="0">
                <a:solidFill>
                  <a:srgbClr val="D7391E"/>
                </a:solidFill>
                <a:latin typeface="Menlo" panose="020B0609030804020204" pitchFamily="49" charset="0"/>
              </a:rPr>
              <a:t>!$</a:t>
            </a:r>
            <a:r>
              <a:rPr lang="en-US" dirty="0" err="1">
                <a:solidFill>
                  <a:srgbClr val="D7391E"/>
                </a:solidFill>
                <a:latin typeface="Menlo" panose="020B0609030804020204" pitchFamily="49" charset="0"/>
              </a:rPr>
              <a:t>omp</a:t>
            </a:r>
            <a:r>
              <a:rPr lang="en-US" dirty="0">
                <a:solidFill>
                  <a:srgbClr val="D7391E"/>
                </a:solidFill>
                <a:latin typeface="Menlo" panose="020B0609030804020204" pitchFamily="49" charset="0"/>
              </a:rPr>
              <a:t> target enter data map(</a:t>
            </a:r>
            <a:r>
              <a:rPr lang="en-US" dirty="0" err="1">
                <a:solidFill>
                  <a:srgbClr val="D7391E"/>
                </a:solidFill>
                <a:latin typeface="Menlo" panose="020B0609030804020204" pitchFamily="49" charset="0"/>
              </a:rPr>
              <a:t>to:b</a:t>
            </a:r>
            <a:r>
              <a:rPr lang="en-US" dirty="0">
                <a:solidFill>
                  <a:srgbClr val="D7391E"/>
                </a:solidFill>
                <a:latin typeface="Menlo" panose="020B0609030804020204" pitchFamily="49" charset="0"/>
              </a:rPr>
              <a:t>)            </a:t>
            </a:r>
          </a:p>
          <a:p>
            <a:r>
              <a:rPr lang="en-US" dirty="0">
                <a:solidFill>
                  <a:srgbClr val="D7391E"/>
                </a:solidFill>
                <a:latin typeface="Menlo" panose="020B0609030804020204" pitchFamily="49" charset="0"/>
              </a:rPr>
              <a:t>!$</a:t>
            </a:r>
            <a:r>
              <a:rPr lang="en-US" dirty="0" err="1">
                <a:solidFill>
                  <a:srgbClr val="D7391E"/>
                </a:solidFill>
                <a:latin typeface="Menlo" panose="020B0609030804020204" pitchFamily="49" charset="0"/>
              </a:rPr>
              <a:t>omp</a:t>
            </a:r>
            <a:r>
              <a:rPr lang="en-US" dirty="0">
                <a:solidFill>
                  <a:srgbClr val="D7391E"/>
                </a:solidFill>
                <a:latin typeface="Menlo" panose="020B0609030804020204" pitchFamily="49" charset="0"/>
              </a:rPr>
              <a:t> target enter data map(</a:t>
            </a:r>
            <a:r>
              <a:rPr lang="en-US" dirty="0" err="1">
                <a:solidFill>
                  <a:srgbClr val="D7391E"/>
                </a:solidFill>
                <a:latin typeface="Menlo" panose="020B0609030804020204" pitchFamily="49" charset="0"/>
              </a:rPr>
              <a:t>to:c</a:t>
            </a:r>
            <a:r>
              <a:rPr lang="en-US" dirty="0">
                <a:solidFill>
                  <a:srgbClr val="D7391E"/>
                </a:solidFill>
                <a:latin typeface="Menlo" panose="020B0609030804020204" pitchFamily="49" charset="0"/>
              </a:rPr>
              <a:t>)</a:t>
            </a:r>
          </a:p>
          <a:p>
            <a:br>
              <a:rPr lang="en-US" dirty="0">
                <a:latin typeface="Menlo" panose="020B0609030804020204" pitchFamily="49" charset="0"/>
              </a:rPr>
            </a:br>
            <a:r>
              <a:rPr lang="en-US" dirty="0">
                <a:latin typeface="Menlo" panose="020B0609030804020204" pitchFamily="49" charset="0"/>
              </a:rPr>
              <a:t> ...</a:t>
            </a:r>
          </a:p>
          <a:p>
            <a:r>
              <a:rPr lang="en-US" dirty="0">
                <a:latin typeface="Menlo" panose="020B0609030804020204" pitchFamily="49" charset="0"/>
              </a:rPr>
              <a:t>  </a:t>
            </a:r>
            <a:r>
              <a:rPr lang="en-US" dirty="0">
                <a:solidFill>
                  <a:srgbClr val="D03BFF"/>
                </a:solidFill>
                <a:latin typeface="Menlo" panose="020B0609030804020204" pitchFamily="49" charset="0"/>
              </a:rPr>
              <a:t>call</a:t>
            </a:r>
            <a:r>
              <a:rPr lang="en-US" dirty="0">
                <a:latin typeface="Menlo" panose="020B0609030804020204" pitchFamily="49" charset="0"/>
              </a:rPr>
              <a:t> </a:t>
            </a:r>
            <a:r>
              <a:rPr lang="en-US" dirty="0" err="1">
                <a:solidFill>
                  <a:srgbClr val="5E34FF"/>
                </a:solidFill>
                <a:latin typeface="Menlo" panose="020B0609030804020204" pitchFamily="49" charset="0"/>
              </a:rPr>
              <a:t>daxpy</a:t>
            </a:r>
            <a:r>
              <a:rPr lang="en-US" dirty="0">
                <a:latin typeface="Menlo" panose="020B0609030804020204" pitchFamily="49" charset="0"/>
              </a:rPr>
              <a:t>( a, b, scalar, </a:t>
            </a:r>
            <a:r>
              <a:rPr lang="en-US" dirty="0" err="1">
                <a:latin typeface="Menlo" panose="020B0609030804020204" pitchFamily="49" charset="0"/>
              </a:rPr>
              <a:t>num_elements</a:t>
            </a:r>
            <a:r>
              <a:rPr lang="en-US" dirty="0">
                <a:latin typeface="Menlo" panose="020B0609030804020204" pitchFamily="49" charset="0"/>
              </a:rPr>
              <a:t> )</a:t>
            </a:r>
            <a:br>
              <a:rPr lang="en-US" dirty="0">
                <a:latin typeface="Menlo" panose="020B0609030804020204" pitchFamily="49" charset="0"/>
              </a:rPr>
            </a:br>
            <a:endParaRPr lang="en-US" dirty="0">
              <a:latin typeface="Menlo" panose="020B0609030804020204" pitchFamily="49" charset="0"/>
            </a:endParaRPr>
          </a:p>
          <a:p>
            <a:r>
              <a:rPr lang="en-US" dirty="0">
                <a:latin typeface="Menlo" panose="020B0609030804020204" pitchFamily="49" charset="0"/>
              </a:rPr>
              <a:t>  </a:t>
            </a:r>
            <a:r>
              <a:rPr lang="en-US" dirty="0">
                <a:solidFill>
                  <a:srgbClr val="D03BFF"/>
                </a:solidFill>
                <a:latin typeface="Menlo" panose="020B0609030804020204" pitchFamily="49" charset="0"/>
              </a:rPr>
              <a:t>call</a:t>
            </a:r>
            <a:r>
              <a:rPr lang="en-US" dirty="0">
                <a:latin typeface="Menlo" panose="020B0609030804020204" pitchFamily="49" charset="0"/>
              </a:rPr>
              <a:t> </a:t>
            </a:r>
            <a:r>
              <a:rPr lang="en-US" dirty="0" err="1">
                <a:solidFill>
                  <a:srgbClr val="5E34FF"/>
                </a:solidFill>
                <a:latin typeface="Menlo" panose="020B0609030804020204" pitchFamily="49" charset="0"/>
              </a:rPr>
              <a:t>daxpy</a:t>
            </a:r>
            <a:r>
              <a:rPr lang="en-US" dirty="0">
                <a:latin typeface="Menlo" panose="020B0609030804020204" pitchFamily="49" charset="0"/>
              </a:rPr>
              <a:t>( c, a, scalar, </a:t>
            </a:r>
            <a:r>
              <a:rPr lang="en-US" dirty="0" err="1">
                <a:latin typeface="Menlo" panose="020B0609030804020204" pitchFamily="49" charset="0"/>
              </a:rPr>
              <a:t>num_elements</a:t>
            </a:r>
            <a:r>
              <a:rPr lang="en-US" dirty="0">
                <a:latin typeface="Menlo" panose="020B0609030804020204" pitchFamily="49" charset="0"/>
              </a:rPr>
              <a:t> )</a:t>
            </a:r>
            <a:br>
              <a:rPr lang="en-US" dirty="0">
                <a:latin typeface="Menlo" panose="020B0609030804020204" pitchFamily="49" charset="0"/>
              </a:rPr>
            </a:br>
            <a:r>
              <a:rPr lang="en-US" dirty="0">
                <a:latin typeface="Menlo" panose="020B0609030804020204" pitchFamily="49" charset="0"/>
              </a:rPr>
              <a:t>  ...</a:t>
            </a:r>
          </a:p>
        </p:txBody>
      </p:sp>
      <p:sp>
        <p:nvSpPr>
          <p:cNvPr id="2" name="TextBox 1">
            <a:extLst>
              <a:ext uri="{FF2B5EF4-FFF2-40B4-BE49-F238E27FC236}">
                <a16:creationId xmlns:a16="http://schemas.microsoft.com/office/drawing/2014/main" id="{8FB59EF5-589C-5341-84FE-9166E20ACEFB}"/>
              </a:ext>
            </a:extLst>
          </p:cNvPr>
          <p:cNvSpPr txBox="1"/>
          <p:nvPr/>
        </p:nvSpPr>
        <p:spPr>
          <a:xfrm>
            <a:off x="8404964" y="1916392"/>
            <a:ext cx="3181611" cy="1569660"/>
          </a:xfrm>
          <a:prstGeom prst="rect">
            <a:avLst/>
          </a:prstGeom>
          <a:noFill/>
          <a:ln>
            <a:solidFill>
              <a:srgbClr val="0070C0"/>
            </a:solidFill>
          </a:ln>
        </p:spPr>
        <p:txBody>
          <a:bodyPr wrap="square" rtlCol="0">
            <a:spAutoFit/>
          </a:bodyPr>
          <a:lstStyle/>
          <a:p>
            <a:r>
              <a:rPr lang="en-US" sz="1600" dirty="0"/>
              <a:t>In the previous example, the data transfer was tied to the kernel launch. In some code, it’s useful to split data transfer and kernel launch (e.g. leave data on the device until you need it)</a:t>
            </a:r>
          </a:p>
        </p:txBody>
      </p:sp>
      <p:sp>
        <p:nvSpPr>
          <p:cNvPr id="10" name="Title 1">
            <a:extLst>
              <a:ext uri="{FF2B5EF4-FFF2-40B4-BE49-F238E27FC236}">
                <a16:creationId xmlns:a16="http://schemas.microsoft.com/office/drawing/2014/main" id="{C775DFF6-9FD8-4E41-8309-41336E08EA3B}"/>
              </a:ext>
            </a:extLst>
          </p:cNvPr>
          <p:cNvSpPr txBox="1">
            <a:spLocks/>
          </p:cNvSpPr>
          <p:nvPr/>
        </p:nvSpPr>
        <p:spPr>
          <a:xfrm>
            <a:off x="397392" y="406592"/>
            <a:ext cx="11163868" cy="8289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000000"/>
              </a:buClr>
              <a:buSzPts val="1400"/>
              <a:buFont typeface="Arial"/>
              <a:buNone/>
              <a:defRPr sz="3000" b="1"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2pPr>
            <a:lvl3pPr marR="0" lvl="2"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3pPr>
            <a:lvl4pPr marR="0" lvl="3"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4pPr>
            <a:lvl5pPr marR="0" lvl="4"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5pPr>
            <a:lvl6pPr marR="0" lvl="5"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6pPr>
            <a:lvl7pPr marR="0" lvl="6"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7pPr>
            <a:lvl8pPr marR="0" lvl="7"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8pPr>
            <a:lvl9pPr marR="0" lvl="8"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9pPr>
          </a:lstStyle>
          <a:p>
            <a:r>
              <a:rPr lang="en-US" dirty="0">
                <a:latin typeface="Arial" panose="020B0604020202020204" pitchFamily="34" charset="0"/>
                <a:ea typeface="Menlo" panose="020B0609030804020204" pitchFamily="49" charset="0"/>
                <a:cs typeface="Arial" panose="020B0604020202020204" pitchFamily="34" charset="0"/>
              </a:rPr>
              <a:t>Demo: 3. Mapping data, Example 3</a:t>
            </a:r>
            <a:endParaRPr lang="en-US" dirty="0"/>
          </a:p>
        </p:txBody>
      </p:sp>
    </p:spTree>
    <p:extLst>
      <p:ext uri="{BB962C8B-B14F-4D97-AF65-F5344CB8AC3E}">
        <p14:creationId xmlns:p14="http://schemas.microsoft.com/office/powerpoint/2010/main" val="1337003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1CFA5-606D-3048-9159-0F69F9B86E21}"/>
              </a:ext>
            </a:extLst>
          </p:cNvPr>
          <p:cNvSpPr>
            <a:spLocks noGrp="1"/>
          </p:cNvSpPr>
          <p:nvPr>
            <p:ph type="title"/>
          </p:nvPr>
        </p:nvSpPr>
        <p:spPr/>
        <p:txBody>
          <a:bodyPr/>
          <a:lstStyle/>
          <a:p>
            <a:r>
              <a:rPr lang="en-US" dirty="0"/>
              <a:t>Demo: List of examples</a:t>
            </a:r>
          </a:p>
        </p:txBody>
      </p:sp>
      <p:sp>
        <p:nvSpPr>
          <p:cNvPr id="3" name="Text Placeholder 2">
            <a:extLst>
              <a:ext uri="{FF2B5EF4-FFF2-40B4-BE49-F238E27FC236}">
                <a16:creationId xmlns:a16="http://schemas.microsoft.com/office/drawing/2014/main" id="{1F145C4D-0F80-BC4B-BD99-02CDCEE1D282}"/>
              </a:ext>
            </a:extLst>
          </p:cNvPr>
          <p:cNvSpPr>
            <a:spLocks noGrp="1"/>
          </p:cNvSpPr>
          <p:nvPr>
            <p:ph type="body" idx="1"/>
          </p:nvPr>
        </p:nvSpPr>
        <p:spPr/>
        <p:txBody>
          <a:bodyPr/>
          <a:lstStyle/>
          <a:p>
            <a:pPr marL="76200" indent="0">
              <a:buNone/>
              <a:tabLst>
                <a:tab pos="1876425" algn="l"/>
              </a:tabLst>
            </a:pPr>
            <a:r>
              <a:rPr lang="en-US" dirty="0"/>
              <a:t>OpenMP Offload 101 </a:t>
            </a:r>
          </a:p>
          <a:p>
            <a:pPr marL="990600" lvl="1" indent="-457200">
              <a:buFont typeface="+mj-lt"/>
              <a:buAutoNum type="arabicPeriod"/>
            </a:pPr>
            <a:r>
              <a:rPr lang="en-US" dirty="0"/>
              <a:t>Offloading code to the device and getting device info</a:t>
            </a:r>
          </a:p>
          <a:p>
            <a:pPr marL="990600" lvl="1" indent="-457200">
              <a:buFont typeface="+mj-lt"/>
              <a:buAutoNum type="arabicPeriod"/>
            </a:pPr>
            <a:r>
              <a:rPr lang="en-US" dirty="0"/>
              <a:t>Expressing parallelism</a:t>
            </a:r>
          </a:p>
          <a:p>
            <a:pPr marL="990600" lvl="1" indent="-457200">
              <a:buFont typeface="+mj-lt"/>
              <a:buAutoNum type="arabicPeriod"/>
            </a:pPr>
            <a:r>
              <a:rPr lang="en-US" dirty="0"/>
              <a:t>Mapping data</a:t>
            </a:r>
          </a:p>
        </p:txBody>
      </p:sp>
    </p:spTree>
    <p:extLst>
      <p:ext uri="{BB962C8B-B14F-4D97-AF65-F5344CB8AC3E}">
        <p14:creationId xmlns:p14="http://schemas.microsoft.com/office/powerpoint/2010/main" val="4203506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848DEE-70FA-6A4E-8433-C90175C227B8}"/>
              </a:ext>
            </a:extLst>
          </p:cNvPr>
          <p:cNvSpPr txBox="1"/>
          <p:nvPr/>
        </p:nvSpPr>
        <p:spPr>
          <a:xfrm>
            <a:off x="37475" y="1235540"/>
            <a:ext cx="12015980" cy="3293209"/>
          </a:xfrm>
          <a:prstGeom prst="rect">
            <a:avLst/>
          </a:prstGeom>
          <a:solidFill>
            <a:schemeClr val="bg1"/>
          </a:solidFill>
          <a:ln>
            <a:solidFill>
              <a:srgbClr val="0070C0"/>
            </a:solidFill>
          </a:ln>
        </p:spPr>
        <p:txBody>
          <a:bodyPr wrap="square" rtlCol="0">
            <a:spAutoFit/>
          </a:bodyPr>
          <a:lstStyle/>
          <a:p>
            <a:r>
              <a:rPr lang="en-US" sz="1600" dirty="0">
                <a:solidFill>
                  <a:schemeClr val="tx1"/>
                </a:solidFill>
                <a:latin typeface="Menlo" panose="020B0609030804020204" pitchFamily="49" charset="0"/>
              </a:rPr>
              <a:t>$ </a:t>
            </a:r>
            <a:r>
              <a:rPr lang="en-US" sz="1600" b="1" dirty="0">
                <a:solidFill>
                  <a:schemeClr val="tx1"/>
                </a:solidFill>
                <a:latin typeface="Menlo" panose="020B0609030804020204" pitchFamily="49" charset="0"/>
              </a:rPr>
              <a:t>make 03_map_unstructured_function</a:t>
            </a:r>
          </a:p>
          <a:p>
            <a:r>
              <a:rPr lang="en-US" sz="1600" dirty="0" err="1">
                <a:solidFill>
                  <a:schemeClr val="tx1"/>
                </a:solidFill>
                <a:latin typeface="Menlo" panose="020B0609030804020204" pitchFamily="49" charset="0"/>
              </a:rPr>
              <a:t>xlc</a:t>
            </a:r>
            <a:r>
              <a:rPr lang="en-US" sz="1600" dirty="0">
                <a:solidFill>
                  <a:schemeClr val="tx1"/>
                </a:solidFill>
                <a:latin typeface="Menlo" panose="020B0609030804020204" pitchFamily="49" charset="0"/>
              </a:rPr>
              <a:t>++ -O2 -</a:t>
            </a:r>
            <a:r>
              <a:rPr lang="en-US" sz="1600" dirty="0" err="1">
                <a:solidFill>
                  <a:schemeClr val="tx1"/>
                </a:solidFill>
                <a:latin typeface="Menlo" panose="020B0609030804020204" pitchFamily="49" charset="0"/>
              </a:rPr>
              <a:t>qsmp</a:t>
            </a:r>
            <a:r>
              <a:rPr lang="en-US" sz="1600" dirty="0">
                <a:solidFill>
                  <a:schemeClr val="tx1"/>
                </a:solidFill>
                <a:latin typeface="Menlo" panose="020B0609030804020204" pitchFamily="49" charset="0"/>
              </a:rPr>
              <a:t>=</a:t>
            </a:r>
            <a:r>
              <a:rPr lang="en-US" sz="1600" dirty="0" err="1">
                <a:solidFill>
                  <a:schemeClr val="tx1"/>
                </a:solidFill>
                <a:latin typeface="Menlo" panose="020B0609030804020204" pitchFamily="49" charset="0"/>
              </a:rPr>
              <a:t>omp</a:t>
            </a:r>
            <a:r>
              <a:rPr lang="en-US" sz="1600" dirty="0">
                <a:solidFill>
                  <a:schemeClr val="tx1"/>
                </a:solidFill>
                <a:latin typeface="Menlo" panose="020B0609030804020204" pitchFamily="49" charset="0"/>
              </a:rPr>
              <a:t> -</a:t>
            </a:r>
            <a:r>
              <a:rPr lang="en-US" sz="1600" dirty="0" err="1">
                <a:solidFill>
                  <a:schemeClr val="tx1"/>
                </a:solidFill>
                <a:latin typeface="Menlo" panose="020B0609030804020204" pitchFamily="49" charset="0"/>
              </a:rPr>
              <a:t>qoffload</a:t>
            </a:r>
            <a:r>
              <a:rPr lang="en-US" sz="1600" dirty="0">
                <a:solidFill>
                  <a:schemeClr val="tx1"/>
                </a:solidFill>
                <a:latin typeface="Menlo" panose="020B0609030804020204" pitchFamily="49" charset="0"/>
              </a:rPr>
              <a:t> 03_map_unstructured_function.cpp -o 03_map_unstructured_function</a:t>
            </a:r>
          </a:p>
          <a:p>
            <a:r>
              <a:rPr lang="en-US" sz="1600" dirty="0">
                <a:solidFill>
                  <a:schemeClr val="tx1"/>
                </a:solidFill>
                <a:latin typeface="Menlo" panose="020B0609030804020204" pitchFamily="49" charset="0"/>
              </a:rPr>
              <a:t>$ </a:t>
            </a:r>
            <a:r>
              <a:rPr lang="en-US" sz="1600" b="1" dirty="0" err="1">
                <a:solidFill>
                  <a:schemeClr val="tx1"/>
                </a:solidFill>
                <a:latin typeface="Menlo" panose="020B0609030804020204" pitchFamily="49" charset="0"/>
              </a:rPr>
              <a:t>jsrun</a:t>
            </a:r>
            <a:r>
              <a:rPr lang="en-US" sz="1600" b="1" dirty="0">
                <a:solidFill>
                  <a:schemeClr val="tx1"/>
                </a:solidFill>
                <a:latin typeface="Menlo" panose="020B0609030804020204" pitchFamily="49" charset="0"/>
              </a:rPr>
              <a:t> -n 1 -a 1 -c 1 -g 1 </a:t>
            </a:r>
            <a:r>
              <a:rPr lang="en-US" sz="1600" b="1" dirty="0" err="1">
                <a:solidFill>
                  <a:schemeClr val="tx1"/>
                </a:solidFill>
                <a:latin typeface="Menlo" panose="020B0609030804020204" pitchFamily="49" charset="0"/>
              </a:rPr>
              <a:t>nsys</a:t>
            </a:r>
            <a:r>
              <a:rPr lang="en-US" sz="1600" b="1" dirty="0">
                <a:solidFill>
                  <a:schemeClr val="tx1"/>
                </a:solidFill>
                <a:latin typeface="Menlo" panose="020B0609030804020204" pitchFamily="49" charset="0"/>
              </a:rPr>
              <a:t> </a:t>
            </a:r>
            <a:r>
              <a:rPr lang="en-US" sz="1600" b="1" dirty="0" err="1">
                <a:solidFill>
                  <a:schemeClr val="tx1"/>
                </a:solidFill>
                <a:latin typeface="Menlo" panose="020B0609030804020204" pitchFamily="49" charset="0"/>
              </a:rPr>
              <a:t>nvprof</a:t>
            </a:r>
            <a:r>
              <a:rPr lang="en-US" sz="1600" b="1" dirty="0">
                <a:solidFill>
                  <a:schemeClr val="tx1"/>
                </a:solidFill>
                <a:latin typeface="Menlo" panose="020B0609030804020204" pitchFamily="49" charset="0"/>
              </a:rPr>
              <a:t> --print-</a:t>
            </a:r>
            <a:r>
              <a:rPr lang="en-US" sz="1600" b="1" dirty="0" err="1">
                <a:solidFill>
                  <a:schemeClr val="tx1"/>
                </a:solidFill>
                <a:latin typeface="Menlo" panose="020B0609030804020204" pitchFamily="49" charset="0"/>
              </a:rPr>
              <a:t>gpu</a:t>
            </a:r>
            <a:r>
              <a:rPr lang="en-US" sz="1600" b="1" dirty="0">
                <a:solidFill>
                  <a:schemeClr val="tx1"/>
                </a:solidFill>
                <a:latin typeface="Menlo" panose="020B0609030804020204" pitchFamily="49" charset="0"/>
              </a:rPr>
              <a:t>-trace ./03_map_unstructured_function</a:t>
            </a:r>
          </a:p>
          <a:p>
            <a:r>
              <a:rPr lang="en-US" sz="1600" dirty="0">
                <a:latin typeface="Menlo" panose="020B0609030804020204" pitchFamily="49" charset="0"/>
              </a:rPr>
              <a:t> Start(sec)  Duration(</a:t>
            </a:r>
            <a:r>
              <a:rPr lang="en-US" sz="1600" dirty="0" err="1">
                <a:latin typeface="Menlo" panose="020B0609030804020204" pitchFamily="49" charset="0"/>
              </a:rPr>
              <a:t>nsec</a:t>
            </a:r>
            <a:r>
              <a:rPr lang="en-US" sz="1600" dirty="0">
                <a:latin typeface="Menlo" panose="020B0609030804020204" pitchFamily="49" charset="0"/>
              </a:rPr>
              <a:t>)   </a:t>
            </a:r>
            <a:r>
              <a:rPr lang="en-US" sz="1600" dirty="0" err="1">
                <a:latin typeface="Menlo" panose="020B0609030804020204" pitchFamily="49" charset="0"/>
              </a:rPr>
              <a:t>GrdX</a:t>
            </a:r>
            <a:r>
              <a:rPr lang="en-US" sz="1600" dirty="0">
                <a:latin typeface="Menlo" panose="020B0609030804020204" pitchFamily="49" charset="0"/>
              </a:rPr>
              <a:t>  </a:t>
            </a:r>
            <a:r>
              <a:rPr lang="en-US" sz="1600" dirty="0" err="1">
                <a:latin typeface="Menlo" panose="020B0609030804020204" pitchFamily="49" charset="0"/>
              </a:rPr>
              <a:t>GrdY</a:t>
            </a:r>
            <a:r>
              <a:rPr lang="en-US" sz="1600" dirty="0">
                <a:latin typeface="Menlo" panose="020B0609030804020204" pitchFamily="49" charset="0"/>
              </a:rPr>
              <a:t>  </a:t>
            </a:r>
            <a:r>
              <a:rPr lang="en-US" sz="1600" dirty="0" err="1">
                <a:latin typeface="Menlo" panose="020B0609030804020204" pitchFamily="49" charset="0"/>
              </a:rPr>
              <a:t>GrdZ</a:t>
            </a:r>
            <a:r>
              <a:rPr lang="en-US" sz="1600" dirty="0">
                <a:latin typeface="Menlo" panose="020B0609030804020204" pitchFamily="49" charset="0"/>
              </a:rPr>
              <a:t>  </a:t>
            </a:r>
            <a:r>
              <a:rPr lang="en-US" sz="1600" dirty="0" err="1">
                <a:latin typeface="Menlo" panose="020B0609030804020204" pitchFamily="49" charset="0"/>
              </a:rPr>
              <a:t>BlkX</a:t>
            </a:r>
            <a:r>
              <a:rPr lang="en-US" sz="1600" dirty="0">
                <a:latin typeface="Menlo" panose="020B0609030804020204" pitchFamily="49" charset="0"/>
              </a:rPr>
              <a:t>  </a:t>
            </a:r>
            <a:r>
              <a:rPr lang="en-US" sz="1600" dirty="0" err="1">
                <a:latin typeface="Menlo" panose="020B0609030804020204" pitchFamily="49" charset="0"/>
              </a:rPr>
              <a:t>BlkY</a:t>
            </a:r>
            <a:r>
              <a:rPr lang="en-US" sz="1600" dirty="0">
                <a:latin typeface="Menlo" panose="020B0609030804020204" pitchFamily="49" charset="0"/>
              </a:rPr>
              <a:t>  </a:t>
            </a:r>
            <a:r>
              <a:rPr lang="en-US" sz="1600" dirty="0" err="1">
                <a:latin typeface="Menlo" panose="020B0609030804020204" pitchFamily="49" charset="0"/>
              </a:rPr>
              <a:t>BlkZ</a:t>
            </a:r>
            <a:r>
              <a:rPr lang="en-US" sz="1600" dirty="0">
                <a:latin typeface="Menlo" panose="020B0609030804020204" pitchFamily="49" charset="0"/>
              </a:rPr>
              <a:t>                Name</a:t>
            </a:r>
          </a:p>
          <a:p>
            <a:r>
              <a:rPr lang="en-US" sz="1600" dirty="0">
                <a:latin typeface="Menlo" panose="020B0609030804020204" pitchFamily="49" charset="0"/>
              </a:rPr>
              <a:t> </a:t>
            </a:r>
            <a:r>
              <a:rPr lang="en-US" sz="1600" dirty="0">
                <a:solidFill>
                  <a:srgbClr val="D7391E"/>
                </a:solidFill>
                <a:latin typeface="Menlo" panose="020B0609030804020204" pitchFamily="49" charset="0"/>
              </a:rPr>
              <a:t>----------</a:t>
            </a:r>
            <a:r>
              <a:rPr lang="en-US" sz="1600" dirty="0">
                <a:latin typeface="Menlo" panose="020B0609030804020204" pitchFamily="49" charset="0"/>
              </a:rPr>
              <a:t>  </a:t>
            </a:r>
            <a:r>
              <a:rPr lang="en-US" sz="1600" dirty="0">
                <a:solidFill>
                  <a:srgbClr val="D7391E"/>
                </a:solidFill>
                <a:latin typeface="Menlo" panose="020B0609030804020204" pitchFamily="49" charset="0"/>
              </a:rPr>
              <a:t>--------------</a:t>
            </a:r>
            <a:r>
              <a:rPr lang="en-US" sz="1600" dirty="0">
                <a:latin typeface="Menlo" panose="020B0609030804020204" pitchFamily="49" charset="0"/>
              </a:rPr>
              <a:t>   </a:t>
            </a:r>
            <a:r>
              <a:rPr lang="en-US" sz="1600" dirty="0">
                <a:solidFill>
                  <a:srgbClr val="D7391E"/>
                </a:solidFill>
                <a:latin typeface="Menlo" panose="020B0609030804020204" pitchFamily="49" charset="0"/>
              </a:rPr>
              <a:t>----</a:t>
            </a:r>
            <a:r>
              <a:rPr lang="en-US" sz="1600" dirty="0">
                <a:latin typeface="Menlo" panose="020B0609030804020204" pitchFamily="49" charset="0"/>
              </a:rPr>
              <a:t>  </a:t>
            </a:r>
            <a:r>
              <a:rPr lang="en-US" sz="1600" dirty="0">
                <a:solidFill>
                  <a:srgbClr val="D7391E"/>
                </a:solidFill>
                <a:latin typeface="Menlo" panose="020B0609030804020204" pitchFamily="49" charset="0"/>
              </a:rPr>
              <a:t>----</a:t>
            </a:r>
            <a:r>
              <a:rPr lang="en-US" sz="1600" dirty="0">
                <a:latin typeface="Menlo" panose="020B0609030804020204" pitchFamily="49" charset="0"/>
              </a:rPr>
              <a:t>  </a:t>
            </a:r>
            <a:r>
              <a:rPr lang="en-US" sz="1600" dirty="0">
                <a:solidFill>
                  <a:srgbClr val="D7391E"/>
                </a:solidFill>
                <a:latin typeface="Menlo" panose="020B0609030804020204" pitchFamily="49" charset="0"/>
              </a:rPr>
              <a:t>----</a:t>
            </a:r>
            <a:r>
              <a:rPr lang="en-US" sz="1600" dirty="0">
                <a:latin typeface="Menlo" panose="020B0609030804020204" pitchFamily="49" charset="0"/>
              </a:rPr>
              <a:t>  </a:t>
            </a:r>
            <a:r>
              <a:rPr lang="en-US" sz="1600" dirty="0">
                <a:solidFill>
                  <a:srgbClr val="D7391E"/>
                </a:solidFill>
                <a:latin typeface="Menlo" panose="020B0609030804020204" pitchFamily="49" charset="0"/>
              </a:rPr>
              <a:t>----</a:t>
            </a:r>
            <a:r>
              <a:rPr lang="en-US" sz="1600" dirty="0">
                <a:latin typeface="Menlo" panose="020B0609030804020204" pitchFamily="49" charset="0"/>
              </a:rPr>
              <a:t>  </a:t>
            </a:r>
            <a:r>
              <a:rPr lang="en-US" sz="1600" dirty="0">
                <a:solidFill>
                  <a:srgbClr val="D7391E"/>
                </a:solidFill>
                <a:latin typeface="Menlo" panose="020B0609030804020204" pitchFamily="49" charset="0"/>
              </a:rPr>
              <a:t>----</a:t>
            </a:r>
            <a:r>
              <a:rPr lang="en-US" sz="1600" dirty="0">
                <a:latin typeface="Menlo" panose="020B0609030804020204" pitchFamily="49" charset="0"/>
              </a:rPr>
              <a:t>  </a:t>
            </a:r>
            <a:r>
              <a:rPr lang="en-US" sz="1600" dirty="0">
                <a:solidFill>
                  <a:srgbClr val="D7391E"/>
                </a:solidFill>
                <a:latin typeface="Menlo" panose="020B0609030804020204" pitchFamily="49" charset="0"/>
              </a:rPr>
              <a:t>----</a:t>
            </a:r>
            <a:r>
              <a:rPr lang="en-US" sz="1600" dirty="0">
                <a:latin typeface="Menlo" panose="020B0609030804020204" pitchFamily="49" charset="0"/>
              </a:rPr>
              <a:t>    </a:t>
            </a:r>
            <a:r>
              <a:rPr lang="en-US" sz="1600" dirty="0">
                <a:solidFill>
                  <a:srgbClr val="D7391E"/>
                </a:solidFill>
                <a:latin typeface="Menlo" panose="020B0609030804020204" pitchFamily="49" charset="0"/>
              </a:rPr>
              <a:t>----------------------------</a:t>
            </a:r>
          </a:p>
          <a:p>
            <a:r>
              <a:rPr lang="en-US" sz="1600" dirty="0">
                <a:latin typeface="Menlo" panose="020B0609030804020204" pitchFamily="49" charset="0"/>
              </a:rPr>
              <a:t>   0.629799            1824                                         [CUDA </a:t>
            </a:r>
            <a:r>
              <a:rPr lang="en-US" sz="1600" dirty="0" err="1">
                <a:latin typeface="Menlo" panose="020B0609030804020204" pitchFamily="49" charset="0"/>
              </a:rPr>
              <a:t>memcpy</a:t>
            </a:r>
            <a:r>
              <a:rPr lang="en-US" sz="1600" dirty="0">
                <a:latin typeface="Menlo" panose="020B0609030804020204" pitchFamily="49" charset="0"/>
              </a:rPr>
              <a:t> </a:t>
            </a:r>
            <a:r>
              <a:rPr lang="en-US" sz="1600" dirty="0" err="1">
                <a:latin typeface="Menlo" panose="020B0609030804020204" pitchFamily="49" charset="0"/>
              </a:rPr>
              <a:t>DtoH</a:t>
            </a:r>
            <a:r>
              <a:rPr lang="en-US" sz="1600" dirty="0">
                <a:latin typeface="Menlo" panose="020B0609030804020204" pitchFamily="49" charset="0"/>
              </a:rPr>
              <a:t>]</a:t>
            </a:r>
          </a:p>
          <a:p>
            <a:r>
              <a:rPr lang="en-US" sz="1600" dirty="0">
                <a:latin typeface="Menlo" panose="020B0609030804020204" pitchFamily="49" charset="0"/>
              </a:rPr>
              <a:t>   0.659673            2432                                         [CUDA </a:t>
            </a:r>
            <a:r>
              <a:rPr lang="en-US" sz="1600" dirty="0" err="1">
                <a:latin typeface="Menlo" panose="020B0609030804020204" pitchFamily="49" charset="0"/>
              </a:rPr>
              <a:t>memcpy</a:t>
            </a:r>
            <a:r>
              <a:rPr lang="en-US" sz="1600" dirty="0">
                <a:latin typeface="Menlo" panose="020B0609030804020204" pitchFamily="49" charset="0"/>
              </a:rPr>
              <a:t> </a:t>
            </a:r>
            <a:r>
              <a:rPr lang="en-US" sz="1600" dirty="0" err="1">
                <a:latin typeface="Menlo" panose="020B0609030804020204" pitchFamily="49" charset="0"/>
              </a:rPr>
              <a:t>HtoD</a:t>
            </a:r>
            <a:r>
              <a:rPr lang="en-US" sz="1600" dirty="0">
                <a:latin typeface="Menlo" panose="020B0609030804020204" pitchFamily="49" charset="0"/>
              </a:rPr>
              <a:t>]</a:t>
            </a:r>
          </a:p>
          <a:p>
            <a:r>
              <a:rPr lang="en-US" sz="1600" dirty="0">
                <a:latin typeface="Menlo" panose="020B0609030804020204" pitchFamily="49" charset="0"/>
              </a:rPr>
              <a:t>   0.659717            2208                                         [CUDA </a:t>
            </a:r>
            <a:r>
              <a:rPr lang="en-US" sz="1600" dirty="0" err="1">
                <a:latin typeface="Menlo" panose="020B0609030804020204" pitchFamily="49" charset="0"/>
              </a:rPr>
              <a:t>memcpy</a:t>
            </a:r>
            <a:r>
              <a:rPr lang="en-US" sz="1600" dirty="0">
                <a:latin typeface="Menlo" panose="020B0609030804020204" pitchFamily="49" charset="0"/>
              </a:rPr>
              <a:t> </a:t>
            </a:r>
            <a:r>
              <a:rPr lang="en-US" sz="1600" dirty="0" err="1">
                <a:latin typeface="Menlo" panose="020B0609030804020204" pitchFamily="49" charset="0"/>
              </a:rPr>
              <a:t>HtoD</a:t>
            </a:r>
            <a:r>
              <a:rPr lang="en-US" sz="1600" dirty="0">
                <a:latin typeface="Menlo" panose="020B0609030804020204" pitchFamily="49" charset="0"/>
              </a:rPr>
              <a:t>]</a:t>
            </a:r>
          </a:p>
          <a:p>
            <a:r>
              <a:rPr lang="en-US" sz="1600" dirty="0">
                <a:latin typeface="Menlo" panose="020B0609030804020204" pitchFamily="49" charset="0"/>
              </a:rPr>
              <a:t>   0.659743            2208                                         [CUDA </a:t>
            </a:r>
            <a:r>
              <a:rPr lang="en-US" sz="1600" dirty="0" err="1">
                <a:latin typeface="Menlo" panose="020B0609030804020204" pitchFamily="49" charset="0"/>
              </a:rPr>
              <a:t>memcpy</a:t>
            </a:r>
            <a:r>
              <a:rPr lang="en-US" sz="1600" dirty="0">
                <a:latin typeface="Menlo" panose="020B0609030804020204" pitchFamily="49" charset="0"/>
              </a:rPr>
              <a:t> </a:t>
            </a:r>
            <a:r>
              <a:rPr lang="en-US" sz="1600" dirty="0" err="1">
                <a:latin typeface="Menlo" panose="020B0609030804020204" pitchFamily="49" charset="0"/>
              </a:rPr>
              <a:t>HtoD</a:t>
            </a:r>
            <a:r>
              <a:rPr lang="en-US" sz="1600" dirty="0">
                <a:latin typeface="Menlo" panose="020B0609030804020204" pitchFamily="49" charset="0"/>
              </a:rPr>
              <a:t>]</a:t>
            </a:r>
          </a:p>
          <a:p>
            <a:r>
              <a:rPr lang="en-US" sz="1600" dirty="0">
                <a:latin typeface="Menlo" panose="020B0609030804020204" pitchFamily="49" charset="0"/>
              </a:rPr>
              <a:t>   0.659803            4256      8     1     1   128     1     1    __xl__Z5daxpyPdS_di_l11_OL_1</a:t>
            </a:r>
          </a:p>
          <a:p>
            <a:r>
              <a:rPr lang="en-US" sz="1600" dirty="0">
                <a:latin typeface="Menlo" panose="020B0609030804020204" pitchFamily="49" charset="0"/>
              </a:rPr>
              <a:t>   0.659835            3808      8     1     1   128     1     1    __xl__Z5daxpyPdS_di_l11_OL_1</a:t>
            </a:r>
          </a:p>
          <a:p>
            <a:r>
              <a:rPr lang="en-US" sz="1600" dirty="0">
                <a:latin typeface="Menlo" panose="020B0609030804020204" pitchFamily="49" charset="0"/>
              </a:rPr>
              <a:t>   0.659867            2048                                         [CUDA </a:t>
            </a:r>
            <a:r>
              <a:rPr lang="en-US" sz="1600" dirty="0" err="1">
                <a:latin typeface="Menlo" panose="020B0609030804020204" pitchFamily="49" charset="0"/>
              </a:rPr>
              <a:t>memcpy</a:t>
            </a:r>
            <a:r>
              <a:rPr lang="en-US" sz="1600" dirty="0">
                <a:latin typeface="Menlo" panose="020B0609030804020204" pitchFamily="49" charset="0"/>
              </a:rPr>
              <a:t> </a:t>
            </a:r>
            <a:r>
              <a:rPr lang="en-US" sz="1600" dirty="0" err="1">
                <a:latin typeface="Menlo" panose="020B0609030804020204" pitchFamily="49" charset="0"/>
              </a:rPr>
              <a:t>DtoH</a:t>
            </a:r>
            <a:r>
              <a:rPr lang="en-US" sz="1600" dirty="0">
                <a:latin typeface="Menlo" panose="020B0609030804020204" pitchFamily="49" charset="0"/>
              </a:rPr>
              <a:t>]</a:t>
            </a:r>
          </a:p>
          <a:p>
            <a:endParaRPr lang="en-US" sz="1600" b="1" dirty="0">
              <a:solidFill>
                <a:schemeClr val="tx1"/>
              </a:solidFill>
              <a:latin typeface="Menlo" panose="020B0609030804020204" pitchFamily="49" charset="0"/>
            </a:endParaRPr>
          </a:p>
        </p:txBody>
      </p:sp>
      <p:sp>
        <p:nvSpPr>
          <p:cNvPr id="4" name="TextBox 3">
            <a:extLst>
              <a:ext uri="{FF2B5EF4-FFF2-40B4-BE49-F238E27FC236}">
                <a16:creationId xmlns:a16="http://schemas.microsoft.com/office/drawing/2014/main" id="{068641BA-56F1-854C-A565-0F48A6BDE540}"/>
              </a:ext>
            </a:extLst>
          </p:cNvPr>
          <p:cNvSpPr txBox="1"/>
          <p:nvPr/>
        </p:nvSpPr>
        <p:spPr>
          <a:xfrm>
            <a:off x="4242216" y="6026046"/>
            <a:ext cx="2443396" cy="338554"/>
          </a:xfrm>
          <a:prstGeom prst="rect">
            <a:avLst/>
          </a:prstGeom>
          <a:noFill/>
          <a:ln>
            <a:solidFill>
              <a:schemeClr val="accent1">
                <a:shade val="95000"/>
                <a:satMod val="105000"/>
              </a:schemeClr>
            </a:solidFill>
          </a:ln>
        </p:spPr>
        <p:txBody>
          <a:bodyPr wrap="square" rtlCol="0">
            <a:spAutoFit/>
          </a:bodyPr>
          <a:lstStyle/>
          <a:p>
            <a:r>
              <a:rPr lang="en-US" sz="1600" dirty="0"/>
              <a:t>Less data transfer!</a:t>
            </a:r>
          </a:p>
        </p:txBody>
      </p:sp>
      <p:sp>
        <p:nvSpPr>
          <p:cNvPr id="10" name="Title 1">
            <a:extLst>
              <a:ext uri="{FF2B5EF4-FFF2-40B4-BE49-F238E27FC236}">
                <a16:creationId xmlns:a16="http://schemas.microsoft.com/office/drawing/2014/main" id="{98201C61-5D20-4B4C-87E9-6A41EADA2B13}"/>
              </a:ext>
            </a:extLst>
          </p:cNvPr>
          <p:cNvSpPr txBox="1">
            <a:spLocks/>
          </p:cNvSpPr>
          <p:nvPr/>
        </p:nvSpPr>
        <p:spPr>
          <a:xfrm>
            <a:off x="397392" y="406592"/>
            <a:ext cx="11163868" cy="8289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000000"/>
              </a:buClr>
              <a:buSzPts val="1400"/>
              <a:buFont typeface="Arial"/>
              <a:buNone/>
              <a:defRPr sz="3000" b="1"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2pPr>
            <a:lvl3pPr marR="0" lvl="2"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3pPr>
            <a:lvl4pPr marR="0" lvl="3"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4pPr>
            <a:lvl5pPr marR="0" lvl="4"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5pPr>
            <a:lvl6pPr marR="0" lvl="5"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6pPr>
            <a:lvl7pPr marR="0" lvl="6"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7pPr>
            <a:lvl8pPr marR="0" lvl="7"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8pPr>
            <a:lvl9pPr marR="0" lvl="8"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9pPr>
          </a:lstStyle>
          <a:p>
            <a:r>
              <a:rPr lang="en-US" dirty="0">
                <a:latin typeface="Arial" panose="020B0604020202020204" pitchFamily="34" charset="0"/>
                <a:ea typeface="Menlo" panose="020B0609030804020204" pitchFamily="49" charset="0"/>
                <a:cs typeface="Arial" panose="020B0604020202020204" pitchFamily="34" charset="0"/>
              </a:rPr>
              <a:t>Demo: 3. Mapping data, Example 3</a:t>
            </a:r>
            <a:endParaRPr lang="en-US" dirty="0"/>
          </a:p>
        </p:txBody>
      </p:sp>
    </p:spTree>
    <p:extLst>
      <p:ext uri="{BB962C8B-B14F-4D97-AF65-F5344CB8AC3E}">
        <p14:creationId xmlns:p14="http://schemas.microsoft.com/office/powerpoint/2010/main" val="2419236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6F1DE62-97C1-2E43-9A2B-9462BF987ECD}"/>
              </a:ext>
            </a:extLst>
          </p:cNvPr>
          <p:cNvSpPr>
            <a:spLocks noGrp="1"/>
          </p:cNvSpPr>
          <p:nvPr>
            <p:ph type="body" idx="1"/>
          </p:nvPr>
        </p:nvSpPr>
        <p:spPr/>
        <p:txBody>
          <a:bodyPr/>
          <a:lstStyle/>
          <a:p>
            <a:r>
              <a:rPr lang="en-US" dirty="0"/>
              <a:t>Method 1</a:t>
            </a:r>
          </a:p>
          <a:p>
            <a:pPr lvl="1"/>
            <a:r>
              <a:rPr lang="en-US" dirty="0"/>
              <a:t>Debug on the host in serial</a:t>
            </a:r>
          </a:p>
          <a:p>
            <a:pPr lvl="1"/>
            <a:r>
              <a:rPr lang="en-US" dirty="0"/>
              <a:t>Compile without offload flags</a:t>
            </a:r>
          </a:p>
          <a:p>
            <a:r>
              <a:rPr lang="en-US" dirty="0"/>
              <a:t>Method 2</a:t>
            </a:r>
          </a:p>
          <a:p>
            <a:pPr lvl="1"/>
            <a:r>
              <a:rPr lang="en-US" dirty="0"/>
              <a:t>Debug on the host in parallel</a:t>
            </a:r>
          </a:p>
          <a:p>
            <a:pPr lvl="1"/>
            <a:r>
              <a:rPr lang="en-US" dirty="0"/>
              <a:t>OMP_TARGET_OFFLOAD=disabled or “#pragma </a:t>
            </a:r>
            <a:r>
              <a:rPr lang="en-US" dirty="0" err="1"/>
              <a:t>omp</a:t>
            </a:r>
            <a:r>
              <a:rPr lang="en-US" dirty="0"/>
              <a:t> target … if(0)”</a:t>
            </a:r>
          </a:p>
          <a:p>
            <a:r>
              <a:rPr lang="en-US" dirty="0"/>
              <a:t>Method 3</a:t>
            </a:r>
          </a:p>
          <a:p>
            <a:pPr lvl="1"/>
            <a:r>
              <a:rPr lang="en-US" dirty="0"/>
              <a:t>Debug on the device, but copy back data on the device and inspect it on the host</a:t>
            </a:r>
          </a:p>
        </p:txBody>
      </p:sp>
      <p:sp>
        <p:nvSpPr>
          <p:cNvPr id="11" name="Title 1">
            <a:extLst>
              <a:ext uri="{FF2B5EF4-FFF2-40B4-BE49-F238E27FC236}">
                <a16:creationId xmlns:a16="http://schemas.microsoft.com/office/drawing/2014/main" id="{4FF2C56F-50EB-7647-803D-BF67665EA858}"/>
              </a:ext>
            </a:extLst>
          </p:cNvPr>
          <p:cNvSpPr txBox="1">
            <a:spLocks/>
          </p:cNvSpPr>
          <p:nvPr/>
        </p:nvSpPr>
        <p:spPr>
          <a:xfrm>
            <a:off x="397392" y="406592"/>
            <a:ext cx="11163868" cy="8289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000000"/>
              </a:buClr>
              <a:buSzPts val="1400"/>
              <a:buFont typeface="Arial"/>
              <a:buNone/>
              <a:defRPr sz="3000" b="1"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2pPr>
            <a:lvl3pPr marR="0" lvl="2"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3pPr>
            <a:lvl4pPr marR="0" lvl="3"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4pPr>
            <a:lvl5pPr marR="0" lvl="4"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5pPr>
            <a:lvl6pPr marR="0" lvl="5"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6pPr>
            <a:lvl7pPr marR="0" lvl="6"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7pPr>
            <a:lvl8pPr marR="0" lvl="7"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8pPr>
            <a:lvl9pPr marR="0" lvl="8"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9pPr>
          </a:lstStyle>
          <a:p>
            <a:r>
              <a:rPr lang="en-US" dirty="0">
                <a:latin typeface="Arial" panose="020B0604020202020204" pitchFamily="34" charset="0"/>
                <a:ea typeface="Menlo" panose="020B0609030804020204" pitchFamily="49" charset="0"/>
                <a:cs typeface="Arial" panose="020B0604020202020204" pitchFamily="34" charset="0"/>
              </a:rPr>
              <a:t>Tips for debugging</a:t>
            </a:r>
            <a:endParaRPr lang="en-US" dirty="0"/>
          </a:p>
        </p:txBody>
      </p:sp>
      <p:sp>
        <p:nvSpPr>
          <p:cNvPr id="12" name="TextBox 11">
            <a:extLst>
              <a:ext uri="{FF2B5EF4-FFF2-40B4-BE49-F238E27FC236}">
                <a16:creationId xmlns:a16="http://schemas.microsoft.com/office/drawing/2014/main" id="{C507B102-D171-144A-B49B-7C91B72F9041}"/>
              </a:ext>
            </a:extLst>
          </p:cNvPr>
          <p:cNvSpPr txBox="1"/>
          <p:nvPr/>
        </p:nvSpPr>
        <p:spPr>
          <a:xfrm>
            <a:off x="6814964" y="1201738"/>
            <a:ext cx="4775902" cy="1015663"/>
          </a:xfrm>
          <a:prstGeom prst="rect">
            <a:avLst/>
          </a:prstGeom>
          <a:noFill/>
          <a:ln>
            <a:solidFill>
              <a:schemeClr val="accent1"/>
            </a:solidFill>
          </a:ln>
        </p:spPr>
        <p:txBody>
          <a:bodyPr wrap="square" rtlCol="0">
            <a:spAutoFit/>
          </a:bodyPr>
          <a:lstStyle/>
          <a:p>
            <a:r>
              <a:rPr lang="en-US" sz="2000" dirty="0"/>
              <a:t>Did it run on the GPU?</a:t>
            </a:r>
          </a:p>
          <a:p>
            <a:r>
              <a:rPr lang="en-US" sz="2000" dirty="0"/>
              <a:t>What if it crashes?</a:t>
            </a:r>
          </a:p>
          <a:p>
            <a:r>
              <a:rPr lang="en-US" sz="2000" dirty="0"/>
              <a:t>How long did the offloaded region take?</a:t>
            </a:r>
          </a:p>
        </p:txBody>
      </p:sp>
    </p:spTree>
    <p:extLst>
      <p:ext uri="{BB962C8B-B14F-4D97-AF65-F5344CB8AC3E}">
        <p14:creationId xmlns:p14="http://schemas.microsoft.com/office/powerpoint/2010/main" val="3886882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EAFE5A-25C3-0545-82ED-18F880A4AA89}"/>
              </a:ext>
            </a:extLst>
          </p:cNvPr>
          <p:cNvSpPr>
            <a:spLocks noGrp="1"/>
          </p:cNvSpPr>
          <p:nvPr>
            <p:ph type="title"/>
          </p:nvPr>
        </p:nvSpPr>
        <p:spPr/>
        <p:txBody>
          <a:bodyPr/>
          <a:lstStyle/>
          <a:p>
            <a:r>
              <a:rPr lang="en-US" dirty="0"/>
              <a:t>If you want to have the examples (on Ascent)</a:t>
            </a:r>
          </a:p>
        </p:txBody>
      </p:sp>
      <p:sp>
        <p:nvSpPr>
          <p:cNvPr id="5" name="Slide Number Placeholder 4">
            <a:extLst>
              <a:ext uri="{FF2B5EF4-FFF2-40B4-BE49-F238E27FC236}">
                <a16:creationId xmlns:a16="http://schemas.microsoft.com/office/drawing/2014/main" id="{88F8889E-B2C4-8446-AC5E-05E1E77FCBE7}"/>
              </a:ext>
            </a:extLst>
          </p:cNvPr>
          <p:cNvSpPr>
            <a:spLocks noGrp="1"/>
          </p:cNvSpPr>
          <p:nvPr>
            <p:ph type="sldNum" idx="4294967295"/>
          </p:nvPr>
        </p:nvSpPr>
        <p:spPr>
          <a:xfrm>
            <a:off x="0" y="6489700"/>
            <a:ext cx="609600" cy="301625"/>
          </a:xfrm>
          <a:prstGeom prst="rect">
            <a:avLst/>
          </a:prstGeom>
        </p:spPr>
        <p:txBody>
          <a:bodyPr/>
          <a:lstStyle/>
          <a:p>
            <a:pPr marL="0" lvl="0" indent="0" algn="l" rtl="0">
              <a:spcBef>
                <a:spcPts val="0"/>
              </a:spcBef>
              <a:spcAft>
                <a:spcPts val="0"/>
              </a:spcAft>
              <a:buNone/>
            </a:pPr>
            <a:fld id="{00000000-1234-1234-1234-123412341234}" type="slidenum">
              <a:rPr lang="en-US" smtClean="0"/>
              <a:t>3</a:t>
            </a:fld>
            <a:endParaRPr lang="en-US"/>
          </a:p>
        </p:txBody>
      </p:sp>
      <p:sp>
        <p:nvSpPr>
          <p:cNvPr id="8" name="TextBox 7">
            <a:extLst>
              <a:ext uri="{FF2B5EF4-FFF2-40B4-BE49-F238E27FC236}">
                <a16:creationId xmlns:a16="http://schemas.microsoft.com/office/drawing/2014/main" id="{37EEBD62-E8A8-F844-97D2-DBD7685095EA}"/>
              </a:ext>
            </a:extLst>
          </p:cNvPr>
          <p:cNvSpPr txBox="1"/>
          <p:nvPr/>
        </p:nvSpPr>
        <p:spPr>
          <a:xfrm>
            <a:off x="467241" y="1272112"/>
            <a:ext cx="11448585" cy="2146742"/>
          </a:xfrm>
          <a:prstGeom prst="rect">
            <a:avLst/>
          </a:prstGeom>
          <a:solidFill>
            <a:schemeClr val="bg1"/>
          </a:solidFill>
          <a:ln>
            <a:solidFill>
              <a:srgbClr val="0070C0"/>
            </a:solidFill>
          </a:ln>
        </p:spPr>
        <p:txBody>
          <a:bodyPr wrap="square" rtlCol="0">
            <a:spAutoFit/>
          </a:bodyPr>
          <a:lstStyle/>
          <a:p>
            <a:r>
              <a:rPr lang="en-US" sz="2000" dirty="0">
                <a:latin typeface="Courier" pitchFamily="2" charset="0"/>
              </a:rPr>
              <a:t>   # pull from </a:t>
            </a:r>
            <a:r>
              <a:rPr lang="en-US" sz="2000" dirty="0" err="1">
                <a:latin typeface="Courier" pitchFamily="2" charset="0"/>
              </a:rPr>
              <a:t>github</a:t>
            </a:r>
            <a:endParaRPr lang="en-US" sz="2000" dirty="0">
              <a:latin typeface="Courier" pitchFamily="2" charset="0"/>
            </a:endParaRPr>
          </a:p>
          <a:p>
            <a:r>
              <a:rPr lang="en-US" sz="2000" b="1" dirty="0">
                <a:latin typeface="Courier" pitchFamily="2" charset="0"/>
              </a:rPr>
              <a:t>$ git clone https://</a:t>
            </a:r>
            <a:r>
              <a:rPr lang="en-US" sz="2000" b="1" dirty="0" err="1">
                <a:latin typeface="Courier" pitchFamily="2" charset="0"/>
              </a:rPr>
              <a:t>github.com</a:t>
            </a:r>
            <a:r>
              <a:rPr lang="en-US" sz="2000" b="1" dirty="0">
                <a:latin typeface="Courier" pitchFamily="2" charset="0"/>
              </a:rPr>
              <a:t>/</a:t>
            </a:r>
            <a:r>
              <a:rPr lang="en-US" sz="2000" b="1" dirty="0" err="1">
                <a:latin typeface="Courier" pitchFamily="2" charset="0"/>
              </a:rPr>
              <a:t>vlkale</a:t>
            </a:r>
            <a:r>
              <a:rPr lang="en-US" sz="2000" b="1" dirty="0">
                <a:latin typeface="Courier" pitchFamily="2" charset="0"/>
              </a:rPr>
              <a:t>/OpenMP-tutorial</a:t>
            </a:r>
            <a:endParaRPr lang="en-US" sz="1870" b="1" dirty="0">
              <a:latin typeface="Courier" pitchFamily="2" charset="0"/>
            </a:endParaRPr>
          </a:p>
          <a:p>
            <a:r>
              <a:rPr lang="en-US" sz="1870" dirty="0">
                <a:latin typeface="Courier" pitchFamily="2" charset="0"/>
              </a:rPr>
              <a:t>   # get an interactive job on Ascent</a:t>
            </a:r>
          </a:p>
          <a:p>
            <a:r>
              <a:rPr lang="en-US" sz="1870" b="1" dirty="0">
                <a:latin typeface="Courier" pitchFamily="2" charset="0"/>
              </a:rPr>
              <a:t>$ </a:t>
            </a:r>
            <a:r>
              <a:rPr lang="en-US" sz="1870" b="1" dirty="0" err="1">
                <a:latin typeface="Courier" pitchFamily="2" charset="0"/>
              </a:rPr>
              <a:t>bsub</a:t>
            </a:r>
            <a:r>
              <a:rPr lang="en-US" sz="1870" b="1" dirty="0">
                <a:latin typeface="Courier" pitchFamily="2" charset="0"/>
              </a:rPr>
              <a:t> -W 2:00 -</a:t>
            </a:r>
            <a:r>
              <a:rPr lang="en-US" sz="1870" b="1" dirty="0" err="1">
                <a:latin typeface="Courier" pitchFamily="2" charset="0"/>
              </a:rPr>
              <a:t>nnodes</a:t>
            </a:r>
            <a:r>
              <a:rPr lang="en-US" sz="1870" b="1" dirty="0">
                <a:latin typeface="Courier" pitchFamily="2" charset="0"/>
              </a:rPr>
              <a:t> 1 -P gen180 -Is bash</a:t>
            </a:r>
          </a:p>
          <a:p>
            <a:r>
              <a:rPr lang="en-US" sz="1870" dirty="0">
                <a:latin typeface="Courier" pitchFamily="2" charset="0"/>
              </a:rPr>
              <a:t>   # load the </a:t>
            </a:r>
            <a:r>
              <a:rPr lang="en-US" sz="1870" dirty="0" err="1">
                <a:latin typeface="Courier" pitchFamily="2" charset="0"/>
              </a:rPr>
              <a:t>nsight</a:t>
            </a:r>
            <a:r>
              <a:rPr lang="en-US" sz="1870" dirty="0">
                <a:latin typeface="Courier" pitchFamily="2" charset="0"/>
              </a:rPr>
              <a:t>-systems module</a:t>
            </a:r>
          </a:p>
          <a:p>
            <a:r>
              <a:rPr lang="en-US" sz="1870" b="1" dirty="0">
                <a:latin typeface="Courier" pitchFamily="2" charset="0"/>
              </a:rPr>
              <a:t>$ module load </a:t>
            </a:r>
            <a:r>
              <a:rPr lang="en-US" sz="1870" b="1" dirty="0" err="1">
                <a:latin typeface="Courier" pitchFamily="2" charset="0"/>
              </a:rPr>
              <a:t>nsight</a:t>
            </a:r>
            <a:r>
              <a:rPr lang="en-US" sz="1870" b="1" dirty="0">
                <a:latin typeface="Courier" pitchFamily="2" charset="0"/>
              </a:rPr>
              <a:t>-systems</a:t>
            </a:r>
          </a:p>
          <a:p>
            <a:r>
              <a:rPr lang="en-US" sz="1870" b="1" dirty="0">
                <a:latin typeface="Courier" pitchFamily="2" charset="0"/>
              </a:rPr>
              <a:t>$ cd OpenMP-tutorial/offload-101</a:t>
            </a:r>
          </a:p>
        </p:txBody>
      </p:sp>
    </p:spTree>
    <p:extLst>
      <p:ext uri="{BB962C8B-B14F-4D97-AF65-F5344CB8AC3E}">
        <p14:creationId xmlns:p14="http://schemas.microsoft.com/office/powerpoint/2010/main" val="2571015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848DEE-70FA-6A4E-8433-C90175C227B8}"/>
              </a:ext>
            </a:extLst>
          </p:cNvPr>
          <p:cNvSpPr txBox="1"/>
          <p:nvPr/>
        </p:nvSpPr>
        <p:spPr>
          <a:xfrm>
            <a:off x="287085" y="1905888"/>
            <a:ext cx="7486884" cy="1815882"/>
          </a:xfrm>
          <a:prstGeom prst="rect">
            <a:avLst/>
          </a:prstGeom>
          <a:solidFill>
            <a:schemeClr val="bg1"/>
          </a:solidFill>
          <a:ln>
            <a:solidFill>
              <a:srgbClr val="0070C0"/>
            </a:solidFill>
          </a:ln>
        </p:spPr>
        <p:txBody>
          <a:bodyPr wrap="square" rtlCol="0">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600" dirty="0">
                <a:solidFill>
                  <a:srgbClr val="696795"/>
                </a:solidFill>
                <a:latin typeface="Menlo" panose="020B0609030804020204" pitchFamily="49" charset="0"/>
                <a:ea typeface="Calibri" panose="020F0502020204030204" pitchFamily="34" charset="0"/>
                <a:cs typeface="Times New Roman" panose="02020603050405020304" pitchFamily="18" charset="0"/>
              </a:rPr>
              <a:t>#pragma</a:t>
            </a:r>
            <a:r>
              <a:rPr lang="en-US" sz="1600" dirty="0">
                <a:latin typeface="Menlo" panose="020B0609030804020204" pitchFamily="49" charset="0"/>
                <a:ea typeface="Calibri" panose="020F0502020204030204" pitchFamily="34" charset="0"/>
                <a:cs typeface="Times New Roman" panose="02020603050405020304" pitchFamily="18" charset="0"/>
              </a:rPr>
              <a:t> </a:t>
            </a:r>
            <a:r>
              <a:rPr lang="en-US" sz="1600" dirty="0" err="1">
                <a:latin typeface="Menlo" panose="020B0609030804020204" pitchFamily="49" charset="0"/>
                <a:ea typeface="Calibri" panose="020F0502020204030204" pitchFamily="34" charset="0"/>
                <a:cs typeface="Times New Roman" panose="02020603050405020304" pitchFamily="18" charset="0"/>
              </a:rPr>
              <a:t>omp</a:t>
            </a:r>
            <a:r>
              <a:rPr lang="en-US" sz="1600" dirty="0">
                <a:latin typeface="Menlo" panose="020B0609030804020204" pitchFamily="49" charset="0"/>
                <a:ea typeface="Calibri" panose="020F0502020204030204" pitchFamily="34" charset="0"/>
                <a:cs typeface="Times New Roman" panose="02020603050405020304" pitchFamily="18" charset="0"/>
              </a:rPr>
              <a:t> target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600" dirty="0">
                <a:latin typeface="Menlo" panose="020B0609030804020204" pitchFamily="49"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600" dirty="0">
                <a:latin typeface="Menlo" panose="020B0609030804020204" pitchFamily="49" charset="0"/>
                <a:ea typeface="Calibri" panose="020F0502020204030204" pitchFamily="34" charset="0"/>
                <a:cs typeface="Times New Roman" panose="02020603050405020304" pitchFamily="18" charset="0"/>
              </a:rPr>
              <a:t>    </a:t>
            </a:r>
            <a:r>
              <a:rPr lang="en-US" sz="1600" dirty="0">
                <a:solidFill>
                  <a:srgbClr val="C200FF"/>
                </a:solidFill>
                <a:latin typeface="Menlo" panose="020B0609030804020204" pitchFamily="49" charset="0"/>
                <a:ea typeface="Calibri" panose="020F0502020204030204" pitchFamily="34" charset="0"/>
                <a:cs typeface="Times New Roman" panose="02020603050405020304" pitchFamily="18" charset="0"/>
              </a:rPr>
              <a:t>if</a:t>
            </a:r>
            <a:r>
              <a:rPr lang="en-US" sz="1600" dirty="0">
                <a:latin typeface="Menlo" panose="020B0609030804020204" pitchFamily="49" charset="0"/>
                <a:ea typeface="Calibri" panose="020F0502020204030204" pitchFamily="34" charset="0"/>
                <a:cs typeface="Times New Roman" panose="02020603050405020304" pitchFamily="18" charset="0"/>
              </a:rPr>
              <a:t>( !</a:t>
            </a:r>
            <a:r>
              <a:rPr lang="en-US" sz="1600" dirty="0" err="1">
                <a:latin typeface="Menlo" panose="020B0609030804020204" pitchFamily="49" charset="0"/>
                <a:ea typeface="Calibri" panose="020F0502020204030204" pitchFamily="34" charset="0"/>
                <a:cs typeface="Times New Roman" panose="02020603050405020304" pitchFamily="18" charset="0"/>
              </a:rPr>
              <a:t>omp_is_initial_device</a:t>
            </a:r>
            <a:r>
              <a:rPr lang="en-US" sz="1600" dirty="0">
                <a:latin typeface="Menlo" panose="020B0609030804020204" pitchFamily="49"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600" dirty="0">
                <a:latin typeface="Menlo" panose="020B0609030804020204" pitchFamily="49" charset="0"/>
                <a:ea typeface="Calibri" panose="020F0502020204030204" pitchFamily="34" charset="0"/>
                <a:cs typeface="Times New Roman" panose="02020603050405020304" pitchFamily="18" charset="0"/>
              </a:rPr>
              <a:t>      </a:t>
            </a:r>
            <a:r>
              <a:rPr lang="en-US" sz="1600" dirty="0" err="1">
                <a:latin typeface="Menlo" panose="020B0609030804020204" pitchFamily="49" charset="0"/>
                <a:ea typeface="Calibri" panose="020F0502020204030204" pitchFamily="34" charset="0"/>
                <a:cs typeface="Times New Roman" panose="02020603050405020304" pitchFamily="18" charset="0"/>
              </a:rPr>
              <a:t>printf</a:t>
            </a:r>
            <a:r>
              <a:rPr lang="en-US" sz="1600" dirty="0">
                <a:latin typeface="Menlo" panose="020B0609030804020204" pitchFamily="49" charset="0"/>
                <a:ea typeface="Calibri" panose="020F0502020204030204" pitchFamily="34" charset="0"/>
                <a:cs typeface="Times New Roman" panose="02020603050405020304" pitchFamily="18" charset="0"/>
              </a:rPr>
              <a:t>( </a:t>
            </a:r>
            <a:r>
              <a:rPr lang="en-US" sz="1600" dirty="0">
                <a:solidFill>
                  <a:srgbClr val="9D206F"/>
                </a:solidFill>
                <a:latin typeface="Menlo" panose="020B0609030804020204" pitchFamily="49" charset="0"/>
                <a:ea typeface="Calibri" panose="020F0502020204030204" pitchFamily="34" charset="0"/>
                <a:cs typeface="Times New Roman" panose="02020603050405020304" pitchFamily="18" charset="0"/>
              </a:rPr>
              <a:t>"Hello world from accelerator.\n"</a:t>
            </a:r>
            <a:r>
              <a:rPr lang="en-US" sz="1600" dirty="0">
                <a:latin typeface="Menlo" panose="020B0609030804020204" pitchFamily="49"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600" dirty="0">
                <a:latin typeface="Menlo" panose="020B0609030804020204" pitchFamily="49" charset="0"/>
                <a:ea typeface="Calibri" panose="020F0502020204030204" pitchFamily="34" charset="0"/>
                <a:cs typeface="Times New Roman" panose="02020603050405020304" pitchFamily="18" charset="0"/>
              </a:rPr>
              <a:t>    </a:t>
            </a:r>
            <a:r>
              <a:rPr lang="en-US" sz="1600" dirty="0">
                <a:solidFill>
                  <a:srgbClr val="C200FF"/>
                </a:solidFill>
                <a:latin typeface="Menlo" panose="020B0609030804020204" pitchFamily="49" charset="0"/>
                <a:ea typeface="Calibri" panose="020F0502020204030204" pitchFamily="34" charset="0"/>
                <a:cs typeface="Times New Roman" panose="02020603050405020304" pitchFamily="18" charset="0"/>
              </a:rPr>
              <a:t>else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600" dirty="0">
                <a:latin typeface="Menlo" panose="020B0609030804020204" pitchFamily="49" charset="0"/>
                <a:ea typeface="Calibri" panose="020F0502020204030204" pitchFamily="34" charset="0"/>
                <a:cs typeface="Times New Roman" panose="02020603050405020304" pitchFamily="18" charset="0"/>
              </a:rPr>
              <a:t>      </a:t>
            </a:r>
            <a:r>
              <a:rPr lang="en-US" sz="1600" dirty="0" err="1">
                <a:latin typeface="Menlo" panose="020B0609030804020204" pitchFamily="49" charset="0"/>
                <a:ea typeface="Calibri" panose="020F0502020204030204" pitchFamily="34" charset="0"/>
                <a:cs typeface="Times New Roman" panose="02020603050405020304" pitchFamily="18" charset="0"/>
              </a:rPr>
              <a:t>printf</a:t>
            </a:r>
            <a:r>
              <a:rPr lang="en-US" sz="1600" dirty="0">
                <a:latin typeface="Menlo" panose="020B0609030804020204" pitchFamily="49" charset="0"/>
                <a:ea typeface="Calibri" panose="020F0502020204030204" pitchFamily="34" charset="0"/>
                <a:cs typeface="Times New Roman" panose="02020603050405020304" pitchFamily="18" charset="0"/>
              </a:rPr>
              <a:t>( </a:t>
            </a:r>
            <a:r>
              <a:rPr lang="en-US" sz="1600" dirty="0">
                <a:solidFill>
                  <a:srgbClr val="9D206F"/>
                </a:solidFill>
                <a:latin typeface="Menlo" panose="020B0609030804020204" pitchFamily="49" charset="0"/>
                <a:ea typeface="Calibri" panose="020F0502020204030204" pitchFamily="34" charset="0"/>
                <a:cs typeface="Times New Roman" panose="02020603050405020304" pitchFamily="18" charset="0"/>
              </a:rPr>
              <a:t>"Hello world from host.\n"</a:t>
            </a:r>
            <a:r>
              <a:rPr lang="en-US" sz="1600" dirty="0">
                <a:latin typeface="Menlo" panose="020B0609030804020204" pitchFamily="49"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latin typeface="Menlo" panose="020B0609030804020204" pitchFamily="49" charset="0"/>
                <a:ea typeface="Calibri" panose="020F0502020204030204" pitchFamily="34" charset="0"/>
                <a:cs typeface="Times New Roman" panose="02020603050405020304" pitchFamily="18" charset="0"/>
              </a:rPr>
              <a:t>  }</a:t>
            </a:r>
            <a:endParaRPr lang="en-US" sz="1600" dirty="0">
              <a:solidFill>
                <a:srgbClr val="7D7CA6"/>
              </a:solidFill>
              <a:latin typeface="Menlo" panose="020B0609030804020204" pitchFamily="49" charset="0"/>
            </a:endParaRPr>
          </a:p>
        </p:txBody>
      </p:sp>
      <p:sp>
        <p:nvSpPr>
          <p:cNvPr id="8" name="TextBox 7">
            <a:extLst>
              <a:ext uri="{FF2B5EF4-FFF2-40B4-BE49-F238E27FC236}">
                <a16:creationId xmlns:a16="http://schemas.microsoft.com/office/drawing/2014/main" id="{19854FE4-41F8-614E-9268-730070EF8D2C}"/>
              </a:ext>
            </a:extLst>
          </p:cNvPr>
          <p:cNvSpPr txBox="1"/>
          <p:nvPr/>
        </p:nvSpPr>
        <p:spPr>
          <a:xfrm>
            <a:off x="8049718" y="1905888"/>
            <a:ext cx="3970678" cy="954300"/>
          </a:xfrm>
          <a:prstGeom prst="rect">
            <a:avLst/>
          </a:prstGeom>
          <a:noFill/>
          <a:ln>
            <a:solidFill>
              <a:srgbClr val="0070C0"/>
            </a:solidFill>
          </a:ln>
        </p:spPr>
        <p:txBody>
          <a:bodyPr wrap="square" rtlCol="0">
            <a:spAutoFit/>
          </a:bodyPr>
          <a:lstStyle/>
          <a:p>
            <a:r>
              <a:rPr lang="en-US" sz="1800" dirty="0" err="1"/>
              <a:t>omp_is_initial_device</a:t>
            </a:r>
            <a:r>
              <a:rPr lang="en-US" sz="1800" dirty="0"/>
              <a:t>() returns 0 when called on the device, and 1 when called on the host</a:t>
            </a:r>
          </a:p>
        </p:txBody>
      </p:sp>
      <p:sp>
        <p:nvSpPr>
          <p:cNvPr id="9" name="TextBox 8">
            <a:extLst>
              <a:ext uri="{FF2B5EF4-FFF2-40B4-BE49-F238E27FC236}">
                <a16:creationId xmlns:a16="http://schemas.microsoft.com/office/drawing/2014/main" id="{89DF9EED-0418-8742-B257-1FE1C98FC2E7}"/>
              </a:ext>
            </a:extLst>
          </p:cNvPr>
          <p:cNvSpPr txBox="1"/>
          <p:nvPr/>
        </p:nvSpPr>
        <p:spPr>
          <a:xfrm>
            <a:off x="287085" y="3977000"/>
            <a:ext cx="10772173" cy="1241622"/>
          </a:xfrm>
          <a:prstGeom prst="rect">
            <a:avLst/>
          </a:prstGeom>
          <a:solidFill>
            <a:schemeClr val="bg1"/>
          </a:solidFill>
          <a:ln>
            <a:solidFill>
              <a:srgbClr val="0070C0"/>
            </a:solidFill>
          </a:ln>
        </p:spPr>
        <p:txBody>
          <a:bodyPr wrap="square" rtlCol="0">
            <a:spAutoFit/>
          </a:bodyPr>
          <a:lstStyle/>
          <a:p>
            <a:pPr marL="380990" indent="-380990">
              <a:buFont typeface="Arial" panose="020B0604020202020204" pitchFamily="34" charset="0"/>
              <a:buChar char="•"/>
            </a:pPr>
            <a:r>
              <a:rPr lang="en-US" sz="1800" dirty="0"/>
              <a:t>If the target region runs on the device: </a:t>
            </a:r>
          </a:p>
          <a:p>
            <a:pPr marL="990575" lvl="1" indent="-380990">
              <a:buFont typeface="Arial" panose="020B0604020202020204" pitchFamily="34" charset="0"/>
              <a:buChar char="•"/>
            </a:pPr>
            <a:r>
              <a:rPr lang="en-US" sz="1800" dirty="0"/>
              <a:t>“Hello world from accelerator.” </a:t>
            </a:r>
          </a:p>
          <a:p>
            <a:pPr marL="380990" indent="-380990">
              <a:buFont typeface="Arial" panose="020B0604020202020204" pitchFamily="34" charset="0"/>
              <a:buChar char="•"/>
            </a:pPr>
            <a:r>
              <a:rPr lang="en-US" sz="1800" dirty="0"/>
              <a:t>If offloading is disabled, and the target region runs on the host:</a:t>
            </a:r>
          </a:p>
          <a:p>
            <a:pPr marL="990575" lvl="1" indent="-380990">
              <a:buFont typeface="Arial" panose="020B0604020202020204" pitchFamily="34" charset="0"/>
              <a:buChar char="•"/>
            </a:pPr>
            <a:r>
              <a:rPr lang="en-US" sz="1800" dirty="0"/>
              <a:t>“Hello world from host.” </a:t>
            </a:r>
          </a:p>
        </p:txBody>
      </p:sp>
      <p:cxnSp>
        <p:nvCxnSpPr>
          <p:cNvPr id="11" name="Straight Arrow Connector 10">
            <a:extLst>
              <a:ext uri="{FF2B5EF4-FFF2-40B4-BE49-F238E27FC236}">
                <a16:creationId xmlns:a16="http://schemas.microsoft.com/office/drawing/2014/main" id="{C3B1959B-91A7-4449-9346-1FF8D6E233E9}"/>
              </a:ext>
            </a:extLst>
          </p:cNvPr>
          <p:cNvCxnSpPr>
            <a:cxnSpLocks/>
            <a:stCxn id="8" idx="1"/>
          </p:cNvCxnSpPr>
          <p:nvPr/>
        </p:nvCxnSpPr>
        <p:spPr>
          <a:xfrm flipH="1">
            <a:off x="4616970" y="2383038"/>
            <a:ext cx="3432748" cy="1675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itle 1">
            <a:extLst>
              <a:ext uri="{FF2B5EF4-FFF2-40B4-BE49-F238E27FC236}">
                <a16:creationId xmlns:a16="http://schemas.microsoft.com/office/drawing/2014/main" id="{875476A8-94D8-744E-8873-29A4DE6662CD}"/>
              </a:ext>
            </a:extLst>
          </p:cNvPr>
          <p:cNvSpPr txBox="1">
            <a:spLocks/>
          </p:cNvSpPr>
          <p:nvPr/>
        </p:nvSpPr>
        <p:spPr>
          <a:xfrm>
            <a:off x="397392" y="406592"/>
            <a:ext cx="11163868" cy="8289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000000"/>
              </a:buClr>
              <a:buSzPts val="1400"/>
              <a:buFont typeface="Arial"/>
              <a:buNone/>
              <a:defRPr sz="3000" b="1"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2pPr>
            <a:lvl3pPr marR="0" lvl="2"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3pPr>
            <a:lvl4pPr marR="0" lvl="3"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4pPr>
            <a:lvl5pPr marR="0" lvl="4"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5pPr>
            <a:lvl6pPr marR="0" lvl="5"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6pPr>
            <a:lvl7pPr marR="0" lvl="6"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7pPr>
            <a:lvl8pPr marR="0" lvl="7"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8pPr>
            <a:lvl9pPr marR="0" lvl="8"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9pPr>
          </a:lstStyle>
          <a:p>
            <a:r>
              <a:rPr lang="en-US" dirty="0">
                <a:latin typeface="Arial" panose="020B0604020202020204" pitchFamily="34" charset="0"/>
                <a:ea typeface="Menlo" panose="020B0609030804020204" pitchFamily="49" charset="0"/>
                <a:cs typeface="Arial" panose="020B0604020202020204" pitchFamily="34" charset="0"/>
              </a:rPr>
              <a:t>Demo: 1. Offloading code to the device</a:t>
            </a:r>
            <a:endParaRPr lang="en-US" dirty="0"/>
          </a:p>
        </p:txBody>
      </p:sp>
      <p:sp>
        <p:nvSpPr>
          <p:cNvPr id="31" name="TextBox 30">
            <a:extLst>
              <a:ext uri="{FF2B5EF4-FFF2-40B4-BE49-F238E27FC236}">
                <a16:creationId xmlns:a16="http://schemas.microsoft.com/office/drawing/2014/main" id="{4DA688FB-D695-9741-9600-ACA849410765}"/>
              </a:ext>
            </a:extLst>
          </p:cNvPr>
          <p:cNvSpPr txBox="1"/>
          <p:nvPr/>
        </p:nvSpPr>
        <p:spPr>
          <a:xfrm>
            <a:off x="287085" y="1333034"/>
            <a:ext cx="7486884" cy="379656"/>
          </a:xfrm>
          <a:prstGeom prst="rect">
            <a:avLst/>
          </a:prstGeom>
          <a:solidFill>
            <a:schemeClr val="bg1"/>
          </a:solidFill>
          <a:ln>
            <a:solidFill>
              <a:srgbClr val="0070C0"/>
            </a:solidFill>
          </a:ln>
        </p:spPr>
        <p:txBody>
          <a:bodyPr wrap="square" rtlCol="0">
            <a:spAutoFit/>
          </a:bodyPr>
          <a:lstStyle/>
          <a:p>
            <a:r>
              <a:rPr lang="en-US" sz="1867" dirty="0">
                <a:latin typeface="Arial" panose="020B0604020202020204" pitchFamily="34" charset="0"/>
                <a:ea typeface="Menlo" panose="020B0609030804020204" pitchFamily="49" charset="0"/>
                <a:cs typeface="Arial" panose="020B0604020202020204" pitchFamily="34" charset="0"/>
              </a:rPr>
              <a:t>Simple use of </a:t>
            </a:r>
            <a:r>
              <a:rPr lang="en-US" sz="1867" b="1" dirty="0">
                <a:latin typeface="Arial" panose="020B0604020202020204" pitchFamily="34" charset="0"/>
                <a:ea typeface="Menlo" panose="020B0609030804020204" pitchFamily="49" charset="0"/>
                <a:cs typeface="Arial" panose="020B0604020202020204" pitchFamily="34" charset="0"/>
              </a:rPr>
              <a:t>target </a:t>
            </a:r>
            <a:r>
              <a:rPr lang="en-US" sz="1867" dirty="0">
                <a:latin typeface="Arial" panose="020B0604020202020204" pitchFamily="34" charset="0"/>
                <a:ea typeface="Menlo" panose="020B0609030804020204" pitchFamily="49" charset="0"/>
                <a:cs typeface="Arial" panose="020B0604020202020204" pitchFamily="34" charset="0"/>
              </a:rPr>
              <a:t>construct</a:t>
            </a:r>
          </a:p>
        </p:txBody>
      </p:sp>
    </p:spTree>
    <p:extLst>
      <p:ext uri="{BB962C8B-B14F-4D97-AF65-F5344CB8AC3E}">
        <p14:creationId xmlns:p14="http://schemas.microsoft.com/office/powerpoint/2010/main" val="2906296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848DEE-70FA-6A4E-8433-C90175C227B8}"/>
              </a:ext>
            </a:extLst>
          </p:cNvPr>
          <p:cNvSpPr txBox="1"/>
          <p:nvPr/>
        </p:nvSpPr>
        <p:spPr>
          <a:xfrm>
            <a:off x="287085" y="1905888"/>
            <a:ext cx="7486884" cy="1815882"/>
          </a:xfrm>
          <a:prstGeom prst="rect">
            <a:avLst/>
          </a:prstGeom>
          <a:solidFill>
            <a:schemeClr val="bg1"/>
          </a:solidFill>
          <a:ln>
            <a:solidFill>
              <a:srgbClr val="0070C0"/>
            </a:solidFill>
          </a:ln>
        </p:spPr>
        <p:txBody>
          <a:bodyPr wrap="square" rtlCol="0">
            <a:spAutoFit/>
          </a:bodyPr>
          <a:lstStyle/>
          <a:p>
            <a:r>
              <a:rPr lang="en-US" sz="1600" dirty="0">
                <a:latin typeface="Menlo" panose="020B0609030804020204" pitchFamily="49" charset="0"/>
              </a:rPr>
              <a:t>  </a:t>
            </a:r>
            <a:r>
              <a:rPr lang="en-US" sz="1600" dirty="0">
                <a:solidFill>
                  <a:srgbClr val="D7391E"/>
                </a:solidFill>
                <a:latin typeface="Menlo" panose="020B0609030804020204" pitchFamily="49" charset="0"/>
              </a:rPr>
              <a:t>!$</a:t>
            </a:r>
            <a:r>
              <a:rPr lang="en-US" sz="1600" dirty="0" err="1">
                <a:solidFill>
                  <a:srgbClr val="D7391E"/>
                </a:solidFill>
                <a:latin typeface="Menlo" panose="020B0609030804020204" pitchFamily="49" charset="0"/>
              </a:rPr>
              <a:t>omp</a:t>
            </a:r>
            <a:r>
              <a:rPr lang="en-US" sz="1600" dirty="0">
                <a:solidFill>
                  <a:srgbClr val="D7391E"/>
                </a:solidFill>
                <a:latin typeface="Menlo" panose="020B0609030804020204" pitchFamily="49" charset="0"/>
              </a:rPr>
              <a:t> target                                       </a:t>
            </a:r>
          </a:p>
          <a:p>
            <a:r>
              <a:rPr lang="en-US" sz="1600" dirty="0">
                <a:latin typeface="Menlo" panose="020B0609030804020204" pitchFamily="49" charset="0"/>
              </a:rPr>
              <a:t>    </a:t>
            </a:r>
            <a:r>
              <a:rPr lang="en-US" sz="1600" dirty="0">
                <a:solidFill>
                  <a:srgbClr val="D03BFF"/>
                </a:solidFill>
                <a:latin typeface="Menlo" panose="020B0609030804020204" pitchFamily="49" charset="0"/>
              </a:rPr>
              <a:t>if</a:t>
            </a:r>
            <a:r>
              <a:rPr lang="en-US" sz="1600" dirty="0">
                <a:latin typeface="Menlo" panose="020B0609030804020204" pitchFamily="49" charset="0"/>
              </a:rPr>
              <a:t>( </a:t>
            </a:r>
            <a:r>
              <a:rPr lang="en-US" sz="1600" dirty="0">
                <a:solidFill>
                  <a:srgbClr val="D03BFF"/>
                </a:solidFill>
                <a:latin typeface="Menlo" panose="020B0609030804020204" pitchFamily="49" charset="0"/>
              </a:rPr>
              <a:t>.not.</a:t>
            </a:r>
            <a:r>
              <a:rPr lang="en-US" sz="1600" dirty="0">
                <a:latin typeface="Menlo" panose="020B0609030804020204" pitchFamily="49" charset="0"/>
              </a:rPr>
              <a:t> </a:t>
            </a:r>
            <a:r>
              <a:rPr lang="en-US" sz="1600" dirty="0" err="1">
                <a:latin typeface="Menlo" panose="020B0609030804020204" pitchFamily="49" charset="0"/>
              </a:rPr>
              <a:t>omp_is_initial_device</a:t>
            </a:r>
            <a:r>
              <a:rPr lang="en-US" sz="1600" dirty="0">
                <a:latin typeface="Menlo" panose="020B0609030804020204" pitchFamily="49" charset="0"/>
              </a:rPr>
              <a:t>() ) </a:t>
            </a:r>
            <a:r>
              <a:rPr lang="en-US" sz="1600" dirty="0">
                <a:solidFill>
                  <a:srgbClr val="D03BFF"/>
                </a:solidFill>
                <a:latin typeface="Menlo" panose="020B0609030804020204" pitchFamily="49" charset="0"/>
              </a:rPr>
              <a:t>then</a:t>
            </a:r>
            <a:endParaRPr lang="en-US" sz="1600" dirty="0">
              <a:latin typeface="Menlo" panose="020B0609030804020204" pitchFamily="49" charset="0"/>
            </a:endParaRPr>
          </a:p>
          <a:p>
            <a:r>
              <a:rPr lang="en-US" sz="1600" dirty="0">
                <a:latin typeface="Menlo" panose="020B0609030804020204" pitchFamily="49" charset="0"/>
              </a:rPr>
              <a:t>      </a:t>
            </a:r>
            <a:r>
              <a:rPr lang="en-US" sz="1600" dirty="0">
                <a:solidFill>
                  <a:srgbClr val="D03BFF"/>
                </a:solidFill>
                <a:latin typeface="Menlo" panose="020B0609030804020204" pitchFamily="49" charset="0"/>
              </a:rPr>
              <a:t>write</a:t>
            </a:r>
            <a:r>
              <a:rPr lang="en-US" sz="1600" dirty="0">
                <a:latin typeface="Menlo" panose="020B0609030804020204" pitchFamily="49" charset="0"/>
              </a:rPr>
              <a:t>(*,*) </a:t>
            </a:r>
            <a:r>
              <a:rPr lang="en-US" sz="1600" dirty="0">
                <a:solidFill>
                  <a:srgbClr val="AF3782"/>
                </a:solidFill>
                <a:latin typeface="Menlo" panose="020B0609030804020204" pitchFamily="49" charset="0"/>
              </a:rPr>
              <a:t>"Hello world from accelerator"</a:t>
            </a:r>
          </a:p>
          <a:p>
            <a:r>
              <a:rPr lang="en-US" sz="1600" dirty="0">
                <a:latin typeface="Menlo" panose="020B0609030804020204" pitchFamily="49" charset="0"/>
              </a:rPr>
              <a:t>    </a:t>
            </a:r>
            <a:r>
              <a:rPr lang="en-US" sz="1600" dirty="0">
                <a:solidFill>
                  <a:srgbClr val="D03BFF"/>
                </a:solidFill>
                <a:latin typeface="Menlo" panose="020B0609030804020204" pitchFamily="49" charset="0"/>
              </a:rPr>
              <a:t>else</a:t>
            </a:r>
            <a:endParaRPr lang="en-US" sz="1600" dirty="0">
              <a:latin typeface="Menlo" panose="020B0609030804020204" pitchFamily="49" charset="0"/>
            </a:endParaRPr>
          </a:p>
          <a:p>
            <a:r>
              <a:rPr lang="en-US" sz="1600" dirty="0">
                <a:latin typeface="Menlo" panose="020B0609030804020204" pitchFamily="49" charset="0"/>
              </a:rPr>
              <a:t>      </a:t>
            </a:r>
            <a:r>
              <a:rPr lang="en-US" sz="1600" dirty="0">
                <a:solidFill>
                  <a:srgbClr val="D03BFF"/>
                </a:solidFill>
                <a:latin typeface="Menlo" panose="020B0609030804020204" pitchFamily="49" charset="0"/>
              </a:rPr>
              <a:t>write</a:t>
            </a:r>
            <a:r>
              <a:rPr lang="en-US" sz="1600" dirty="0">
                <a:latin typeface="Menlo" panose="020B0609030804020204" pitchFamily="49" charset="0"/>
              </a:rPr>
              <a:t>(*,*) </a:t>
            </a:r>
            <a:r>
              <a:rPr lang="en-US" sz="1600" dirty="0">
                <a:solidFill>
                  <a:srgbClr val="AF3782"/>
                </a:solidFill>
                <a:latin typeface="Menlo" panose="020B0609030804020204" pitchFamily="49" charset="0"/>
              </a:rPr>
              <a:t>"Hello world from host"</a:t>
            </a:r>
          </a:p>
          <a:p>
            <a:r>
              <a:rPr lang="en-US" sz="1600" dirty="0">
                <a:latin typeface="Menlo" panose="020B0609030804020204" pitchFamily="49" charset="0"/>
              </a:rPr>
              <a:t>   </a:t>
            </a:r>
            <a:r>
              <a:rPr lang="en-US" sz="1600" dirty="0">
                <a:solidFill>
                  <a:srgbClr val="D03BFF"/>
                </a:solidFill>
                <a:latin typeface="Menlo" panose="020B0609030804020204" pitchFamily="49" charset="0"/>
              </a:rPr>
              <a:t>endif</a:t>
            </a:r>
          </a:p>
          <a:p>
            <a:r>
              <a:rPr lang="en-US" sz="1600" dirty="0">
                <a:latin typeface="Menlo" panose="020B0609030804020204" pitchFamily="49" charset="0"/>
              </a:rPr>
              <a:t>  </a:t>
            </a:r>
            <a:r>
              <a:rPr lang="en-US" sz="1600" dirty="0">
                <a:solidFill>
                  <a:srgbClr val="D7391E"/>
                </a:solidFill>
                <a:latin typeface="Menlo" panose="020B0609030804020204" pitchFamily="49" charset="0"/>
              </a:rPr>
              <a:t>!$</a:t>
            </a:r>
            <a:r>
              <a:rPr lang="en-US" sz="1600" dirty="0" err="1">
                <a:solidFill>
                  <a:srgbClr val="D7391E"/>
                </a:solidFill>
                <a:latin typeface="Menlo" panose="020B0609030804020204" pitchFamily="49" charset="0"/>
              </a:rPr>
              <a:t>omp</a:t>
            </a:r>
            <a:r>
              <a:rPr lang="en-US" sz="1600" dirty="0">
                <a:solidFill>
                  <a:srgbClr val="D7391E"/>
                </a:solidFill>
                <a:latin typeface="Menlo" panose="020B0609030804020204" pitchFamily="49" charset="0"/>
              </a:rPr>
              <a:t> end target</a:t>
            </a:r>
          </a:p>
        </p:txBody>
      </p:sp>
      <p:sp>
        <p:nvSpPr>
          <p:cNvPr id="8" name="TextBox 7">
            <a:extLst>
              <a:ext uri="{FF2B5EF4-FFF2-40B4-BE49-F238E27FC236}">
                <a16:creationId xmlns:a16="http://schemas.microsoft.com/office/drawing/2014/main" id="{19854FE4-41F8-614E-9268-730070EF8D2C}"/>
              </a:ext>
            </a:extLst>
          </p:cNvPr>
          <p:cNvSpPr txBox="1"/>
          <p:nvPr/>
        </p:nvSpPr>
        <p:spPr>
          <a:xfrm>
            <a:off x="8049718" y="1905888"/>
            <a:ext cx="3970678" cy="954300"/>
          </a:xfrm>
          <a:prstGeom prst="rect">
            <a:avLst/>
          </a:prstGeom>
          <a:noFill/>
          <a:ln>
            <a:solidFill>
              <a:srgbClr val="0070C0"/>
            </a:solidFill>
          </a:ln>
        </p:spPr>
        <p:txBody>
          <a:bodyPr wrap="square" rtlCol="0">
            <a:spAutoFit/>
          </a:bodyPr>
          <a:lstStyle/>
          <a:p>
            <a:r>
              <a:rPr lang="en-US" sz="1800" dirty="0" err="1"/>
              <a:t>omp_is_initial_device</a:t>
            </a:r>
            <a:r>
              <a:rPr lang="en-US" sz="1800" dirty="0"/>
              <a:t>() returns 0 when called on the device, and 1 when called on the host</a:t>
            </a:r>
          </a:p>
        </p:txBody>
      </p:sp>
      <p:sp>
        <p:nvSpPr>
          <p:cNvPr id="9" name="TextBox 8">
            <a:extLst>
              <a:ext uri="{FF2B5EF4-FFF2-40B4-BE49-F238E27FC236}">
                <a16:creationId xmlns:a16="http://schemas.microsoft.com/office/drawing/2014/main" id="{89DF9EED-0418-8742-B257-1FE1C98FC2E7}"/>
              </a:ext>
            </a:extLst>
          </p:cNvPr>
          <p:cNvSpPr txBox="1"/>
          <p:nvPr/>
        </p:nvSpPr>
        <p:spPr>
          <a:xfrm>
            <a:off x="287085" y="3977000"/>
            <a:ext cx="10772173" cy="1241622"/>
          </a:xfrm>
          <a:prstGeom prst="rect">
            <a:avLst/>
          </a:prstGeom>
          <a:solidFill>
            <a:schemeClr val="bg1"/>
          </a:solidFill>
          <a:ln>
            <a:solidFill>
              <a:srgbClr val="0070C0"/>
            </a:solidFill>
          </a:ln>
        </p:spPr>
        <p:txBody>
          <a:bodyPr wrap="square" rtlCol="0">
            <a:spAutoFit/>
          </a:bodyPr>
          <a:lstStyle/>
          <a:p>
            <a:pPr marL="380990" indent="-380990">
              <a:buFont typeface="Arial" panose="020B0604020202020204" pitchFamily="34" charset="0"/>
              <a:buChar char="•"/>
            </a:pPr>
            <a:r>
              <a:rPr lang="en-US" sz="1800" dirty="0"/>
              <a:t>If the target region runs on the device: </a:t>
            </a:r>
          </a:p>
          <a:p>
            <a:pPr marL="990575" lvl="1" indent="-380990">
              <a:buFont typeface="Arial" panose="020B0604020202020204" pitchFamily="34" charset="0"/>
              <a:buChar char="•"/>
            </a:pPr>
            <a:r>
              <a:rPr lang="en-US" sz="1800" dirty="0"/>
              <a:t>“Hello world from accelerator.” </a:t>
            </a:r>
          </a:p>
          <a:p>
            <a:pPr marL="380990" indent="-380990">
              <a:buFont typeface="Arial" panose="020B0604020202020204" pitchFamily="34" charset="0"/>
              <a:buChar char="•"/>
            </a:pPr>
            <a:r>
              <a:rPr lang="en-US" sz="1800" dirty="0"/>
              <a:t>If offloading is disabled, and the target region runs on the host:</a:t>
            </a:r>
          </a:p>
          <a:p>
            <a:pPr marL="990575" lvl="1" indent="-380990">
              <a:buFont typeface="Arial" panose="020B0604020202020204" pitchFamily="34" charset="0"/>
              <a:buChar char="•"/>
            </a:pPr>
            <a:r>
              <a:rPr lang="en-US" sz="1800" dirty="0"/>
              <a:t>“Hello world from host.” </a:t>
            </a:r>
          </a:p>
        </p:txBody>
      </p:sp>
      <p:cxnSp>
        <p:nvCxnSpPr>
          <p:cNvPr id="11" name="Straight Arrow Connector 10">
            <a:extLst>
              <a:ext uri="{FF2B5EF4-FFF2-40B4-BE49-F238E27FC236}">
                <a16:creationId xmlns:a16="http://schemas.microsoft.com/office/drawing/2014/main" id="{C3B1959B-91A7-4449-9346-1FF8D6E233E9}"/>
              </a:ext>
            </a:extLst>
          </p:cNvPr>
          <p:cNvCxnSpPr>
            <a:cxnSpLocks/>
            <a:stCxn id="8" idx="1"/>
          </p:cNvCxnSpPr>
          <p:nvPr/>
        </p:nvCxnSpPr>
        <p:spPr>
          <a:xfrm flipH="1">
            <a:off x="6080166" y="2383038"/>
            <a:ext cx="196955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itle 1">
            <a:extLst>
              <a:ext uri="{FF2B5EF4-FFF2-40B4-BE49-F238E27FC236}">
                <a16:creationId xmlns:a16="http://schemas.microsoft.com/office/drawing/2014/main" id="{875476A8-94D8-744E-8873-29A4DE6662CD}"/>
              </a:ext>
            </a:extLst>
          </p:cNvPr>
          <p:cNvSpPr txBox="1">
            <a:spLocks/>
          </p:cNvSpPr>
          <p:nvPr/>
        </p:nvSpPr>
        <p:spPr>
          <a:xfrm>
            <a:off x="397392" y="406592"/>
            <a:ext cx="11163868" cy="8289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000000"/>
              </a:buClr>
              <a:buSzPts val="1400"/>
              <a:buFont typeface="Arial"/>
              <a:buNone/>
              <a:defRPr sz="3000" b="1"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2pPr>
            <a:lvl3pPr marR="0" lvl="2"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3pPr>
            <a:lvl4pPr marR="0" lvl="3"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4pPr>
            <a:lvl5pPr marR="0" lvl="4"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5pPr>
            <a:lvl6pPr marR="0" lvl="5"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6pPr>
            <a:lvl7pPr marR="0" lvl="6"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7pPr>
            <a:lvl8pPr marR="0" lvl="7"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8pPr>
            <a:lvl9pPr marR="0" lvl="8"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9pPr>
          </a:lstStyle>
          <a:p>
            <a:r>
              <a:rPr lang="en-US" dirty="0">
                <a:latin typeface="Arial" panose="020B0604020202020204" pitchFamily="34" charset="0"/>
                <a:ea typeface="Menlo" panose="020B0609030804020204" pitchFamily="49" charset="0"/>
                <a:cs typeface="Arial" panose="020B0604020202020204" pitchFamily="34" charset="0"/>
              </a:rPr>
              <a:t>Demo: 1. Offloading code to the device</a:t>
            </a:r>
            <a:endParaRPr lang="en-US" dirty="0"/>
          </a:p>
        </p:txBody>
      </p:sp>
      <p:sp>
        <p:nvSpPr>
          <p:cNvPr id="31" name="TextBox 30">
            <a:extLst>
              <a:ext uri="{FF2B5EF4-FFF2-40B4-BE49-F238E27FC236}">
                <a16:creationId xmlns:a16="http://schemas.microsoft.com/office/drawing/2014/main" id="{4DA688FB-D695-9741-9600-ACA849410765}"/>
              </a:ext>
            </a:extLst>
          </p:cNvPr>
          <p:cNvSpPr txBox="1"/>
          <p:nvPr/>
        </p:nvSpPr>
        <p:spPr>
          <a:xfrm>
            <a:off x="287085" y="1333034"/>
            <a:ext cx="7486884" cy="379656"/>
          </a:xfrm>
          <a:prstGeom prst="rect">
            <a:avLst/>
          </a:prstGeom>
          <a:solidFill>
            <a:schemeClr val="bg1"/>
          </a:solidFill>
          <a:ln>
            <a:solidFill>
              <a:srgbClr val="0070C0"/>
            </a:solidFill>
          </a:ln>
        </p:spPr>
        <p:txBody>
          <a:bodyPr wrap="square" rtlCol="0">
            <a:spAutoFit/>
          </a:bodyPr>
          <a:lstStyle/>
          <a:p>
            <a:r>
              <a:rPr lang="en-US" sz="1867" dirty="0">
                <a:latin typeface="Arial" panose="020B0604020202020204" pitchFamily="34" charset="0"/>
                <a:ea typeface="Menlo" panose="020B0609030804020204" pitchFamily="49" charset="0"/>
                <a:cs typeface="Arial" panose="020B0604020202020204" pitchFamily="34" charset="0"/>
              </a:rPr>
              <a:t>Simple use of </a:t>
            </a:r>
            <a:r>
              <a:rPr lang="en-US" sz="1867" b="1" dirty="0">
                <a:latin typeface="Arial" panose="020B0604020202020204" pitchFamily="34" charset="0"/>
                <a:ea typeface="Menlo" panose="020B0609030804020204" pitchFamily="49" charset="0"/>
                <a:cs typeface="Arial" panose="020B0604020202020204" pitchFamily="34" charset="0"/>
              </a:rPr>
              <a:t>target </a:t>
            </a:r>
            <a:r>
              <a:rPr lang="en-US" sz="1867" dirty="0">
                <a:latin typeface="Arial" panose="020B0604020202020204" pitchFamily="34" charset="0"/>
                <a:ea typeface="Menlo" panose="020B0609030804020204" pitchFamily="49" charset="0"/>
                <a:cs typeface="Arial" panose="020B0604020202020204" pitchFamily="34" charset="0"/>
              </a:rPr>
              <a:t>construct</a:t>
            </a:r>
          </a:p>
        </p:txBody>
      </p:sp>
    </p:spTree>
    <p:extLst>
      <p:ext uri="{BB962C8B-B14F-4D97-AF65-F5344CB8AC3E}">
        <p14:creationId xmlns:p14="http://schemas.microsoft.com/office/powerpoint/2010/main" val="86330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848DEE-70FA-6A4E-8433-C90175C227B8}"/>
              </a:ext>
            </a:extLst>
          </p:cNvPr>
          <p:cNvSpPr txBox="1"/>
          <p:nvPr/>
        </p:nvSpPr>
        <p:spPr>
          <a:xfrm>
            <a:off x="337712" y="1298448"/>
            <a:ext cx="11779641" cy="2390911"/>
          </a:xfrm>
          <a:prstGeom prst="rect">
            <a:avLst/>
          </a:prstGeom>
          <a:solidFill>
            <a:schemeClr val="bg1"/>
          </a:solidFill>
          <a:ln>
            <a:solidFill>
              <a:srgbClr val="0070C0"/>
            </a:solidFill>
          </a:ln>
        </p:spPr>
        <p:txBody>
          <a:bodyPr wrap="square" rtlCol="0">
            <a:spAutoFit/>
          </a:bodyPr>
          <a:lstStyle/>
          <a:p>
            <a:r>
              <a:rPr lang="en-US" sz="1867" dirty="0">
                <a:latin typeface="Courier" pitchFamily="2" charset="0"/>
              </a:rPr>
              <a:t>$ </a:t>
            </a:r>
            <a:r>
              <a:rPr lang="en-US" sz="1867" b="1" dirty="0">
                <a:latin typeface="Courier" pitchFamily="2" charset="0"/>
              </a:rPr>
              <a:t>cd offload-101</a:t>
            </a:r>
          </a:p>
          <a:p>
            <a:r>
              <a:rPr lang="en-US" sz="1867" dirty="0">
                <a:latin typeface="Courier" pitchFamily="2" charset="0"/>
              </a:rPr>
              <a:t>$ </a:t>
            </a:r>
            <a:r>
              <a:rPr lang="en-US" sz="1867" b="1" dirty="0">
                <a:latin typeface="Courier" pitchFamily="2" charset="0"/>
              </a:rPr>
              <a:t>make 01_target_construct</a:t>
            </a:r>
            <a:endParaRPr lang="en-US" sz="1867" dirty="0">
              <a:latin typeface="Courier" pitchFamily="2" charset="0"/>
            </a:endParaRPr>
          </a:p>
          <a:p>
            <a:r>
              <a:rPr lang="en-US" sz="1867" dirty="0" err="1">
                <a:latin typeface="Courier" pitchFamily="2" charset="0"/>
              </a:rPr>
              <a:t>xlc</a:t>
            </a:r>
            <a:r>
              <a:rPr lang="en-US" sz="1867" dirty="0">
                <a:latin typeface="Courier" pitchFamily="2" charset="0"/>
              </a:rPr>
              <a:t>++ -O2 -</a:t>
            </a:r>
            <a:r>
              <a:rPr lang="en-US" sz="1867" dirty="0" err="1">
                <a:latin typeface="Courier" pitchFamily="2" charset="0"/>
              </a:rPr>
              <a:t>qsmp</a:t>
            </a:r>
            <a:r>
              <a:rPr lang="en-US" sz="1867" dirty="0">
                <a:latin typeface="Courier" pitchFamily="2" charset="0"/>
              </a:rPr>
              <a:t>=</a:t>
            </a:r>
            <a:r>
              <a:rPr lang="en-US" sz="1867" dirty="0" err="1">
                <a:latin typeface="Courier" pitchFamily="2" charset="0"/>
              </a:rPr>
              <a:t>omp</a:t>
            </a:r>
            <a:r>
              <a:rPr lang="en-US" sz="1867" dirty="0">
                <a:latin typeface="Courier" pitchFamily="2" charset="0"/>
              </a:rPr>
              <a:t> -</a:t>
            </a:r>
            <a:r>
              <a:rPr lang="en-US" sz="1867" dirty="0" err="1">
                <a:latin typeface="Courier" pitchFamily="2" charset="0"/>
              </a:rPr>
              <a:t>qoffload</a:t>
            </a:r>
            <a:r>
              <a:rPr lang="en-US" sz="1867" dirty="0">
                <a:latin typeface="Courier" pitchFamily="2" charset="0"/>
              </a:rPr>
              <a:t> 01_target_construct.cpp -o 01_target_construct</a:t>
            </a:r>
          </a:p>
          <a:p>
            <a:r>
              <a:rPr lang="en-US" sz="1867" dirty="0">
                <a:latin typeface="Courier" pitchFamily="2" charset="0"/>
              </a:rPr>
              <a:t>$ </a:t>
            </a:r>
            <a:r>
              <a:rPr lang="en-US" sz="1867" b="1" dirty="0" err="1">
                <a:latin typeface="Courier" pitchFamily="2" charset="0"/>
              </a:rPr>
              <a:t>jsrun</a:t>
            </a:r>
            <a:r>
              <a:rPr lang="en-US" sz="1867" b="1" dirty="0">
                <a:latin typeface="Courier" pitchFamily="2" charset="0"/>
              </a:rPr>
              <a:t> -n 1 -a 1 -c 1 -g 1 ./01_target_construct</a:t>
            </a:r>
          </a:p>
          <a:p>
            <a:r>
              <a:rPr lang="en-US" sz="1867" dirty="0">
                <a:latin typeface="Courier" pitchFamily="2" charset="0"/>
              </a:rPr>
              <a:t>Number of devices: 1</a:t>
            </a:r>
          </a:p>
          <a:p>
            <a:r>
              <a:rPr lang="en-US" sz="1867" dirty="0">
                <a:latin typeface="Courier" pitchFamily="2" charset="0"/>
              </a:rPr>
              <a:t>Hello world from accelerator.</a:t>
            </a:r>
          </a:p>
          <a:p>
            <a:endParaRPr lang="en-US" sz="1867" dirty="0">
              <a:latin typeface="Courier" pitchFamily="2" charset="0"/>
            </a:endParaRPr>
          </a:p>
          <a:p>
            <a:endParaRPr lang="en-US" sz="1867" dirty="0"/>
          </a:p>
        </p:txBody>
      </p:sp>
      <p:sp>
        <p:nvSpPr>
          <p:cNvPr id="3" name="TextBox 2">
            <a:extLst>
              <a:ext uri="{FF2B5EF4-FFF2-40B4-BE49-F238E27FC236}">
                <a16:creationId xmlns:a16="http://schemas.microsoft.com/office/drawing/2014/main" id="{5CA92710-34C7-D54A-8A9B-C9AA64BFD561}"/>
              </a:ext>
            </a:extLst>
          </p:cNvPr>
          <p:cNvSpPr txBox="1"/>
          <p:nvPr/>
        </p:nvSpPr>
        <p:spPr>
          <a:xfrm>
            <a:off x="6454816" y="2943601"/>
            <a:ext cx="5389419" cy="379656"/>
          </a:xfrm>
          <a:prstGeom prst="rect">
            <a:avLst/>
          </a:prstGeom>
          <a:noFill/>
          <a:ln>
            <a:solidFill>
              <a:schemeClr val="accent1"/>
            </a:solidFill>
          </a:ln>
        </p:spPr>
        <p:txBody>
          <a:bodyPr wrap="square" rtlCol="0">
            <a:spAutoFit/>
          </a:bodyPr>
          <a:lstStyle/>
          <a:p>
            <a:r>
              <a:rPr lang="en-US" sz="1867" dirty="0"/>
              <a:t>Looks like it ran on the accelerator, as expected</a:t>
            </a:r>
          </a:p>
        </p:txBody>
      </p:sp>
      <p:cxnSp>
        <p:nvCxnSpPr>
          <p:cNvPr id="10" name="Straight Arrow Connector 9">
            <a:extLst>
              <a:ext uri="{FF2B5EF4-FFF2-40B4-BE49-F238E27FC236}">
                <a16:creationId xmlns:a16="http://schemas.microsoft.com/office/drawing/2014/main" id="{D8FEAB1F-A5B6-864E-95AC-C15C5E3D435D}"/>
              </a:ext>
            </a:extLst>
          </p:cNvPr>
          <p:cNvCxnSpPr>
            <a:cxnSpLocks/>
            <a:stCxn id="3" idx="1"/>
          </p:cNvCxnSpPr>
          <p:nvPr/>
        </p:nvCxnSpPr>
        <p:spPr>
          <a:xfrm flipH="1" flipV="1">
            <a:off x="4706911" y="2943601"/>
            <a:ext cx="1747905" cy="1898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itle 1">
            <a:extLst>
              <a:ext uri="{FF2B5EF4-FFF2-40B4-BE49-F238E27FC236}">
                <a16:creationId xmlns:a16="http://schemas.microsoft.com/office/drawing/2014/main" id="{8E16CD48-23BB-BF4F-94DA-D865E49D15A3}"/>
              </a:ext>
            </a:extLst>
          </p:cNvPr>
          <p:cNvSpPr txBox="1">
            <a:spLocks/>
          </p:cNvSpPr>
          <p:nvPr/>
        </p:nvSpPr>
        <p:spPr>
          <a:xfrm>
            <a:off x="397392" y="406592"/>
            <a:ext cx="11163868" cy="8289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000000"/>
              </a:buClr>
              <a:buSzPts val="1400"/>
              <a:buFont typeface="Arial"/>
              <a:buNone/>
              <a:defRPr sz="3000" b="1"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2pPr>
            <a:lvl3pPr marR="0" lvl="2"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3pPr>
            <a:lvl4pPr marR="0" lvl="3"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4pPr>
            <a:lvl5pPr marR="0" lvl="4"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5pPr>
            <a:lvl6pPr marR="0" lvl="5"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6pPr>
            <a:lvl7pPr marR="0" lvl="6"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7pPr>
            <a:lvl8pPr marR="0" lvl="7"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8pPr>
            <a:lvl9pPr marR="0" lvl="8" algn="l" rtl="0">
              <a:lnSpc>
                <a:spcPct val="85000"/>
              </a:lnSpc>
              <a:spcBef>
                <a:spcPts val="0"/>
              </a:spcBef>
              <a:spcAft>
                <a:spcPts val="0"/>
              </a:spcAft>
              <a:buClr>
                <a:srgbClr val="000000"/>
              </a:buClr>
              <a:buSzPts val="1400"/>
              <a:buFont typeface="Arial"/>
              <a:buNone/>
              <a:defRPr sz="3000" b="0" i="0" u="none" strike="noStrike" cap="none">
                <a:solidFill>
                  <a:srgbClr val="006C3A"/>
                </a:solidFill>
                <a:latin typeface="Arial Black"/>
                <a:ea typeface="Arial Black"/>
                <a:cs typeface="Arial Black"/>
                <a:sym typeface="Arial Black"/>
              </a:defRPr>
            </a:lvl9pPr>
          </a:lstStyle>
          <a:p>
            <a:r>
              <a:rPr lang="en-US" dirty="0">
                <a:latin typeface="Arial" panose="020B0604020202020204" pitchFamily="34" charset="0"/>
                <a:ea typeface="Menlo" panose="020B0609030804020204" pitchFamily="49" charset="0"/>
                <a:cs typeface="Arial" panose="020B0604020202020204" pitchFamily="34" charset="0"/>
              </a:rPr>
              <a:t>Demo: 1. Offloading code to the device</a:t>
            </a:r>
            <a:endParaRPr lang="en-US" dirty="0"/>
          </a:p>
        </p:txBody>
      </p:sp>
    </p:spTree>
    <p:extLst>
      <p:ext uri="{BB962C8B-B14F-4D97-AF65-F5344CB8AC3E}">
        <p14:creationId xmlns:p14="http://schemas.microsoft.com/office/powerpoint/2010/main" val="120173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848DEE-70FA-6A4E-8433-C90175C227B8}"/>
              </a:ext>
            </a:extLst>
          </p:cNvPr>
          <p:cNvSpPr txBox="1"/>
          <p:nvPr/>
        </p:nvSpPr>
        <p:spPr>
          <a:xfrm>
            <a:off x="84882" y="1301804"/>
            <a:ext cx="12022237" cy="4402167"/>
          </a:xfrm>
          <a:prstGeom prst="rect">
            <a:avLst/>
          </a:prstGeom>
          <a:solidFill>
            <a:schemeClr val="bg1"/>
          </a:solidFill>
          <a:ln>
            <a:solidFill>
              <a:srgbClr val="0070C0"/>
            </a:solidFill>
          </a:ln>
        </p:spPr>
        <p:txBody>
          <a:bodyPr wrap="square" rtlCol="0">
            <a:spAutoFit/>
          </a:bodyPr>
          <a:lstStyle/>
          <a:p>
            <a:r>
              <a:rPr lang="en-US" sz="1867" dirty="0">
                <a:latin typeface="Courier" pitchFamily="2" charset="0"/>
              </a:rPr>
              <a:t>$ </a:t>
            </a:r>
            <a:r>
              <a:rPr lang="en-US" sz="1867" b="1" dirty="0" err="1">
                <a:latin typeface="Courier" pitchFamily="2" charset="0"/>
              </a:rPr>
              <a:t>jsrun</a:t>
            </a:r>
            <a:r>
              <a:rPr lang="en-US" sz="1867" b="1" dirty="0">
                <a:latin typeface="Courier" pitchFamily="2" charset="0"/>
              </a:rPr>
              <a:t> -n 1 -a 1 -c 1 -g 1 </a:t>
            </a:r>
            <a:r>
              <a:rPr lang="en-US" sz="1867" b="1" dirty="0" err="1">
                <a:latin typeface="Courier" pitchFamily="2" charset="0"/>
              </a:rPr>
              <a:t>nsys</a:t>
            </a:r>
            <a:r>
              <a:rPr lang="en-US" sz="1867" b="1" dirty="0">
                <a:latin typeface="Courier" pitchFamily="2" charset="0"/>
              </a:rPr>
              <a:t> </a:t>
            </a:r>
            <a:r>
              <a:rPr lang="en-US" sz="1867" b="1" dirty="0" err="1">
                <a:latin typeface="Courier" pitchFamily="2" charset="0"/>
              </a:rPr>
              <a:t>nvprof</a:t>
            </a:r>
            <a:r>
              <a:rPr lang="en-US" sz="1867" b="1" dirty="0">
                <a:latin typeface="Courier" pitchFamily="2" charset="0"/>
              </a:rPr>
              <a:t> ./01_target_construct</a:t>
            </a:r>
          </a:p>
          <a:p>
            <a:r>
              <a:rPr lang="en-US" sz="1867" dirty="0">
                <a:solidFill>
                  <a:schemeClr val="tx1"/>
                </a:solidFill>
                <a:latin typeface="Courier" pitchFamily="2" charset="0"/>
              </a:rPr>
              <a:t>WARNING: 01_target_construct and any of its children processes will be profiled.</a:t>
            </a:r>
          </a:p>
          <a:p>
            <a:r>
              <a:rPr lang="en-US" sz="1867" dirty="0">
                <a:solidFill>
                  <a:schemeClr val="tx1"/>
                </a:solidFill>
                <a:latin typeface="Courier" pitchFamily="2" charset="0"/>
              </a:rPr>
              <a:t>Collecting data...</a:t>
            </a:r>
          </a:p>
          <a:p>
            <a:r>
              <a:rPr lang="en-US" sz="1867" dirty="0">
                <a:solidFill>
                  <a:schemeClr val="tx1"/>
                </a:solidFill>
                <a:latin typeface="Courier" pitchFamily="2" charset="0"/>
              </a:rPr>
              <a:t>Number of devices: 1</a:t>
            </a:r>
          </a:p>
          <a:p>
            <a:r>
              <a:rPr lang="en-US" sz="1867" dirty="0">
                <a:solidFill>
                  <a:schemeClr val="tx1"/>
                </a:solidFill>
                <a:latin typeface="Courier" pitchFamily="2" charset="0"/>
              </a:rPr>
              <a:t>Hello world from accelerator.</a:t>
            </a:r>
          </a:p>
          <a:p>
            <a:r>
              <a:rPr lang="en-US" sz="1867" dirty="0">
                <a:solidFill>
                  <a:schemeClr val="tx1"/>
                </a:solidFill>
                <a:latin typeface="Courier" pitchFamily="2" charset="0"/>
              </a:rPr>
              <a:t>Processing events...</a:t>
            </a:r>
          </a:p>
          <a:p>
            <a:r>
              <a:rPr lang="en-US" sz="1867" dirty="0">
                <a:solidFill>
                  <a:schemeClr val="tx1"/>
                </a:solidFill>
                <a:latin typeface="Courier" pitchFamily="2" charset="0"/>
              </a:rPr>
              <a:t>Saving temporary "/</a:t>
            </a:r>
            <a:r>
              <a:rPr lang="en-US" sz="1867" dirty="0" err="1">
                <a:solidFill>
                  <a:schemeClr val="tx1"/>
                </a:solidFill>
                <a:latin typeface="Courier" pitchFamily="2" charset="0"/>
              </a:rPr>
              <a:t>tmp</a:t>
            </a:r>
            <a:r>
              <a:rPr lang="en-US" sz="1867" dirty="0">
                <a:solidFill>
                  <a:schemeClr val="tx1"/>
                </a:solidFill>
                <a:latin typeface="Courier" pitchFamily="2" charset="0"/>
              </a:rPr>
              <a:t>/nsys-report-68cc-1554-717e-1d71.qdstrm" file to disk...</a:t>
            </a:r>
          </a:p>
          <a:p>
            <a:r>
              <a:rPr lang="en-US" sz="1867" dirty="0">
                <a:latin typeface="Courier" pitchFamily="2" charset="0"/>
              </a:rPr>
              <a:t>...</a:t>
            </a:r>
          </a:p>
          <a:p>
            <a:r>
              <a:rPr lang="en-US" sz="1867" dirty="0">
                <a:latin typeface="Courier" pitchFamily="2" charset="0"/>
              </a:rPr>
              <a:t>CUDA Kernel Statistics:</a:t>
            </a:r>
          </a:p>
          <a:p>
            <a:br>
              <a:rPr lang="en-US" sz="1867" dirty="0">
                <a:latin typeface="Courier" pitchFamily="2" charset="0"/>
              </a:rPr>
            </a:br>
            <a:endParaRPr lang="en-US" sz="1867" dirty="0">
              <a:latin typeface="Courier" pitchFamily="2" charset="0"/>
            </a:endParaRPr>
          </a:p>
          <a:p>
            <a:r>
              <a:rPr lang="en-US" sz="1867" dirty="0">
                <a:latin typeface="Courier" pitchFamily="2" charset="0"/>
              </a:rPr>
              <a:t> Time(%)  Total Time (ns)  Instances  Average  Minimum  Maximum        Name</a:t>
            </a:r>
          </a:p>
          <a:p>
            <a:r>
              <a:rPr lang="en-US" sz="1867" dirty="0">
                <a:latin typeface="Courier" pitchFamily="2" charset="0"/>
              </a:rPr>
              <a:t> -------  ---------------  ---------  -------  -------  -------  -----------------</a:t>
            </a:r>
          </a:p>
          <a:p>
            <a:r>
              <a:rPr lang="en-US" sz="1867" dirty="0">
                <a:latin typeface="Courier" pitchFamily="2" charset="0"/>
              </a:rPr>
              <a:t>   100.0            50816          1  50816.0    50816    50816  </a:t>
            </a:r>
            <a:r>
              <a:rPr lang="en-US" sz="1867" dirty="0">
                <a:solidFill>
                  <a:srgbClr val="FF0000"/>
                </a:solidFill>
                <a:latin typeface="Courier" pitchFamily="2" charset="0"/>
              </a:rPr>
              <a:t>__xl_main_l6_OL_1</a:t>
            </a:r>
          </a:p>
          <a:p>
            <a:endParaRPr lang="en-US" sz="1867" dirty="0">
              <a:latin typeface="Courier" pitchFamily="2" charset="0"/>
            </a:endParaRPr>
          </a:p>
        </p:txBody>
      </p:sp>
      <p:sp>
        <p:nvSpPr>
          <p:cNvPr id="20" name="TextBox 19">
            <a:extLst>
              <a:ext uri="{FF2B5EF4-FFF2-40B4-BE49-F238E27FC236}">
                <a16:creationId xmlns:a16="http://schemas.microsoft.com/office/drawing/2014/main" id="{3FED9640-C67B-744E-848A-13245F78425F}"/>
              </a:ext>
            </a:extLst>
          </p:cNvPr>
          <p:cNvSpPr txBox="1"/>
          <p:nvPr/>
        </p:nvSpPr>
        <p:spPr>
          <a:xfrm>
            <a:off x="3530047" y="6136321"/>
            <a:ext cx="2486460" cy="369332"/>
          </a:xfrm>
          <a:prstGeom prst="rect">
            <a:avLst/>
          </a:prstGeom>
          <a:solidFill>
            <a:schemeClr val="lt1"/>
          </a:solidFill>
          <a:ln>
            <a:solidFill>
              <a:schemeClr val="accent2"/>
            </a:solidFill>
          </a:ln>
        </p:spPr>
        <p:txBody>
          <a:bodyPr wrap="square" rtlCol="0">
            <a:spAutoFit/>
          </a:bodyPr>
          <a:lstStyle/>
          <a:p>
            <a:r>
              <a:rPr lang="en-US" sz="1800" dirty="0"/>
              <a:t>OpenMP target region </a:t>
            </a:r>
          </a:p>
        </p:txBody>
      </p:sp>
      <p:cxnSp>
        <p:nvCxnSpPr>
          <p:cNvPr id="22" name="Straight Arrow Connector 21">
            <a:extLst>
              <a:ext uri="{FF2B5EF4-FFF2-40B4-BE49-F238E27FC236}">
                <a16:creationId xmlns:a16="http://schemas.microsoft.com/office/drawing/2014/main" id="{E2BB46F3-BA7B-8C46-88F2-9582FC75FA3B}"/>
              </a:ext>
            </a:extLst>
          </p:cNvPr>
          <p:cNvCxnSpPr>
            <a:cxnSpLocks/>
            <a:stCxn id="20" idx="0"/>
          </p:cNvCxnSpPr>
          <p:nvPr/>
        </p:nvCxnSpPr>
        <p:spPr>
          <a:xfrm flipV="1">
            <a:off x="4773277" y="5462649"/>
            <a:ext cx="5083242" cy="673672"/>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
        <p:nvSpPr>
          <p:cNvPr id="29" name="Title 1">
            <a:extLst>
              <a:ext uri="{FF2B5EF4-FFF2-40B4-BE49-F238E27FC236}">
                <a16:creationId xmlns:a16="http://schemas.microsoft.com/office/drawing/2014/main" id="{64AAC877-2F34-574A-A2D1-A282E0F1693D}"/>
              </a:ext>
            </a:extLst>
          </p:cNvPr>
          <p:cNvSpPr>
            <a:spLocks noGrp="1"/>
          </p:cNvSpPr>
          <p:nvPr>
            <p:ph type="title"/>
          </p:nvPr>
        </p:nvSpPr>
        <p:spPr>
          <a:xfrm>
            <a:off x="397392" y="406592"/>
            <a:ext cx="11163868" cy="828948"/>
          </a:xfrm>
        </p:spPr>
        <p:txBody>
          <a:bodyPr/>
          <a:lstStyle/>
          <a:p>
            <a:r>
              <a:rPr lang="en-US" dirty="0">
                <a:latin typeface="Arial" panose="020B0604020202020204" pitchFamily="34" charset="0"/>
                <a:ea typeface="Menlo" panose="020B0609030804020204" pitchFamily="49" charset="0"/>
                <a:cs typeface="Arial" panose="020B0604020202020204" pitchFamily="34" charset="0"/>
              </a:rPr>
              <a:t>Demo: 1. Offloading code to the device</a:t>
            </a:r>
            <a:endParaRPr lang="en-US" dirty="0"/>
          </a:p>
        </p:txBody>
      </p:sp>
    </p:spTree>
    <p:extLst>
      <p:ext uri="{BB962C8B-B14F-4D97-AF65-F5344CB8AC3E}">
        <p14:creationId xmlns:p14="http://schemas.microsoft.com/office/powerpoint/2010/main" val="31134714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848DEE-70FA-6A4E-8433-C90175C227B8}"/>
              </a:ext>
            </a:extLst>
          </p:cNvPr>
          <p:cNvSpPr txBox="1"/>
          <p:nvPr/>
        </p:nvSpPr>
        <p:spPr>
          <a:xfrm>
            <a:off x="287085" y="1928992"/>
            <a:ext cx="7486884" cy="2862322"/>
          </a:xfrm>
          <a:prstGeom prst="rect">
            <a:avLst/>
          </a:prstGeom>
          <a:solidFill>
            <a:schemeClr val="bg1"/>
          </a:solidFill>
          <a:ln>
            <a:solidFill>
              <a:srgbClr val="0070C0"/>
            </a:solidFill>
          </a:ln>
        </p:spPr>
        <p:txBody>
          <a:bodyPr wrap="square" rtlCol="0">
            <a:spAutoFit/>
          </a:bodyPr>
          <a:lstStyle/>
          <a:p>
            <a:r>
              <a:rPr lang="en-US" sz="1800" dirty="0">
                <a:solidFill>
                  <a:srgbClr val="7D7CA6"/>
                </a:solidFill>
                <a:latin typeface="Menlo" panose="020B0609030804020204" pitchFamily="49" charset="0"/>
              </a:rPr>
              <a:t>#pragma</a:t>
            </a:r>
            <a:r>
              <a:rPr lang="en-US" sz="1800" dirty="0">
                <a:latin typeface="Menlo" panose="020B0609030804020204" pitchFamily="49" charset="0"/>
              </a:rPr>
              <a:t> </a:t>
            </a:r>
            <a:r>
              <a:rPr lang="en-US" sz="1800" dirty="0" err="1">
                <a:latin typeface="Menlo" panose="020B0609030804020204" pitchFamily="49" charset="0"/>
              </a:rPr>
              <a:t>omp</a:t>
            </a:r>
            <a:r>
              <a:rPr lang="en-US" sz="1800" dirty="0">
                <a:latin typeface="Menlo" panose="020B0609030804020204" pitchFamily="49" charset="0"/>
              </a:rPr>
              <a:t> target teams distribute parallel </a:t>
            </a:r>
            <a:r>
              <a:rPr lang="en-US" sz="1800" dirty="0">
                <a:solidFill>
                  <a:srgbClr val="D03BFF"/>
                </a:solidFill>
                <a:latin typeface="Menlo" panose="020B0609030804020204" pitchFamily="49" charset="0"/>
              </a:rPr>
              <a:t>for</a:t>
            </a:r>
            <a:endParaRPr lang="en-US" sz="1800" dirty="0">
              <a:latin typeface="Menlo" panose="020B0609030804020204" pitchFamily="49" charset="0"/>
            </a:endParaRPr>
          </a:p>
          <a:p>
            <a:r>
              <a:rPr lang="en-US" sz="1800" dirty="0">
                <a:latin typeface="Menlo" panose="020B0609030804020204" pitchFamily="49" charset="0"/>
              </a:rPr>
              <a:t>    </a:t>
            </a:r>
            <a:r>
              <a:rPr lang="en-US" sz="1800" dirty="0">
                <a:solidFill>
                  <a:srgbClr val="D03BFF"/>
                </a:solidFill>
                <a:latin typeface="Menlo" panose="020B0609030804020204" pitchFamily="49" charset="0"/>
              </a:rPr>
              <a:t>for</a:t>
            </a:r>
            <a:r>
              <a:rPr lang="en-US" sz="1800" dirty="0">
                <a:latin typeface="Menlo" panose="020B0609030804020204" pitchFamily="49" charset="0"/>
              </a:rPr>
              <a:t>(</a:t>
            </a:r>
            <a:r>
              <a:rPr lang="en-US" sz="1800" dirty="0" err="1">
                <a:solidFill>
                  <a:srgbClr val="34A327"/>
                </a:solidFill>
                <a:latin typeface="Menlo" panose="020B0609030804020204" pitchFamily="49" charset="0"/>
              </a:rPr>
              <a:t>int</a:t>
            </a:r>
            <a:r>
              <a:rPr lang="en-US" sz="1800" dirty="0">
                <a:latin typeface="Menlo" panose="020B0609030804020204" pitchFamily="49" charset="0"/>
              </a:rPr>
              <a:t> </a:t>
            </a:r>
            <a:r>
              <a:rPr lang="en-US" sz="1800" dirty="0" err="1">
                <a:solidFill>
                  <a:srgbClr val="CD7923"/>
                </a:solidFill>
                <a:latin typeface="Menlo" panose="020B0609030804020204" pitchFamily="49" charset="0"/>
              </a:rPr>
              <a:t>i</a:t>
            </a:r>
            <a:r>
              <a:rPr lang="en-US" sz="1800" dirty="0">
                <a:latin typeface="Menlo" panose="020B0609030804020204" pitchFamily="49" charset="0"/>
              </a:rPr>
              <a:t>=0;i&lt;100000;i++) </a:t>
            </a:r>
          </a:p>
          <a:p>
            <a:r>
              <a:rPr lang="en-US" sz="1800" dirty="0">
                <a:latin typeface="Menlo" panose="020B0609030804020204" pitchFamily="49" charset="0"/>
              </a:rPr>
              <a:t>    {</a:t>
            </a:r>
          </a:p>
          <a:p>
            <a:r>
              <a:rPr lang="en-US" sz="1800" dirty="0">
                <a:latin typeface="Menlo" panose="020B0609030804020204" pitchFamily="49" charset="0"/>
              </a:rPr>
              <a:t>        </a:t>
            </a:r>
            <a:r>
              <a:rPr lang="en-US" sz="1800" dirty="0" err="1">
                <a:latin typeface="Menlo" panose="020B0609030804020204" pitchFamily="49" charset="0"/>
              </a:rPr>
              <a:t>printf</a:t>
            </a:r>
            <a:r>
              <a:rPr lang="en-US" sz="1800" dirty="0">
                <a:latin typeface="Menlo" panose="020B0609030804020204" pitchFamily="49" charset="0"/>
              </a:rPr>
              <a:t>( </a:t>
            </a:r>
            <a:r>
              <a:rPr lang="en-US" sz="1800" dirty="0">
                <a:solidFill>
                  <a:srgbClr val="AF3782"/>
                </a:solidFill>
                <a:latin typeface="Menlo" panose="020B0609030804020204" pitchFamily="49" charset="0"/>
              </a:rPr>
              <a:t>"Hi from thread %d out of %d threads in team %d out of %d teams\n"</a:t>
            </a:r>
            <a:r>
              <a:rPr lang="en-US" sz="1800" dirty="0">
                <a:latin typeface="Menlo" panose="020B0609030804020204" pitchFamily="49" charset="0"/>
              </a:rPr>
              <a:t>,</a:t>
            </a:r>
            <a:endParaRPr lang="en-US" sz="1800" dirty="0">
              <a:solidFill>
                <a:srgbClr val="AF3782"/>
              </a:solidFill>
              <a:latin typeface="Menlo" panose="020B0609030804020204" pitchFamily="49" charset="0"/>
            </a:endParaRPr>
          </a:p>
          <a:p>
            <a:r>
              <a:rPr lang="en-US" sz="1800" dirty="0">
                <a:latin typeface="Menlo" panose="020B0609030804020204" pitchFamily="49" charset="0"/>
              </a:rPr>
              <a:t>                  </a:t>
            </a:r>
            <a:r>
              <a:rPr lang="en-US" sz="1800" dirty="0" err="1">
                <a:latin typeface="Menlo" panose="020B0609030804020204" pitchFamily="49" charset="0"/>
              </a:rPr>
              <a:t>omp_get_thread_num</a:t>
            </a:r>
            <a:r>
              <a:rPr lang="en-US" sz="1800" dirty="0">
                <a:latin typeface="Menlo" panose="020B0609030804020204" pitchFamily="49" charset="0"/>
              </a:rPr>
              <a:t>(),</a:t>
            </a:r>
          </a:p>
          <a:p>
            <a:r>
              <a:rPr lang="en-US" sz="1800" dirty="0">
                <a:latin typeface="Menlo" panose="020B0609030804020204" pitchFamily="49" charset="0"/>
              </a:rPr>
              <a:t>                  </a:t>
            </a:r>
            <a:r>
              <a:rPr lang="en-US" sz="1800" dirty="0" err="1">
                <a:latin typeface="Menlo" panose="020B0609030804020204" pitchFamily="49" charset="0"/>
              </a:rPr>
              <a:t>omp_get_num_threads</a:t>
            </a:r>
            <a:r>
              <a:rPr lang="en-US" sz="1800" dirty="0">
                <a:latin typeface="Menlo" panose="020B0609030804020204" pitchFamily="49" charset="0"/>
              </a:rPr>
              <a:t>(),</a:t>
            </a:r>
          </a:p>
          <a:p>
            <a:r>
              <a:rPr lang="en-US" sz="1800" dirty="0">
                <a:latin typeface="Menlo" panose="020B0609030804020204" pitchFamily="49" charset="0"/>
              </a:rPr>
              <a:t>                  </a:t>
            </a:r>
            <a:r>
              <a:rPr lang="en-US" sz="1800" dirty="0" err="1">
                <a:latin typeface="Menlo" panose="020B0609030804020204" pitchFamily="49" charset="0"/>
              </a:rPr>
              <a:t>omp_get_team_num</a:t>
            </a:r>
            <a:r>
              <a:rPr lang="en-US" sz="1800" dirty="0">
                <a:latin typeface="Menlo" panose="020B0609030804020204" pitchFamily="49" charset="0"/>
              </a:rPr>
              <a:t>(),</a:t>
            </a:r>
          </a:p>
          <a:p>
            <a:r>
              <a:rPr lang="en-US" sz="1800" dirty="0">
                <a:latin typeface="Menlo" panose="020B0609030804020204" pitchFamily="49" charset="0"/>
              </a:rPr>
              <a:t>                  </a:t>
            </a:r>
            <a:r>
              <a:rPr lang="en-US" sz="1800" dirty="0" err="1">
                <a:latin typeface="Menlo" panose="020B0609030804020204" pitchFamily="49" charset="0"/>
              </a:rPr>
              <a:t>omp_get_num_teams</a:t>
            </a:r>
            <a:r>
              <a:rPr lang="en-US" sz="1800" dirty="0">
                <a:latin typeface="Menlo" panose="020B0609030804020204" pitchFamily="49" charset="0"/>
              </a:rPr>
              <a:t>() );</a:t>
            </a:r>
          </a:p>
          <a:p>
            <a:r>
              <a:rPr lang="en-US" sz="1800" dirty="0">
                <a:latin typeface="Menlo" panose="020B0609030804020204" pitchFamily="49" charset="0"/>
              </a:rPr>
              <a:t>     }</a:t>
            </a:r>
          </a:p>
        </p:txBody>
      </p:sp>
      <p:sp>
        <p:nvSpPr>
          <p:cNvPr id="8" name="TextBox 7">
            <a:extLst>
              <a:ext uri="{FF2B5EF4-FFF2-40B4-BE49-F238E27FC236}">
                <a16:creationId xmlns:a16="http://schemas.microsoft.com/office/drawing/2014/main" id="{19854FE4-41F8-614E-9268-730070EF8D2C}"/>
              </a:ext>
            </a:extLst>
          </p:cNvPr>
          <p:cNvSpPr txBox="1"/>
          <p:nvPr/>
        </p:nvSpPr>
        <p:spPr>
          <a:xfrm>
            <a:off x="287085" y="1189555"/>
            <a:ext cx="7486884" cy="656655"/>
          </a:xfrm>
          <a:prstGeom prst="rect">
            <a:avLst/>
          </a:prstGeom>
          <a:solidFill>
            <a:schemeClr val="bg1"/>
          </a:solidFill>
          <a:ln>
            <a:solidFill>
              <a:srgbClr val="0070C0"/>
            </a:solidFill>
          </a:ln>
        </p:spPr>
        <p:txBody>
          <a:bodyPr wrap="square" rtlCol="0">
            <a:spAutoFit/>
          </a:bodyPr>
          <a:lstStyle/>
          <a:p>
            <a:r>
              <a:rPr lang="en-US" sz="1800" b="1" dirty="0">
                <a:solidFill>
                  <a:schemeClr val="tx1"/>
                </a:solidFill>
                <a:latin typeface="Arial" panose="020B0604020202020204" pitchFamily="34" charset="0"/>
                <a:cs typeface="Arial" panose="020B0604020202020204" pitchFamily="34" charset="0"/>
              </a:rPr>
              <a:t>teams distribute parallel for</a:t>
            </a:r>
            <a:r>
              <a:rPr lang="en-US" sz="1800" dirty="0">
                <a:solidFill>
                  <a:schemeClr val="tx1"/>
                </a:solidFill>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ea typeface="Menlo" panose="020B0609030804020204" pitchFamily="49" charset="0"/>
                <a:cs typeface="Arial" panose="020B0604020202020204" pitchFamily="34" charset="0"/>
              </a:rPr>
              <a:t>creates many threads in many teams and distributes work </a:t>
            </a:r>
            <a:r>
              <a:rPr lang="en-US" sz="1867" dirty="0">
                <a:solidFill>
                  <a:schemeClr val="tx1"/>
                </a:solidFill>
                <a:latin typeface="Arial" panose="020B0604020202020204" pitchFamily="34" charset="0"/>
                <a:ea typeface="Menlo" panose="020B0609030804020204" pitchFamily="49" charset="0"/>
                <a:cs typeface="Arial" panose="020B0604020202020204" pitchFamily="34" charset="0"/>
              </a:rPr>
              <a:t>among </a:t>
            </a:r>
            <a:r>
              <a:rPr lang="en-US" sz="1867" dirty="0">
                <a:latin typeface="Arial" panose="020B0604020202020204" pitchFamily="34" charset="0"/>
                <a:ea typeface="Menlo" panose="020B0609030804020204" pitchFamily="49" charset="0"/>
                <a:cs typeface="Arial" panose="020B0604020202020204" pitchFamily="34" charset="0"/>
              </a:rPr>
              <a:t>them</a:t>
            </a:r>
          </a:p>
        </p:txBody>
      </p:sp>
      <p:sp>
        <p:nvSpPr>
          <p:cNvPr id="31" name="TextBox 30">
            <a:extLst>
              <a:ext uri="{FF2B5EF4-FFF2-40B4-BE49-F238E27FC236}">
                <a16:creationId xmlns:a16="http://schemas.microsoft.com/office/drawing/2014/main" id="{F112A0CA-49C5-A74C-AA5C-E90BF6AD9958}"/>
              </a:ext>
            </a:extLst>
          </p:cNvPr>
          <p:cNvSpPr txBox="1"/>
          <p:nvPr/>
        </p:nvSpPr>
        <p:spPr>
          <a:xfrm>
            <a:off x="114534" y="5386775"/>
            <a:ext cx="11819245" cy="974754"/>
          </a:xfrm>
          <a:prstGeom prst="rect">
            <a:avLst/>
          </a:prstGeom>
          <a:solidFill>
            <a:schemeClr val="bg1"/>
          </a:solidFill>
          <a:ln>
            <a:solidFill>
              <a:srgbClr val="0070C0"/>
            </a:solidFill>
          </a:ln>
        </p:spPr>
        <p:txBody>
          <a:bodyPr wrap="square" rtlCol="0">
            <a:spAutoFit/>
          </a:bodyPr>
          <a:lstStyle/>
          <a:p>
            <a:pPr marL="380990" indent="-380990">
              <a:buFont typeface="Arial" panose="020B0604020202020204" pitchFamily="34" charset="0"/>
              <a:buChar char="•"/>
            </a:pPr>
            <a:r>
              <a:rPr lang="en-US" sz="1867" dirty="0"/>
              <a:t>The number of threads activated (without a </a:t>
            </a:r>
            <a:r>
              <a:rPr lang="en-US" sz="1867" dirty="0" err="1"/>
              <a:t>thread_limit</a:t>
            </a:r>
            <a:r>
              <a:rPr lang="en-US" sz="1867" dirty="0"/>
              <a:t> clause) is implementation-dependent…let’s find out what number this device uses!</a:t>
            </a:r>
          </a:p>
          <a:p>
            <a:pPr marL="380990" indent="-380990">
              <a:buFont typeface="Arial" panose="020B0604020202020204" pitchFamily="34" charset="0"/>
              <a:buChar char="•"/>
            </a:pPr>
            <a:r>
              <a:rPr lang="en-US" sz="1867" dirty="0"/>
              <a:t>Similar to the number of thread blocks and threads in CUDA &lt;&lt;&lt; </a:t>
            </a:r>
            <a:r>
              <a:rPr lang="en-US" sz="1867" dirty="0" err="1"/>
              <a:t>numBlocks</a:t>
            </a:r>
            <a:r>
              <a:rPr lang="en-US" sz="1867" dirty="0"/>
              <a:t>, </a:t>
            </a:r>
            <a:r>
              <a:rPr lang="en-US" sz="1867" dirty="0" err="1"/>
              <a:t>blockSize</a:t>
            </a:r>
            <a:r>
              <a:rPr lang="en-US" sz="1867" dirty="0"/>
              <a:t> &gt;&gt;&gt;</a:t>
            </a:r>
          </a:p>
        </p:txBody>
      </p:sp>
      <p:sp>
        <p:nvSpPr>
          <p:cNvPr id="39" name="Google Shape;524;p22">
            <a:extLst>
              <a:ext uri="{FF2B5EF4-FFF2-40B4-BE49-F238E27FC236}">
                <a16:creationId xmlns:a16="http://schemas.microsoft.com/office/drawing/2014/main" id="{DFB2E603-B68E-1142-A792-0C98E8A4499F}"/>
              </a:ext>
            </a:extLst>
          </p:cNvPr>
          <p:cNvSpPr/>
          <p:nvPr/>
        </p:nvSpPr>
        <p:spPr>
          <a:xfrm>
            <a:off x="8592061" y="1255300"/>
            <a:ext cx="3341718" cy="3342900"/>
          </a:xfrm>
          <a:prstGeom prst="rect">
            <a:avLst/>
          </a:prstGeom>
          <a:noFill/>
          <a:ln w="9525" cap="flat" cmpd="sng">
            <a:solidFill>
              <a:schemeClr val="accent1"/>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0" name="Google Shape;525;p22">
            <a:extLst>
              <a:ext uri="{FF2B5EF4-FFF2-40B4-BE49-F238E27FC236}">
                <a16:creationId xmlns:a16="http://schemas.microsoft.com/office/drawing/2014/main" id="{114B65F8-E456-2D41-AC20-979DC24A3ED6}"/>
              </a:ext>
            </a:extLst>
          </p:cNvPr>
          <p:cNvSpPr/>
          <p:nvPr/>
        </p:nvSpPr>
        <p:spPr>
          <a:xfrm>
            <a:off x="8731648" y="2215740"/>
            <a:ext cx="1164000" cy="2056800"/>
          </a:xfrm>
          <a:prstGeom prst="ellipse">
            <a:avLst/>
          </a:prstGeom>
          <a:noFill/>
          <a:ln w="9525" cap="flat" cmpd="sng">
            <a:solidFill>
              <a:schemeClr val="accent1"/>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41" name="Google Shape;528;p22">
            <a:extLst>
              <a:ext uri="{FF2B5EF4-FFF2-40B4-BE49-F238E27FC236}">
                <a16:creationId xmlns:a16="http://schemas.microsoft.com/office/drawing/2014/main" id="{77F3D85C-019B-0844-96E1-E1873FD22843}"/>
              </a:ext>
            </a:extLst>
          </p:cNvPr>
          <p:cNvGrpSpPr/>
          <p:nvPr/>
        </p:nvGrpSpPr>
        <p:grpSpPr>
          <a:xfrm>
            <a:off x="9019446" y="1336332"/>
            <a:ext cx="2653604" cy="2314037"/>
            <a:chOff x="5562600" y="2676468"/>
            <a:chExt cx="2654400" cy="2314732"/>
          </a:xfrm>
        </p:grpSpPr>
        <p:cxnSp>
          <p:nvCxnSpPr>
            <p:cNvPr id="42" name="Google Shape;529;p22">
              <a:extLst>
                <a:ext uri="{FF2B5EF4-FFF2-40B4-BE49-F238E27FC236}">
                  <a16:creationId xmlns:a16="http://schemas.microsoft.com/office/drawing/2014/main" id="{388446AB-BD49-0E4D-9B15-7443C1AAF38D}"/>
                </a:ext>
              </a:extLst>
            </p:cNvPr>
            <p:cNvCxnSpPr/>
            <p:nvPr/>
          </p:nvCxnSpPr>
          <p:spPr>
            <a:xfrm>
              <a:off x="6946900" y="2676468"/>
              <a:ext cx="0" cy="660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43" name="Google Shape;530;p22">
              <a:extLst>
                <a:ext uri="{FF2B5EF4-FFF2-40B4-BE49-F238E27FC236}">
                  <a16:creationId xmlns:a16="http://schemas.microsoft.com/office/drawing/2014/main" id="{336C7BD6-4FB1-F548-93C8-5144B83462AD}"/>
                </a:ext>
              </a:extLst>
            </p:cNvPr>
            <p:cNvCxnSpPr/>
            <p:nvPr/>
          </p:nvCxnSpPr>
          <p:spPr>
            <a:xfrm>
              <a:off x="6007100" y="3632200"/>
              <a:ext cx="0" cy="660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44" name="Google Shape;531;p22">
              <a:extLst>
                <a:ext uri="{FF2B5EF4-FFF2-40B4-BE49-F238E27FC236}">
                  <a16:creationId xmlns:a16="http://schemas.microsoft.com/office/drawing/2014/main" id="{6DCAF163-29C5-4E47-8B13-D80380AAB735}"/>
                </a:ext>
              </a:extLst>
            </p:cNvPr>
            <p:cNvCxnSpPr/>
            <p:nvPr/>
          </p:nvCxnSpPr>
          <p:spPr>
            <a:xfrm>
              <a:off x="6946900" y="3619500"/>
              <a:ext cx="0" cy="660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45" name="Google Shape;532;p22">
              <a:extLst>
                <a:ext uri="{FF2B5EF4-FFF2-40B4-BE49-F238E27FC236}">
                  <a16:creationId xmlns:a16="http://schemas.microsoft.com/office/drawing/2014/main" id="{AB2D8168-754F-364E-959D-832C4CAC58E7}"/>
                </a:ext>
              </a:extLst>
            </p:cNvPr>
            <p:cNvCxnSpPr/>
            <p:nvPr/>
          </p:nvCxnSpPr>
          <p:spPr>
            <a:xfrm>
              <a:off x="7848600" y="3606800"/>
              <a:ext cx="0" cy="660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grpSp>
          <p:nvGrpSpPr>
            <p:cNvPr id="49" name="Google Shape;541;p22">
              <a:extLst>
                <a:ext uri="{FF2B5EF4-FFF2-40B4-BE49-F238E27FC236}">
                  <a16:creationId xmlns:a16="http://schemas.microsoft.com/office/drawing/2014/main" id="{6C3BE000-E322-DD42-8209-BCDAD3583234}"/>
                </a:ext>
              </a:extLst>
            </p:cNvPr>
            <p:cNvGrpSpPr/>
            <p:nvPr/>
          </p:nvGrpSpPr>
          <p:grpSpPr>
            <a:xfrm>
              <a:off x="6565900" y="4330700"/>
              <a:ext cx="724000" cy="622400"/>
              <a:chOff x="5651500" y="4305300"/>
              <a:chExt cx="724000" cy="622400"/>
            </a:xfrm>
          </p:grpSpPr>
          <p:cxnSp>
            <p:nvCxnSpPr>
              <p:cNvPr id="70" name="Google Shape;542;p22">
                <a:extLst>
                  <a:ext uri="{FF2B5EF4-FFF2-40B4-BE49-F238E27FC236}">
                    <a16:creationId xmlns:a16="http://schemas.microsoft.com/office/drawing/2014/main" id="{7158CF25-85C0-A74E-B727-65DFD076BFB5}"/>
                  </a:ext>
                </a:extLst>
              </p:cNvPr>
              <p:cNvCxnSpPr/>
              <p:nvPr/>
            </p:nvCxnSpPr>
            <p:spPr>
              <a:xfrm>
                <a:off x="5664200" y="4305300"/>
                <a:ext cx="711300" cy="126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6862"/>
                  </a:srgbClr>
                </a:outerShdw>
              </a:effectLst>
            </p:spPr>
          </p:cxnSp>
          <p:cxnSp>
            <p:nvCxnSpPr>
              <p:cNvPr id="71" name="Google Shape;543;p22">
                <a:extLst>
                  <a:ext uri="{FF2B5EF4-FFF2-40B4-BE49-F238E27FC236}">
                    <a16:creationId xmlns:a16="http://schemas.microsoft.com/office/drawing/2014/main" id="{33B70802-83E2-5D4C-9119-D1926D82711B}"/>
                  </a:ext>
                </a:extLst>
              </p:cNvPr>
              <p:cNvCxnSpPr/>
              <p:nvPr/>
            </p:nvCxnSpPr>
            <p:spPr>
              <a:xfrm>
                <a:off x="5651500" y="4368800"/>
                <a:ext cx="0" cy="5589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72" name="Google Shape;544;p22">
                <a:extLst>
                  <a:ext uri="{FF2B5EF4-FFF2-40B4-BE49-F238E27FC236}">
                    <a16:creationId xmlns:a16="http://schemas.microsoft.com/office/drawing/2014/main" id="{988CF543-6BAB-4A43-9584-36FDFF9DD185}"/>
                  </a:ext>
                </a:extLst>
              </p:cNvPr>
              <p:cNvCxnSpPr/>
              <p:nvPr/>
            </p:nvCxnSpPr>
            <p:spPr>
              <a:xfrm>
                <a:off x="5880100" y="4368800"/>
                <a:ext cx="0" cy="5589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73" name="Google Shape;545;p22">
                <a:extLst>
                  <a:ext uri="{FF2B5EF4-FFF2-40B4-BE49-F238E27FC236}">
                    <a16:creationId xmlns:a16="http://schemas.microsoft.com/office/drawing/2014/main" id="{05D38EEB-244D-B548-B286-79350B2809E0}"/>
                  </a:ext>
                </a:extLst>
              </p:cNvPr>
              <p:cNvCxnSpPr/>
              <p:nvPr/>
            </p:nvCxnSpPr>
            <p:spPr>
              <a:xfrm>
                <a:off x="6121400" y="4368800"/>
                <a:ext cx="0" cy="5589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74" name="Google Shape;546;p22">
                <a:extLst>
                  <a:ext uri="{FF2B5EF4-FFF2-40B4-BE49-F238E27FC236}">
                    <a16:creationId xmlns:a16="http://schemas.microsoft.com/office/drawing/2014/main" id="{975A17B4-F019-D14E-800B-6A85C01E14FC}"/>
                  </a:ext>
                </a:extLst>
              </p:cNvPr>
              <p:cNvCxnSpPr/>
              <p:nvPr/>
            </p:nvCxnSpPr>
            <p:spPr>
              <a:xfrm>
                <a:off x="6337300" y="4368800"/>
                <a:ext cx="0" cy="5589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grpSp>
        <p:grpSp>
          <p:nvGrpSpPr>
            <p:cNvPr id="50" name="Google Shape;547;p22">
              <a:extLst>
                <a:ext uri="{FF2B5EF4-FFF2-40B4-BE49-F238E27FC236}">
                  <a16:creationId xmlns:a16="http://schemas.microsoft.com/office/drawing/2014/main" id="{1466B143-7E3C-B84C-924A-E808AC8B09E6}"/>
                </a:ext>
              </a:extLst>
            </p:cNvPr>
            <p:cNvGrpSpPr/>
            <p:nvPr/>
          </p:nvGrpSpPr>
          <p:grpSpPr>
            <a:xfrm>
              <a:off x="7493000" y="4343400"/>
              <a:ext cx="724000" cy="622400"/>
              <a:chOff x="5651500" y="4305300"/>
              <a:chExt cx="724000" cy="622400"/>
            </a:xfrm>
          </p:grpSpPr>
          <p:cxnSp>
            <p:nvCxnSpPr>
              <p:cNvPr id="65" name="Google Shape;548;p22">
                <a:extLst>
                  <a:ext uri="{FF2B5EF4-FFF2-40B4-BE49-F238E27FC236}">
                    <a16:creationId xmlns:a16="http://schemas.microsoft.com/office/drawing/2014/main" id="{AC53C251-840A-2E42-B7D1-525AA6302FC3}"/>
                  </a:ext>
                </a:extLst>
              </p:cNvPr>
              <p:cNvCxnSpPr/>
              <p:nvPr/>
            </p:nvCxnSpPr>
            <p:spPr>
              <a:xfrm>
                <a:off x="5664200" y="4305300"/>
                <a:ext cx="711300" cy="126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6862"/>
                  </a:srgbClr>
                </a:outerShdw>
              </a:effectLst>
            </p:spPr>
          </p:cxnSp>
          <p:cxnSp>
            <p:nvCxnSpPr>
              <p:cNvPr id="66" name="Google Shape;549;p22">
                <a:extLst>
                  <a:ext uri="{FF2B5EF4-FFF2-40B4-BE49-F238E27FC236}">
                    <a16:creationId xmlns:a16="http://schemas.microsoft.com/office/drawing/2014/main" id="{A0F019DE-8E10-0247-8965-4F31822CF193}"/>
                  </a:ext>
                </a:extLst>
              </p:cNvPr>
              <p:cNvCxnSpPr/>
              <p:nvPr/>
            </p:nvCxnSpPr>
            <p:spPr>
              <a:xfrm>
                <a:off x="5651500" y="4368800"/>
                <a:ext cx="0" cy="5589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67" name="Google Shape;550;p22">
                <a:extLst>
                  <a:ext uri="{FF2B5EF4-FFF2-40B4-BE49-F238E27FC236}">
                    <a16:creationId xmlns:a16="http://schemas.microsoft.com/office/drawing/2014/main" id="{F873EB39-AEA0-A24B-B94D-ACEB14D6DA00}"/>
                  </a:ext>
                </a:extLst>
              </p:cNvPr>
              <p:cNvCxnSpPr/>
              <p:nvPr/>
            </p:nvCxnSpPr>
            <p:spPr>
              <a:xfrm>
                <a:off x="5880100" y="4368800"/>
                <a:ext cx="0" cy="5589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68" name="Google Shape;551;p22">
                <a:extLst>
                  <a:ext uri="{FF2B5EF4-FFF2-40B4-BE49-F238E27FC236}">
                    <a16:creationId xmlns:a16="http://schemas.microsoft.com/office/drawing/2014/main" id="{600EC38B-8A99-1748-A35B-675A16E9F677}"/>
                  </a:ext>
                </a:extLst>
              </p:cNvPr>
              <p:cNvCxnSpPr/>
              <p:nvPr/>
            </p:nvCxnSpPr>
            <p:spPr>
              <a:xfrm>
                <a:off x="6121400" y="4368800"/>
                <a:ext cx="0" cy="5589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69" name="Google Shape;552;p22">
                <a:extLst>
                  <a:ext uri="{FF2B5EF4-FFF2-40B4-BE49-F238E27FC236}">
                    <a16:creationId xmlns:a16="http://schemas.microsoft.com/office/drawing/2014/main" id="{425E91A2-DF6C-034D-9B74-E7B146D14EEA}"/>
                  </a:ext>
                </a:extLst>
              </p:cNvPr>
              <p:cNvCxnSpPr/>
              <p:nvPr/>
            </p:nvCxnSpPr>
            <p:spPr>
              <a:xfrm>
                <a:off x="6337300" y="4368800"/>
                <a:ext cx="0" cy="5589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grpSp>
        <p:grpSp>
          <p:nvGrpSpPr>
            <p:cNvPr id="52" name="Google Shape;559;p22">
              <a:extLst>
                <a:ext uri="{FF2B5EF4-FFF2-40B4-BE49-F238E27FC236}">
                  <a16:creationId xmlns:a16="http://schemas.microsoft.com/office/drawing/2014/main" id="{EF6781DF-A31B-744B-8DF1-8BDF05DAC511}"/>
                </a:ext>
              </a:extLst>
            </p:cNvPr>
            <p:cNvGrpSpPr/>
            <p:nvPr/>
          </p:nvGrpSpPr>
          <p:grpSpPr>
            <a:xfrm>
              <a:off x="5562600" y="4368800"/>
              <a:ext cx="724000" cy="622400"/>
              <a:chOff x="5651500" y="4305300"/>
              <a:chExt cx="724000" cy="622400"/>
            </a:xfrm>
          </p:grpSpPr>
          <p:cxnSp>
            <p:nvCxnSpPr>
              <p:cNvPr id="55" name="Google Shape;560;p22">
                <a:extLst>
                  <a:ext uri="{FF2B5EF4-FFF2-40B4-BE49-F238E27FC236}">
                    <a16:creationId xmlns:a16="http://schemas.microsoft.com/office/drawing/2014/main" id="{9D9E390B-D64B-D243-A016-42E2B0ED20EF}"/>
                  </a:ext>
                </a:extLst>
              </p:cNvPr>
              <p:cNvCxnSpPr/>
              <p:nvPr/>
            </p:nvCxnSpPr>
            <p:spPr>
              <a:xfrm>
                <a:off x="5664200" y="4305300"/>
                <a:ext cx="711300" cy="126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6862"/>
                  </a:srgbClr>
                </a:outerShdw>
              </a:effectLst>
            </p:spPr>
          </p:cxnSp>
          <p:cxnSp>
            <p:nvCxnSpPr>
              <p:cNvPr id="56" name="Google Shape;561;p22">
                <a:extLst>
                  <a:ext uri="{FF2B5EF4-FFF2-40B4-BE49-F238E27FC236}">
                    <a16:creationId xmlns:a16="http://schemas.microsoft.com/office/drawing/2014/main" id="{AA4C5BD7-6F28-9B43-A421-C4E4BE2875E7}"/>
                  </a:ext>
                </a:extLst>
              </p:cNvPr>
              <p:cNvCxnSpPr/>
              <p:nvPr/>
            </p:nvCxnSpPr>
            <p:spPr>
              <a:xfrm>
                <a:off x="5651500" y="4368800"/>
                <a:ext cx="0" cy="5589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57" name="Google Shape;562;p22">
                <a:extLst>
                  <a:ext uri="{FF2B5EF4-FFF2-40B4-BE49-F238E27FC236}">
                    <a16:creationId xmlns:a16="http://schemas.microsoft.com/office/drawing/2014/main" id="{8640A7AE-D555-BA43-BA06-5F8498D1700A}"/>
                  </a:ext>
                </a:extLst>
              </p:cNvPr>
              <p:cNvCxnSpPr/>
              <p:nvPr/>
            </p:nvCxnSpPr>
            <p:spPr>
              <a:xfrm>
                <a:off x="5880100" y="4368800"/>
                <a:ext cx="0" cy="5589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58" name="Google Shape;563;p22">
                <a:extLst>
                  <a:ext uri="{FF2B5EF4-FFF2-40B4-BE49-F238E27FC236}">
                    <a16:creationId xmlns:a16="http://schemas.microsoft.com/office/drawing/2014/main" id="{B3384203-511E-EF42-93E2-E2F7A92BF574}"/>
                  </a:ext>
                </a:extLst>
              </p:cNvPr>
              <p:cNvCxnSpPr/>
              <p:nvPr/>
            </p:nvCxnSpPr>
            <p:spPr>
              <a:xfrm>
                <a:off x="6121400" y="4368800"/>
                <a:ext cx="0" cy="5589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59" name="Google Shape;564;p22">
                <a:extLst>
                  <a:ext uri="{FF2B5EF4-FFF2-40B4-BE49-F238E27FC236}">
                    <a16:creationId xmlns:a16="http://schemas.microsoft.com/office/drawing/2014/main" id="{B7965410-15B8-2F44-BA3C-AA5B90F5779F}"/>
                  </a:ext>
                </a:extLst>
              </p:cNvPr>
              <p:cNvCxnSpPr/>
              <p:nvPr/>
            </p:nvCxnSpPr>
            <p:spPr>
              <a:xfrm>
                <a:off x="6337300" y="4368800"/>
                <a:ext cx="0" cy="5589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grpSp>
      </p:grpSp>
      <p:sp>
        <p:nvSpPr>
          <p:cNvPr id="80" name="Google Shape;567;p22">
            <a:extLst>
              <a:ext uri="{FF2B5EF4-FFF2-40B4-BE49-F238E27FC236}">
                <a16:creationId xmlns:a16="http://schemas.microsoft.com/office/drawing/2014/main" id="{F07B64A8-9D4C-864C-B54E-27E89D11486A}"/>
              </a:ext>
            </a:extLst>
          </p:cNvPr>
          <p:cNvSpPr/>
          <p:nvPr/>
        </p:nvSpPr>
        <p:spPr>
          <a:xfrm>
            <a:off x="8905496" y="3682208"/>
            <a:ext cx="990300" cy="279300"/>
          </a:xfrm>
          <a:prstGeom prst="ellipse">
            <a:avLst/>
          </a:prstGeom>
          <a:noFill/>
          <a:ln w="9525" cap="flat" cmpd="sng">
            <a:solidFill>
              <a:schemeClr val="accent1"/>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Pteam</a:t>
            </a:r>
            <a:endParaRPr sz="1400" b="0" i="0" u="none" strike="noStrike" cap="none">
              <a:solidFill>
                <a:schemeClr val="dk1"/>
              </a:solidFill>
              <a:latin typeface="Arial"/>
              <a:ea typeface="Arial"/>
              <a:cs typeface="Arial"/>
              <a:sym typeface="Arial"/>
            </a:endParaRPr>
          </a:p>
        </p:txBody>
      </p:sp>
      <p:sp>
        <p:nvSpPr>
          <p:cNvPr id="81" name="Google Shape;569;p22">
            <a:extLst>
              <a:ext uri="{FF2B5EF4-FFF2-40B4-BE49-F238E27FC236}">
                <a16:creationId xmlns:a16="http://schemas.microsoft.com/office/drawing/2014/main" id="{D3B45703-FAB0-5B41-9922-A88A5BFE5166}"/>
              </a:ext>
            </a:extLst>
          </p:cNvPr>
          <p:cNvSpPr txBox="1"/>
          <p:nvPr/>
        </p:nvSpPr>
        <p:spPr>
          <a:xfrm>
            <a:off x="9378473" y="4129595"/>
            <a:ext cx="2006400" cy="3462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Contention Group</a:t>
            </a:r>
            <a:endParaRPr sz="1400" b="0" i="0" u="none" strike="noStrike" cap="none">
              <a:solidFill>
                <a:srgbClr val="000000"/>
              </a:solidFill>
              <a:latin typeface="Arial"/>
              <a:ea typeface="Arial"/>
              <a:cs typeface="Arial"/>
              <a:sym typeface="Arial"/>
            </a:endParaRPr>
          </a:p>
        </p:txBody>
      </p:sp>
      <p:sp>
        <p:nvSpPr>
          <p:cNvPr id="82" name="Google Shape;573;p22">
            <a:extLst>
              <a:ext uri="{FF2B5EF4-FFF2-40B4-BE49-F238E27FC236}">
                <a16:creationId xmlns:a16="http://schemas.microsoft.com/office/drawing/2014/main" id="{2704A8A4-C870-154E-A176-F09EBEDC9F91}"/>
              </a:ext>
            </a:extLst>
          </p:cNvPr>
          <p:cNvSpPr/>
          <p:nvPr/>
        </p:nvSpPr>
        <p:spPr>
          <a:xfrm>
            <a:off x="9176794" y="2012486"/>
            <a:ext cx="2458068" cy="282746"/>
          </a:xfrm>
          <a:prstGeom prst="ellipse">
            <a:avLst/>
          </a:prstGeom>
          <a:noFill/>
          <a:ln w="9525" cap="flat" cmpd="sng">
            <a:solidFill>
              <a:schemeClr val="accent1"/>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League</a:t>
            </a:r>
            <a:endParaRPr sz="1400" b="0" i="0" u="none" strike="noStrike" cap="none">
              <a:solidFill>
                <a:srgbClr val="000000"/>
              </a:solidFill>
              <a:latin typeface="Arial"/>
              <a:ea typeface="Arial"/>
              <a:cs typeface="Arial"/>
              <a:sym typeface="Arial"/>
            </a:endParaRPr>
          </a:p>
        </p:txBody>
      </p:sp>
      <p:sp>
        <p:nvSpPr>
          <p:cNvPr id="83" name="Google Shape;574;p22">
            <a:extLst>
              <a:ext uri="{FF2B5EF4-FFF2-40B4-BE49-F238E27FC236}">
                <a16:creationId xmlns:a16="http://schemas.microsoft.com/office/drawing/2014/main" id="{5911DA74-1FB9-2E4E-B96B-737ED72E70F4}"/>
              </a:ext>
            </a:extLst>
          </p:cNvPr>
          <p:cNvSpPr txBox="1"/>
          <p:nvPr/>
        </p:nvSpPr>
        <p:spPr>
          <a:xfrm>
            <a:off x="8891151" y="2619740"/>
            <a:ext cx="789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Team</a:t>
            </a:r>
            <a:endParaRPr sz="1400" b="0" i="0" u="none" strike="noStrike" cap="none">
              <a:solidFill>
                <a:srgbClr val="000000"/>
              </a:solidFill>
              <a:latin typeface="Arial"/>
              <a:ea typeface="Arial"/>
              <a:cs typeface="Arial"/>
              <a:sym typeface="Arial"/>
            </a:endParaRPr>
          </a:p>
        </p:txBody>
      </p:sp>
      <p:sp>
        <p:nvSpPr>
          <p:cNvPr id="86" name="Title 1">
            <a:extLst>
              <a:ext uri="{FF2B5EF4-FFF2-40B4-BE49-F238E27FC236}">
                <a16:creationId xmlns:a16="http://schemas.microsoft.com/office/drawing/2014/main" id="{0C65F4D6-CC87-3E42-8E82-A48D4DD3CB9E}"/>
              </a:ext>
            </a:extLst>
          </p:cNvPr>
          <p:cNvSpPr>
            <a:spLocks noGrp="1"/>
          </p:cNvSpPr>
          <p:nvPr>
            <p:ph type="title"/>
          </p:nvPr>
        </p:nvSpPr>
        <p:spPr>
          <a:xfrm>
            <a:off x="397392" y="406592"/>
            <a:ext cx="11163868" cy="828948"/>
          </a:xfrm>
        </p:spPr>
        <p:txBody>
          <a:bodyPr/>
          <a:lstStyle/>
          <a:p>
            <a:r>
              <a:rPr lang="en-US" dirty="0">
                <a:latin typeface="Arial" panose="020B0604020202020204" pitchFamily="34" charset="0"/>
                <a:ea typeface="Menlo" panose="020B0609030804020204" pitchFamily="49" charset="0"/>
                <a:cs typeface="Arial" panose="020B0604020202020204" pitchFamily="34" charset="0"/>
              </a:rPr>
              <a:t>Demo: 2. Expressing parallelism</a:t>
            </a:r>
            <a:endParaRPr lang="en-US" dirty="0"/>
          </a:p>
        </p:txBody>
      </p:sp>
    </p:spTree>
    <p:extLst>
      <p:ext uri="{BB962C8B-B14F-4D97-AF65-F5344CB8AC3E}">
        <p14:creationId xmlns:p14="http://schemas.microsoft.com/office/powerpoint/2010/main" val="6782158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848DEE-70FA-6A4E-8433-C90175C227B8}"/>
              </a:ext>
            </a:extLst>
          </p:cNvPr>
          <p:cNvSpPr txBox="1"/>
          <p:nvPr/>
        </p:nvSpPr>
        <p:spPr>
          <a:xfrm>
            <a:off x="287085" y="1928992"/>
            <a:ext cx="7486884" cy="2585323"/>
          </a:xfrm>
          <a:prstGeom prst="rect">
            <a:avLst/>
          </a:prstGeom>
          <a:solidFill>
            <a:schemeClr val="bg1"/>
          </a:solidFill>
          <a:ln>
            <a:solidFill>
              <a:srgbClr val="0070C0"/>
            </a:solidFill>
          </a:ln>
        </p:spPr>
        <p:txBody>
          <a:bodyPr wrap="square" rtlCol="0">
            <a:spAutoFit/>
          </a:bodyPr>
          <a:lstStyle/>
          <a:p>
            <a:r>
              <a:rPr lang="en-US" sz="1800" dirty="0">
                <a:solidFill>
                  <a:srgbClr val="D7391E"/>
                </a:solidFill>
                <a:latin typeface="Menlo" panose="020B0609030804020204" pitchFamily="49" charset="0"/>
              </a:rPr>
              <a:t>!$</a:t>
            </a:r>
            <a:r>
              <a:rPr lang="en-US" sz="1800" dirty="0" err="1">
                <a:solidFill>
                  <a:srgbClr val="D7391E"/>
                </a:solidFill>
                <a:latin typeface="Menlo" panose="020B0609030804020204" pitchFamily="49" charset="0"/>
              </a:rPr>
              <a:t>omp</a:t>
            </a:r>
            <a:r>
              <a:rPr lang="en-US" sz="1800" dirty="0">
                <a:solidFill>
                  <a:srgbClr val="D7391E"/>
                </a:solidFill>
                <a:latin typeface="Menlo" panose="020B0609030804020204" pitchFamily="49" charset="0"/>
              </a:rPr>
              <a:t> target teams distribute parallel do</a:t>
            </a:r>
          </a:p>
          <a:p>
            <a:r>
              <a:rPr lang="en-US" sz="1800" dirty="0">
                <a:latin typeface="Menlo" panose="020B0609030804020204" pitchFamily="49" charset="0"/>
              </a:rPr>
              <a:t>    </a:t>
            </a:r>
            <a:r>
              <a:rPr lang="en-US" sz="1800" dirty="0">
                <a:solidFill>
                  <a:srgbClr val="D03BFF"/>
                </a:solidFill>
                <a:latin typeface="Menlo" panose="020B0609030804020204" pitchFamily="49" charset="0"/>
              </a:rPr>
              <a:t>do</a:t>
            </a:r>
            <a:r>
              <a:rPr lang="en-US" sz="1800" dirty="0">
                <a:latin typeface="Menlo" panose="020B0609030804020204" pitchFamily="49" charset="0"/>
              </a:rPr>
              <a:t> </a:t>
            </a:r>
            <a:r>
              <a:rPr lang="en-US" sz="1800" dirty="0" err="1">
                <a:latin typeface="Menlo" panose="020B0609030804020204" pitchFamily="49" charset="0"/>
              </a:rPr>
              <a:t>i</a:t>
            </a:r>
            <a:r>
              <a:rPr lang="en-US" sz="1800" dirty="0">
                <a:latin typeface="Menlo" panose="020B0609030804020204" pitchFamily="49" charset="0"/>
              </a:rPr>
              <a:t>=1,1000</a:t>
            </a:r>
          </a:p>
          <a:p>
            <a:r>
              <a:rPr lang="en-US" sz="1800" dirty="0">
                <a:latin typeface="Menlo" panose="020B0609030804020204" pitchFamily="49" charset="0"/>
              </a:rPr>
              <a:t>        </a:t>
            </a:r>
            <a:r>
              <a:rPr lang="en-US" sz="1800" dirty="0">
                <a:solidFill>
                  <a:srgbClr val="D03BFF"/>
                </a:solidFill>
                <a:latin typeface="Menlo" panose="020B0609030804020204" pitchFamily="49" charset="0"/>
              </a:rPr>
              <a:t>write</a:t>
            </a:r>
            <a:r>
              <a:rPr lang="en-US" sz="1800" dirty="0">
                <a:latin typeface="Menlo" panose="020B0609030804020204" pitchFamily="49" charset="0"/>
              </a:rPr>
              <a:t>(*,*) </a:t>
            </a:r>
            <a:r>
              <a:rPr lang="en-US" sz="1800" dirty="0">
                <a:solidFill>
                  <a:srgbClr val="AF3782"/>
                </a:solidFill>
                <a:latin typeface="Menlo" panose="020B0609030804020204" pitchFamily="49" charset="0"/>
              </a:rPr>
              <a:t>"Thread"</a:t>
            </a:r>
            <a:r>
              <a:rPr lang="en-US" sz="1800" dirty="0">
                <a:latin typeface="Menlo" panose="020B0609030804020204" pitchFamily="49" charset="0"/>
              </a:rPr>
              <a:t>, </a:t>
            </a:r>
            <a:r>
              <a:rPr lang="en-US" sz="1800" dirty="0" err="1">
                <a:latin typeface="Menlo" panose="020B0609030804020204" pitchFamily="49" charset="0"/>
              </a:rPr>
              <a:t>omp_get_thread_num</a:t>
            </a:r>
            <a:r>
              <a:rPr lang="en-US" sz="1800" dirty="0">
                <a:latin typeface="Menlo" panose="020B0609030804020204" pitchFamily="49" charset="0"/>
              </a:rPr>
              <a:t>(), </a:t>
            </a:r>
            <a:r>
              <a:rPr lang="en-US" sz="1800" dirty="0">
                <a:solidFill>
                  <a:srgbClr val="D03BFF"/>
                </a:solidFill>
                <a:latin typeface="Menlo" panose="020B0609030804020204" pitchFamily="49" charset="0"/>
              </a:rPr>
              <a:t>&amp;</a:t>
            </a:r>
            <a:endParaRPr lang="en-US" sz="1800" dirty="0">
              <a:latin typeface="Menlo" panose="020B0609030804020204" pitchFamily="49" charset="0"/>
            </a:endParaRPr>
          </a:p>
          <a:p>
            <a:r>
              <a:rPr lang="en-US" sz="1800" dirty="0">
                <a:latin typeface="Menlo" panose="020B0609030804020204" pitchFamily="49" charset="0"/>
              </a:rPr>
              <a:t>            </a:t>
            </a:r>
            <a:r>
              <a:rPr lang="en-US" sz="1800" dirty="0">
                <a:solidFill>
                  <a:srgbClr val="AF3782"/>
                </a:solidFill>
                <a:latin typeface="Menlo" panose="020B0609030804020204" pitchFamily="49" charset="0"/>
              </a:rPr>
              <a:t>"out of"</a:t>
            </a:r>
            <a:r>
              <a:rPr lang="en-US" sz="1800" dirty="0">
                <a:latin typeface="Menlo" panose="020B0609030804020204" pitchFamily="49" charset="0"/>
              </a:rPr>
              <a:t>, </a:t>
            </a:r>
            <a:r>
              <a:rPr lang="en-US" sz="1800" dirty="0" err="1">
                <a:latin typeface="Menlo" panose="020B0609030804020204" pitchFamily="49" charset="0"/>
              </a:rPr>
              <a:t>omp_get_num_threads</a:t>
            </a:r>
            <a:r>
              <a:rPr lang="en-US" sz="1800" dirty="0">
                <a:latin typeface="Menlo" panose="020B0609030804020204" pitchFamily="49" charset="0"/>
              </a:rPr>
              <a:t>() ,</a:t>
            </a:r>
            <a:r>
              <a:rPr lang="en-US" sz="1800" dirty="0">
                <a:solidFill>
                  <a:srgbClr val="D03BFF"/>
                </a:solidFill>
                <a:latin typeface="Menlo" panose="020B0609030804020204" pitchFamily="49" charset="0"/>
              </a:rPr>
              <a:t>&amp;</a:t>
            </a:r>
            <a:endParaRPr lang="en-US" sz="1800" dirty="0">
              <a:latin typeface="Menlo" panose="020B0609030804020204" pitchFamily="49" charset="0"/>
            </a:endParaRPr>
          </a:p>
          <a:p>
            <a:r>
              <a:rPr lang="en-US" sz="1800" dirty="0">
                <a:latin typeface="Menlo" panose="020B0609030804020204" pitchFamily="49" charset="0"/>
              </a:rPr>
              <a:t>            </a:t>
            </a:r>
            <a:r>
              <a:rPr lang="en-US" sz="1800" dirty="0">
                <a:solidFill>
                  <a:srgbClr val="AF3782"/>
                </a:solidFill>
                <a:latin typeface="Menlo" panose="020B0609030804020204" pitchFamily="49" charset="0"/>
              </a:rPr>
              <a:t>"threads in team"</a:t>
            </a:r>
            <a:r>
              <a:rPr lang="en-US" sz="1800" dirty="0">
                <a:latin typeface="Menlo" panose="020B0609030804020204" pitchFamily="49" charset="0"/>
              </a:rPr>
              <a:t>, </a:t>
            </a:r>
            <a:r>
              <a:rPr lang="en-US" sz="1800" dirty="0" err="1">
                <a:latin typeface="Menlo" panose="020B0609030804020204" pitchFamily="49" charset="0"/>
              </a:rPr>
              <a:t>omp_get_team_num</a:t>
            </a:r>
            <a:r>
              <a:rPr lang="en-US" sz="1800" dirty="0">
                <a:latin typeface="Menlo" panose="020B0609030804020204" pitchFamily="49" charset="0"/>
              </a:rPr>
              <a:t>(), </a:t>
            </a:r>
            <a:r>
              <a:rPr lang="en-US" sz="1800" dirty="0">
                <a:solidFill>
                  <a:srgbClr val="D03BFF"/>
                </a:solidFill>
                <a:latin typeface="Menlo" panose="020B0609030804020204" pitchFamily="49" charset="0"/>
              </a:rPr>
              <a:t>&amp;</a:t>
            </a:r>
            <a:endParaRPr lang="en-US" sz="1800" dirty="0">
              <a:latin typeface="Menlo" panose="020B0609030804020204" pitchFamily="49" charset="0"/>
            </a:endParaRPr>
          </a:p>
          <a:p>
            <a:r>
              <a:rPr lang="en-US" sz="1800" dirty="0">
                <a:latin typeface="Menlo" panose="020B0609030804020204" pitchFamily="49" charset="0"/>
              </a:rPr>
              <a:t>            </a:t>
            </a:r>
            <a:r>
              <a:rPr lang="en-US" sz="1800" dirty="0">
                <a:solidFill>
                  <a:srgbClr val="AF3782"/>
                </a:solidFill>
                <a:latin typeface="Menlo" panose="020B0609030804020204" pitchFamily="49" charset="0"/>
              </a:rPr>
              <a:t>"out of"</a:t>
            </a:r>
            <a:r>
              <a:rPr lang="en-US" sz="1800" dirty="0">
                <a:latin typeface="Menlo" panose="020B0609030804020204" pitchFamily="49" charset="0"/>
              </a:rPr>
              <a:t>, </a:t>
            </a:r>
            <a:r>
              <a:rPr lang="en-US" sz="1800" dirty="0" err="1">
                <a:latin typeface="Menlo" panose="020B0609030804020204" pitchFamily="49" charset="0"/>
              </a:rPr>
              <a:t>omp_get_num_teams</a:t>
            </a:r>
            <a:r>
              <a:rPr lang="en-US" sz="1800" dirty="0">
                <a:latin typeface="Menlo" panose="020B0609030804020204" pitchFamily="49" charset="0"/>
              </a:rPr>
              <a:t>(), </a:t>
            </a:r>
            <a:r>
              <a:rPr lang="en-US" sz="1800" dirty="0">
                <a:solidFill>
                  <a:srgbClr val="D03BFF"/>
                </a:solidFill>
                <a:latin typeface="Menlo" panose="020B0609030804020204" pitchFamily="49" charset="0"/>
              </a:rPr>
              <a:t>&amp;</a:t>
            </a:r>
            <a:endParaRPr lang="en-US" sz="1800" dirty="0">
              <a:latin typeface="Menlo" panose="020B0609030804020204" pitchFamily="49" charset="0"/>
            </a:endParaRPr>
          </a:p>
          <a:p>
            <a:r>
              <a:rPr lang="en-US" sz="1800" dirty="0">
                <a:latin typeface="Menlo" panose="020B0609030804020204" pitchFamily="49" charset="0"/>
              </a:rPr>
              <a:t>            </a:t>
            </a:r>
            <a:r>
              <a:rPr lang="en-US" sz="1800" dirty="0">
                <a:solidFill>
                  <a:srgbClr val="AF3782"/>
                </a:solidFill>
                <a:latin typeface="Menlo" panose="020B0609030804020204" pitchFamily="49" charset="0"/>
              </a:rPr>
              <a:t>"teams is using index"</a:t>
            </a:r>
            <a:r>
              <a:rPr lang="en-US" sz="1800" dirty="0">
                <a:latin typeface="Menlo" panose="020B0609030804020204" pitchFamily="49" charset="0"/>
              </a:rPr>
              <a:t> , </a:t>
            </a:r>
            <a:r>
              <a:rPr lang="en-US" sz="1800" dirty="0" err="1">
                <a:latin typeface="Menlo" panose="020B0609030804020204" pitchFamily="49" charset="0"/>
              </a:rPr>
              <a:t>i</a:t>
            </a:r>
            <a:endParaRPr lang="en-US" sz="1800" dirty="0">
              <a:solidFill>
                <a:srgbClr val="AF3782"/>
              </a:solidFill>
              <a:latin typeface="Menlo" panose="020B0609030804020204" pitchFamily="49" charset="0"/>
            </a:endParaRPr>
          </a:p>
          <a:p>
            <a:r>
              <a:rPr lang="en-US" sz="1800" dirty="0">
                <a:latin typeface="Menlo" panose="020B0609030804020204" pitchFamily="49" charset="0"/>
              </a:rPr>
              <a:t>    </a:t>
            </a:r>
            <a:r>
              <a:rPr lang="en-US" sz="1800" dirty="0">
                <a:solidFill>
                  <a:srgbClr val="D03BFF"/>
                </a:solidFill>
                <a:latin typeface="Menlo" panose="020B0609030804020204" pitchFamily="49" charset="0"/>
              </a:rPr>
              <a:t>end do</a:t>
            </a:r>
          </a:p>
          <a:p>
            <a:r>
              <a:rPr lang="en-US" sz="1800" dirty="0">
                <a:solidFill>
                  <a:srgbClr val="D7391E"/>
                </a:solidFill>
                <a:latin typeface="Menlo" panose="020B0609030804020204" pitchFamily="49" charset="0"/>
              </a:rPr>
              <a:t>!$</a:t>
            </a:r>
            <a:r>
              <a:rPr lang="en-US" sz="1800" dirty="0" err="1">
                <a:solidFill>
                  <a:srgbClr val="D7391E"/>
                </a:solidFill>
                <a:latin typeface="Menlo" panose="020B0609030804020204" pitchFamily="49" charset="0"/>
              </a:rPr>
              <a:t>omp</a:t>
            </a:r>
            <a:r>
              <a:rPr lang="en-US" sz="1800" dirty="0">
                <a:solidFill>
                  <a:srgbClr val="D7391E"/>
                </a:solidFill>
                <a:latin typeface="Menlo" panose="020B0609030804020204" pitchFamily="49" charset="0"/>
              </a:rPr>
              <a:t> end target teams distribute parallel do </a:t>
            </a:r>
          </a:p>
        </p:txBody>
      </p:sp>
      <p:sp>
        <p:nvSpPr>
          <p:cNvPr id="8" name="TextBox 7">
            <a:extLst>
              <a:ext uri="{FF2B5EF4-FFF2-40B4-BE49-F238E27FC236}">
                <a16:creationId xmlns:a16="http://schemas.microsoft.com/office/drawing/2014/main" id="{19854FE4-41F8-614E-9268-730070EF8D2C}"/>
              </a:ext>
            </a:extLst>
          </p:cNvPr>
          <p:cNvSpPr txBox="1"/>
          <p:nvPr/>
        </p:nvSpPr>
        <p:spPr>
          <a:xfrm>
            <a:off x="287085" y="1189555"/>
            <a:ext cx="7486884" cy="656655"/>
          </a:xfrm>
          <a:prstGeom prst="rect">
            <a:avLst/>
          </a:prstGeom>
          <a:solidFill>
            <a:schemeClr val="bg1"/>
          </a:solidFill>
          <a:ln>
            <a:solidFill>
              <a:srgbClr val="0070C0"/>
            </a:solidFill>
          </a:ln>
        </p:spPr>
        <p:txBody>
          <a:bodyPr wrap="square" rtlCol="0">
            <a:spAutoFit/>
          </a:bodyPr>
          <a:lstStyle/>
          <a:p>
            <a:r>
              <a:rPr lang="en-US" sz="1800" b="1" dirty="0">
                <a:solidFill>
                  <a:schemeClr val="tx1"/>
                </a:solidFill>
                <a:latin typeface="Arial" panose="020B0604020202020204" pitchFamily="34" charset="0"/>
                <a:cs typeface="Arial" panose="020B0604020202020204" pitchFamily="34" charset="0"/>
              </a:rPr>
              <a:t>teams distribute parallel for</a:t>
            </a:r>
            <a:r>
              <a:rPr lang="en-US" sz="1800" dirty="0">
                <a:solidFill>
                  <a:schemeClr val="tx1"/>
                </a:solidFill>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ea typeface="Menlo" panose="020B0609030804020204" pitchFamily="49" charset="0"/>
                <a:cs typeface="Arial" panose="020B0604020202020204" pitchFamily="34" charset="0"/>
              </a:rPr>
              <a:t>creates many threads in many teams and distributes work </a:t>
            </a:r>
            <a:r>
              <a:rPr lang="en-US" sz="1867" dirty="0">
                <a:solidFill>
                  <a:schemeClr val="tx1"/>
                </a:solidFill>
                <a:latin typeface="Arial" panose="020B0604020202020204" pitchFamily="34" charset="0"/>
                <a:ea typeface="Menlo" panose="020B0609030804020204" pitchFamily="49" charset="0"/>
                <a:cs typeface="Arial" panose="020B0604020202020204" pitchFamily="34" charset="0"/>
              </a:rPr>
              <a:t>among </a:t>
            </a:r>
            <a:r>
              <a:rPr lang="en-US" sz="1867" dirty="0">
                <a:latin typeface="Arial" panose="020B0604020202020204" pitchFamily="34" charset="0"/>
                <a:ea typeface="Menlo" panose="020B0609030804020204" pitchFamily="49" charset="0"/>
                <a:cs typeface="Arial" panose="020B0604020202020204" pitchFamily="34" charset="0"/>
              </a:rPr>
              <a:t>them</a:t>
            </a:r>
          </a:p>
        </p:txBody>
      </p:sp>
      <p:sp>
        <p:nvSpPr>
          <p:cNvPr id="31" name="TextBox 30">
            <a:extLst>
              <a:ext uri="{FF2B5EF4-FFF2-40B4-BE49-F238E27FC236}">
                <a16:creationId xmlns:a16="http://schemas.microsoft.com/office/drawing/2014/main" id="{F112A0CA-49C5-A74C-AA5C-E90BF6AD9958}"/>
              </a:ext>
            </a:extLst>
          </p:cNvPr>
          <p:cNvSpPr txBox="1"/>
          <p:nvPr/>
        </p:nvSpPr>
        <p:spPr>
          <a:xfrm>
            <a:off x="114534" y="5386775"/>
            <a:ext cx="11819245" cy="974754"/>
          </a:xfrm>
          <a:prstGeom prst="rect">
            <a:avLst/>
          </a:prstGeom>
          <a:solidFill>
            <a:schemeClr val="bg1"/>
          </a:solidFill>
          <a:ln>
            <a:solidFill>
              <a:srgbClr val="0070C0"/>
            </a:solidFill>
          </a:ln>
        </p:spPr>
        <p:txBody>
          <a:bodyPr wrap="square" rtlCol="0">
            <a:spAutoFit/>
          </a:bodyPr>
          <a:lstStyle/>
          <a:p>
            <a:pPr marL="380990" indent="-380990">
              <a:buFont typeface="Arial" panose="020B0604020202020204" pitchFamily="34" charset="0"/>
              <a:buChar char="•"/>
            </a:pPr>
            <a:r>
              <a:rPr lang="en-US" sz="1867" dirty="0"/>
              <a:t>The number of threads activated (without a </a:t>
            </a:r>
            <a:r>
              <a:rPr lang="en-US" sz="1867" dirty="0" err="1"/>
              <a:t>thread_limit</a:t>
            </a:r>
            <a:r>
              <a:rPr lang="en-US" sz="1867" dirty="0"/>
              <a:t> clause) is implementation-dependent…let’s find out what number this device uses!</a:t>
            </a:r>
          </a:p>
          <a:p>
            <a:pPr marL="380990" indent="-380990">
              <a:buFont typeface="Arial" panose="020B0604020202020204" pitchFamily="34" charset="0"/>
              <a:buChar char="•"/>
            </a:pPr>
            <a:r>
              <a:rPr lang="en-US" sz="1867" dirty="0"/>
              <a:t>Similar to the number of thread blocks and threads in CUDA &lt;&lt;&lt; </a:t>
            </a:r>
            <a:r>
              <a:rPr lang="en-US" sz="1867" dirty="0" err="1"/>
              <a:t>numBlocks</a:t>
            </a:r>
            <a:r>
              <a:rPr lang="en-US" sz="1867" dirty="0"/>
              <a:t>, </a:t>
            </a:r>
            <a:r>
              <a:rPr lang="en-US" sz="1867" dirty="0" err="1"/>
              <a:t>blockSize</a:t>
            </a:r>
            <a:r>
              <a:rPr lang="en-US" sz="1867" dirty="0"/>
              <a:t> &gt;&gt;&gt;</a:t>
            </a:r>
          </a:p>
        </p:txBody>
      </p:sp>
      <p:sp>
        <p:nvSpPr>
          <p:cNvPr id="39" name="Google Shape;524;p22">
            <a:extLst>
              <a:ext uri="{FF2B5EF4-FFF2-40B4-BE49-F238E27FC236}">
                <a16:creationId xmlns:a16="http://schemas.microsoft.com/office/drawing/2014/main" id="{DFB2E603-B68E-1142-A792-0C98E8A4499F}"/>
              </a:ext>
            </a:extLst>
          </p:cNvPr>
          <p:cNvSpPr/>
          <p:nvPr/>
        </p:nvSpPr>
        <p:spPr>
          <a:xfrm>
            <a:off x="8592061" y="1255300"/>
            <a:ext cx="3341718" cy="3342900"/>
          </a:xfrm>
          <a:prstGeom prst="rect">
            <a:avLst/>
          </a:prstGeom>
          <a:noFill/>
          <a:ln w="9525" cap="flat" cmpd="sng">
            <a:solidFill>
              <a:schemeClr val="accent1"/>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0" name="Google Shape;525;p22">
            <a:extLst>
              <a:ext uri="{FF2B5EF4-FFF2-40B4-BE49-F238E27FC236}">
                <a16:creationId xmlns:a16="http://schemas.microsoft.com/office/drawing/2014/main" id="{114B65F8-E456-2D41-AC20-979DC24A3ED6}"/>
              </a:ext>
            </a:extLst>
          </p:cNvPr>
          <p:cNvSpPr/>
          <p:nvPr/>
        </p:nvSpPr>
        <p:spPr>
          <a:xfrm>
            <a:off x="8731648" y="2215740"/>
            <a:ext cx="1164000" cy="2056800"/>
          </a:xfrm>
          <a:prstGeom prst="ellipse">
            <a:avLst/>
          </a:prstGeom>
          <a:noFill/>
          <a:ln w="9525" cap="flat" cmpd="sng">
            <a:solidFill>
              <a:schemeClr val="accent1"/>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41" name="Google Shape;528;p22">
            <a:extLst>
              <a:ext uri="{FF2B5EF4-FFF2-40B4-BE49-F238E27FC236}">
                <a16:creationId xmlns:a16="http://schemas.microsoft.com/office/drawing/2014/main" id="{77F3D85C-019B-0844-96E1-E1873FD22843}"/>
              </a:ext>
            </a:extLst>
          </p:cNvPr>
          <p:cNvGrpSpPr/>
          <p:nvPr/>
        </p:nvGrpSpPr>
        <p:grpSpPr>
          <a:xfrm>
            <a:off x="9019446" y="1336332"/>
            <a:ext cx="2653604" cy="2314037"/>
            <a:chOff x="5562600" y="2676468"/>
            <a:chExt cx="2654400" cy="2314732"/>
          </a:xfrm>
        </p:grpSpPr>
        <p:cxnSp>
          <p:nvCxnSpPr>
            <p:cNvPr id="42" name="Google Shape;529;p22">
              <a:extLst>
                <a:ext uri="{FF2B5EF4-FFF2-40B4-BE49-F238E27FC236}">
                  <a16:creationId xmlns:a16="http://schemas.microsoft.com/office/drawing/2014/main" id="{388446AB-BD49-0E4D-9B15-7443C1AAF38D}"/>
                </a:ext>
              </a:extLst>
            </p:cNvPr>
            <p:cNvCxnSpPr/>
            <p:nvPr/>
          </p:nvCxnSpPr>
          <p:spPr>
            <a:xfrm>
              <a:off x="6946900" y="2676468"/>
              <a:ext cx="0" cy="660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43" name="Google Shape;530;p22">
              <a:extLst>
                <a:ext uri="{FF2B5EF4-FFF2-40B4-BE49-F238E27FC236}">
                  <a16:creationId xmlns:a16="http://schemas.microsoft.com/office/drawing/2014/main" id="{336C7BD6-4FB1-F548-93C8-5144B83462AD}"/>
                </a:ext>
              </a:extLst>
            </p:cNvPr>
            <p:cNvCxnSpPr/>
            <p:nvPr/>
          </p:nvCxnSpPr>
          <p:spPr>
            <a:xfrm>
              <a:off x="6007100" y="3632200"/>
              <a:ext cx="0" cy="660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44" name="Google Shape;531;p22">
              <a:extLst>
                <a:ext uri="{FF2B5EF4-FFF2-40B4-BE49-F238E27FC236}">
                  <a16:creationId xmlns:a16="http://schemas.microsoft.com/office/drawing/2014/main" id="{6DCAF163-29C5-4E47-8B13-D80380AAB735}"/>
                </a:ext>
              </a:extLst>
            </p:cNvPr>
            <p:cNvCxnSpPr/>
            <p:nvPr/>
          </p:nvCxnSpPr>
          <p:spPr>
            <a:xfrm>
              <a:off x="6946900" y="3619500"/>
              <a:ext cx="0" cy="660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45" name="Google Shape;532;p22">
              <a:extLst>
                <a:ext uri="{FF2B5EF4-FFF2-40B4-BE49-F238E27FC236}">
                  <a16:creationId xmlns:a16="http://schemas.microsoft.com/office/drawing/2014/main" id="{AB2D8168-754F-364E-959D-832C4CAC58E7}"/>
                </a:ext>
              </a:extLst>
            </p:cNvPr>
            <p:cNvCxnSpPr/>
            <p:nvPr/>
          </p:nvCxnSpPr>
          <p:spPr>
            <a:xfrm>
              <a:off x="7848600" y="3606800"/>
              <a:ext cx="0" cy="660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grpSp>
          <p:nvGrpSpPr>
            <p:cNvPr id="49" name="Google Shape;541;p22">
              <a:extLst>
                <a:ext uri="{FF2B5EF4-FFF2-40B4-BE49-F238E27FC236}">
                  <a16:creationId xmlns:a16="http://schemas.microsoft.com/office/drawing/2014/main" id="{6C3BE000-E322-DD42-8209-BCDAD3583234}"/>
                </a:ext>
              </a:extLst>
            </p:cNvPr>
            <p:cNvGrpSpPr/>
            <p:nvPr/>
          </p:nvGrpSpPr>
          <p:grpSpPr>
            <a:xfrm>
              <a:off x="6565900" y="4330700"/>
              <a:ext cx="724000" cy="622400"/>
              <a:chOff x="5651500" y="4305300"/>
              <a:chExt cx="724000" cy="622400"/>
            </a:xfrm>
          </p:grpSpPr>
          <p:cxnSp>
            <p:nvCxnSpPr>
              <p:cNvPr id="70" name="Google Shape;542;p22">
                <a:extLst>
                  <a:ext uri="{FF2B5EF4-FFF2-40B4-BE49-F238E27FC236}">
                    <a16:creationId xmlns:a16="http://schemas.microsoft.com/office/drawing/2014/main" id="{7158CF25-85C0-A74E-B727-65DFD076BFB5}"/>
                  </a:ext>
                </a:extLst>
              </p:cNvPr>
              <p:cNvCxnSpPr/>
              <p:nvPr/>
            </p:nvCxnSpPr>
            <p:spPr>
              <a:xfrm>
                <a:off x="5664200" y="4305300"/>
                <a:ext cx="711300" cy="126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6862"/>
                  </a:srgbClr>
                </a:outerShdw>
              </a:effectLst>
            </p:spPr>
          </p:cxnSp>
          <p:cxnSp>
            <p:nvCxnSpPr>
              <p:cNvPr id="71" name="Google Shape;543;p22">
                <a:extLst>
                  <a:ext uri="{FF2B5EF4-FFF2-40B4-BE49-F238E27FC236}">
                    <a16:creationId xmlns:a16="http://schemas.microsoft.com/office/drawing/2014/main" id="{33B70802-83E2-5D4C-9119-D1926D82711B}"/>
                  </a:ext>
                </a:extLst>
              </p:cNvPr>
              <p:cNvCxnSpPr/>
              <p:nvPr/>
            </p:nvCxnSpPr>
            <p:spPr>
              <a:xfrm>
                <a:off x="5651500" y="4368800"/>
                <a:ext cx="0" cy="5589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72" name="Google Shape;544;p22">
                <a:extLst>
                  <a:ext uri="{FF2B5EF4-FFF2-40B4-BE49-F238E27FC236}">
                    <a16:creationId xmlns:a16="http://schemas.microsoft.com/office/drawing/2014/main" id="{988CF543-6BAB-4A43-9584-36FDFF9DD185}"/>
                  </a:ext>
                </a:extLst>
              </p:cNvPr>
              <p:cNvCxnSpPr/>
              <p:nvPr/>
            </p:nvCxnSpPr>
            <p:spPr>
              <a:xfrm>
                <a:off x="5880100" y="4368800"/>
                <a:ext cx="0" cy="5589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73" name="Google Shape;545;p22">
                <a:extLst>
                  <a:ext uri="{FF2B5EF4-FFF2-40B4-BE49-F238E27FC236}">
                    <a16:creationId xmlns:a16="http://schemas.microsoft.com/office/drawing/2014/main" id="{05D38EEB-244D-B548-B286-79350B2809E0}"/>
                  </a:ext>
                </a:extLst>
              </p:cNvPr>
              <p:cNvCxnSpPr/>
              <p:nvPr/>
            </p:nvCxnSpPr>
            <p:spPr>
              <a:xfrm>
                <a:off x="6121400" y="4368800"/>
                <a:ext cx="0" cy="5589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74" name="Google Shape;546;p22">
                <a:extLst>
                  <a:ext uri="{FF2B5EF4-FFF2-40B4-BE49-F238E27FC236}">
                    <a16:creationId xmlns:a16="http://schemas.microsoft.com/office/drawing/2014/main" id="{975A17B4-F019-D14E-800B-6A85C01E14FC}"/>
                  </a:ext>
                </a:extLst>
              </p:cNvPr>
              <p:cNvCxnSpPr/>
              <p:nvPr/>
            </p:nvCxnSpPr>
            <p:spPr>
              <a:xfrm>
                <a:off x="6337300" y="4368800"/>
                <a:ext cx="0" cy="5589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grpSp>
        <p:grpSp>
          <p:nvGrpSpPr>
            <p:cNvPr id="50" name="Google Shape;547;p22">
              <a:extLst>
                <a:ext uri="{FF2B5EF4-FFF2-40B4-BE49-F238E27FC236}">
                  <a16:creationId xmlns:a16="http://schemas.microsoft.com/office/drawing/2014/main" id="{1466B143-7E3C-B84C-924A-E808AC8B09E6}"/>
                </a:ext>
              </a:extLst>
            </p:cNvPr>
            <p:cNvGrpSpPr/>
            <p:nvPr/>
          </p:nvGrpSpPr>
          <p:grpSpPr>
            <a:xfrm>
              <a:off x="7493000" y="4343400"/>
              <a:ext cx="724000" cy="622400"/>
              <a:chOff x="5651500" y="4305300"/>
              <a:chExt cx="724000" cy="622400"/>
            </a:xfrm>
          </p:grpSpPr>
          <p:cxnSp>
            <p:nvCxnSpPr>
              <p:cNvPr id="65" name="Google Shape;548;p22">
                <a:extLst>
                  <a:ext uri="{FF2B5EF4-FFF2-40B4-BE49-F238E27FC236}">
                    <a16:creationId xmlns:a16="http://schemas.microsoft.com/office/drawing/2014/main" id="{AC53C251-840A-2E42-B7D1-525AA6302FC3}"/>
                  </a:ext>
                </a:extLst>
              </p:cNvPr>
              <p:cNvCxnSpPr/>
              <p:nvPr/>
            </p:nvCxnSpPr>
            <p:spPr>
              <a:xfrm>
                <a:off x="5664200" y="4305300"/>
                <a:ext cx="711300" cy="126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6862"/>
                  </a:srgbClr>
                </a:outerShdw>
              </a:effectLst>
            </p:spPr>
          </p:cxnSp>
          <p:cxnSp>
            <p:nvCxnSpPr>
              <p:cNvPr id="66" name="Google Shape;549;p22">
                <a:extLst>
                  <a:ext uri="{FF2B5EF4-FFF2-40B4-BE49-F238E27FC236}">
                    <a16:creationId xmlns:a16="http://schemas.microsoft.com/office/drawing/2014/main" id="{A0F019DE-8E10-0247-8965-4F31822CF193}"/>
                  </a:ext>
                </a:extLst>
              </p:cNvPr>
              <p:cNvCxnSpPr/>
              <p:nvPr/>
            </p:nvCxnSpPr>
            <p:spPr>
              <a:xfrm>
                <a:off x="5651500" y="4368800"/>
                <a:ext cx="0" cy="5589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67" name="Google Shape;550;p22">
                <a:extLst>
                  <a:ext uri="{FF2B5EF4-FFF2-40B4-BE49-F238E27FC236}">
                    <a16:creationId xmlns:a16="http://schemas.microsoft.com/office/drawing/2014/main" id="{F873EB39-AEA0-A24B-B94D-ACEB14D6DA00}"/>
                  </a:ext>
                </a:extLst>
              </p:cNvPr>
              <p:cNvCxnSpPr/>
              <p:nvPr/>
            </p:nvCxnSpPr>
            <p:spPr>
              <a:xfrm>
                <a:off x="5880100" y="4368800"/>
                <a:ext cx="0" cy="5589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68" name="Google Shape;551;p22">
                <a:extLst>
                  <a:ext uri="{FF2B5EF4-FFF2-40B4-BE49-F238E27FC236}">
                    <a16:creationId xmlns:a16="http://schemas.microsoft.com/office/drawing/2014/main" id="{600EC38B-8A99-1748-A35B-675A16E9F677}"/>
                  </a:ext>
                </a:extLst>
              </p:cNvPr>
              <p:cNvCxnSpPr/>
              <p:nvPr/>
            </p:nvCxnSpPr>
            <p:spPr>
              <a:xfrm>
                <a:off x="6121400" y="4368800"/>
                <a:ext cx="0" cy="5589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69" name="Google Shape;552;p22">
                <a:extLst>
                  <a:ext uri="{FF2B5EF4-FFF2-40B4-BE49-F238E27FC236}">
                    <a16:creationId xmlns:a16="http://schemas.microsoft.com/office/drawing/2014/main" id="{425E91A2-DF6C-034D-9B74-E7B146D14EEA}"/>
                  </a:ext>
                </a:extLst>
              </p:cNvPr>
              <p:cNvCxnSpPr/>
              <p:nvPr/>
            </p:nvCxnSpPr>
            <p:spPr>
              <a:xfrm>
                <a:off x="6337300" y="4368800"/>
                <a:ext cx="0" cy="5589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grpSp>
        <p:grpSp>
          <p:nvGrpSpPr>
            <p:cNvPr id="52" name="Google Shape;559;p22">
              <a:extLst>
                <a:ext uri="{FF2B5EF4-FFF2-40B4-BE49-F238E27FC236}">
                  <a16:creationId xmlns:a16="http://schemas.microsoft.com/office/drawing/2014/main" id="{EF6781DF-A31B-744B-8DF1-8BDF05DAC511}"/>
                </a:ext>
              </a:extLst>
            </p:cNvPr>
            <p:cNvGrpSpPr/>
            <p:nvPr/>
          </p:nvGrpSpPr>
          <p:grpSpPr>
            <a:xfrm>
              <a:off x="5562600" y="4368800"/>
              <a:ext cx="724000" cy="622400"/>
              <a:chOff x="5651500" y="4305300"/>
              <a:chExt cx="724000" cy="622400"/>
            </a:xfrm>
          </p:grpSpPr>
          <p:cxnSp>
            <p:nvCxnSpPr>
              <p:cNvPr id="55" name="Google Shape;560;p22">
                <a:extLst>
                  <a:ext uri="{FF2B5EF4-FFF2-40B4-BE49-F238E27FC236}">
                    <a16:creationId xmlns:a16="http://schemas.microsoft.com/office/drawing/2014/main" id="{9D9E390B-D64B-D243-A016-42E2B0ED20EF}"/>
                  </a:ext>
                </a:extLst>
              </p:cNvPr>
              <p:cNvCxnSpPr/>
              <p:nvPr/>
            </p:nvCxnSpPr>
            <p:spPr>
              <a:xfrm>
                <a:off x="5664200" y="4305300"/>
                <a:ext cx="711300" cy="126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6862"/>
                  </a:srgbClr>
                </a:outerShdw>
              </a:effectLst>
            </p:spPr>
          </p:cxnSp>
          <p:cxnSp>
            <p:nvCxnSpPr>
              <p:cNvPr id="56" name="Google Shape;561;p22">
                <a:extLst>
                  <a:ext uri="{FF2B5EF4-FFF2-40B4-BE49-F238E27FC236}">
                    <a16:creationId xmlns:a16="http://schemas.microsoft.com/office/drawing/2014/main" id="{AA4C5BD7-6F28-9B43-A421-C4E4BE2875E7}"/>
                  </a:ext>
                </a:extLst>
              </p:cNvPr>
              <p:cNvCxnSpPr/>
              <p:nvPr/>
            </p:nvCxnSpPr>
            <p:spPr>
              <a:xfrm>
                <a:off x="5651500" y="4368800"/>
                <a:ext cx="0" cy="5589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57" name="Google Shape;562;p22">
                <a:extLst>
                  <a:ext uri="{FF2B5EF4-FFF2-40B4-BE49-F238E27FC236}">
                    <a16:creationId xmlns:a16="http://schemas.microsoft.com/office/drawing/2014/main" id="{8640A7AE-D555-BA43-BA06-5F8498D1700A}"/>
                  </a:ext>
                </a:extLst>
              </p:cNvPr>
              <p:cNvCxnSpPr/>
              <p:nvPr/>
            </p:nvCxnSpPr>
            <p:spPr>
              <a:xfrm>
                <a:off x="5880100" y="4368800"/>
                <a:ext cx="0" cy="5589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58" name="Google Shape;563;p22">
                <a:extLst>
                  <a:ext uri="{FF2B5EF4-FFF2-40B4-BE49-F238E27FC236}">
                    <a16:creationId xmlns:a16="http://schemas.microsoft.com/office/drawing/2014/main" id="{B3384203-511E-EF42-93E2-E2F7A92BF574}"/>
                  </a:ext>
                </a:extLst>
              </p:cNvPr>
              <p:cNvCxnSpPr/>
              <p:nvPr/>
            </p:nvCxnSpPr>
            <p:spPr>
              <a:xfrm>
                <a:off x="6121400" y="4368800"/>
                <a:ext cx="0" cy="5589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cxnSp>
            <p:nvCxnSpPr>
              <p:cNvPr id="59" name="Google Shape;564;p22">
                <a:extLst>
                  <a:ext uri="{FF2B5EF4-FFF2-40B4-BE49-F238E27FC236}">
                    <a16:creationId xmlns:a16="http://schemas.microsoft.com/office/drawing/2014/main" id="{B7965410-15B8-2F44-BA3C-AA5B90F5779F}"/>
                  </a:ext>
                </a:extLst>
              </p:cNvPr>
              <p:cNvCxnSpPr/>
              <p:nvPr/>
            </p:nvCxnSpPr>
            <p:spPr>
              <a:xfrm>
                <a:off x="6337300" y="4368800"/>
                <a:ext cx="0" cy="5589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6862"/>
                  </a:srgbClr>
                </a:outerShdw>
              </a:effectLst>
            </p:spPr>
          </p:cxnSp>
        </p:grpSp>
      </p:grpSp>
      <p:sp>
        <p:nvSpPr>
          <p:cNvPr id="80" name="Google Shape;567;p22">
            <a:extLst>
              <a:ext uri="{FF2B5EF4-FFF2-40B4-BE49-F238E27FC236}">
                <a16:creationId xmlns:a16="http://schemas.microsoft.com/office/drawing/2014/main" id="{F07B64A8-9D4C-864C-B54E-27E89D11486A}"/>
              </a:ext>
            </a:extLst>
          </p:cNvPr>
          <p:cNvSpPr/>
          <p:nvPr/>
        </p:nvSpPr>
        <p:spPr>
          <a:xfrm>
            <a:off x="8905496" y="3682208"/>
            <a:ext cx="990300" cy="279300"/>
          </a:xfrm>
          <a:prstGeom prst="ellipse">
            <a:avLst/>
          </a:prstGeom>
          <a:noFill/>
          <a:ln w="9525" cap="flat" cmpd="sng">
            <a:solidFill>
              <a:schemeClr val="accent1"/>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Pteam</a:t>
            </a:r>
            <a:endParaRPr sz="1400" b="0" i="0" u="none" strike="noStrike" cap="none">
              <a:solidFill>
                <a:schemeClr val="dk1"/>
              </a:solidFill>
              <a:latin typeface="Arial"/>
              <a:ea typeface="Arial"/>
              <a:cs typeface="Arial"/>
              <a:sym typeface="Arial"/>
            </a:endParaRPr>
          </a:p>
        </p:txBody>
      </p:sp>
      <p:sp>
        <p:nvSpPr>
          <p:cNvPr id="81" name="Google Shape;569;p22">
            <a:extLst>
              <a:ext uri="{FF2B5EF4-FFF2-40B4-BE49-F238E27FC236}">
                <a16:creationId xmlns:a16="http://schemas.microsoft.com/office/drawing/2014/main" id="{D3B45703-FAB0-5B41-9922-A88A5BFE5166}"/>
              </a:ext>
            </a:extLst>
          </p:cNvPr>
          <p:cNvSpPr txBox="1"/>
          <p:nvPr/>
        </p:nvSpPr>
        <p:spPr>
          <a:xfrm>
            <a:off x="9378473" y="4129595"/>
            <a:ext cx="2006400" cy="3462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Contention Group</a:t>
            </a:r>
            <a:endParaRPr sz="1400" b="0" i="0" u="none" strike="noStrike" cap="none">
              <a:solidFill>
                <a:srgbClr val="000000"/>
              </a:solidFill>
              <a:latin typeface="Arial"/>
              <a:ea typeface="Arial"/>
              <a:cs typeface="Arial"/>
              <a:sym typeface="Arial"/>
            </a:endParaRPr>
          </a:p>
        </p:txBody>
      </p:sp>
      <p:sp>
        <p:nvSpPr>
          <p:cNvPr id="82" name="Google Shape;573;p22">
            <a:extLst>
              <a:ext uri="{FF2B5EF4-FFF2-40B4-BE49-F238E27FC236}">
                <a16:creationId xmlns:a16="http://schemas.microsoft.com/office/drawing/2014/main" id="{2704A8A4-C870-154E-A176-F09EBEDC9F91}"/>
              </a:ext>
            </a:extLst>
          </p:cNvPr>
          <p:cNvSpPr/>
          <p:nvPr/>
        </p:nvSpPr>
        <p:spPr>
          <a:xfrm>
            <a:off x="9176794" y="2012486"/>
            <a:ext cx="2458068" cy="282746"/>
          </a:xfrm>
          <a:prstGeom prst="ellipse">
            <a:avLst/>
          </a:prstGeom>
          <a:noFill/>
          <a:ln w="9525" cap="flat" cmpd="sng">
            <a:solidFill>
              <a:schemeClr val="accent1"/>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League</a:t>
            </a:r>
            <a:endParaRPr sz="1400" b="0" i="0" u="none" strike="noStrike" cap="none">
              <a:solidFill>
                <a:srgbClr val="000000"/>
              </a:solidFill>
              <a:latin typeface="Arial"/>
              <a:ea typeface="Arial"/>
              <a:cs typeface="Arial"/>
              <a:sym typeface="Arial"/>
            </a:endParaRPr>
          </a:p>
        </p:txBody>
      </p:sp>
      <p:sp>
        <p:nvSpPr>
          <p:cNvPr id="83" name="Google Shape;574;p22">
            <a:extLst>
              <a:ext uri="{FF2B5EF4-FFF2-40B4-BE49-F238E27FC236}">
                <a16:creationId xmlns:a16="http://schemas.microsoft.com/office/drawing/2014/main" id="{5911DA74-1FB9-2E4E-B96B-737ED72E70F4}"/>
              </a:ext>
            </a:extLst>
          </p:cNvPr>
          <p:cNvSpPr txBox="1"/>
          <p:nvPr/>
        </p:nvSpPr>
        <p:spPr>
          <a:xfrm>
            <a:off x="8891151" y="2619740"/>
            <a:ext cx="789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Team</a:t>
            </a:r>
            <a:endParaRPr sz="1400" b="0" i="0" u="none" strike="noStrike" cap="none">
              <a:solidFill>
                <a:srgbClr val="000000"/>
              </a:solidFill>
              <a:latin typeface="Arial"/>
              <a:ea typeface="Arial"/>
              <a:cs typeface="Arial"/>
              <a:sym typeface="Arial"/>
            </a:endParaRPr>
          </a:p>
        </p:txBody>
      </p:sp>
      <p:sp>
        <p:nvSpPr>
          <p:cNvPr id="86" name="Title 1">
            <a:extLst>
              <a:ext uri="{FF2B5EF4-FFF2-40B4-BE49-F238E27FC236}">
                <a16:creationId xmlns:a16="http://schemas.microsoft.com/office/drawing/2014/main" id="{0C65F4D6-CC87-3E42-8E82-A48D4DD3CB9E}"/>
              </a:ext>
            </a:extLst>
          </p:cNvPr>
          <p:cNvSpPr>
            <a:spLocks noGrp="1"/>
          </p:cNvSpPr>
          <p:nvPr>
            <p:ph type="title"/>
          </p:nvPr>
        </p:nvSpPr>
        <p:spPr>
          <a:xfrm>
            <a:off x="397392" y="406592"/>
            <a:ext cx="11163868" cy="828948"/>
          </a:xfrm>
        </p:spPr>
        <p:txBody>
          <a:bodyPr/>
          <a:lstStyle/>
          <a:p>
            <a:r>
              <a:rPr lang="en-US" dirty="0">
                <a:latin typeface="Arial" panose="020B0604020202020204" pitchFamily="34" charset="0"/>
                <a:ea typeface="Menlo" panose="020B0609030804020204" pitchFamily="49" charset="0"/>
                <a:cs typeface="Arial" panose="020B0604020202020204" pitchFamily="34" charset="0"/>
              </a:rPr>
              <a:t>Demo: 2. Expressing parallelism</a:t>
            </a:r>
            <a:endParaRPr lang="en-US" dirty="0"/>
          </a:p>
        </p:txBody>
      </p:sp>
    </p:spTree>
    <p:extLst>
      <p:ext uri="{BB962C8B-B14F-4D97-AF65-F5344CB8AC3E}">
        <p14:creationId xmlns:p14="http://schemas.microsoft.com/office/powerpoint/2010/main" val="32279772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Default Theme">
  <a:themeElements>
    <a:clrScheme name="ECP color palette">
      <a:dk1>
        <a:srgbClr val="000000"/>
      </a:dk1>
      <a:lt1>
        <a:srgbClr val="FFFFFF"/>
      </a:lt1>
      <a:dk2>
        <a:srgbClr val="266092"/>
      </a:dk2>
      <a:lt2>
        <a:srgbClr val="FFFFFF"/>
      </a:lt2>
      <a:accent1>
        <a:srgbClr val="266092"/>
      </a:accent1>
      <a:accent2>
        <a:srgbClr val="84B641"/>
      </a:accent2>
      <a:accent3>
        <a:srgbClr val="43B1E5"/>
      </a:accent3>
      <a:accent4>
        <a:srgbClr val="DA1F28"/>
      </a:accent4>
      <a:accent5>
        <a:srgbClr val="CC9900"/>
      </a:accent5>
      <a:accent6>
        <a:srgbClr val="0070B9"/>
      </a:accent6>
      <a:hlink>
        <a:srgbClr val="A03123"/>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15183</TotalTime>
  <Words>2996</Words>
  <Application>Microsoft Macintosh PowerPoint</Application>
  <PresentationFormat>Widescreen</PresentationFormat>
  <Paragraphs>323</Paragraphs>
  <Slides>21</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Courier</vt:lpstr>
      <vt:lpstr>Menlo</vt:lpstr>
      <vt:lpstr>Arial Black</vt:lpstr>
      <vt:lpstr>Calibri</vt:lpstr>
      <vt:lpstr>Arial</vt:lpstr>
      <vt:lpstr>Tahoma</vt:lpstr>
      <vt:lpstr>Default Theme</vt:lpstr>
      <vt:lpstr>ECP 2022: OpenMP Offload Demo</vt:lpstr>
      <vt:lpstr>Demo: List of examples</vt:lpstr>
      <vt:lpstr>If you want to have the examples (on Ascent)</vt:lpstr>
      <vt:lpstr>PowerPoint Presentation</vt:lpstr>
      <vt:lpstr>PowerPoint Presentation</vt:lpstr>
      <vt:lpstr>PowerPoint Presentation</vt:lpstr>
      <vt:lpstr>Demo: 1. Offloading code to the device</vt:lpstr>
      <vt:lpstr>Demo: 2. Expressing parallelism</vt:lpstr>
      <vt:lpstr>Demo: 2. Expressing parallelism</vt:lpstr>
      <vt:lpstr>Demo: 2. Expressing parallelism</vt:lpstr>
      <vt:lpstr>Demo: 3. Mapping data, Example 1</vt:lpstr>
      <vt:lpstr>Demo: 3. Mapping data, Example 1</vt:lpstr>
      <vt:lpstr>Demo: 3. Mapping data, Example 1</vt:lpstr>
      <vt:lpstr>Demo: 3. Mapping data, Example 1</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OpenMP 4.5 and 5.0 Tutorial</dc:title>
  <cp:lastModifiedBy>Bertoni, Colleen</cp:lastModifiedBy>
  <cp:revision>244</cp:revision>
  <dcterms:modified xsi:type="dcterms:W3CDTF">2022-04-26T06:01:27Z</dcterms:modified>
</cp:coreProperties>
</file>