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37"/>
  </p:notesMasterIdLst>
  <p:sldIdLst>
    <p:sldId id="319" r:id="rId2"/>
    <p:sldId id="346" r:id="rId3"/>
    <p:sldId id="359" r:id="rId4"/>
    <p:sldId id="329" r:id="rId5"/>
    <p:sldId id="351" r:id="rId6"/>
    <p:sldId id="352" r:id="rId7"/>
    <p:sldId id="361" r:id="rId8"/>
    <p:sldId id="362" r:id="rId9"/>
    <p:sldId id="367" r:id="rId10"/>
    <p:sldId id="368" r:id="rId11"/>
    <p:sldId id="369" r:id="rId12"/>
    <p:sldId id="353" r:id="rId13"/>
    <p:sldId id="354" r:id="rId14"/>
    <p:sldId id="365" r:id="rId15"/>
    <p:sldId id="355" r:id="rId16"/>
    <p:sldId id="356" r:id="rId17"/>
    <p:sldId id="357" r:id="rId18"/>
    <p:sldId id="366" r:id="rId19"/>
    <p:sldId id="333" r:id="rId20"/>
    <p:sldId id="360" r:id="rId21"/>
    <p:sldId id="335" r:id="rId22"/>
    <p:sldId id="330" r:id="rId23"/>
    <p:sldId id="331" r:id="rId24"/>
    <p:sldId id="372" r:id="rId25"/>
    <p:sldId id="370" r:id="rId26"/>
    <p:sldId id="332" r:id="rId27"/>
    <p:sldId id="336" r:id="rId28"/>
    <p:sldId id="373" r:id="rId29"/>
    <p:sldId id="374" r:id="rId30"/>
    <p:sldId id="375" r:id="rId31"/>
    <p:sldId id="340" r:id="rId32"/>
    <p:sldId id="376" r:id="rId33"/>
    <p:sldId id="341" r:id="rId34"/>
    <p:sldId id="371" r:id="rId35"/>
    <p:sldId id="345" r:id="rId36"/>
  </p:sldIdLst>
  <p:sldSz cx="12192000" cy="6858000"/>
  <p:notesSz cx="7010400" cy="92964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2" roundtripDataSignature="AMtx7miaAIuYffGGW1hNhLmV/Kvb0OWx3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annes Doerfert" initials="" lastIdx="8" clrIdx="0"/>
  <p:cmAuthor id="1" name="Hernandez, Oscar" initials="HO" lastIdx="4" clrIdx="1">
    <p:extLst>
      <p:ext uri="{19B8F6BF-5375-455C-9EA6-DF929625EA0E}">
        <p15:presenceInfo xmlns:p15="http://schemas.microsoft.com/office/powerpoint/2012/main" userId="S::oscar_ornl.gov#ext#@doellnl.onmicrosoft.com::2a5d564d-c436-4db9-abd3-f52f49cd8816" providerId="AD"/>
      </p:ext>
    </p:extLst>
  </p:cmAuthor>
  <p:cmAuthor id="2" name="Bertoni, Colleen" initials="BC" lastIdx="2" clrIdx="2">
    <p:extLst>
      <p:ext uri="{19B8F6BF-5375-455C-9EA6-DF929625EA0E}">
        <p15:presenceInfo xmlns:p15="http://schemas.microsoft.com/office/powerpoint/2012/main" userId="S::bertoni_anl.gov#ext#@doellnl.onmicrosoft.com::c62525bb-ecbc-4e44-932d-a47b47feb8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B2177-E22C-4928-9577-1CBAB4BE6685}" v="37" dt="2022-05-01T21:49:22.401"/>
    <p1510:client id="{EEA36041-0A66-40DB-B66A-E2E20D17B92C}" v="10" dt="2022-05-01T21:40:33.678"/>
  </p1510:revLst>
</p1510:revInfo>
</file>

<file path=ppt/tableStyles.xml><?xml version="1.0" encoding="utf-8"?>
<a:tblStyleLst xmlns:a="http://schemas.openxmlformats.org/drawingml/2006/main" def="{E57E909C-82A9-4935-BFDD-38EACDA89928}">
  <a:tblStyle styleId="{E57E909C-82A9-4935-BFDD-38EACDA899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10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10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103" Type="http://schemas.openxmlformats.org/officeDocument/2006/relationships/commentAuthors" Target="commentAuthors.xml"/><Relationship Id="rId10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oni, Colleen" clId="Web-{EEA36041-0A66-40DB-B66A-E2E20D17B92C}"/>
    <pc:docChg chg="modSld">
      <pc:chgData name="Bertoni, Colleen" userId="" providerId="" clId="Web-{EEA36041-0A66-40DB-B66A-E2E20D17B92C}" dt="2022-05-01T21:40:31.553" v="2" actId="20577"/>
      <pc:docMkLst>
        <pc:docMk/>
      </pc:docMkLst>
      <pc:sldChg chg="modSp">
        <pc:chgData name="Bertoni, Colleen" userId="" providerId="" clId="Web-{EEA36041-0A66-40DB-B66A-E2E20D17B92C}" dt="2022-05-01T21:40:31.553" v="2" actId="20577"/>
        <pc:sldMkLst>
          <pc:docMk/>
          <pc:sldMk cId="953198288" sldId="336"/>
        </pc:sldMkLst>
        <pc:spChg chg="mod">
          <ac:chgData name="Bertoni, Colleen" userId="" providerId="" clId="Web-{EEA36041-0A66-40DB-B66A-E2E20D17B92C}" dt="2022-05-01T21:40:31.553" v="2" actId="20577"/>
          <ac:spMkLst>
            <pc:docMk/>
            <pc:sldMk cId="953198288" sldId="336"/>
            <ac:spMk id="6" creationId="{C7DCF368-8AA5-FC45-BC17-435EAE4187EA}"/>
          </ac:spMkLst>
        </pc:spChg>
      </pc:sldChg>
      <pc:sldChg chg="modSp">
        <pc:chgData name="Bertoni, Colleen" userId="" providerId="" clId="Web-{EEA36041-0A66-40DB-B66A-E2E20D17B92C}" dt="2022-05-01T21:40:18.365" v="1" actId="20577"/>
        <pc:sldMkLst>
          <pc:docMk/>
          <pc:sldMk cId="4171898953" sldId="360"/>
        </pc:sldMkLst>
        <pc:spChg chg="mod">
          <ac:chgData name="Bertoni, Colleen" userId="" providerId="" clId="Web-{EEA36041-0A66-40DB-B66A-E2E20D17B92C}" dt="2022-05-01T21:40:18.365" v="1" actId="20577"/>
          <ac:spMkLst>
            <pc:docMk/>
            <pc:sldMk cId="4171898953" sldId="360"/>
            <ac:spMk id="32" creationId="{D2E35589-304A-3A44-AC78-1441046A7889}"/>
          </ac:spMkLst>
        </pc:spChg>
      </pc:sldChg>
    </pc:docChg>
  </pc:docChgLst>
  <pc:docChgLst>
    <pc:chgData name="Bertoni, Colleen" clId="Web-{AB7B2177-E22C-4928-9577-1CBAB4BE6685}"/>
    <pc:docChg chg="addSld modSld">
      <pc:chgData name="Bertoni, Colleen" userId="" providerId="" clId="Web-{AB7B2177-E22C-4928-9577-1CBAB4BE6685}" dt="2022-05-01T21:49:20.791" v="24" actId="20577"/>
      <pc:docMkLst>
        <pc:docMk/>
      </pc:docMkLst>
      <pc:sldChg chg="modSp">
        <pc:chgData name="Bertoni, Colleen" userId="" providerId="" clId="Web-{AB7B2177-E22C-4928-9577-1CBAB4BE6685}" dt="2022-05-01T21:42:49.162" v="1" actId="20577"/>
        <pc:sldMkLst>
          <pc:docMk/>
          <pc:sldMk cId="953198288" sldId="336"/>
        </pc:sldMkLst>
        <pc:spChg chg="mod">
          <ac:chgData name="Bertoni, Colleen" userId="" providerId="" clId="Web-{AB7B2177-E22C-4928-9577-1CBAB4BE6685}" dt="2022-05-01T21:42:49.162" v="1" actId="20577"/>
          <ac:spMkLst>
            <pc:docMk/>
            <pc:sldMk cId="953198288" sldId="336"/>
            <ac:spMk id="6" creationId="{C7DCF368-8AA5-FC45-BC17-435EAE4187EA}"/>
          </ac:spMkLst>
        </pc:spChg>
      </pc:sldChg>
      <pc:sldChg chg="modSp add replId">
        <pc:chgData name="Bertoni, Colleen" userId="" providerId="" clId="Web-{AB7B2177-E22C-4928-9577-1CBAB4BE6685}" dt="2022-05-01T21:49:20.791" v="24" actId="20577"/>
        <pc:sldMkLst>
          <pc:docMk/>
          <pc:sldMk cId="1222689031" sldId="376"/>
        </pc:sldMkLst>
        <pc:spChg chg="mod">
          <ac:chgData name="Bertoni, Colleen" userId="" providerId="" clId="Web-{AB7B2177-E22C-4928-9577-1CBAB4BE6685}" dt="2022-05-01T21:49:20.791" v="24" actId="20577"/>
          <ac:spMkLst>
            <pc:docMk/>
            <pc:sldMk cId="1222689031" sldId="376"/>
            <ac:spMk id="4" creationId="{E873B48D-51AF-6147-94CD-76ECD94B5879}"/>
          </ac:spMkLst>
        </pc:spChg>
        <pc:spChg chg="mod">
          <ac:chgData name="Bertoni, Colleen" userId="" providerId="" clId="Web-{AB7B2177-E22C-4928-9577-1CBAB4BE6685}" dt="2022-05-01T21:48:51.197" v="16" actId="20577"/>
          <ac:spMkLst>
            <pc:docMk/>
            <pc:sldMk cId="1222689031" sldId="376"/>
            <ac:spMk id="6" creationId="{C7DCF368-8AA5-FC45-BC17-435EAE418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9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21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05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50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93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56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52700" y="6162526"/>
            <a:ext cx="3451597" cy="43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8"/>
          <p:cNvPicPr preferRelativeResize="0"/>
          <p:nvPr/>
        </p:nvPicPr>
        <p:blipFill rotWithShape="1">
          <a:blip r:embed="rId3">
            <a:alphaModFix/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2570" y="4458940"/>
            <a:ext cx="4062849" cy="1389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48"/>
          <p:cNvGrpSpPr/>
          <p:nvPr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23" name="Google Shape;23;p48"/>
            <p:cNvSpPr/>
            <p:nvPr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8"/>
            <p:cNvSpPr/>
            <p:nvPr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rgbClr val="1A8DC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48"/>
          <p:cNvSpPr txBox="1">
            <a:spLocks noGrp="1"/>
          </p:cNvSpPr>
          <p:nvPr>
            <p:ph type="ctrTitle"/>
          </p:nvPr>
        </p:nvSpPr>
        <p:spPr>
          <a:xfrm>
            <a:off x="292608" y="173736"/>
            <a:ext cx="1137513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subTitle" idx="1"/>
          </p:nvPr>
        </p:nvSpPr>
        <p:spPr>
          <a:xfrm>
            <a:off x="292607" y="1600200"/>
            <a:ext cx="11375136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0"/>
          <p:cNvSpPr txBox="1"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body" idx="1"/>
          </p:nvPr>
        </p:nvSpPr>
        <p:spPr>
          <a:xfrm>
            <a:off x="292608" y="1371603"/>
            <a:ext cx="11391392" cy="41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 txBox="1"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body" idx="1"/>
          </p:nvPr>
        </p:nvSpPr>
        <p:spPr>
          <a:xfrm>
            <a:off x="292608" y="1371600"/>
            <a:ext cx="5590037" cy="82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body" idx="2"/>
          </p:nvPr>
        </p:nvSpPr>
        <p:spPr>
          <a:xfrm>
            <a:off x="292608" y="2207514"/>
            <a:ext cx="5590037" cy="367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body" idx="3"/>
          </p:nvPr>
        </p:nvSpPr>
        <p:spPr>
          <a:xfrm>
            <a:off x="6193369" y="1371600"/>
            <a:ext cx="5592233" cy="82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7"/>
          <p:cNvSpPr txBox="1">
            <a:spLocks noGrp="1"/>
          </p:cNvSpPr>
          <p:nvPr>
            <p:ph type="body" idx="4"/>
          </p:nvPr>
        </p:nvSpPr>
        <p:spPr>
          <a:xfrm>
            <a:off x="6193369" y="2207514"/>
            <a:ext cx="5592233" cy="367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">
  <p:cSld name="Section divi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8"/>
          <p:cNvSpPr txBox="1"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cxnSp>
        <p:nvCxnSpPr>
          <p:cNvPr id="75" name="Google Shape;75;p58"/>
          <p:cNvCxnSpPr/>
          <p:nvPr/>
        </p:nvCxnSpPr>
        <p:spPr>
          <a:xfrm rot="10800000">
            <a:off x="-4368800" y="-863600"/>
            <a:ext cx="16933" cy="3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2570" y="4458940"/>
            <a:ext cx="4062849" cy="1389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58"/>
          <p:cNvGrpSpPr/>
          <p:nvPr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78" name="Google Shape;78;p58"/>
            <p:cNvSpPr/>
            <p:nvPr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8"/>
            <p:cNvSpPr/>
            <p:nvPr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rgbClr val="1A8DC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58"/>
          <p:cNvGrpSpPr/>
          <p:nvPr/>
        </p:nvGrpSpPr>
        <p:grpSpPr>
          <a:xfrm>
            <a:off x="-12900" y="4275116"/>
            <a:ext cx="12235071" cy="27432"/>
            <a:chOff x="-9675" y="6830568"/>
            <a:chExt cx="9176303" cy="27432"/>
          </a:xfrm>
        </p:grpSpPr>
        <p:sp>
          <p:nvSpPr>
            <p:cNvPr id="81" name="Google Shape;81;p58"/>
            <p:cNvSpPr/>
            <p:nvPr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8"/>
            <p:cNvSpPr/>
            <p:nvPr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rgbClr val="1A8DC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2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292608" y="173736"/>
            <a:ext cx="1150490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292608" y="1371603"/>
            <a:ext cx="11523520" cy="404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 flipH="1">
            <a:off x="30262" y="6513051"/>
            <a:ext cx="280401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7"/>
          <p:cNvSpPr txBox="1"/>
          <p:nvPr/>
        </p:nvSpPr>
        <p:spPr>
          <a:xfrm>
            <a:off x="288164" y="6477000"/>
            <a:ext cx="3860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Exascale Computing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47"/>
          <p:cNvGrpSpPr/>
          <p:nvPr/>
        </p:nvGrpSpPr>
        <p:grpSpPr>
          <a:xfrm>
            <a:off x="-12900" y="6830568"/>
            <a:ext cx="12235071" cy="27432"/>
            <a:chOff x="-9675" y="6830568"/>
            <a:chExt cx="9176303" cy="27432"/>
          </a:xfrm>
        </p:grpSpPr>
        <p:sp>
          <p:nvSpPr>
            <p:cNvPr id="15" name="Google Shape;15;p47"/>
            <p:cNvSpPr/>
            <p:nvPr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rgbClr val="1A8DC3"/>
            </a:solidFill>
            <a:ln w="9525" cap="flat" cmpd="sng">
              <a:solidFill>
                <a:srgbClr val="1A8D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" name="Google Shape;17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27474" y="6098272"/>
            <a:ext cx="3153447" cy="6401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  <p:sldLayoutId id="214748367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ryspaye@bnl.gov" TargetMode="External"/><Relationship Id="rId2" Type="http://schemas.openxmlformats.org/officeDocument/2006/relationships/hyperlink" Target="mailto:bertoni@a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kwack@anl.gov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kwack/GAMESS_RI-MP2_MiniApp.git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EF0F-4A8B-CB42-9354-F9A3F2D40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OpenMP Tutorial Guided Demo (ECP Annual Meeting 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40305-AC97-EB48-8817-E67A078D9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7" y="1600199"/>
            <a:ext cx="11375136" cy="2391229"/>
          </a:xfrm>
        </p:spPr>
        <p:txBody>
          <a:bodyPr/>
          <a:lstStyle/>
          <a:p>
            <a:r>
              <a:rPr lang="en-US" dirty="0"/>
              <a:t>Colleen </a:t>
            </a:r>
            <a:r>
              <a:rPr lang="en-US" dirty="0" err="1"/>
              <a:t>Bertoni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bertoni@anl.gov</a:t>
            </a:r>
            <a:r>
              <a:rPr lang="en-US" dirty="0"/>
              <a:t>)</a:t>
            </a:r>
          </a:p>
          <a:p>
            <a:r>
              <a:rPr lang="en-US" dirty="0" err="1"/>
              <a:t>Dossay</a:t>
            </a:r>
            <a:r>
              <a:rPr lang="en-US" dirty="0"/>
              <a:t> </a:t>
            </a:r>
            <a:r>
              <a:rPr lang="en-US" dirty="0" err="1"/>
              <a:t>Oryspayev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doryspaye@bnl.gov</a:t>
            </a:r>
            <a:r>
              <a:rPr lang="en-US" dirty="0"/>
              <a:t>)</a:t>
            </a:r>
          </a:p>
          <a:p>
            <a:r>
              <a:rPr lang="en-US" dirty="0" err="1"/>
              <a:t>JaeHyuk</a:t>
            </a:r>
            <a:r>
              <a:rPr lang="en-US" dirty="0"/>
              <a:t> </a:t>
            </a:r>
            <a:r>
              <a:rPr lang="en-US" dirty="0" err="1"/>
              <a:t>Kwack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jkwack@anl.gov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May 2nd, 2022</a:t>
            </a:r>
          </a:p>
        </p:txBody>
      </p:sp>
    </p:spTree>
    <p:extLst>
      <p:ext uri="{BB962C8B-B14F-4D97-AF65-F5344CB8AC3E}">
        <p14:creationId xmlns:p14="http://schemas.microsoft.com/office/powerpoint/2010/main" val="214893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3FB35-DBDA-154A-9A1C-4333CD838334}"/>
              </a:ext>
            </a:extLst>
          </p:cNvPr>
          <p:cNvSpPr txBox="1"/>
          <p:nvPr/>
        </p:nvSpPr>
        <p:spPr>
          <a:xfrm>
            <a:off x="206930" y="1336332"/>
            <a:ext cx="9596637" cy="535531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</a:t>
            </a:r>
            <a:br>
              <a:rPr lang="en-US" sz="1800" dirty="0">
                <a:latin typeface="Menlo" panose="020B0609030804020204" pitchFamily="49" charset="0"/>
              </a:rPr>
            </a:br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 </a:t>
            </a:r>
            <a:r>
              <a:rPr lang="en-US" sz="1800" dirty="0" err="1">
                <a:solidFill>
                  <a:schemeClr val="tx1"/>
                </a:solidFill>
                <a:latin typeface="Menlo" panose="020B0609030804020204" pitchFamily="49" charset="0"/>
              </a:rPr>
              <a:t>omp</a:t>
            </a:r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latin typeface="Menlo" panose="020B0609030804020204" pitchFamily="49" charset="0"/>
              </a:rPr>
              <a:t>target teams distribute parallel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 </a:t>
            </a:r>
            <a:r>
              <a:rPr lang="en-US" sz="1800" dirty="0" err="1">
                <a:solidFill>
                  <a:srgbClr val="D03BFF"/>
                </a:solidFill>
                <a:latin typeface="Menlo" panose="020B0609030804020204" pitchFamily="49" charset="0"/>
              </a:rPr>
              <a:t>simd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E7689-4292-0D48-B77C-C3706F7026E3}"/>
              </a:ext>
            </a:extLst>
          </p:cNvPr>
          <p:cNvSpPr txBox="1"/>
          <p:nvPr/>
        </p:nvSpPr>
        <p:spPr>
          <a:xfrm>
            <a:off x="6488678" y="1336331"/>
            <a:ext cx="5284791" cy="646331"/>
          </a:xfrm>
          <a:prstGeom prst="rect">
            <a:avLst/>
          </a:prstGeom>
          <a:solidFill>
            <a:schemeClr val="l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1. What pragmas to to offload the compute?</a:t>
            </a:r>
          </a:p>
          <a:p>
            <a:r>
              <a:rPr lang="en-US" sz="1800" dirty="0"/>
              <a:t>2. What about data movement?</a:t>
            </a:r>
          </a:p>
        </p:txBody>
      </p:sp>
    </p:spTree>
    <p:extLst>
      <p:ext uri="{BB962C8B-B14F-4D97-AF65-F5344CB8AC3E}">
        <p14:creationId xmlns:p14="http://schemas.microsoft.com/office/powerpoint/2010/main" val="9919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3FB35-DBDA-154A-9A1C-4333CD838334}"/>
              </a:ext>
            </a:extLst>
          </p:cNvPr>
          <p:cNvSpPr txBox="1"/>
          <p:nvPr/>
        </p:nvSpPr>
        <p:spPr>
          <a:xfrm>
            <a:off x="206930" y="1336332"/>
            <a:ext cx="9596637" cy="535531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</a:t>
            </a:r>
            <a:br>
              <a:rPr lang="en-US" sz="1800" dirty="0">
                <a:latin typeface="Menlo" panose="020B0609030804020204" pitchFamily="49" charset="0"/>
              </a:rPr>
            </a:br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teams distribute parallel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 </a:t>
            </a:r>
            <a:r>
              <a:rPr lang="en-US" sz="1800" dirty="0" err="1">
                <a:solidFill>
                  <a:srgbClr val="D03BFF"/>
                </a:solidFill>
                <a:latin typeface="Menlo" panose="020B0609030804020204" pitchFamily="49" charset="0"/>
              </a:rPr>
              <a:t>simd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E7689-4292-0D48-B77C-C3706F7026E3}"/>
              </a:ext>
            </a:extLst>
          </p:cNvPr>
          <p:cNvSpPr txBox="1"/>
          <p:nvPr/>
        </p:nvSpPr>
        <p:spPr>
          <a:xfrm>
            <a:off x="6488678" y="1336331"/>
            <a:ext cx="5284791" cy="646331"/>
          </a:xfrm>
          <a:prstGeom prst="rect">
            <a:avLst/>
          </a:prstGeom>
          <a:solidFill>
            <a:schemeClr val="l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1. What pragmas to to offload the compute?</a:t>
            </a:r>
          </a:p>
          <a:p>
            <a:r>
              <a:rPr lang="en-US" sz="1800" b="1" dirty="0"/>
              <a:t>2. What about data movement?</a:t>
            </a:r>
          </a:p>
        </p:txBody>
      </p:sp>
    </p:spTree>
    <p:extLst>
      <p:ext uri="{BB962C8B-B14F-4D97-AF65-F5344CB8AC3E}">
        <p14:creationId xmlns:p14="http://schemas.microsoft.com/office/powerpoint/2010/main" val="4944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48DEE-70FA-6A4E-8433-C90175C227B8}"/>
              </a:ext>
            </a:extLst>
          </p:cNvPr>
          <p:cNvSpPr txBox="1"/>
          <p:nvPr/>
        </p:nvSpPr>
        <p:spPr>
          <a:xfrm>
            <a:off x="287085" y="1336332"/>
            <a:ext cx="11165400" cy="535531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enter data map(</a:t>
            </a:r>
            <a:r>
              <a:rPr lang="en-US" sz="1800" dirty="0" err="1">
                <a:latin typeface="Menlo" panose="020B0609030804020204" pitchFamily="49" charset="0"/>
              </a:rPr>
              <a:t>to:a</a:t>
            </a:r>
            <a:r>
              <a:rPr lang="en-US" sz="1800" dirty="0">
                <a:latin typeface="Menlo" panose="020B0609030804020204" pitchFamily="49" charset="0"/>
              </a:rPr>
              <a:t>[0:ARRAY_SIZE])</a:t>
            </a: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enter data map(</a:t>
            </a:r>
            <a:r>
              <a:rPr lang="en-US" sz="1800" dirty="0" err="1">
                <a:latin typeface="Menlo" panose="020B0609030804020204" pitchFamily="49" charset="0"/>
              </a:rPr>
              <a:t>to:b</a:t>
            </a:r>
            <a:r>
              <a:rPr lang="en-US" sz="1800" dirty="0">
                <a:latin typeface="Menlo" panose="020B0609030804020204" pitchFamily="49" charset="0"/>
              </a:rPr>
              <a:t>[0:ARRAY_SIZE])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endParaRPr lang="en-US" sz="1800" dirty="0">
              <a:solidFill>
                <a:srgbClr val="7D7CA6"/>
              </a:solidFill>
              <a:latin typeface="Menlo" panose="020B0609030804020204" pitchFamily="49" charset="0"/>
            </a:endParaRPr>
          </a:p>
          <a:p>
            <a:endParaRPr lang="en-US" sz="1800" dirty="0">
              <a:solidFill>
                <a:srgbClr val="7D7CA6"/>
              </a:solidFill>
              <a:latin typeface="Menlo" panose="020B0609030804020204" pitchFamily="49" charset="0"/>
            </a:endParaRPr>
          </a:p>
          <a:p>
            <a:endParaRPr lang="en-US" sz="1800" dirty="0">
              <a:solidFill>
                <a:srgbClr val="7D7CA6"/>
              </a:solidFill>
              <a:latin typeface="Menlo" panose="020B0609030804020204" pitchFamily="49" charset="0"/>
            </a:endParaRPr>
          </a:p>
          <a:p>
            <a:endParaRPr lang="en-US" sz="1800" dirty="0">
              <a:solidFill>
                <a:srgbClr val="7D7CA6"/>
              </a:solidFill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teams distribute parallel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 </a:t>
            </a:r>
            <a:r>
              <a:rPr lang="en-US" sz="1800" dirty="0" err="1">
                <a:solidFill>
                  <a:srgbClr val="D03BFF"/>
                </a:solidFill>
                <a:latin typeface="Menlo" panose="020B0609030804020204" pitchFamily="49" charset="0"/>
              </a:rPr>
              <a:t>simd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update from(a[0:ARRAY_SIZE])</a:t>
            </a:r>
            <a:endParaRPr lang="en-US" sz="1800" dirty="0">
              <a:solidFill>
                <a:srgbClr val="7D7CA6"/>
              </a:solidFill>
              <a:latin typeface="Menlo" panose="020B0609030804020204" pitchFamily="49" charset="0"/>
            </a:endParaRPr>
          </a:p>
          <a:p>
            <a:endParaRPr lang="en-US" sz="1800" dirty="0">
              <a:solidFill>
                <a:srgbClr val="7D7CA6"/>
              </a:solidFill>
              <a:latin typeface="Menlo" panose="020B0609030804020204" pitchFamily="49" charset="0"/>
            </a:endParaRPr>
          </a:p>
          <a:p>
            <a:endParaRPr lang="en-US" sz="1800" dirty="0">
              <a:solidFill>
                <a:srgbClr val="7D7CA6"/>
              </a:solidFill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FE642-278F-2E45-8384-6B28A4653C00}"/>
              </a:ext>
            </a:extLst>
          </p:cNvPr>
          <p:cNvSpPr txBox="1"/>
          <p:nvPr/>
        </p:nvSpPr>
        <p:spPr>
          <a:xfrm>
            <a:off x="9908498" y="1821851"/>
            <a:ext cx="21496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Transferring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C5F4C-97AC-6F4C-9448-2F8E0E2F8F23}"/>
              </a:ext>
            </a:extLst>
          </p:cNvPr>
          <p:cNvCxnSpPr>
            <a:stCxn id="5" idx="1"/>
          </p:cNvCxnSpPr>
          <p:nvPr/>
        </p:nvCxnSpPr>
        <p:spPr>
          <a:xfrm flipH="1">
            <a:off x="9054059" y="2006517"/>
            <a:ext cx="85443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E807C0-744B-CE49-B87B-9F88F0835851}"/>
              </a:ext>
            </a:extLst>
          </p:cNvPr>
          <p:cNvCxnSpPr>
            <a:stCxn id="5" idx="2"/>
          </p:cNvCxnSpPr>
          <p:nvPr/>
        </p:nvCxnSpPr>
        <p:spPr>
          <a:xfrm flipH="1">
            <a:off x="7854846" y="2191183"/>
            <a:ext cx="3128496" cy="325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48DEE-70FA-6A4E-8433-C90175C227B8}"/>
              </a:ext>
            </a:extLst>
          </p:cNvPr>
          <p:cNvSpPr txBox="1"/>
          <p:nvPr/>
        </p:nvSpPr>
        <p:spPr>
          <a:xfrm>
            <a:off x="287085" y="1336332"/>
            <a:ext cx="11165400" cy="535531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enter data map(</a:t>
            </a:r>
            <a:r>
              <a:rPr lang="en-US" sz="1800" dirty="0" err="1">
                <a:latin typeface="Menlo" panose="020B0609030804020204" pitchFamily="49" charset="0"/>
              </a:rPr>
              <a:t>to:a</a:t>
            </a:r>
            <a:r>
              <a:rPr lang="en-US" sz="1800" dirty="0">
                <a:latin typeface="Menlo" panose="020B0609030804020204" pitchFamily="49" charset="0"/>
              </a:rPr>
              <a:t>[0:ARRAY_SIZE])</a:t>
            </a: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enter data map(</a:t>
            </a:r>
            <a:r>
              <a:rPr lang="en-US" sz="1800" dirty="0" err="1">
                <a:latin typeface="Menlo" panose="020B0609030804020204" pitchFamily="49" charset="0"/>
              </a:rPr>
              <a:t>to:b</a:t>
            </a:r>
            <a:r>
              <a:rPr lang="en-US" sz="1800" dirty="0">
                <a:latin typeface="Menlo" panose="020B0609030804020204" pitchFamily="49" charset="0"/>
              </a:rPr>
              <a:t>[0:ARRAY_SIZE])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</a:t>
            </a:r>
            <a:r>
              <a:rPr lang="en-US" sz="1800" dirty="0" err="1">
                <a:latin typeface="Menlo" panose="020B0609030804020204" pitchFamily="49" charset="0"/>
              </a:rPr>
              <a:t>start_time</a:t>
            </a:r>
            <a:r>
              <a:rPr lang="en-US" sz="1800" dirty="0">
                <a:latin typeface="Menlo" panose="020B0609030804020204" pitchFamily="49" charset="0"/>
              </a:rPr>
              <a:t>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();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CD7923"/>
                </a:solidFill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=0;i&lt;</a:t>
            </a:r>
            <a:r>
              <a:rPr lang="en-US" sz="1800" dirty="0" err="1">
                <a:latin typeface="Menlo" panose="020B0609030804020204" pitchFamily="49" charset="0"/>
              </a:rPr>
              <a:t>iters;i</a:t>
            </a:r>
            <a:r>
              <a:rPr lang="en-US" sz="1800" dirty="0">
                <a:latin typeface="Menlo" panose="020B0609030804020204" pitchFamily="49" charset="0"/>
              </a:rPr>
              <a:t>++)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();</a:t>
            </a: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teams distribute parallel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 -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time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()-</a:t>
            </a:r>
            <a:r>
              <a:rPr lang="en-US" sz="1800" dirty="0" err="1">
                <a:latin typeface="Menlo" panose="020B0609030804020204" pitchFamily="49" charset="0"/>
              </a:rPr>
              <a:t>start_time</a:t>
            </a:r>
            <a:r>
              <a:rPr lang="en-US" sz="1800" dirty="0">
                <a:latin typeface="Menlo" panose="020B0609030804020204" pitchFamily="49" charset="0"/>
              </a:rPr>
              <a:t>;</a:t>
            </a: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update from(a[0:ARRAY_SIZE])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</a:t>
            </a:r>
            <a:r>
              <a:rPr lang="en-US" sz="1800" dirty="0" err="1">
                <a:latin typeface="Menlo" panose="020B0609030804020204" pitchFamily="49" charset="0"/>
              </a:rPr>
              <a:t>printf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Menlo" panose="020B0609030804020204" pitchFamily="49" charset="0"/>
              </a:rPr>
              <a:t>"Time: %</a:t>
            </a:r>
            <a:r>
              <a:rPr lang="en-US" sz="1800" dirty="0" err="1">
                <a:solidFill>
                  <a:srgbClr val="AF3782"/>
                </a:solidFill>
                <a:latin typeface="Menlo" panose="020B0609030804020204" pitchFamily="49" charset="0"/>
              </a:rPr>
              <a:t>lf</a:t>
            </a:r>
            <a:r>
              <a:rPr lang="en-US" sz="1800" dirty="0">
                <a:solidFill>
                  <a:srgbClr val="AF3782"/>
                </a:solidFill>
                <a:latin typeface="Menlo" panose="020B0609030804020204" pitchFamily="49" charset="0"/>
              </a:rPr>
              <a:t>\n"</a:t>
            </a:r>
            <a:r>
              <a:rPr lang="en-US" sz="1800" dirty="0">
                <a:latin typeface="Menlo" panose="020B0609030804020204" pitchFamily="49" charset="0"/>
              </a:rPr>
              <a:t>, time);</a:t>
            </a:r>
          </a:p>
        </p:txBody>
      </p:sp>
    </p:spTree>
    <p:extLst>
      <p:ext uri="{BB962C8B-B14F-4D97-AF65-F5344CB8AC3E}">
        <p14:creationId xmlns:p14="http://schemas.microsoft.com/office/powerpoint/2010/main" val="372708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2E35589-304A-3A44-AC78-1441046A7889}"/>
              </a:ext>
            </a:extLst>
          </p:cNvPr>
          <p:cNvSpPr txBox="1"/>
          <p:nvPr/>
        </p:nvSpPr>
        <p:spPr>
          <a:xfrm>
            <a:off x="119921" y="1272112"/>
            <a:ext cx="11938265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$ make </a:t>
            </a:r>
            <a:r>
              <a:rPr lang="en-US" sz="1800" b="1" dirty="0" err="1">
                <a:latin typeface="Courier" pitchFamily="2" charset="0"/>
              </a:rPr>
              <a:t>vector_add_gpu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 </a:t>
            </a:r>
            <a:r>
              <a:rPr lang="en-US" sz="1800" dirty="0" err="1">
                <a:latin typeface="Courier" pitchFamily="2" charset="0"/>
              </a:rPr>
              <a:t>xlc</a:t>
            </a:r>
            <a:r>
              <a:rPr lang="en-US" sz="1800" dirty="0">
                <a:latin typeface="Courier" pitchFamily="2" charset="0"/>
              </a:rPr>
              <a:t>++ -O2 -</a:t>
            </a:r>
            <a:r>
              <a:rPr lang="en-US" sz="1800" dirty="0" err="1">
                <a:latin typeface="Courier" pitchFamily="2" charset="0"/>
              </a:rPr>
              <a:t>qsmp</a:t>
            </a:r>
            <a:r>
              <a:rPr lang="en-US" sz="1800" dirty="0">
                <a:latin typeface="Courier" pitchFamily="2" charset="0"/>
              </a:rPr>
              <a:t>=</a:t>
            </a:r>
            <a:r>
              <a:rPr lang="en-US" sz="1800" dirty="0" err="1">
                <a:latin typeface="Courier" pitchFamily="2" charset="0"/>
              </a:rPr>
              <a:t>omp</a:t>
            </a:r>
            <a:r>
              <a:rPr lang="en-US" sz="1800" dirty="0">
                <a:latin typeface="Courier" pitchFamily="2" charset="0"/>
              </a:rPr>
              <a:t> -</a:t>
            </a:r>
            <a:r>
              <a:rPr lang="en-US" sz="1800" dirty="0" err="1">
                <a:latin typeface="Courier" pitchFamily="2" charset="0"/>
              </a:rPr>
              <a:t>qoffload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vector_add_gpu.cpp</a:t>
            </a:r>
            <a:r>
              <a:rPr lang="en-US" sz="1800" dirty="0">
                <a:latin typeface="Courier" pitchFamily="2" charset="0"/>
              </a:rPr>
              <a:t> -o </a:t>
            </a:r>
            <a:r>
              <a:rPr lang="en-US" sz="1800" dirty="0" err="1">
                <a:latin typeface="Courier" pitchFamily="2" charset="0"/>
              </a:rPr>
              <a:t>vector_add_gpu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 $ ./</a:t>
            </a:r>
            <a:r>
              <a:rPr lang="en-US" sz="1800" b="1" dirty="0" err="1">
                <a:latin typeface="Courier" pitchFamily="2" charset="0"/>
              </a:rPr>
              <a:t>run_vector_add_gpu.sh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 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dirty="0" err="1">
                <a:latin typeface="Courier" pitchFamily="2" charset="0"/>
              </a:rPr>
              <a:t>jsrun</a:t>
            </a:r>
            <a:r>
              <a:rPr lang="en-US" sz="1800" dirty="0">
                <a:latin typeface="Courier" pitchFamily="2" charset="0"/>
              </a:rPr>
              <a:t> -n 1 -a 1 -c 1 -g 1 ./</a:t>
            </a:r>
            <a:r>
              <a:rPr lang="en-US" sz="1800" dirty="0" err="1">
                <a:latin typeface="Courier" pitchFamily="2" charset="0"/>
              </a:rPr>
              <a:t>vector_add_gpu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 The total memory allocated is 8192.000 MB.</a:t>
            </a:r>
          </a:p>
          <a:p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 Time (s): ???</a:t>
            </a:r>
          </a:p>
          <a:p>
            <a:r>
              <a:rPr lang="en-US" sz="1800" dirty="0">
                <a:latin typeface="Courier" pitchFamily="2" charset="0"/>
              </a:rPr>
              <a:t> Success!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FA475-EFA1-2B40-A0D6-85C641B7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8CD287-17EB-F54C-947C-7C9BF2734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</a:t>
            </a:r>
          </a:p>
        </p:txBody>
      </p:sp>
    </p:spTree>
    <p:extLst>
      <p:ext uri="{BB962C8B-B14F-4D97-AF65-F5344CB8AC3E}">
        <p14:creationId xmlns:p14="http://schemas.microsoft.com/office/powerpoint/2010/main" val="2604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2E35589-304A-3A44-AC78-1441046A7889}"/>
              </a:ext>
            </a:extLst>
          </p:cNvPr>
          <p:cNvSpPr txBox="1"/>
          <p:nvPr/>
        </p:nvSpPr>
        <p:spPr>
          <a:xfrm>
            <a:off x="119921" y="1272112"/>
            <a:ext cx="11938265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$ make </a:t>
            </a:r>
            <a:r>
              <a:rPr lang="en-US" sz="1800" b="1" dirty="0" err="1">
                <a:latin typeface="Courier" pitchFamily="2" charset="0"/>
              </a:rPr>
              <a:t>vector_add_gpu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 </a:t>
            </a:r>
            <a:r>
              <a:rPr lang="en-US" sz="1800" dirty="0" err="1">
                <a:latin typeface="Courier" pitchFamily="2" charset="0"/>
              </a:rPr>
              <a:t>xlc</a:t>
            </a:r>
            <a:r>
              <a:rPr lang="en-US" sz="1800" dirty="0">
                <a:latin typeface="Courier" pitchFamily="2" charset="0"/>
              </a:rPr>
              <a:t>++ -O2 -</a:t>
            </a:r>
            <a:r>
              <a:rPr lang="en-US" sz="1800" dirty="0" err="1">
                <a:latin typeface="Courier" pitchFamily="2" charset="0"/>
              </a:rPr>
              <a:t>qsmp</a:t>
            </a:r>
            <a:r>
              <a:rPr lang="en-US" sz="1800" dirty="0">
                <a:latin typeface="Courier" pitchFamily="2" charset="0"/>
              </a:rPr>
              <a:t>=</a:t>
            </a:r>
            <a:r>
              <a:rPr lang="en-US" sz="1800" dirty="0" err="1">
                <a:latin typeface="Courier" pitchFamily="2" charset="0"/>
              </a:rPr>
              <a:t>omp</a:t>
            </a:r>
            <a:r>
              <a:rPr lang="en-US" sz="1800" dirty="0">
                <a:latin typeface="Courier" pitchFamily="2" charset="0"/>
              </a:rPr>
              <a:t> -</a:t>
            </a:r>
            <a:r>
              <a:rPr lang="en-US" sz="1800" dirty="0" err="1">
                <a:latin typeface="Courier" pitchFamily="2" charset="0"/>
              </a:rPr>
              <a:t>qoffload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vector_add_gpu.cpp</a:t>
            </a:r>
            <a:r>
              <a:rPr lang="en-US" sz="1800" dirty="0">
                <a:latin typeface="Courier" pitchFamily="2" charset="0"/>
              </a:rPr>
              <a:t> -o </a:t>
            </a:r>
            <a:r>
              <a:rPr lang="en-US" sz="1800" dirty="0" err="1">
                <a:latin typeface="Courier" pitchFamily="2" charset="0"/>
              </a:rPr>
              <a:t>vector_add_gpu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 $ ./</a:t>
            </a:r>
            <a:r>
              <a:rPr lang="en-US" sz="1800" b="1" dirty="0" err="1">
                <a:latin typeface="Courier" pitchFamily="2" charset="0"/>
              </a:rPr>
              <a:t>run_vector_add_gpu.sh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 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dirty="0" err="1">
                <a:latin typeface="Courier" pitchFamily="2" charset="0"/>
              </a:rPr>
              <a:t>jsrun</a:t>
            </a:r>
            <a:r>
              <a:rPr lang="en-US" sz="1800" dirty="0">
                <a:latin typeface="Courier" pitchFamily="2" charset="0"/>
              </a:rPr>
              <a:t> -n 1 -a 1 -c 1 -g 1 ./</a:t>
            </a:r>
            <a:r>
              <a:rPr lang="en-US" sz="1800" dirty="0" err="1">
                <a:latin typeface="Courier" pitchFamily="2" charset="0"/>
              </a:rPr>
              <a:t>vector_add_gpu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 The total memory allocated is 8192.000 MB.</a:t>
            </a:r>
          </a:p>
          <a:p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 Time (s): 5.333160</a:t>
            </a:r>
          </a:p>
          <a:p>
            <a:r>
              <a:rPr lang="en-US" sz="1800" dirty="0">
                <a:latin typeface="Courier" pitchFamily="2" charset="0"/>
              </a:rPr>
              <a:t> Success!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FA475-EFA1-2B40-A0D6-85C641B7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8CD287-17EB-F54C-947C-7C9BF2734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A7DFA-5D78-F744-971C-C4AC2ABC49E7}"/>
              </a:ext>
            </a:extLst>
          </p:cNvPr>
          <p:cNvSpPr txBox="1"/>
          <p:nvPr/>
        </p:nvSpPr>
        <p:spPr>
          <a:xfrm>
            <a:off x="119921" y="3899031"/>
            <a:ext cx="9411551" cy="6566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CPU time was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17.649502 s,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ratio is 3.3x (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17.649502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5.333160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which is close to the ratio of the memory BWs</a:t>
            </a:r>
          </a:p>
        </p:txBody>
      </p:sp>
    </p:spTree>
    <p:extLst>
      <p:ext uri="{BB962C8B-B14F-4D97-AF65-F5344CB8AC3E}">
        <p14:creationId xmlns:p14="http://schemas.microsoft.com/office/powerpoint/2010/main" val="28405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version: including data transfer overhead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48DEE-70FA-6A4E-8433-C90175C227B8}"/>
              </a:ext>
            </a:extLst>
          </p:cNvPr>
          <p:cNvSpPr txBox="1"/>
          <p:nvPr/>
        </p:nvSpPr>
        <p:spPr>
          <a:xfrm>
            <a:off x="287085" y="1336332"/>
            <a:ext cx="11165400" cy="535531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panose="020B0609030804020204" pitchFamily="49" charset="0"/>
              </a:rPr>
              <a:t> </a:t>
            </a:r>
            <a:r>
              <a:rPr lang="en-US" sz="1800" dirty="0" err="1">
                <a:latin typeface="Menlo" panose="020B0609030804020204" pitchFamily="49" charset="0"/>
              </a:rPr>
              <a:t>start_time</a:t>
            </a:r>
            <a:r>
              <a:rPr lang="en-US" sz="1800" dirty="0">
                <a:latin typeface="Menlo" panose="020B0609030804020204" pitchFamily="49" charset="0"/>
              </a:rPr>
              <a:t>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();</a:t>
            </a:r>
          </a:p>
          <a:p>
            <a:endParaRPr lang="en-US" sz="1800" dirty="0">
              <a:solidFill>
                <a:srgbClr val="7D7CA6"/>
              </a:solidFill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enter data map(</a:t>
            </a:r>
            <a:r>
              <a:rPr lang="en-US" sz="1800" dirty="0" err="1">
                <a:latin typeface="Menlo" panose="020B0609030804020204" pitchFamily="49" charset="0"/>
              </a:rPr>
              <a:t>to:a</a:t>
            </a:r>
            <a:r>
              <a:rPr lang="en-US" sz="1800" dirty="0">
                <a:latin typeface="Menlo" panose="020B0609030804020204" pitchFamily="49" charset="0"/>
              </a:rPr>
              <a:t>[0:ARRAY_SIZE])</a:t>
            </a: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enter data map(</a:t>
            </a:r>
            <a:r>
              <a:rPr lang="en-US" sz="1800" dirty="0" err="1">
                <a:latin typeface="Menlo" panose="020B0609030804020204" pitchFamily="49" charset="0"/>
              </a:rPr>
              <a:t>to:b</a:t>
            </a:r>
            <a:r>
              <a:rPr lang="en-US" sz="1800" dirty="0">
                <a:latin typeface="Menlo" panose="020B0609030804020204" pitchFamily="49" charset="0"/>
              </a:rPr>
              <a:t>[0:ARRAY_SIZE])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CD7923"/>
                </a:solidFill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=0;i&lt;</a:t>
            </a:r>
            <a:r>
              <a:rPr lang="en-US" sz="1800" dirty="0" err="1">
                <a:latin typeface="Menlo" panose="020B0609030804020204" pitchFamily="49" charset="0"/>
              </a:rPr>
              <a:t>iters;i</a:t>
            </a:r>
            <a:r>
              <a:rPr lang="en-US" sz="1800" dirty="0">
                <a:latin typeface="Menlo" panose="020B0609030804020204" pitchFamily="49" charset="0"/>
              </a:rPr>
              <a:t>++)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();</a:t>
            </a: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teams distribute parallel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 -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target update from(a[0:ARRAY_SIZE])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</a:t>
            </a:r>
          </a:p>
          <a:p>
            <a:r>
              <a:rPr lang="en-US" sz="1800" dirty="0">
                <a:latin typeface="Menlo" panose="020B0609030804020204" pitchFamily="49" charset="0"/>
              </a:rPr>
              <a:t>time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()-</a:t>
            </a:r>
            <a:r>
              <a:rPr lang="en-US" sz="1800" dirty="0" err="1">
                <a:latin typeface="Menlo" panose="020B0609030804020204" pitchFamily="49" charset="0"/>
              </a:rPr>
              <a:t>start_time</a:t>
            </a:r>
            <a:r>
              <a:rPr lang="en-US" sz="1800" dirty="0">
                <a:latin typeface="Menlo" panose="020B0609030804020204" pitchFamily="49" charset="0"/>
              </a:rPr>
              <a:t>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</a:t>
            </a:r>
            <a:r>
              <a:rPr lang="en-US" sz="1800" dirty="0" err="1">
                <a:latin typeface="Menlo" panose="020B0609030804020204" pitchFamily="49" charset="0"/>
              </a:rPr>
              <a:t>printf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Menlo" panose="020B0609030804020204" pitchFamily="49" charset="0"/>
              </a:rPr>
              <a:t>"Time: %</a:t>
            </a:r>
            <a:r>
              <a:rPr lang="en-US" sz="1800" dirty="0" err="1">
                <a:solidFill>
                  <a:srgbClr val="AF3782"/>
                </a:solidFill>
                <a:latin typeface="Menlo" panose="020B0609030804020204" pitchFamily="49" charset="0"/>
              </a:rPr>
              <a:t>lf</a:t>
            </a:r>
            <a:r>
              <a:rPr lang="en-US" sz="1800" dirty="0">
                <a:solidFill>
                  <a:srgbClr val="AF3782"/>
                </a:solidFill>
                <a:latin typeface="Menlo" panose="020B0609030804020204" pitchFamily="49" charset="0"/>
              </a:rPr>
              <a:t>\n"</a:t>
            </a:r>
            <a:r>
              <a:rPr lang="en-US" sz="1800" dirty="0">
                <a:latin typeface="Menlo" panose="020B0609030804020204" pitchFamily="49" charset="0"/>
              </a:rPr>
              <a:t>, time);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D8B85-91B5-5346-AD14-C719FE4E34AA}"/>
              </a:ext>
            </a:extLst>
          </p:cNvPr>
          <p:cNvSpPr txBox="1"/>
          <p:nvPr/>
        </p:nvSpPr>
        <p:spPr>
          <a:xfrm>
            <a:off x="9938479" y="3119038"/>
            <a:ext cx="1909941" cy="830997"/>
          </a:xfrm>
          <a:prstGeom prst="rect">
            <a:avLst/>
          </a:prstGeom>
          <a:solidFill>
            <a:schemeClr val="l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Now we move the timers to include the data transfer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AD0AB6-2C29-A549-A11C-0CEA8403542C}"/>
              </a:ext>
            </a:extLst>
          </p:cNvPr>
          <p:cNvCxnSpPr/>
          <p:nvPr/>
        </p:nvCxnSpPr>
        <p:spPr>
          <a:xfrm flipH="1" flipV="1">
            <a:off x="5291528" y="1678898"/>
            <a:ext cx="4646951" cy="18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F40951-D45E-3B4A-945C-AB2C8B9BD7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291528" y="3534537"/>
            <a:ext cx="4646951" cy="270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2E35589-304A-3A44-AC78-1441046A7889}"/>
              </a:ext>
            </a:extLst>
          </p:cNvPr>
          <p:cNvSpPr txBox="1"/>
          <p:nvPr/>
        </p:nvSpPr>
        <p:spPr>
          <a:xfrm>
            <a:off x="119921" y="1272112"/>
            <a:ext cx="11938265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$ make </a:t>
            </a:r>
            <a:r>
              <a:rPr lang="en-US" sz="1800" b="1" dirty="0" err="1">
                <a:latin typeface="Courier" pitchFamily="2" charset="0"/>
              </a:rPr>
              <a:t>vector_add_gpu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 </a:t>
            </a:r>
            <a:r>
              <a:rPr lang="en-US" sz="1800" dirty="0" err="1">
                <a:latin typeface="Courier" pitchFamily="2" charset="0"/>
              </a:rPr>
              <a:t>xlc</a:t>
            </a:r>
            <a:r>
              <a:rPr lang="en-US" sz="1800" dirty="0">
                <a:latin typeface="Courier" pitchFamily="2" charset="0"/>
              </a:rPr>
              <a:t>++ -O2 -</a:t>
            </a:r>
            <a:r>
              <a:rPr lang="en-US" sz="1800" dirty="0" err="1">
                <a:latin typeface="Courier" pitchFamily="2" charset="0"/>
              </a:rPr>
              <a:t>qsmp</a:t>
            </a:r>
            <a:r>
              <a:rPr lang="en-US" sz="1800" dirty="0">
                <a:latin typeface="Courier" pitchFamily="2" charset="0"/>
              </a:rPr>
              <a:t>=</a:t>
            </a:r>
            <a:r>
              <a:rPr lang="en-US" sz="1800" dirty="0" err="1">
                <a:latin typeface="Courier" pitchFamily="2" charset="0"/>
              </a:rPr>
              <a:t>omp</a:t>
            </a:r>
            <a:r>
              <a:rPr lang="en-US" sz="1800" dirty="0">
                <a:latin typeface="Courier" pitchFamily="2" charset="0"/>
              </a:rPr>
              <a:t> -</a:t>
            </a:r>
            <a:r>
              <a:rPr lang="en-US" sz="1800" dirty="0" err="1">
                <a:latin typeface="Courier" pitchFamily="2" charset="0"/>
              </a:rPr>
              <a:t>qoffload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vector_add_gpu.cpp</a:t>
            </a:r>
            <a:r>
              <a:rPr lang="en-US" sz="1800" dirty="0">
                <a:latin typeface="Courier" pitchFamily="2" charset="0"/>
              </a:rPr>
              <a:t> -o </a:t>
            </a:r>
            <a:r>
              <a:rPr lang="en-US" sz="1800" dirty="0" err="1">
                <a:latin typeface="Courier" pitchFamily="2" charset="0"/>
              </a:rPr>
              <a:t>vector_add_gpu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 $ ./</a:t>
            </a:r>
            <a:r>
              <a:rPr lang="en-US" sz="1800" b="1" dirty="0" err="1">
                <a:latin typeface="Courier" pitchFamily="2" charset="0"/>
              </a:rPr>
              <a:t>run_vector_add_gpu.sh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 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dirty="0" err="1">
                <a:latin typeface="Courier" pitchFamily="2" charset="0"/>
              </a:rPr>
              <a:t>jsrun</a:t>
            </a:r>
            <a:r>
              <a:rPr lang="en-US" sz="1800" dirty="0">
                <a:latin typeface="Courier" pitchFamily="2" charset="0"/>
              </a:rPr>
              <a:t> -n 1 -a 1 -c 1 -g 1 ./</a:t>
            </a:r>
            <a:r>
              <a:rPr lang="en-US" sz="1800" dirty="0" err="1">
                <a:latin typeface="Courier" pitchFamily="2" charset="0"/>
              </a:rPr>
              <a:t>vector_add_gpu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 The total memory allocated is 8192.000 MB.</a:t>
            </a:r>
          </a:p>
          <a:p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 Time (s): ???</a:t>
            </a:r>
          </a:p>
          <a:p>
            <a:r>
              <a:rPr lang="en-US" sz="1800" dirty="0">
                <a:latin typeface="Courier" pitchFamily="2" charset="0"/>
              </a:rPr>
              <a:t> Success!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FA475-EFA1-2B40-A0D6-85C641B7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8CD287-17EB-F54C-947C-7C9BF2734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version: including data transfer overhead</a:t>
            </a:r>
          </a:p>
        </p:txBody>
      </p:sp>
    </p:spTree>
    <p:extLst>
      <p:ext uri="{BB962C8B-B14F-4D97-AF65-F5344CB8AC3E}">
        <p14:creationId xmlns:p14="http://schemas.microsoft.com/office/powerpoint/2010/main" val="618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2E35589-304A-3A44-AC78-1441046A7889}"/>
              </a:ext>
            </a:extLst>
          </p:cNvPr>
          <p:cNvSpPr txBox="1"/>
          <p:nvPr/>
        </p:nvSpPr>
        <p:spPr>
          <a:xfrm>
            <a:off x="119921" y="1272112"/>
            <a:ext cx="11938265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$ make </a:t>
            </a:r>
            <a:r>
              <a:rPr lang="en-US" sz="1800" b="1" dirty="0" err="1">
                <a:latin typeface="Courier" pitchFamily="2" charset="0"/>
              </a:rPr>
              <a:t>vector_add_gpu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 </a:t>
            </a:r>
            <a:r>
              <a:rPr lang="en-US" sz="1800" dirty="0" err="1">
                <a:latin typeface="Courier" pitchFamily="2" charset="0"/>
              </a:rPr>
              <a:t>xlc</a:t>
            </a:r>
            <a:r>
              <a:rPr lang="en-US" sz="1800" dirty="0">
                <a:latin typeface="Courier" pitchFamily="2" charset="0"/>
              </a:rPr>
              <a:t>++ -O2 -</a:t>
            </a:r>
            <a:r>
              <a:rPr lang="en-US" sz="1800" dirty="0" err="1">
                <a:latin typeface="Courier" pitchFamily="2" charset="0"/>
              </a:rPr>
              <a:t>qsmp</a:t>
            </a:r>
            <a:r>
              <a:rPr lang="en-US" sz="1800" dirty="0">
                <a:latin typeface="Courier" pitchFamily="2" charset="0"/>
              </a:rPr>
              <a:t>=</a:t>
            </a:r>
            <a:r>
              <a:rPr lang="en-US" sz="1800" dirty="0" err="1">
                <a:latin typeface="Courier" pitchFamily="2" charset="0"/>
              </a:rPr>
              <a:t>omp</a:t>
            </a:r>
            <a:r>
              <a:rPr lang="en-US" sz="1800" dirty="0">
                <a:latin typeface="Courier" pitchFamily="2" charset="0"/>
              </a:rPr>
              <a:t> -</a:t>
            </a:r>
            <a:r>
              <a:rPr lang="en-US" sz="1800" dirty="0" err="1">
                <a:latin typeface="Courier" pitchFamily="2" charset="0"/>
              </a:rPr>
              <a:t>qoffload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vector_add_gpu.cpp</a:t>
            </a:r>
            <a:r>
              <a:rPr lang="en-US" sz="1800" dirty="0">
                <a:latin typeface="Courier" pitchFamily="2" charset="0"/>
              </a:rPr>
              <a:t> -o </a:t>
            </a:r>
            <a:r>
              <a:rPr lang="en-US" sz="1800" dirty="0" err="1">
                <a:latin typeface="Courier" pitchFamily="2" charset="0"/>
              </a:rPr>
              <a:t>vector_add_gpu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 $ ./</a:t>
            </a:r>
            <a:r>
              <a:rPr lang="en-US" sz="1800" b="1" dirty="0" err="1">
                <a:latin typeface="Courier" pitchFamily="2" charset="0"/>
              </a:rPr>
              <a:t>run_vector_add_gpu.sh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 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dirty="0" err="1">
                <a:latin typeface="Courier" pitchFamily="2" charset="0"/>
              </a:rPr>
              <a:t>jsrun</a:t>
            </a:r>
            <a:r>
              <a:rPr lang="en-US" sz="1800" dirty="0">
                <a:latin typeface="Courier" pitchFamily="2" charset="0"/>
              </a:rPr>
              <a:t> -n 1 -a 1 -c 1 -g 1 ./</a:t>
            </a:r>
            <a:r>
              <a:rPr lang="en-US" sz="1800" dirty="0" err="1">
                <a:latin typeface="Courier" pitchFamily="2" charset="0"/>
              </a:rPr>
              <a:t>vector_add_gpu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 The total memory allocated is 8192.000 MB.</a:t>
            </a:r>
          </a:p>
          <a:p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 Time (s): 7.875810</a:t>
            </a:r>
          </a:p>
          <a:p>
            <a:r>
              <a:rPr lang="en-US" sz="1800" dirty="0">
                <a:latin typeface="Courier" pitchFamily="2" charset="0"/>
              </a:rPr>
              <a:t> Success!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FA475-EFA1-2B40-A0D6-85C641B7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8CD287-17EB-F54C-947C-7C9BF2734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GPU version: including data transfer overhead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A7DFA-5D78-F744-971C-C4AC2ABC49E7}"/>
              </a:ext>
            </a:extLst>
          </p:cNvPr>
          <p:cNvSpPr txBox="1"/>
          <p:nvPr/>
        </p:nvSpPr>
        <p:spPr>
          <a:xfrm>
            <a:off x="119921" y="3899031"/>
            <a:ext cx="9411551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CPU time was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17.649502 s,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ratio is 2.2x (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17.649502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7.875810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which is less than before, since we include data transfer in the timing.</a:t>
            </a:r>
          </a:p>
        </p:txBody>
      </p:sp>
    </p:spTree>
    <p:extLst>
      <p:ext uri="{BB962C8B-B14F-4D97-AF65-F5344CB8AC3E}">
        <p14:creationId xmlns:p14="http://schemas.microsoft.com/office/powerpoint/2010/main" val="11935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4" y="1268139"/>
            <a:ext cx="11163868" cy="4422776"/>
          </a:xfrm>
        </p:spPr>
        <p:txBody>
          <a:bodyPr/>
          <a:lstStyle/>
          <a:p>
            <a:r>
              <a:rPr lang="en-US" dirty="0"/>
              <a:t>GAMESS is a quantum chemistry software package designed for molecular simulations.</a:t>
            </a:r>
          </a:p>
          <a:p>
            <a:r>
              <a:rPr lang="en-US" dirty="0"/>
              <a:t>(E)FMO/RI-MP2 is one of the quantum chemistry algorithms of interest</a:t>
            </a:r>
          </a:p>
          <a:p>
            <a:pPr lvl="1"/>
            <a:r>
              <a:rPr lang="en-US" dirty="0"/>
              <a:t>Algorithm of interest in GAMESS ECP problem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2" y="768424"/>
            <a:ext cx="11163868" cy="499715"/>
          </a:xfrm>
        </p:spPr>
        <p:txBody>
          <a:bodyPr/>
          <a:lstStyle/>
          <a:p>
            <a:r>
              <a:rPr lang="en-US" dirty="0"/>
              <a:t>GAMESS and RI-MP2 kernel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1D483-27F3-F549-8ECF-D77FFDA6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4" y="3271345"/>
            <a:ext cx="5486400" cy="308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62AF5-B1EC-EF4D-A938-CC69C158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28" y="4900698"/>
            <a:ext cx="2425700" cy="82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2FE7E4-975D-8148-8682-F1ADB2035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970" y="3998524"/>
            <a:ext cx="5270500" cy="97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DDEB06-9CEE-9848-9796-F89BE67D698C}"/>
              </a:ext>
            </a:extLst>
          </p:cNvPr>
          <p:cNvSpPr txBox="1"/>
          <p:nvPr/>
        </p:nvSpPr>
        <p:spPr>
          <a:xfrm>
            <a:off x="6376186" y="3615246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RI-MP2 equations: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18DE5-987C-2C42-97F8-3386B898C194}"/>
              </a:ext>
            </a:extLst>
          </p:cNvPr>
          <p:cNvSpPr txBox="1"/>
          <p:nvPr/>
        </p:nvSpPr>
        <p:spPr>
          <a:xfrm>
            <a:off x="6494000" y="5610366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During this tutorial, arbitrarily generated inputs will be used; </a:t>
            </a:r>
          </a:p>
          <a:p>
            <a:r>
              <a:rPr lang="en-US" dirty="0">
                <a:solidFill>
                  <a:srgbClr val="FF0000"/>
                </a:solidFill>
              </a:rPr>
              <a:t>Therefore, the computed energy is not realistic.</a:t>
            </a:r>
          </a:p>
        </p:txBody>
      </p:sp>
    </p:spTree>
    <p:extLst>
      <p:ext uri="{BB962C8B-B14F-4D97-AF65-F5344CB8AC3E}">
        <p14:creationId xmlns:p14="http://schemas.microsoft.com/office/powerpoint/2010/main" val="41914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5CD9-7180-EF47-8F83-5F9FACF5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533D-C5BB-0A4F-8502-1A852B9DC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examples of porting CPU OpenMP to OpenMP offload</a:t>
            </a:r>
          </a:p>
          <a:p>
            <a:pPr lvl="1"/>
            <a:r>
              <a:rPr lang="en-US" dirty="0"/>
              <a:t>Vector addition (DAXPY) in C</a:t>
            </a:r>
          </a:p>
          <a:p>
            <a:pPr lvl="1"/>
            <a:r>
              <a:rPr lang="en-US" dirty="0"/>
              <a:t>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  <a:p>
            <a:r>
              <a:rPr lang="en-US" dirty="0"/>
              <a:t>Go through compiling and running CPU version</a:t>
            </a:r>
          </a:p>
          <a:p>
            <a:r>
              <a:rPr lang="en-US" dirty="0"/>
              <a:t>Port to OpenMP offload</a:t>
            </a:r>
          </a:p>
          <a:p>
            <a:r>
              <a:rPr lang="en-US" dirty="0"/>
              <a:t>Compare results from CPU to GPU</a:t>
            </a:r>
          </a:p>
        </p:txBody>
      </p:sp>
    </p:spTree>
    <p:extLst>
      <p:ext uri="{BB962C8B-B14F-4D97-AF65-F5344CB8AC3E}">
        <p14:creationId xmlns:p14="http://schemas.microsoft.com/office/powerpoint/2010/main" val="317374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2E35589-304A-3A44-AC78-1441046A7889}"/>
              </a:ext>
            </a:extLst>
          </p:cNvPr>
          <p:cNvSpPr txBox="1"/>
          <p:nvPr/>
        </p:nvSpPr>
        <p:spPr>
          <a:xfrm>
            <a:off x="467241" y="1272112"/>
            <a:ext cx="11448585" cy="243451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70" dirty="0">
                <a:latin typeface="Courier" pitchFamily="2" charset="0"/>
              </a:rPr>
              <a:t>   # get the examples</a:t>
            </a:r>
          </a:p>
          <a:p>
            <a:r>
              <a:rPr lang="en-US" sz="1870" dirty="0">
                <a:latin typeface="Courier" pitchFamily="2" charset="0"/>
              </a:rPr>
              <a:t>$ </a:t>
            </a:r>
            <a:r>
              <a:rPr lang="en-US" sz="2000" b="1" dirty="0">
                <a:latin typeface="Courier" pitchFamily="2" charset="0"/>
              </a:rPr>
              <a:t>git clone </a:t>
            </a:r>
            <a:r>
              <a:rPr lang="en-US" sz="2000" b="1" dirty="0">
                <a:latin typeface="Courier" pitchFamily="2" charset="0"/>
                <a:hlinkClick r:id="rId2"/>
              </a:rPr>
              <a:t>https://github.com/jkwack/GAMESS_RI-MP2_MiniApp.git</a:t>
            </a:r>
            <a:r>
              <a:rPr lang="en-US" sz="2000" b="1" dirty="0">
                <a:latin typeface="Courier" pitchFamily="2" charset="0"/>
              </a:rPr>
              <a:t> --branch ECP2021</a:t>
            </a:r>
            <a:endParaRPr lang="en-US" sz="1870" b="1" dirty="0">
              <a:latin typeface="Courier" pitchFamily="2" charset="0"/>
            </a:endParaRPr>
          </a:p>
          <a:p>
            <a:r>
              <a:rPr lang="en-US" sz="1870" dirty="0">
                <a:latin typeface="Courier" pitchFamily="2" charset="0"/>
              </a:rPr>
              <a:t>   # submit an interactive job</a:t>
            </a:r>
          </a:p>
          <a:p>
            <a:r>
              <a:rPr lang="en-US" sz="1850" dirty="0">
                <a:latin typeface="Courier"/>
              </a:rPr>
              <a:t>$ </a:t>
            </a:r>
            <a:r>
              <a:rPr lang="en-US" sz="1850" b="1" dirty="0" err="1">
                <a:latin typeface="Courier"/>
              </a:rPr>
              <a:t>bsub</a:t>
            </a:r>
            <a:r>
              <a:rPr lang="en-US" sz="1850" b="1" dirty="0">
                <a:latin typeface="Courier"/>
              </a:rPr>
              <a:t> -W 2:00 -</a:t>
            </a:r>
            <a:r>
              <a:rPr lang="en-US" sz="1850" b="1" dirty="0" err="1">
                <a:latin typeface="Courier"/>
              </a:rPr>
              <a:t>nnodes</a:t>
            </a:r>
            <a:r>
              <a:rPr lang="en-US" sz="1850" b="1" dirty="0">
                <a:latin typeface="Courier"/>
              </a:rPr>
              <a:t> 1 -P GEN180 -Is $SHELL</a:t>
            </a:r>
          </a:p>
          <a:p>
            <a:r>
              <a:rPr lang="en-US" sz="1870" dirty="0">
                <a:latin typeface="Courier" pitchFamily="2" charset="0"/>
              </a:rPr>
              <a:t>$ </a:t>
            </a:r>
            <a:r>
              <a:rPr lang="en-US" sz="1870" b="1" dirty="0">
                <a:latin typeface="Courier" pitchFamily="2" charset="0"/>
              </a:rPr>
              <a:t>cd GAMESS_RI-MP2_MiniApp</a:t>
            </a:r>
          </a:p>
          <a:p>
            <a:r>
              <a:rPr lang="en-US" sz="1870" dirty="0">
                <a:latin typeface="Courier" pitchFamily="2" charset="0"/>
              </a:rPr>
              <a:t>   # set the environment</a:t>
            </a:r>
          </a:p>
          <a:p>
            <a:r>
              <a:rPr lang="en-US" sz="1870" dirty="0">
                <a:latin typeface="Courier" pitchFamily="2" charset="0"/>
              </a:rPr>
              <a:t>$ </a:t>
            </a:r>
            <a:r>
              <a:rPr lang="en-US" sz="1867" b="1" dirty="0">
                <a:latin typeface="Courier" pitchFamily="2" charset="0"/>
              </a:rPr>
              <a:t>source </a:t>
            </a:r>
            <a:r>
              <a:rPr lang="en-US" sz="1867" b="1" dirty="0" err="1">
                <a:latin typeface="Courier" pitchFamily="2" charset="0"/>
              </a:rPr>
              <a:t>source_me_OLCF_ASCENT</a:t>
            </a:r>
            <a:endParaRPr lang="en-US" sz="1867" b="1" dirty="0">
              <a:latin typeface="Courier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FA475-EFA1-2B40-A0D6-85C641B7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8CD287-17EB-F54C-947C-7C9BF2734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CPU version: Get the code and build it (on Ascent)</a:t>
            </a:r>
          </a:p>
        </p:txBody>
      </p:sp>
    </p:spTree>
    <p:extLst>
      <p:ext uri="{BB962C8B-B14F-4D97-AF65-F5344CB8AC3E}">
        <p14:creationId xmlns:p14="http://schemas.microsoft.com/office/powerpoint/2010/main" val="41718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4" y="1268139"/>
            <a:ext cx="7274680" cy="171890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subroutine RIMP2_ENERGY_WHOLE ( ... 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do-loop for JACT ! From 1 to NACT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	call RIMP2_ENERGYIJ (B32(:,: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,1:JACT</a:t>
            </a:r>
            <a:r>
              <a:rPr lang="en-US" sz="1400" dirty="0">
                <a:latin typeface="Courier" pitchFamily="2" charset="0"/>
              </a:rPr>
              <a:t>), B32(:,:,JACT), E2, ...)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end !subroutine RIMP2_ENERGY_WHOLE ( ... 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2" y="768424"/>
            <a:ext cx="11163868" cy="499715"/>
          </a:xfrm>
        </p:spPr>
        <p:txBody>
          <a:bodyPr/>
          <a:lstStyle/>
          <a:p>
            <a:r>
              <a:rPr lang="en-US" dirty="0"/>
              <a:t>GAMESS and RI-MP2 kernel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4F2CC-6DAC-4645-BE23-933ABD40A1AA}"/>
              </a:ext>
            </a:extLst>
          </p:cNvPr>
          <p:cNvSpPr txBox="1"/>
          <p:nvPr/>
        </p:nvSpPr>
        <p:spPr>
          <a:xfrm>
            <a:off x="6686818" y="971372"/>
            <a:ext cx="511069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Restructured</a:t>
            </a:r>
            <a:r>
              <a:rPr lang="en-US" sz="2000" dirty="0">
                <a:solidFill>
                  <a:schemeClr val="tx1"/>
                </a:solidFill>
              </a:rPr>
              <a:t> RI-MP2 kernels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 fewer DGEMM calls with larger matrices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C7179D-B103-E844-870A-D0E5DD1154E6}"/>
              </a:ext>
            </a:extLst>
          </p:cNvPr>
          <p:cNvSpPr txBox="1">
            <a:spLocks/>
          </p:cNvSpPr>
          <p:nvPr/>
        </p:nvSpPr>
        <p:spPr>
          <a:xfrm>
            <a:off x="633644" y="3104667"/>
            <a:ext cx="7274680" cy="3296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subroutine RIMP2_ENERGYIJ( ... 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call DGEMM for BI(:,: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,1:JACT</a:t>
            </a:r>
            <a:r>
              <a:rPr lang="en-US" sz="1400" dirty="0">
                <a:latin typeface="Courier" pitchFamily="2" charset="0"/>
              </a:rPr>
              <a:t>), BJ(:,:), QVV(:,: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,1:JACT</a:t>
            </a:r>
            <a:r>
              <a:rPr lang="en-US" sz="1400" dirty="0">
                <a:latin typeface="Courier" pitchFamily="2" charset="0"/>
              </a:rPr>
              <a:t>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	do-loop for IC 							! From 1 to JACT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		Set FAC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do-loop for IB 						! From 1 to NVIR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	do-loop for IA 					! From 1 to NVIR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		compute E2_t with QVV(:,: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,IC</a:t>
            </a:r>
            <a:r>
              <a:rPr lang="en-US" sz="1400" dirty="0">
                <a:latin typeface="Courier" pitchFamily="2" charset="0"/>
              </a:rPr>
              <a:t>), </a:t>
            </a:r>
            <a:r>
              <a:rPr lang="en-US" sz="1400" dirty="0" err="1">
                <a:latin typeface="Courier" pitchFamily="2" charset="0"/>
              </a:rPr>
              <a:t>eij</a:t>
            </a:r>
            <a:r>
              <a:rPr lang="en-US" sz="1400" dirty="0">
                <a:latin typeface="Courier" pitchFamily="2" charset="0"/>
              </a:rPr>
              <a:t>(:,:), </a:t>
            </a:r>
            <a:r>
              <a:rPr lang="en-US" sz="1400" dirty="0" err="1">
                <a:latin typeface="Courier" pitchFamily="2" charset="0"/>
              </a:rPr>
              <a:t>eab</a:t>
            </a:r>
            <a:r>
              <a:rPr lang="en-US" sz="1400" dirty="0">
                <a:latin typeface="Courier" pitchFamily="2" charset="0"/>
              </a:rPr>
              <a:t>(:,:)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E2 = E2 + FAC*E2_t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...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end !subroutine RIMP2_ENERGYIJ( ... ) </a:t>
            </a:r>
          </a:p>
          <a:p>
            <a:pPr marL="76200" indent="0">
              <a:lnSpc>
                <a:spcPct val="12000"/>
              </a:lnSpc>
              <a:buFont typeface="Arial"/>
              <a:buNone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C9D78-49AB-AF4C-A75D-6073D47CC30C}"/>
              </a:ext>
            </a:extLst>
          </p:cNvPr>
          <p:cNvSpPr/>
          <p:nvPr/>
        </p:nvSpPr>
        <p:spPr>
          <a:xfrm>
            <a:off x="451105" y="3486756"/>
            <a:ext cx="11480862" cy="45611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Math Library call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5B14F-56E9-094E-84DF-01A77BCEBBCB}"/>
              </a:ext>
            </a:extLst>
          </p:cNvPr>
          <p:cNvSpPr/>
          <p:nvPr/>
        </p:nvSpPr>
        <p:spPr>
          <a:xfrm>
            <a:off x="451105" y="4030012"/>
            <a:ext cx="11480862" cy="1989788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Additional computation with </a:t>
            </a:r>
          </a:p>
          <a:p>
            <a:pPr algn="r"/>
            <a:r>
              <a:rPr lang="en-US" sz="1600" b="1" dirty="0">
                <a:solidFill>
                  <a:schemeClr val="tx1"/>
                </a:solidFill>
              </a:rPr>
              <a:t>the results from Math Library</a:t>
            </a:r>
          </a:p>
        </p:txBody>
      </p:sp>
    </p:spTree>
    <p:extLst>
      <p:ext uri="{BB962C8B-B14F-4D97-AF65-F5344CB8AC3E}">
        <p14:creationId xmlns:p14="http://schemas.microsoft.com/office/powerpoint/2010/main" val="16372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the CPU version with ESSL on a compute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368-8AA5-FC45-BC17-435EAE4187EA}"/>
              </a:ext>
            </a:extLst>
          </p:cNvPr>
          <p:cNvSpPr txBox="1"/>
          <p:nvPr/>
        </p:nvSpPr>
        <p:spPr>
          <a:xfrm>
            <a:off x="84882" y="1894977"/>
            <a:ext cx="12022237" cy="325287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Courier" pitchFamily="2" charset="0"/>
              </a:rPr>
              <a:t>$ </a:t>
            </a:r>
            <a:r>
              <a:rPr lang="en-US" sz="1867" b="1" dirty="0">
                <a:latin typeface="Courier" pitchFamily="2" charset="0"/>
              </a:rPr>
              <a:t>cd GAMESS_RI-MP2_MiniApp/</a:t>
            </a:r>
          </a:p>
          <a:p>
            <a:r>
              <a:rPr lang="en-US" sz="1867" dirty="0">
                <a:latin typeface="Courier" pitchFamily="2" charset="0"/>
              </a:rPr>
              <a:t>$ </a:t>
            </a:r>
            <a:r>
              <a:rPr lang="en-US" sz="1867" b="1" dirty="0">
                <a:latin typeface="Courier" pitchFamily="2" charset="0"/>
              </a:rPr>
              <a:t>source </a:t>
            </a:r>
            <a:r>
              <a:rPr lang="en-US" sz="1867" b="1" dirty="0" err="1">
                <a:latin typeface="Courier" pitchFamily="2" charset="0"/>
              </a:rPr>
              <a:t>source_me_OLCF_ASCENT</a:t>
            </a:r>
            <a:r>
              <a:rPr lang="en-US" sz="1867" b="1" dirty="0">
                <a:latin typeface="Courier" pitchFamily="2" charset="0"/>
              </a:rPr>
              <a:t> </a:t>
            </a:r>
          </a:p>
          <a:p>
            <a:r>
              <a:rPr lang="en-US" sz="1867" dirty="0">
                <a:latin typeface="Courier" pitchFamily="2" charset="0"/>
              </a:rPr>
              <a:t>$ </a:t>
            </a:r>
            <a:r>
              <a:rPr lang="en-US" sz="1867" b="1" dirty="0">
                <a:latin typeface="Courier" pitchFamily="2" charset="0"/>
              </a:rPr>
              <a:t>make my_rimp2_cpu</a:t>
            </a:r>
          </a:p>
          <a:p>
            <a:r>
              <a:rPr lang="en-US" sz="1867" dirty="0">
                <a:latin typeface="Courier" pitchFamily="2" charset="0"/>
              </a:rPr>
              <a:t>xlf90_r -</a:t>
            </a:r>
            <a:r>
              <a:rPr lang="en-US" sz="1867" dirty="0" err="1">
                <a:latin typeface="Courier" pitchFamily="2" charset="0"/>
              </a:rPr>
              <a:t>qsmp</a:t>
            </a:r>
            <a:r>
              <a:rPr lang="en-US" sz="1867" dirty="0">
                <a:latin typeface="Courier" pitchFamily="2" charset="0"/>
              </a:rPr>
              <a:t>=</a:t>
            </a:r>
            <a:r>
              <a:rPr lang="en-US" sz="1867" dirty="0" err="1">
                <a:latin typeface="Courier" pitchFamily="2" charset="0"/>
              </a:rPr>
              <a:t>omp</a:t>
            </a:r>
            <a:r>
              <a:rPr lang="en-US" sz="1867" dirty="0">
                <a:latin typeface="Courier" pitchFamily="2" charset="0"/>
              </a:rPr>
              <a:t> GAMESS-RIMP2-CorrEng-Tutorial-cpu.f90 -o my_rimp2_cpu -L/</a:t>
            </a:r>
            <a:r>
              <a:rPr lang="en-US" sz="1867" dirty="0" err="1">
                <a:latin typeface="Courier" pitchFamily="2" charset="0"/>
              </a:rPr>
              <a:t>sw</a:t>
            </a:r>
            <a:r>
              <a:rPr lang="en-US" sz="1867" dirty="0">
                <a:latin typeface="Courier" pitchFamily="2" charset="0"/>
              </a:rPr>
              <a:t>/ascent/</a:t>
            </a:r>
            <a:r>
              <a:rPr lang="en-US" sz="1867" dirty="0" err="1">
                <a:latin typeface="Courier" pitchFamily="2" charset="0"/>
              </a:rPr>
              <a:t>essl</a:t>
            </a:r>
            <a:r>
              <a:rPr lang="en-US" sz="1867" dirty="0">
                <a:latin typeface="Courier" pitchFamily="2" charset="0"/>
              </a:rPr>
              <a:t>/6.1.0-2/</a:t>
            </a:r>
            <a:r>
              <a:rPr lang="en-US" sz="1867" dirty="0" err="1">
                <a:latin typeface="Courier" pitchFamily="2" charset="0"/>
              </a:rPr>
              <a:t>essl</a:t>
            </a:r>
            <a:r>
              <a:rPr lang="en-US" sz="1867" dirty="0">
                <a:latin typeface="Courier" pitchFamily="2" charset="0"/>
              </a:rPr>
              <a:t>/6.1/lib64 -</a:t>
            </a:r>
            <a:r>
              <a:rPr lang="en-US" sz="1867" dirty="0" err="1">
                <a:latin typeface="Courier" pitchFamily="2" charset="0"/>
              </a:rPr>
              <a:t>lessl</a:t>
            </a:r>
            <a:endParaRPr lang="en-US" sz="1867" dirty="0">
              <a:latin typeface="Courier" pitchFamily="2" charset="0"/>
            </a:endParaRPr>
          </a:p>
          <a:p>
            <a:r>
              <a:rPr lang="en-US" sz="1867" dirty="0">
                <a:latin typeface="Courier" pitchFamily="2" charset="0"/>
              </a:rPr>
              <a:t>** rimp2_shared   === End of Compilation 1 ===</a:t>
            </a:r>
          </a:p>
          <a:p>
            <a:r>
              <a:rPr lang="en-US" sz="1867" dirty="0">
                <a:latin typeface="Courier" pitchFamily="2" charset="0"/>
              </a:rPr>
              <a:t>** mp2correng   === End of Compilation 2 ===</a:t>
            </a:r>
          </a:p>
          <a:p>
            <a:r>
              <a:rPr lang="en-US" sz="1867" dirty="0">
                <a:latin typeface="Courier" pitchFamily="2" charset="0"/>
              </a:rPr>
              <a:t>** rimp2_energy_whole   === End of Compilation 3 ===</a:t>
            </a:r>
          </a:p>
          <a:p>
            <a:r>
              <a:rPr lang="en-US" sz="1867" dirty="0">
                <a:latin typeface="Courier" pitchFamily="2" charset="0"/>
              </a:rPr>
              <a:t>** rimp2_energyij   === End of Compilation 4 ===</a:t>
            </a:r>
          </a:p>
          <a:p>
            <a:r>
              <a:rPr lang="en-US" sz="1867" dirty="0">
                <a:latin typeface="Courier" pitchFamily="2" charset="0"/>
              </a:rPr>
              <a:t>** initialization   === End of Compilation 5 ===</a:t>
            </a:r>
          </a:p>
          <a:p>
            <a:r>
              <a:rPr lang="en-US" sz="1867" dirty="0">
                <a:latin typeface="Courier" pitchFamily="2" charset="0"/>
              </a:rPr>
              <a:t>1501-510  Compilation successful for file GAMESS-RIMP2-CorrEng-Tutorial-cpu.f90.</a:t>
            </a:r>
          </a:p>
        </p:txBody>
      </p:sp>
    </p:spTree>
    <p:extLst>
      <p:ext uri="{BB962C8B-B14F-4D97-AF65-F5344CB8AC3E}">
        <p14:creationId xmlns:p14="http://schemas.microsoft.com/office/powerpoint/2010/main" val="36345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it with 42 threads on 2 P9s with ESSL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368-8AA5-FC45-BC17-435EAE4187EA}"/>
              </a:ext>
            </a:extLst>
          </p:cNvPr>
          <p:cNvSpPr txBox="1"/>
          <p:nvPr/>
        </p:nvSpPr>
        <p:spPr>
          <a:xfrm>
            <a:off x="84882" y="2156234"/>
            <a:ext cx="12022237" cy="411484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67" b="1" dirty="0">
                <a:latin typeface="Courier" pitchFamily="2" charset="0"/>
              </a:rPr>
              <a:t>$ OMP_PROC_BIND=spread OMP_NUM_THREADS=42 </a:t>
            </a:r>
            <a:r>
              <a:rPr lang="en-US" sz="1867" b="1" dirty="0" err="1">
                <a:latin typeface="Courier" pitchFamily="2" charset="0"/>
              </a:rPr>
              <a:t>jsrun</a:t>
            </a:r>
            <a:r>
              <a:rPr lang="en-US" sz="1867" b="1" dirty="0">
                <a:latin typeface="Courier" pitchFamily="2" charset="0"/>
              </a:rPr>
              <a:t> -n 1 -c 42 -a 1 -b packed:42 -g 0 ./my_rimp2_cpu w30</a:t>
            </a:r>
          </a:p>
          <a:p>
            <a:r>
              <a:rPr lang="en-US" sz="1867" dirty="0">
                <a:latin typeface="Courier" pitchFamily="2" charset="0"/>
              </a:rPr>
              <a:t>     Using the structure of w30.kern</a:t>
            </a:r>
          </a:p>
          <a:p>
            <a:r>
              <a:rPr lang="en-US" sz="1867" dirty="0">
                <a:latin typeface="Courier" pitchFamily="2" charset="0"/>
              </a:rPr>
              <a:t>     NAUXBASD,NCOR,NACT,NVIR,NBF =  2520   30  120  570  750</a:t>
            </a:r>
          </a:p>
          <a:p>
            <a:r>
              <a:rPr lang="en-US" sz="1867" dirty="0">
                <a:latin typeface="Courier" pitchFamily="2" charset="0"/>
              </a:rPr>
              <a:t>     Memory Footprint:</a:t>
            </a:r>
          </a:p>
          <a:p>
            <a:r>
              <a:rPr lang="en-US" sz="1867" dirty="0">
                <a:latin typeface="Courier" pitchFamily="2" charset="0"/>
              </a:rPr>
              <a:t>                B32(1436400,  120) =   1378.9440 MB</a:t>
            </a:r>
          </a:p>
          <a:p>
            <a:r>
              <a:rPr lang="en-US" sz="1867" dirty="0">
                <a:latin typeface="Courier" pitchFamily="2" charset="0"/>
              </a:rPr>
              <a:t>                </a:t>
            </a:r>
            <a:r>
              <a:rPr lang="en-US" sz="1867" dirty="0" err="1">
                <a:latin typeface="Courier" pitchFamily="2" charset="0"/>
              </a:rPr>
              <a:t>eij</a:t>
            </a:r>
            <a:r>
              <a:rPr lang="en-US" sz="1867" dirty="0">
                <a:latin typeface="Courier" pitchFamily="2" charset="0"/>
              </a:rPr>
              <a:t>(    120,  120) =      0.1152 MB</a:t>
            </a:r>
          </a:p>
          <a:p>
            <a:r>
              <a:rPr lang="en-US" sz="1867" dirty="0">
                <a:latin typeface="Courier" pitchFamily="2" charset="0"/>
              </a:rPr>
              <a:t>                </a:t>
            </a:r>
            <a:r>
              <a:rPr lang="en-US" sz="1867" dirty="0" err="1">
                <a:latin typeface="Courier" pitchFamily="2" charset="0"/>
              </a:rPr>
              <a:t>eab</a:t>
            </a:r>
            <a:r>
              <a:rPr lang="en-US" sz="1867" dirty="0">
                <a:latin typeface="Courier" pitchFamily="2" charset="0"/>
              </a:rPr>
              <a:t>(    570,  570) =      2.5992 MB</a:t>
            </a:r>
          </a:p>
          <a:p>
            <a:r>
              <a:rPr lang="en-US" sz="1867" dirty="0">
                <a:latin typeface="Courier" pitchFamily="2" charset="0"/>
              </a:rPr>
              <a:t>                QVV( 570,120, 570) =    311.9040 MB</a:t>
            </a:r>
          </a:p>
          <a:p>
            <a:r>
              <a:rPr lang="en-US" sz="1867" dirty="0">
                <a:latin typeface="Courier" pitchFamily="2" charset="0"/>
              </a:rPr>
              <a:t>        Number of OMP threads:   42</a:t>
            </a:r>
          </a:p>
          <a:p>
            <a:r>
              <a:rPr lang="en-US" sz="1867" dirty="0">
                <a:latin typeface="Courier" pitchFamily="2" charset="0"/>
              </a:rPr>
              <a:t>     Computed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0.34722E+00</a:t>
            </a:r>
          </a:p>
          <a:p>
            <a:r>
              <a:rPr lang="en-US" sz="1867" dirty="0">
                <a:latin typeface="Courier" pitchFamily="2" charset="0"/>
              </a:rPr>
              <a:t>         Ref.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0.34722E+00</a:t>
            </a:r>
          </a:p>
          <a:p>
            <a:r>
              <a:rPr lang="en-US" sz="1867" dirty="0">
                <a:latin typeface="Courier" pitchFamily="2" charset="0"/>
              </a:rPr>
              <a:t>                    Wall time:  </a:t>
            </a:r>
            <a:r>
              <a:rPr lang="en-US" sz="1867" dirty="0">
                <a:solidFill>
                  <a:srgbClr val="FF0000"/>
                </a:solidFill>
                <a:latin typeface="Courier" pitchFamily="2" charset="0"/>
              </a:rPr>
              <a:t>19.158 sec</a:t>
            </a:r>
          </a:p>
          <a:p>
            <a:r>
              <a:rPr lang="en-US" sz="1867" dirty="0">
                <a:latin typeface="Courier" pitchFamily="2" charset="0"/>
              </a:rPr>
              <a:t>          Passed :-)</a:t>
            </a:r>
          </a:p>
        </p:txBody>
      </p:sp>
    </p:spTree>
    <p:extLst>
      <p:ext uri="{BB962C8B-B14F-4D97-AF65-F5344CB8AC3E}">
        <p14:creationId xmlns:p14="http://schemas.microsoft.com/office/powerpoint/2010/main" val="18687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4" y="1268139"/>
            <a:ext cx="7274680" cy="171890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subroutine RIMP2_ENERGY_WHOLE ( ... 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do-loop for JACT ! From 1 to NACT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	call RIMP2_ENERGYIJ (B32(:,: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,1:JACT</a:t>
            </a:r>
            <a:r>
              <a:rPr lang="en-US" sz="1400" dirty="0">
                <a:latin typeface="Courier" pitchFamily="2" charset="0"/>
              </a:rPr>
              <a:t>), B32(:,:,JACT), E2, ...)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end !subroutine RIMP2_ENERGY_WHOLE ( ... 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2" y="768424"/>
            <a:ext cx="11163868" cy="499715"/>
          </a:xfrm>
        </p:spPr>
        <p:txBody>
          <a:bodyPr/>
          <a:lstStyle/>
          <a:p>
            <a:r>
              <a:rPr lang="en-US" dirty="0"/>
              <a:t>GAMESS and RI-MP2 kernel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C7179D-B103-E844-870A-D0E5DD1154E6}"/>
              </a:ext>
            </a:extLst>
          </p:cNvPr>
          <p:cNvSpPr txBox="1">
            <a:spLocks/>
          </p:cNvSpPr>
          <p:nvPr/>
        </p:nvSpPr>
        <p:spPr>
          <a:xfrm>
            <a:off x="633644" y="3104667"/>
            <a:ext cx="7274680" cy="3296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subroutine RIMP2_ENERGYIJ( ... 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call DGEMM for BI(:,: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,1:JACT</a:t>
            </a:r>
            <a:r>
              <a:rPr lang="en-US" sz="1400" dirty="0">
                <a:latin typeface="Courier" pitchFamily="2" charset="0"/>
              </a:rPr>
              <a:t>), BJ(:,:), QVV(:,: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,1:JACT</a:t>
            </a:r>
            <a:r>
              <a:rPr lang="en-US" sz="1400" dirty="0">
                <a:latin typeface="Courier" pitchFamily="2" charset="0"/>
              </a:rPr>
              <a:t>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	do-loop for IC 							! From 1 to JACT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		Set FAC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do-loop for IB 						! From 1 to NVIR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	do-loop for IA 					! From 1 to NVIR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		compute E2_t with QVV(:,: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,IC</a:t>
            </a:r>
            <a:r>
              <a:rPr lang="en-US" sz="1400" dirty="0">
                <a:latin typeface="Courier" pitchFamily="2" charset="0"/>
              </a:rPr>
              <a:t>), </a:t>
            </a:r>
            <a:r>
              <a:rPr lang="en-US" sz="1400" dirty="0" err="1">
                <a:latin typeface="Courier" pitchFamily="2" charset="0"/>
              </a:rPr>
              <a:t>eij</a:t>
            </a:r>
            <a:r>
              <a:rPr lang="en-US" sz="1400" dirty="0">
                <a:latin typeface="Courier" pitchFamily="2" charset="0"/>
              </a:rPr>
              <a:t>(:,:), </a:t>
            </a:r>
            <a:r>
              <a:rPr lang="en-US" sz="1400" dirty="0" err="1">
                <a:latin typeface="Courier" pitchFamily="2" charset="0"/>
              </a:rPr>
              <a:t>eab</a:t>
            </a:r>
            <a:r>
              <a:rPr lang="en-US" sz="1400" dirty="0">
                <a:latin typeface="Courier" pitchFamily="2" charset="0"/>
              </a:rPr>
              <a:t>(:,:)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		E2 = E2 + FAC*E2_t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...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latin typeface="Courier" pitchFamily="2" charset="0"/>
              </a:rPr>
              <a:t>end !subroutine RIMP2_ENERGYIJ( ... ) </a:t>
            </a:r>
          </a:p>
          <a:p>
            <a:pPr marL="76200" indent="0">
              <a:lnSpc>
                <a:spcPct val="12000"/>
              </a:lnSpc>
              <a:buFont typeface="Arial"/>
              <a:buNone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C9D78-49AB-AF4C-A75D-6073D47CC30C}"/>
              </a:ext>
            </a:extLst>
          </p:cNvPr>
          <p:cNvSpPr/>
          <p:nvPr/>
        </p:nvSpPr>
        <p:spPr>
          <a:xfrm>
            <a:off x="451105" y="3486756"/>
            <a:ext cx="11480862" cy="45611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Math Library call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5B14F-56E9-094E-84DF-01A77BCEBBCB}"/>
              </a:ext>
            </a:extLst>
          </p:cNvPr>
          <p:cNvSpPr/>
          <p:nvPr/>
        </p:nvSpPr>
        <p:spPr>
          <a:xfrm>
            <a:off x="451105" y="4030012"/>
            <a:ext cx="11480862" cy="1989788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Additional computation with </a:t>
            </a:r>
          </a:p>
          <a:p>
            <a:pPr algn="r"/>
            <a:r>
              <a:rPr lang="en-US" sz="1600" b="1" dirty="0">
                <a:solidFill>
                  <a:schemeClr val="tx1"/>
                </a:solidFill>
              </a:rPr>
              <a:t>the results from Math Library</a:t>
            </a:r>
          </a:p>
        </p:txBody>
      </p:sp>
    </p:spTree>
    <p:extLst>
      <p:ext uri="{BB962C8B-B14F-4D97-AF65-F5344CB8AC3E}">
        <p14:creationId xmlns:p14="http://schemas.microsoft.com/office/powerpoint/2010/main" val="8047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the CPU version with NVBLAS and ESSL on a compute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368-8AA5-FC45-BC17-435EAE4187EA}"/>
              </a:ext>
            </a:extLst>
          </p:cNvPr>
          <p:cNvSpPr txBox="1"/>
          <p:nvPr/>
        </p:nvSpPr>
        <p:spPr>
          <a:xfrm>
            <a:off x="84882" y="1894977"/>
            <a:ext cx="12022237" cy="29655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67" b="1" dirty="0">
                <a:latin typeface="Courier" pitchFamily="2" charset="0"/>
              </a:rPr>
              <a:t>$ make my_rimp2</a:t>
            </a:r>
          </a:p>
          <a:p>
            <a:r>
              <a:rPr lang="en-US" sz="1867" dirty="0">
                <a:latin typeface="Courier" pitchFamily="2" charset="0"/>
              </a:rPr>
              <a:t>xlf90_r -</a:t>
            </a:r>
            <a:r>
              <a:rPr lang="en-US" sz="1867" dirty="0" err="1">
                <a:latin typeface="Courier" pitchFamily="2" charset="0"/>
              </a:rPr>
              <a:t>qsmp</a:t>
            </a:r>
            <a:r>
              <a:rPr lang="en-US" sz="1867" dirty="0">
                <a:latin typeface="Courier" pitchFamily="2" charset="0"/>
              </a:rPr>
              <a:t>=</a:t>
            </a:r>
            <a:r>
              <a:rPr lang="en-US" sz="1867" dirty="0" err="1">
                <a:latin typeface="Courier" pitchFamily="2" charset="0"/>
              </a:rPr>
              <a:t>omp</a:t>
            </a:r>
            <a:r>
              <a:rPr lang="en-US" sz="1867" dirty="0">
                <a:latin typeface="Courier" pitchFamily="2" charset="0"/>
              </a:rPr>
              <a:t> -</a:t>
            </a:r>
            <a:r>
              <a:rPr lang="en-US" sz="1867" dirty="0" err="1">
                <a:latin typeface="Courier" pitchFamily="2" charset="0"/>
              </a:rPr>
              <a:t>qoffload</a:t>
            </a:r>
            <a:r>
              <a:rPr lang="en-US" sz="1867" dirty="0">
                <a:latin typeface="Courier" pitchFamily="2" charset="0"/>
              </a:rPr>
              <a:t> GAMESS-RIMP2-CorrEng-Tutorial.f90 -o my_rimp2 -</a:t>
            </a:r>
            <a:r>
              <a:rPr lang="en-US" sz="1867" dirty="0" err="1">
                <a:latin typeface="Courier" pitchFamily="2" charset="0"/>
              </a:rPr>
              <a:t>lnvblas</a:t>
            </a:r>
            <a:r>
              <a:rPr lang="en-US" sz="1867" dirty="0">
                <a:latin typeface="Courier" pitchFamily="2" charset="0"/>
              </a:rPr>
              <a:t> -L/</a:t>
            </a:r>
            <a:r>
              <a:rPr lang="en-US" sz="1867" dirty="0" err="1">
                <a:latin typeface="Courier" pitchFamily="2" charset="0"/>
              </a:rPr>
              <a:t>sw</a:t>
            </a:r>
            <a:r>
              <a:rPr lang="en-US" sz="1867" dirty="0">
                <a:latin typeface="Courier" pitchFamily="2" charset="0"/>
              </a:rPr>
              <a:t>/ascent/</a:t>
            </a:r>
            <a:r>
              <a:rPr lang="en-US" sz="1867" dirty="0" err="1">
                <a:latin typeface="Courier" pitchFamily="2" charset="0"/>
              </a:rPr>
              <a:t>essl</a:t>
            </a:r>
            <a:r>
              <a:rPr lang="en-US" sz="1867" dirty="0">
                <a:latin typeface="Courier" pitchFamily="2" charset="0"/>
              </a:rPr>
              <a:t>/6.1.0-2/</a:t>
            </a:r>
            <a:r>
              <a:rPr lang="en-US" sz="1867" dirty="0" err="1">
                <a:latin typeface="Courier" pitchFamily="2" charset="0"/>
              </a:rPr>
              <a:t>essl</a:t>
            </a:r>
            <a:r>
              <a:rPr lang="en-US" sz="1867" dirty="0">
                <a:latin typeface="Courier" pitchFamily="2" charset="0"/>
              </a:rPr>
              <a:t>/6.1/lib64 -</a:t>
            </a:r>
            <a:r>
              <a:rPr lang="en-US" sz="1867" dirty="0" err="1">
                <a:latin typeface="Courier" pitchFamily="2" charset="0"/>
              </a:rPr>
              <a:t>lessl</a:t>
            </a:r>
            <a:endParaRPr lang="en-US" sz="1867" dirty="0">
              <a:latin typeface="Courier" pitchFamily="2" charset="0"/>
            </a:endParaRPr>
          </a:p>
          <a:p>
            <a:r>
              <a:rPr lang="en-US" sz="1867" dirty="0">
                <a:latin typeface="Courier" pitchFamily="2" charset="0"/>
              </a:rPr>
              <a:t>** rimp2_shared   === End of Compilation 1 ===</a:t>
            </a:r>
          </a:p>
          <a:p>
            <a:r>
              <a:rPr lang="en-US" sz="1867" dirty="0">
                <a:latin typeface="Courier" pitchFamily="2" charset="0"/>
              </a:rPr>
              <a:t>** mp2correng   === End of Compilation 2 ===</a:t>
            </a:r>
          </a:p>
          <a:p>
            <a:r>
              <a:rPr lang="en-US" sz="1867" dirty="0">
                <a:latin typeface="Courier" pitchFamily="2" charset="0"/>
              </a:rPr>
              <a:t>** rimp2_energy_whole   === End of Compilation 3 ===</a:t>
            </a:r>
          </a:p>
          <a:p>
            <a:r>
              <a:rPr lang="en-US" sz="1867" dirty="0">
                <a:latin typeface="Courier" pitchFamily="2" charset="0"/>
              </a:rPr>
              <a:t>** rimp2_energyij   === End of Compilation 4 ===</a:t>
            </a:r>
          </a:p>
          <a:p>
            <a:r>
              <a:rPr lang="en-US" sz="1867" dirty="0">
                <a:latin typeface="Courier" pitchFamily="2" charset="0"/>
              </a:rPr>
              <a:t>** initialization   === End of Compilation 5 ===</a:t>
            </a:r>
          </a:p>
          <a:p>
            <a:r>
              <a:rPr lang="en-US" sz="1867" dirty="0">
                <a:latin typeface="Courier" pitchFamily="2" charset="0"/>
              </a:rPr>
              <a:t>1501-510  Compilation successful for file GAMESS-RIMP2-CorrEng-Tutorial.f90.</a:t>
            </a:r>
          </a:p>
          <a:p>
            <a:endParaRPr lang="en-US" sz="1867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it with a V100 GPU with NVBLAS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368-8AA5-FC45-BC17-435EAE4187EA}"/>
              </a:ext>
            </a:extLst>
          </p:cNvPr>
          <p:cNvSpPr txBox="1"/>
          <p:nvPr/>
        </p:nvSpPr>
        <p:spPr>
          <a:xfrm>
            <a:off x="84882" y="2156234"/>
            <a:ext cx="12022237" cy="411484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67" b="1" dirty="0">
                <a:latin typeface="Courier" pitchFamily="2" charset="0"/>
              </a:rPr>
              <a:t>$ OMP_NUM_THREADS=1 </a:t>
            </a:r>
            <a:r>
              <a:rPr lang="en-US" sz="1867" b="1" dirty="0" err="1">
                <a:latin typeface="Courier" pitchFamily="2" charset="0"/>
              </a:rPr>
              <a:t>jsrun</a:t>
            </a:r>
            <a:r>
              <a:rPr lang="en-US" sz="1867" b="1" dirty="0">
                <a:latin typeface="Courier" pitchFamily="2" charset="0"/>
              </a:rPr>
              <a:t> -n 1 -c 1 -g 1 ./my_rimp2 w30</a:t>
            </a:r>
          </a:p>
          <a:p>
            <a:r>
              <a:rPr lang="en-US" sz="1867" dirty="0">
                <a:latin typeface="Courier" pitchFamily="2" charset="0"/>
              </a:rPr>
              <a:t>...</a:t>
            </a:r>
          </a:p>
          <a:p>
            <a:r>
              <a:rPr lang="en-US" sz="1867" dirty="0">
                <a:latin typeface="Courier" pitchFamily="2" charset="0"/>
              </a:rPr>
              <a:t>     Using the structure of w30.kern</a:t>
            </a:r>
          </a:p>
          <a:p>
            <a:r>
              <a:rPr lang="en-US" sz="1867" dirty="0">
                <a:latin typeface="Courier" pitchFamily="2" charset="0"/>
              </a:rPr>
              <a:t>     NAUXBASD,NCOR,NACT,NVIR,NBF =  2520   30  120  570  750</a:t>
            </a:r>
          </a:p>
          <a:p>
            <a:r>
              <a:rPr lang="en-US" sz="1867" dirty="0">
                <a:latin typeface="Courier" pitchFamily="2" charset="0"/>
              </a:rPr>
              <a:t>     Memory Footprint:</a:t>
            </a:r>
          </a:p>
          <a:p>
            <a:r>
              <a:rPr lang="en-US" sz="1867" dirty="0">
                <a:latin typeface="Courier" pitchFamily="2" charset="0"/>
              </a:rPr>
              <a:t>                B32(1436400,  120) =   1378.9440 MB</a:t>
            </a:r>
          </a:p>
          <a:p>
            <a:r>
              <a:rPr lang="en-US" sz="1867" dirty="0">
                <a:latin typeface="Courier" pitchFamily="2" charset="0"/>
              </a:rPr>
              <a:t>                </a:t>
            </a:r>
            <a:r>
              <a:rPr lang="en-US" sz="1867" dirty="0" err="1">
                <a:latin typeface="Courier" pitchFamily="2" charset="0"/>
              </a:rPr>
              <a:t>eij</a:t>
            </a:r>
            <a:r>
              <a:rPr lang="en-US" sz="1867" dirty="0">
                <a:latin typeface="Courier" pitchFamily="2" charset="0"/>
              </a:rPr>
              <a:t>(    120,  120) =      0.1152 MB</a:t>
            </a:r>
          </a:p>
          <a:p>
            <a:r>
              <a:rPr lang="en-US" sz="1867" dirty="0">
                <a:latin typeface="Courier" pitchFamily="2" charset="0"/>
              </a:rPr>
              <a:t>                </a:t>
            </a:r>
            <a:r>
              <a:rPr lang="en-US" sz="1867" dirty="0" err="1">
                <a:latin typeface="Courier" pitchFamily="2" charset="0"/>
              </a:rPr>
              <a:t>eab</a:t>
            </a:r>
            <a:r>
              <a:rPr lang="en-US" sz="1867" dirty="0">
                <a:latin typeface="Courier" pitchFamily="2" charset="0"/>
              </a:rPr>
              <a:t>(    570,  570) =      2.5992 MB</a:t>
            </a:r>
          </a:p>
          <a:p>
            <a:r>
              <a:rPr lang="en-US" sz="1867" dirty="0">
                <a:latin typeface="Courier" pitchFamily="2" charset="0"/>
              </a:rPr>
              <a:t>                QVV( 570,120, 570) =    311.9040 MB</a:t>
            </a:r>
          </a:p>
          <a:p>
            <a:r>
              <a:rPr lang="en-US" sz="1867" dirty="0">
                <a:latin typeface="Courier" pitchFamily="2" charset="0"/>
              </a:rPr>
              <a:t>        Number of OMP threads:    1</a:t>
            </a:r>
          </a:p>
          <a:p>
            <a:r>
              <a:rPr lang="en-US" sz="1867" dirty="0">
                <a:latin typeface="Courier" pitchFamily="2" charset="0"/>
              </a:rPr>
              <a:t>     Computed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0.34722E+00</a:t>
            </a:r>
          </a:p>
          <a:p>
            <a:r>
              <a:rPr lang="en-US" sz="1867" dirty="0">
                <a:latin typeface="Courier" pitchFamily="2" charset="0"/>
              </a:rPr>
              <a:t>         Ref.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0.34722E+00</a:t>
            </a:r>
          </a:p>
          <a:p>
            <a:r>
              <a:rPr lang="en-US" sz="1867" dirty="0">
                <a:latin typeface="Courier" pitchFamily="2" charset="0"/>
              </a:rPr>
              <a:t>                    Wall time:  </a:t>
            </a:r>
            <a:r>
              <a:rPr lang="en-US" sz="1867" dirty="0">
                <a:solidFill>
                  <a:srgbClr val="FF0000"/>
                </a:solidFill>
                <a:latin typeface="Courier" pitchFamily="2" charset="0"/>
              </a:rPr>
              <a:t>18.579 sec</a:t>
            </a:r>
          </a:p>
          <a:p>
            <a:r>
              <a:rPr lang="en-US" sz="1867" dirty="0">
                <a:latin typeface="Courier" pitchFamily="2" charset="0"/>
              </a:rPr>
              <a:t>          Passed :-)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ED86A-F534-1B49-8B00-E93BEB2ED3A5}"/>
              </a:ext>
            </a:extLst>
          </p:cNvPr>
          <p:cNvSpPr txBox="1"/>
          <p:nvPr/>
        </p:nvSpPr>
        <p:spPr>
          <a:xfrm>
            <a:off x="7345680" y="5329981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Basically the same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time as running 42 threads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 the CPU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14CE66-DC7C-2D43-972F-744ED649B74A}"/>
              </a:ext>
            </a:extLst>
          </p:cNvPr>
          <p:cNvCxnSpPr/>
          <p:nvPr/>
        </p:nvCxnSpPr>
        <p:spPr>
          <a:xfrm flipH="1">
            <a:off x="6309360" y="5745480"/>
            <a:ext cx="1036320" cy="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it with NSYS NVPROF on a V100 GPU with NVBLAS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368-8AA5-FC45-BC17-435EAE4187EA}"/>
              </a:ext>
            </a:extLst>
          </p:cNvPr>
          <p:cNvSpPr txBox="1"/>
          <p:nvPr/>
        </p:nvSpPr>
        <p:spPr>
          <a:xfrm>
            <a:off x="84882" y="2156234"/>
            <a:ext cx="12022237" cy="464761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50" b="1" dirty="0">
                <a:latin typeface="Courier"/>
              </a:rPr>
              <a:t>$ module load </a:t>
            </a:r>
            <a:r>
              <a:rPr lang="en-US" sz="1850" b="1" dirty="0" err="1">
                <a:latin typeface="Courier"/>
              </a:rPr>
              <a:t>nsight</a:t>
            </a:r>
            <a:r>
              <a:rPr lang="en-US" sz="1850" b="1" dirty="0">
                <a:latin typeface="Courier"/>
              </a:rPr>
              <a:t>-systems</a:t>
            </a:r>
          </a:p>
          <a:p>
            <a:r>
              <a:rPr lang="en-US" sz="1850" b="1" dirty="0">
                <a:latin typeface="Courier"/>
              </a:rPr>
              <a:t>$ OMP_NUM_THREADS=1 </a:t>
            </a:r>
            <a:r>
              <a:rPr lang="en-US" sz="1850" b="1" dirty="0" err="1">
                <a:latin typeface="Courier"/>
              </a:rPr>
              <a:t>jsrun</a:t>
            </a:r>
            <a:r>
              <a:rPr lang="en-US" sz="1850" b="1" dirty="0">
                <a:latin typeface="Courier"/>
              </a:rPr>
              <a:t> -n 1 -c 1 </a:t>
            </a:r>
            <a:r>
              <a:rPr lang="en-US" sz="1850" b="1" dirty="0">
                <a:solidFill>
                  <a:schemeClr val="tx1"/>
                </a:solidFill>
                <a:latin typeface="Courier"/>
              </a:rPr>
              <a:t>-g 1</a:t>
            </a:r>
            <a:r>
              <a:rPr lang="en-US" sz="1850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1850" b="1" dirty="0" err="1">
                <a:solidFill>
                  <a:srgbClr val="FF0000"/>
                </a:solidFill>
                <a:latin typeface="Courier"/>
              </a:rPr>
              <a:t>nsys</a:t>
            </a:r>
            <a:r>
              <a:rPr lang="en-US" sz="1850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1850" b="1" dirty="0" err="1">
                <a:solidFill>
                  <a:srgbClr val="FF0000"/>
                </a:solidFill>
                <a:latin typeface="Courier"/>
              </a:rPr>
              <a:t>nvprof</a:t>
            </a:r>
            <a:r>
              <a:rPr lang="en-US" sz="1850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1850" b="1" dirty="0">
                <a:latin typeface="Courier"/>
              </a:rPr>
              <a:t>./my_rimp2 w30</a:t>
            </a:r>
          </a:p>
          <a:p>
            <a:r>
              <a:rPr lang="en-US" sz="1867" dirty="0">
                <a:latin typeface="Courier" pitchFamily="2" charset="0"/>
              </a:rPr>
              <a:t>…</a:t>
            </a:r>
          </a:p>
          <a:p>
            <a:r>
              <a:rPr lang="en-US" sz="1600" dirty="0">
                <a:latin typeface="Courier" pitchFamily="2" charset="0"/>
              </a:rPr>
              <a:t>CUDA Kernel Statistics: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 Time(%)  Total Time (ns)  Instances    Name</a:t>
            </a:r>
          </a:p>
          <a:p>
            <a:r>
              <a:rPr lang="en-US" sz="1600" dirty="0">
                <a:latin typeface="Courier" pitchFamily="2" charset="0"/>
              </a:rPr>
              <a:t> -------  ---------------  ---------    --------------------------------------</a:t>
            </a:r>
          </a:p>
          <a:p>
            <a:r>
              <a:rPr lang="en-US" sz="1600" dirty="0">
                <a:latin typeface="Courier" pitchFamily="2" charset="0"/>
              </a:rPr>
              <a:t>    99.8      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4667566827</a:t>
            </a:r>
            <a:r>
              <a:rPr lang="en-US" sz="1600" dirty="0">
                <a:latin typeface="Courier" pitchFamily="2" charset="0"/>
              </a:rPr>
              <a:t>       8270    volta_dgemm_64x64_tn</a:t>
            </a:r>
          </a:p>
          <a:p>
            <a:r>
              <a:rPr lang="en-US" sz="1600" dirty="0">
                <a:latin typeface="Courier" pitchFamily="2" charset="0"/>
              </a:rPr>
              <a:t>     0.2         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9515044</a:t>
            </a:r>
            <a:r>
              <a:rPr lang="en-US" sz="1600" dirty="0">
                <a:latin typeface="Courier" pitchFamily="2" charset="0"/>
              </a:rPr>
              <a:t>         54    void gemm_kernel2x2_core&lt;...&gt;(...)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CUDA Memory Operation Statistics (by time):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 Time(%)  Total Time (ns)  Operations        Operation</a:t>
            </a:r>
          </a:p>
          <a:p>
            <a:r>
              <a:rPr lang="en-US" sz="1600" dirty="0">
                <a:latin typeface="Courier" pitchFamily="2" charset="0"/>
              </a:rPr>
              <a:t> -------  ---------------  ----------    ------------------</a:t>
            </a:r>
          </a:p>
          <a:p>
            <a:r>
              <a:rPr lang="en-US" sz="1600" dirty="0">
                <a:latin typeface="Courier" pitchFamily="2" charset="0"/>
              </a:rPr>
              <a:t>    78.4      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4936599702</a:t>
            </a:r>
            <a:r>
              <a:rPr lang="en-US" sz="1600" dirty="0">
                <a:latin typeface="Courier" pitchFamily="2" charset="0"/>
              </a:rPr>
              <a:t>       16649    [CUDA </a:t>
            </a:r>
            <a:r>
              <a:rPr lang="en-US" sz="1600" dirty="0" err="1">
                <a:latin typeface="Courier" pitchFamily="2" charset="0"/>
              </a:rPr>
              <a:t>memcpy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HtoD</a:t>
            </a:r>
            <a:r>
              <a:rPr lang="en-US" sz="1600" dirty="0">
                <a:latin typeface="Courier" pitchFamily="2" charset="0"/>
              </a:rPr>
              <a:t>]</a:t>
            </a:r>
          </a:p>
          <a:p>
            <a:r>
              <a:rPr lang="en-US" sz="1600" dirty="0">
                <a:latin typeface="Courier" pitchFamily="2" charset="0"/>
              </a:rPr>
              <a:t>    21.5      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1351186959</a:t>
            </a:r>
            <a:r>
              <a:rPr lang="en-US" sz="1600" dirty="0">
                <a:latin typeface="Courier" pitchFamily="2" charset="0"/>
              </a:rPr>
              <a:t>        4162    [CUDA </a:t>
            </a:r>
            <a:r>
              <a:rPr lang="en-US" sz="1600" dirty="0" err="1">
                <a:latin typeface="Courier" pitchFamily="2" charset="0"/>
              </a:rPr>
              <a:t>memcpy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DtoH</a:t>
            </a:r>
            <a:r>
              <a:rPr lang="en-US" sz="1600" dirty="0">
                <a:latin typeface="Courier" pitchFamily="2" charset="0"/>
              </a:rPr>
              <a:t>]</a:t>
            </a:r>
          </a:p>
          <a:p>
            <a:r>
              <a:rPr lang="en-US" sz="1600" dirty="0">
                <a:latin typeface="Courier" pitchFamily="2" charset="0"/>
              </a:rPr>
              <a:t>     0.2         10934270        4162    [CUDA </a:t>
            </a:r>
            <a:r>
              <a:rPr lang="en-US" sz="1600" dirty="0" err="1">
                <a:latin typeface="Courier" pitchFamily="2" charset="0"/>
              </a:rPr>
              <a:t>memset</a:t>
            </a:r>
            <a:r>
              <a:rPr lang="en-US" sz="1600" dirty="0">
                <a:latin typeface="Courier" pitchFamily="2" charset="0"/>
              </a:rPr>
              <a:t>]</a:t>
            </a: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CF05-CE84-6C4A-9320-7C4D66193D40}"/>
              </a:ext>
            </a:extLst>
          </p:cNvPr>
          <p:cNvSpPr txBox="1"/>
          <p:nvPr/>
        </p:nvSpPr>
        <p:spPr>
          <a:xfrm>
            <a:off x="8252211" y="4964977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more time used by data transfer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than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6E53AC-231F-CD4B-8757-A10865B15BE6}"/>
              </a:ext>
            </a:extLst>
          </p:cNvPr>
          <p:cNvCxnSpPr>
            <a:cxnSpLocks/>
          </p:cNvCxnSpPr>
          <p:nvPr/>
        </p:nvCxnSpPr>
        <p:spPr>
          <a:xfrm flipH="1">
            <a:off x="3349489" y="5372027"/>
            <a:ext cx="4691269" cy="630516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B7D23B-EBFB-0B4D-8EE1-7012E973740F}"/>
              </a:ext>
            </a:extLst>
          </p:cNvPr>
          <p:cNvCxnSpPr>
            <a:cxnSpLocks/>
          </p:cNvCxnSpPr>
          <p:nvPr/>
        </p:nvCxnSpPr>
        <p:spPr>
          <a:xfrm flipH="1" flipV="1">
            <a:off x="3349487" y="4214191"/>
            <a:ext cx="4691271" cy="904461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4" y="1268139"/>
            <a:ext cx="7274680" cy="171890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subroutine RIMP2_ENERGY_WHOLE ( ... 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do-loop for JACT ! From 1 to NACT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	call RIMP2_ENERGYIJ (B32(:,: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,1:JACT</a:t>
            </a:r>
            <a:r>
              <a:rPr lang="en-US" sz="1400" dirty="0">
                <a:latin typeface="Courier" pitchFamily="2" charset="0"/>
              </a:rPr>
              <a:t>), B32(:,:,JACT), E2, ...)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end !subroutine RIMP2_ENERGY_WHOLE ( ... 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2" y="768424"/>
            <a:ext cx="11163868" cy="499715"/>
          </a:xfrm>
        </p:spPr>
        <p:txBody>
          <a:bodyPr/>
          <a:lstStyle/>
          <a:p>
            <a:r>
              <a:rPr lang="en-US" dirty="0"/>
              <a:t>GAMESS and RI-MP2 kernel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C7179D-B103-E844-870A-D0E5DD1154E6}"/>
              </a:ext>
            </a:extLst>
          </p:cNvPr>
          <p:cNvSpPr txBox="1">
            <a:spLocks/>
          </p:cNvSpPr>
          <p:nvPr/>
        </p:nvSpPr>
        <p:spPr>
          <a:xfrm>
            <a:off x="633644" y="3104667"/>
            <a:ext cx="7274680" cy="3296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subroutine RIMP2_ENERGYIJ( ... 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call DGEMM for BI(:,:,1:JACT), BJ(:,:), QVV(:,:,1:JACT)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do-loop for IC 							! From 1 to JACT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Set FAC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do-loop for IB 						! From 1 to NVIR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do-loop for IA 					! From 1 to NVIR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	compute E2_t with QVV(:,:,IC),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eij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(:,:),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eab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(:,:)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E2 = E2 + FAC*E2_t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end !subroutine RIMP2_ENERGYIJ( ... ) </a:t>
            </a:r>
          </a:p>
          <a:p>
            <a:pPr marL="76200" indent="0">
              <a:lnSpc>
                <a:spcPct val="12000"/>
              </a:lnSpc>
              <a:buFont typeface="Arial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C9D78-49AB-AF4C-A75D-6073D47CC30C}"/>
              </a:ext>
            </a:extLst>
          </p:cNvPr>
          <p:cNvSpPr/>
          <p:nvPr/>
        </p:nvSpPr>
        <p:spPr>
          <a:xfrm>
            <a:off x="451105" y="3486756"/>
            <a:ext cx="11480862" cy="45611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Math Library call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5B14F-56E9-094E-84DF-01A77BCEBBCB}"/>
              </a:ext>
            </a:extLst>
          </p:cNvPr>
          <p:cNvSpPr/>
          <p:nvPr/>
        </p:nvSpPr>
        <p:spPr>
          <a:xfrm>
            <a:off x="451105" y="4030012"/>
            <a:ext cx="11480862" cy="1989788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Additional computation with </a:t>
            </a:r>
          </a:p>
          <a:p>
            <a:pPr algn="r"/>
            <a:r>
              <a:rPr lang="en-US" sz="1600" b="1" dirty="0">
                <a:solidFill>
                  <a:schemeClr val="tx1"/>
                </a:solidFill>
              </a:rPr>
              <a:t>the results from Math Library</a:t>
            </a:r>
          </a:p>
        </p:txBody>
      </p:sp>
    </p:spTree>
    <p:extLst>
      <p:ext uri="{BB962C8B-B14F-4D97-AF65-F5344CB8AC3E}">
        <p14:creationId xmlns:p14="http://schemas.microsoft.com/office/powerpoint/2010/main" val="293214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4" y="1268138"/>
            <a:ext cx="7274680" cy="201773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subroutine RIMP2_ENERGY_WHOLE ( ... 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target enter data map(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alloc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: QVV) map(to: eij,eab,B32)</a:t>
            </a:r>
            <a:endParaRPr lang="en-US" sz="1400" dirty="0">
              <a:latin typeface="Courier" pitchFamily="2" charset="0"/>
            </a:endParaRP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do-loop for JACT ! From 1 to NACT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	call RIMP2_ENERGYIJ (B32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(:,:,1:JACT), </a:t>
            </a:r>
            <a:r>
              <a:rPr lang="en-US" sz="1400" dirty="0">
                <a:latin typeface="Courier" pitchFamily="2" charset="0"/>
              </a:rPr>
              <a:t>B32(:,:,JACT), E2, ...)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target exit data map(release: QVV,eij,eab,B32)</a:t>
            </a:r>
            <a:endParaRPr lang="en-US" sz="1400" dirty="0">
              <a:latin typeface="Courier" pitchFamily="2" charset="0"/>
            </a:endParaRP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end !subroutine RIMP2_ENERGY_WHOLE ( ... 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2" y="768424"/>
            <a:ext cx="11163868" cy="499715"/>
          </a:xfrm>
        </p:spPr>
        <p:txBody>
          <a:bodyPr/>
          <a:lstStyle/>
          <a:p>
            <a:r>
              <a:rPr lang="en-US" dirty="0"/>
              <a:t>GAMESS and RI-MP2 kernel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C7179D-B103-E844-870A-D0E5DD1154E6}"/>
              </a:ext>
            </a:extLst>
          </p:cNvPr>
          <p:cNvSpPr txBox="1">
            <a:spLocks/>
          </p:cNvSpPr>
          <p:nvPr/>
        </p:nvSpPr>
        <p:spPr>
          <a:xfrm>
            <a:off x="633644" y="3373020"/>
            <a:ext cx="7274680" cy="3296134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subroutine RIMP2_ENERGYIJ( BI, BJ, ... 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call DGEMM for BI(:,:,1:JACT), BJ(:,:), QVV(:,:,1:JACT)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do-loop for IC 							! From 1 to JACT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Set FAC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do-loop for IB 						! From 1 to NVIR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do-loop for IA 					! From 1 to NVIR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	compute E2_t with QVV(:,:,IC),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eij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(:,:),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eab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(:,:)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E2 = E2 + FAC*E2_t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end !subroutine RIMP2_ENERGYIJ( ... ) </a:t>
            </a:r>
          </a:p>
          <a:p>
            <a:pPr marL="76200" indent="0">
              <a:lnSpc>
                <a:spcPct val="12000"/>
              </a:lnSpc>
              <a:buFont typeface="Arial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2E35589-304A-3A44-AC78-1441046A7889}"/>
              </a:ext>
            </a:extLst>
          </p:cNvPr>
          <p:cNvSpPr txBox="1"/>
          <p:nvPr/>
        </p:nvSpPr>
        <p:spPr>
          <a:xfrm>
            <a:off x="467241" y="1272112"/>
            <a:ext cx="11448585" cy="15511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70" dirty="0">
                <a:latin typeface="Courier" pitchFamily="2" charset="0"/>
              </a:rPr>
              <a:t>   # get the examples</a:t>
            </a:r>
          </a:p>
          <a:p>
            <a:r>
              <a:rPr lang="en-US" sz="1870" dirty="0">
                <a:latin typeface="Courier" pitchFamily="2" charset="0"/>
              </a:rPr>
              <a:t>$ </a:t>
            </a:r>
            <a:r>
              <a:rPr lang="en-US" sz="2000" b="1" dirty="0">
                <a:latin typeface="Courier" pitchFamily="2" charset="0"/>
              </a:rPr>
              <a:t>git clone https://</a:t>
            </a:r>
            <a:r>
              <a:rPr lang="en-US" sz="2000" b="1" dirty="0" err="1">
                <a:latin typeface="Courier" pitchFamily="2" charset="0"/>
              </a:rPr>
              <a:t>github.com</a:t>
            </a:r>
            <a:r>
              <a:rPr lang="en-US" sz="2000" b="1" dirty="0">
                <a:latin typeface="Courier" pitchFamily="2" charset="0"/>
              </a:rPr>
              <a:t>/</a:t>
            </a:r>
            <a:r>
              <a:rPr lang="en-US" sz="2000" b="1" dirty="0" err="1">
                <a:latin typeface="Courier" pitchFamily="2" charset="0"/>
              </a:rPr>
              <a:t>vlkale</a:t>
            </a:r>
            <a:r>
              <a:rPr lang="en-US" sz="2000" b="1" dirty="0">
                <a:latin typeface="Courier" pitchFamily="2" charset="0"/>
              </a:rPr>
              <a:t>/OpenMP-tutorial</a:t>
            </a:r>
            <a:endParaRPr lang="en-US" sz="1870" b="1" dirty="0">
              <a:latin typeface="Courier" pitchFamily="2" charset="0"/>
            </a:endParaRPr>
          </a:p>
          <a:p>
            <a:r>
              <a:rPr lang="en-US" sz="1870" dirty="0">
                <a:latin typeface="Courier" pitchFamily="2" charset="0"/>
              </a:rPr>
              <a:t>   # submit an interactive job</a:t>
            </a:r>
          </a:p>
          <a:p>
            <a:r>
              <a:rPr lang="en-US" sz="1870" dirty="0">
                <a:latin typeface="Courier" pitchFamily="2" charset="0"/>
              </a:rPr>
              <a:t>$ </a:t>
            </a:r>
            <a:r>
              <a:rPr lang="en-US" sz="1870" b="1" dirty="0" err="1">
                <a:latin typeface="Courier" pitchFamily="2" charset="0"/>
              </a:rPr>
              <a:t>bsub</a:t>
            </a:r>
            <a:r>
              <a:rPr lang="en-US" sz="1870" b="1" dirty="0">
                <a:latin typeface="Courier" pitchFamily="2" charset="0"/>
              </a:rPr>
              <a:t> -W 2:00 -</a:t>
            </a:r>
            <a:r>
              <a:rPr lang="en-US" sz="1870" b="1" dirty="0" err="1">
                <a:latin typeface="Courier" pitchFamily="2" charset="0"/>
              </a:rPr>
              <a:t>nnodes</a:t>
            </a:r>
            <a:r>
              <a:rPr lang="en-US" sz="1870" b="1" dirty="0">
                <a:latin typeface="Courier" pitchFamily="2" charset="0"/>
              </a:rPr>
              <a:t> 1 -P GEN180 -Is $SHELL</a:t>
            </a:r>
          </a:p>
          <a:p>
            <a:r>
              <a:rPr lang="en-US" sz="1870" dirty="0">
                <a:latin typeface="Courier" pitchFamily="2" charset="0"/>
              </a:rPr>
              <a:t>$ </a:t>
            </a:r>
            <a:r>
              <a:rPr lang="en-US" sz="1870" b="1" dirty="0">
                <a:latin typeface="Courier" pitchFamily="2" charset="0"/>
              </a:rPr>
              <a:t>cd OpenMP-tutorial/vector-add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FA475-EFA1-2B40-A0D6-85C641B7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8CD287-17EB-F54C-947C-7C9BF2734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CPU version: Get the code and build it (on Ascent)</a:t>
            </a:r>
          </a:p>
        </p:txBody>
      </p:sp>
    </p:spTree>
    <p:extLst>
      <p:ext uri="{BB962C8B-B14F-4D97-AF65-F5344CB8AC3E}">
        <p14:creationId xmlns:p14="http://schemas.microsoft.com/office/powerpoint/2010/main" val="39750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4" y="1268138"/>
            <a:ext cx="7274680" cy="201773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subroutine RIMP2_ENERGY_WHOLE ( ... 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target enter data map(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alloc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: QVV) map(to: eij,eab,B32)</a:t>
            </a:r>
            <a:endParaRPr lang="en-US" sz="1400" dirty="0">
              <a:latin typeface="Courier" pitchFamily="2" charset="0"/>
            </a:endParaRP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do-loop for JACT ! From 1 to NACT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	call RIMP2_ENERGYIJ (B32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(:,:,1:JACT), </a:t>
            </a:r>
            <a:r>
              <a:rPr lang="en-US" sz="1400" dirty="0">
                <a:latin typeface="Courier" pitchFamily="2" charset="0"/>
              </a:rPr>
              <a:t>B32(:,:,JACT), E2, ...)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enddo</a:t>
            </a: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target exit data map(release: QVV,eij,eab,B32)</a:t>
            </a:r>
            <a:endParaRPr lang="en-US" sz="1400" dirty="0">
              <a:latin typeface="Courier" pitchFamily="2" charset="0"/>
            </a:endParaRP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dirty="0">
                <a:latin typeface="Courier" pitchFamily="2" charset="0"/>
              </a:rPr>
              <a:t>end !subroutine RIMP2_ENERGY_WHOLE ( ... 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2" y="768424"/>
            <a:ext cx="11163868" cy="499715"/>
          </a:xfrm>
        </p:spPr>
        <p:txBody>
          <a:bodyPr/>
          <a:lstStyle/>
          <a:p>
            <a:r>
              <a:rPr lang="en-US" dirty="0"/>
              <a:t>GAMESS and RI-MP2 kernel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C7179D-B103-E844-870A-D0E5DD1154E6}"/>
              </a:ext>
            </a:extLst>
          </p:cNvPr>
          <p:cNvSpPr txBox="1">
            <a:spLocks/>
          </p:cNvSpPr>
          <p:nvPr/>
        </p:nvSpPr>
        <p:spPr>
          <a:xfrm>
            <a:off x="633644" y="3373020"/>
            <a:ext cx="7274680" cy="3296134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subroutine RIMP2_ENERGYIJ( BI, BJ, ... 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target data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use_device_ptr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(BI,BJ,QVV)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call DGEMM for BI(:,:,1:JACT), BJ(:,:), QVV(:,:,1:JACT) </a:t>
            </a:r>
          </a:p>
          <a:p>
            <a:pPr marL="0" indent="0" defTabSz="228600" fontAlgn="t">
              <a:lnSpc>
                <a:spcPct val="12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end target data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do-loop for IC 							! From 1 to JACT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Set FAC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do-loop for IB 						! From 1 to NVIR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do-loop for IA 					! From 1 to NVIR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	compute E2_t with QVV(:,:,IC),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eij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(:,:),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eab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(:,:)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	E2 = E2 + FAC*E2_t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enddo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marL="0" indent="0" defTabSz="228600" fontAlgn="t">
              <a:lnSpc>
                <a:spcPct val="12000"/>
              </a:lnSpc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end !subroutine RIMP2_ENERGYIJ( ... ) </a:t>
            </a:r>
          </a:p>
          <a:p>
            <a:pPr marL="76200" indent="0">
              <a:lnSpc>
                <a:spcPct val="12000"/>
              </a:lnSpc>
              <a:buFont typeface="Arial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Porting to OpenMP offload for GAMESS RI-MP2 </a:t>
            </a:r>
            <a:r>
              <a:rPr lang="en-US" dirty="0" err="1"/>
              <a:t>miniapp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2" y="768424"/>
            <a:ext cx="11163868" cy="499715"/>
          </a:xfrm>
        </p:spPr>
        <p:txBody>
          <a:bodyPr/>
          <a:lstStyle/>
          <a:p>
            <a:r>
              <a:rPr lang="en-US" dirty="0"/>
              <a:t>Adding ‘teams distribute’ and ‘parallel do’ for the additional comp.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C7179D-B103-E844-870A-D0E5DD1154E6}"/>
              </a:ext>
            </a:extLst>
          </p:cNvPr>
          <p:cNvSpPr txBox="1">
            <a:spLocks/>
          </p:cNvSpPr>
          <p:nvPr/>
        </p:nvSpPr>
        <p:spPr>
          <a:xfrm>
            <a:off x="609601" y="1178384"/>
            <a:ext cx="10752082" cy="531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 fontAlgn="t">
              <a:lnSpc>
                <a:spcPct val="20000"/>
              </a:lnSpc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subroutine RIMP2_ENERGYIJ( ... ) </a:t>
            </a:r>
          </a:p>
          <a:p>
            <a:pPr marL="0" indent="0" defTabSz="228600" fontAlgn="t">
              <a:lnSpc>
                <a:spcPct val="20000"/>
              </a:lnSpc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... 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8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 target map(tofrom:E2)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8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 teams distribute reduction(+:E2) 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     DO IC=1,JACT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        E2_t = 0.0D00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8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 parallel do reduction(+:E2_t) collapse(2)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         DO IB=1,NVIR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           DO IA=1,NVIR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              </a:t>
            </a:r>
            <a:r>
              <a:rPr lang="en-US" sz="1800" dirty="0" err="1">
                <a:solidFill>
                  <a:schemeClr val="tx1"/>
                </a:solidFill>
                <a:latin typeface="Courier" pitchFamily="2" charset="0"/>
              </a:rPr>
              <a:t>Tijab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=QVV(IA,IC,IB)/(</a:t>
            </a:r>
            <a:r>
              <a:rPr lang="en-US" sz="1800" dirty="0" err="1">
                <a:solidFill>
                  <a:schemeClr val="tx1"/>
                </a:solidFill>
                <a:latin typeface="Courier" pitchFamily="2" charset="0"/>
              </a:rPr>
              <a:t>eij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(IACT+IC-1,JACT)-</a:t>
            </a:r>
            <a:r>
              <a:rPr lang="en-US" sz="1800" dirty="0" err="1">
                <a:solidFill>
                  <a:schemeClr val="tx1"/>
                </a:solidFill>
                <a:latin typeface="Courier" pitchFamily="2" charset="0"/>
              </a:rPr>
              <a:t>eab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(IA,IB))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              </a:t>
            </a:r>
            <a:r>
              <a:rPr lang="en-US" sz="1800" dirty="0" err="1">
                <a:solidFill>
                  <a:schemeClr val="tx1"/>
                </a:solidFill>
                <a:latin typeface="Courier" pitchFamily="2" charset="0"/>
              </a:rPr>
              <a:t>Q_t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=QVV(IA,IC,IB)+QVV(IA,IC,IB)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              E2_t=E2_t + </a:t>
            </a:r>
            <a:r>
              <a:rPr lang="en-US" sz="1800" dirty="0" err="1">
                <a:solidFill>
                  <a:schemeClr val="tx1"/>
                </a:solidFill>
                <a:latin typeface="Courier" pitchFamily="2" charset="0"/>
              </a:rPr>
              <a:t>Tijab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*(</a:t>
            </a:r>
            <a:r>
              <a:rPr lang="en-US" sz="1800" dirty="0" err="1">
                <a:solidFill>
                  <a:schemeClr val="tx1"/>
                </a:solidFill>
                <a:latin typeface="Courier" pitchFamily="2" charset="0"/>
              </a:rPr>
              <a:t>Q_t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-QVV(IB,IC,IA))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           ENDDO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        ENDDO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8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 end parallel do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        FAC=2.0D00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        IF(IACT+IC-1.EQ.JACT) FAC=1.0D00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        E2 = E2 + FAC*E2_t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      ENDDO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8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 end teams distribute</a:t>
            </a:r>
          </a:p>
          <a:p>
            <a:pPr marL="0" indent="0" defTabSz="228600" fontAlgn="t">
              <a:lnSpc>
                <a:spcPct val="2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!$</a:t>
            </a:r>
            <a:r>
              <a:rPr lang="en-US" sz="1800" b="1" dirty="0" err="1">
                <a:solidFill>
                  <a:srgbClr val="0070C0"/>
                </a:solidFill>
                <a:latin typeface="Courier" pitchFamily="2" charset="0"/>
              </a:rPr>
              <a:t>omp</a:t>
            </a:r>
            <a:r>
              <a:rPr lang="en-US" sz="1800" b="1" dirty="0">
                <a:solidFill>
                  <a:srgbClr val="0070C0"/>
                </a:solidFill>
                <a:latin typeface="Courier" pitchFamily="2" charset="0"/>
              </a:rPr>
              <a:t> end target</a:t>
            </a:r>
          </a:p>
          <a:p>
            <a:pPr marL="0" indent="0" defTabSz="228600" fontAlgn="t">
              <a:lnSpc>
                <a:spcPct val="20000"/>
              </a:lnSpc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end !subroutine RIMP2_ENERGYIJ( ... ) </a:t>
            </a:r>
          </a:p>
          <a:p>
            <a:pPr marL="76200" indent="0">
              <a:lnSpc>
                <a:spcPct val="20000"/>
              </a:lnSpc>
              <a:buFont typeface="Arial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GAMESS RI-MP2 </a:t>
            </a:r>
            <a:r>
              <a:rPr lang="en-US" dirty="0" err="1"/>
              <a:t>miniapp</a:t>
            </a:r>
            <a:r>
              <a:rPr lang="en-US" dirty="0"/>
              <a:t> in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650" dirty="0"/>
              <a:t>Build the updated GPU version with NVBLAS and ESSL on a compute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368-8AA5-FC45-BC17-435EAE4187EA}"/>
              </a:ext>
            </a:extLst>
          </p:cNvPr>
          <p:cNvSpPr txBox="1"/>
          <p:nvPr/>
        </p:nvSpPr>
        <p:spPr>
          <a:xfrm>
            <a:off x="84882" y="1894977"/>
            <a:ext cx="12022237" cy="29655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50" b="1" dirty="0">
                <a:latin typeface="Courier"/>
              </a:rPr>
              <a:t>$ make my_rimp2_v2</a:t>
            </a:r>
            <a:endParaRPr lang="en-US" sz="1867" b="1" dirty="0">
              <a:latin typeface="Courier" pitchFamily="2" charset="0"/>
            </a:endParaRPr>
          </a:p>
          <a:p>
            <a:r>
              <a:rPr lang="en-US" sz="1850" dirty="0">
                <a:latin typeface="Courier"/>
              </a:rPr>
              <a:t>xlf90_r -</a:t>
            </a:r>
            <a:r>
              <a:rPr lang="en-US" sz="1850" dirty="0" err="1">
                <a:latin typeface="Courier"/>
              </a:rPr>
              <a:t>qsmp</a:t>
            </a:r>
            <a:r>
              <a:rPr lang="en-US" sz="1850" dirty="0">
                <a:latin typeface="Courier"/>
              </a:rPr>
              <a:t>=</a:t>
            </a:r>
            <a:r>
              <a:rPr lang="en-US" sz="1850" dirty="0" err="1">
                <a:latin typeface="Courier"/>
              </a:rPr>
              <a:t>omp</a:t>
            </a:r>
            <a:r>
              <a:rPr lang="en-US" sz="1850" dirty="0">
                <a:latin typeface="Courier"/>
              </a:rPr>
              <a:t> -</a:t>
            </a:r>
            <a:r>
              <a:rPr lang="en-US" sz="1850" dirty="0" err="1">
                <a:latin typeface="Courier"/>
              </a:rPr>
              <a:t>qoffload</a:t>
            </a:r>
            <a:r>
              <a:rPr lang="en-US" sz="1850" dirty="0">
                <a:latin typeface="Courier"/>
              </a:rPr>
              <a:t> GAMESS-RIMP2-CorrEng-Tutorial-V2.f90 -o my_rimp2_v2 -</a:t>
            </a:r>
            <a:r>
              <a:rPr lang="en-US" sz="1850" dirty="0" err="1">
                <a:latin typeface="Courier"/>
              </a:rPr>
              <a:t>lnvblas</a:t>
            </a:r>
            <a:r>
              <a:rPr lang="en-US" sz="1850" dirty="0">
                <a:latin typeface="Courier"/>
              </a:rPr>
              <a:t> -L/</a:t>
            </a:r>
            <a:r>
              <a:rPr lang="en-US" sz="1850" dirty="0" err="1">
                <a:latin typeface="Courier"/>
              </a:rPr>
              <a:t>sw</a:t>
            </a:r>
            <a:r>
              <a:rPr lang="en-US" sz="1850" dirty="0">
                <a:latin typeface="Courier"/>
              </a:rPr>
              <a:t>/ascent/</a:t>
            </a:r>
            <a:r>
              <a:rPr lang="en-US" sz="1850" dirty="0" err="1">
                <a:latin typeface="Courier"/>
              </a:rPr>
              <a:t>essl</a:t>
            </a:r>
            <a:r>
              <a:rPr lang="en-US" sz="1850" dirty="0">
                <a:latin typeface="Courier"/>
              </a:rPr>
              <a:t>/6.1.0-2/</a:t>
            </a:r>
            <a:r>
              <a:rPr lang="en-US" sz="1850" dirty="0" err="1">
                <a:latin typeface="Courier"/>
              </a:rPr>
              <a:t>essl</a:t>
            </a:r>
            <a:r>
              <a:rPr lang="en-US" sz="1850" dirty="0">
                <a:latin typeface="Courier"/>
              </a:rPr>
              <a:t>/6.1/lib64 -</a:t>
            </a:r>
            <a:r>
              <a:rPr lang="en-US" sz="1850" dirty="0" err="1">
                <a:latin typeface="Courier"/>
              </a:rPr>
              <a:t>lessl</a:t>
            </a:r>
            <a:endParaRPr lang="en-US" sz="1850" dirty="0">
              <a:latin typeface="Courier"/>
            </a:endParaRPr>
          </a:p>
          <a:p>
            <a:r>
              <a:rPr lang="en-US" sz="1850" dirty="0">
                <a:latin typeface="Courier"/>
              </a:rPr>
              <a:t>** rimp2_shared   === End of Compilation 1 ===</a:t>
            </a:r>
            <a:endParaRPr lang="en-US" dirty="0">
              <a:latin typeface="Courier"/>
            </a:endParaRPr>
          </a:p>
          <a:p>
            <a:r>
              <a:rPr lang="en-US" sz="1850" dirty="0">
                <a:latin typeface="Courier"/>
              </a:rPr>
              <a:t>** mp2correng   === End of Compilation 2 ===</a:t>
            </a:r>
            <a:endParaRPr lang="en-US" dirty="0">
              <a:latin typeface="Courier"/>
            </a:endParaRPr>
          </a:p>
          <a:p>
            <a:r>
              <a:rPr lang="en-US" sz="1850" dirty="0">
                <a:latin typeface="Courier"/>
              </a:rPr>
              <a:t>** rimp2_energy_whole   === End of Compilation 3 ===</a:t>
            </a:r>
            <a:endParaRPr lang="en-US" dirty="0">
              <a:latin typeface="Courier"/>
            </a:endParaRPr>
          </a:p>
          <a:p>
            <a:r>
              <a:rPr lang="en-US" sz="1850" dirty="0">
                <a:latin typeface="Courier"/>
              </a:rPr>
              <a:t>** rimp2_energyij   === End of Compilation 4 ===</a:t>
            </a:r>
            <a:endParaRPr lang="en-US" dirty="0">
              <a:latin typeface="Courier"/>
            </a:endParaRPr>
          </a:p>
          <a:p>
            <a:r>
              <a:rPr lang="en-US" sz="1850" dirty="0">
                <a:latin typeface="Courier"/>
              </a:rPr>
              <a:t>** initialization   === End of Compilation 5 ===</a:t>
            </a:r>
            <a:endParaRPr lang="en-US" dirty="0">
              <a:latin typeface="Courier"/>
            </a:endParaRPr>
          </a:p>
          <a:p>
            <a:r>
              <a:rPr lang="en-US" sz="1850" dirty="0">
                <a:latin typeface="Courier"/>
              </a:rPr>
              <a:t>1501-510  Compilation successful for file GAMESS-RIMP2-CorrEng-Tutorial.f90.</a:t>
            </a:r>
            <a:endParaRPr lang="en-US" dirty="0">
              <a:latin typeface="Courier"/>
            </a:endParaRPr>
          </a:p>
          <a:p>
            <a:endParaRPr lang="en-US" sz="1867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8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Porting to OpenMP offload for GAMESS RI-MP2 </a:t>
            </a:r>
            <a:r>
              <a:rPr lang="en-US" dirty="0" err="1"/>
              <a:t>miniapp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the update version on a V100 GPU with NVBLAS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368-8AA5-FC45-BC17-435EAE4187EA}"/>
              </a:ext>
            </a:extLst>
          </p:cNvPr>
          <p:cNvSpPr txBox="1"/>
          <p:nvPr/>
        </p:nvSpPr>
        <p:spPr>
          <a:xfrm>
            <a:off x="84882" y="2156234"/>
            <a:ext cx="12022237" cy="411484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67" b="1" dirty="0">
                <a:latin typeface="Courier" pitchFamily="2" charset="0"/>
              </a:rPr>
              <a:t>$ OMP_NUM_THREADS=1 </a:t>
            </a:r>
            <a:r>
              <a:rPr lang="en-US" sz="1867" b="1" dirty="0" err="1">
                <a:latin typeface="Courier" pitchFamily="2" charset="0"/>
              </a:rPr>
              <a:t>jsrun</a:t>
            </a:r>
            <a:r>
              <a:rPr lang="en-US" sz="1867" b="1" dirty="0">
                <a:latin typeface="Courier" pitchFamily="2" charset="0"/>
              </a:rPr>
              <a:t> -n 1 -c 1 -g 1  ./my_rimp2_v2 w30</a:t>
            </a:r>
          </a:p>
          <a:p>
            <a:r>
              <a:rPr lang="en-US" sz="1867" dirty="0">
                <a:latin typeface="Courier" pitchFamily="2" charset="0"/>
              </a:rPr>
              <a:t>...</a:t>
            </a:r>
          </a:p>
          <a:p>
            <a:r>
              <a:rPr lang="en-US" sz="1867" dirty="0">
                <a:latin typeface="Courier" pitchFamily="2" charset="0"/>
              </a:rPr>
              <a:t>     Using the structure of w30.kern</a:t>
            </a:r>
          </a:p>
          <a:p>
            <a:r>
              <a:rPr lang="en-US" sz="1867" dirty="0">
                <a:latin typeface="Courier" pitchFamily="2" charset="0"/>
              </a:rPr>
              <a:t>     NAUXBASD,NCOR,NACT,NVIR,NBF =  2520   30  120  570  750</a:t>
            </a:r>
          </a:p>
          <a:p>
            <a:r>
              <a:rPr lang="en-US" sz="1867" dirty="0">
                <a:latin typeface="Courier" pitchFamily="2" charset="0"/>
              </a:rPr>
              <a:t>     Memory Footprint:</a:t>
            </a:r>
          </a:p>
          <a:p>
            <a:r>
              <a:rPr lang="en-US" sz="1867" dirty="0">
                <a:latin typeface="Courier" pitchFamily="2" charset="0"/>
              </a:rPr>
              <a:t>                B32(1436400,  120) =   1378.9440 MB</a:t>
            </a:r>
          </a:p>
          <a:p>
            <a:r>
              <a:rPr lang="en-US" sz="1867" dirty="0">
                <a:latin typeface="Courier" pitchFamily="2" charset="0"/>
              </a:rPr>
              <a:t>                </a:t>
            </a:r>
            <a:r>
              <a:rPr lang="en-US" sz="1867" dirty="0" err="1">
                <a:latin typeface="Courier" pitchFamily="2" charset="0"/>
              </a:rPr>
              <a:t>eij</a:t>
            </a:r>
            <a:r>
              <a:rPr lang="en-US" sz="1867" dirty="0">
                <a:latin typeface="Courier" pitchFamily="2" charset="0"/>
              </a:rPr>
              <a:t>(    120,  120) =      0.1152 MB</a:t>
            </a:r>
          </a:p>
          <a:p>
            <a:r>
              <a:rPr lang="en-US" sz="1867" dirty="0">
                <a:latin typeface="Courier" pitchFamily="2" charset="0"/>
              </a:rPr>
              <a:t>                </a:t>
            </a:r>
            <a:r>
              <a:rPr lang="en-US" sz="1867" dirty="0" err="1">
                <a:latin typeface="Courier" pitchFamily="2" charset="0"/>
              </a:rPr>
              <a:t>eab</a:t>
            </a:r>
            <a:r>
              <a:rPr lang="en-US" sz="1867" dirty="0">
                <a:latin typeface="Courier" pitchFamily="2" charset="0"/>
              </a:rPr>
              <a:t>(    570,  570) =      2.5992 MB</a:t>
            </a:r>
          </a:p>
          <a:p>
            <a:r>
              <a:rPr lang="en-US" sz="1867" dirty="0">
                <a:latin typeface="Courier" pitchFamily="2" charset="0"/>
              </a:rPr>
              <a:t>                QVV( 570,120, 570) =    311.9040 MB</a:t>
            </a:r>
          </a:p>
          <a:p>
            <a:r>
              <a:rPr lang="en-US" sz="1867" dirty="0">
                <a:latin typeface="Courier" pitchFamily="2" charset="0"/>
              </a:rPr>
              <a:t>        Number of OMP threads:    1</a:t>
            </a:r>
          </a:p>
          <a:p>
            <a:r>
              <a:rPr lang="en-US" sz="1867" dirty="0">
                <a:latin typeface="Courier" pitchFamily="2" charset="0"/>
              </a:rPr>
              <a:t>     Computed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0.34722E+00</a:t>
            </a:r>
          </a:p>
          <a:p>
            <a:r>
              <a:rPr lang="en-US" sz="1867" dirty="0">
                <a:latin typeface="Courier" pitchFamily="2" charset="0"/>
              </a:rPr>
              <a:t>         Ref.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0.34722E+00</a:t>
            </a:r>
          </a:p>
          <a:p>
            <a:r>
              <a:rPr lang="en-US" sz="1867" dirty="0">
                <a:latin typeface="Courier" pitchFamily="2" charset="0"/>
              </a:rPr>
              <a:t>                    Wall time:   2.385 sec</a:t>
            </a:r>
          </a:p>
          <a:p>
            <a:r>
              <a:rPr lang="en-US" sz="1867" dirty="0">
                <a:latin typeface="Courier" pitchFamily="2" charset="0"/>
              </a:rPr>
              <a:t>          Passed :-)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560FF-9C30-B14C-8D44-F876951E2E41}"/>
              </a:ext>
            </a:extLst>
          </p:cNvPr>
          <p:cNvSpPr txBox="1"/>
          <p:nvPr/>
        </p:nvSpPr>
        <p:spPr>
          <a:xfrm>
            <a:off x="7616789" y="4752697"/>
            <a:ext cx="3005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8.0X faster than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42 threads on 2 P9!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409A66-C870-F64F-861E-3DE1BFF2D36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02017" y="5168196"/>
            <a:ext cx="1414772" cy="629574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Porting to OpenMP offload for GAMESS RI-MP2 </a:t>
            </a:r>
            <a:r>
              <a:rPr lang="en-US" dirty="0" err="1"/>
              <a:t>miniapp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A30-3AA0-7546-A4C0-5CB6168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about with a different input size?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368-8AA5-FC45-BC17-435EAE4187EA}"/>
              </a:ext>
            </a:extLst>
          </p:cNvPr>
          <p:cNvSpPr txBox="1"/>
          <p:nvPr/>
        </p:nvSpPr>
        <p:spPr>
          <a:xfrm>
            <a:off x="84882" y="2156234"/>
            <a:ext cx="12022237" cy="3540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67" b="1" dirty="0">
                <a:latin typeface="Courier" pitchFamily="2" charset="0"/>
              </a:rPr>
              <a:t>$ OMP_NUM_THREADS=1 </a:t>
            </a:r>
            <a:r>
              <a:rPr lang="en-US" sz="1867" b="1" dirty="0" err="1">
                <a:latin typeface="Courier" pitchFamily="2" charset="0"/>
              </a:rPr>
              <a:t>jsrun</a:t>
            </a:r>
            <a:r>
              <a:rPr lang="en-US" sz="1867" b="1" dirty="0">
                <a:latin typeface="Courier" pitchFamily="2" charset="0"/>
              </a:rPr>
              <a:t> -n 1 -c 1 -g 1  ./my_rimp2_v2 </a:t>
            </a:r>
            <a:r>
              <a:rPr lang="en-US" sz="1867" b="1" dirty="0" err="1">
                <a:latin typeface="Courier" pitchFamily="2" charset="0"/>
              </a:rPr>
              <a:t>benz</a:t>
            </a:r>
            <a:endParaRPr lang="en-US" sz="1867" b="1" dirty="0">
              <a:latin typeface="Courier" pitchFamily="2" charset="0"/>
            </a:endParaRPr>
          </a:p>
          <a:p>
            <a:r>
              <a:rPr lang="en-US" sz="1867" dirty="0">
                <a:latin typeface="Courier" pitchFamily="2" charset="0"/>
              </a:rPr>
              <a:t>...</a:t>
            </a:r>
          </a:p>
          <a:p>
            <a:r>
              <a:rPr lang="en-US" sz="1867" dirty="0">
                <a:latin typeface="Courier" pitchFamily="2" charset="0"/>
              </a:rPr>
              <a:t>     Computed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0.22222E+02</a:t>
            </a:r>
          </a:p>
          <a:p>
            <a:r>
              <a:rPr lang="en-US" sz="1867" dirty="0">
                <a:latin typeface="Courier" pitchFamily="2" charset="0"/>
              </a:rPr>
              <a:t>         Ref.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0.22222E+02</a:t>
            </a:r>
          </a:p>
          <a:p>
            <a:r>
              <a:rPr lang="en-US" sz="1867" dirty="0">
                <a:latin typeface="Courier" pitchFamily="2" charset="0"/>
              </a:rPr>
              <a:t>                    Wall time:   0.006 sec</a:t>
            </a:r>
          </a:p>
          <a:p>
            <a:r>
              <a:rPr lang="en-US" sz="1867" dirty="0">
                <a:latin typeface="Courier" pitchFamily="2" charset="0"/>
              </a:rPr>
              <a:t>          Passed :-)</a:t>
            </a:r>
          </a:p>
          <a:p>
            <a:r>
              <a:rPr lang="en-US" sz="1867" b="1" dirty="0">
                <a:latin typeface="Courier" pitchFamily="2" charset="0"/>
              </a:rPr>
              <a:t>$ OMP_PROC_BIND=spread OMP_NUM_THREADS=42 </a:t>
            </a:r>
            <a:r>
              <a:rPr lang="en-US" sz="1867" b="1" dirty="0" err="1">
                <a:latin typeface="Courier" pitchFamily="2" charset="0"/>
              </a:rPr>
              <a:t>jsrun</a:t>
            </a:r>
            <a:r>
              <a:rPr lang="en-US" sz="1867" b="1" dirty="0">
                <a:latin typeface="Courier" pitchFamily="2" charset="0"/>
              </a:rPr>
              <a:t> -n 1 -c 42 -a 1 -b packed:42 -g 0 ./my_rimp2_cpu </a:t>
            </a:r>
            <a:r>
              <a:rPr lang="en-US" sz="1867" b="1" dirty="0" err="1">
                <a:latin typeface="Courier" pitchFamily="2" charset="0"/>
              </a:rPr>
              <a:t>benz</a:t>
            </a:r>
            <a:endParaRPr lang="en-US" sz="1867" b="1" dirty="0">
              <a:latin typeface="Courier" pitchFamily="2" charset="0"/>
            </a:endParaRPr>
          </a:p>
          <a:p>
            <a:r>
              <a:rPr lang="en-US" sz="1867" dirty="0">
                <a:latin typeface="Courier" pitchFamily="2" charset="0"/>
              </a:rPr>
              <a:t>     Computed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0.22222E+02</a:t>
            </a:r>
          </a:p>
          <a:p>
            <a:r>
              <a:rPr lang="en-US" sz="1867" dirty="0">
                <a:latin typeface="Courier" pitchFamily="2" charset="0"/>
              </a:rPr>
              <a:t>         Ref. mp2 </a:t>
            </a:r>
            <a:r>
              <a:rPr lang="en-US" sz="1867" dirty="0" err="1">
                <a:latin typeface="Courier" pitchFamily="2" charset="0"/>
              </a:rPr>
              <a:t>corr</a:t>
            </a:r>
            <a:r>
              <a:rPr lang="en-US" sz="1867" dirty="0">
                <a:latin typeface="Courier" pitchFamily="2" charset="0"/>
              </a:rPr>
              <a:t> energy: 0.22222E+02</a:t>
            </a:r>
          </a:p>
          <a:p>
            <a:r>
              <a:rPr lang="en-US" sz="1867" dirty="0">
                <a:latin typeface="Courier" pitchFamily="2" charset="0"/>
              </a:rPr>
              <a:t>                    Wall time:   0.006 sec</a:t>
            </a:r>
          </a:p>
          <a:p>
            <a:r>
              <a:rPr lang="en-US" sz="1867" dirty="0">
                <a:latin typeface="Courier" pitchFamily="2" charset="0"/>
              </a:rPr>
              <a:t>          Passed :-)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560FF-9C30-B14C-8D44-F876951E2E41}"/>
              </a:ext>
            </a:extLst>
          </p:cNvPr>
          <p:cNvSpPr txBox="1"/>
          <p:nvPr/>
        </p:nvSpPr>
        <p:spPr>
          <a:xfrm>
            <a:off x="10399745" y="4394889"/>
            <a:ext cx="1707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No speed-up, what happened?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409A66-C870-F64F-861E-3DE1BFF2D36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351105" y="4856554"/>
            <a:ext cx="4048640" cy="356614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AE9669-B409-4245-9157-A71F647167A9}"/>
              </a:ext>
            </a:extLst>
          </p:cNvPr>
          <p:cNvCxnSpPr>
            <a:cxnSpLocks/>
          </p:cNvCxnSpPr>
          <p:nvPr/>
        </p:nvCxnSpPr>
        <p:spPr>
          <a:xfrm flipH="1" flipV="1">
            <a:off x="6351104" y="3444624"/>
            <a:ext cx="4048642" cy="115719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6EE-780E-924C-AD1A-FB4884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Porting to OpenMP offload for GAMESS RI-MP2 </a:t>
            </a:r>
            <a:r>
              <a:rPr lang="en-US" dirty="0" err="1"/>
              <a:t>miniapp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B48D-51AF-6147-94CD-76ECD94B5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714495"/>
            <a:ext cx="11357111" cy="499715"/>
          </a:xfrm>
        </p:spPr>
        <p:txBody>
          <a:bodyPr/>
          <a:lstStyle/>
          <a:p>
            <a:r>
              <a:rPr lang="en-US" dirty="0" err="1"/>
              <a:t>MPI+OpenMP</a:t>
            </a:r>
            <a:r>
              <a:rPr lang="en-US" dirty="0"/>
              <a:t> offloading scale-out results (presented at WACCPD-19)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5DE4-703E-8A4E-9D7A-09946F38A6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E5A827-02DA-3445-BCE1-BFE8CCAF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8" y="1855570"/>
            <a:ext cx="5005070" cy="43205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E3D01E-AB6E-8E46-A86A-1949FEEB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060" y="2203550"/>
            <a:ext cx="5222240" cy="397256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F80E9D6-ED8F-1847-9E9D-72C4D7DE11B9}"/>
              </a:ext>
            </a:extLst>
          </p:cNvPr>
          <p:cNvGrpSpPr/>
          <p:nvPr/>
        </p:nvGrpSpPr>
        <p:grpSpPr>
          <a:xfrm>
            <a:off x="6892568" y="1280220"/>
            <a:ext cx="4345703" cy="1470794"/>
            <a:chOff x="5780283" y="-61859"/>
            <a:chExt cx="4345703" cy="14707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72A61A-4573-3742-A77E-D01CCECD8162}"/>
                </a:ext>
              </a:extLst>
            </p:cNvPr>
            <p:cNvSpPr txBox="1"/>
            <p:nvPr/>
          </p:nvSpPr>
          <p:spPr>
            <a:xfrm>
              <a:off x="6158711" y="-61859"/>
              <a:ext cx="35658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The peak ratio of </a:t>
              </a:r>
            </a:p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six V100 GPUs over two IBM P9</a:t>
              </a:r>
            </a:p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(i.e., 43.33x)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2F2B81B-9B2F-0D4A-9585-EB5BEAA2C5E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7799486" y="861471"/>
              <a:ext cx="142155" cy="54746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58CB56-EF3D-E043-AD33-601DE4E79A85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83" y="1379906"/>
              <a:ext cx="4345703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7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CPU version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3FB35-DBDA-154A-9A1C-4333CD838334}"/>
              </a:ext>
            </a:extLst>
          </p:cNvPr>
          <p:cNvSpPr txBox="1"/>
          <p:nvPr/>
        </p:nvSpPr>
        <p:spPr>
          <a:xfrm>
            <a:off x="206930" y="1336332"/>
            <a:ext cx="9596637" cy="480131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</a:t>
            </a:r>
            <a:br>
              <a:rPr lang="en-US" sz="1800" dirty="0">
                <a:latin typeface="Menlo" panose="020B0609030804020204" pitchFamily="49" charset="0"/>
              </a:rPr>
            </a:b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parallel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E7689-4292-0D48-B77C-C3706F7026E3}"/>
              </a:ext>
            </a:extLst>
          </p:cNvPr>
          <p:cNvSpPr txBox="1"/>
          <p:nvPr/>
        </p:nvSpPr>
        <p:spPr>
          <a:xfrm>
            <a:off x="6488678" y="1336331"/>
            <a:ext cx="5284791" cy="1477328"/>
          </a:xfrm>
          <a:prstGeom prst="rect">
            <a:avLst/>
          </a:prstGeom>
          <a:solidFill>
            <a:schemeClr val="l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Multiplies one vector by a scalar and then adds it to another. </a:t>
            </a:r>
          </a:p>
          <a:p>
            <a:endParaRPr lang="en-US" sz="1800" dirty="0"/>
          </a:p>
          <a:p>
            <a:r>
              <a:rPr lang="en-US" sz="1800" dirty="0"/>
              <a:t>On the CPU, just use “#pragma </a:t>
            </a:r>
            <a:r>
              <a:rPr lang="en-US" sz="1800" dirty="0" err="1"/>
              <a:t>omp</a:t>
            </a:r>
            <a:r>
              <a:rPr lang="en-US" sz="1800" dirty="0"/>
              <a:t> parallel for” to run it in parallel.</a:t>
            </a:r>
          </a:p>
        </p:txBody>
      </p:sp>
    </p:spTree>
    <p:extLst>
      <p:ext uri="{BB962C8B-B14F-4D97-AF65-F5344CB8AC3E}">
        <p14:creationId xmlns:p14="http://schemas.microsoft.com/office/powerpoint/2010/main" val="42512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CPU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48DEE-70FA-6A4E-8433-C90175C227B8}"/>
              </a:ext>
            </a:extLst>
          </p:cNvPr>
          <p:cNvSpPr txBox="1"/>
          <p:nvPr/>
        </p:nvSpPr>
        <p:spPr>
          <a:xfrm>
            <a:off x="206930" y="1336332"/>
            <a:ext cx="9596637" cy="480131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panose="020B0609030804020204" pitchFamily="49" charset="0"/>
              </a:rPr>
              <a:t> </a:t>
            </a:r>
            <a:r>
              <a:rPr lang="en-US" sz="1800" dirty="0" err="1">
                <a:latin typeface="Menlo" panose="020B0609030804020204" pitchFamily="49" charset="0"/>
              </a:rPr>
              <a:t>start_time</a:t>
            </a:r>
            <a:r>
              <a:rPr lang="en-US" sz="1800" dirty="0">
                <a:latin typeface="Menlo" panose="020B0609030804020204" pitchFamily="49" charset="0"/>
              </a:rPr>
              <a:t>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();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CD7923"/>
                </a:solidFill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=0;i&lt;</a:t>
            </a:r>
            <a:r>
              <a:rPr lang="en-US" sz="1800" dirty="0" err="1">
                <a:latin typeface="Menlo" panose="020B0609030804020204" pitchFamily="49" charset="0"/>
              </a:rPr>
              <a:t>iters;i</a:t>
            </a:r>
            <a:r>
              <a:rPr lang="en-US" sz="1800" dirty="0">
                <a:latin typeface="Menlo" panose="020B0609030804020204" pitchFamily="49" charset="0"/>
              </a:rPr>
              <a:t>++)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();</a:t>
            </a:r>
            <a:br>
              <a:rPr lang="en-US" sz="1800" dirty="0">
                <a:latin typeface="Menlo" panose="020B0609030804020204" pitchFamily="49" charset="0"/>
              </a:rPr>
            </a:b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parallel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 - </a:t>
            </a:r>
            <a:r>
              <a:rPr lang="en-US" sz="1800" dirty="0" err="1">
                <a:latin typeface="Menlo" panose="020B0609030804020204" pitchFamily="49" charset="0"/>
              </a:rPr>
              <a:t>iteration_time</a:t>
            </a:r>
            <a:r>
              <a:rPr lang="en-US" sz="1800" dirty="0">
                <a:latin typeface="Menlo" panose="020B0609030804020204" pitchFamily="49" charset="0"/>
              </a:rPr>
              <a:t>[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}</a:t>
            </a:r>
            <a:br>
              <a:rPr lang="en-US" sz="1800" dirty="0">
                <a:latin typeface="Menlo" panose="020B0609030804020204" pitchFamily="49" charset="0"/>
              </a:rPr>
            </a:b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time = </a:t>
            </a:r>
            <a:r>
              <a:rPr lang="en-US" sz="1800" dirty="0" err="1">
                <a:latin typeface="Menlo" panose="020B0609030804020204" pitchFamily="49" charset="0"/>
              </a:rPr>
              <a:t>omp_get_wtime</a:t>
            </a:r>
            <a:r>
              <a:rPr lang="en-US" sz="1800" dirty="0">
                <a:latin typeface="Menlo" panose="020B0609030804020204" pitchFamily="49" charset="0"/>
              </a:rPr>
              <a:t>()-</a:t>
            </a:r>
            <a:r>
              <a:rPr lang="en-US" sz="1800" dirty="0" err="1">
                <a:latin typeface="Menlo" panose="020B0609030804020204" pitchFamily="49" charset="0"/>
              </a:rPr>
              <a:t>start_time</a:t>
            </a:r>
            <a:r>
              <a:rPr lang="en-US" sz="1800" dirty="0">
                <a:latin typeface="Menlo" panose="020B0609030804020204" pitchFamily="49" charset="0"/>
              </a:rPr>
              <a:t>;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</a:t>
            </a:r>
            <a:r>
              <a:rPr lang="en-US" sz="1800" dirty="0" err="1">
                <a:latin typeface="Menlo" panose="020B0609030804020204" pitchFamily="49" charset="0"/>
              </a:rPr>
              <a:t>printf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Menlo" panose="020B0609030804020204" pitchFamily="49" charset="0"/>
              </a:rPr>
              <a:t>"Time: %</a:t>
            </a:r>
            <a:r>
              <a:rPr lang="en-US" sz="1800" dirty="0" err="1">
                <a:solidFill>
                  <a:srgbClr val="AF3782"/>
                </a:solidFill>
                <a:latin typeface="Menlo" panose="020B0609030804020204" pitchFamily="49" charset="0"/>
              </a:rPr>
              <a:t>lf</a:t>
            </a:r>
            <a:r>
              <a:rPr lang="en-US" sz="1800" dirty="0">
                <a:solidFill>
                  <a:srgbClr val="AF3782"/>
                </a:solidFill>
                <a:latin typeface="Menlo" panose="020B0609030804020204" pitchFamily="49" charset="0"/>
              </a:rPr>
              <a:t>\n"</a:t>
            </a:r>
            <a:r>
              <a:rPr lang="en-US" sz="1800" dirty="0">
                <a:latin typeface="Menlo" panose="020B0609030804020204" pitchFamily="49" charset="0"/>
              </a:rPr>
              <a:t>, time);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E7689-4292-0D48-B77C-C3706F7026E3}"/>
              </a:ext>
            </a:extLst>
          </p:cNvPr>
          <p:cNvSpPr txBox="1"/>
          <p:nvPr/>
        </p:nvSpPr>
        <p:spPr>
          <a:xfrm>
            <a:off x="6488678" y="1336331"/>
            <a:ext cx="5284791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Multiplies one vector by a scalar and then adds it to another. </a:t>
            </a:r>
          </a:p>
          <a:p>
            <a:endParaRPr lang="en-US" sz="1800" dirty="0"/>
          </a:p>
          <a:p>
            <a:r>
              <a:rPr lang="en-US" sz="1800" dirty="0"/>
              <a:t>On the CPU, just use “#pragma </a:t>
            </a:r>
            <a:r>
              <a:rPr lang="en-US" sz="1800" dirty="0" err="1"/>
              <a:t>omp</a:t>
            </a:r>
            <a:r>
              <a:rPr lang="en-US" sz="1800" dirty="0"/>
              <a:t> parallel for” to run it in parallel.</a:t>
            </a:r>
          </a:p>
        </p:txBody>
      </p:sp>
    </p:spTree>
    <p:extLst>
      <p:ext uri="{BB962C8B-B14F-4D97-AF65-F5344CB8AC3E}">
        <p14:creationId xmlns:p14="http://schemas.microsoft.com/office/powerpoint/2010/main" val="39018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2E35589-304A-3A44-AC78-1441046A7889}"/>
              </a:ext>
            </a:extLst>
          </p:cNvPr>
          <p:cNvSpPr txBox="1"/>
          <p:nvPr/>
        </p:nvSpPr>
        <p:spPr>
          <a:xfrm>
            <a:off x="467241" y="1272112"/>
            <a:ext cx="11448585" cy="267823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Courier" pitchFamily="2" charset="0"/>
              </a:rPr>
              <a:t>$ </a:t>
            </a:r>
            <a:r>
              <a:rPr lang="en-US" sz="1867" b="1" dirty="0">
                <a:latin typeface="Courier" pitchFamily="2" charset="0"/>
              </a:rPr>
              <a:t>make </a:t>
            </a:r>
            <a:r>
              <a:rPr lang="en-US" sz="1867" b="1" dirty="0" err="1">
                <a:latin typeface="Courier" pitchFamily="2" charset="0"/>
              </a:rPr>
              <a:t>vector_add_cpu</a:t>
            </a:r>
            <a:endParaRPr lang="en-US" sz="1867" b="1" dirty="0">
              <a:latin typeface="Courier" pitchFamily="2" charset="0"/>
            </a:endParaRPr>
          </a:p>
          <a:p>
            <a:r>
              <a:rPr lang="en-US" sz="1867" dirty="0">
                <a:latin typeface="Courier" pitchFamily="2" charset="0"/>
              </a:rPr>
              <a:t> </a:t>
            </a:r>
            <a:r>
              <a:rPr lang="en-US" sz="1867" dirty="0" err="1">
                <a:latin typeface="Courier" pitchFamily="2" charset="0"/>
              </a:rPr>
              <a:t>xlc</a:t>
            </a:r>
            <a:r>
              <a:rPr lang="en-US" sz="1867" dirty="0">
                <a:latin typeface="Courier" pitchFamily="2" charset="0"/>
              </a:rPr>
              <a:t>++ -O2 -</a:t>
            </a:r>
            <a:r>
              <a:rPr lang="en-US" sz="1867" dirty="0" err="1">
                <a:latin typeface="Courier" pitchFamily="2" charset="0"/>
              </a:rPr>
              <a:t>qsmp</a:t>
            </a:r>
            <a:r>
              <a:rPr lang="en-US" sz="1867" dirty="0">
                <a:latin typeface="Courier" pitchFamily="2" charset="0"/>
              </a:rPr>
              <a:t>=</a:t>
            </a:r>
            <a:r>
              <a:rPr lang="en-US" sz="1867" dirty="0" err="1">
                <a:latin typeface="Courier" pitchFamily="2" charset="0"/>
              </a:rPr>
              <a:t>omp</a:t>
            </a:r>
            <a:r>
              <a:rPr lang="en-US" sz="1867" dirty="0">
                <a:latin typeface="Courier" pitchFamily="2" charset="0"/>
              </a:rPr>
              <a:t> </a:t>
            </a:r>
            <a:r>
              <a:rPr lang="en-US" sz="1867" dirty="0" err="1">
                <a:latin typeface="Courier" pitchFamily="2" charset="0"/>
              </a:rPr>
              <a:t>vector_add_cpu.cpp</a:t>
            </a:r>
            <a:r>
              <a:rPr lang="en-US" sz="1867" dirty="0">
                <a:latin typeface="Courier" pitchFamily="2" charset="0"/>
              </a:rPr>
              <a:t> -o </a:t>
            </a:r>
            <a:r>
              <a:rPr lang="en-US" sz="1867" dirty="0" err="1">
                <a:latin typeface="Courier" pitchFamily="2" charset="0"/>
              </a:rPr>
              <a:t>vector_add_cpu</a:t>
            </a:r>
            <a:endParaRPr lang="en-US" sz="1867" dirty="0">
              <a:latin typeface="Courier" pitchFamily="2" charset="0"/>
            </a:endParaRPr>
          </a:p>
          <a:p>
            <a:r>
              <a:rPr lang="en-US" sz="1867" dirty="0">
                <a:latin typeface="Courier" pitchFamily="2" charset="0"/>
              </a:rPr>
              <a:t>$ </a:t>
            </a:r>
            <a:r>
              <a:rPr lang="en-US" sz="1867" b="1" dirty="0">
                <a:latin typeface="Courier" pitchFamily="2" charset="0"/>
              </a:rPr>
              <a:t>./</a:t>
            </a:r>
            <a:r>
              <a:rPr lang="en-US" sz="1867" b="1" dirty="0" err="1">
                <a:latin typeface="Courier" pitchFamily="2" charset="0"/>
              </a:rPr>
              <a:t>run_vector_add_cpu.sh</a:t>
            </a:r>
            <a:r>
              <a:rPr lang="en-US" sz="1867" b="1" dirty="0">
                <a:latin typeface="Courier" pitchFamily="2" charset="0"/>
              </a:rPr>
              <a:t> </a:t>
            </a:r>
          </a:p>
          <a:p>
            <a:r>
              <a:rPr lang="en-US" sz="1867" dirty="0">
                <a:latin typeface="Courier" pitchFamily="2" charset="0"/>
              </a:rPr>
              <a:t>+ OMP_PROC_BIND=spread </a:t>
            </a:r>
          </a:p>
          <a:p>
            <a:r>
              <a:rPr lang="en-US" sz="1867" dirty="0">
                <a:latin typeface="Courier" pitchFamily="2" charset="0"/>
              </a:rPr>
              <a:t>+ OMP_NUM_THREADS=42 </a:t>
            </a:r>
          </a:p>
          <a:p>
            <a:r>
              <a:rPr lang="en-US" sz="1867" dirty="0">
                <a:latin typeface="Courier" pitchFamily="2" charset="0"/>
              </a:rPr>
              <a:t>+ </a:t>
            </a:r>
            <a:r>
              <a:rPr lang="en-US" sz="1867" dirty="0" err="1">
                <a:latin typeface="Courier" pitchFamily="2" charset="0"/>
              </a:rPr>
              <a:t>jsrun</a:t>
            </a:r>
            <a:r>
              <a:rPr lang="en-US" sz="1867" dirty="0">
                <a:latin typeface="Courier" pitchFamily="2" charset="0"/>
              </a:rPr>
              <a:t> -n 1 -a 1 -c 42 -r 1 --bind packed:42 ./</a:t>
            </a:r>
            <a:r>
              <a:rPr lang="en-US" sz="1867" dirty="0" err="1">
                <a:latin typeface="Courier" pitchFamily="2" charset="0"/>
              </a:rPr>
              <a:t>vector_add_cpu</a:t>
            </a:r>
            <a:endParaRPr lang="en-US" sz="1867" dirty="0">
              <a:latin typeface="Courier" pitchFamily="2" charset="0"/>
            </a:endParaRPr>
          </a:p>
          <a:p>
            <a:r>
              <a:rPr lang="en-US" sz="1867" dirty="0">
                <a:latin typeface="Courier" pitchFamily="2" charset="0"/>
              </a:rPr>
              <a:t> The total memory allocated is 8192.000 MB.</a:t>
            </a:r>
          </a:p>
          <a:p>
            <a:r>
              <a:rPr lang="en-US" sz="1867" dirty="0">
                <a:solidFill>
                  <a:srgbClr val="FF0000"/>
                </a:solidFill>
                <a:latin typeface="Courier" pitchFamily="2" charset="0"/>
              </a:rPr>
              <a:t> Time (s): 17.649502</a:t>
            </a:r>
          </a:p>
          <a:p>
            <a:r>
              <a:rPr lang="en-US" sz="1867" dirty="0">
                <a:latin typeface="Courier" pitchFamily="2" charset="0"/>
              </a:rPr>
              <a:t> Success!</a:t>
            </a:r>
            <a:endParaRPr lang="en-US" sz="1867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FA475-EFA1-2B40-A0D6-85C641B7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8CD287-17EB-F54C-947C-7C9BF2734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CPU version: Run it with 42 threads on the 2 P9s</a:t>
            </a:r>
          </a:p>
        </p:txBody>
      </p:sp>
    </p:spTree>
    <p:extLst>
      <p:ext uri="{BB962C8B-B14F-4D97-AF65-F5344CB8AC3E}">
        <p14:creationId xmlns:p14="http://schemas.microsoft.com/office/powerpoint/2010/main" val="34720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DE8-345F-5C4C-BB9F-3CB5038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E060-F160-704D-BAE6-69C9C0BC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pragmas to offload the compute?</a:t>
            </a:r>
          </a:p>
          <a:p>
            <a:r>
              <a:rPr lang="en-US" dirty="0"/>
              <a:t>What about data movement?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8FE21-245E-5549-952C-EEFFCA4565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A795F8-4B3C-D246-BF56-501AD8F09E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How to port from CPU to GPU?</a:t>
            </a:r>
          </a:p>
        </p:txBody>
      </p:sp>
    </p:spTree>
    <p:extLst>
      <p:ext uri="{BB962C8B-B14F-4D97-AF65-F5344CB8AC3E}">
        <p14:creationId xmlns:p14="http://schemas.microsoft.com/office/powerpoint/2010/main" val="24624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CPU version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3FB35-DBDA-154A-9A1C-4333CD838334}"/>
              </a:ext>
            </a:extLst>
          </p:cNvPr>
          <p:cNvSpPr txBox="1"/>
          <p:nvPr/>
        </p:nvSpPr>
        <p:spPr>
          <a:xfrm>
            <a:off x="206930" y="1336332"/>
            <a:ext cx="9596637" cy="535531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</a:t>
            </a:r>
            <a:br>
              <a:rPr lang="en-US" sz="1800" dirty="0">
                <a:latin typeface="Menlo" panose="020B0609030804020204" pitchFamily="49" charset="0"/>
              </a:rPr>
            </a:br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</a:rPr>
              <a:t>omp</a:t>
            </a:r>
            <a:r>
              <a:rPr lang="en-US" sz="1800" dirty="0">
                <a:latin typeface="Menlo" panose="020B0609030804020204" pitchFamily="49" charset="0"/>
              </a:rPr>
              <a:t> parallel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E7689-4292-0D48-B77C-C3706F7026E3}"/>
              </a:ext>
            </a:extLst>
          </p:cNvPr>
          <p:cNvSpPr txBox="1"/>
          <p:nvPr/>
        </p:nvSpPr>
        <p:spPr>
          <a:xfrm>
            <a:off x="6488678" y="1336331"/>
            <a:ext cx="5284791" cy="646331"/>
          </a:xfrm>
          <a:prstGeom prst="rect">
            <a:avLst/>
          </a:prstGeom>
          <a:solidFill>
            <a:schemeClr val="l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1. What pragmas to to offload the compute?</a:t>
            </a:r>
          </a:p>
          <a:p>
            <a:r>
              <a:rPr lang="en-US" sz="1800" dirty="0"/>
              <a:t>2. What about data movement?</a:t>
            </a:r>
          </a:p>
        </p:txBody>
      </p:sp>
    </p:spTree>
    <p:extLst>
      <p:ext uri="{BB962C8B-B14F-4D97-AF65-F5344CB8AC3E}">
        <p14:creationId xmlns:p14="http://schemas.microsoft.com/office/powerpoint/2010/main" val="39320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EE07-1740-7F4D-9652-ED1DEBA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5" y="166432"/>
            <a:ext cx="11771101" cy="8289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Vector addition in C/C++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4FF4-6AFA-184B-B5BA-2C232CAC8D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836617"/>
            <a:ext cx="11163868" cy="499715"/>
          </a:xfrm>
        </p:spPr>
        <p:txBody>
          <a:bodyPr/>
          <a:lstStyle/>
          <a:p>
            <a:r>
              <a:rPr lang="en-US" dirty="0"/>
              <a:t>CPU version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3FB35-DBDA-154A-9A1C-4333CD838334}"/>
              </a:ext>
            </a:extLst>
          </p:cNvPr>
          <p:cNvSpPr txBox="1"/>
          <p:nvPr/>
        </p:nvSpPr>
        <p:spPr>
          <a:xfrm>
            <a:off x="206930" y="1336332"/>
            <a:ext cx="9596637" cy="535531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</a:t>
            </a:r>
            <a:br>
              <a:rPr lang="en-US" sz="1800" dirty="0">
                <a:latin typeface="Menlo" panose="020B0609030804020204" pitchFamily="49" charset="0"/>
              </a:rPr>
            </a:br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solidFill>
                  <a:srgbClr val="7D7CA6"/>
                </a:solidFill>
                <a:latin typeface="Menlo" panose="020B0609030804020204" pitchFamily="49" charset="0"/>
              </a:rPr>
              <a:t>#pragma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4A327"/>
                </a:solidFill>
                <a:latin typeface="Menlo" panose="020B0609030804020204" pitchFamily="49" charset="0"/>
              </a:rPr>
              <a:t>size_t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</a:rPr>
              <a:t>=0; j&lt;ARRAY_SIZE; </a:t>
            </a:r>
            <a:r>
              <a:rPr lang="en-US" sz="1800" dirty="0" err="1">
                <a:latin typeface="Menlo" panose="020B0609030804020204" pitchFamily="49" charset="0"/>
              </a:rPr>
              <a:t>j++</a:t>
            </a:r>
            <a:r>
              <a:rPr lang="en-US" sz="1800" dirty="0">
                <a:latin typeface="Menlo" panose="020B0609030804020204" pitchFamily="49" charset="0"/>
              </a:rPr>
              <a:t>) {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  a[j] = a[j]+scalar*b[j];</a:t>
            </a:r>
          </a:p>
          <a:p>
            <a:r>
              <a:rPr lang="en-US" sz="1800" dirty="0">
                <a:latin typeface="Menlo" panose="020B0609030804020204" pitchFamily="49" charset="0"/>
              </a:rPr>
              <a:t>      }</a:t>
            </a: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  <a:p>
            <a:endParaRPr lang="en-US" sz="1800" dirty="0"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E7689-4292-0D48-B77C-C3706F7026E3}"/>
              </a:ext>
            </a:extLst>
          </p:cNvPr>
          <p:cNvSpPr txBox="1"/>
          <p:nvPr/>
        </p:nvSpPr>
        <p:spPr>
          <a:xfrm>
            <a:off x="6488678" y="1336331"/>
            <a:ext cx="5284791" cy="646331"/>
          </a:xfrm>
          <a:prstGeom prst="rect">
            <a:avLst/>
          </a:prstGeom>
          <a:solidFill>
            <a:schemeClr val="l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1. What pragmas to to offload the compute?</a:t>
            </a:r>
          </a:p>
          <a:p>
            <a:r>
              <a:rPr lang="en-US" sz="1800" dirty="0"/>
              <a:t>2. What about data movement?</a:t>
            </a:r>
          </a:p>
        </p:txBody>
      </p:sp>
    </p:spTree>
    <p:extLst>
      <p:ext uri="{BB962C8B-B14F-4D97-AF65-F5344CB8AC3E}">
        <p14:creationId xmlns:p14="http://schemas.microsoft.com/office/powerpoint/2010/main" val="8572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ECP color palette">
      <a:dk1>
        <a:srgbClr val="000000"/>
      </a:dk1>
      <a:lt1>
        <a:srgbClr val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12707</TotalTime>
  <Words>4337</Words>
  <Application>Microsoft Office PowerPoint</Application>
  <PresentationFormat>Widescreen</PresentationFormat>
  <Paragraphs>567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Theme</vt:lpstr>
      <vt:lpstr>OpenMP Tutorial Guided Demo (ECP Annual Meeting 2022)</vt:lpstr>
      <vt:lpstr>Agenda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Vector addition in C/C++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Introduction of GAMESS RI-MP2 miniapp in Fortran</vt:lpstr>
      <vt:lpstr> Porting to OpenMP offload for GAMESS RI-MP2 miniapp</vt:lpstr>
      <vt:lpstr>Introduction of GAMESS RI-MP2 miniapp in Fortran</vt:lpstr>
      <vt:lpstr> Porting to OpenMP offload for GAMESS RI-MP2 miniapp</vt:lpstr>
      <vt:lpstr> Porting to OpenMP offload for GAMESS RI-MP2 miniapp</vt:lpstr>
      <vt:lpstr> Porting to OpenMP offload for GAMESS RI-MP2 miniapp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4.5 and 5.0 Tutorial</dc:title>
  <cp:lastModifiedBy>Bertoni, Colleen</cp:lastModifiedBy>
  <cp:revision>227</cp:revision>
  <dcterms:modified xsi:type="dcterms:W3CDTF">2022-05-01T21:49:23Z</dcterms:modified>
</cp:coreProperties>
</file>