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6"/>
  </p:notesMasterIdLst>
  <p:sldIdLst>
    <p:sldId id="2079" r:id="rId2"/>
    <p:sldId id="2080" r:id="rId3"/>
    <p:sldId id="2141" r:id="rId4"/>
    <p:sldId id="2089" r:id="rId5"/>
    <p:sldId id="2142" r:id="rId6"/>
    <p:sldId id="2143" r:id="rId7"/>
    <p:sldId id="2144" r:id="rId8"/>
    <p:sldId id="2145" r:id="rId9"/>
    <p:sldId id="2146" r:id="rId10"/>
    <p:sldId id="2077" r:id="rId11"/>
    <p:sldId id="2147" r:id="rId12"/>
    <p:sldId id="2148" r:id="rId13"/>
    <p:sldId id="2149" r:id="rId14"/>
    <p:sldId id="2150" r:id="rId15"/>
    <p:sldId id="2161" r:id="rId16"/>
    <p:sldId id="2151" r:id="rId17"/>
    <p:sldId id="2152" r:id="rId18"/>
    <p:sldId id="2153" r:id="rId19"/>
    <p:sldId id="2154" r:id="rId20"/>
    <p:sldId id="2091" r:id="rId21"/>
    <p:sldId id="2092" r:id="rId22"/>
    <p:sldId id="2155" r:id="rId23"/>
    <p:sldId id="2156" r:id="rId24"/>
    <p:sldId id="2159" r:id="rId25"/>
  </p:sldIdLst>
  <p:sldSz cx="12192000" cy="6858000"/>
  <p:notesSz cx="7010400" cy="9296400"/>
  <p:embeddedFontLst>
    <p:embeddedFont>
      <p:font typeface="Arial Black" panose="020B0604020202020204" pitchFamily="34" charset="0"/>
      <p:bold r:id="rId27"/>
    </p:embeddedFont>
    <p:embeddedFont>
      <p:font typeface="Arial Unicode MS" panose="020B0604020202020204" pitchFamily="34" charset="-128"/>
      <p:regular r:id="rId28"/>
    </p:embeddedFont>
    <p:embeddedFont>
      <p:font typeface="Calibri" panose="020F0502020204030204" pitchFamily="34" charset="0"/>
      <p:regular r:id="rId29"/>
      <p:bold r:id="rId30"/>
      <p:italic r:id="rId31"/>
      <p:boldItalic r:id="rId32"/>
    </p:embeddedFont>
    <p:embeddedFont>
      <p:font typeface="Tahoma" panose="020B0604030504040204" pitchFamily="34" charset="0"/>
      <p:regular r:id="rId33"/>
      <p:bold r:id="rId34"/>
    </p:embeddedFont>
    <p:embeddedFont>
      <p:font typeface="Times"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02371A5-0BE0-A848-A3ED-731F6F18D6FE}">
          <p14:sldIdLst>
            <p14:sldId id="2079"/>
            <p14:sldId id="2080"/>
            <p14:sldId id="2141"/>
            <p14:sldId id="2089"/>
            <p14:sldId id="2142"/>
            <p14:sldId id="2143"/>
            <p14:sldId id="2144"/>
            <p14:sldId id="2145"/>
            <p14:sldId id="2146"/>
            <p14:sldId id="2077"/>
            <p14:sldId id="2147"/>
            <p14:sldId id="2148"/>
            <p14:sldId id="2149"/>
            <p14:sldId id="2150"/>
            <p14:sldId id="2161"/>
            <p14:sldId id="2151"/>
            <p14:sldId id="2152"/>
            <p14:sldId id="2153"/>
            <p14:sldId id="2154"/>
            <p14:sldId id="2091"/>
            <p14:sldId id="2092"/>
            <p14:sldId id="2155"/>
            <p14:sldId id="2156"/>
            <p14:sldId id="2159"/>
          </p14:sldIdLst>
        </p14:section>
        <p14:section name="start hands on" id="{46EEE20F-CD21-954A-9D5B-427C17B20762}">
          <p14:sldIdLst/>
        </p14:section>
        <p14:section name="Tasking" id="{009950AC-D9F4-3D4D-A846-40CBC7536049}">
          <p14:sldIdLst/>
        </p14:section>
        <p14:section name="application experiences" id="{7D5B2C6F-7EC5-4A4E-9907-C0B8C621AEED}">
          <p14:sldIdLst/>
        </p14:section>
        <p14:section name="New loop" id="{56D096C2-962D-2345-B7F2-4CBC41394095}">
          <p14:sldIdLst/>
        </p14:section>
        <p14:section name="Upcoming and future directions" id="{5A06795D-09CD-B846-9848-C7470CBF384D}">
          <p14:sldIdLst/>
        </p14:section>
        <p14:section name="Conclusions" id="{E0DE0E37-E01B-4441-BCD7-86AD30D27CE7}">
          <p14:sldIdLst/>
        </p14:section>
      </p14:sectionLst>
    </p:ex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140" roundtripDataSignature="AMtx7miaAIuYffGGW1hNhLmV/Kvb0OWx3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annes Doerfert" initials="" lastIdx="8" clrIdx="0"/>
  <p:cmAuthor id="7" name=" " initials=" [2]" lastIdx="1" clrIdx="7">
    <p:extLst>
      <p:ext uri="{19B8F6BF-5375-455C-9EA6-DF929625EA0E}">
        <p15:presenceInfo xmlns:p15="http://schemas.microsoft.com/office/powerpoint/2012/main" userId="S::bertoni@anl.gov::c62525bb-ecbc-4e44-932d-a47b47feb809" providerId="AD"/>
      </p:ext>
    </p:extLst>
  </p:cmAuthor>
  <p:cmAuthor id="1" name="Hernandez, Oscar" initials="HO" lastIdx="4" clrIdx="1">
    <p:extLst>
      <p:ext uri="{19B8F6BF-5375-455C-9EA6-DF929625EA0E}">
        <p15:presenceInfo xmlns:p15="http://schemas.microsoft.com/office/powerpoint/2012/main" userId="S::oscar_ornl.gov#ext#@doellnl.onmicrosoft.com::2a5d564d-c436-4db9-abd3-f52f49cd8816" providerId="AD"/>
      </p:ext>
    </p:extLst>
  </p:cmAuthor>
  <p:cmAuthor id="8" name="Kale, Vivek" initials="KV [2]" lastIdx="10" clrIdx="8">
    <p:extLst>
      <p:ext uri="{19B8F6BF-5375-455C-9EA6-DF929625EA0E}">
        <p15:presenceInfo xmlns:p15="http://schemas.microsoft.com/office/powerpoint/2012/main" userId="S::vkale@bnl.gov::478328ee-09c9-46da-a86e-e99e6c6b5eea" providerId="AD"/>
      </p:ext>
    </p:extLst>
  </p:cmAuthor>
  <p:cmAuthor id="2" name="Bertoni, Colleen" initials="BC" lastIdx="8" clrIdx="2">
    <p:extLst>
      <p:ext uri="{19B8F6BF-5375-455C-9EA6-DF929625EA0E}">
        <p15:presenceInfo xmlns:p15="http://schemas.microsoft.com/office/powerpoint/2012/main" userId="S::bertoni_anl.gov#ext#@doellnl.onmicrosoft.com::c62525bb-ecbc-4e44-932d-a47b47feb809" providerId="AD"/>
      </p:ext>
    </p:extLst>
  </p:cmAuthor>
  <p:cmAuthor id="9" name="Guest User" initials="GU [2]" lastIdx="1" clrIdx="9">
    <p:extLst>
      <p:ext uri="{19B8F6BF-5375-455C-9EA6-DF929625EA0E}">
        <p15:presenceInfo xmlns:p15="http://schemas.microsoft.com/office/powerpoint/2012/main" userId="S::urn:spo:anon#0bbbd5803a189d5b21e44acab8c910149b3bb5114288f327c9c3ce78c8677e9a::" providerId="AD"/>
      </p:ext>
    </p:extLst>
  </p:cmAuthor>
  <p:cmAuthor id="3" name=" " initials="" lastIdx="1" clrIdx="3">
    <p:extLst>
      <p:ext uri="{19B8F6BF-5375-455C-9EA6-DF929625EA0E}">
        <p15:presenceInfo xmlns:p15="http://schemas.microsoft.com/office/powerpoint/2012/main" userId="S::oh7@ornl.gov::2a5d564d-c436-4db9-abd3-f52f49cd8816" providerId="AD"/>
      </p:ext>
    </p:extLst>
  </p:cmAuthor>
  <p:cmAuthor id="4" name="Doerfert, Johannes" initials="DJ" lastIdx="2" clrIdx="4">
    <p:extLst>
      <p:ext uri="{19B8F6BF-5375-455C-9EA6-DF929625EA0E}">
        <p15:presenceInfo xmlns:p15="http://schemas.microsoft.com/office/powerpoint/2012/main" userId="S::jdoerfert_anl.gov#ext#@doellnl.onmicrosoft.com::f6dad1dd-6c13-42fb-b032-26279c1133cf" providerId="AD"/>
      </p:ext>
    </p:extLst>
  </p:cmAuthor>
  <p:cmAuthor id="5" name="Kale, Vivek" initials="KV" lastIdx="5" clrIdx="5">
    <p:extLst>
      <p:ext uri="{19B8F6BF-5375-455C-9EA6-DF929625EA0E}">
        <p15:presenceInfo xmlns:p15="http://schemas.microsoft.com/office/powerpoint/2012/main" userId="S::vkale_bnl.gov#ext#@doellnl.onmicrosoft.com::a2e6d7e8-2efd-4150-a4c9-3494282d04f4" providerId="AD"/>
      </p:ext>
    </p:extLst>
  </p:cmAuthor>
  <p:cmAuthor id="6" name="Guest User" initials="GU" lastIdx="1" clrIdx="6">
    <p:extLst>
      <p:ext uri="{19B8F6BF-5375-455C-9EA6-DF929625EA0E}">
        <p15:presenceInfo xmlns:p15="http://schemas.microsoft.com/office/powerpoint/2012/main" userId="S::urn:spo:anon#81ba026b01f04bca6b408d98e444e36ac2695ee316499a5893c498d2d286bf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7E909C-82A9-4935-BFDD-38EACDA89928}">
  <a:tblStyle styleId="{E57E909C-82A9-4935-BFDD-38EACDA8992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141"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40" Type="http://customschemas.google.com/relationships/presentationmetadata" Target="metadata"/><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14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14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comments/comment1.xml><?xml version="1.0" encoding="utf-8"?>
<p:cmLst xmlns:a="http://schemas.openxmlformats.org/drawingml/2006/main" xmlns:r="http://schemas.openxmlformats.org/officeDocument/2006/relationships" xmlns:p="http://schemas.openxmlformats.org/presentationml/2006/main">
  <p:cm authorId="8" dt="2022-04-28T16:14:26.630" idx="4">
    <p:pos x="10" y="10"/>
    <p:text>Maybe replace this with a ore recent plot but its fine if we can't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7" dt="2021-04-02T19:55:11.749" idx="1">
    <p:pos x="10" y="10"/>
    <p:text>Other AMD compilers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8" dt="2022-04-28T15:49:30.203" idx="2">
    <p:pos x="10" y="10"/>
    <p:text>@pophaless@ornl.gov cc. @bertoni@anl.gov </p:text>
    <p:extLst>
      <p:ext uri="{C676402C-5697-4E1C-873F-D02D1690AC5C}">
        <p15:threadingInfo xmlns:p15="http://schemas.microsoft.com/office/powerpoint/2012/main" timeZoneBias="240"/>
      </p:ext>
    </p:extLst>
  </p:cm>
  <p:cm authorId="8" dt="2022-04-28T15:50:58.602" idx="3">
    <p:pos x="10" y="106"/>
    <p:text>You can put in the slide on resources for OpenMP here. You can mention the LLVM OpenMP website as the last bullet, which can lead into the presentation by Johaness in the next section.</p:text>
    <p:extLst>
      <p:ext uri="{C676402C-5697-4E1C-873F-D02D1690AC5C}">
        <p15:threadingInfo xmlns:p15="http://schemas.microsoft.com/office/powerpoint/2012/main" timeZoneBias="240">
          <p15:parentCm authorId="8" idx="2"/>
        </p15:threadingInfo>
      </p:ext>
    </p:extLst>
  </p:cm>
  <p:cm authorId="9" dt="2022-04-29T07:27:04.043" idx="1">
    <p:pos x="10" y="202"/>
    <p:text>Done. Please feel free to edit as needed.
</p:text>
    <p:extLst>
      <p:ext uri="{C676402C-5697-4E1C-873F-D02D1690AC5C}">
        <p15:threadingInfo xmlns:p15="http://schemas.microsoft.com/office/powerpoint/2012/main" timeZoneBias="420">
          <p15:parentCm authorId="8" idx="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notes"/>
          <p:cNvSpPr txBox="1">
            <a:spLocks noGrp="1"/>
          </p:cNvSpPr>
          <p:nvPr>
            <p:ph type="body" idx="1"/>
          </p:nvPr>
        </p:nvSpPr>
        <p:spPr>
          <a:xfrm>
            <a:off x="701675" y="4416425"/>
            <a:ext cx="5607050" cy="41830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Add Swaroop as contributor?  Or, make tutorial with contributors</a:t>
            </a:r>
            <a:endParaRPr dirty="0"/>
          </a:p>
        </p:txBody>
      </p:sp>
      <p:sp>
        <p:nvSpPr>
          <p:cNvPr id="172" name="Google Shape;172;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6deade9761_1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6deade9761_1_0:notes"/>
          <p:cNvSpPr txBox="1">
            <a:spLocks noGrp="1"/>
          </p:cNvSpPr>
          <p:nvPr>
            <p:ph type="body" idx="1"/>
          </p:nvPr>
        </p:nvSpPr>
        <p:spPr>
          <a:xfrm>
            <a:off x="701040" y="4473892"/>
            <a:ext cx="5608320" cy="3660610"/>
          </a:xfrm>
          <a:prstGeom prst="rect">
            <a:avLst/>
          </a:prstGeom>
          <a:noFill/>
          <a:ln>
            <a:noFill/>
          </a:ln>
        </p:spPr>
        <p:txBody>
          <a:bodyPr spcFirstLastPara="1" wrap="square" lIns="93275" tIns="46625" rIns="93275" bIns="46625" anchor="t" anchorCtr="0">
            <a:noAutofit/>
          </a:bodyPr>
          <a:lstStyle/>
          <a:p>
            <a:pPr marL="0" lvl="0" indent="0" algn="l" rtl="0">
              <a:lnSpc>
                <a:spcPct val="100000"/>
              </a:lnSpc>
              <a:spcBef>
                <a:spcPts val="0"/>
              </a:spcBef>
              <a:spcAft>
                <a:spcPts val="0"/>
              </a:spcAft>
              <a:buClr>
                <a:schemeClr val="dk1"/>
              </a:buClr>
              <a:buSzPts val="1200"/>
              <a:buFont typeface="Calibri"/>
              <a:buNone/>
            </a:pPr>
            <a:endParaRPr sz="1400"/>
          </a:p>
        </p:txBody>
      </p:sp>
      <p:sp>
        <p:nvSpPr>
          <p:cNvPr id="750" name="Google Shape;750;g6deade9761_1_0:notes"/>
          <p:cNvSpPr txBox="1">
            <a:spLocks noGrp="1"/>
          </p:cNvSpPr>
          <p:nvPr>
            <p:ph type="sldNum" idx="12"/>
          </p:nvPr>
        </p:nvSpPr>
        <p:spPr>
          <a:xfrm>
            <a:off x="3970938" y="8829967"/>
            <a:ext cx="3037840" cy="466345"/>
          </a:xfrm>
          <a:prstGeom prst="rect">
            <a:avLst/>
          </a:prstGeom>
          <a:noFill/>
          <a:ln>
            <a:noFill/>
          </a:ln>
        </p:spPr>
        <p:txBody>
          <a:bodyPr spcFirstLastPara="1" wrap="square" lIns="93275" tIns="46625" rIns="93275" bIns="4662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sz="1400"/>
              <a:t>13</a:t>
            </a:fld>
            <a:endParaRPr sz="1400"/>
          </a:p>
        </p:txBody>
      </p:sp>
    </p:spTree>
    <p:extLst>
      <p:ext uri="{BB962C8B-B14F-4D97-AF65-F5344CB8AC3E}">
        <p14:creationId xmlns:p14="http://schemas.microsoft.com/office/powerpoint/2010/main" val="1940115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6deade9761_1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6deade9761_1_0:notes"/>
          <p:cNvSpPr txBox="1">
            <a:spLocks noGrp="1"/>
          </p:cNvSpPr>
          <p:nvPr>
            <p:ph type="body" idx="1"/>
          </p:nvPr>
        </p:nvSpPr>
        <p:spPr>
          <a:xfrm>
            <a:off x="701040" y="4473892"/>
            <a:ext cx="5608320" cy="3660610"/>
          </a:xfrm>
          <a:prstGeom prst="rect">
            <a:avLst/>
          </a:prstGeom>
          <a:noFill/>
          <a:ln>
            <a:noFill/>
          </a:ln>
        </p:spPr>
        <p:txBody>
          <a:bodyPr spcFirstLastPara="1" wrap="square" lIns="93275" tIns="46625" rIns="93275" bIns="46625" anchor="t" anchorCtr="0">
            <a:noAutofit/>
          </a:bodyPr>
          <a:lstStyle/>
          <a:p>
            <a:pPr marL="0" lvl="0" indent="0" algn="l" rtl="0">
              <a:lnSpc>
                <a:spcPct val="100000"/>
              </a:lnSpc>
              <a:spcBef>
                <a:spcPts val="0"/>
              </a:spcBef>
              <a:spcAft>
                <a:spcPts val="0"/>
              </a:spcAft>
              <a:buClr>
                <a:schemeClr val="dk1"/>
              </a:buClr>
              <a:buSzPts val="1200"/>
              <a:buFont typeface="Calibri"/>
              <a:buNone/>
            </a:pPr>
            <a:endParaRPr sz="1400"/>
          </a:p>
        </p:txBody>
      </p:sp>
      <p:sp>
        <p:nvSpPr>
          <p:cNvPr id="750" name="Google Shape;750;g6deade9761_1_0:notes"/>
          <p:cNvSpPr txBox="1">
            <a:spLocks noGrp="1"/>
          </p:cNvSpPr>
          <p:nvPr>
            <p:ph type="sldNum" idx="12"/>
          </p:nvPr>
        </p:nvSpPr>
        <p:spPr>
          <a:xfrm>
            <a:off x="3970938" y="8829967"/>
            <a:ext cx="3037840" cy="466345"/>
          </a:xfrm>
          <a:prstGeom prst="rect">
            <a:avLst/>
          </a:prstGeom>
          <a:noFill/>
          <a:ln>
            <a:noFill/>
          </a:ln>
        </p:spPr>
        <p:txBody>
          <a:bodyPr spcFirstLastPara="1" wrap="square" lIns="93275" tIns="46625" rIns="93275" bIns="4662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sz="1400"/>
              <a:t>14</a:t>
            </a:fld>
            <a:endParaRPr sz="1400"/>
          </a:p>
        </p:txBody>
      </p:sp>
    </p:spTree>
    <p:extLst>
      <p:ext uri="{BB962C8B-B14F-4D97-AF65-F5344CB8AC3E}">
        <p14:creationId xmlns:p14="http://schemas.microsoft.com/office/powerpoint/2010/main" val="3440758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6deade9761_1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6deade9761_1_0:notes"/>
          <p:cNvSpPr txBox="1">
            <a:spLocks noGrp="1"/>
          </p:cNvSpPr>
          <p:nvPr>
            <p:ph type="body" idx="1"/>
          </p:nvPr>
        </p:nvSpPr>
        <p:spPr>
          <a:xfrm>
            <a:off x="701040" y="4473892"/>
            <a:ext cx="5608320" cy="3660610"/>
          </a:xfrm>
          <a:prstGeom prst="rect">
            <a:avLst/>
          </a:prstGeom>
          <a:noFill/>
          <a:ln>
            <a:noFill/>
          </a:ln>
        </p:spPr>
        <p:txBody>
          <a:bodyPr spcFirstLastPara="1" wrap="square" lIns="93275" tIns="46625" rIns="93275" bIns="46625" anchor="t" anchorCtr="0">
            <a:noAutofit/>
          </a:bodyPr>
          <a:lstStyle/>
          <a:p>
            <a:pPr marL="0" lvl="0" indent="0" algn="l" rtl="0">
              <a:lnSpc>
                <a:spcPct val="100000"/>
              </a:lnSpc>
              <a:spcBef>
                <a:spcPts val="0"/>
              </a:spcBef>
              <a:spcAft>
                <a:spcPts val="0"/>
              </a:spcAft>
              <a:buClr>
                <a:schemeClr val="dk1"/>
              </a:buClr>
              <a:buSzPts val="1200"/>
              <a:buFont typeface="Calibri"/>
              <a:buNone/>
            </a:pPr>
            <a:endParaRPr sz="1400"/>
          </a:p>
        </p:txBody>
      </p:sp>
      <p:sp>
        <p:nvSpPr>
          <p:cNvPr id="750" name="Google Shape;750;g6deade9761_1_0:notes"/>
          <p:cNvSpPr txBox="1">
            <a:spLocks noGrp="1"/>
          </p:cNvSpPr>
          <p:nvPr>
            <p:ph type="sldNum" idx="12"/>
          </p:nvPr>
        </p:nvSpPr>
        <p:spPr>
          <a:xfrm>
            <a:off x="3970938" y="8829967"/>
            <a:ext cx="3037840" cy="466345"/>
          </a:xfrm>
          <a:prstGeom prst="rect">
            <a:avLst/>
          </a:prstGeom>
          <a:noFill/>
          <a:ln>
            <a:noFill/>
          </a:ln>
        </p:spPr>
        <p:txBody>
          <a:bodyPr spcFirstLastPara="1" wrap="square" lIns="93275" tIns="46625" rIns="93275" bIns="4662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sz="1400"/>
              <a:t>15</a:t>
            </a:fld>
            <a:endParaRPr sz="1400"/>
          </a:p>
        </p:txBody>
      </p:sp>
    </p:spTree>
    <p:extLst>
      <p:ext uri="{BB962C8B-B14F-4D97-AF65-F5344CB8AC3E}">
        <p14:creationId xmlns:p14="http://schemas.microsoft.com/office/powerpoint/2010/main" val="2521190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6deade9761_1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6deade9761_1_0:notes"/>
          <p:cNvSpPr txBox="1">
            <a:spLocks noGrp="1"/>
          </p:cNvSpPr>
          <p:nvPr>
            <p:ph type="body" idx="1"/>
          </p:nvPr>
        </p:nvSpPr>
        <p:spPr>
          <a:xfrm>
            <a:off x="701040" y="4473892"/>
            <a:ext cx="5608320" cy="3660610"/>
          </a:xfrm>
          <a:prstGeom prst="rect">
            <a:avLst/>
          </a:prstGeom>
          <a:noFill/>
          <a:ln>
            <a:noFill/>
          </a:ln>
        </p:spPr>
        <p:txBody>
          <a:bodyPr spcFirstLastPara="1" wrap="square" lIns="93275" tIns="46625" rIns="93275" bIns="46625" anchor="t" anchorCtr="0">
            <a:noAutofit/>
          </a:bodyPr>
          <a:lstStyle/>
          <a:p>
            <a:pPr marL="0" lvl="0" indent="0" algn="l" rtl="0">
              <a:lnSpc>
                <a:spcPct val="100000"/>
              </a:lnSpc>
              <a:spcBef>
                <a:spcPts val="0"/>
              </a:spcBef>
              <a:spcAft>
                <a:spcPts val="0"/>
              </a:spcAft>
              <a:buClr>
                <a:schemeClr val="dk1"/>
              </a:buClr>
              <a:buSzPts val="1200"/>
              <a:buFont typeface="Calibri"/>
              <a:buNone/>
            </a:pPr>
            <a:endParaRPr sz="1400"/>
          </a:p>
        </p:txBody>
      </p:sp>
      <p:sp>
        <p:nvSpPr>
          <p:cNvPr id="750" name="Google Shape;750;g6deade9761_1_0:notes"/>
          <p:cNvSpPr txBox="1">
            <a:spLocks noGrp="1"/>
          </p:cNvSpPr>
          <p:nvPr>
            <p:ph type="sldNum" idx="12"/>
          </p:nvPr>
        </p:nvSpPr>
        <p:spPr>
          <a:xfrm>
            <a:off x="3970938" y="8829967"/>
            <a:ext cx="3037840" cy="466345"/>
          </a:xfrm>
          <a:prstGeom prst="rect">
            <a:avLst/>
          </a:prstGeom>
          <a:noFill/>
          <a:ln>
            <a:noFill/>
          </a:ln>
        </p:spPr>
        <p:txBody>
          <a:bodyPr spcFirstLastPara="1" wrap="square" lIns="93275" tIns="46625" rIns="93275" bIns="4662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sz="1400"/>
              <a:t>16</a:t>
            </a:fld>
            <a:endParaRPr sz="1400"/>
          </a:p>
        </p:txBody>
      </p:sp>
    </p:spTree>
    <p:extLst>
      <p:ext uri="{BB962C8B-B14F-4D97-AF65-F5344CB8AC3E}">
        <p14:creationId xmlns:p14="http://schemas.microsoft.com/office/powerpoint/2010/main" val="1629731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6deade9761_1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6deade9761_1_0:notes"/>
          <p:cNvSpPr txBox="1">
            <a:spLocks noGrp="1"/>
          </p:cNvSpPr>
          <p:nvPr>
            <p:ph type="body" idx="1"/>
          </p:nvPr>
        </p:nvSpPr>
        <p:spPr>
          <a:xfrm>
            <a:off x="701040" y="4473892"/>
            <a:ext cx="5608320" cy="3660610"/>
          </a:xfrm>
          <a:prstGeom prst="rect">
            <a:avLst/>
          </a:prstGeom>
          <a:noFill/>
          <a:ln>
            <a:noFill/>
          </a:ln>
        </p:spPr>
        <p:txBody>
          <a:bodyPr spcFirstLastPara="1" wrap="square" lIns="93275" tIns="46625" rIns="93275" bIns="46625" anchor="t" anchorCtr="0">
            <a:noAutofit/>
          </a:bodyPr>
          <a:lstStyle/>
          <a:p>
            <a:pPr marL="0" lvl="0" indent="0" algn="l" rtl="0">
              <a:lnSpc>
                <a:spcPct val="100000"/>
              </a:lnSpc>
              <a:spcBef>
                <a:spcPts val="0"/>
              </a:spcBef>
              <a:spcAft>
                <a:spcPts val="0"/>
              </a:spcAft>
              <a:buClr>
                <a:schemeClr val="dk1"/>
              </a:buClr>
              <a:buSzPts val="1200"/>
              <a:buFont typeface="Calibri"/>
              <a:buNone/>
            </a:pPr>
            <a:endParaRPr sz="1400"/>
          </a:p>
        </p:txBody>
      </p:sp>
      <p:sp>
        <p:nvSpPr>
          <p:cNvPr id="750" name="Google Shape;750;g6deade9761_1_0:notes"/>
          <p:cNvSpPr txBox="1">
            <a:spLocks noGrp="1"/>
          </p:cNvSpPr>
          <p:nvPr>
            <p:ph type="sldNum" idx="12"/>
          </p:nvPr>
        </p:nvSpPr>
        <p:spPr>
          <a:xfrm>
            <a:off x="3970938" y="8829967"/>
            <a:ext cx="3037840" cy="466345"/>
          </a:xfrm>
          <a:prstGeom prst="rect">
            <a:avLst/>
          </a:prstGeom>
          <a:noFill/>
          <a:ln>
            <a:noFill/>
          </a:ln>
        </p:spPr>
        <p:txBody>
          <a:bodyPr spcFirstLastPara="1" wrap="square" lIns="93275" tIns="46625" rIns="93275" bIns="4662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sz="1400"/>
              <a:t>17</a:t>
            </a:fld>
            <a:endParaRPr sz="1400"/>
          </a:p>
        </p:txBody>
      </p:sp>
    </p:spTree>
    <p:extLst>
      <p:ext uri="{BB962C8B-B14F-4D97-AF65-F5344CB8AC3E}">
        <p14:creationId xmlns:p14="http://schemas.microsoft.com/office/powerpoint/2010/main" val="242087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6deade9761_1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6deade9761_1_0:notes"/>
          <p:cNvSpPr txBox="1">
            <a:spLocks noGrp="1"/>
          </p:cNvSpPr>
          <p:nvPr>
            <p:ph type="body" idx="1"/>
          </p:nvPr>
        </p:nvSpPr>
        <p:spPr>
          <a:xfrm>
            <a:off x="701040" y="4473892"/>
            <a:ext cx="5608320" cy="3660610"/>
          </a:xfrm>
          <a:prstGeom prst="rect">
            <a:avLst/>
          </a:prstGeom>
          <a:noFill/>
          <a:ln>
            <a:noFill/>
          </a:ln>
        </p:spPr>
        <p:txBody>
          <a:bodyPr spcFirstLastPara="1" wrap="square" lIns="93275" tIns="46625" rIns="93275" bIns="46625" anchor="t" anchorCtr="0">
            <a:noAutofit/>
          </a:bodyPr>
          <a:lstStyle/>
          <a:p>
            <a:pPr marL="0" lvl="0" indent="0" algn="l" rtl="0">
              <a:lnSpc>
                <a:spcPct val="100000"/>
              </a:lnSpc>
              <a:spcBef>
                <a:spcPts val="0"/>
              </a:spcBef>
              <a:spcAft>
                <a:spcPts val="0"/>
              </a:spcAft>
              <a:buClr>
                <a:schemeClr val="dk1"/>
              </a:buClr>
              <a:buSzPts val="1200"/>
              <a:buFont typeface="Calibri"/>
              <a:buNone/>
            </a:pPr>
            <a:endParaRPr sz="1400"/>
          </a:p>
        </p:txBody>
      </p:sp>
      <p:sp>
        <p:nvSpPr>
          <p:cNvPr id="750" name="Google Shape;750;g6deade9761_1_0:notes"/>
          <p:cNvSpPr txBox="1">
            <a:spLocks noGrp="1"/>
          </p:cNvSpPr>
          <p:nvPr>
            <p:ph type="sldNum" idx="12"/>
          </p:nvPr>
        </p:nvSpPr>
        <p:spPr>
          <a:xfrm>
            <a:off x="3970938" y="8829967"/>
            <a:ext cx="3037840" cy="466345"/>
          </a:xfrm>
          <a:prstGeom prst="rect">
            <a:avLst/>
          </a:prstGeom>
          <a:noFill/>
          <a:ln>
            <a:noFill/>
          </a:ln>
        </p:spPr>
        <p:txBody>
          <a:bodyPr spcFirstLastPara="1" wrap="square" lIns="93275" tIns="46625" rIns="93275" bIns="4662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sz="1400"/>
              <a:t>19</a:t>
            </a:fld>
            <a:endParaRPr sz="1400"/>
          </a:p>
        </p:txBody>
      </p:sp>
    </p:spTree>
    <p:extLst>
      <p:ext uri="{BB962C8B-B14F-4D97-AF65-F5344CB8AC3E}">
        <p14:creationId xmlns:p14="http://schemas.microsoft.com/office/powerpoint/2010/main" val="2409869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6deade9761_1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6deade9761_1_0:notes"/>
          <p:cNvSpPr txBox="1">
            <a:spLocks noGrp="1"/>
          </p:cNvSpPr>
          <p:nvPr>
            <p:ph type="body" idx="1"/>
          </p:nvPr>
        </p:nvSpPr>
        <p:spPr>
          <a:xfrm>
            <a:off x="701040" y="4473892"/>
            <a:ext cx="5608320" cy="3660610"/>
          </a:xfrm>
          <a:prstGeom prst="rect">
            <a:avLst/>
          </a:prstGeom>
          <a:noFill/>
          <a:ln>
            <a:noFill/>
          </a:ln>
        </p:spPr>
        <p:txBody>
          <a:bodyPr spcFirstLastPara="1" wrap="square" lIns="93275" tIns="46625" rIns="93275" bIns="46625" anchor="t" anchorCtr="0">
            <a:noAutofit/>
          </a:bodyPr>
          <a:lstStyle/>
          <a:p>
            <a:pPr marL="0" lvl="0" indent="0" algn="l" rtl="0">
              <a:lnSpc>
                <a:spcPct val="100000"/>
              </a:lnSpc>
              <a:spcBef>
                <a:spcPts val="0"/>
              </a:spcBef>
              <a:spcAft>
                <a:spcPts val="0"/>
              </a:spcAft>
              <a:buClr>
                <a:schemeClr val="dk1"/>
              </a:buClr>
              <a:buSzPts val="1200"/>
              <a:buFont typeface="Calibri"/>
              <a:buNone/>
            </a:pPr>
            <a:endParaRPr sz="1400"/>
          </a:p>
        </p:txBody>
      </p:sp>
      <p:sp>
        <p:nvSpPr>
          <p:cNvPr id="750" name="Google Shape;750;g6deade9761_1_0:notes"/>
          <p:cNvSpPr txBox="1">
            <a:spLocks noGrp="1"/>
          </p:cNvSpPr>
          <p:nvPr>
            <p:ph type="sldNum" idx="12"/>
          </p:nvPr>
        </p:nvSpPr>
        <p:spPr>
          <a:xfrm>
            <a:off x="3970938" y="8829967"/>
            <a:ext cx="3037840" cy="466345"/>
          </a:xfrm>
          <a:prstGeom prst="rect">
            <a:avLst/>
          </a:prstGeom>
          <a:noFill/>
          <a:ln>
            <a:noFill/>
          </a:ln>
        </p:spPr>
        <p:txBody>
          <a:bodyPr spcFirstLastPara="1" wrap="square" lIns="93275" tIns="46625" rIns="93275" bIns="4662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sz="1400"/>
              <a:t>20</a:t>
            </a:fld>
            <a:endParaRPr sz="1400"/>
          </a:p>
        </p:txBody>
      </p:sp>
    </p:spTree>
    <p:extLst>
      <p:ext uri="{BB962C8B-B14F-4D97-AF65-F5344CB8AC3E}">
        <p14:creationId xmlns:p14="http://schemas.microsoft.com/office/powerpoint/2010/main" val="2409869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6deade9761_1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6deade9761_1_0:notes"/>
          <p:cNvSpPr txBox="1">
            <a:spLocks noGrp="1"/>
          </p:cNvSpPr>
          <p:nvPr>
            <p:ph type="body" idx="1"/>
          </p:nvPr>
        </p:nvSpPr>
        <p:spPr>
          <a:xfrm>
            <a:off x="701040" y="4473892"/>
            <a:ext cx="5608320" cy="3660610"/>
          </a:xfrm>
          <a:prstGeom prst="rect">
            <a:avLst/>
          </a:prstGeom>
          <a:noFill/>
          <a:ln>
            <a:noFill/>
          </a:ln>
        </p:spPr>
        <p:txBody>
          <a:bodyPr spcFirstLastPara="1" wrap="square" lIns="93275" tIns="46625" rIns="93275" bIns="46625" anchor="t" anchorCtr="0">
            <a:noAutofit/>
          </a:bodyPr>
          <a:lstStyle/>
          <a:p>
            <a:pPr marL="0" lvl="0" indent="0" algn="l" rtl="0">
              <a:lnSpc>
                <a:spcPct val="100000"/>
              </a:lnSpc>
              <a:spcBef>
                <a:spcPts val="0"/>
              </a:spcBef>
              <a:spcAft>
                <a:spcPts val="0"/>
              </a:spcAft>
              <a:buClr>
                <a:schemeClr val="dk1"/>
              </a:buClr>
              <a:buSzPts val="1200"/>
              <a:buFont typeface="Calibri"/>
              <a:buNone/>
            </a:pPr>
            <a:endParaRPr sz="1400"/>
          </a:p>
        </p:txBody>
      </p:sp>
      <p:sp>
        <p:nvSpPr>
          <p:cNvPr id="750" name="Google Shape;750;g6deade9761_1_0:notes"/>
          <p:cNvSpPr txBox="1">
            <a:spLocks noGrp="1"/>
          </p:cNvSpPr>
          <p:nvPr>
            <p:ph type="sldNum" idx="12"/>
          </p:nvPr>
        </p:nvSpPr>
        <p:spPr>
          <a:xfrm>
            <a:off x="3970938" y="8829967"/>
            <a:ext cx="3037840" cy="466345"/>
          </a:xfrm>
          <a:prstGeom prst="rect">
            <a:avLst/>
          </a:prstGeom>
          <a:noFill/>
          <a:ln>
            <a:noFill/>
          </a:ln>
        </p:spPr>
        <p:txBody>
          <a:bodyPr spcFirstLastPara="1" wrap="square" lIns="93275" tIns="46625" rIns="93275" bIns="4662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sz="1400"/>
              <a:t>21</a:t>
            </a:fld>
            <a:endParaRPr sz="1400"/>
          </a:p>
        </p:txBody>
      </p:sp>
    </p:spTree>
    <p:extLst>
      <p:ext uri="{BB962C8B-B14F-4D97-AF65-F5344CB8AC3E}">
        <p14:creationId xmlns:p14="http://schemas.microsoft.com/office/powerpoint/2010/main" val="2409869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8:notes"/>
          <p:cNvSpPr txBox="1">
            <a:spLocks noGrp="1"/>
          </p:cNvSpPr>
          <p:nvPr>
            <p:ph type="body" idx="1"/>
          </p:nvPr>
        </p:nvSpPr>
        <p:spPr>
          <a:xfrm>
            <a:off x="701675" y="4416425"/>
            <a:ext cx="5607050" cy="41830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60" name="Google Shape;460;p1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2:notes"/>
          <p:cNvSpPr txBox="1">
            <a:spLocks noGrp="1"/>
          </p:cNvSpPr>
          <p:nvPr>
            <p:ph type="body" idx="1"/>
          </p:nvPr>
        </p:nvSpPr>
        <p:spPr>
          <a:xfrm>
            <a:off x="701675" y="4416425"/>
            <a:ext cx="5607000" cy="418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180" name="Google Shape;180;p2: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notes"/>
          <p:cNvSpPr txBox="1">
            <a:spLocks noGrp="1"/>
          </p:cNvSpPr>
          <p:nvPr>
            <p:ph type="body" idx="1"/>
          </p:nvPr>
        </p:nvSpPr>
        <p:spPr>
          <a:xfrm>
            <a:off x="701675" y="4416425"/>
            <a:ext cx="5607050" cy="41830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00" name="Google Shape;200;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357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notes"/>
          <p:cNvSpPr txBox="1">
            <a:spLocks noGrp="1"/>
          </p:cNvSpPr>
          <p:nvPr>
            <p:ph type="body" idx="1"/>
          </p:nvPr>
        </p:nvSpPr>
        <p:spPr>
          <a:xfrm>
            <a:off x="701675" y="4416425"/>
            <a:ext cx="5607050" cy="41830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00" name="Google Shape;200;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406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7:notes"/>
          <p:cNvSpPr txBox="1">
            <a:spLocks noGrp="1"/>
          </p:cNvSpPr>
          <p:nvPr>
            <p:ph type="body" idx="1"/>
          </p:nvPr>
        </p:nvSpPr>
        <p:spPr>
          <a:xfrm>
            <a:off x="701675" y="4416425"/>
            <a:ext cx="5607050" cy="41830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45" name="Google Shape;245;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8:notes"/>
          <p:cNvSpPr txBox="1">
            <a:spLocks noGrp="1"/>
          </p:cNvSpPr>
          <p:nvPr>
            <p:ph type="body" idx="1"/>
          </p:nvPr>
        </p:nvSpPr>
        <p:spPr>
          <a:xfrm>
            <a:off x="701675" y="4416425"/>
            <a:ext cx="5607050" cy="4183063"/>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endParaRPr/>
          </a:p>
        </p:txBody>
      </p:sp>
      <p:sp>
        <p:nvSpPr>
          <p:cNvPr id="254" name="Google Shape;254;p8:notes"/>
          <p:cNvSpPr txBox="1">
            <a:spLocks noGrp="1"/>
          </p:cNvSpPr>
          <p:nvPr>
            <p:ph type="sldNum" idx="12"/>
          </p:nvPr>
        </p:nvSpPr>
        <p:spPr>
          <a:xfrm>
            <a:off x="3970338" y="8829675"/>
            <a:ext cx="3038475" cy="465138"/>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43807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9:notes"/>
          <p:cNvSpPr txBox="1">
            <a:spLocks noGrp="1"/>
          </p:cNvSpPr>
          <p:nvPr>
            <p:ph type="body" idx="1"/>
          </p:nvPr>
        </p:nvSpPr>
        <p:spPr>
          <a:xfrm>
            <a:off x="701675" y="4416425"/>
            <a:ext cx="5607050" cy="4183063"/>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endParaRPr/>
          </a:p>
        </p:txBody>
      </p:sp>
      <p:sp>
        <p:nvSpPr>
          <p:cNvPr id="356" name="Google Shape;356;p9:notes"/>
          <p:cNvSpPr txBox="1">
            <a:spLocks noGrp="1"/>
          </p:cNvSpPr>
          <p:nvPr>
            <p:ph type="sldNum" idx="12"/>
          </p:nvPr>
        </p:nvSpPr>
        <p:spPr>
          <a:xfrm>
            <a:off x="3970338" y="8829675"/>
            <a:ext cx="3038475" cy="465138"/>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2:notes"/>
          <p:cNvSpPr txBox="1">
            <a:spLocks noGrp="1"/>
          </p:cNvSpPr>
          <p:nvPr>
            <p:ph type="body" idx="1"/>
          </p:nvPr>
        </p:nvSpPr>
        <p:spPr>
          <a:xfrm>
            <a:off x="701675" y="4416425"/>
            <a:ext cx="5607000" cy="418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03" name="Google Shape;403;p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654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5:notes"/>
          <p:cNvSpPr txBox="1">
            <a:spLocks noGrp="1"/>
          </p:cNvSpPr>
          <p:nvPr>
            <p:ph type="body" idx="1"/>
          </p:nvPr>
        </p:nvSpPr>
        <p:spPr>
          <a:xfrm>
            <a:off x="701675" y="4416425"/>
            <a:ext cx="5607050" cy="41830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30" name="Google Shape;430;p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Title Slide" type="title">
  <p:cSld name="TITLE">
    <p:spTree>
      <p:nvGrpSpPr>
        <p:cNvPr id="1" name="Shape 18"/>
        <p:cNvGrpSpPr/>
        <p:nvPr/>
      </p:nvGrpSpPr>
      <p:grpSpPr>
        <a:xfrm>
          <a:off x="0" y="0"/>
          <a:ext cx="0" cy="0"/>
          <a:chOff x="0" y="0"/>
          <a:chExt cx="0" cy="0"/>
        </a:xfrm>
      </p:grpSpPr>
      <p:pic>
        <p:nvPicPr>
          <p:cNvPr id="19" name="Google Shape;19;p48"/>
          <p:cNvPicPr preferRelativeResize="0"/>
          <p:nvPr/>
        </p:nvPicPr>
        <p:blipFill rotWithShape="1">
          <a:blip r:embed="rId2">
            <a:alphaModFix/>
          </a:blip>
          <a:srcRect/>
          <a:stretch/>
        </p:blipFill>
        <p:spPr>
          <a:xfrm>
            <a:off x="3152700" y="6162526"/>
            <a:ext cx="3451597" cy="430836"/>
          </a:xfrm>
          <a:prstGeom prst="rect">
            <a:avLst/>
          </a:prstGeom>
          <a:noFill/>
          <a:ln>
            <a:noFill/>
          </a:ln>
        </p:spPr>
      </p:pic>
      <p:pic>
        <p:nvPicPr>
          <p:cNvPr id="20" name="Google Shape;20;p48"/>
          <p:cNvPicPr preferRelativeResize="0"/>
          <p:nvPr/>
        </p:nvPicPr>
        <p:blipFill rotWithShape="1">
          <a:blip r:embed="rId3">
            <a:alphaModFix/>
          </a:blip>
          <a:srcRect b="70693"/>
          <a:stretch/>
        </p:blipFill>
        <p:spPr>
          <a:xfrm>
            <a:off x="447794" y="6230316"/>
            <a:ext cx="1959015" cy="460818"/>
          </a:xfrm>
          <a:prstGeom prst="rect">
            <a:avLst/>
          </a:prstGeom>
          <a:noFill/>
          <a:ln>
            <a:noFill/>
          </a:ln>
        </p:spPr>
      </p:pic>
      <p:pic>
        <p:nvPicPr>
          <p:cNvPr id="21" name="Google Shape;21;p48"/>
          <p:cNvPicPr preferRelativeResize="0"/>
          <p:nvPr/>
        </p:nvPicPr>
        <p:blipFill rotWithShape="1">
          <a:blip r:embed="rId4">
            <a:alphaModFix/>
          </a:blip>
          <a:srcRect/>
          <a:stretch/>
        </p:blipFill>
        <p:spPr>
          <a:xfrm>
            <a:off x="7692570" y="4458940"/>
            <a:ext cx="4062849" cy="1389960"/>
          </a:xfrm>
          <a:prstGeom prst="rect">
            <a:avLst/>
          </a:prstGeom>
          <a:noFill/>
          <a:ln>
            <a:noFill/>
          </a:ln>
        </p:spPr>
      </p:pic>
      <p:grpSp>
        <p:nvGrpSpPr>
          <p:cNvPr id="22" name="Google Shape;22;p48"/>
          <p:cNvGrpSpPr/>
          <p:nvPr/>
        </p:nvGrpSpPr>
        <p:grpSpPr>
          <a:xfrm>
            <a:off x="-12900" y="6002316"/>
            <a:ext cx="12235071" cy="27432"/>
            <a:chOff x="-9675" y="6830568"/>
            <a:chExt cx="9176303" cy="27432"/>
          </a:xfrm>
        </p:grpSpPr>
        <p:sp>
          <p:nvSpPr>
            <p:cNvPr id="23" name="Google Shape;23;p48"/>
            <p:cNvSpPr/>
            <p:nvPr/>
          </p:nvSpPr>
          <p:spPr>
            <a:xfrm>
              <a:off x="5529226" y="6830568"/>
              <a:ext cx="3637402" cy="27432"/>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48"/>
            <p:cNvSpPr/>
            <p:nvPr/>
          </p:nvSpPr>
          <p:spPr>
            <a:xfrm>
              <a:off x="-9675" y="6830568"/>
              <a:ext cx="5542707" cy="27432"/>
            </a:xfrm>
            <a:prstGeom prst="rect">
              <a:avLst/>
            </a:prstGeom>
            <a:solidFill>
              <a:srgbClr val="1A8DC3"/>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5" name="Google Shape;25;p48"/>
          <p:cNvSpPr txBox="1">
            <a:spLocks noGrp="1"/>
          </p:cNvSpPr>
          <p:nvPr>
            <p:ph type="ctrTitle"/>
          </p:nvPr>
        </p:nvSpPr>
        <p:spPr>
          <a:xfrm>
            <a:off x="292608" y="173736"/>
            <a:ext cx="11375136" cy="484748"/>
          </a:xfrm>
          <a:prstGeom prst="rect">
            <a:avLst/>
          </a:prstGeom>
          <a:noFill/>
          <a:ln>
            <a:noFill/>
          </a:ln>
        </p:spPr>
        <p:txBody>
          <a:bodyPr spcFirstLastPara="1" wrap="square" lIns="91425" tIns="91425" rIns="91425" bIns="91425" anchor="t" anchorCtr="0">
            <a:noAutofit/>
          </a:bodyPr>
          <a:lstStyle>
            <a:lvl1pPr marR="0" lvl="0" algn="l">
              <a:lnSpc>
                <a:spcPct val="85000"/>
              </a:lnSpc>
              <a:spcBef>
                <a:spcPts val="0"/>
              </a:spcBef>
              <a:spcAft>
                <a:spcPts val="0"/>
              </a:spcAft>
              <a:buSzPts val="1400"/>
              <a:buNone/>
              <a:defRPr sz="3000" b="1"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2pPr>
            <a:lvl3pPr marR="0" lvl="2"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3pPr>
            <a:lvl4pPr marR="0" lvl="3"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4pPr>
            <a:lvl5pPr marR="0" lvl="4"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5pPr>
            <a:lvl6pPr marR="0" lvl="5"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6pPr>
            <a:lvl7pPr marR="0" lvl="6"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7pPr>
            <a:lvl8pPr marR="0" lvl="7"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8pPr>
            <a:lvl9pPr marR="0" lvl="8"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9pPr>
          </a:lstStyle>
          <a:p>
            <a:endParaRPr/>
          </a:p>
        </p:txBody>
      </p:sp>
      <p:sp>
        <p:nvSpPr>
          <p:cNvPr id="26" name="Google Shape;26;p48"/>
          <p:cNvSpPr txBox="1">
            <a:spLocks noGrp="1"/>
          </p:cNvSpPr>
          <p:nvPr>
            <p:ph type="subTitle" idx="1"/>
          </p:nvPr>
        </p:nvSpPr>
        <p:spPr>
          <a:xfrm>
            <a:off x="292607" y="1600200"/>
            <a:ext cx="11375136" cy="757130"/>
          </a:xfrm>
          <a:prstGeom prst="rect">
            <a:avLst/>
          </a:prstGeom>
          <a:noFill/>
          <a:ln>
            <a:noFill/>
          </a:ln>
        </p:spPr>
        <p:txBody>
          <a:bodyPr spcFirstLastPara="1" wrap="square" lIns="91425" tIns="91425" rIns="91425" bIns="91425" anchor="t" anchorCtr="0">
            <a:noAutofit/>
          </a:bodyPr>
          <a:lstStyle>
            <a:lvl1pPr marR="0" lvl="0" algn="l">
              <a:lnSpc>
                <a:spcPct val="90000"/>
              </a:lnSpc>
              <a:spcBef>
                <a:spcPts val="14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a:lnSpc>
                <a:spcPct val="90000"/>
              </a:lnSpc>
              <a:spcBef>
                <a:spcPts val="800"/>
              </a:spcBef>
              <a:spcAft>
                <a:spcPts val="0"/>
              </a:spcAft>
              <a:buClr>
                <a:schemeClr val="dk1"/>
              </a:buClr>
              <a:buSzPts val="2000"/>
              <a:buFont typeface="Arial"/>
              <a:buNone/>
              <a:defRPr sz="2000" b="0" i="0" u="none" strike="noStrike" cap="none">
                <a:solidFill>
                  <a:srgbClr val="888888"/>
                </a:solidFill>
                <a:latin typeface="Arial"/>
                <a:ea typeface="Arial"/>
                <a:cs typeface="Arial"/>
                <a:sym typeface="Arial"/>
              </a:defRPr>
            </a:lvl2pPr>
            <a:lvl3pPr marR="0" lvl="2" algn="ctr">
              <a:lnSpc>
                <a:spcPct val="90000"/>
              </a:lnSpc>
              <a:spcBef>
                <a:spcPts val="800"/>
              </a:spcBef>
              <a:spcAft>
                <a:spcPts val="0"/>
              </a:spcAft>
              <a:buClr>
                <a:schemeClr val="dk1"/>
              </a:buClr>
              <a:buSzPts val="1800"/>
              <a:buFont typeface="Arial"/>
              <a:buNone/>
              <a:defRPr sz="1800" b="0" i="0" u="none" strike="noStrike" cap="none">
                <a:solidFill>
                  <a:srgbClr val="888888"/>
                </a:solidFill>
                <a:latin typeface="Arial"/>
                <a:ea typeface="Arial"/>
                <a:cs typeface="Arial"/>
                <a:sym typeface="Arial"/>
              </a:defRPr>
            </a:lvl3pPr>
            <a:lvl4pPr marR="0" lvl="3" algn="ctr">
              <a:lnSpc>
                <a:spcPct val="90000"/>
              </a:lnSpc>
              <a:spcBef>
                <a:spcPts val="800"/>
              </a:spcBef>
              <a:spcAft>
                <a:spcPts val="0"/>
              </a:spcAft>
              <a:buClr>
                <a:schemeClr val="dk1"/>
              </a:buClr>
              <a:buSzPts val="1600"/>
              <a:buFont typeface="Arial"/>
              <a:buNone/>
              <a:defRPr sz="1600" b="0" i="0" u="none" strike="noStrike" cap="none">
                <a:solidFill>
                  <a:srgbClr val="888888"/>
                </a:solidFill>
                <a:latin typeface="Arial"/>
                <a:ea typeface="Arial"/>
                <a:cs typeface="Arial"/>
                <a:sym typeface="Arial"/>
              </a:defRPr>
            </a:lvl4pPr>
            <a:lvl5pPr marR="0" lvl="4" algn="ctr">
              <a:lnSpc>
                <a:spcPct val="90000"/>
              </a:lnSpc>
              <a:spcBef>
                <a:spcPts val="600"/>
              </a:spcBef>
              <a:spcAft>
                <a:spcPts val="0"/>
              </a:spcAft>
              <a:buClr>
                <a:schemeClr val="dk1"/>
              </a:buClr>
              <a:buSzPts val="1600"/>
              <a:buFont typeface="Arial"/>
              <a:buNone/>
              <a:defRPr sz="1600" b="0" i="0" u="none" strike="noStrike" cap="none">
                <a:solidFill>
                  <a:srgbClr val="888888"/>
                </a:solidFill>
                <a:latin typeface="Arial"/>
                <a:ea typeface="Arial"/>
                <a:cs typeface="Arial"/>
                <a:sym typeface="Arial"/>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50"/>
          <p:cNvSpPr txBox="1">
            <a:spLocks noGrp="1"/>
          </p:cNvSpPr>
          <p:nvPr>
            <p:ph type="title"/>
          </p:nvPr>
        </p:nvSpPr>
        <p:spPr>
          <a:xfrm>
            <a:off x="292608" y="173736"/>
            <a:ext cx="11375136" cy="484748"/>
          </a:xfrm>
          <a:prstGeom prst="rect">
            <a:avLst/>
          </a:prstGeom>
          <a:noFill/>
          <a:ln>
            <a:noFill/>
          </a:ln>
        </p:spPr>
        <p:txBody>
          <a:bodyPr spcFirstLastPara="1" wrap="square" lIns="91425" tIns="91425" rIns="91425" bIns="91425" anchor="t" anchorCtr="0">
            <a:noAutofit/>
          </a:bodyPr>
          <a:lstStyle>
            <a:lvl1pPr marR="0" lvl="0" algn="l">
              <a:lnSpc>
                <a:spcPct val="85000"/>
              </a:lnSpc>
              <a:spcBef>
                <a:spcPts val="0"/>
              </a:spcBef>
              <a:spcAft>
                <a:spcPts val="0"/>
              </a:spcAft>
              <a:buSzPts val="1400"/>
              <a:buNone/>
              <a:defRPr sz="3000" b="1"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2pPr>
            <a:lvl3pPr marR="0" lvl="2"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3pPr>
            <a:lvl4pPr marR="0" lvl="3"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4pPr>
            <a:lvl5pPr marR="0" lvl="4"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5pPr>
            <a:lvl6pPr marR="0" lvl="5"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6pPr>
            <a:lvl7pPr marR="0" lvl="6"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7pPr>
            <a:lvl8pPr marR="0" lvl="7"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8pPr>
            <a:lvl9pPr marR="0" lvl="8"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9pPr>
          </a:lstStyle>
          <a:p>
            <a:endParaRPr/>
          </a:p>
        </p:txBody>
      </p:sp>
      <p:sp>
        <p:nvSpPr>
          <p:cNvPr id="36" name="Google Shape;36;p50"/>
          <p:cNvSpPr txBox="1">
            <a:spLocks noGrp="1"/>
          </p:cNvSpPr>
          <p:nvPr>
            <p:ph type="body" idx="1"/>
          </p:nvPr>
        </p:nvSpPr>
        <p:spPr>
          <a:xfrm>
            <a:off x="292608" y="1371603"/>
            <a:ext cx="11391392" cy="4195415"/>
          </a:xfrm>
          <a:prstGeom prst="rect">
            <a:avLst/>
          </a:prstGeom>
          <a:noFill/>
          <a:ln>
            <a:noFill/>
          </a:ln>
        </p:spPr>
        <p:txBody>
          <a:bodyPr spcFirstLastPara="1" wrap="square" lIns="91425" tIns="91425" rIns="91425" bIns="91425" anchor="t" anchorCtr="0">
            <a:noAutofit/>
          </a:bodyPr>
          <a:lstStyle>
            <a:lvl1pPr marL="457200" marR="0" lvl="0" indent="-381000" algn="l">
              <a:lnSpc>
                <a:spcPct val="90000"/>
              </a:lnSpc>
              <a:spcBef>
                <a:spcPts val="14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a:lnSpc>
                <a:spcPct val="90000"/>
              </a:lnSpc>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9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8_Title Slide">
  <p:cSld name="8_Title Slide">
    <p:spTree>
      <p:nvGrpSpPr>
        <p:cNvPr id="1" name="Shape 39"/>
        <p:cNvGrpSpPr/>
        <p:nvPr/>
      </p:nvGrpSpPr>
      <p:grpSpPr>
        <a:xfrm>
          <a:off x="0" y="0"/>
          <a:ext cx="0" cy="0"/>
          <a:chOff x="0" y="0"/>
          <a:chExt cx="0" cy="0"/>
        </a:xfrm>
      </p:grpSpPr>
      <p:sp>
        <p:nvSpPr>
          <p:cNvPr id="40" name="Google Shape;40;p52"/>
          <p:cNvSpPr/>
          <p:nvPr/>
        </p:nvSpPr>
        <p:spPr>
          <a:xfrm>
            <a:off x="8307965" y="5921831"/>
            <a:ext cx="3884036" cy="936171"/>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41" name="Google Shape;41;p52"/>
          <p:cNvSpPr txBox="1">
            <a:spLocks noGrp="1"/>
          </p:cNvSpPr>
          <p:nvPr>
            <p:ph type="ctrTitle"/>
          </p:nvPr>
        </p:nvSpPr>
        <p:spPr>
          <a:xfrm>
            <a:off x="365857" y="411482"/>
            <a:ext cx="6964268" cy="424860"/>
          </a:xfrm>
          <a:prstGeom prst="rect">
            <a:avLst/>
          </a:prstGeom>
          <a:noFill/>
          <a:ln>
            <a:noFill/>
          </a:ln>
        </p:spPr>
        <p:txBody>
          <a:bodyPr spcFirstLastPara="1" wrap="square" lIns="91425" tIns="91425" rIns="91425" bIns="91425" anchor="t" anchorCtr="0">
            <a:noAutofit/>
          </a:bodyPr>
          <a:lstStyle>
            <a:lvl1pPr lvl="0" algn="l">
              <a:lnSpc>
                <a:spcPct val="85000"/>
              </a:lnSpc>
              <a:spcBef>
                <a:spcPts val="0"/>
              </a:spcBef>
              <a:spcAft>
                <a:spcPts val="0"/>
              </a:spcAft>
              <a:buSzPts val="1400"/>
              <a:buNone/>
              <a:defRPr sz="2401" b="1">
                <a:solidFill>
                  <a:schemeClr val="accent3"/>
                </a:solidFill>
                <a:latin typeface="Arial"/>
                <a:ea typeface="Arial"/>
                <a:cs typeface="Arial"/>
                <a:sym typeface="Aria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pic>
        <p:nvPicPr>
          <p:cNvPr id="42" name="Google Shape;42;p52"/>
          <p:cNvPicPr preferRelativeResize="0"/>
          <p:nvPr/>
        </p:nvPicPr>
        <p:blipFill rotWithShape="1">
          <a:blip r:embed="rId2">
            <a:alphaModFix/>
          </a:blip>
          <a:srcRect/>
          <a:stretch/>
        </p:blipFill>
        <p:spPr>
          <a:xfrm>
            <a:off x="10316838" y="6045427"/>
            <a:ext cx="1654305" cy="754419"/>
          </a:xfrm>
          <a:prstGeom prst="rect">
            <a:avLst/>
          </a:prstGeom>
          <a:noFill/>
          <a:ln>
            <a:noFill/>
          </a:ln>
        </p:spPr>
      </p:pic>
      <p:grpSp>
        <p:nvGrpSpPr>
          <p:cNvPr id="43" name="Google Shape;43;p52"/>
          <p:cNvGrpSpPr/>
          <p:nvPr/>
        </p:nvGrpSpPr>
        <p:grpSpPr>
          <a:xfrm>
            <a:off x="-4595" y="6002316"/>
            <a:ext cx="12201273" cy="27432"/>
            <a:chOff x="-9675" y="6830568"/>
            <a:chExt cx="9176303" cy="27432"/>
          </a:xfrm>
        </p:grpSpPr>
        <p:sp>
          <p:nvSpPr>
            <p:cNvPr id="44" name="Google Shape;44;p52"/>
            <p:cNvSpPr/>
            <p:nvPr/>
          </p:nvSpPr>
          <p:spPr>
            <a:xfrm>
              <a:off x="5529226" y="6830568"/>
              <a:ext cx="3637402" cy="27432"/>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45" name="Google Shape;45;p52"/>
            <p:cNvSpPr/>
            <p:nvPr/>
          </p:nvSpPr>
          <p:spPr>
            <a:xfrm>
              <a:off x="-9675" y="6830568"/>
              <a:ext cx="5542707" cy="27432"/>
            </a:xfrm>
            <a:prstGeom prst="rect">
              <a:avLst/>
            </a:prstGeom>
            <a:solidFill>
              <a:srgbClr val="1A8DC3"/>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pic>
        <p:nvPicPr>
          <p:cNvPr id="46" name="Google Shape;46;p52"/>
          <p:cNvPicPr preferRelativeResize="0"/>
          <p:nvPr/>
        </p:nvPicPr>
        <p:blipFill rotWithShape="1">
          <a:blip r:embed="rId3">
            <a:alphaModFix/>
          </a:blip>
          <a:srcRect/>
          <a:stretch/>
        </p:blipFill>
        <p:spPr>
          <a:xfrm>
            <a:off x="2647155" y="6234272"/>
            <a:ext cx="2589372" cy="430836"/>
          </a:xfrm>
          <a:prstGeom prst="rect">
            <a:avLst/>
          </a:prstGeom>
          <a:noFill/>
          <a:ln>
            <a:noFill/>
          </a:ln>
        </p:spPr>
      </p:pic>
      <p:pic>
        <p:nvPicPr>
          <p:cNvPr id="47" name="Google Shape;47;p52"/>
          <p:cNvPicPr preferRelativeResize="0"/>
          <p:nvPr/>
        </p:nvPicPr>
        <p:blipFill rotWithShape="1">
          <a:blip r:embed="rId4">
            <a:alphaModFix/>
          </a:blip>
          <a:srcRect/>
          <a:stretch/>
        </p:blipFill>
        <p:spPr>
          <a:xfrm>
            <a:off x="335934" y="6219281"/>
            <a:ext cx="1469644" cy="460818"/>
          </a:xfrm>
          <a:prstGeom prst="rect">
            <a:avLst/>
          </a:prstGeom>
          <a:noFill/>
          <a:ln>
            <a:noFill/>
          </a:ln>
        </p:spPr>
      </p:pic>
      <p:sp>
        <p:nvSpPr>
          <p:cNvPr id="48" name="Google Shape;48;p52"/>
          <p:cNvSpPr txBox="1">
            <a:spLocks noGrp="1"/>
          </p:cNvSpPr>
          <p:nvPr>
            <p:ph type="body" idx="1"/>
          </p:nvPr>
        </p:nvSpPr>
        <p:spPr>
          <a:xfrm>
            <a:off x="10441665" y="411164"/>
            <a:ext cx="1530203" cy="511175"/>
          </a:xfrm>
          <a:prstGeom prst="rect">
            <a:avLst/>
          </a:prstGeom>
          <a:noFill/>
          <a:ln>
            <a:noFill/>
          </a:ln>
        </p:spPr>
        <p:txBody>
          <a:bodyPr spcFirstLastPara="1" wrap="square" lIns="91425" tIns="91425" rIns="91425" bIns="91425" anchor="t" anchorCtr="0">
            <a:noAutofit/>
          </a:bodyPr>
          <a:lstStyle>
            <a:lvl1pPr marL="457200" lvl="0" indent="-381000" algn="l">
              <a:lnSpc>
                <a:spcPct val="90000"/>
              </a:lnSpc>
              <a:spcBef>
                <a:spcPts val="1400"/>
              </a:spcBef>
              <a:spcAft>
                <a:spcPts val="0"/>
              </a:spcAft>
              <a:buSzPts val="2400"/>
              <a:buChar char="•"/>
              <a:defRPr/>
            </a:lvl1pPr>
            <a:lvl2pPr marL="914400" lvl="1" indent="-355600" algn="l">
              <a:lnSpc>
                <a:spcPct val="90000"/>
              </a:lnSpc>
              <a:spcBef>
                <a:spcPts val="800"/>
              </a:spcBef>
              <a:spcAft>
                <a:spcPts val="0"/>
              </a:spcAft>
              <a:buSzPts val="2000"/>
              <a:buChar char="–"/>
              <a:defRPr/>
            </a:lvl2pPr>
            <a:lvl3pPr marL="1371600" lvl="2" indent="-342900" algn="l">
              <a:lnSpc>
                <a:spcPct val="90000"/>
              </a:lnSpc>
              <a:spcBef>
                <a:spcPts val="800"/>
              </a:spcBef>
              <a:spcAft>
                <a:spcPts val="0"/>
              </a:spcAft>
              <a:buSzPts val="1800"/>
              <a:buChar char="•"/>
              <a:defRPr/>
            </a:lvl3pPr>
            <a:lvl4pPr marL="1828800" lvl="3" indent="-330200" algn="l">
              <a:lnSpc>
                <a:spcPct val="90000"/>
              </a:lnSpc>
              <a:spcBef>
                <a:spcPts val="800"/>
              </a:spcBef>
              <a:spcAft>
                <a:spcPts val="0"/>
              </a:spcAft>
              <a:buSzPts val="1600"/>
              <a:buChar char="–"/>
              <a:defRPr/>
            </a:lvl4pPr>
            <a:lvl5pPr marL="2286000" lvl="4" indent="-330200" algn="l">
              <a:lnSpc>
                <a:spcPct val="90000"/>
              </a:lnSpc>
              <a:spcBef>
                <a:spcPts val="600"/>
              </a:spcBef>
              <a:spcAft>
                <a:spcPts val="0"/>
              </a:spcAft>
              <a:buSzPts val="16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57"/>
          <p:cNvSpPr txBox="1">
            <a:spLocks noGrp="1"/>
          </p:cNvSpPr>
          <p:nvPr>
            <p:ph type="title"/>
          </p:nvPr>
        </p:nvSpPr>
        <p:spPr>
          <a:xfrm>
            <a:off x="292608" y="173736"/>
            <a:ext cx="11375136" cy="484748"/>
          </a:xfrm>
          <a:prstGeom prst="rect">
            <a:avLst/>
          </a:prstGeom>
          <a:noFill/>
          <a:ln>
            <a:noFill/>
          </a:ln>
        </p:spPr>
        <p:txBody>
          <a:bodyPr spcFirstLastPara="1" wrap="square" lIns="91425" tIns="91425" rIns="91425" bIns="91425" anchor="t" anchorCtr="0">
            <a:noAutofit/>
          </a:bodyPr>
          <a:lstStyle>
            <a:lvl1pPr marR="0" lvl="0" algn="l">
              <a:lnSpc>
                <a:spcPct val="85000"/>
              </a:lnSpc>
              <a:spcBef>
                <a:spcPts val="0"/>
              </a:spcBef>
              <a:spcAft>
                <a:spcPts val="0"/>
              </a:spcAft>
              <a:buSzPts val="1400"/>
              <a:buNone/>
              <a:defRPr sz="3000" b="1"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2pPr>
            <a:lvl3pPr marR="0" lvl="2"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3pPr>
            <a:lvl4pPr marR="0" lvl="3"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4pPr>
            <a:lvl5pPr marR="0" lvl="4"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5pPr>
            <a:lvl6pPr marR="0" lvl="5"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6pPr>
            <a:lvl7pPr marR="0" lvl="6"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7pPr>
            <a:lvl8pPr marR="0" lvl="7"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8pPr>
            <a:lvl9pPr marR="0" lvl="8"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9pPr>
          </a:lstStyle>
          <a:p>
            <a:endParaRPr/>
          </a:p>
        </p:txBody>
      </p:sp>
      <p:sp>
        <p:nvSpPr>
          <p:cNvPr id="69" name="Google Shape;69;p57"/>
          <p:cNvSpPr txBox="1">
            <a:spLocks noGrp="1"/>
          </p:cNvSpPr>
          <p:nvPr>
            <p:ph type="body" idx="1"/>
          </p:nvPr>
        </p:nvSpPr>
        <p:spPr>
          <a:xfrm>
            <a:off x="292608" y="1371600"/>
            <a:ext cx="5590037" cy="821190"/>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1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228600" algn="l">
              <a:lnSpc>
                <a:spcPct val="90000"/>
              </a:lnSpc>
              <a:spcBef>
                <a:spcPts val="8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90000"/>
              </a:lnSpc>
              <a:spcBef>
                <a:spcPts val="8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90000"/>
              </a:lnSpc>
              <a:spcBef>
                <a:spcPts val="8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9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70" name="Google Shape;70;p57"/>
          <p:cNvSpPr txBox="1">
            <a:spLocks noGrp="1"/>
          </p:cNvSpPr>
          <p:nvPr>
            <p:ph type="body" idx="2"/>
          </p:nvPr>
        </p:nvSpPr>
        <p:spPr>
          <a:xfrm>
            <a:off x="292608" y="2207514"/>
            <a:ext cx="5590037" cy="3674610"/>
          </a:xfrm>
          <a:prstGeom prst="rect">
            <a:avLst/>
          </a:prstGeom>
          <a:noFill/>
          <a:ln>
            <a:noFill/>
          </a:ln>
        </p:spPr>
        <p:txBody>
          <a:bodyPr spcFirstLastPara="1" wrap="square" lIns="91425" tIns="91425" rIns="91425" bIns="91425" anchor="t" anchorCtr="0">
            <a:noAutofit/>
          </a:bodyPr>
          <a:lstStyle>
            <a:lvl1pPr marL="457200" marR="0" lvl="0" indent="-355600" algn="l">
              <a:lnSpc>
                <a:spcPct val="90000"/>
              </a:lnSpc>
              <a:spcBef>
                <a:spcPts val="1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a:lnSpc>
                <a:spcPct val="9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a:lnSpc>
                <a:spcPct val="90000"/>
              </a:lnSpc>
              <a:spcBef>
                <a:spcPts val="8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30200" algn="l">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1" name="Google Shape;71;p57"/>
          <p:cNvSpPr txBox="1">
            <a:spLocks noGrp="1"/>
          </p:cNvSpPr>
          <p:nvPr>
            <p:ph type="body" idx="3"/>
          </p:nvPr>
        </p:nvSpPr>
        <p:spPr>
          <a:xfrm>
            <a:off x="6193369" y="1371600"/>
            <a:ext cx="5592233" cy="821190"/>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1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228600" algn="l">
              <a:lnSpc>
                <a:spcPct val="90000"/>
              </a:lnSpc>
              <a:spcBef>
                <a:spcPts val="8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90000"/>
              </a:lnSpc>
              <a:spcBef>
                <a:spcPts val="8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90000"/>
              </a:lnSpc>
              <a:spcBef>
                <a:spcPts val="8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9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72" name="Google Shape;72;p57"/>
          <p:cNvSpPr txBox="1">
            <a:spLocks noGrp="1"/>
          </p:cNvSpPr>
          <p:nvPr>
            <p:ph type="body" idx="4"/>
          </p:nvPr>
        </p:nvSpPr>
        <p:spPr>
          <a:xfrm>
            <a:off x="6193369" y="2207514"/>
            <a:ext cx="5592233" cy="3674610"/>
          </a:xfrm>
          <a:prstGeom prst="rect">
            <a:avLst/>
          </a:prstGeom>
          <a:noFill/>
          <a:ln>
            <a:noFill/>
          </a:ln>
        </p:spPr>
        <p:txBody>
          <a:bodyPr spcFirstLastPara="1" wrap="square" lIns="91425" tIns="91425" rIns="91425" bIns="91425" anchor="t" anchorCtr="0">
            <a:noAutofit/>
          </a:bodyPr>
          <a:lstStyle>
            <a:lvl1pPr marL="457200" marR="0" lvl="0" indent="-355600" algn="l">
              <a:lnSpc>
                <a:spcPct val="90000"/>
              </a:lnSpc>
              <a:spcBef>
                <a:spcPts val="1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a:lnSpc>
                <a:spcPct val="9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a:lnSpc>
                <a:spcPct val="90000"/>
              </a:lnSpc>
              <a:spcBef>
                <a:spcPts val="8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30200" algn="l">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divider">
  <p:cSld name="Section divider">
    <p:spTree>
      <p:nvGrpSpPr>
        <p:cNvPr id="1" name="Shape 73"/>
        <p:cNvGrpSpPr/>
        <p:nvPr/>
      </p:nvGrpSpPr>
      <p:grpSpPr>
        <a:xfrm>
          <a:off x="0" y="0"/>
          <a:ext cx="0" cy="0"/>
          <a:chOff x="0" y="0"/>
          <a:chExt cx="0" cy="0"/>
        </a:xfrm>
      </p:grpSpPr>
      <p:sp>
        <p:nvSpPr>
          <p:cNvPr id="74" name="Google Shape;74;p58"/>
          <p:cNvSpPr txBox="1">
            <a:spLocks noGrp="1"/>
          </p:cNvSpPr>
          <p:nvPr>
            <p:ph type="title"/>
          </p:nvPr>
        </p:nvSpPr>
        <p:spPr>
          <a:xfrm>
            <a:off x="292608" y="173736"/>
            <a:ext cx="11375136" cy="484748"/>
          </a:xfrm>
          <a:prstGeom prst="rect">
            <a:avLst/>
          </a:prstGeom>
          <a:noFill/>
          <a:ln>
            <a:noFill/>
          </a:ln>
        </p:spPr>
        <p:txBody>
          <a:bodyPr spcFirstLastPara="1" wrap="square" lIns="91425" tIns="91425" rIns="91425" bIns="91425" anchor="t" anchorCtr="0">
            <a:noAutofit/>
          </a:bodyPr>
          <a:lstStyle>
            <a:lvl1pPr marR="0" lvl="0" algn="l">
              <a:lnSpc>
                <a:spcPct val="85000"/>
              </a:lnSpc>
              <a:spcBef>
                <a:spcPts val="0"/>
              </a:spcBef>
              <a:spcAft>
                <a:spcPts val="0"/>
              </a:spcAft>
              <a:buSzPts val="1400"/>
              <a:buNone/>
              <a:defRPr sz="3000" b="1"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2pPr>
            <a:lvl3pPr marR="0" lvl="2"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3pPr>
            <a:lvl4pPr marR="0" lvl="3"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4pPr>
            <a:lvl5pPr marR="0" lvl="4"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5pPr>
            <a:lvl6pPr marR="0" lvl="5"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6pPr>
            <a:lvl7pPr marR="0" lvl="6"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7pPr>
            <a:lvl8pPr marR="0" lvl="7"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8pPr>
            <a:lvl9pPr marR="0" lvl="8"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9pPr>
          </a:lstStyle>
          <a:p>
            <a:endParaRPr/>
          </a:p>
        </p:txBody>
      </p:sp>
      <p:cxnSp>
        <p:nvCxnSpPr>
          <p:cNvPr id="75" name="Google Shape;75;p58"/>
          <p:cNvCxnSpPr/>
          <p:nvPr/>
        </p:nvCxnSpPr>
        <p:spPr>
          <a:xfrm rot="10800000">
            <a:off x="-4368800" y="-863600"/>
            <a:ext cx="16933" cy="38100"/>
          </a:xfrm>
          <a:prstGeom prst="straightConnector1">
            <a:avLst/>
          </a:prstGeom>
          <a:noFill/>
          <a:ln w="9525" cap="flat" cmpd="sng">
            <a:solidFill>
              <a:schemeClr val="accent1"/>
            </a:solidFill>
            <a:prstDash val="solid"/>
            <a:round/>
            <a:headEnd type="none" w="sm" len="sm"/>
            <a:tailEnd type="none" w="sm" len="sm"/>
          </a:ln>
        </p:spPr>
      </p:cxnSp>
      <p:pic>
        <p:nvPicPr>
          <p:cNvPr id="76" name="Google Shape;76;p58"/>
          <p:cNvPicPr preferRelativeResize="0"/>
          <p:nvPr/>
        </p:nvPicPr>
        <p:blipFill rotWithShape="1">
          <a:blip r:embed="rId2">
            <a:alphaModFix/>
          </a:blip>
          <a:srcRect/>
          <a:stretch/>
        </p:blipFill>
        <p:spPr>
          <a:xfrm>
            <a:off x="7692570" y="4458940"/>
            <a:ext cx="4062849" cy="1389960"/>
          </a:xfrm>
          <a:prstGeom prst="rect">
            <a:avLst/>
          </a:prstGeom>
          <a:noFill/>
          <a:ln>
            <a:noFill/>
          </a:ln>
        </p:spPr>
      </p:pic>
      <p:grpSp>
        <p:nvGrpSpPr>
          <p:cNvPr id="77" name="Google Shape;77;p58"/>
          <p:cNvGrpSpPr/>
          <p:nvPr/>
        </p:nvGrpSpPr>
        <p:grpSpPr>
          <a:xfrm>
            <a:off x="-12900" y="6002316"/>
            <a:ext cx="12235071" cy="27432"/>
            <a:chOff x="-9675" y="6830568"/>
            <a:chExt cx="9176303" cy="27432"/>
          </a:xfrm>
        </p:grpSpPr>
        <p:sp>
          <p:nvSpPr>
            <p:cNvPr id="78" name="Google Shape;78;p58"/>
            <p:cNvSpPr/>
            <p:nvPr/>
          </p:nvSpPr>
          <p:spPr>
            <a:xfrm>
              <a:off x="5529226" y="6830568"/>
              <a:ext cx="3637402" cy="27432"/>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58"/>
            <p:cNvSpPr/>
            <p:nvPr/>
          </p:nvSpPr>
          <p:spPr>
            <a:xfrm>
              <a:off x="-9675" y="6830568"/>
              <a:ext cx="5542707" cy="27432"/>
            </a:xfrm>
            <a:prstGeom prst="rect">
              <a:avLst/>
            </a:prstGeom>
            <a:solidFill>
              <a:srgbClr val="1A8DC3"/>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80" name="Google Shape;80;p58"/>
          <p:cNvGrpSpPr/>
          <p:nvPr/>
        </p:nvGrpSpPr>
        <p:grpSpPr>
          <a:xfrm>
            <a:off x="-12900" y="4275116"/>
            <a:ext cx="12235071" cy="27432"/>
            <a:chOff x="-9675" y="6830568"/>
            <a:chExt cx="9176303" cy="27432"/>
          </a:xfrm>
        </p:grpSpPr>
        <p:sp>
          <p:nvSpPr>
            <p:cNvPr id="81" name="Google Shape;81;p58"/>
            <p:cNvSpPr/>
            <p:nvPr/>
          </p:nvSpPr>
          <p:spPr>
            <a:xfrm>
              <a:off x="5529226" y="6830568"/>
              <a:ext cx="3637402" cy="27432"/>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 name="Google Shape;82;p58"/>
            <p:cNvSpPr/>
            <p:nvPr/>
          </p:nvSpPr>
          <p:spPr>
            <a:xfrm>
              <a:off x="-9675" y="6830568"/>
              <a:ext cx="5542707" cy="27432"/>
            </a:xfrm>
            <a:prstGeom prst="rect">
              <a:avLst/>
            </a:prstGeom>
            <a:solidFill>
              <a:srgbClr val="1A8DC3"/>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292608" y="173736"/>
            <a:ext cx="11504904" cy="484748"/>
          </a:xfrm>
          <a:prstGeom prst="rect">
            <a:avLst/>
          </a:prstGeom>
          <a:noFill/>
          <a:ln>
            <a:noFill/>
          </a:ln>
        </p:spPr>
        <p:txBody>
          <a:bodyPr spcFirstLastPara="1" wrap="square" lIns="91425" tIns="91425" rIns="91425" bIns="91425" anchor="t" anchorCtr="0">
            <a:noAutofit/>
          </a:bodyPr>
          <a:lstStyle>
            <a:lvl1pPr marR="0" lvl="0" algn="l" rtl="0">
              <a:lnSpc>
                <a:spcPct val="85000"/>
              </a:lnSpc>
              <a:spcBef>
                <a:spcPts val="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2pPr>
            <a:lvl3pPr marR="0" lvl="2"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3pPr>
            <a:lvl4pPr marR="0" lvl="3"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4pPr>
            <a:lvl5pPr marR="0" lvl="4"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5pPr>
            <a:lvl6pPr marR="0" lvl="5"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6pPr>
            <a:lvl7pPr marR="0" lvl="6"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7pPr>
            <a:lvl8pPr marR="0" lvl="7"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8pPr>
            <a:lvl9pPr marR="0" lvl="8"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9pPr>
          </a:lstStyle>
          <a:p>
            <a:endParaRPr/>
          </a:p>
        </p:txBody>
      </p:sp>
      <p:sp>
        <p:nvSpPr>
          <p:cNvPr id="11" name="Google Shape;11;p47"/>
          <p:cNvSpPr txBox="1">
            <a:spLocks noGrp="1"/>
          </p:cNvSpPr>
          <p:nvPr>
            <p:ph type="body" idx="1"/>
          </p:nvPr>
        </p:nvSpPr>
        <p:spPr>
          <a:xfrm>
            <a:off x="292608" y="1371603"/>
            <a:ext cx="11523520" cy="4040923"/>
          </a:xfrm>
          <a:prstGeom prst="rect">
            <a:avLst/>
          </a:prstGeom>
          <a:noFill/>
          <a:ln>
            <a:noFill/>
          </a:ln>
        </p:spPr>
        <p:txBody>
          <a:bodyPr spcFirstLastPara="1" wrap="square" lIns="91425" tIns="91425" rIns="91425" bIns="91425" anchor="t" anchorCtr="0">
            <a:noAutofit/>
          </a:bodyPr>
          <a:lstStyle>
            <a:lvl1pPr marL="457200" marR="0" lvl="0" indent="-381000" algn="l" rtl="0">
              <a:lnSpc>
                <a:spcPct val="90000"/>
              </a:lnSpc>
              <a:spcBef>
                <a:spcPts val="14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47"/>
          <p:cNvSpPr/>
          <p:nvPr/>
        </p:nvSpPr>
        <p:spPr>
          <a:xfrm flipH="1">
            <a:off x="30262" y="6513051"/>
            <a:ext cx="280401" cy="152400"/>
          </a:xfrm>
          <a:prstGeom prst="rect">
            <a:avLst/>
          </a:prstGeom>
          <a:no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
        <p:nvSpPr>
          <p:cNvPr id="13" name="Google Shape;13;p47"/>
          <p:cNvSpPr txBox="1"/>
          <p:nvPr/>
        </p:nvSpPr>
        <p:spPr>
          <a:xfrm>
            <a:off x="288164" y="6477000"/>
            <a:ext cx="3860800" cy="182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Exascale Computing Project</a:t>
            </a:r>
            <a:endParaRPr sz="1400" b="0" i="0" u="none" strike="noStrike" cap="none">
              <a:solidFill>
                <a:srgbClr val="000000"/>
              </a:solidFill>
              <a:latin typeface="Arial"/>
              <a:ea typeface="Arial"/>
              <a:cs typeface="Arial"/>
              <a:sym typeface="Arial"/>
            </a:endParaRPr>
          </a:p>
        </p:txBody>
      </p:sp>
      <p:grpSp>
        <p:nvGrpSpPr>
          <p:cNvPr id="14" name="Google Shape;14;p47"/>
          <p:cNvGrpSpPr/>
          <p:nvPr/>
        </p:nvGrpSpPr>
        <p:grpSpPr>
          <a:xfrm>
            <a:off x="-12900" y="6830568"/>
            <a:ext cx="12235071" cy="27432"/>
            <a:chOff x="-9675" y="6830568"/>
            <a:chExt cx="9176303" cy="27432"/>
          </a:xfrm>
        </p:grpSpPr>
        <p:sp>
          <p:nvSpPr>
            <p:cNvPr id="15" name="Google Shape;15;p47"/>
            <p:cNvSpPr/>
            <p:nvPr/>
          </p:nvSpPr>
          <p:spPr>
            <a:xfrm>
              <a:off x="5529226" y="6830568"/>
              <a:ext cx="3637402" cy="27432"/>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 name="Google Shape;16;p47"/>
            <p:cNvSpPr/>
            <p:nvPr/>
          </p:nvSpPr>
          <p:spPr>
            <a:xfrm>
              <a:off x="-9675" y="6830568"/>
              <a:ext cx="5542707" cy="27432"/>
            </a:xfrm>
            <a:prstGeom prst="rect">
              <a:avLst/>
            </a:prstGeom>
            <a:solidFill>
              <a:srgbClr val="1A8DC3"/>
            </a:solidFill>
            <a:ln w="9525" cap="flat" cmpd="sng">
              <a:solidFill>
                <a:srgbClr val="1A8DC3"/>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 name="Google Shape;17;p47"/>
          <p:cNvPicPr preferRelativeResize="0"/>
          <p:nvPr/>
        </p:nvPicPr>
        <p:blipFill rotWithShape="1">
          <a:blip r:embed="rId7">
            <a:alphaModFix/>
          </a:blip>
          <a:srcRect/>
          <a:stretch/>
        </p:blipFill>
        <p:spPr>
          <a:xfrm>
            <a:off x="8427474" y="6098272"/>
            <a:ext cx="3153447" cy="6401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8" r:id="rId4"/>
    <p:sldLayoutId id="2147483659"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vlkale/OpenMP-tutorial" TargetMode="External"/><Relationship Id="rId2" Type="http://schemas.openxmlformats.org/officeDocument/2006/relationships/hyperlink" Target="https://anl.box.com/v/openmp-tutorial-202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openmp.org/resources/openmp-compilers-tools/#compilers" TargetMode="External"/><Relationship Id="rId7" Type="http://schemas.openxmlformats.org/officeDocument/2006/relationships/comments" Target="../comments/comment3.xml"/><Relationship Id="rId2" Type="http://schemas.openxmlformats.org/officeDocument/2006/relationships/hyperlink" Target="https://www.openmp.org/specifications/" TargetMode="External"/><Relationship Id="rId1" Type="http://schemas.openxmlformats.org/officeDocument/2006/relationships/slideLayout" Target="../slideLayouts/slideLayout2.xml"/><Relationship Id="rId6" Type="http://schemas.openxmlformats.org/officeDocument/2006/relationships/hyperlink" Target="https://github.com/clang-ykt/omptests" TargetMode="External"/><Relationship Id="rId5" Type="http://schemas.openxmlformats.org/officeDocument/2006/relationships/hyperlink" Target="https://github.com/TApplencourt/OvO" TargetMode="External"/><Relationship Id="rId4" Type="http://schemas.openxmlformats.org/officeDocument/2006/relationships/hyperlink" Target="https://github.com/SOLLVE/sollve_v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comments" Target="../comments/comment1.xml"/><Relationship Id="rId4" Type="http://schemas.openxmlformats.org/officeDocument/2006/relationships/image" Target="../media/image11.png"/><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hyperlink" Target="http://generhttps/www.openmp.org/resources/openmp-compilers-too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
          <p:cNvSpPr txBox="1">
            <a:spLocks noGrp="1"/>
          </p:cNvSpPr>
          <p:nvPr>
            <p:ph type="ctrTitle"/>
          </p:nvPr>
        </p:nvSpPr>
        <p:spPr>
          <a:xfrm>
            <a:off x="329756" y="509733"/>
            <a:ext cx="11507280" cy="480000"/>
          </a:xfrm>
          <a:prstGeom prst="rect">
            <a:avLst/>
          </a:prstGeom>
          <a:noFill/>
          <a:ln>
            <a:noFill/>
          </a:ln>
        </p:spPr>
        <p:txBody>
          <a:bodyPr spcFirstLastPara="1" wrap="square" lIns="91425" tIns="91425" rIns="91425" bIns="91425" anchor="t" anchorCtr="0">
            <a:noAutofit/>
          </a:bodyPr>
          <a:lstStyle/>
          <a:p>
            <a:pPr marL="0" marR="0" lvl="0" indent="0" algn="l" rtl="0">
              <a:lnSpc>
                <a:spcPct val="85000"/>
              </a:lnSpc>
              <a:spcBef>
                <a:spcPts val="0"/>
              </a:spcBef>
              <a:spcAft>
                <a:spcPts val="0"/>
              </a:spcAft>
              <a:buSzPts val="1400"/>
              <a:buNone/>
            </a:pPr>
            <a:r>
              <a:rPr lang="en-US" sz="2800" dirty="0"/>
              <a:t>OpenMP 5+ Tutorial</a:t>
            </a:r>
            <a:endParaRPr dirty="0"/>
          </a:p>
        </p:txBody>
      </p:sp>
      <p:sp>
        <p:nvSpPr>
          <p:cNvPr id="175" name="Google Shape;175;p1"/>
          <p:cNvSpPr txBox="1">
            <a:spLocks noGrp="1"/>
          </p:cNvSpPr>
          <p:nvPr>
            <p:ph type="subTitle" idx="1"/>
          </p:nvPr>
        </p:nvSpPr>
        <p:spPr>
          <a:xfrm>
            <a:off x="276370" y="1236225"/>
            <a:ext cx="5332353" cy="4516575"/>
          </a:xfrm>
          <a:prstGeom prst="rect">
            <a:avLst/>
          </a:prstGeom>
          <a:noFill/>
          <a:ln>
            <a:noFill/>
          </a:ln>
        </p:spPr>
        <p:txBody>
          <a:bodyPr spcFirstLastPara="1" wrap="square" lIns="91425" tIns="91425" rIns="91425" bIns="91425" anchor="t" anchorCtr="0">
            <a:noAutofit/>
          </a:bodyPr>
          <a:lstStyle/>
          <a:p>
            <a:pPr marL="457200" marR="0" lvl="0" indent="-381000" algn="l" rtl="0">
              <a:lnSpc>
                <a:spcPct val="90000"/>
              </a:lnSpc>
              <a:spcBef>
                <a:spcPts val="1400"/>
              </a:spcBef>
              <a:spcAft>
                <a:spcPts val="0"/>
              </a:spcAft>
              <a:buClr>
                <a:schemeClr val="dk1"/>
              </a:buClr>
              <a:buSzPts val="2400"/>
              <a:buFont typeface="Arial"/>
              <a:buNone/>
            </a:pPr>
            <a:r>
              <a:rPr lang="en-US" u="sng" dirty="0"/>
              <a:t>Presenters</a:t>
            </a:r>
          </a:p>
          <a:p>
            <a:pPr>
              <a:buFont typeface="Arial"/>
              <a:buChar char="•"/>
            </a:pPr>
            <a:r>
              <a:rPr lang="en-US" dirty="0"/>
              <a:t>Colleen </a:t>
            </a:r>
            <a:r>
              <a:rPr lang="en-US" dirty="0" err="1"/>
              <a:t>Bertoni</a:t>
            </a:r>
            <a:r>
              <a:rPr lang="en-US" dirty="0"/>
              <a:t> (ANL)</a:t>
            </a:r>
          </a:p>
          <a:p>
            <a:pPr>
              <a:buChar char="•"/>
            </a:pPr>
            <a:r>
              <a:rPr lang="en-US" dirty="0" err="1"/>
              <a:t>Dossay</a:t>
            </a:r>
            <a:r>
              <a:rPr lang="en-US" dirty="0"/>
              <a:t> </a:t>
            </a:r>
            <a:r>
              <a:rPr lang="en-US" dirty="0" err="1"/>
              <a:t>Oryspayev</a:t>
            </a:r>
            <a:r>
              <a:rPr lang="en-US" dirty="0"/>
              <a:t> (BNL) </a:t>
            </a:r>
          </a:p>
          <a:p>
            <a:pPr marL="457200" marR="0" lvl="0" indent="-381000" algn="l" rtl="0">
              <a:lnSpc>
                <a:spcPct val="90000"/>
              </a:lnSpc>
              <a:spcBef>
                <a:spcPts val="1400"/>
              </a:spcBef>
              <a:spcAft>
                <a:spcPts val="0"/>
              </a:spcAft>
              <a:buClr>
                <a:schemeClr val="dk1"/>
              </a:buClr>
              <a:buSzPts val="2400"/>
              <a:buFont typeface="Arial"/>
              <a:buChar char="•"/>
            </a:pPr>
            <a:r>
              <a:rPr lang="en-US" dirty="0"/>
              <a:t>Johannes </a:t>
            </a:r>
            <a:r>
              <a:rPr lang="en-US" dirty="0" err="1"/>
              <a:t>Doerfert</a:t>
            </a:r>
            <a:r>
              <a:rPr lang="en-US" dirty="0"/>
              <a:t> (ANL)</a:t>
            </a:r>
          </a:p>
          <a:p>
            <a:pPr>
              <a:buFont typeface="Arial"/>
              <a:buChar char="•"/>
            </a:pPr>
            <a:r>
              <a:rPr lang="en-US" dirty="0"/>
              <a:t>Tom </a:t>
            </a:r>
            <a:r>
              <a:rPr lang="en-US" dirty="0" err="1"/>
              <a:t>Scogland</a:t>
            </a:r>
            <a:r>
              <a:rPr lang="en-US" dirty="0"/>
              <a:t> (LLNL)</a:t>
            </a:r>
            <a:endParaRPr dirty="0"/>
          </a:p>
          <a:p>
            <a:pPr>
              <a:buChar char="•"/>
            </a:pPr>
            <a:r>
              <a:rPr lang="en-US" dirty="0"/>
              <a:t>Vivek Kale (BNL)</a:t>
            </a:r>
            <a:endParaRPr dirty="0"/>
          </a:p>
        </p:txBody>
      </p:sp>
      <p:sp>
        <p:nvSpPr>
          <p:cNvPr id="176" name="Google Shape;176;p1"/>
          <p:cNvSpPr txBox="1"/>
          <p:nvPr/>
        </p:nvSpPr>
        <p:spPr>
          <a:xfrm>
            <a:off x="4554575" y="5575575"/>
            <a:ext cx="15300" cy="4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5E2534E6-B3DD-7F43-8D34-A7F79D4D9A5F}"/>
              </a:ext>
            </a:extLst>
          </p:cNvPr>
          <p:cNvSpPr txBox="1"/>
          <p:nvPr/>
        </p:nvSpPr>
        <p:spPr>
          <a:xfrm>
            <a:off x="6912078" y="6076335"/>
            <a:ext cx="4689987" cy="954107"/>
          </a:xfrm>
          <a:prstGeom prst="rect">
            <a:avLst/>
          </a:prstGeom>
          <a:noFill/>
        </p:spPr>
        <p:txBody>
          <a:bodyPr wrap="square" lIns="91440" tIns="45720" rIns="91440" bIns="45720" rtlCol="0" anchor="t">
            <a:spAutoFit/>
          </a:bodyPr>
          <a:lstStyle/>
          <a:p>
            <a:r>
              <a:rPr lang="en-US" dirty="0"/>
              <a:t>Acknowledgements: Thanks to Helen He, Tim Mattson, </a:t>
            </a:r>
          </a:p>
          <a:p>
            <a:r>
              <a:rPr lang="en-US" dirty="0"/>
              <a:t>Barbara Chapman, Michael Klemm and many others for </a:t>
            </a:r>
          </a:p>
          <a:p>
            <a:r>
              <a:rPr lang="en-US" dirty="0"/>
              <a:t>for some slides used in this presentation.</a:t>
            </a:r>
          </a:p>
          <a:p>
            <a:endParaRPr lang="en-US" dirty="0"/>
          </a:p>
        </p:txBody>
      </p:sp>
      <p:sp>
        <p:nvSpPr>
          <p:cNvPr id="3" name="Google Shape;175;p1">
            <a:extLst>
              <a:ext uri="{FF2B5EF4-FFF2-40B4-BE49-F238E27FC236}">
                <a16:creationId xmlns:a16="http://schemas.microsoft.com/office/drawing/2014/main" id="{9C1E22DF-A394-4208-8E91-12DE01D15E81}"/>
              </a:ext>
            </a:extLst>
          </p:cNvPr>
          <p:cNvSpPr txBox="1">
            <a:spLocks/>
          </p:cNvSpPr>
          <p:nvPr/>
        </p:nvSpPr>
        <p:spPr>
          <a:xfrm>
            <a:off x="7235970" y="1302265"/>
            <a:ext cx="4875153" cy="44505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4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55600" algn="ctr" rtl="0">
              <a:lnSpc>
                <a:spcPct val="90000"/>
              </a:lnSpc>
              <a:spcBef>
                <a:spcPts val="800"/>
              </a:spcBef>
              <a:spcAft>
                <a:spcPts val="0"/>
              </a:spcAft>
              <a:buClr>
                <a:schemeClr val="dk1"/>
              </a:buClr>
              <a:buSzPts val="2000"/>
              <a:buFont typeface="Arial"/>
              <a:buNone/>
              <a:defRPr sz="2000" b="0" i="0" u="none" strike="noStrike" cap="none">
                <a:solidFill>
                  <a:srgbClr val="888888"/>
                </a:solidFill>
                <a:latin typeface="Arial"/>
                <a:ea typeface="Arial"/>
                <a:cs typeface="Arial"/>
                <a:sym typeface="Arial"/>
              </a:defRPr>
            </a:lvl2pPr>
            <a:lvl3pPr marL="1371600" marR="0" lvl="2" indent="-342900" algn="ctr" rtl="0">
              <a:lnSpc>
                <a:spcPct val="90000"/>
              </a:lnSpc>
              <a:spcBef>
                <a:spcPts val="800"/>
              </a:spcBef>
              <a:spcAft>
                <a:spcPts val="0"/>
              </a:spcAft>
              <a:buClr>
                <a:schemeClr val="dk1"/>
              </a:buClr>
              <a:buSzPts val="1800"/>
              <a:buFont typeface="Arial"/>
              <a:buNone/>
              <a:defRPr sz="1800" b="0" i="0" u="none" strike="noStrike" cap="none">
                <a:solidFill>
                  <a:srgbClr val="888888"/>
                </a:solidFill>
                <a:latin typeface="Arial"/>
                <a:ea typeface="Arial"/>
                <a:cs typeface="Arial"/>
                <a:sym typeface="Arial"/>
              </a:defRPr>
            </a:lvl3pPr>
            <a:lvl4pPr marL="1828800" marR="0" lvl="3" indent="-330200" algn="ctr" rtl="0">
              <a:lnSpc>
                <a:spcPct val="90000"/>
              </a:lnSpc>
              <a:spcBef>
                <a:spcPts val="800"/>
              </a:spcBef>
              <a:spcAft>
                <a:spcPts val="0"/>
              </a:spcAft>
              <a:buClr>
                <a:schemeClr val="dk1"/>
              </a:buClr>
              <a:buSzPts val="1600"/>
              <a:buFont typeface="Arial"/>
              <a:buNone/>
              <a:defRPr sz="1600" b="0" i="0" u="none" strike="noStrike" cap="none">
                <a:solidFill>
                  <a:srgbClr val="888888"/>
                </a:solidFill>
                <a:latin typeface="Arial"/>
                <a:ea typeface="Arial"/>
                <a:cs typeface="Arial"/>
                <a:sym typeface="Arial"/>
              </a:defRPr>
            </a:lvl4pPr>
            <a:lvl5pPr marL="2286000" marR="0" lvl="4" indent="-330200" algn="ctr" rtl="0">
              <a:lnSpc>
                <a:spcPct val="90000"/>
              </a:lnSpc>
              <a:spcBef>
                <a:spcPts val="600"/>
              </a:spcBef>
              <a:spcAft>
                <a:spcPts val="0"/>
              </a:spcAft>
              <a:buClr>
                <a:schemeClr val="dk1"/>
              </a:buClr>
              <a:buSzPts val="1600"/>
              <a:buFont typeface="Arial"/>
              <a:buNone/>
              <a:defRPr sz="1600" b="0" i="0" u="none" strike="noStrike" cap="none">
                <a:solidFill>
                  <a:srgbClr val="888888"/>
                </a:solidFill>
                <a:latin typeface="Arial"/>
                <a:ea typeface="Arial"/>
                <a:cs typeface="Arial"/>
                <a:sym typeface="Arial"/>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pPr algn="ctr"/>
            <a:r>
              <a:rPr lang="en-US" dirty="0"/>
              <a:t>2022 </a:t>
            </a:r>
            <a:r>
              <a:rPr lang="en-US" dirty="0" err="1"/>
              <a:t>Exascale</a:t>
            </a:r>
            <a:r>
              <a:rPr lang="en-US" dirty="0"/>
              <a:t> Computing Project</a:t>
            </a:r>
          </a:p>
          <a:p>
            <a:pPr algn="ctr"/>
            <a:r>
              <a:rPr lang="en-US" dirty="0"/>
              <a:t>Virtual Annual Meeting</a:t>
            </a:r>
          </a:p>
          <a:p>
            <a:pPr algn="ctr"/>
            <a:r>
              <a:rPr lang="en-US" dirty="0"/>
              <a:t>May 2nd, 2022</a:t>
            </a:r>
          </a:p>
          <a:p>
            <a:pPr algn="ctr"/>
            <a:r>
              <a:rPr lang="en-US" dirty="0"/>
              <a:t>2:30 PM ET – 6:00 PM 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22C29-A5AA-4A1E-8C21-4BF768E4CF98}"/>
              </a:ext>
            </a:extLst>
          </p:cNvPr>
          <p:cNvSpPr>
            <a:spLocks noGrp="1"/>
          </p:cNvSpPr>
          <p:nvPr>
            <p:ph type="title"/>
          </p:nvPr>
        </p:nvSpPr>
        <p:spPr/>
        <p:txBody>
          <a:bodyPr/>
          <a:lstStyle/>
          <a:p>
            <a:r>
              <a:rPr lang="en-US" dirty="0"/>
              <a:t>Other OpenMP-relevant Sessions at the ECP Annual Meeting</a:t>
            </a:r>
          </a:p>
        </p:txBody>
      </p:sp>
      <p:sp>
        <p:nvSpPr>
          <p:cNvPr id="3" name="Text Placeholder 2">
            <a:extLst>
              <a:ext uri="{FF2B5EF4-FFF2-40B4-BE49-F238E27FC236}">
                <a16:creationId xmlns:a16="http://schemas.microsoft.com/office/drawing/2014/main" id="{C1C43725-36B6-4FB7-8646-AD90E2AAC9F9}"/>
              </a:ext>
            </a:extLst>
          </p:cNvPr>
          <p:cNvSpPr>
            <a:spLocks noGrp="1"/>
          </p:cNvSpPr>
          <p:nvPr>
            <p:ph type="body" idx="1"/>
          </p:nvPr>
        </p:nvSpPr>
        <p:spPr/>
        <p:txBody>
          <a:bodyPr/>
          <a:lstStyle/>
          <a:p>
            <a:r>
              <a:rPr lang="en-US" sz="2000" dirty="0"/>
              <a:t>Early Experience of Application Developers with OpenMP Offloading</a:t>
            </a:r>
          </a:p>
          <a:p>
            <a:pPr lvl="1">
              <a:buSzPts val="2400"/>
            </a:pPr>
            <a:r>
              <a:rPr lang="en-US" dirty="0"/>
              <a:t>Wed. May 4, 2022</a:t>
            </a:r>
          </a:p>
          <a:p>
            <a:pPr lvl="1">
              <a:buSzPts val="2400"/>
            </a:pPr>
            <a:r>
              <a:rPr lang="en-US" dirty="0">
                <a:solidFill>
                  <a:srgbClr val="00B050"/>
                </a:solidFill>
              </a:rPr>
              <a:t>4:00 PM - 6:00 PM ET</a:t>
            </a:r>
            <a:r>
              <a:rPr lang="en-US" dirty="0"/>
              <a:t> / </a:t>
            </a:r>
            <a:r>
              <a:rPr lang="en-US" dirty="0">
                <a:solidFill>
                  <a:srgbClr val="FF0000"/>
                </a:solidFill>
              </a:rPr>
              <a:t>3:00 PM - 5:00 PM CT</a:t>
            </a:r>
            <a:r>
              <a:rPr lang="en-US" dirty="0"/>
              <a:t> / </a:t>
            </a:r>
            <a:r>
              <a:rPr lang="en-US" dirty="0">
                <a:solidFill>
                  <a:schemeClr val="accent6"/>
                </a:solidFill>
              </a:rPr>
              <a:t>1:00 PM - 4:00 PM PT</a:t>
            </a:r>
          </a:p>
          <a:p>
            <a:r>
              <a:rPr lang="en-US" sz="2000" dirty="0"/>
              <a:t>At ECP Annual Meeting Community </a:t>
            </a:r>
            <a:r>
              <a:rPr lang="en-US" sz="2000" dirty="0" err="1"/>
              <a:t>BoF</a:t>
            </a:r>
            <a:r>
              <a:rPr lang="en-US" sz="2000" dirty="0"/>
              <a:t> Days:</a:t>
            </a:r>
          </a:p>
          <a:p>
            <a:pPr lvl="1"/>
            <a:r>
              <a:rPr lang="en-US" dirty="0"/>
              <a:t>OpenMP Roadmap for Accelerators Across DOE Pre-</a:t>
            </a:r>
            <a:r>
              <a:rPr lang="en-US" dirty="0" err="1"/>
              <a:t>Exascale</a:t>
            </a:r>
            <a:r>
              <a:rPr lang="en-US" dirty="0"/>
              <a:t>/</a:t>
            </a:r>
            <a:r>
              <a:rPr lang="en-US" dirty="0" err="1"/>
              <a:t>Exascale</a:t>
            </a:r>
            <a:r>
              <a:rPr lang="en-US" dirty="0"/>
              <a:t> Machines </a:t>
            </a:r>
          </a:p>
          <a:p>
            <a:pPr lvl="2"/>
            <a:r>
              <a:rPr lang="en-US" dirty="0"/>
              <a:t>Wed. May 11, 2022</a:t>
            </a:r>
          </a:p>
          <a:p>
            <a:pPr lvl="2"/>
            <a:r>
              <a:rPr lang="en-US" dirty="0">
                <a:solidFill>
                  <a:srgbClr val="00B050"/>
                </a:solidFill>
              </a:rPr>
              <a:t>11:00 AM - 12:30 PM ET</a:t>
            </a:r>
            <a:r>
              <a:rPr lang="en-US" dirty="0"/>
              <a:t> / </a:t>
            </a:r>
            <a:r>
              <a:rPr lang="en-US" dirty="0">
                <a:solidFill>
                  <a:srgbClr val="FF0000"/>
                </a:solidFill>
              </a:rPr>
              <a:t>10:00 AM - 11:30 AM CT</a:t>
            </a:r>
            <a:r>
              <a:rPr lang="en-US" dirty="0"/>
              <a:t> / </a:t>
            </a:r>
            <a:r>
              <a:rPr lang="en-US" dirty="0">
                <a:solidFill>
                  <a:schemeClr val="accent6"/>
                </a:solidFill>
              </a:rPr>
              <a:t>8:00 AM - 9:30 AM PT</a:t>
            </a:r>
          </a:p>
          <a:p>
            <a:pPr lvl="1"/>
            <a:r>
              <a:rPr lang="en-US" dirty="0"/>
              <a:t>LLVM in ECP - State of the Union</a:t>
            </a:r>
          </a:p>
          <a:p>
            <a:pPr lvl="2"/>
            <a:r>
              <a:rPr lang="en-US" dirty="0">
                <a:solidFill>
                  <a:schemeClr val="tx1"/>
                </a:solidFill>
              </a:rPr>
              <a:t>Thurs. May 12, 2022</a:t>
            </a:r>
          </a:p>
          <a:p>
            <a:pPr lvl="2"/>
            <a:r>
              <a:rPr lang="en-US" dirty="0">
                <a:solidFill>
                  <a:srgbClr val="00B050"/>
                </a:solidFill>
              </a:rPr>
              <a:t>1:00 PM - 2:30 PM ET</a:t>
            </a:r>
            <a:r>
              <a:rPr lang="en-US" dirty="0"/>
              <a:t> / </a:t>
            </a:r>
            <a:r>
              <a:rPr lang="en-US" dirty="0">
                <a:solidFill>
                  <a:srgbClr val="FF0000"/>
                </a:solidFill>
              </a:rPr>
              <a:t>12:00 PM - 1:30 PM CT</a:t>
            </a:r>
            <a:r>
              <a:rPr lang="en-US" dirty="0"/>
              <a:t> / </a:t>
            </a:r>
            <a:r>
              <a:rPr lang="en-US" dirty="0">
                <a:solidFill>
                  <a:schemeClr val="accent6"/>
                </a:solidFill>
              </a:rPr>
              <a:t>10:00 AM - 11:30 AM PT</a:t>
            </a:r>
          </a:p>
          <a:p>
            <a:pPr lvl="2"/>
            <a:endParaRPr lang="en-US" dirty="0">
              <a:solidFill>
                <a:schemeClr val="tx1"/>
              </a:solidFill>
            </a:endParaRPr>
          </a:p>
          <a:p>
            <a:pPr lvl="2"/>
            <a:endParaRPr lang="en-US" dirty="0">
              <a:solidFill>
                <a:schemeClr val="accent6"/>
              </a:solidFill>
            </a:endParaRPr>
          </a:p>
          <a:p>
            <a:pPr marL="1028700" lvl="2" indent="0">
              <a:buNone/>
            </a:pPr>
            <a:endParaRPr lang="en-US" dirty="0"/>
          </a:p>
          <a:p>
            <a:pPr marL="76200" indent="0">
              <a:buNone/>
            </a:pPr>
            <a:endParaRPr lang="en-US" sz="2000" dirty="0"/>
          </a:p>
        </p:txBody>
      </p:sp>
    </p:spTree>
    <p:extLst>
      <p:ext uri="{BB962C8B-B14F-4D97-AF65-F5344CB8AC3E}">
        <p14:creationId xmlns:p14="http://schemas.microsoft.com/office/powerpoint/2010/main" val="2934979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15"/>
          <p:cNvSpPr txBox="1">
            <a:spLocks noGrp="1"/>
          </p:cNvSpPr>
          <p:nvPr>
            <p:ph type="title"/>
          </p:nvPr>
        </p:nvSpPr>
        <p:spPr>
          <a:xfrm>
            <a:off x="244798" y="0"/>
            <a:ext cx="11372174" cy="535531"/>
          </a:xfrm>
          <a:prstGeom prst="rect">
            <a:avLst/>
          </a:prstGeom>
          <a:noFill/>
          <a:ln>
            <a:noFill/>
          </a:ln>
        </p:spPr>
        <p:txBody>
          <a:bodyPr spcFirstLastPara="1" wrap="square" lIns="91425" tIns="91425" rIns="91425" bIns="91425" anchor="t" anchorCtr="0">
            <a:noAutofit/>
          </a:bodyPr>
          <a:lstStyle/>
          <a:p>
            <a:r>
              <a:rPr lang="en-US" dirty="0"/>
              <a:t>Important Features in OpenMP</a:t>
            </a:r>
          </a:p>
        </p:txBody>
      </p:sp>
      <p:sp>
        <p:nvSpPr>
          <p:cNvPr id="433" name="Google Shape;433;p15"/>
          <p:cNvSpPr txBox="1">
            <a:spLocks noGrp="1"/>
          </p:cNvSpPr>
          <p:nvPr>
            <p:ph type="body" idx="1"/>
          </p:nvPr>
        </p:nvSpPr>
        <p:spPr>
          <a:xfrm>
            <a:off x="405186" y="493546"/>
            <a:ext cx="10869615" cy="4195415"/>
          </a:xfrm>
          <a:prstGeom prst="rect">
            <a:avLst/>
          </a:prstGeom>
          <a:noFill/>
          <a:ln>
            <a:noFill/>
          </a:ln>
        </p:spPr>
        <p:txBody>
          <a:bodyPr spcFirstLastPara="1" wrap="square" lIns="91425" tIns="91425" rIns="91425" bIns="91425" anchor="t" anchorCtr="0">
            <a:noAutofit/>
          </a:bodyPr>
          <a:lstStyle/>
          <a:p>
            <a:r>
              <a:rPr lang="en-US" dirty="0"/>
              <a:t>Target directives (support for accelerators)</a:t>
            </a:r>
          </a:p>
          <a:p>
            <a:pPr marL="1371600" lvl="2" indent="-342900" algn="l" rtl="0">
              <a:lnSpc>
                <a:spcPct val="90000"/>
              </a:lnSpc>
              <a:spcBef>
                <a:spcPts val="800"/>
              </a:spcBef>
              <a:spcAft>
                <a:spcPts val="0"/>
              </a:spcAft>
              <a:buSzPts val="1800"/>
              <a:buChar char="•"/>
            </a:pPr>
            <a:r>
              <a:rPr lang="en-US" sz="1800" dirty="0"/>
              <a:t>structured and unstructured target data regions</a:t>
            </a:r>
            <a:endParaRPr dirty="0"/>
          </a:p>
          <a:p>
            <a:pPr marL="1371600" lvl="2" indent="-342900" algn="l" rtl="0">
              <a:lnSpc>
                <a:spcPct val="90000"/>
              </a:lnSpc>
              <a:spcBef>
                <a:spcPts val="800"/>
              </a:spcBef>
              <a:spcAft>
                <a:spcPts val="0"/>
              </a:spcAft>
              <a:buSzPts val="1800"/>
              <a:buChar char="•"/>
            </a:pPr>
            <a:r>
              <a:rPr lang="en-US" sz="1800" dirty="0"/>
              <a:t>Asynchronous execution (</a:t>
            </a:r>
            <a:r>
              <a:rPr lang="en-US" sz="1800" dirty="0" err="1"/>
              <a:t>nowait</a:t>
            </a:r>
            <a:r>
              <a:rPr lang="en-US" sz="1800" dirty="0"/>
              <a:t>) and data dependences (depend)</a:t>
            </a:r>
            <a:endParaRPr dirty="0"/>
          </a:p>
          <a:p>
            <a:pPr>
              <a:buFont typeface="Arial,Sans-Serif"/>
            </a:pPr>
            <a:r>
              <a:rPr lang="en-US" dirty="0"/>
              <a:t>Tasking directives (support asynchronous programming)</a:t>
            </a:r>
          </a:p>
          <a:p>
            <a:pPr lvl="2">
              <a:buFont typeface="Arial,Sans-Serif"/>
            </a:pPr>
            <a:r>
              <a:rPr lang="en-US" dirty="0"/>
              <a:t>Load balancing computation</a:t>
            </a:r>
          </a:p>
          <a:p>
            <a:pPr lvl="2">
              <a:buFont typeface="Arial,Sans-Serif"/>
            </a:pPr>
            <a:r>
              <a:rPr lang="en-US" dirty="0"/>
              <a:t>Orchestrate work between multicores and accelerators</a:t>
            </a:r>
          </a:p>
          <a:p>
            <a:pPr lvl="2">
              <a:buFont typeface="Arial,Sans-Serif"/>
            </a:pPr>
            <a:r>
              <a:rPr lang="en-US" dirty="0"/>
              <a:t>Multi-level parallelism</a:t>
            </a:r>
          </a:p>
          <a:p>
            <a:pPr lvl="2">
              <a:buFont typeface="Arial,Sans-Serif"/>
            </a:pPr>
            <a:r>
              <a:rPr lang="en-US" dirty="0" err="1"/>
              <a:t>Taskloops</a:t>
            </a:r>
            <a:endParaRPr lang="en-US" dirty="0"/>
          </a:p>
          <a:p>
            <a:pPr marL="457200" marR="0" lvl="0" indent="-381000" algn="l">
              <a:lnSpc>
                <a:spcPct val="90000"/>
              </a:lnSpc>
              <a:spcBef>
                <a:spcPts val="1400"/>
              </a:spcBef>
              <a:spcAft>
                <a:spcPts val="0"/>
              </a:spcAft>
              <a:buClr>
                <a:schemeClr val="dk1"/>
              </a:buClr>
              <a:buSzPts val="2400"/>
              <a:buFont typeface="Arial"/>
              <a:buChar char="•"/>
            </a:pPr>
            <a:r>
              <a:rPr lang="en-US" dirty="0"/>
              <a:t>Loop directives for </a:t>
            </a:r>
            <a:r>
              <a:rPr lang="en-US" dirty="0" err="1"/>
              <a:t>worksharing</a:t>
            </a:r>
            <a:r>
              <a:rPr lang="en-US" dirty="0"/>
              <a:t> (to support multi-cores and accelerators)</a:t>
            </a:r>
          </a:p>
          <a:p>
            <a:pPr marL="457200" marR="0" lvl="0" indent="-381000" algn="l" rtl="0">
              <a:lnSpc>
                <a:spcPct val="90000"/>
              </a:lnSpc>
              <a:spcBef>
                <a:spcPts val="1400"/>
              </a:spcBef>
              <a:spcAft>
                <a:spcPts val="0"/>
              </a:spcAft>
              <a:buClr>
                <a:schemeClr val="dk1"/>
              </a:buClr>
              <a:buSzPts val="2400"/>
              <a:buFont typeface="Arial"/>
              <a:buChar char="•"/>
            </a:pPr>
            <a:r>
              <a:rPr lang="en-US" dirty="0"/>
              <a:t>SIMD directives (to support SIMD parallelism)</a:t>
            </a:r>
          </a:p>
          <a:p>
            <a:pPr marL="457200" marR="0" lvl="0" indent="-381000" algn="l" rtl="0">
              <a:lnSpc>
                <a:spcPct val="90000"/>
              </a:lnSpc>
              <a:spcBef>
                <a:spcPts val="1400"/>
              </a:spcBef>
              <a:spcAft>
                <a:spcPts val="0"/>
              </a:spcAft>
              <a:buClr>
                <a:schemeClr val="dk1"/>
              </a:buClr>
              <a:buSzPts val="2400"/>
              <a:buFont typeface="Arial"/>
              <a:buChar char="•"/>
            </a:pPr>
            <a:r>
              <a:rPr lang="en-US" dirty="0"/>
              <a:t>Thread affinity (better control of thread/core bindings)</a:t>
            </a:r>
            <a:endParaRPr dirty="0"/>
          </a:p>
          <a:p>
            <a:pPr marL="1371600" lvl="2" indent="-342900" algn="l" rtl="0">
              <a:lnSpc>
                <a:spcPct val="90000"/>
              </a:lnSpc>
              <a:spcBef>
                <a:spcPts val="800"/>
              </a:spcBef>
              <a:spcAft>
                <a:spcPts val="0"/>
              </a:spcAft>
              <a:buSzPts val="1800"/>
              <a:buChar char="•"/>
            </a:pPr>
            <a:r>
              <a:rPr lang="en-US" sz="1800" dirty="0"/>
              <a:t>Per parallel region (including nested parallelism)</a:t>
            </a:r>
            <a:endParaRPr sz="2400" dirty="0"/>
          </a:p>
          <a:p>
            <a:pPr marL="457200" marR="0" lvl="0" indent="-381000" algn="l" rtl="0">
              <a:lnSpc>
                <a:spcPct val="90000"/>
              </a:lnSpc>
              <a:spcBef>
                <a:spcPts val="1400"/>
              </a:spcBef>
              <a:spcAft>
                <a:spcPts val="0"/>
              </a:spcAft>
              <a:buClr>
                <a:schemeClr val="dk1"/>
              </a:buClr>
              <a:buSzPts val="2400"/>
              <a:buFont typeface="Arial"/>
              <a:buChar char="•"/>
            </a:pPr>
            <a:r>
              <a:rPr lang="en-US" sz="2400" dirty="0"/>
              <a:t>Extended runtime APIs</a:t>
            </a:r>
            <a:endParaRPr dirty="0"/>
          </a:p>
          <a:p>
            <a:pPr lvl="1"/>
            <a:r>
              <a:rPr lang="en-US" dirty="0"/>
              <a:t>Device Memory Routines</a:t>
            </a:r>
            <a:endParaRPr lang="en-US" sz="1800" dirty="0"/>
          </a:p>
          <a:p>
            <a:pPr marL="914400" lvl="1" indent="-228600" algn="l" rtl="0">
              <a:lnSpc>
                <a:spcPct val="90000"/>
              </a:lnSpc>
              <a:spcBef>
                <a:spcPts val="800"/>
              </a:spcBef>
              <a:spcAft>
                <a:spcPts val="0"/>
              </a:spcAft>
              <a:buSzPts val="2000"/>
              <a:buNone/>
            </a:pPr>
            <a:endParaRPr dirty="0"/>
          </a:p>
          <a:p>
            <a:pPr marL="1371600" lvl="2" indent="-228600" algn="l" rtl="0">
              <a:lnSpc>
                <a:spcPct val="90000"/>
              </a:lnSpc>
              <a:spcBef>
                <a:spcPts val="800"/>
              </a:spcBef>
              <a:spcAft>
                <a:spcPts val="0"/>
              </a:spcAft>
              <a:buSzPts val="1800"/>
              <a:buNone/>
            </a:pPr>
            <a:endParaRPr dirty="0"/>
          </a:p>
          <a:p>
            <a:pPr marL="914400" lvl="1" indent="-228600" algn="l" rtl="0">
              <a:lnSpc>
                <a:spcPct val="90000"/>
              </a:lnSpc>
              <a:spcBef>
                <a:spcPts val="800"/>
              </a:spcBef>
              <a:spcAft>
                <a:spcPts val="0"/>
              </a:spcAft>
              <a:buSzPts val="2000"/>
              <a:buNone/>
            </a:pPr>
            <a:endParaRPr dirty="0"/>
          </a:p>
          <a:p>
            <a:pPr marL="914400" lvl="1" indent="-228600" algn="l" rtl="0">
              <a:lnSpc>
                <a:spcPct val="90000"/>
              </a:lnSpc>
              <a:spcBef>
                <a:spcPts val="800"/>
              </a:spcBef>
              <a:spcAft>
                <a:spcPts val="0"/>
              </a:spcAft>
              <a:buSzPts val="20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0A81-A5C8-4517-8D96-D187B4BF2852}"/>
              </a:ext>
            </a:extLst>
          </p:cNvPr>
          <p:cNvSpPr>
            <a:spLocks noGrp="1"/>
          </p:cNvSpPr>
          <p:nvPr>
            <p:ph type="title"/>
          </p:nvPr>
        </p:nvSpPr>
        <p:spPr/>
        <p:txBody>
          <a:bodyPr/>
          <a:lstStyle/>
          <a:p>
            <a:r>
              <a:rPr lang="en-US"/>
              <a:t>OpenMP – Simple and Modern</a:t>
            </a:r>
            <a:endParaRPr lang="en-US" b="0"/>
          </a:p>
          <a:p>
            <a:endParaRPr lang="en-US"/>
          </a:p>
        </p:txBody>
      </p:sp>
      <p:sp>
        <p:nvSpPr>
          <p:cNvPr id="5" name="TextBox 4">
            <a:extLst>
              <a:ext uri="{FF2B5EF4-FFF2-40B4-BE49-F238E27FC236}">
                <a16:creationId xmlns:a16="http://schemas.microsoft.com/office/drawing/2014/main" id="{F32EF32D-9525-E64A-8687-0A742056B461}"/>
              </a:ext>
            </a:extLst>
          </p:cNvPr>
          <p:cNvSpPr txBox="1"/>
          <p:nvPr/>
        </p:nvSpPr>
        <p:spPr>
          <a:xfrm>
            <a:off x="487017" y="1162878"/>
            <a:ext cx="9591261" cy="1323439"/>
          </a:xfrm>
          <a:prstGeom prst="rect">
            <a:avLst/>
          </a:prstGeom>
          <a:noFill/>
        </p:spPr>
        <p:txBody>
          <a:bodyPr wrap="square" rtlCol="0">
            <a:spAutoFit/>
          </a:bodyPr>
          <a:lstStyle/>
          <a:p>
            <a:r>
              <a:rPr lang="en-US" sz="2000"/>
              <a:t>Basic Offloading topics</a:t>
            </a:r>
          </a:p>
          <a:p>
            <a:pPr marL="457200" indent="-457200">
              <a:buFont typeface="+mj-lt"/>
              <a:buAutoNum type="arabicPeriod"/>
            </a:pPr>
            <a:r>
              <a:rPr lang="en-US" sz="2000"/>
              <a:t>Offloading code to the device</a:t>
            </a:r>
          </a:p>
          <a:p>
            <a:pPr marL="457200" indent="-457200">
              <a:buFont typeface="+mj-lt"/>
              <a:buAutoNum type="arabicPeriod"/>
            </a:pPr>
            <a:r>
              <a:rPr lang="en-US" sz="2000"/>
              <a:t>Expressing parallelism</a:t>
            </a:r>
          </a:p>
          <a:p>
            <a:pPr marL="457200" indent="-457200">
              <a:buFont typeface="+mj-lt"/>
              <a:buAutoNum type="arabicPeriod"/>
            </a:pPr>
            <a:r>
              <a:rPr lang="en-US" sz="2000"/>
              <a:t>Mapping data</a:t>
            </a:r>
          </a:p>
        </p:txBody>
      </p:sp>
    </p:spTree>
    <p:extLst>
      <p:ext uri="{BB962C8B-B14F-4D97-AF65-F5344CB8AC3E}">
        <p14:creationId xmlns:p14="http://schemas.microsoft.com/office/powerpoint/2010/main" val="233664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g6deade9761_1_0"/>
          <p:cNvSpPr txBox="1">
            <a:spLocks noGrp="1"/>
          </p:cNvSpPr>
          <p:nvPr>
            <p:ph type="title"/>
          </p:nvPr>
        </p:nvSpPr>
        <p:spPr>
          <a:xfrm>
            <a:off x="335351" y="440709"/>
            <a:ext cx="11521200" cy="994275"/>
          </a:xfrm>
          <a:prstGeom prst="rect">
            <a:avLst/>
          </a:prstGeom>
          <a:noFill/>
          <a:ln>
            <a:noFill/>
          </a:ln>
        </p:spPr>
        <p:txBody>
          <a:bodyPr spcFirstLastPara="1" wrap="square" lIns="68550" tIns="34275" rIns="68550" bIns="34275" anchor="ctr" anchorCtr="0">
            <a:noAutofit/>
          </a:bodyPr>
          <a:lstStyle/>
          <a:p>
            <a:pPr>
              <a:buClr>
                <a:srgbClr val="0860A8"/>
              </a:buClr>
            </a:pPr>
            <a:r>
              <a:rPr lang="en-US" sz="3300">
                <a:solidFill>
                  <a:srgbClr val="0860A8"/>
                </a:solidFill>
                <a:latin typeface="Arial"/>
                <a:ea typeface="Arial"/>
                <a:cs typeface="Arial"/>
                <a:sym typeface="Arial"/>
              </a:rPr>
              <a:t>How to use</a:t>
            </a:r>
            <a:r>
              <a:rPr lang="en-US" sz="3300">
                <a:solidFill>
                  <a:srgbClr val="0860A8"/>
                </a:solidFill>
              </a:rPr>
              <a:t> modern</a:t>
            </a:r>
            <a:r>
              <a:rPr lang="en-US" sz="3300">
                <a:solidFill>
                  <a:srgbClr val="0860A8"/>
                </a:solidFill>
                <a:latin typeface="Arial"/>
                <a:ea typeface="Arial"/>
                <a:cs typeface="Arial"/>
                <a:sym typeface="Arial"/>
              </a:rPr>
              <a:t> OpenMP </a:t>
            </a:r>
            <a:r>
              <a:rPr lang="en-US" sz="3300">
                <a:solidFill>
                  <a:srgbClr val="0860A8"/>
                </a:solidFill>
              </a:rPr>
              <a:t>– Execution Mapping</a:t>
            </a:r>
            <a:endParaRPr/>
          </a:p>
        </p:txBody>
      </p:sp>
      <p:sp>
        <p:nvSpPr>
          <p:cNvPr id="753" name="Google Shape;753;g6deade9761_1_0"/>
          <p:cNvSpPr txBox="1">
            <a:spLocks noGrp="1"/>
          </p:cNvSpPr>
          <p:nvPr>
            <p:ph type="sldNum" idx="12"/>
          </p:nvPr>
        </p:nvSpPr>
        <p:spPr>
          <a:xfrm>
            <a:off x="15102252" y="6494823"/>
            <a:ext cx="1153749"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737D"/>
                </a:solidFill>
                <a:latin typeface="Calibri"/>
                <a:ea typeface="Calibri"/>
                <a:cs typeface="Calibri"/>
                <a:sym typeface="Calibri"/>
              </a:rPr>
              <a:t>13</a:t>
            </a:fld>
            <a:endParaRPr sz="1800" b="0" i="0" u="none" strike="noStrike" cap="none">
              <a:solidFill>
                <a:srgbClr val="00737D"/>
              </a:solidFill>
              <a:latin typeface="Calibri"/>
              <a:ea typeface="Calibri"/>
              <a:cs typeface="Calibri"/>
              <a:sym typeface="Calibri"/>
            </a:endParaRPr>
          </a:p>
        </p:txBody>
      </p:sp>
      <p:sp>
        <p:nvSpPr>
          <p:cNvPr id="2" name="Rectangle: Rounded Corners 1">
            <a:extLst>
              <a:ext uri="{FF2B5EF4-FFF2-40B4-BE49-F238E27FC236}">
                <a16:creationId xmlns:a16="http://schemas.microsoft.com/office/drawing/2014/main" id="{17054742-AB84-4023-B6D9-0FE4DA7D8E80}"/>
              </a:ext>
            </a:extLst>
          </p:cNvPr>
          <p:cNvSpPr/>
          <p:nvPr/>
        </p:nvSpPr>
        <p:spPr>
          <a:xfrm>
            <a:off x="357962" y="1849473"/>
            <a:ext cx="1334976" cy="13349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Diagonal Corners Snipped 3">
            <a:extLst>
              <a:ext uri="{FF2B5EF4-FFF2-40B4-BE49-F238E27FC236}">
                <a16:creationId xmlns:a16="http://schemas.microsoft.com/office/drawing/2014/main" id="{1D20922C-0F1E-4B93-B029-7568BFB1D414}"/>
              </a:ext>
            </a:extLst>
          </p:cNvPr>
          <p:cNvSpPr/>
          <p:nvPr/>
        </p:nvSpPr>
        <p:spPr>
          <a:xfrm>
            <a:off x="2225400" y="3053949"/>
            <a:ext cx="3290185" cy="1500371"/>
          </a:xfrm>
          <a:prstGeom prst="snip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18655E-2C58-4150-A1F3-93AB70E7E2E4}"/>
              </a:ext>
            </a:extLst>
          </p:cNvPr>
          <p:cNvSpPr txBox="1"/>
          <p:nvPr/>
        </p:nvSpPr>
        <p:spPr>
          <a:xfrm>
            <a:off x="2785530" y="2648288"/>
            <a:ext cx="217613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GPU</a:t>
            </a:r>
            <a:endParaRPr lang="en-US"/>
          </a:p>
          <a:p>
            <a:pPr algn="ctr"/>
            <a:r>
              <a:rPr lang="en-US" sz="2400"/>
              <a:t>(device)</a:t>
            </a:r>
            <a:endParaRPr lang="en-US"/>
          </a:p>
        </p:txBody>
      </p:sp>
      <p:sp>
        <p:nvSpPr>
          <p:cNvPr id="11" name="TextBox 10">
            <a:extLst>
              <a:ext uri="{FF2B5EF4-FFF2-40B4-BE49-F238E27FC236}">
                <a16:creationId xmlns:a16="http://schemas.microsoft.com/office/drawing/2014/main" id="{20ED8222-C773-404A-BF5B-4E24C08F8E84}"/>
              </a:ext>
            </a:extLst>
          </p:cNvPr>
          <p:cNvSpPr txBox="1"/>
          <p:nvPr/>
        </p:nvSpPr>
        <p:spPr>
          <a:xfrm>
            <a:off x="542261" y="1451935"/>
            <a:ext cx="965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CPU (host)</a:t>
            </a:r>
            <a:endParaRPr lang="en-US"/>
          </a:p>
        </p:txBody>
      </p:sp>
      <p:sp>
        <p:nvSpPr>
          <p:cNvPr id="3" name="Arrow: Left-Up 2">
            <a:extLst>
              <a:ext uri="{FF2B5EF4-FFF2-40B4-BE49-F238E27FC236}">
                <a16:creationId xmlns:a16="http://schemas.microsoft.com/office/drawing/2014/main" id="{A66F1A63-338D-4ECE-9755-A3DD4402FAAF}"/>
              </a:ext>
            </a:extLst>
          </p:cNvPr>
          <p:cNvSpPr/>
          <p:nvPr/>
        </p:nvSpPr>
        <p:spPr>
          <a:xfrm rot="-5400000">
            <a:off x="1823933" y="2094320"/>
            <a:ext cx="848032" cy="848032"/>
          </a:xfrm>
          <a:prstGeom prst="lef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4A17995-0442-4B97-9B83-70D9952E3D08}"/>
              </a:ext>
            </a:extLst>
          </p:cNvPr>
          <p:cNvSpPr txBox="1"/>
          <p:nvPr/>
        </p:nvSpPr>
        <p:spPr>
          <a:xfrm>
            <a:off x="2091126" y="1370093"/>
            <a:ext cx="260014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move data &amp; issue execution</a:t>
            </a:r>
          </a:p>
        </p:txBody>
      </p:sp>
      <p:sp>
        <p:nvSpPr>
          <p:cNvPr id="7" name="Google Shape;755;g6deade9761_1_0">
            <a:extLst>
              <a:ext uri="{FF2B5EF4-FFF2-40B4-BE49-F238E27FC236}">
                <a16:creationId xmlns:a16="http://schemas.microsoft.com/office/drawing/2014/main" id="{73467BB0-2813-4CF2-8E3C-E88B2200DBF9}"/>
              </a:ext>
            </a:extLst>
          </p:cNvPr>
          <p:cNvSpPr txBox="1">
            <a:spLocks/>
          </p:cNvSpPr>
          <p:nvPr/>
        </p:nvSpPr>
        <p:spPr>
          <a:xfrm>
            <a:off x="5612517" y="1649362"/>
            <a:ext cx="6219241" cy="3836025"/>
          </a:xfrm>
          <a:prstGeom prst="rect">
            <a:avLst/>
          </a:prstGeom>
          <a:noFill/>
          <a:ln>
            <a:noFill/>
          </a:ln>
        </p:spPr>
        <p:txBody>
          <a:bodyPr spcFirstLastPara="1" wrap="square" lIns="68550" tIns="34275" rIns="68550" bIns="34275"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4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342900" indent="-271145">
              <a:spcBef>
                <a:spcPts val="750"/>
              </a:spcBef>
              <a:buClr>
                <a:srgbClr val="00737D"/>
              </a:buClr>
              <a:buSzPts val="2100"/>
              <a:buFont typeface="Arial,Sans-Serif"/>
              <a:buChar char="■"/>
            </a:pPr>
            <a:r>
              <a:rPr lang="en-US"/>
              <a:t>The </a:t>
            </a:r>
            <a:r>
              <a:rPr lang="en-US" b="1"/>
              <a:t>target</a:t>
            </a:r>
            <a:r>
              <a:rPr lang="en-US"/>
              <a:t> construct offloads the enclosed code to the accelerator: single thread on a device (GPU)</a:t>
            </a:r>
          </a:p>
        </p:txBody>
      </p:sp>
    </p:spTree>
    <p:extLst>
      <p:ext uri="{BB962C8B-B14F-4D97-AF65-F5344CB8AC3E}">
        <p14:creationId xmlns:p14="http://schemas.microsoft.com/office/powerpoint/2010/main" val="343242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g6deade9761_1_0"/>
          <p:cNvSpPr txBox="1">
            <a:spLocks noGrp="1"/>
          </p:cNvSpPr>
          <p:nvPr>
            <p:ph type="title"/>
          </p:nvPr>
        </p:nvSpPr>
        <p:spPr>
          <a:xfrm>
            <a:off x="335351" y="440709"/>
            <a:ext cx="11521200" cy="994275"/>
          </a:xfrm>
          <a:prstGeom prst="rect">
            <a:avLst/>
          </a:prstGeom>
          <a:noFill/>
          <a:ln>
            <a:noFill/>
          </a:ln>
        </p:spPr>
        <p:txBody>
          <a:bodyPr spcFirstLastPara="1" wrap="square" lIns="68550" tIns="34275" rIns="68550" bIns="34275" anchor="ctr" anchorCtr="0">
            <a:noAutofit/>
          </a:bodyPr>
          <a:lstStyle/>
          <a:p>
            <a:pPr>
              <a:buClr>
                <a:srgbClr val="0860A8"/>
              </a:buClr>
            </a:pPr>
            <a:r>
              <a:rPr lang="en-US" sz="3300">
                <a:solidFill>
                  <a:srgbClr val="0860A8"/>
                </a:solidFill>
                <a:latin typeface="Arial"/>
                <a:ea typeface="Arial"/>
                <a:cs typeface="Arial"/>
                <a:sym typeface="Arial"/>
              </a:rPr>
              <a:t>How to use </a:t>
            </a:r>
            <a:r>
              <a:rPr lang="en-US" sz="3300">
                <a:solidFill>
                  <a:srgbClr val="0860A8"/>
                </a:solidFill>
              </a:rPr>
              <a:t>modern OpenMP – Execution Mapping</a:t>
            </a:r>
            <a:endParaRPr lang="en-US" sz="3300" b="0"/>
          </a:p>
        </p:txBody>
      </p:sp>
      <p:sp>
        <p:nvSpPr>
          <p:cNvPr id="753" name="Google Shape;753;g6deade9761_1_0"/>
          <p:cNvSpPr txBox="1">
            <a:spLocks noGrp="1"/>
          </p:cNvSpPr>
          <p:nvPr>
            <p:ph type="sldNum" idx="12"/>
          </p:nvPr>
        </p:nvSpPr>
        <p:spPr>
          <a:xfrm>
            <a:off x="15102252" y="6494823"/>
            <a:ext cx="1153749"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737D"/>
                </a:solidFill>
                <a:latin typeface="Calibri"/>
                <a:ea typeface="Calibri"/>
                <a:cs typeface="Calibri"/>
                <a:sym typeface="Calibri"/>
              </a:rPr>
              <a:t>14</a:t>
            </a:fld>
            <a:endParaRPr sz="1800" b="0" i="0" u="none" strike="noStrike" cap="none">
              <a:solidFill>
                <a:srgbClr val="00737D"/>
              </a:solidFill>
              <a:latin typeface="Calibri"/>
              <a:ea typeface="Calibri"/>
              <a:cs typeface="Calibri"/>
              <a:sym typeface="Calibri"/>
            </a:endParaRPr>
          </a:p>
        </p:txBody>
      </p:sp>
      <p:sp>
        <p:nvSpPr>
          <p:cNvPr id="755" name="Google Shape;755;g6deade9761_1_0"/>
          <p:cNvSpPr txBox="1">
            <a:spLocks noGrp="1"/>
          </p:cNvSpPr>
          <p:nvPr>
            <p:ph type="body" idx="1"/>
          </p:nvPr>
        </p:nvSpPr>
        <p:spPr>
          <a:xfrm>
            <a:off x="5612517" y="1649362"/>
            <a:ext cx="6219241" cy="3836025"/>
          </a:xfrm>
          <a:prstGeom prst="rect">
            <a:avLst/>
          </a:prstGeom>
          <a:noFill/>
          <a:ln>
            <a:noFill/>
          </a:ln>
        </p:spPr>
        <p:txBody>
          <a:bodyPr spcFirstLastPara="1" wrap="square" lIns="68550" tIns="34275" rIns="68550" bIns="34275" anchor="t" anchorCtr="0">
            <a:noAutofit/>
          </a:bodyPr>
          <a:lstStyle/>
          <a:p>
            <a:pPr marL="342900" indent="-271145">
              <a:spcBef>
                <a:spcPts val="750"/>
              </a:spcBef>
              <a:buClr>
                <a:srgbClr val="00737D"/>
              </a:buClr>
              <a:buSzPts val="2100"/>
              <a:buFont typeface="Arial,Sans-Serif"/>
              <a:buChar char="■"/>
            </a:pPr>
            <a:r>
              <a:rPr lang="en-US" dirty="0"/>
              <a:t>The </a:t>
            </a:r>
            <a:r>
              <a:rPr lang="en-US" b="1" dirty="0"/>
              <a:t>target</a:t>
            </a:r>
            <a:r>
              <a:rPr lang="en-US" dirty="0"/>
              <a:t> construct offloads the enclosed code to the accelerator: single thread on a device (GPU)</a:t>
            </a:r>
          </a:p>
        </p:txBody>
      </p:sp>
      <p:sp>
        <p:nvSpPr>
          <p:cNvPr id="2" name="Rectangle: Rounded Corners 1">
            <a:extLst>
              <a:ext uri="{FF2B5EF4-FFF2-40B4-BE49-F238E27FC236}">
                <a16:creationId xmlns:a16="http://schemas.microsoft.com/office/drawing/2014/main" id="{17054742-AB84-4023-B6D9-0FE4DA7D8E80}"/>
              </a:ext>
            </a:extLst>
          </p:cNvPr>
          <p:cNvSpPr/>
          <p:nvPr/>
        </p:nvSpPr>
        <p:spPr>
          <a:xfrm>
            <a:off x="357962" y="1849473"/>
            <a:ext cx="1334976" cy="13349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Diagonal Corners Snipped 3">
            <a:extLst>
              <a:ext uri="{FF2B5EF4-FFF2-40B4-BE49-F238E27FC236}">
                <a16:creationId xmlns:a16="http://schemas.microsoft.com/office/drawing/2014/main" id="{1D20922C-0F1E-4B93-B029-7568BFB1D414}"/>
              </a:ext>
            </a:extLst>
          </p:cNvPr>
          <p:cNvSpPr/>
          <p:nvPr/>
        </p:nvSpPr>
        <p:spPr>
          <a:xfrm>
            <a:off x="2225400" y="3053949"/>
            <a:ext cx="3290185" cy="1500371"/>
          </a:xfrm>
          <a:prstGeom prst="snip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18655E-2C58-4150-A1F3-93AB70E7E2E4}"/>
              </a:ext>
            </a:extLst>
          </p:cNvPr>
          <p:cNvSpPr txBox="1"/>
          <p:nvPr/>
        </p:nvSpPr>
        <p:spPr>
          <a:xfrm>
            <a:off x="2785530" y="2648288"/>
            <a:ext cx="21761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GPU</a:t>
            </a:r>
            <a:endParaRPr lang="en-US"/>
          </a:p>
        </p:txBody>
      </p:sp>
      <p:sp>
        <p:nvSpPr>
          <p:cNvPr id="11" name="TextBox 10">
            <a:extLst>
              <a:ext uri="{FF2B5EF4-FFF2-40B4-BE49-F238E27FC236}">
                <a16:creationId xmlns:a16="http://schemas.microsoft.com/office/drawing/2014/main" id="{20ED8222-C773-404A-BF5B-4E24C08F8E84}"/>
              </a:ext>
            </a:extLst>
          </p:cNvPr>
          <p:cNvSpPr txBox="1"/>
          <p:nvPr/>
        </p:nvSpPr>
        <p:spPr>
          <a:xfrm>
            <a:off x="542261" y="1451935"/>
            <a:ext cx="965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CPU (host)</a:t>
            </a:r>
            <a:endParaRPr lang="en-US"/>
          </a:p>
        </p:txBody>
      </p:sp>
      <p:sp>
        <p:nvSpPr>
          <p:cNvPr id="3" name="Arrow: Left-Up 2">
            <a:extLst>
              <a:ext uri="{FF2B5EF4-FFF2-40B4-BE49-F238E27FC236}">
                <a16:creationId xmlns:a16="http://schemas.microsoft.com/office/drawing/2014/main" id="{A66F1A63-338D-4ECE-9755-A3DD4402FAAF}"/>
              </a:ext>
            </a:extLst>
          </p:cNvPr>
          <p:cNvSpPr/>
          <p:nvPr/>
        </p:nvSpPr>
        <p:spPr>
          <a:xfrm rot="-5400000">
            <a:off x="1823933" y="2094320"/>
            <a:ext cx="848032" cy="848032"/>
          </a:xfrm>
          <a:prstGeom prst="lef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Diagonal Corners Rounded 4">
            <a:extLst>
              <a:ext uri="{FF2B5EF4-FFF2-40B4-BE49-F238E27FC236}">
                <a16:creationId xmlns:a16="http://schemas.microsoft.com/office/drawing/2014/main" id="{B6C272A5-F482-4160-BBD2-8B569E708A9A}"/>
              </a:ext>
            </a:extLst>
          </p:cNvPr>
          <p:cNvSpPr/>
          <p:nvPr/>
        </p:nvSpPr>
        <p:spPr>
          <a:xfrm>
            <a:off x="2412589" y="3346653"/>
            <a:ext cx="915629" cy="91562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731A5A-F4CA-4EC1-842C-CDE1305D7C06}"/>
              </a:ext>
            </a:extLst>
          </p:cNvPr>
          <p:cNvSpPr txBox="1"/>
          <p:nvPr/>
        </p:nvSpPr>
        <p:spPr>
          <a:xfrm>
            <a:off x="2785530" y="2648288"/>
            <a:ext cx="217613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GPU</a:t>
            </a:r>
            <a:endParaRPr lang="en-US"/>
          </a:p>
          <a:p>
            <a:pPr algn="ctr"/>
            <a:endParaRPr lang="en-US" sz="2400"/>
          </a:p>
        </p:txBody>
      </p:sp>
      <p:sp>
        <p:nvSpPr>
          <p:cNvPr id="14" name="Rectangle: Diagonal Corners Rounded 13">
            <a:extLst>
              <a:ext uri="{FF2B5EF4-FFF2-40B4-BE49-F238E27FC236}">
                <a16:creationId xmlns:a16="http://schemas.microsoft.com/office/drawing/2014/main" id="{14D31C19-1A03-448A-BE7E-9A3E01CD9058}"/>
              </a:ext>
            </a:extLst>
          </p:cNvPr>
          <p:cNvSpPr/>
          <p:nvPr/>
        </p:nvSpPr>
        <p:spPr>
          <a:xfrm>
            <a:off x="3438831" y="3346653"/>
            <a:ext cx="915629" cy="91562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Diagonal Corners Rounded 14">
            <a:extLst>
              <a:ext uri="{FF2B5EF4-FFF2-40B4-BE49-F238E27FC236}">
                <a16:creationId xmlns:a16="http://schemas.microsoft.com/office/drawing/2014/main" id="{CDA2C2CB-B322-4085-A29C-39B958598724}"/>
              </a:ext>
            </a:extLst>
          </p:cNvPr>
          <p:cNvSpPr/>
          <p:nvPr/>
        </p:nvSpPr>
        <p:spPr>
          <a:xfrm>
            <a:off x="4465073" y="3346653"/>
            <a:ext cx="915629" cy="91562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D92434E-6146-4EA0-AEFF-DFE3B101EB1C}"/>
              </a:ext>
            </a:extLst>
          </p:cNvPr>
          <p:cNvCxnSpPr/>
          <p:nvPr/>
        </p:nvCxnSpPr>
        <p:spPr>
          <a:xfrm>
            <a:off x="1945558" y="3696928"/>
            <a:ext cx="668594"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C5F1C1-5CE5-471E-8876-0A9E7AACB6FE}"/>
              </a:ext>
            </a:extLst>
          </p:cNvPr>
          <p:cNvSpPr txBox="1"/>
          <p:nvPr/>
        </p:nvSpPr>
        <p:spPr>
          <a:xfrm>
            <a:off x="-65825" y="3421482"/>
            <a:ext cx="21761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SM</a:t>
            </a:r>
            <a:endParaRPr lang="en-US"/>
          </a:p>
        </p:txBody>
      </p:sp>
    </p:spTree>
    <p:extLst>
      <p:ext uri="{BB962C8B-B14F-4D97-AF65-F5344CB8AC3E}">
        <p14:creationId xmlns:p14="http://schemas.microsoft.com/office/powerpoint/2010/main" val="399092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g6deade9761_1_0"/>
          <p:cNvSpPr txBox="1">
            <a:spLocks noGrp="1"/>
          </p:cNvSpPr>
          <p:nvPr>
            <p:ph type="title"/>
          </p:nvPr>
        </p:nvSpPr>
        <p:spPr>
          <a:xfrm>
            <a:off x="335351" y="440709"/>
            <a:ext cx="11521200" cy="994275"/>
          </a:xfrm>
          <a:prstGeom prst="rect">
            <a:avLst/>
          </a:prstGeom>
          <a:noFill/>
          <a:ln>
            <a:noFill/>
          </a:ln>
        </p:spPr>
        <p:txBody>
          <a:bodyPr spcFirstLastPara="1" wrap="square" lIns="68550" tIns="34275" rIns="68550" bIns="34275" anchor="ctr" anchorCtr="0">
            <a:noAutofit/>
          </a:bodyPr>
          <a:lstStyle/>
          <a:p>
            <a:pPr>
              <a:buClr>
                <a:srgbClr val="0860A8"/>
              </a:buClr>
            </a:pPr>
            <a:r>
              <a:rPr lang="en-US" sz="3300">
                <a:solidFill>
                  <a:srgbClr val="0860A8"/>
                </a:solidFill>
                <a:latin typeface="Arial"/>
                <a:ea typeface="Arial"/>
                <a:cs typeface="Arial"/>
                <a:sym typeface="Arial"/>
              </a:rPr>
              <a:t>How to use </a:t>
            </a:r>
            <a:r>
              <a:rPr lang="en-US" sz="3300">
                <a:solidFill>
                  <a:srgbClr val="0860A8"/>
                </a:solidFill>
              </a:rPr>
              <a:t>modern OpenMP – Execution Mapping</a:t>
            </a:r>
            <a:endParaRPr lang="en-US" sz="3300" b="0"/>
          </a:p>
        </p:txBody>
      </p:sp>
      <p:sp>
        <p:nvSpPr>
          <p:cNvPr id="753" name="Google Shape;753;g6deade9761_1_0"/>
          <p:cNvSpPr txBox="1">
            <a:spLocks noGrp="1"/>
          </p:cNvSpPr>
          <p:nvPr>
            <p:ph type="sldNum" idx="12"/>
          </p:nvPr>
        </p:nvSpPr>
        <p:spPr>
          <a:xfrm>
            <a:off x="15102252" y="6494823"/>
            <a:ext cx="1153749"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737D"/>
                </a:solidFill>
                <a:latin typeface="Calibri"/>
                <a:ea typeface="Calibri"/>
                <a:cs typeface="Calibri"/>
                <a:sym typeface="Calibri"/>
              </a:rPr>
              <a:t>15</a:t>
            </a:fld>
            <a:endParaRPr sz="1800" b="0" i="0" u="none" strike="noStrike" cap="none">
              <a:solidFill>
                <a:srgbClr val="00737D"/>
              </a:solidFill>
              <a:latin typeface="Calibri"/>
              <a:ea typeface="Calibri"/>
              <a:cs typeface="Calibri"/>
              <a:sym typeface="Calibri"/>
            </a:endParaRPr>
          </a:p>
        </p:txBody>
      </p:sp>
      <p:sp>
        <p:nvSpPr>
          <p:cNvPr id="755" name="Google Shape;755;g6deade9761_1_0"/>
          <p:cNvSpPr txBox="1">
            <a:spLocks noGrp="1"/>
          </p:cNvSpPr>
          <p:nvPr>
            <p:ph type="body" idx="1"/>
          </p:nvPr>
        </p:nvSpPr>
        <p:spPr>
          <a:xfrm>
            <a:off x="5612517" y="1649362"/>
            <a:ext cx="6219241" cy="3836025"/>
          </a:xfrm>
          <a:prstGeom prst="rect">
            <a:avLst/>
          </a:prstGeom>
          <a:noFill/>
          <a:ln>
            <a:noFill/>
          </a:ln>
        </p:spPr>
        <p:txBody>
          <a:bodyPr spcFirstLastPara="1" wrap="square" lIns="68550" tIns="34275" rIns="68550" bIns="34275" anchor="t" anchorCtr="0">
            <a:noAutofit/>
          </a:bodyPr>
          <a:lstStyle/>
          <a:p>
            <a:pPr marL="342900" indent="-271145">
              <a:spcBef>
                <a:spcPts val="750"/>
              </a:spcBef>
              <a:buClr>
                <a:srgbClr val="00737D"/>
              </a:buClr>
              <a:buSzPts val="2100"/>
              <a:buFont typeface="Arial,Sans-Serif"/>
              <a:buChar char="■"/>
            </a:pPr>
            <a:r>
              <a:rPr lang="en-US" dirty="0"/>
              <a:t>The </a:t>
            </a:r>
            <a:r>
              <a:rPr lang="en-US" b="1" dirty="0"/>
              <a:t>target</a:t>
            </a:r>
            <a:r>
              <a:rPr lang="en-US" dirty="0"/>
              <a:t> construct offloads the enclosed code to the accelerator: single thread on a device (GPU)</a:t>
            </a:r>
          </a:p>
          <a:p>
            <a:pPr marL="342900" indent="-271145">
              <a:spcBef>
                <a:spcPts val="0"/>
              </a:spcBef>
              <a:buClr>
                <a:srgbClr val="00737D"/>
              </a:buClr>
              <a:buSzPts val="2100"/>
              <a:buChar char="■"/>
            </a:pPr>
            <a:r>
              <a:rPr lang="en-US" dirty="0"/>
              <a:t>The </a:t>
            </a:r>
            <a:r>
              <a:rPr lang="en-US" b="1" dirty="0"/>
              <a:t>teams</a:t>
            </a:r>
            <a:r>
              <a:rPr lang="en-US" dirty="0"/>
              <a:t> construct creates a league of teams: one thread each, concurrent (not parallel) execution (on SMs)</a:t>
            </a:r>
          </a:p>
        </p:txBody>
      </p:sp>
      <p:sp>
        <p:nvSpPr>
          <p:cNvPr id="2" name="Rectangle: Rounded Corners 1">
            <a:extLst>
              <a:ext uri="{FF2B5EF4-FFF2-40B4-BE49-F238E27FC236}">
                <a16:creationId xmlns:a16="http://schemas.microsoft.com/office/drawing/2014/main" id="{17054742-AB84-4023-B6D9-0FE4DA7D8E80}"/>
              </a:ext>
            </a:extLst>
          </p:cNvPr>
          <p:cNvSpPr/>
          <p:nvPr/>
        </p:nvSpPr>
        <p:spPr>
          <a:xfrm>
            <a:off x="357962" y="1849473"/>
            <a:ext cx="1334976" cy="13349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Diagonal Corners Snipped 3">
            <a:extLst>
              <a:ext uri="{FF2B5EF4-FFF2-40B4-BE49-F238E27FC236}">
                <a16:creationId xmlns:a16="http://schemas.microsoft.com/office/drawing/2014/main" id="{1D20922C-0F1E-4B93-B029-7568BFB1D414}"/>
              </a:ext>
            </a:extLst>
          </p:cNvPr>
          <p:cNvSpPr/>
          <p:nvPr/>
        </p:nvSpPr>
        <p:spPr>
          <a:xfrm>
            <a:off x="2225400" y="3053949"/>
            <a:ext cx="3290185" cy="1500371"/>
          </a:xfrm>
          <a:prstGeom prst="snip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18655E-2C58-4150-A1F3-93AB70E7E2E4}"/>
              </a:ext>
            </a:extLst>
          </p:cNvPr>
          <p:cNvSpPr txBox="1"/>
          <p:nvPr/>
        </p:nvSpPr>
        <p:spPr>
          <a:xfrm>
            <a:off x="2785530" y="2648288"/>
            <a:ext cx="21761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GPU</a:t>
            </a:r>
            <a:endParaRPr lang="en-US"/>
          </a:p>
        </p:txBody>
      </p:sp>
      <p:sp>
        <p:nvSpPr>
          <p:cNvPr id="11" name="TextBox 10">
            <a:extLst>
              <a:ext uri="{FF2B5EF4-FFF2-40B4-BE49-F238E27FC236}">
                <a16:creationId xmlns:a16="http://schemas.microsoft.com/office/drawing/2014/main" id="{20ED8222-C773-404A-BF5B-4E24C08F8E84}"/>
              </a:ext>
            </a:extLst>
          </p:cNvPr>
          <p:cNvSpPr txBox="1"/>
          <p:nvPr/>
        </p:nvSpPr>
        <p:spPr>
          <a:xfrm>
            <a:off x="542261" y="1451935"/>
            <a:ext cx="965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CPU (host)</a:t>
            </a:r>
            <a:endParaRPr lang="en-US"/>
          </a:p>
        </p:txBody>
      </p:sp>
      <p:sp>
        <p:nvSpPr>
          <p:cNvPr id="3" name="Arrow: Left-Up 2">
            <a:extLst>
              <a:ext uri="{FF2B5EF4-FFF2-40B4-BE49-F238E27FC236}">
                <a16:creationId xmlns:a16="http://schemas.microsoft.com/office/drawing/2014/main" id="{A66F1A63-338D-4ECE-9755-A3DD4402FAAF}"/>
              </a:ext>
            </a:extLst>
          </p:cNvPr>
          <p:cNvSpPr/>
          <p:nvPr/>
        </p:nvSpPr>
        <p:spPr>
          <a:xfrm rot="-5400000">
            <a:off x="1823933" y="2094320"/>
            <a:ext cx="848032" cy="848032"/>
          </a:xfrm>
          <a:prstGeom prst="lef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Diagonal Corners Rounded 4">
            <a:extLst>
              <a:ext uri="{FF2B5EF4-FFF2-40B4-BE49-F238E27FC236}">
                <a16:creationId xmlns:a16="http://schemas.microsoft.com/office/drawing/2014/main" id="{B6C272A5-F482-4160-BBD2-8B569E708A9A}"/>
              </a:ext>
            </a:extLst>
          </p:cNvPr>
          <p:cNvSpPr/>
          <p:nvPr/>
        </p:nvSpPr>
        <p:spPr>
          <a:xfrm>
            <a:off x="2412589" y="3346653"/>
            <a:ext cx="915629" cy="91562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731A5A-F4CA-4EC1-842C-CDE1305D7C06}"/>
              </a:ext>
            </a:extLst>
          </p:cNvPr>
          <p:cNvSpPr txBox="1"/>
          <p:nvPr/>
        </p:nvSpPr>
        <p:spPr>
          <a:xfrm>
            <a:off x="2785530" y="2648288"/>
            <a:ext cx="217613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GPU</a:t>
            </a:r>
            <a:endParaRPr lang="en-US"/>
          </a:p>
          <a:p>
            <a:pPr algn="ctr"/>
            <a:endParaRPr lang="en-US" sz="2400"/>
          </a:p>
        </p:txBody>
      </p:sp>
      <p:sp>
        <p:nvSpPr>
          <p:cNvPr id="14" name="Rectangle: Diagonal Corners Rounded 13">
            <a:extLst>
              <a:ext uri="{FF2B5EF4-FFF2-40B4-BE49-F238E27FC236}">
                <a16:creationId xmlns:a16="http://schemas.microsoft.com/office/drawing/2014/main" id="{14D31C19-1A03-448A-BE7E-9A3E01CD9058}"/>
              </a:ext>
            </a:extLst>
          </p:cNvPr>
          <p:cNvSpPr/>
          <p:nvPr/>
        </p:nvSpPr>
        <p:spPr>
          <a:xfrm>
            <a:off x="3438831" y="3346653"/>
            <a:ext cx="915629" cy="91562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Diagonal Corners Rounded 14">
            <a:extLst>
              <a:ext uri="{FF2B5EF4-FFF2-40B4-BE49-F238E27FC236}">
                <a16:creationId xmlns:a16="http://schemas.microsoft.com/office/drawing/2014/main" id="{CDA2C2CB-B322-4085-A29C-39B958598724}"/>
              </a:ext>
            </a:extLst>
          </p:cNvPr>
          <p:cNvSpPr/>
          <p:nvPr/>
        </p:nvSpPr>
        <p:spPr>
          <a:xfrm>
            <a:off x="4465073" y="3346653"/>
            <a:ext cx="915629" cy="91562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D92434E-6146-4EA0-AEFF-DFE3B101EB1C}"/>
              </a:ext>
            </a:extLst>
          </p:cNvPr>
          <p:cNvCxnSpPr/>
          <p:nvPr/>
        </p:nvCxnSpPr>
        <p:spPr>
          <a:xfrm>
            <a:off x="1945558" y="3696928"/>
            <a:ext cx="668594"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C5F1C1-5CE5-471E-8876-0A9E7AACB6FE}"/>
              </a:ext>
            </a:extLst>
          </p:cNvPr>
          <p:cNvSpPr txBox="1"/>
          <p:nvPr/>
        </p:nvSpPr>
        <p:spPr>
          <a:xfrm>
            <a:off x="-65825" y="3421482"/>
            <a:ext cx="21761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SM</a:t>
            </a:r>
            <a:endParaRPr lang="en-US"/>
          </a:p>
        </p:txBody>
      </p:sp>
    </p:spTree>
    <p:extLst>
      <p:ext uri="{BB962C8B-B14F-4D97-AF65-F5344CB8AC3E}">
        <p14:creationId xmlns:p14="http://schemas.microsoft.com/office/powerpoint/2010/main" val="1797886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g6deade9761_1_0"/>
          <p:cNvSpPr txBox="1">
            <a:spLocks noGrp="1"/>
          </p:cNvSpPr>
          <p:nvPr>
            <p:ph type="title"/>
          </p:nvPr>
        </p:nvSpPr>
        <p:spPr>
          <a:xfrm>
            <a:off x="335351" y="440709"/>
            <a:ext cx="11521200" cy="994275"/>
          </a:xfrm>
          <a:prstGeom prst="rect">
            <a:avLst/>
          </a:prstGeom>
          <a:noFill/>
          <a:ln>
            <a:noFill/>
          </a:ln>
        </p:spPr>
        <p:txBody>
          <a:bodyPr spcFirstLastPara="1" wrap="square" lIns="68550" tIns="34275" rIns="68550" bIns="34275" anchor="ctr" anchorCtr="0">
            <a:noAutofit/>
          </a:bodyPr>
          <a:lstStyle/>
          <a:p>
            <a:pPr>
              <a:buClr>
                <a:srgbClr val="0860A8"/>
              </a:buClr>
            </a:pPr>
            <a:r>
              <a:rPr lang="en-US" sz="3300">
                <a:solidFill>
                  <a:srgbClr val="0860A8"/>
                </a:solidFill>
                <a:latin typeface="Arial"/>
                <a:ea typeface="Arial"/>
                <a:cs typeface="Arial"/>
                <a:sym typeface="Arial"/>
              </a:rPr>
              <a:t>How to use </a:t>
            </a:r>
            <a:r>
              <a:rPr lang="en-US" sz="3300">
                <a:solidFill>
                  <a:srgbClr val="0860A8"/>
                </a:solidFill>
              </a:rPr>
              <a:t>modern OpenMP – Execution Mapping</a:t>
            </a:r>
            <a:endParaRPr lang="en-US" sz="3300" b="0"/>
          </a:p>
        </p:txBody>
      </p:sp>
      <p:sp>
        <p:nvSpPr>
          <p:cNvPr id="753" name="Google Shape;753;g6deade9761_1_0"/>
          <p:cNvSpPr txBox="1">
            <a:spLocks noGrp="1"/>
          </p:cNvSpPr>
          <p:nvPr>
            <p:ph type="sldNum" idx="12"/>
          </p:nvPr>
        </p:nvSpPr>
        <p:spPr>
          <a:xfrm>
            <a:off x="15102252" y="6494823"/>
            <a:ext cx="1153749"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737D"/>
                </a:solidFill>
                <a:latin typeface="Calibri"/>
                <a:ea typeface="Calibri"/>
                <a:cs typeface="Calibri"/>
                <a:sym typeface="Calibri"/>
              </a:rPr>
              <a:t>16</a:t>
            </a:fld>
            <a:endParaRPr sz="1800" b="0" i="0" u="none" strike="noStrike" cap="none">
              <a:solidFill>
                <a:srgbClr val="00737D"/>
              </a:solidFill>
              <a:latin typeface="Calibri"/>
              <a:ea typeface="Calibri"/>
              <a:cs typeface="Calibri"/>
              <a:sym typeface="Calibri"/>
            </a:endParaRPr>
          </a:p>
        </p:txBody>
      </p:sp>
      <p:sp>
        <p:nvSpPr>
          <p:cNvPr id="755" name="Google Shape;755;g6deade9761_1_0"/>
          <p:cNvSpPr txBox="1">
            <a:spLocks noGrp="1"/>
          </p:cNvSpPr>
          <p:nvPr>
            <p:ph type="body" idx="1"/>
          </p:nvPr>
        </p:nvSpPr>
        <p:spPr>
          <a:xfrm>
            <a:off x="5612517" y="1649362"/>
            <a:ext cx="6219241" cy="3836025"/>
          </a:xfrm>
          <a:prstGeom prst="rect">
            <a:avLst/>
          </a:prstGeom>
          <a:noFill/>
          <a:ln>
            <a:noFill/>
          </a:ln>
        </p:spPr>
        <p:txBody>
          <a:bodyPr spcFirstLastPara="1" wrap="square" lIns="68550" tIns="34275" rIns="68550" bIns="34275" anchor="t" anchorCtr="0">
            <a:noAutofit/>
          </a:bodyPr>
          <a:lstStyle/>
          <a:p>
            <a:pPr marL="342900" indent="-271145">
              <a:spcBef>
                <a:spcPts val="750"/>
              </a:spcBef>
              <a:buClr>
                <a:srgbClr val="00737D"/>
              </a:buClr>
              <a:buSzPts val="2100"/>
              <a:buFont typeface="Arial,Sans-Serif"/>
              <a:buChar char="■"/>
            </a:pPr>
            <a:r>
              <a:rPr lang="en-US"/>
              <a:t>The </a:t>
            </a:r>
            <a:r>
              <a:rPr lang="en-US" b="1"/>
              <a:t>target</a:t>
            </a:r>
            <a:r>
              <a:rPr lang="en-US"/>
              <a:t> construct offloads the enclosed code to the accelerator: single thread on a device (GPU)</a:t>
            </a:r>
          </a:p>
          <a:p>
            <a:pPr marL="342900" indent="-271145">
              <a:spcBef>
                <a:spcPts val="0"/>
              </a:spcBef>
              <a:buClr>
                <a:srgbClr val="00737D"/>
              </a:buClr>
              <a:buSzPts val="2100"/>
              <a:buChar char="■"/>
            </a:pPr>
            <a:r>
              <a:rPr lang="en-US"/>
              <a:t>The </a:t>
            </a:r>
            <a:r>
              <a:rPr lang="en-US" b="1"/>
              <a:t>teams</a:t>
            </a:r>
            <a:r>
              <a:rPr lang="en-US"/>
              <a:t> construct creates a league of teams: one thread each, concurrent (not parallel) execution (on SMs)</a:t>
            </a:r>
          </a:p>
          <a:p>
            <a:pPr marL="342900" indent="-271145">
              <a:spcBef>
                <a:spcPts val="0"/>
              </a:spcBef>
              <a:buClr>
                <a:srgbClr val="00737D"/>
              </a:buClr>
              <a:buSzPts val="2100"/>
              <a:buChar char="■"/>
            </a:pPr>
            <a:r>
              <a:rPr lang="en-US"/>
              <a:t>The </a:t>
            </a:r>
            <a:r>
              <a:rPr lang="en-US" b="1"/>
              <a:t>parallel </a:t>
            </a:r>
            <a:r>
              <a:rPr lang="en-US"/>
              <a:t>construct creates a new team of threads: parallel execution (by hardware threads)</a:t>
            </a:r>
          </a:p>
        </p:txBody>
      </p:sp>
      <p:sp>
        <p:nvSpPr>
          <p:cNvPr id="2" name="Rectangle: Rounded Corners 1">
            <a:extLst>
              <a:ext uri="{FF2B5EF4-FFF2-40B4-BE49-F238E27FC236}">
                <a16:creationId xmlns:a16="http://schemas.microsoft.com/office/drawing/2014/main" id="{17054742-AB84-4023-B6D9-0FE4DA7D8E80}"/>
              </a:ext>
            </a:extLst>
          </p:cNvPr>
          <p:cNvSpPr/>
          <p:nvPr/>
        </p:nvSpPr>
        <p:spPr>
          <a:xfrm>
            <a:off x="357962" y="1849473"/>
            <a:ext cx="1334976" cy="13349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Diagonal Corners Snipped 3">
            <a:extLst>
              <a:ext uri="{FF2B5EF4-FFF2-40B4-BE49-F238E27FC236}">
                <a16:creationId xmlns:a16="http://schemas.microsoft.com/office/drawing/2014/main" id="{1D20922C-0F1E-4B93-B029-7568BFB1D414}"/>
              </a:ext>
            </a:extLst>
          </p:cNvPr>
          <p:cNvSpPr/>
          <p:nvPr/>
        </p:nvSpPr>
        <p:spPr>
          <a:xfrm>
            <a:off x="2225400" y="3053949"/>
            <a:ext cx="3290185" cy="1500371"/>
          </a:xfrm>
          <a:prstGeom prst="snip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18655E-2C58-4150-A1F3-93AB70E7E2E4}"/>
              </a:ext>
            </a:extLst>
          </p:cNvPr>
          <p:cNvSpPr txBox="1"/>
          <p:nvPr/>
        </p:nvSpPr>
        <p:spPr>
          <a:xfrm>
            <a:off x="2785530" y="2648288"/>
            <a:ext cx="21761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GPU</a:t>
            </a:r>
            <a:endParaRPr lang="en-US"/>
          </a:p>
        </p:txBody>
      </p:sp>
      <p:sp>
        <p:nvSpPr>
          <p:cNvPr id="11" name="TextBox 10">
            <a:extLst>
              <a:ext uri="{FF2B5EF4-FFF2-40B4-BE49-F238E27FC236}">
                <a16:creationId xmlns:a16="http://schemas.microsoft.com/office/drawing/2014/main" id="{20ED8222-C773-404A-BF5B-4E24C08F8E84}"/>
              </a:ext>
            </a:extLst>
          </p:cNvPr>
          <p:cNvSpPr txBox="1"/>
          <p:nvPr/>
        </p:nvSpPr>
        <p:spPr>
          <a:xfrm>
            <a:off x="542261" y="1451935"/>
            <a:ext cx="965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CPU (host)</a:t>
            </a:r>
            <a:endParaRPr lang="en-US"/>
          </a:p>
        </p:txBody>
      </p:sp>
      <p:sp>
        <p:nvSpPr>
          <p:cNvPr id="3" name="Arrow: Left-Up 2">
            <a:extLst>
              <a:ext uri="{FF2B5EF4-FFF2-40B4-BE49-F238E27FC236}">
                <a16:creationId xmlns:a16="http://schemas.microsoft.com/office/drawing/2014/main" id="{A66F1A63-338D-4ECE-9755-A3DD4402FAAF}"/>
              </a:ext>
            </a:extLst>
          </p:cNvPr>
          <p:cNvSpPr/>
          <p:nvPr/>
        </p:nvSpPr>
        <p:spPr>
          <a:xfrm rot="-5400000">
            <a:off x="1823933" y="2094320"/>
            <a:ext cx="848032" cy="848032"/>
          </a:xfrm>
          <a:prstGeom prst="lef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Diagonal Corners Rounded 4">
            <a:extLst>
              <a:ext uri="{FF2B5EF4-FFF2-40B4-BE49-F238E27FC236}">
                <a16:creationId xmlns:a16="http://schemas.microsoft.com/office/drawing/2014/main" id="{B6C272A5-F482-4160-BBD2-8B569E708A9A}"/>
              </a:ext>
            </a:extLst>
          </p:cNvPr>
          <p:cNvSpPr/>
          <p:nvPr/>
        </p:nvSpPr>
        <p:spPr>
          <a:xfrm>
            <a:off x="2412589" y="3346653"/>
            <a:ext cx="915629" cy="91562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731A5A-F4CA-4EC1-842C-CDE1305D7C06}"/>
              </a:ext>
            </a:extLst>
          </p:cNvPr>
          <p:cNvSpPr txBox="1"/>
          <p:nvPr/>
        </p:nvSpPr>
        <p:spPr>
          <a:xfrm>
            <a:off x="2785530" y="2648288"/>
            <a:ext cx="217613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GPU</a:t>
            </a:r>
            <a:endParaRPr lang="en-US"/>
          </a:p>
          <a:p>
            <a:pPr algn="ctr"/>
            <a:endParaRPr lang="en-US" sz="2400"/>
          </a:p>
        </p:txBody>
      </p:sp>
      <p:sp>
        <p:nvSpPr>
          <p:cNvPr id="14" name="Rectangle: Diagonal Corners Rounded 13">
            <a:extLst>
              <a:ext uri="{FF2B5EF4-FFF2-40B4-BE49-F238E27FC236}">
                <a16:creationId xmlns:a16="http://schemas.microsoft.com/office/drawing/2014/main" id="{14D31C19-1A03-448A-BE7E-9A3E01CD9058}"/>
              </a:ext>
            </a:extLst>
          </p:cNvPr>
          <p:cNvSpPr/>
          <p:nvPr/>
        </p:nvSpPr>
        <p:spPr>
          <a:xfrm>
            <a:off x="3438831" y="3346653"/>
            <a:ext cx="915629" cy="91562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Diagonal Corners Rounded 14">
            <a:extLst>
              <a:ext uri="{FF2B5EF4-FFF2-40B4-BE49-F238E27FC236}">
                <a16:creationId xmlns:a16="http://schemas.microsoft.com/office/drawing/2014/main" id="{CDA2C2CB-B322-4085-A29C-39B958598724}"/>
              </a:ext>
            </a:extLst>
          </p:cNvPr>
          <p:cNvSpPr/>
          <p:nvPr/>
        </p:nvSpPr>
        <p:spPr>
          <a:xfrm>
            <a:off x="4465073" y="3346653"/>
            <a:ext cx="915629" cy="91562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3206EB9-8D54-49AE-91BD-4B2734BC7C9E}"/>
              </a:ext>
            </a:extLst>
          </p:cNvPr>
          <p:cNvSpPr txBox="1"/>
          <p:nvPr/>
        </p:nvSpPr>
        <p:spPr>
          <a:xfrm>
            <a:off x="-65825" y="3421482"/>
            <a:ext cx="21761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SM</a:t>
            </a:r>
            <a:endParaRPr lang="en-US"/>
          </a:p>
        </p:txBody>
      </p:sp>
      <p:cxnSp>
        <p:nvCxnSpPr>
          <p:cNvPr id="7" name="Straight Arrow Connector 6">
            <a:extLst>
              <a:ext uri="{FF2B5EF4-FFF2-40B4-BE49-F238E27FC236}">
                <a16:creationId xmlns:a16="http://schemas.microsoft.com/office/drawing/2014/main" id="{ED92434E-6146-4EA0-AEFF-DFE3B101EB1C}"/>
              </a:ext>
            </a:extLst>
          </p:cNvPr>
          <p:cNvCxnSpPr/>
          <p:nvPr/>
        </p:nvCxnSpPr>
        <p:spPr>
          <a:xfrm>
            <a:off x="1945558" y="3696928"/>
            <a:ext cx="668594"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Down 7">
            <a:extLst>
              <a:ext uri="{FF2B5EF4-FFF2-40B4-BE49-F238E27FC236}">
                <a16:creationId xmlns:a16="http://schemas.microsoft.com/office/drawing/2014/main" id="{54062095-93C4-46E8-B19C-603406DDA652}"/>
              </a:ext>
            </a:extLst>
          </p:cNvPr>
          <p:cNvSpPr/>
          <p:nvPr/>
        </p:nvSpPr>
        <p:spPr>
          <a:xfrm>
            <a:off x="3567683" y="3388393"/>
            <a:ext cx="129048" cy="82959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D964EF9F-F525-4FEE-A07C-4EDAA3A8F57B}"/>
              </a:ext>
            </a:extLst>
          </p:cNvPr>
          <p:cNvSpPr/>
          <p:nvPr/>
        </p:nvSpPr>
        <p:spPr>
          <a:xfrm>
            <a:off x="3752038" y="3388393"/>
            <a:ext cx="129048" cy="82959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CE6B3B43-8BDE-464E-A900-F7191623A8CB}"/>
              </a:ext>
            </a:extLst>
          </p:cNvPr>
          <p:cNvSpPr/>
          <p:nvPr/>
        </p:nvSpPr>
        <p:spPr>
          <a:xfrm>
            <a:off x="3942537" y="3388392"/>
            <a:ext cx="129048" cy="82959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BF7A6347-5533-4651-94BE-FC38B718E280}"/>
              </a:ext>
            </a:extLst>
          </p:cNvPr>
          <p:cNvSpPr/>
          <p:nvPr/>
        </p:nvSpPr>
        <p:spPr>
          <a:xfrm>
            <a:off x="4126892" y="3388392"/>
            <a:ext cx="129048" cy="82959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B283638-1F79-494E-B167-F4FE28D7AC21}"/>
              </a:ext>
            </a:extLst>
          </p:cNvPr>
          <p:cNvSpPr txBox="1"/>
          <p:nvPr/>
        </p:nvSpPr>
        <p:spPr>
          <a:xfrm>
            <a:off x="-65826" y="3936151"/>
            <a:ext cx="217613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threads (aka. work items or SIMD lanes)</a:t>
            </a:r>
            <a:endParaRPr lang="en-US"/>
          </a:p>
        </p:txBody>
      </p:sp>
      <p:cxnSp>
        <p:nvCxnSpPr>
          <p:cNvPr id="22" name="Straight Arrow Connector 21">
            <a:extLst>
              <a:ext uri="{FF2B5EF4-FFF2-40B4-BE49-F238E27FC236}">
                <a16:creationId xmlns:a16="http://schemas.microsoft.com/office/drawing/2014/main" id="{47138A88-E54E-4D8E-A93B-3C3942B92E90}"/>
              </a:ext>
            </a:extLst>
          </p:cNvPr>
          <p:cNvCxnSpPr>
            <a:cxnSpLocks/>
          </p:cNvCxnSpPr>
          <p:nvPr/>
        </p:nvCxnSpPr>
        <p:spPr>
          <a:xfrm flipV="1">
            <a:off x="1945558" y="4082846"/>
            <a:ext cx="1627240" cy="1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38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g6deade9761_1_0"/>
          <p:cNvSpPr txBox="1">
            <a:spLocks noGrp="1"/>
          </p:cNvSpPr>
          <p:nvPr>
            <p:ph type="title"/>
          </p:nvPr>
        </p:nvSpPr>
        <p:spPr>
          <a:xfrm>
            <a:off x="335351" y="440709"/>
            <a:ext cx="11521200" cy="994275"/>
          </a:xfrm>
          <a:prstGeom prst="rect">
            <a:avLst/>
          </a:prstGeom>
          <a:noFill/>
          <a:ln>
            <a:noFill/>
          </a:ln>
        </p:spPr>
        <p:txBody>
          <a:bodyPr spcFirstLastPara="1" wrap="square" lIns="68550" tIns="34275" rIns="68550" bIns="34275" anchor="ctr" anchorCtr="0">
            <a:noAutofit/>
          </a:bodyPr>
          <a:lstStyle/>
          <a:p>
            <a:pPr>
              <a:buClr>
                <a:srgbClr val="0860A8"/>
              </a:buClr>
            </a:pPr>
            <a:r>
              <a:rPr lang="en-US" sz="3300">
                <a:solidFill>
                  <a:srgbClr val="0860A8"/>
                </a:solidFill>
                <a:latin typeface="Arial"/>
                <a:ea typeface="Arial"/>
                <a:cs typeface="Arial"/>
                <a:sym typeface="Arial"/>
              </a:rPr>
              <a:t>How to use </a:t>
            </a:r>
            <a:r>
              <a:rPr lang="en-US" sz="3300">
                <a:solidFill>
                  <a:srgbClr val="0860A8"/>
                </a:solidFill>
              </a:rPr>
              <a:t>modern OpenMP – Execution Mapping</a:t>
            </a:r>
            <a:endParaRPr lang="en-US" sz="3300" b="0"/>
          </a:p>
        </p:txBody>
      </p:sp>
      <p:sp>
        <p:nvSpPr>
          <p:cNvPr id="753" name="Google Shape;753;g6deade9761_1_0"/>
          <p:cNvSpPr txBox="1">
            <a:spLocks noGrp="1"/>
          </p:cNvSpPr>
          <p:nvPr>
            <p:ph type="sldNum" idx="12"/>
          </p:nvPr>
        </p:nvSpPr>
        <p:spPr>
          <a:xfrm>
            <a:off x="15102252" y="6494823"/>
            <a:ext cx="1153749"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737D"/>
                </a:solidFill>
                <a:latin typeface="Calibri"/>
                <a:ea typeface="Calibri"/>
                <a:cs typeface="Calibri"/>
                <a:sym typeface="Calibri"/>
              </a:rPr>
              <a:t>17</a:t>
            </a:fld>
            <a:endParaRPr sz="1800" b="0" i="0" u="none" strike="noStrike" cap="none">
              <a:solidFill>
                <a:srgbClr val="00737D"/>
              </a:solidFill>
              <a:latin typeface="Calibri"/>
              <a:ea typeface="Calibri"/>
              <a:cs typeface="Calibri"/>
              <a:sym typeface="Calibri"/>
            </a:endParaRPr>
          </a:p>
        </p:txBody>
      </p:sp>
      <p:sp>
        <p:nvSpPr>
          <p:cNvPr id="755" name="Google Shape;755;g6deade9761_1_0"/>
          <p:cNvSpPr txBox="1">
            <a:spLocks noGrp="1"/>
          </p:cNvSpPr>
          <p:nvPr>
            <p:ph type="body" idx="1"/>
          </p:nvPr>
        </p:nvSpPr>
        <p:spPr>
          <a:xfrm>
            <a:off x="5612517" y="1649362"/>
            <a:ext cx="6219241" cy="3836025"/>
          </a:xfrm>
          <a:prstGeom prst="rect">
            <a:avLst/>
          </a:prstGeom>
          <a:noFill/>
          <a:ln>
            <a:noFill/>
          </a:ln>
        </p:spPr>
        <p:txBody>
          <a:bodyPr spcFirstLastPara="1" wrap="square" lIns="68550" tIns="34275" rIns="68550" bIns="34275" anchor="t" anchorCtr="0">
            <a:noAutofit/>
          </a:bodyPr>
          <a:lstStyle/>
          <a:p>
            <a:pPr marL="342900" indent="-271145">
              <a:spcBef>
                <a:spcPts val="750"/>
              </a:spcBef>
              <a:buClr>
                <a:srgbClr val="00737D"/>
              </a:buClr>
              <a:buSzPts val="2100"/>
              <a:buFont typeface="Arial,Sans-Serif"/>
              <a:buChar char="■"/>
            </a:pPr>
            <a:r>
              <a:rPr lang="en-US"/>
              <a:t>The </a:t>
            </a:r>
            <a:r>
              <a:rPr lang="en-US" b="1"/>
              <a:t>target</a:t>
            </a:r>
            <a:r>
              <a:rPr lang="en-US"/>
              <a:t> construct offloads the enclosed code to the accelerator: single thread on a device (GPU)</a:t>
            </a:r>
          </a:p>
          <a:p>
            <a:pPr marL="342900" indent="-271145">
              <a:spcBef>
                <a:spcPts val="0"/>
              </a:spcBef>
              <a:buClr>
                <a:srgbClr val="00737D"/>
              </a:buClr>
              <a:buSzPts val="2100"/>
              <a:buChar char="■"/>
            </a:pPr>
            <a:r>
              <a:rPr lang="en-US"/>
              <a:t>The </a:t>
            </a:r>
            <a:r>
              <a:rPr lang="en-US" b="1"/>
              <a:t>teams</a:t>
            </a:r>
            <a:r>
              <a:rPr lang="en-US"/>
              <a:t> construct creates a league of teams: one thread each, concurrent (not parallel) execution (on SMs)</a:t>
            </a:r>
          </a:p>
          <a:p>
            <a:pPr marL="342900" indent="-271145">
              <a:spcBef>
                <a:spcPts val="0"/>
              </a:spcBef>
              <a:buClr>
                <a:srgbClr val="00737D"/>
              </a:buClr>
              <a:buSzPts val="2100"/>
              <a:buChar char="■"/>
            </a:pPr>
            <a:r>
              <a:rPr lang="en-US"/>
              <a:t>The </a:t>
            </a:r>
            <a:r>
              <a:rPr lang="en-US" b="1"/>
              <a:t>parallel </a:t>
            </a:r>
            <a:r>
              <a:rPr lang="en-US"/>
              <a:t>construct creates a new team of threads: parallel execution (by hardware threads)</a:t>
            </a:r>
          </a:p>
          <a:p>
            <a:pPr marL="342900" indent="-271145">
              <a:spcBef>
                <a:spcPts val="0"/>
              </a:spcBef>
              <a:buClr>
                <a:srgbClr val="00737D"/>
              </a:buClr>
              <a:buSzPts val="2100"/>
              <a:buChar char="■"/>
            </a:pPr>
            <a:r>
              <a:rPr lang="en-US"/>
              <a:t>The </a:t>
            </a:r>
            <a:r>
              <a:rPr lang="en-US" b="1" err="1"/>
              <a:t>simd</a:t>
            </a:r>
            <a:r>
              <a:rPr lang="en-US" b="1"/>
              <a:t> </a:t>
            </a:r>
            <a:r>
              <a:rPr lang="en-US"/>
              <a:t>construct indicates SIMD execution is allowed</a:t>
            </a:r>
          </a:p>
        </p:txBody>
      </p:sp>
      <p:sp>
        <p:nvSpPr>
          <p:cNvPr id="2" name="Rectangle: Rounded Corners 1">
            <a:extLst>
              <a:ext uri="{FF2B5EF4-FFF2-40B4-BE49-F238E27FC236}">
                <a16:creationId xmlns:a16="http://schemas.microsoft.com/office/drawing/2014/main" id="{17054742-AB84-4023-B6D9-0FE4DA7D8E80}"/>
              </a:ext>
            </a:extLst>
          </p:cNvPr>
          <p:cNvSpPr/>
          <p:nvPr/>
        </p:nvSpPr>
        <p:spPr>
          <a:xfrm>
            <a:off x="357962" y="1849473"/>
            <a:ext cx="1334976" cy="13349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Diagonal Corners Snipped 3">
            <a:extLst>
              <a:ext uri="{FF2B5EF4-FFF2-40B4-BE49-F238E27FC236}">
                <a16:creationId xmlns:a16="http://schemas.microsoft.com/office/drawing/2014/main" id="{1D20922C-0F1E-4B93-B029-7568BFB1D414}"/>
              </a:ext>
            </a:extLst>
          </p:cNvPr>
          <p:cNvSpPr/>
          <p:nvPr/>
        </p:nvSpPr>
        <p:spPr>
          <a:xfrm>
            <a:off x="2225400" y="3053949"/>
            <a:ext cx="3290185" cy="1500371"/>
          </a:xfrm>
          <a:prstGeom prst="snip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18655E-2C58-4150-A1F3-93AB70E7E2E4}"/>
              </a:ext>
            </a:extLst>
          </p:cNvPr>
          <p:cNvSpPr txBox="1"/>
          <p:nvPr/>
        </p:nvSpPr>
        <p:spPr>
          <a:xfrm>
            <a:off x="2785530" y="2648288"/>
            <a:ext cx="21761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GPU</a:t>
            </a:r>
            <a:endParaRPr lang="en-US"/>
          </a:p>
        </p:txBody>
      </p:sp>
      <p:sp>
        <p:nvSpPr>
          <p:cNvPr id="11" name="TextBox 10">
            <a:extLst>
              <a:ext uri="{FF2B5EF4-FFF2-40B4-BE49-F238E27FC236}">
                <a16:creationId xmlns:a16="http://schemas.microsoft.com/office/drawing/2014/main" id="{20ED8222-C773-404A-BF5B-4E24C08F8E84}"/>
              </a:ext>
            </a:extLst>
          </p:cNvPr>
          <p:cNvSpPr txBox="1"/>
          <p:nvPr/>
        </p:nvSpPr>
        <p:spPr>
          <a:xfrm>
            <a:off x="542261" y="1451935"/>
            <a:ext cx="965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CPU (host)</a:t>
            </a:r>
            <a:endParaRPr lang="en-US"/>
          </a:p>
        </p:txBody>
      </p:sp>
      <p:sp>
        <p:nvSpPr>
          <p:cNvPr id="3" name="Arrow: Left-Up 2">
            <a:extLst>
              <a:ext uri="{FF2B5EF4-FFF2-40B4-BE49-F238E27FC236}">
                <a16:creationId xmlns:a16="http://schemas.microsoft.com/office/drawing/2014/main" id="{A66F1A63-338D-4ECE-9755-A3DD4402FAAF}"/>
              </a:ext>
            </a:extLst>
          </p:cNvPr>
          <p:cNvSpPr/>
          <p:nvPr/>
        </p:nvSpPr>
        <p:spPr>
          <a:xfrm rot="-5400000">
            <a:off x="1823933" y="2094320"/>
            <a:ext cx="848032" cy="848032"/>
          </a:xfrm>
          <a:prstGeom prst="lef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Diagonal Corners Rounded 4">
            <a:extLst>
              <a:ext uri="{FF2B5EF4-FFF2-40B4-BE49-F238E27FC236}">
                <a16:creationId xmlns:a16="http://schemas.microsoft.com/office/drawing/2014/main" id="{B6C272A5-F482-4160-BBD2-8B569E708A9A}"/>
              </a:ext>
            </a:extLst>
          </p:cNvPr>
          <p:cNvSpPr/>
          <p:nvPr/>
        </p:nvSpPr>
        <p:spPr>
          <a:xfrm>
            <a:off x="2412589" y="3346653"/>
            <a:ext cx="915629" cy="91562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731A5A-F4CA-4EC1-842C-CDE1305D7C06}"/>
              </a:ext>
            </a:extLst>
          </p:cNvPr>
          <p:cNvSpPr txBox="1"/>
          <p:nvPr/>
        </p:nvSpPr>
        <p:spPr>
          <a:xfrm>
            <a:off x="2785530" y="2648288"/>
            <a:ext cx="217613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GPU</a:t>
            </a:r>
            <a:endParaRPr lang="en-US"/>
          </a:p>
          <a:p>
            <a:pPr algn="ctr"/>
            <a:endParaRPr lang="en-US" sz="2400"/>
          </a:p>
        </p:txBody>
      </p:sp>
      <p:sp>
        <p:nvSpPr>
          <p:cNvPr id="14" name="Rectangle: Diagonal Corners Rounded 13">
            <a:extLst>
              <a:ext uri="{FF2B5EF4-FFF2-40B4-BE49-F238E27FC236}">
                <a16:creationId xmlns:a16="http://schemas.microsoft.com/office/drawing/2014/main" id="{14D31C19-1A03-448A-BE7E-9A3E01CD9058}"/>
              </a:ext>
            </a:extLst>
          </p:cNvPr>
          <p:cNvSpPr/>
          <p:nvPr/>
        </p:nvSpPr>
        <p:spPr>
          <a:xfrm>
            <a:off x="3438831" y="3346653"/>
            <a:ext cx="915629" cy="91562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Diagonal Corners Rounded 14">
            <a:extLst>
              <a:ext uri="{FF2B5EF4-FFF2-40B4-BE49-F238E27FC236}">
                <a16:creationId xmlns:a16="http://schemas.microsoft.com/office/drawing/2014/main" id="{CDA2C2CB-B322-4085-A29C-39B958598724}"/>
              </a:ext>
            </a:extLst>
          </p:cNvPr>
          <p:cNvSpPr/>
          <p:nvPr/>
        </p:nvSpPr>
        <p:spPr>
          <a:xfrm>
            <a:off x="4465073" y="3346653"/>
            <a:ext cx="915629" cy="915629"/>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D92434E-6146-4EA0-AEFF-DFE3B101EB1C}"/>
              </a:ext>
            </a:extLst>
          </p:cNvPr>
          <p:cNvCxnSpPr/>
          <p:nvPr/>
        </p:nvCxnSpPr>
        <p:spPr>
          <a:xfrm>
            <a:off x="1945558" y="3696928"/>
            <a:ext cx="668594"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Down 7">
            <a:extLst>
              <a:ext uri="{FF2B5EF4-FFF2-40B4-BE49-F238E27FC236}">
                <a16:creationId xmlns:a16="http://schemas.microsoft.com/office/drawing/2014/main" id="{54062095-93C4-46E8-B19C-603406DDA652}"/>
              </a:ext>
            </a:extLst>
          </p:cNvPr>
          <p:cNvSpPr/>
          <p:nvPr/>
        </p:nvSpPr>
        <p:spPr>
          <a:xfrm>
            <a:off x="3567683" y="3388393"/>
            <a:ext cx="129048" cy="82959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D964EF9F-F525-4FEE-A07C-4EDAA3A8F57B}"/>
              </a:ext>
            </a:extLst>
          </p:cNvPr>
          <p:cNvSpPr/>
          <p:nvPr/>
        </p:nvSpPr>
        <p:spPr>
          <a:xfrm>
            <a:off x="3752038" y="3388393"/>
            <a:ext cx="129048" cy="82959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CE6B3B43-8BDE-464E-A900-F7191623A8CB}"/>
              </a:ext>
            </a:extLst>
          </p:cNvPr>
          <p:cNvSpPr/>
          <p:nvPr/>
        </p:nvSpPr>
        <p:spPr>
          <a:xfrm>
            <a:off x="3942537" y="3388392"/>
            <a:ext cx="129048" cy="82959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BF7A6347-5533-4651-94BE-FC38B718E280}"/>
              </a:ext>
            </a:extLst>
          </p:cNvPr>
          <p:cNvSpPr/>
          <p:nvPr/>
        </p:nvSpPr>
        <p:spPr>
          <a:xfrm>
            <a:off x="4126892" y="3388392"/>
            <a:ext cx="129048" cy="82959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7138A88-E54E-4D8E-A93B-3C3942B92E90}"/>
              </a:ext>
            </a:extLst>
          </p:cNvPr>
          <p:cNvCxnSpPr>
            <a:cxnSpLocks/>
          </p:cNvCxnSpPr>
          <p:nvPr/>
        </p:nvCxnSpPr>
        <p:spPr>
          <a:xfrm flipV="1">
            <a:off x="1945558" y="4082846"/>
            <a:ext cx="1627240" cy="1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4B2911B-1C1E-4A11-B8F2-4F84D2693FB2}"/>
              </a:ext>
            </a:extLst>
          </p:cNvPr>
          <p:cNvSpPr txBox="1"/>
          <p:nvPr/>
        </p:nvSpPr>
        <p:spPr>
          <a:xfrm>
            <a:off x="-65826" y="3936151"/>
            <a:ext cx="217613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threads (aka. work items or SIMD lanes)</a:t>
            </a:r>
            <a:endParaRPr lang="en-US"/>
          </a:p>
        </p:txBody>
      </p:sp>
      <p:sp>
        <p:nvSpPr>
          <p:cNvPr id="9" name="TextBox 8">
            <a:extLst>
              <a:ext uri="{FF2B5EF4-FFF2-40B4-BE49-F238E27FC236}">
                <a16:creationId xmlns:a16="http://schemas.microsoft.com/office/drawing/2014/main" id="{B0F22A62-2A5F-4E72-84E2-E9583ADF1C7E}"/>
              </a:ext>
            </a:extLst>
          </p:cNvPr>
          <p:cNvSpPr txBox="1"/>
          <p:nvPr/>
        </p:nvSpPr>
        <p:spPr>
          <a:xfrm>
            <a:off x="-65825" y="3421482"/>
            <a:ext cx="21761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SM</a:t>
            </a:r>
            <a:endParaRPr lang="en-US"/>
          </a:p>
        </p:txBody>
      </p:sp>
    </p:spTree>
    <p:extLst>
      <p:ext uri="{BB962C8B-B14F-4D97-AF65-F5344CB8AC3E}">
        <p14:creationId xmlns:p14="http://schemas.microsoft.com/office/powerpoint/2010/main" val="3774133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4FC982-1DA0-8147-A806-2D45C968EC4F}"/>
              </a:ext>
            </a:extLst>
          </p:cNvPr>
          <p:cNvSpPr>
            <a:spLocks noGrp="1"/>
          </p:cNvSpPr>
          <p:nvPr>
            <p:ph type="sldNum" idx="12"/>
          </p:nvPr>
        </p:nvSpPr>
        <p:spPr>
          <a:xfrm>
            <a:off x="11081982" y="6414448"/>
            <a:ext cx="946244" cy="44355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8" name="Google Shape;745;p35">
            <a:extLst>
              <a:ext uri="{FF2B5EF4-FFF2-40B4-BE49-F238E27FC236}">
                <a16:creationId xmlns:a16="http://schemas.microsoft.com/office/drawing/2014/main" id="{756DC47E-D510-6F4F-AC7C-65B6CA602B4A}"/>
              </a:ext>
            </a:extLst>
          </p:cNvPr>
          <p:cNvSpPr txBox="1">
            <a:spLocks noGrp="1"/>
          </p:cNvSpPr>
          <p:nvPr>
            <p:ph type="body" idx="1"/>
          </p:nvPr>
        </p:nvSpPr>
        <p:spPr>
          <a:xfrm>
            <a:off x="408391" y="1451983"/>
            <a:ext cx="11388425" cy="4194322"/>
          </a:xfrm>
          <a:prstGeom prst="rect">
            <a:avLst/>
          </a:prstGeom>
          <a:noFill/>
          <a:ln>
            <a:noFill/>
          </a:ln>
        </p:spPr>
        <p:txBody>
          <a:bodyPr spcFirstLastPara="1" wrap="square" lIns="91425" tIns="91425" rIns="91425" bIns="91425" anchor="t" anchorCtr="0">
            <a:noAutofit/>
          </a:bodyPr>
          <a:lstStyle/>
          <a:p>
            <a:pPr marL="457200" marR="0" lvl="0" indent="-381000" algn="l" rtl="0">
              <a:lnSpc>
                <a:spcPct val="90000"/>
              </a:lnSpc>
              <a:spcBef>
                <a:spcPts val="1400"/>
              </a:spcBef>
              <a:spcAft>
                <a:spcPts val="0"/>
              </a:spcAft>
              <a:buClr>
                <a:schemeClr val="dk1"/>
              </a:buClr>
              <a:buSzPts val="2400"/>
              <a:buFont typeface="Arial"/>
              <a:buChar char="•"/>
            </a:pPr>
            <a:r>
              <a:rPr lang="en-US" dirty="0"/>
              <a:t>Coarse-grained parallelism</a:t>
            </a:r>
            <a:endParaRPr dirty="0"/>
          </a:p>
          <a:p>
            <a:pPr lvl="1" indent="-355600">
              <a:spcBef>
                <a:spcPts val="800"/>
              </a:spcBef>
              <a:buSzPts val="2000"/>
            </a:pPr>
            <a:r>
              <a:rPr lang="en-US" dirty="0"/>
              <a:t>Teams </a:t>
            </a:r>
          </a:p>
          <a:p>
            <a:pPr lvl="2" indent="-355600">
              <a:spcBef>
                <a:spcPts val="800"/>
              </a:spcBef>
              <a:buSzPts val="2000"/>
            </a:pPr>
            <a:r>
              <a:rPr lang="en-US" dirty="0"/>
              <a:t>GPU SMs* (not 1-1 mapping)</a:t>
            </a:r>
          </a:p>
          <a:p>
            <a:pPr marL="419100">
              <a:spcBef>
                <a:spcPts val="1400"/>
              </a:spcBef>
              <a:buSzPts val="2400"/>
            </a:pPr>
            <a:r>
              <a:rPr lang="en-US" dirty="0"/>
              <a:t>Fine-grained parallelism</a:t>
            </a:r>
          </a:p>
          <a:p>
            <a:pPr marL="876300" lvl="1">
              <a:spcBef>
                <a:spcPts val="1400"/>
              </a:spcBef>
              <a:buSzPts val="2400"/>
            </a:pPr>
            <a:r>
              <a:rPr lang="en-US" dirty="0"/>
              <a:t>Parallel [+SIMD]</a:t>
            </a:r>
          </a:p>
          <a:p>
            <a:pPr marL="1276350" lvl="2" indent="-285750">
              <a:spcBef>
                <a:spcPts val="1400"/>
              </a:spcBef>
              <a:buSzPts val="2400"/>
            </a:pPr>
            <a:r>
              <a:rPr lang="en-US" dirty="0" err="1"/>
              <a:t>Cuda</a:t>
            </a:r>
            <a:r>
              <a:rPr lang="en-US" dirty="0"/>
              <a:t> cores in an SM*</a:t>
            </a:r>
          </a:p>
          <a:p>
            <a:pPr lvl="1" indent="-381000">
              <a:spcBef>
                <a:spcPts val="1400"/>
              </a:spcBef>
              <a:buSzPts val="2400"/>
              <a:buChar char="•"/>
            </a:pPr>
            <a:endParaRPr lang="en-US" dirty="0"/>
          </a:p>
          <a:p>
            <a:pPr marL="101600" indent="0">
              <a:spcBef>
                <a:spcPts val="800"/>
              </a:spcBef>
              <a:buSzPts val="2000"/>
              <a:buNone/>
            </a:pPr>
            <a:r>
              <a:rPr lang="en-US" sz="1600" dirty="0"/>
              <a:t>* For NVIDIA GPUs</a:t>
            </a:r>
          </a:p>
        </p:txBody>
      </p:sp>
      <p:sp>
        <p:nvSpPr>
          <p:cNvPr id="4" name="Google Shape;752;g6deade9761_1_0">
            <a:extLst>
              <a:ext uri="{FF2B5EF4-FFF2-40B4-BE49-F238E27FC236}">
                <a16:creationId xmlns:a16="http://schemas.microsoft.com/office/drawing/2014/main" id="{65D7EA23-8752-4624-926B-552E12497357}"/>
              </a:ext>
            </a:extLst>
          </p:cNvPr>
          <p:cNvSpPr txBox="1">
            <a:spLocks/>
          </p:cNvSpPr>
          <p:nvPr/>
        </p:nvSpPr>
        <p:spPr>
          <a:xfrm>
            <a:off x="335351" y="440709"/>
            <a:ext cx="11521200" cy="994275"/>
          </a:xfrm>
          <a:prstGeom prst="rect">
            <a:avLst/>
          </a:prstGeom>
          <a:noFill/>
          <a:ln>
            <a:noFill/>
          </a:ln>
        </p:spPr>
        <p:txBody>
          <a:bodyPr spcFirstLastPara="1" wrap="square" lIns="68550" tIns="34275" rIns="68550" bIns="34275" anchor="ctr"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2pPr>
            <a:lvl3pPr marR="0" lvl="2"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3pPr>
            <a:lvl4pPr marR="0" lvl="3"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4pPr>
            <a:lvl5pPr marR="0" lvl="4"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5pPr>
            <a:lvl6pPr marR="0" lvl="5"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6pPr>
            <a:lvl7pPr marR="0" lvl="6"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7pPr>
            <a:lvl8pPr marR="0" lvl="7"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8pPr>
            <a:lvl9pPr marR="0" lvl="8"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9pPr>
          </a:lstStyle>
          <a:p>
            <a:pPr>
              <a:buClr>
                <a:srgbClr val="0860A8"/>
              </a:buClr>
            </a:pPr>
            <a:r>
              <a:rPr lang="en-US" sz="3300">
                <a:solidFill>
                  <a:srgbClr val="0860A8"/>
                </a:solidFill>
              </a:rPr>
              <a:t>How to use modern OpenMP – Execution Mapping</a:t>
            </a:r>
            <a:endParaRPr lang="en-US" sz="3300" b="0"/>
          </a:p>
        </p:txBody>
      </p:sp>
    </p:spTree>
    <p:extLst>
      <p:ext uri="{BB962C8B-B14F-4D97-AF65-F5344CB8AC3E}">
        <p14:creationId xmlns:p14="http://schemas.microsoft.com/office/powerpoint/2010/main" val="257815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animEffect transition="in" filter="fade">
                                      <p:cBhvr>
                                        <p:cTn id="29"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g6deade9761_1_0"/>
          <p:cNvSpPr txBox="1">
            <a:spLocks noGrp="1"/>
          </p:cNvSpPr>
          <p:nvPr>
            <p:ph type="title"/>
          </p:nvPr>
        </p:nvSpPr>
        <p:spPr>
          <a:xfrm>
            <a:off x="335351" y="440709"/>
            <a:ext cx="11521200" cy="994275"/>
          </a:xfrm>
          <a:prstGeom prst="rect">
            <a:avLst/>
          </a:prstGeom>
          <a:noFill/>
          <a:ln>
            <a:noFill/>
          </a:ln>
        </p:spPr>
        <p:txBody>
          <a:bodyPr spcFirstLastPara="1" wrap="square" lIns="68550" tIns="34275" rIns="68550" bIns="34275" anchor="ctr" anchorCtr="0">
            <a:noAutofit/>
          </a:bodyPr>
          <a:lstStyle/>
          <a:p>
            <a:pPr>
              <a:buClr>
                <a:srgbClr val="0860A8"/>
              </a:buClr>
            </a:pPr>
            <a:r>
              <a:rPr lang="en-US" sz="3300">
                <a:solidFill>
                  <a:srgbClr val="0860A8"/>
                </a:solidFill>
                <a:latin typeface="Arial"/>
                <a:ea typeface="Arial"/>
                <a:cs typeface="Arial"/>
                <a:sym typeface="Arial"/>
              </a:rPr>
              <a:t>How to use </a:t>
            </a:r>
            <a:r>
              <a:rPr lang="en-US" sz="3300">
                <a:solidFill>
                  <a:srgbClr val="0860A8"/>
                </a:solidFill>
              </a:rPr>
              <a:t>OpenMP – Execution Example</a:t>
            </a:r>
            <a:endParaRPr lang="en-US"/>
          </a:p>
        </p:txBody>
      </p:sp>
      <p:sp>
        <p:nvSpPr>
          <p:cNvPr id="753" name="Google Shape;753;g6deade9761_1_0"/>
          <p:cNvSpPr txBox="1">
            <a:spLocks noGrp="1"/>
          </p:cNvSpPr>
          <p:nvPr>
            <p:ph type="sldNum" idx="12"/>
          </p:nvPr>
        </p:nvSpPr>
        <p:spPr>
          <a:xfrm>
            <a:off x="15102252" y="6494823"/>
            <a:ext cx="1153749"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737D"/>
                </a:solidFill>
                <a:latin typeface="Calibri"/>
                <a:ea typeface="Calibri"/>
                <a:cs typeface="Calibri"/>
                <a:sym typeface="Calibri"/>
              </a:rPr>
              <a:t>19</a:t>
            </a:fld>
            <a:endParaRPr sz="1800" b="0" i="0" u="none" strike="noStrike" cap="none">
              <a:solidFill>
                <a:srgbClr val="00737D"/>
              </a:solidFill>
              <a:latin typeface="Calibri"/>
              <a:ea typeface="Calibri"/>
              <a:cs typeface="Calibri"/>
              <a:sym typeface="Calibri"/>
            </a:endParaRPr>
          </a:p>
        </p:txBody>
      </p:sp>
      <p:sp>
        <p:nvSpPr>
          <p:cNvPr id="755" name="Google Shape;755;g6deade9761_1_0"/>
          <p:cNvSpPr txBox="1">
            <a:spLocks noGrp="1"/>
          </p:cNvSpPr>
          <p:nvPr>
            <p:ph type="body" idx="1"/>
          </p:nvPr>
        </p:nvSpPr>
        <p:spPr>
          <a:xfrm>
            <a:off x="5612517" y="1649362"/>
            <a:ext cx="5955000" cy="3836025"/>
          </a:xfrm>
          <a:prstGeom prst="rect">
            <a:avLst/>
          </a:prstGeom>
          <a:noFill/>
          <a:ln>
            <a:noFill/>
          </a:ln>
        </p:spPr>
        <p:txBody>
          <a:bodyPr spcFirstLastPara="1" wrap="square" lIns="68550" tIns="34275" rIns="68550" bIns="34275" anchor="t" anchorCtr="0">
            <a:noAutofit/>
          </a:bodyPr>
          <a:lstStyle/>
          <a:p>
            <a:pPr marL="342900" lvl="0" indent="-271463" algn="l" rtl="0">
              <a:lnSpc>
                <a:spcPct val="90000"/>
              </a:lnSpc>
              <a:spcBef>
                <a:spcPts val="750"/>
              </a:spcBef>
              <a:spcAft>
                <a:spcPts val="0"/>
              </a:spcAft>
              <a:buClr>
                <a:srgbClr val="00737D"/>
              </a:buClr>
              <a:buSzPts val="2100"/>
              <a:buChar char="■"/>
            </a:pPr>
            <a:r>
              <a:rPr lang="en-US"/>
              <a:t>The </a:t>
            </a:r>
            <a:r>
              <a:rPr lang="en-US" b="1"/>
              <a:t>target</a:t>
            </a:r>
            <a:r>
              <a:rPr lang="en-US"/>
              <a:t> construct offloads the enclosed code to the accelerator</a:t>
            </a:r>
            <a:endParaRPr/>
          </a:p>
          <a:p>
            <a:pPr marL="342900" lvl="0" indent="-271463" algn="l" rtl="0">
              <a:lnSpc>
                <a:spcPct val="90000"/>
              </a:lnSpc>
              <a:spcBef>
                <a:spcPts val="0"/>
              </a:spcBef>
              <a:spcAft>
                <a:spcPts val="0"/>
              </a:spcAft>
              <a:buClr>
                <a:srgbClr val="00737D"/>
              </a:buClr>
              <a:buSzPts val="2100"/>
              <a:buChar char="■"/>
            </a:pPr>
            <a:r>
              <a:rPr lang="en-US"/>
              <a:t>The </a:t>
            </a:r>
            <a:r>
              <a:rPr lang="en-US" b="1"/>
              <a:t>teams</a:t>
            </a:r>
            <a:r>
              <a:rPr lang="en-US"/>
              <a:t> construct creates a league of teams</a:t>
            </a:r>
            <a:endParaRPr/>
          </a:p>
          <a:p>
            <a:pPr marL="342900" lvl="0" indent="-271463" algn="l" rtl="0">
              <a:lnSpc>
                <a:spcPct val="90000"/>
              </a:lnSpc>
              <a:spcBef>
                <a:spcPts val="0"/>
              </a:spcBef>
              <a:spcAft>
                <a:spcPts val="0"/>
              </a:spcAft>
              <a:buClr>
                <a:srgbClr val="00737D"/>
              </a:buClr>
              <a:buSzPts val="2100"/>
              <a:buChar char="■"/>
            </a:pPr>
            <a:r>
              <a:rPr lang="en-US"/>
              <a:t>The </a:t>
            </a:r>
            <a:r>
              <a:rPr lang="en-US" b="1"/>
              <a:t>distribute</a:t>
            </a:r>
            <a:r>
              <a:rPr lang="en-US"/>
              <a:t> construct distributes the outer loop iterations between the league of teams</a:t>
            </a:r>
            <a:endParaRPr/>
          </a:p>
          <a:p>
            <a:pPr marL="342900" lvl="0" indent="-271463" algn="l" rtl="0">
              <a:lnSpc>
                <a:spcPct val="90000"/>
              </a:lnSpc>
              <a:spcBef>
                <a:spcPts val="0"/>
              </a:spcBef>
              <a:spcAft>
                <a:spcPts val="0"/>
              </a:spcAft>
              <a:buSzPts val="2100"/>
              <a:buChar char="■"/>
            </a:pPr>
            <a:r>
              <a:rPr lang="en-US"/>
              <a:t>The </a:t>
            </a:r>
            <a:r>
              <a:rPr lang="en-US" b="1"/>
              <a:t>parallel for</a:t>
            </a:r>
            <a:r>
              <a:rPr lang="en-US"/>
              <a:t> combined construct creates a thread team for each team and distributes the inner loop iterations to threads</a:t>
            </a:r>
            <a:endParaRPr/>
          </a:p>
        </p:txBody>
      </p:sp>
      <p:sp>
        <p:nvSpPr>
          <p:cNvPr id="3" name="Google Shape;754;g6deade9761_1_0">
            <a:extLst>
              <a:ext uri="{FF2B5EF4-FFF2-40B4-BE49-F238E27FC236}">
                <a16:creationId xmlns:a16="http://schemas.microsoft.com/office/drawing/2014/main" id="{CFF34D7B-30C1-418E-B1DE-8C197C3E0340}"/>
              </a:ext>
            </a:extLst>
          </p:cNvPr>
          <p:cNvSpPr txBox="1"/>
          <p:nvPr/>
        </p:nvSpPr>
        <p:spPr>
          <a:xfrm>
            <a:off x="103857" y="1649362"/>
            <a:ext cx="6152700" cy="3559275"/>
          </a:xfrm>
          <a:prstGeom prst="rect">
            <a:avLst/>
          </a:prstGeom>
          <a:noFill/>
          <a:ln>
            <a:noFill/>
          </a:ln>
        </p:spPr>
        <p:txBody>
          <a:bodyPr spcFirstLastPara="1" wrap="square" lIns="68550" tIns="68550" rIns="68550" bIns="68550" anchor="ctr" anchorCtr="0">
            <a:noAutofit/>
          </a:bodyPr>
          <a:lstStyle/>
          <a:p>
            <a:pPr>
              <a:lnSpc>
                <a:spcPct val="115000"/>
              </a:lnSpc>
              <a:buSzPts val="1500"/>
            </a:pPr>
            <a:r>
              <a:rPr lang="en-US" sz="2000" b="0" i="0" u="none" strike="noStrike" cap="none">
                <a:solidFill>
                  <a:srgbClr val="C98C00"/>
                </a:solidFill>
                <a:latin typeface="Courier"/>
                <a:ea typeface="Courier"/>
                <a:cs typeface="Courier"/>
                <a:sym typeface="Courier"/>
              </a:rPr>
              <a:t>#pragma </a:t>
            </a:r>
            <a:r>
              <a:rPr lang="en-US" sz="2000" b="0" i="0" u="none" strike="noStrike" cap="none" err="1">
                <a:solidFill>
                  <a:srgbClr val="C98C00"/>
                </a:solidFill>
                <a:latin typeface="Courier"/>
                <a:ea typeface="Courier"/>
                <a:cs typeface="Courier"/>
                <a:sym typeface="Courier"/>
              </a:rPr>
              <a:t>omp</a:t>
            </a:r>
            <a:r>
              <a:rPr lang="en-US" sz="2000" b="0" i="0" u="none" strike="noStrike" cap="none">
                <a:solidFill>
                  <a:srgbClr val="C98C00"/>
                </a:solidFill>
                <a:latin typeface="Courier"/>
                <a:ea typeface="Courier"/>
                <a:cs typeface="Courier"/>
                <a:sym typeface="Courier"/>
              </a:rPr>
              <a:t> target</a:t>
            </a:r>
            <a:r>
              <a:rPr lang="en-US" sz="2000">
                <a:solidFill>
                  <a:srgbClr val="C98C00"/>
                </a:solidFill>
                <a:latin typeface="Courier"/>
                <a:ea typeface="Courier"/>
                <a:cs typeface="Courier"/>
                <a:sym typeface="Courier"/>
              </a:rPr>
              <a:t> </a:t>
            </a:r>
            <a:endParaRPr lang="en-US" sz="2000">
              <a:solidFill>
                <a:srgbClr val="C98C00"/>
              </a:solidFill>
              <a:latin typeface="Courier"/>
              <a:ea typeface="Courier"/>
            </a:endParaRPr>
          </a:p>
          <a:p>
            <a:pPr>
              <a:lnSpc>
                <a:spcPct val="114999"/>
              </a:lnSpc>
              <a:buSzPts val="1500"/>
            </a:pPr>
            <a:r>
              <a:rPr lang="en-US" sz="2000">
                <a:solidFill>
                  <a:srgbClr val="C98C00"/>
                </a:solidFill>
                <a:latin typeface="Courier"/>
                <a:ea typeface="Courier"/>
                <a:cs typeface="Courier"/>
                <a:sym typeface="Courier"/>
              </a:rPr>
              <a:t>#pragma </a:t>
            </a:r>
            <a:r>
              <a:rPr lang="en-US" sz="2000" err="1">
                <a:solidFill>
                  <a:srgbClr val="C98C00"/>
                </a:solidFill>
                <a:latin typeface="Courier"/>
                <a:ea typeface="Courier"/>
                <a:cs typeface="Courier"/>
                <a:sym typeface="Courier"/>
              </a:rPr>
              <a:t>omp</a:t>
            </a:r>
            <a:r>
              <a:rPr lang="en-US" sz="2000">
                <a:solidFill>
                  <a:srgbClr val="C98C00"/>
                </a:solidFill>
                <a:latin typeface="Courier"/>
                <a:ea typeface="Courier"/>
                <a:cs typeface="Courier"/>
                <a:sym typeface="Courier"/>
              </a:rPr>
              <a:t> teams distribute</a:t>
            </a:r>
            <a:endParaRPr lang="en-US" sz="2000" b="0" i="0" u="none" strike="noStrike" cap="none">
              <a:solidFill>
                <a:srgbClr val="C98C00"/>
              </a:solidFill>
              <a:latin typeface="Courier"/>
              <a:ea typeface="Courier"/>
              <a:cs typeface="Courier"/>
            </a:endParaRPr>
          </a:p>
          <a:p>
            <a:pPr marL="0" marR="0" lvl="0" indent="0" algn="l" rtl="0">
              <a:lnSpc>
                <a:spcPct val="115000"/>
              </a:lnSpc>
              <a:spcBef>
                <a:spcPts val="0"/>
              </a:spcBef>
              <a:spcAft>
                <a:spcPts val="0"/>
              </a:spcAft>
              <a:buClr>
                <a:srgbClr val="000000"/>
              </a:buClr>
              <a:buSzPts val="1500"/>
              <a:buFont typeface="Arial"/>
              <a:buNone/>
            </a:pPr>
            <a:r>
              <a:rPr lang="en-US" sz="2000" b="1" i="0" u="none" strike="noStrike" cap="none">
                <a:solidFill>
                  <a:srgbClr val="008F00"/>
                </a:solidFill>
                <a:latin typeface="Courier"/>
                <a:ea typeface="Courier"/>
                <a:cs typeface="Courier"/>
                <a:sym typeface="Courier"/>
              </a:rPr>
              <a:t>for</a:t>
            </a:r>
            <a:r>
              <a:rPr lang="en-US" sz="2000" b="0" i="0" u="none" strike="noStrike" cap="none">
                <a:solidFill>
                  <a:schemeClr val="dk1"/>
                </a:solidFill>
                <a:latin typeface="Courier"/>
                <a:ea typeface="Courier"/>
                <a:cs typeface="Courier"/>
                <a:sym typeface="Courier"/>
              </a:rPr>
              <a:t> (</a:t>
            </a:r>
            <a:r>
              <a:rPr lang="en-US" sz="2000" b="0" i="0" u="none" strike="noStrike" cap="none" err="1">
                <a:solidFill>
                  <a:schemeClr val="dk1"/>
                </a:solidFill>
                <a:latin typeface="Courier"/>
                <a:ea typeface="Courier"/>
                <a:cs typeface="Courier"/>
                <a:sym typeface="Courier"/>
              </a:rPr>
              <a:t>i</a:t>
            </a:r>
            <a:r>
              <a:rPr lang="en-US" sz="2000" b="0" i="0" u="none" strike="noStrike" cap="none">
                <a:solidFill>
                  <a:srgbClr val="797979"/>
                </a:solidFill>
                <a:latin typeface="Courier"/>
                <a:ea typeface="Courier"/>
                <a:cs typeface="Courier"/>
                <a:sym typeface="Courier"/>
              </a:rPr>
              <a:t>=0</a:t>
            </a:r>
            <a:r>
              <a:rPr lang="en-US" sz="2000" b="0" i="0" u="none" strike="noStrike" cap="none">
                <a:solidFill>
                  <a:schemeClr val="dk1"/>
                </a:solidFill>
                <a:latin typeface="Courier"/>
                <a:ea typeface="Courier"/>
                <a:cs typeface="Courier"/>
                <a:sym typeface="Courier"/>
              </a:rPr>
              <a:t>; </a:t>
            </a:r>
            <a:r>
              <a:rPr lang="en-US" sz="2000" b="0" i="0" u="none" strike="noStrike" cap="none" err="1">
                <a:solidFill>
                  <a:schemeClr val="dk1"/>
                </a:solidFill>
                <a:latin typeface="Courier"/>
                <a:ea typeface="Courier"/>
                <a:cs typeface="Courier"/>
                <a:sym typeface="Courier"/>
              </a:rPr>
              <a:t>i</a:t>
            </a:r>
            <a:r>
              <a:rPr lang="en-US" sz="2000" b="0" i="0" u="none" strike="noStrike" cap="none">
                <a:solidFill>
                  <a:srgbClr val="797979"/>
                </a:solidFill>
                <a:latin typeface="Courier"/>
                <a:ea typeface="Courier"/>
                <a:cs typeface="Courier"/>
                <a:sym typeface="Courier"/>
              </a:rPr>
              <a:t>&lt;</a:t>
            </a:r>
            <a:r>
              <a:rPr lang="en-US" sz="2000" b="0" i="0" u="none" strike="noStrike" cap="none">
                <a:solidFill>
                  <a:schemeClr val="dk1"/>
                </a:solidFill>
                <a:latin typeface="Courier"/>
                <a:ea typeface="Courier"/>
                <a:cs typeface="Courier"/>
                <a:sym typeface="Courier"/>
              </a:rPr>
              <a:t>N; </a:t>
            </a:r>
            <a:r>
              <a:rPr lang="en-US" sz="2000" b="0" i="0" u="none" strike="noStrike" cap="none">
                <a:solidFill>
                  <a:srgbClr val="797979"/>
                </a:solidFill>
                <a:latin typeface="Courier"/>
                <a:ea typeface="Courier"/>
                <a:cs typeface="Courier"/>
                <a:sym typeface="Courier"/>
              </a:rPr>
              <a:t>++</a:t>
            </a:r>
            <a:r>
              <a:rPr lang="en-US" sz="2000" b="0" i="0" u="none" strike="noStrike" cap="none" err="1">
                <a:solidFill>
                  <a:schemeClr val="dk1"/>
                </a:solidFill>
                <a:latin typeface="Courier"/>
                <a:ea typeface="Courier"/>
                <a:cs typeface="Courier"/>
                <a:sym typeface="Courier"/>
              </a:rPr>
              <a:t>i</a:t>
            </a:r>
            <a:r>
              <a:rPr lang="en-US" sz="2000" b="0" i="0" u="none" strike="noStrike" cap="none">
                <a:solidFill>
                  <a:schemeClr val="dk1"/>
                </a:solidFill>
                <a:latin typeface="Courier"/>
                <a:ea typeface="Courier"/>
                <a:cs typeface="Courier"/>
                <a:sym typeface="Courier"/>
              </a:rPr>
              <a:t>) {</a:t>
            </a:r>
            <a:endParaRPr sz="2000" b="0" i="0" u="none" strike="noStrike" cap="none">
              <a:solidFill>
                <a:schemeClr val="dk1"/>
              </a:solidFill>
              <a:latin typeface="Courier"/>
              <a:ea typeface="Courier"/>
              <a:cs typeface="Courier"/>
            </a:endParaRP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a:solidFill>
                  <a:srgbClr val="C98C00"/>
                </a:solidFill>
                <a:latin typeface="Courier"/>
                <a:ea typeface="Courier"/>
                <a:cs typeface="Courier"/>
                <a:sym typeface="Courier"/>
              </a:rPr>
              <a:t>#pragma </a:t>
            </a:r>
            <a:r>
              <a:rPr lang="en-US" sz="2000" b="0" i="0" u="none" strike="noStrike" cap="none" err="1">
                <a:solidFill>
                  <a:srgbClr val="C98C00"/>
                </a:solidFill>
                <a:latin typeface="Courier"/>
                <a:ea typeface="Courier"/>
                <a:cs typeface="Courier"/>
                <a:sym typeface="Courier"/>
              </a:rPr>
              <a:t>omp</a:t>
            </a:r>
            <a:r>
              <a:rPr lang="en-US" sz="2000" b="0" i="0" u="none" strike="noStrike" cap="none">
                <a:solidFill>
                  <a:srgbClr val="C98C00"/>
                </a:solidFill>
                <a:latin typeface="Courier"/>
                <a:ea typeface="Courier"/>
                <a:cs typeface="Courier"/>
                <a:sym typeface="Courier"/>
              </a:rPr>
              <a:t> parallel for</a:t>
            </a:r>
            <a:endParaRPr sz="2000" b="0" i="0" u="none" strike="noStrike" cap="none">
              <a:solidFill>
                <a:srgbClr val="C98C00"/>
              </a:solidFill>
              <a:latin typeface="Courier"/>
              <a:ea typeface="Courier"/>
              <a:cs typeface="Courier"/>
            </a:endParaRPr>
          </a:p>
          <a:p>
            <a:pPr>
              <a:lnSpc>
                <a:spcPct val="115000"/>
              </a:lnSpc>
              <a:buSzPts val="1500"/>
            </a:pPr>
            <a:r>
              <a:rPr lang="en-US" sz="2000">
                <a:solidFill>
                  <a:schemeClr val="dk1"/>
                </a:solidFill>
                <a:latin typeface="Courier"/>
                <a:ea typeface="Courier"/>
                <a:cs typeface="Courier"/>
                <a:sym typeface="Courier"/>
              </a:rPr>
              <a:t> </a:t>
            </a:r>
            <a:r>
              <a:rPr lang="en-US" sz="2000" b="0" i="0" u="none" strike="noStrike" cap="none">
                <a:solidFill>
                  <a:schemeClr val="dk1"/>
                </a:solidFill>
                <a:latin typeface="Courier"/>
                <a:ea typeface="Courier"/>
                <a:cs typeface="Courier"/>
                <a:sym typeface="Courier"/>
              </a:rPr>
              <a:t> </a:t>
            </a:r>
            <a:r>
              <a:rPr lang="en-US" sz="2000" b="1" i="0" u="none" strike="noStrike" cap="none">
                <a:solidFill>
                  <a:srgbClr val="008F00"/>
                </a:solidFill>
                <a:latin typeface="Courier"/>
                <a:ea typeface="Courier"/>
                <a:cs typeface="Courier"/>
                <a:sym typeface="Courier"/>
              </a:rPr>
              <a:t>for</a:t>
            </a:r>
            <a:r>
              <a:rPr lang="en-US" sz="2000" b="0" i="0" u="none" strike="noStrike" cap="none">
                <a:solidFill>
                  <a:schemeClr val="dk1"/>
                </a:solidFill>
                <a:latin typeface="Courier"/>
                <a:ea typeface="Courier"/>
                <a:cs typeface="Courier"/>
                <a:sym typeface="Courier"/>
              </a:rPr>
              <a:t> (j</a:t>
            </a:r>
            <a:r>
              <a:rPr lang="en-US" sz="2000" b="0" i="0" u="none" strike="noStrike" cap="none">
                <a:solidFill>
                  <a:srgbClr val="797979"/>
                </a:solidFill>
                <a:latin typeface="Courier"/>
                <a:ea typeface="Courier"/>
                <a:cs typeface="Courier"/>
                <a:sym typeface="Courier"/>
              </a:rPr>
              <a:t>=0</a:t>
            </a:r>
            <a:r>
              <a:rPr lang="en-US" sz="2000" b="0" i="0" u="none" strike="noStrike" cap="none">
                <a:solidFill>
                  <a:schemeClr val="dk1"/>
                </a:solidFill>
                <a:latin typeface="Courier"/>
                <a:ea typeface="Courier"/>
                <a:cs typeface="Courier"/>
                <a:sym typeface="Courier"/>
              </a:rPr>
              <a:t>; j</a:t>
            </a:r>
            <a:r>
              <a:rPr lang="en-US" sz="2000" b="0" i="0" u="none" strike="noStrike" cap="none">
                <a:solidFill>
                  <a:srgbClr val="797979"/>
                </a:solidFill>
                <a:latin typeface="Courier"/>
                <a:ea typeface="Courier"/>
                <a:cs typeface="Courier"/>
                <a:sym typeface="Courier"/>
              </a:rPr>
              <a:t>&lt;</a:t>
            </a:r>
            <a:r>
              <a:rPr lang="en-US" sz="2000" b="0" i="0" u="none" strike="noStrike" cap="none">
                <a:solidFill>
                  <a:schemeClr val="dk1"/>
                </a:solidFill>
                <a:latin typeface="Courier"/>
                <a:ea typeface="Courier"/>
                <a:cs typeface="Courier"/>
                <a:sym typeface="Courier"/>
              </a:rPr>
              <a:t>N; </a:t>
            </a:r>
            <a:r>
              <a:rPr lang="en-US" sz="2000" b="0" i="0" u="none" strike="noStrike" cap="none">
                <a:solidFill>
                  <a:srgbClr val="797979"/>
                </a:solidFill>
                <a:latin typeface="Courier"/>
                <a:ea typeface="Courier"/>
                <a:cs typeface="Courier"/>
                <a:sym typeface="Courier"/>
              </a:rPr>
              <a:t>++</a:t>
            </a:r>
            <a:r>
              <a:rPr lang="en-US" sz="2000" b="0" i="0" u="none" strike="noStrike" cap="none">
                <a:solidFill>
                  <a:schemeClr val="dk1"/>
                </a:solidFill>
                <a:latin typeface="Courier"/>
                <a:ea typeface="Courier"/>
                <a:cs typeface="Courier"/>
                <a:sym typeface="Courier"/>
              </a:rPr>
              <a:t>j) {</a:t>
            </a:r>
            <a:endParaRPr sz="2000" b="0" i="0" u="none" strike="noStrike" cap="none">
              <a:solidFill>
                <a:schemeClr val="dk1"/>
              </a:solidFill>
              <a:latin typeface="Courier"/>
              <a:ea typeface="Courier"/>
              <a:cs typeface="Courier"/>
            </a:endParaRPr>
          </a:p>
          <a:p>
            <a:pPr>
              <a:lnSpc>
                <a:spcPct val="115000"/>
              </a:lnSpc>
              <a:buSzPts val="1500"/>
            </a:pPr>
            <a:r>
              <a:rPr lang="en-US" sz="2000">
                <a:solidFill>
                  <a:schemeClr val="dk1"/>
                </a:solidFill>
                <a:latin typeface="Courier"/>
                <a:ea typeface="Courier"/>
                <a:cs typeface="Courier"/>
                <a:sym typeface="Courier"/>
              </a:rPr>
              <a:t>   </a:t>
            </a:r>
            <a:r>
              <a:rPr lang="en-US" sz="2000" b="0" i="0" u="none" strike="noStrike" cap="none">
                <a:solidFill>
                  <a:schemeClr val="dk1"/>
                </a:solidFill>
                <a:latin typeface="Courier"/>
                <a:ea typeface="Courier"/>
                <a:cs typeface="Courier"/>
                <a:sym typeface="Courier"/>
              </a:rPr>
              <a:t> x[</a:t>
            </a:r>
            <a:r>
              <a:rPr lang="en-US" sz="2000" b="0" i="0" u="none" strike="noStrike" cap="none" err="1">
                <a:solidFill>
                  <a:schemeClr val="dk1"/>
                </a:solidFill>
                <a:latin typeface="Courier"/>
                <a:ea typeface="Courier"/>
                <a:cs typeface="Courier"/>
                <a:sym typeface="Courier"/>
              </a:rPr>
              <a:t>j</a:t>
            </a:r>
            <a:r>
              <a:rPr lang="en-US" sz="2000" b="0" i="0" u="none" strike="noStrike" cap="none" err="1">
                <a:solidFill>
                  <a:srgbClr val="797979"/>
                </a:solidFill>
                <a:latin typeface="Courier"/>
                <a:ea typeface="Courier"/>
                <a:cs typeface="Courier"/>
                <a:sym typeface="Courier"/>
              </a:rPr>
              <a:t>+</a:t>
            </a:r>
            <a:r>
              <a:rPr lang="en-US" sz="2000" b="0" i="0" u="none" strike="noStrike" cap="none" err="1">
                <a:solidFill>
                  <a:schemeClr val="dk1"/>
                </a:solidFill>
                <a:latin typeface="Courier"/>
                <a:ea typeface="Courier"/>
                <a:cs typeface="Courier"/>
                <a:sym typeface="Courier"/>
              </a:rPr>
              <a:t>N</a:t>
            </a:r>
            <a:r>
              <a:rPr lang="en-US" sz="2000" b="0" i="0" u="none" strike="noStrike" cap="none">
                <a:solidFill>
                  <a:srgbClr val="797979"/>
                </a:solidFill>
                <a:latin typeface="Courier"/>
                <a:ea typeface="Courier"/>
                <a:cs typeface="Courier"/>
                <a:sym typeface="Courier"/>
              </a:rPr>
              <a:t>*</a:t>
            </a:r>
            <a:r>
              <a:rPr lang="en-US" sz="2000" b="0" i="0" u="none" strike="noStrike" cap="none" err="1">
                <a:solidFill>
                  <a:schemeClr val="dk1"/>
                </a:solidFill>
                <a:latin typeface="Courier"/>
                <a:ea typeface="Courier"/>
                <a:cs typeface="Courier"/>
                <a:sym typeface="Courier"/>
              </a:rPr>
              <a:t>i</a:t>
            </a:r>
            <a:r>
              <a:rPr lang="en-US" sz="2000" b="0" i="0" u="none" strike="noStrike" cap="none">
                <a:solidFill>
                  <a:schemeClr val="dk1"/>
                </a:solidFill>
                <a:latin typeface="Courier"/>
                <a:ea typeface="Courier"/>
                <a:cs typeface="Courier"/>
                <a:sym typeface="Courier"/>
              </a:rPr>
              <a:t>] </a:t>
            </a:r>
            <a:r>
              <a:rPr lang="en-US" sz="2000" b="0" i="0" u="none" strike="noStrike" cap="none">
                <a:solidFill>
                  <a:srgbClr val="797979"/>
                </a:solidFill>
                <a:latin typeface="Courier"/>
                <a:ea typeface="Courier"/>
                <a:cs typeface="Courier"/>
                <a:sym typeface="Courier"/>
              </a:rPr>
              <a:t>*=</a:t>
            </a:r>
            <a:r>
              <a:rPr lang="en-US" sz="2000" b="0" i="0" u="none" strike="noStrike" cap="none">
                <a:solidFill>
                  <a:schemeClr val="dk1"/>
                </a:solidFill>
                <a:latin typeface="Courier"/>
                <a:ea typeface="Courier"/>
                <a:cs typeface="Courier"/>
                <a:sym typeface="Courier"/>
              </a:rPr>
              <a:t> </a:t>
            </a:r>
            <a:r>
              <a:rPr lang="en-US" sz="2000" b="0" i="0" u="none" strike="noStrike" cap="none">
                <a:solidFill>
                  <a:srgbClr val="797979"/>
                </a:solidFill>
                <a:latin typeface="Courier"/>
                <a:ea typeface="Courier"/>
                <a:cs typeface="Courier"/>
                <a:sym typeface="Courier"/>
              </a:rPr>
              <a:t>2.0</a:t>
            </a:r>
            <a:r>
              <a:rPr lang="en-US" sz="2000" b="0" i="0" u="none" strike="noStrike" cap="none">
                <a:solidFill>
                  <a:schemeClr val="dk1"/>
                </a:solidFill>
                <a:latin typeface="Courier"/>
                <a:ea typeface="Courier"/>
                <a:cs typeface="Courier"/>
                <a:sym typeface="Courier"/>
              </a:rPr>
              <a:t>;</a:t>
            </a:r>
            <a:endParaRPr sz="2000" b="0" i="0" u="none" strike="noStrike" cap="none">
              <a:solidFill>
                <a:schemeClr val="dk1"/>
              </a:solidFill>
              <a:latin typeface="Courier"/>
              <a:ea typeface="Courier"/>
              <a:cs typeface="Courier"/>
            </a:endParaRPr>
          </a:p>
          <a:p>
            <a:pPr>
              <a:lnSpc>
                <a:spcPct val="115000"/>
              </a:lnSpc>
              <a:buSzPts val="1500"/>
            </a:pPr>
            <a:r>
              <a:rPr lang="en-US" sz="2000">
                <a:solidFill>
                  <a:schemeClr val="dk1"/>
                </a:solidFill>
                <a:latin typeface="Courier"/>
                <a:ea typeface="Courier"/>
                <a:cs typeface="Courier"/>
                <a:sym typeface="Courier"/>
              </a:rPr>
              <a:t> </a:t>
            </a:r>
            <a:r>
              <a:rPr lang="en-US" sz="2000" b="0" i="0" u="none" strike="noStrike" cap="none">
                <a:solidFill>
                  <a:schemeClr val="dk1"/>
                </a:solidFill>
                <a:latin typeface="Courier"/>
                <a:ea typeface="Courier"/>
                <a:cs typeface="Courier"/>
                <a:sym typeface="Courier"/>
              </a:rPr>
              <a:t> }</a:t>
            </a:r>
            <a:endParaRPr sz="2000" b="0" i="0" u="none" strike="noStrike" cap="none">
              <a:solidFill>
                <a:schemeClr val="dk1"/>
              </a:solidFill>
              <a:latin typeface="Courier"/>
              <a:ea typeface="Courier"/>
              <a:cs typeface="Courier"/>
            </a:endParaRP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a:solidFill>
                  <a:schemeClr val="dk1"/>
                </a:solidFill>
                <a:latin typeface="Courier"/>
                <a:ea typeface="Courier"/>
                <a:cs typeface="Courier"/>
                <a:sym typeface="Courier"/>
              </a:rPr>
              <a:t>}</a:t>
            </a:r>
            <a:endParaRPr sz="2000" b="0" i="0" u="none" strike="noStrike" cap="none">
              <a:solidFill>
                <a:schemeClr val="dk1"/>
              </a:solidFill>
              <a:latin typeface="Courier"/>
              <a:ea typeface="Courier"/>
              <a:cs typeface="Courier"/>
            </a:endParaRPr>
          </a:p>
        </p:txBody>
      </p:sp>
    </p:spTree>
    <p:extLst>
      <p:ext uri="{BB962C8B-B14F-4D97-AF65-F5344CB8AC3E}">
        <p14:creationId xmlns:p14="http://schemas.microsoft.com/office/powerpoint/2010/main" val="5578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5">
                                            <p:txEl>
                                              <p:pRg st="1" end="1"/>
                                            </p:txEl>
                                          </p:spTgt>
                                        </p:tgtEl>
                                        <p:attrNameLst>
                                          <p:attrName>style.visibility</p:attrName>
                                        </p:attrNameLst>
                                      </p:cBhvr>
                                      <p:to>
                                        <p:strVal val="visible"/>
                                      </p:to>
                                    </p:set>
                                    <p:animEffect transition="in" filter="fade">
                                      <p:cBhvr>
                                        <p:cTn id="12" dur="500"/>
                                        <p:tgtEl>
                                          <p:spTgt spid="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55">
                                            <p:txEl>
                                              <p:pRg st="2" end="2"/>
                                            </p:txEl>
                                          </p:spTgt>
                                        </p:tgtEl>
                                        <p:attrNameLst>
                                          <p:attrName>style.visibility</p:attrName>
                                        </p:attrNameLst>
                                      </p:cBhvr>
                                      <p:to>
                                        <p:strVal val="visible"/>
                                      </p:to>
                                    </p:set>
                                    <p:animEffect transition="in" filter="fade">
                                      <p:cBhvr>
                                        <p:cTn id="17" dur="500"/>
                                        <p:tgtEl>
                                          <p:spTgt spid="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55">
                                            <p:txEl>
                                              <p:pRg st="3" end="3"/>
                                            </p:txEl>
                                          </p:spTgt>
                                        </p:tgtEl>
                                        <p:attrNameLst>
                                          <p:attrName>style.visibility</p:attrName>
                                        </p:attrNameLst>
                                      </p:cBhvr>
                                      <p:to>
                                        <p:strVal val="visible"/>
                                      </p:to>
                                    </p:set>
                                    <p:animEffect transition="in" filter="fade">
                                      <p:cBhvr>
                                        <p:cTn id="22" dur="500"/>
                                        <p:tgtEl>
                                          <p:spTgt spid="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
          <p:cNvSpPr txBox="1">
            <a:spLocks noGrp="1"/>
          </p:cNvSpPr>
          <p:nvPr>
            <p:ph type="ctrTitle"/>
          </p:nvPr>
        </p:nvSpPr>
        <p:spPr>
          <a:xfrm>
            <a:off x="292608" y="173736"/>
            <a:ext cx="11375100" cy="484800"/>
          </a:xfrm>
          <a:prstGeom prst="rect">
            <a:avLst/>
          </a:prstGeom>
          <a:noFill/>
          <a:ln>
            <a:noFill/>
          </a:ln>
        </p:spPr>
        <p:txBody>
          <a:bodyPr spcFirstLastPara="1" wrap="square" lIns="91425" tIns="91425" rIns="91425" bIns="91425" anchor="t" anchorCtr="0">
            <a:noAutofit/>
          </a:bodyPr>
          <a:lstStyle/>
          <a:p>
            <a:r>
              <a:rPr lang="en-US"/>
              <a:t>Agenda (Eastern)</a:t>
            </a:r>
            <a:endParaRPr/>
          </a:p>
        </p:txBody>
      </p:sp>
      <p:sp>
        <p:nvSpPr>
          <p:cNvPr id="183" name="Google Shape;183;p2"/>
          <p:cNvSpPr txBox="1">
            <a:spLocks noGrp="1"/>
          </p:cNvSpPr>
          <p:nvPr>
            <p:ph type="subTitle" idx="1"/>
          </p:nvPr>
        </p:nvSpPr>
        <p:spPr>
          <a:xfrm>
            <a:off x="474188" y="766740"/>
            <a:ext cx="11563552" cy="4264038"/>
          </a:xfrm>
          <a:prstGeom prst="rect">
            <a:avLst/>
          </a:prstGeom>
          <a:noFill/>
          <a:ln>
            <a:noFill/>
          </a:ln>
        </p:spPr>
        <p:txBody>
          <a:bodyPr spcFirstLastPara="1" wrap="square" lIns="91425" tIns="91425" rIns="91425" bIns="91425" anchor="t" anchorCtr="0">
            <a:noAutofit/>
          </a:bodyPr>
          <a:lstStyle/>
          <a:p>
            <a:pPr marL="0" indent="0"/>
            <a:r>
              <a:rPr lang="en-US" dirty="0"/>
              <a:t>2:30 - 3:15pm  Introduction and Demo</a:t>
            </a:r>
            <a:endParaRPr dirty="0"/>
          </a:p>
          <a:p>
            <a:pPr marL="0" indent="0"/>
            <a:r>
              <a:rPr lang="en-US" dirty="0"/>
              <a:t>3:15 - 3:25pm Break</a:t>
            </a:r>
          </a:p>
          <a:p>
            <a:pPr marL="0" indent="0"/>
            <a:r>
              <a:rPr lang="en-US" dirty="0"/>
              <a:t>3:25 - 3:45pm Tips from an LLVM OpenMP developer and Q&amp;A</a:t>
            </a:r>
          </a:p>
          <a:p>
            <a:pPr marL="0" indent="0"/>
            <a:r>
              <a:rPr lang="en-US" dirty="0"/>
              <a:t>3:45 - 4:00pm Break</a:t>
            </a:r>
            <a:endParaRPr dirty="0"/>
          </a:p>
          <a:p>
            <a:pPr marL="0" indent="0"/>
            <a:r>
              <a:rPr lang="en-US" dirty="0"/>
              <a:t>4:00 - 4:45pm Guided Demo/ Hands-on Session</a:t>
            </a:r>
          </a:p>
          <a:p>
            <a:pPr marL="0" indent="0"/>
            <a:r>
              <a:rPr lang="en-US" dirty="0"/>
              <a:t>4:45 - 5:00pm Break</a:t>
            </a:r>
          </a:p>
          <a:p>
            <a:pPr marL="0" indent="0"/>
            <a:r>
              <a:rPr lang="en-US" dirty="0"/>
              <a:t>5:00 - 6:00pm Advance Topics and Q&amp;A</a:t>
            </a:r>
          </a:p>
          <a:p>
            <a:pPr marL="0" indent="0"/>
            <a:endParaRPr lang="en-US" dirty="0"/>
          </a:p>
          <a:p>
            <a:pPr marL="0" indent="0"/>
            <a:r>
              <a:rPr lang="en-US" dirty="0"/>
              <a:t>                   </a:t>
            </a:r>
            <a:endParaRPr dirty="0"/>
          </a:p>
          <a:p>
            <a:pPr marL="0" lvl="0" indent="0" algn="l" rtl="0">
              <a:lnSpc>
                <a:spcPct val="90000"/>
              </a:lnSpc>
              <a:spcBef>
                <a:spcPts val="1400"/>
              </a:spcBef>
              <a:spcAft>
                <a:spcPts val="0"/>
              </a:spcAft>
              <a:buSzPts val="2400"/>
              <a:buNone/>
            </a:pPr>
            <a:endParaRPr dirty="0"/>
          </a:p>
        </p:txBody>
      </p:sp>
      <p:sp>
        <p:nvSpPr>
          <p:cNvPr id="2" name="TextBox 1">
            <a:extLst>
              <a:ext uri="{FF2B5EF4-FFF2-40B4-BE49-F238E27FC236}">
                <a16:creationId xmlns:a16="http://schemas.microsoft.com/office/drawing/2014/main" id="{2B88C11C-FF99-7B48-A7EB-FA24C15F25BB}"/>
              </a:ext>
            </a:extLst>
          </p:cNvPr>
          <p:cNvSpPr txBox="1"/>
          <p:nvPr/>
        </p:nvSpPr>
        <p:spPr>
          <a:xfrm>
            <a:off x="400050" y="5554980"/>
            <a:ext cx="4600940" cy="307777"/>
          </a:xfrm>
          <a:prstGeom prst="rect">
            <a:avLst/>
          </a:prstGeom>
          <a:noFill/>
        </p:spPr>
        <p:txBody>
          <a:bodyPr wrap="none" rtlCol="0">
            <a:spAutoFit/>
          </a:bodyPr>
          <a:lstStyle/>
          <a:p>
            <a:r>
              <a:rPr lang="en-US"/>
              <a:t>Q&amp;A Throughout the tutorial – feel free to ask questions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g6deade9761_1_0"/>
          <p:cNvSpPr txBox="1">
            <a:spLocks noGrp="1"/>
          </p:cNvSpPr>
          <p:nvPr>
            <p:ph type="title"/>
          </p:nvPr>
        </p:nvSpPr>
        <p:spPr>
          <a:xfrm>
            <a:off x="335351" y="440709"/>
            <a:ext cx="11521200" cy="994275"/>
          </a:xfrm>
          <a:prstGeom prst="rect">
            <a:avLst/>
          </a:prstGeom>
          <a:noFill/>
          <a:ln>
            <a:noFill/>
          </a:ln>
        </p:spPr>
        <p:txBody>
          <a:bodyPr spcFirstLastPara="1" wrap="square" lIns="68550" tIns="34275" rIns="68550" bIns="34275" anchor="ctr" anchorCtr="0">
            <a:noAutofit/>
          </a:bodyPr>
          <a:lstStyle/>
          <a:p>
            <a:pPr>
              <a:buClr>
                <a:srgbClr val="0860A8"/>
              </a:buClr>
            </a:pPr>
            <a:r>
              <a:rPr lang="en-US" sz="3300">
                <a:solidFill>
                  <a:srgbClr val="0860A8"/>
                </a:solidFill>
                <a:latin typeface="Arial"/>
                <a:ea typeface="Arial"/>
                <a:cs typeface="Arial"/>
                <a:sym typeface="Arial"/>
              </a:rPr>
              <a:t>How to use </a:t>
            </a:r>
            <a:r>
              <a:rPr lang="en-US" sz="3300">
                <a:solidFill>
                  <a:srgbClr val="0860A8"/>
                </a:solidFill>
              </a:rPr>
              <a:t>OpenMP – Data Mapping Example</a:t>
            </a:r>
            <a:endParaRPr lang="en-US"/>
          </a:p>
        </p:txBody>
      </p:sp>
      <p:sp>
        <p:nvSpPr>
          <p:cNvPr id="753" name="Google Shape;753;g6deade9761_1_0"/>
          <p:cNvSpPr txBox="1">
            <a:spLocks noGrp="1"/>
          </p:cNvSpPr>
          <p:nvPr>
            <p:ph type="sldNum" idx="12"/>
          </p:nvPr>
        </p:nvSpPr>
        <p:spPr>
          <a:xfrm>
            <a:off x="15102252" y="6494823"/>
            <a:ext cx="1153749"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737D"/>
                </a:solidFill>
                <a:latin typeface="Calibri"/>
                <a:ea typeface="Calibri"/>
                <a:cs typeface="Calibri"/>
                <a:sym typeface="Calibri"/>
              </a:rPr>
              <a:t>20</a:t>
            </a:fld>
            <a:endParaRPr sz="1800" b="0" i="0" u="none" strike="noStrike" cap="none">
              <a:solidFill>
                <a:srgbClr val="00737D"/>
              </a:solidFill>
              <a:latin typeface="Calibri"/>
              <a:ea typeface="Calibri"/>
              <a:cs typeface="Calibri"/>
              <a:sym typeface="Calibri"/>
            </a:endParaRPr>
          </a:p>
        </p:txBody>
      </p:sp>
      <p:sp>
        <p:nvSpPr>
          <p:cNvPr id="754" name="Google Shape;754;g6deade9761_1_0"/>
          <p:cNvSpPr txBox="1"/>
          <p:nvPr/>
        </p:nvSpPr>
        <p:spPr>
          <a:xfrm>
            <a:off x="103857" y="1649362"/>
            <a:ext cx="6152700" cy="3559275"/>
          </a:xfrm>
          <a:prstGeom prst="rect">
            <a:avLst/>
          </a:prstGeom>
          <a:noFill/>
          <a:ln>
            <a:noFill/>
          </a:ln>
        </p:spPr>
        <p:txBody>
          <a:bodyPr spcFirstLastPara="1" wrap="square" lIns="68550" tIns="68550" rIns="68550" bIns="68550" anchor="ctr" anchorCtr="0">
            <a:noAutofit/>
          </a:bodyPr>
          <a:lstStyle/>
          <a:p>
            <a:pPr>
              <a:lnSpc>
                <a:spcPct val="115000"/>
              </a:lnSpc>
              <a:buSzPts val="1500"/>
            </a:pPr>
            <a:r>
              <a:rPr lang="en-US" sz="2000" b="0" i="0" u="none" strike="noStrike" cap="none">
                <a:solidFill>
                  <a:srgbClr val="C98C00"/>
                </a:solidFill>
                <a:latin typeface="Courier"/>
                <a:ea typeface="Courier"/>
                <a:cs typeface="Courier"/>
                <a:sym typeface="Courier"/>
              </a:rPr>
              <a:t>#pragma </a:t>
            </a:r>
            <a:r>
              <a:rPr lang="en-US" sz="2000" b="0" i="0" u="none" strike="noStrike" cap="none" err="1">
                <a:solidFill>
                  <a:srgbClr val="C98C00"/>
                </a:solidFill>
                <a:latin typeface="Courier"/>
                <a:ea typeface="Courier"/>
                <a:cs typeface="Courier"/>
                <a:sym typeface="Courier"/>
              </a:rPr>
              <a:t>omp</a:t>
            </a:r>
            <a:r>
              <a:rPr lang="en-US" sz="2000" b="0" i="0" u="none" strike="noStrike" cap="none">
                <a:solidFill>
                  <a:srgbClr val="C98C00"/>
                </a:solidFill>
                <a:latin typeface="Courier"/>
                <a:ea typeface="Courier"/>
                <a:cs typeface="Courier"/>
                <a:sym typeface="Courier"/>
              </a:rPr>
              <a:t> target </a:t>
            </a:r>
            <a:r>
              <a:rPr lang="en-US" sz="2000">
                <a:solidFill>
                  <a:srgbClr val="C98C00"/>
                </a:solidFill>
                <a:latin typeface="Courier"/>
                <a:ea typeface="Courier"/>
                <a:sym typeface="Courier"/>
              </a:rPr>
              <a:t>map(</a:t>
            </a:r>
            <a:r>
              <a:rPr lang="en-US" sz="2000" err="1">
                <a:solidFill>
                  <a:srgbClr val="C98C00"/>
                </a:solidFill>
                <a:latin typeface="Courier"/>
                <a:ea typeface="Courier"/>
                <a:sym typeface="Courier"/>
              </a:rPr>
              <a:t>tofrom:x</a:t>
            </a:r>
            <a:r>
              <a:rPr lang="en-US" sz="2000">
                <a:solidFill>
                  <a:srgbClr val="C98C00"/>
                </a:solidFill>
                <a:latin typeface="Courier"/>
                <a:ea typeface="Courier"/>
                <a:sym typeface="Courier"/>
              </a:rPr>
              <a:t>[0:M])</a:t>
            </a:r>
            <a:endParaRPr lang="en-US" sz="2000">
              <a:solidFill>
                <a:srgbClr val="C98C00"/>
              </a:solidFill>
              <a:latin typeface="Courier"/>
              <a:ea typeface="Courier"/>
            </a:endParaRPr>
          </a:p>
          <a:p>
            <a:pPr>
              <a:lnSpc>
                <a:spcPct val="114999"/>
              </a:lnSpc>
              <a:buSzPts val="1500"/>
            </a:pPr>
            <a:r>
              <a:rPr lang="en-US" sz="2000">
                <a:solidFill>
                  <a:srgbClr val="C98C00"/>
                </a:solidFill>
                <a:latin typeface="Courier"/>
                <a:ea typeface="Courier"/>
                <a:cs typeface="Courier"/>
                <a:sym typeface="Courier"/>
              </a:rPr>
              <a:t>#pragma </a:t>
            </a:r>
            <a:r>
              <a:rPr lang="en-US" sz="2000" err="1">
                <a:solidFill>
                  <a:srgbClr val="C98C00"/>
                </a:solidFill>
                <a:latin typeface="Courier"/>
                <a:ea typeface="Courier"/>
                <a:cs typeface="Courier"/>
                <a:sym typeface="Courier"/>
              </a:rPr>
              <a:t>omp</a:t>
            </a:r>
            <a:r>
              <a:rPr lang="en-US" sz="2000">
                <a:solidFill>
                  <a:srgbClr val="C98C00"/>
                </a:solidFill>
                <a:latin typeface="Courier"/>
                <a:ea typeface="Courier"/>
                <a:cs typeface="Courier"/>
                <a:sym typeface="Courier"/>
              </a:rPr>
              <a:t> teams distribute</a:t>
            </a:r>
            <a:endParaRPr lang="en-US" sz="2000" b="0" i="0" u="none" strike="noStrike" cap="none">
              <a:solidFill>
                <a:srgbClr val="C98C00"/>
              </a:solidFill>
              <a:latin typeface="Courier"/>
              <a:ea typeface="Courier"/>
              <a:cs typeface="Courier"/>
            </a:endParaRPr>
          </a:p>
          <a:p>
            <a:pPr marL="0" marR="0" lvl="0" indent="0" algn="l" rtl="0">
              <a:lnSpc>
                <a:spcPct val="115000"/>
              </a:lnSpc>
              <a:spcBef>
                <a:spcPts val="0"/>
              </a:spcBef>
              <a:spcAft>
                <a:spcPts val="0"/>
              </a:spcAft>
              <a:buClr>
                <a:srgbClr val="000000"/>
              </a:buClr>
              <a:buSzPts val="1500"/>
              <a:buFont typeface="Arial"/>
              <a:buNone/>
            </a:pPr>
            <a:r>
              <a:rPr lang="en-US" sz="2000" b="1" i="0" u="none" strike="noStrike" cap="none">
                <a:solidFill>
                  <a:srgbClr val="008F00"/>
                </a:solidFill>
                <a:latin typeface="Courier"/>
                <a:ea typeface="Courier"/>
                <a:cs typeface="Courier"/>
                <a:sym typeface="Courier"/>
              </a:rPr>
              <a:t>for</a:t>
            </a:r>
            <a:r>
              <a:rPr lang="en-US" sz="2000" b="0" i="0" u="none" strike="noStrike" cap="none">
                <a:solidFill>
                  <a:schemeClr val="dk1"/>
                </a:solidFill>
                <a:latin typeface="Courier"/>
                <a:ea typeface="Courier"/>
                <a:cs typeface="Courier"/>
                <a:sym typeface="Courier"/>
              </a:rPr>
              <a:t> (</a:t>
            </a:r>
            <a:r>
              <a:rPr lang="en-US" sz="2000" b="0" i="0" u="none" strike="noStrike" cap="none" err="1">
                <a:solidFill>
                  <a:schemeClr val="dk1"/>
                </a:solidFill>
                <a:latin typeface="Courier"/>
                <a:ea typeface="Courier"/>
                <a:cs typeface="Courier"/>
                <a:sym typeface="Courier"/>
              </a:rPr>
              <a:t>i</a:t>
            </a:r>
            <a:r>
              <a:rPr lang="en-US" sz="2000" b="0" i="0" u="none" strike="noStrike" cap="none">
                <a:solidFill>
                  <a:srgbClr val="797979"/>
                </a:solidFill>
                <a:latin typeface="Courier"/>
                <a:ea typeface="Courier"/>
                <a:cs typeface="Courier"/>
                <a:sym typeface="Courier"/>
              </a:rPr>
              <a:t>=0</a:t>
            </a:r>
            <a:r>
              <a:rPr lang="en-US" sz="2000" b="0" i="0" u="none" strike="noStrike" cap="none">
                <a:solidFill>
                  <a:schemeClr val="dk1"/>
                </a:solidFill>
                <a:latin typeface="Courier"/>
                <a:ea typeface="Courier"/>
                <a:cs typeface="Courier"/>
                <a:sym typeface="Courier"/>
              </a:rPr>
              <a:t>; </a:t>
            </a:r>
            <a:r>
              <a:rPr lang="en-US" sz="2000" b="0" i="0" u="none" strike="noStrike" cap="none" err="1">
                <a:solidFill>
                  <a:schemeClr val="dk1"/>
                </a:solidFill>
                <a:latin typeface="Courier"/>
                <a:ea typeface="Courier"/>
                <a:cs typeface="Courier"/>
                <a:sym typeface="Courier"/>
              </a:rPr>
              <a:t>i</a:t>
            </a:r>
            <a:r>
              <a:rPr lang="en-US" sz="2000" b="0" i="0" u="none" strike="noStrike" cap="none">
                <a:solidFill>
                  <a:srgbClr val="797979"/>
                </a:solidFill>
                <a:latin typeface="Courier"/>
                <a:ea typeface="Courier"/>
                <a:cs typeface="Courier"/>
                <a:sym typeface="Courier"/>
              </a:rPr>
              <a:t>&lt;</a:t>
            </a:r>
            <a:r>
              <a:rPr lang="en-US" sz="2000" b="0" i="0" u="none" strike="noStrike" cap="none">
                <a:solidFill>
                  <a:schemeClr val="dk1"/>
                </a:solidFill>
                <a:latin typeface="Courier"/>
                <a:ea typeface="Courier"/>
                <a:cs typeface="Courier"/>
                <a:sym typeface="Courier"/>
              </a:rPr>
              <a:t>N; </a:t>
            </a:r>
            <a:r>
              <a:rPr lang="en-US" sz="2000" b="0" i="0" u="none" strike="noStrike" cap="none">
                <a:solidFill>
                  <a:srgbClr val="797979"/>
                </a:solidFill>
                <a:latin typeface="Courier"/>
                <a:ea typeface="Courier"/>
                <a:cs typeface="Courier"/>
                <a:sym typeface="Courier"/>
              </a:rPr>
              <a:t>++</a:t>
            </a:r>
            <a:r>
              <a:rPr lang="en-US" sz="2000" b="0" i="0" u="none" strike="noStrike" cap="none" err="1">
                <a:solidFill>
                  <a:schemeClr val="dk1"/>
                </a:solidFill>
                <a:latin typeface="Courier"/>
                <a:ea typeface="Courier"/>
                <a:cs typeface="Courier"/>
                <a:sym typeface="Courier"/>
              </a:rPr>
              <a:t>i</a:t>
            </a:r>
            <a:r>
              <a:rPr lang="en-US" sz="2000" b="0" i="0" u="none" strike="noStrike" cap="none">
                <a:solidFill>
                  <a:schemeClr val="dk1"/>
                </a:solidFill>
                <a:latin typeface="Courier"/>
                <a:ea typeface="Courier"/>
                <a:cs typeface="Courier"/>
                <a:sym typeface="Courier"/>
              </a:rPr>
              <a:t>) {</a:t>
            </a:r>
            <a:endParaRPr sz="2000" b="0" i="0" u="none" strike="noStrike" cap="none">
              <a:solidFill>
                <a:schemeClr val="dk1"/>
              </a:solidFill>
              <a:latin typeface="Courier"/>
              <a:ea typeface="Courier"/>
              <a:cs typeface="Courier"/>
            </a:endParaRP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a:solidFill>
                  <a:srgbClr val="C98C00"/>
                </a:solidFill>
                <a:latin typeface="Courier"/>
                <a:ea typeface="Courier"/>
                <a:cs typeface="Courier"/>
                <a:sym typeface="Courier"/>
              </a:rPr>
              <a:t>#pragma </a:t>
            </a:r>
            <a:r>
              <a:rPr lang="en-US" sz="2000" b="0" i="0" u="none" strike="noStrike" cap="none" err="1">
                <a:solidFill>
                  <a:srgbClr val="C98C00"/>
                </a:solidFill>
                <a:latin typeface="Courier"/>
                <a:ea typeface="Courier"/>
                <a:cs typeface="Courier"/>
                <a:sym typeface="Courier"/>
              </a:rPr>
              <a:t>omp</a:t>
            </a:r>
            <a:r>
              <a:rPr lang="en-US" sz="2000" b="0" i="0" u="none" strike="noStrike" cap="none">
                <a:solidFill>
                  <a:srgbClr val="C98C00"/>
                </a:solidFill>
                <a:latin typeface="Courier"/>
                <a:ea typeface="Courier"/>
                <a:cs typeface="Courier"/>
                <a:sym typeface="Courier"/>
              </a:rPr>
              <a:t> parallel for</a:t>
            </a:r>
            <a:endParaRPr sz="2000" b="0" i="0" u="none" strike="noStrike" cap="none">
              <a:solidFill>
                <a:srgbClr val="C98C00"/>
              </a:solidFill>
              <a:latin typeface="Courier"/>
              <a:ea typeface="Courier"/>
              <a:cs typeface="Courier"/>
            </a:endParaRPr>
          </a:p>
          <a:p>
            <a:pPr>
              <a:lnSpc>
                <a:spcPct val="115000"/>
              </a:lnSpc>
              <a:buSzPts val="1500"/>
            </a:pPr>
            <a:r>
              <a:rPr lang="en-US" sz="2000">
                <a:solidFill>
                  <a:schemeClr val="dk1"/>
                </a:solidFill>
                <a:latin typeface="Courier"/>
                <a:ea typeface="Courier"/>
                <a:cs typeface="Courier"/>
                <a:sym typeface="Courier"/>
              </a:rPr>
              <a:t> </a:t>
            </a:r>
            <a:r>
              <a:rPr lang="en-US" sz="2000" b="0" i="0" u="none" strike="noStrike" cap="none">
                <a:solidFill>
                  <a:schemeClr val="dk1"/>
                </a:solidFill>
                <a:latin typeface="Courier"/>
                <a:ea typeface="Courier"/>
                <a:cs typeface="Courier"/>
                <a:sym typeface="Courier"/>
              </a:rPr>
              <a:t> </a:t>
            </a:r>
            <a:r>
              <a:rPr lang="en-US" sz="2000" b="1" i="0" u="none" strike="noStrike" cap="none">
                <a:solidFill>
                  <a:srgbClr val="008F00"/>
                </a:solidFill>
                <a:latin typeface="Courier"/>
                <a:ea typeface="Courier"/>
                <a:cs typeface="Courier"/>
                <a:sym typeface="Courier"/>
              </a:rPr>
              <a:t>for</a:t>
            </a:r>
            <a:r>
              <a:rPr lang="en-US" sz="2000" b="0" i="0" u="none" strike="noStrike" cap="none">
                <a:solidFill>
                  <a:schemeClr val="dk1"/>
                </a:solidFill>
                <a:latin typeface="Courier"/>
                <a:ea typeface="Courier"/>
                <a:cs typeface="Courier"/>
                <a:sym typeface="Courier"/>
              </a:rPr>
              <a:t> (j</a:t>
            </a:r>
            <a:r>
              <a:rPr lang="en-US" sz="2000" b="0" i="0" u="none" strike="noStrike" cap="none">
                <a:solidFill>
                  <a:srgbClr val="797979"/>
                </a:solidFill>
                <a:latin typeface="Courier"/>
                <a:ea typeface="Courier"/>
                <a:cs typeface="Courier"/>
                <a:sym typeface="Courier"/>
              </a:rPr>
              <a:t>=0</a:t>
            </a:r>
            <a:r>
              <a:rPr lang="en-US" sz="2000" b="0" i="0" u="none" strike="noStrike" cap="none">
                <a:solidFill>
                  <a:schemeClr val="dk1"/>
                </a:solidFill>
                <a:latin typeface="Courier"/>
                <a:ea typeface="Courier"/>
                <a:cs typeface="Courier"/>
                <a:sym typeface="Courier"/>
              </a:rPr>
              <a:t>; j</a:t>
            </a:r>
            <a:r>
              <a:rPr lang="en-US" sz="2000" b="0" i="0" u="none" strike="noStrike" cap="none">
                <a:solidFill>
                  <a:srgbClr val="797979"/>
                </a:solidFill>
                <a:latin typeface="Courier"/>
                <a:ea typeface="Courier"/>
                <a:cs typeface="Courier"/>
                <a:sym typeface="Courier"/>
              </a:rPr>
              <a:t>&lt;</a:t>
            </a:r>
            <a:r>
              <a:rPr lang="en-US" sz="2000" b="0" i="0" u="none" strike="noStrike" cap="none">
                <a:solidFill>
                  <a:schemeClr val="dk1"/>
                </a:solidFill>
                <a:latin typeface="Courier"/>
                <a:ea typeface="Courier"/>
                <a:cs typeface="Courier"/>
                <a:sym typeface="Courier"/>
              </a:rPr>
              <a:t>N; </a:t>
            </a:r>
            <a:r>
              <a:rPr lang="en-US" sz="2000" b="0" i="0" u="none" strike="noStrike" cap="none">
                <a:solidFill>
                  <a:srgbClr val="797979"/>
                </a:solidFill>
                <a:latin typeface="Courier"/>
                <a:ea typeface="Courier"/>
                <a:cs typeface="Courier"/>
                <a:sym typeface="Courier"/>
              </a:rPr>
              <a:t>++</a:t>
            </a:r>
            <a:r>
              <a:rPr lang="en-US" sz="2000" b="0" i="0" u="none" strike="noStrike" cap="none">
                <a:solidFill>
                  <a:schemeClr val="dk1"/>
                </a:solidFill>
                <a:latin typeface="Courier"/>
                <a:ea typeface="Courier"/>
                <a:cs typeface="Courier"/>
                <a:sym typeface="Courier"/>
              </a:rPr>
              <a:t>j) {</a:t>
            </a:r>
            <a:endParaRPr sz="2000" b="0" i="0" u="none" strike="noStrike" cap="none">
              <a:solidFill>
                <a:schemeClr val="dk1"/>
              </a:solidFill>
              <a:latin typeface="Courier"/>
              <a:ea typeface="Courier"/>
              <a:cs typeface="Courier"/>
            </a:endParaRPr>
          </a:p>
          <a:p>
            <a:pPr>
              <a:lnSpc>
                <a:spcPct val="115000"/>
              </a:lnSpc>
              <a:buSzPts val="1500"/>
            </a:pPr>
            <a:r>
              <a:rPr lang="en-US" sz="2000">
                <a:solidFill>
                  <a:schemeClr val="dk1"/>
                </a:solidFill>
                <a:latin typeface="Courier"/>
                <a:ea typeface="Courier"/>
                <a:cs typeface="Courier"/>
                <a:sym typeface="Courier"/>
              </a:rPr>
              <a:t>   </a:t>
            </a:r>
            <a:r>
              <a:rPr lang="en-US" sz="2000" b="0" i="0" u="none" strike="noStrike" cap="none">
                <a:solidFill>
                  <a:schemeClr val="dk1"/>
                </a:solidFill>
                <a:latin typeface="Courier"/>
                <a:ea typeface="Courier"/>
                <a:cs typeface="Courier"/>
                <a:sym typeface="Courier"/>
              </a:rPr>
              <a:t> x[</a:t>
            </a:r>
            <a:r>
              <a:rPr lang="en-US" sz="2000" b="0" i="0" u="none" strike="noStrike" cap="none" err="1">
                <a:solidFill>
                  <a:schemeClr val="dk1"/>
                </a:solidFill>
                <a:latin typeface="Courier"/>
                <a:ea typeface="Courier"/>
                <a:cs typeface="Courier"/>
                <a:sym typeface="Courier"/>
              </a:rPr>
              <a:t>j</a:t>
            </a:r>
            <a:r>
              <a:rPr lang="en-US" sz="2000" b="0" i="0" u="none" strike="noStrike" cap="none" err="1">
                <a:solidFill>
                  <a:srgbClr val="797979"/>
                </a:solidFill>
                <a:latin typeface="Courier"/>
                <a:ea typeface="Courier"/>
                <a:cs typeface="Courier"/>
                <a:sym typeface="Courier"/>
              </a:rPr>
              <a:t>+</a:t>
            </a:r>
            <a:r>
              <a:rPr lang="en-US" sz="2000" b="0" i="0" u="none" strike="noStrike" cap="none" err="1">
                <a:solidFill>
                  <a:schemeClr val="dk1"/>
                </a:solidFill>
                <a:latin typeface="Courier"/>
                <a:ea typeface="Courier"/>
                <a:cs typeface="Courier"/>
                <a:sym typeface="Courier"/>
              </a:rPr>
              <a:t>N</a:t>
            </a:r>
            <a:r>
              <a:rPr lang="en-US" sz="2000" b="0" i="0" u="none" strike="noStrike" cap="none">
                <a:solidFill>
                  <a:srgbClr val="797979"/>
                </a:solidFill>
                <a:latin typeface="Courier"/>
                <a:ea typeface="Courier"/>
                <a:cs typeface="Courier"/>
                <a:sym typeface="Courier"/>
              </a:rPr>
              <a:t>*</a:t>
            </a:r>
            <a:r>
              <a:rPr lang="en-US" sz="2000" b="0" i="0" u="none" strike="noStrike" cap="none" err="1">
                <a:solidFill>
                  <a:schemeClr val="dk1"/>
                </a:solidFill>
                <a:latin typeface="Courier"/>
                <a:ea typeface="Courier"/>
                <a:cs typeface="Courier"/>
                <a:sym typeface="Courier"/>
              </a:rPr>
              <a:t>i</a:t>
            </a:r>
            <a:r>
              <a:rPr lang="en-US" sz="2000" b="0" i="0" u="none" strike="noStrike" cap="none">
                <a:solidFill>
                  <a:schemeClr val="dk1"/>
                </a:solidFill>
                <a:latin typeface="Courier"/>
                <a:ea typeface="Courier"/>
                <a:cs typeface="Courier"/>
                <a:sym typeface="Courier"/>
              </a:rPr>
              <a:t>] </a:t>
            </a:r>
            <a:r>
              <a:rPr lang="en-US" sz="2000" b="0" i="0" u="none" strike="noStrike" cap="none">
                <a:solidFill>
                  <a:srgbClr val="797979"/>
                </a:solidFill>
                <a:latin typeface="Courier"/>
                <a:ea typeface="Courier"/>
                <a:cs typeface="Courier"/>
                <a:sym typeface="Courier"/>
              </a:rPr>
              <a:t>*=</a:t>
            </a:r>
            <a:r>
              <a:rPr lang="en-US" sz="2000" b="0" i="0" u="none" strike="noStrike" cap="none">
                <a:solidFill>
                  <a:schemeClr val="dk1"/>
                </a:solidFill>
                <a:latin typeface="Courier"/>
                <a:ea typeface="Courier"/>
                <a:cs typeface="Courier"/>
                <a:sym typeface="Courier"/>
              </a:rPr>
              <a:t> </a:t>
            </a:r>
            <a:r>
              <a:rPr lang="en-US" sz="2000" b="0" i="0" u="none" strike="noStrike" cap="none">
                <a:solidFill>
                  <a:srgbClr val="797979"/>
                </a:solidFill>
                <a:latin typeface="Courier"/>
                <a:ea typeface="Courier"/>
                <a:cs typeface="Courier"/>
                <a:sym typeface="Courier"/>
              </a:rPr>
              <a:t>2.0</a:t>
            </a:r>
            <a:r>
              <a:rPr lang="en-US" sz="2000" b="0" i="0" u="none" strike="noStrike" cap="none">
                <a:solidFill>
                  <a:schemeClr val="dk1"/>
                </a:solidFill>
                <a:latin typeface="Courier"/>
                <a:ea typeface="Courier"/>
                <a:cs typeface="Courier"/>
                <a:sym typeface="Courier"/>
              </a:rPr>
              <a:t>;</a:t>
            </a:r>
            <a:endParaRPr sz="2000" b="0" i="0" u="none" strike="noStrike" cap="none">
              <a:solidFill>
                <a:schemeClr val="dk1"/>
              </a:solidFill>
              <a:latin typeface="Courier"/>
              <a:ea typeface="Courier"/>
              <a:cs typeface="Courier"/>
            </a:endParaRPr>
          </a:p>
          <a:p>
            <a:pPr>
              <a:lnSpc>
                <a:spcPct val="115000"/>
              </a:lnSpc>
              <a:buSzPts val="1500"/>
            </a:pPr>
            <a:r>
              <a:rPr lang="en-US" sz="2000">
                <a:solidFill>
                  <a:schemeClr val="dk1"/>
                </a:solidFill>
                <a:latin typeface="Courier"/>
                <a:ea typeface="Courier"/>
                <a:cs typeface="Courier"/>
                <a:sym typeface="Courier"/>
              </a:rPr>
              <a:t> </a:t>
            </a:r>
            <a:r>
              <a:rPr lang="en-US" sz="2000" b="0" i="0" u="none" strike="noStrike" cap="none">
                <a:solidFill>
                  <a:schemeClr val="dk1"/>
                </a:solidFill>
                <a:latin typeface="Courier"/>
                <a:ea typeface="Courier"/>
                <a:cs typeface="Courier"/>
                <a:sym typeface="Courier"/>
              </a:rPr>
              <a:t> }</a:t>
            </a:r>
            <a:endParaRPr sz="2000" b="0" i="0" u="none" strike="noStrike" cap="none">
              <a:solidFill>
                <a:schemeClr val="dk1"/>
              </a:solidFill>
              <a:latin typeface="Courier"/>
              <a:ea typeface="Courier"/>
              <a:cs typeface="Courier"/>
            </a:endParaRP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a:solidFill>
                  <a:schemeClr val="dk1"/>
                </a:solidFill>
                <a:latin typeface="Courier"/>
                <a:ea typeface="Courier"/>
                <a:cs typeface="Courier"/>
                <a:sym typeface="Courier"/>
              </a:rPr>
              <a:t>}</a:t>
            </a:r>
            <a:endParaRPr sz="2000" b="0" i="0" u="none" strike="noStrike" cap="none">
              <a:solidFill>
                <a:schemeClr val="dk1"/>
              </a:solidFill>
              <a:latin typeface="Courier"/>
              <a:ea typeface="Courier"/>
              <a:cs typeface="Courier"/>
            </a:endParaRPr>
          </a:p>
        </p:txBody>
      </p:sp>
      <p:sp>
        <p:nvSpPr>
          <p:cNvPr id="755" name="Google Shape;755;g6deade9761_1_0"/>
          <p:cNvSpPr txBox="1">
            <a:spLocks noGrp="1"/>
          </p:cNvSpPr>
          <p:nvPr>
            <p:ph type="body" idx="1"/>
          </p:nvPr>
        </p:nvSpPr>
        <p:spPr>
          <a:xfrm>
            <a:off x="5612517" y="1649362"/>
            <a:ext cx="5955000" cy="3836025"/>
          </a:xfrm>
          <a:prstGeom prst="rect">
            <a:avLst/>
          </a:prstGeom>
          <a:noFill/>
          <a:ln>
            <a:noFill/>
          </a:ln>
        </p:spPr>
        <p:txBody>
          <a:bodyPr spcFirstLastPara="1" wrap="square" lIns="68550" tIns="34275" rIns="68550" bIns="34275" anchor="t" anchorCtr="0">
            <a:noAutofit/>
          </a:bodyPr>
          <a:lstStyle/>
          <a:p>
            <a:pPr marL="342900" lvl="0" indent="-271145" algn="l" rtl="0">
              <a:lnSpc>
                <a:spcPct val="90000"/>
              </a:lnSpc>
              <a:spcBef>
                <a:spcPts val="750"/>
              </a:spcBef>
              <a:spcAft>
                <a:spcPts val="0"/>
              </a:spcAft>
              <a:buClr>
                <a:srgbClr val="00737D"/>
              </a:buClr>
              <a:buSzPts val="2100"/>
              <a:buChar char="■"/>
            </a:pPr>
            <a:r>
              <a:rPr lang="en-US"/>
              <a:t>The </a:t>
            </a:r>
            <a:r>
              <a:rPr lang="en-US" b="1"/>
              <a:t>target</a:t>
            </a:r>
            <a:r>
              <a:rPr lang="en-US"/>
              <a:t> construct offloads the enclosed code to the accelerator</a:t>
            </a:r>
          </a:p>
          <a:p>
            <a:pPr marL="342900" lvl="0" indent="-271145" algn="l" rtl="0">
              <a:lnSpc>
                <a:spcPct val="90000"/>
              </a:lnSpc>
              <a:spcBef>
                <a:spcPts val="0"/>
              </a:spcBef>
              <a:spcAft>
                <a:spcPts val="0"/>
              </a:spcAft>
              <a:buClr>
                <a:srgbClr val="00737D"/>
              </a:buClr>
              <a:buSzPts val="2100"/>
              <a:buChar char="■"/>
            </a:pPr>
            <a:r>
              <a:rPr lang="en-US"/>
              <a:t>The </a:t>
            </a:r>
            <a:r>
              <a:rPr lang="en-US" b="1"/>
              <a:t>teams</a:t>
            </a:r>
            <a:r>
              <a:rPr lang="en-US"/>
              <a:t> construct creates a league of teams</a:t>
            </a:r>
            <a:endParaRPr/>
          </a:p>
          <a:p>
            <a:pPr marL="342900" lvl="0" indent="-271145" algn="l" rtl="0">
              <a:lnSpc>
                <a:spcPct val="90000"/>
              </a:lnSpc>
              <a:spcBef>
                <a:spcPts val="0"/>
              </a:spcBef>
              <a:spcAft>
                <a:spcPts val="0"/>
              </a:spcAft>
              <a:buClr>
                <a:srgbClr val="00737D"/>
              </a:buClr>
              <a:buSzPts val="2100"/>
              <a:buChar char="■"/>
            </a:pPr>
            <a:r>
              <a:rPr lang="en-US"/>
              <a:t>The </a:t>
            </a:r>
            <a:r>
              <a:rPr lang="en-US" b="1"/>
              <a:t>distribute</a:t>
            </a:r>
            <a:r>
              <a:rPr lang="en-US"/>
              <a:t> construct distributes the outer loop iterations between the league of teams</a:t>
            </a:r>
            <a:endParaRPr/>
          </a:p>
          <a:p>
            <a:pPr marL="342900" lvl="0" indent="-271145" algn="l" rtl="0">
              <a:lnSpc>
                <a:spcPct val="90000"/>
              </a:lnSpc>
              <a:spcBef>
                <a:spcPts val="0"/>
              </a:spcBef>
              <a:spcAft>
                <a:spcPts val="0"/>
              </a:spcAft>
              <a:buSzPts val="2100"/>
              <a:buChar char="■"/>
            </a:pPr>
            <a:r>
              <a:rPr lang="en-US"/>
              <a:t>The </a:t>
            </a:r>
            <a:r>
              <a:rPr lang="en-US" b="1"/>
              <a:t>parallel for</a:t>
            </a:r>
            <a:r>
              <a:rPr lang="en-US"/>
              <a:t> combined construct creates a thread team for each team and distributes the inner loop iterations to threads</a:t>
            </a:r>
          </a:p>
          <a:p>
            <a:pPr marL="342900" indent="-271145">
              <a:spcBef>
                <a:spcPts val="0"/>
              </a:spcBef>
              <a:buSzPts val="2100"/>
              <a:buChar char="■"/>
            </a:pPr>
            <a:r>
              <a:rPr lang="en-US"/>
              <a:t>The </a:t>
            </a:r>
            <a:r>
              <a:rPr lang="en-US" b="1"/>
              <a:t>map </a:t>
            </a:r>
            <a:r>
              <a:rPr lang="en-US"/>
              <a:t>construct maps data for a single target region</a:t>
            </a:r>
          </a:p>
        </p:txBody>
      </p:sp>
    </p:spTree>
    <p:extLst>
      <p:ext uri="{BB962C8B-B14F-4D97-AF65-F5344CB8AC3E}">
        <p14:creationId xmlns:p14="http://schemas.microsoft.com/office/powerpoint/2010/main" val="2237988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g6deade9761_1_0"/>
          <p:cNvSpPr txBox="1">
            <a:spLocks noGrp="1"/>
          </p:cNvSpPr>
          <p:nvPr>
            <p:ph type="title"/>
          </p:nvPr>
        </p:nvSpPr>
        <p:spPr>
          <a:xfrm>
            <a:off x="335351" y="440709"/>
            <a:ext cx="11521200" cy="994275"/>
          </a:xfrm>
          <a:prstGeom prst="rect">
            <a:avLst/>
          </a:prstGeom>
          <a:noFill/>
          <a:ln>
            <a:noFill/>
          </a:ln>
        </p:spPr>
        <p:txBody>
          <a:bodyPr spcFirstLastPara="1" wrap="square" lIns="68550" tIns="34275" rIns="68550" bIns="34275" anchor="ctr" anchorCtr="0">
            <a:noAutofit/>
          </a:bodyPr>
          <a:lstStyle/>
          <a:p>
            <a:pPr>
              <a:buClr>
                <a:srgbClr val="0860A8"/>
              </a:buClr>
            </a:pPr>
            <a:r>
              <a:rPr lang="en-US" sz="3300">
                <a:solidFill>
                  <a:srgbClr val="0860A8"/>
                </a:solidFill>
                <a:latin typeface="Arial"/>
                <a:ea typeface="Arial"/>
                <a:cs typeface="Arial"/>
                <a:sym typeface="Arial"/>
              </a:rPr>
              <a:t>How to use </a:t>
            </a:r>
            <a:r>
              <a:rPr lang="en-US" sz="3300">
                <a:solidFill>
                  <a:srgbClr val="0860A8"/>
                </a:solidFill>
              </a:rPr>
              <a:t>OpenMP – Data Mapping Example</a:t>
            </a:r>
            <a:endParaRPr lang="en-US"/>
          </a:p>
        </p:txBody>
      </p:sp>
      <p:sp>
        <p:nvSpPr>
          <p:cNvPr id="753" name="Google Shape;753;g6deade9761_1_0"/>
          <p:cNvSpPr txBox="1">
            <a:spLocks noGrp="1"/>
          </p:cNvSpPr>
          <p:nvPr>
            <p:ph type="sldNum" idx="12"/>
          </p:nvPr>
        </p:nvSpPr>
        <p:spPr>
          <a:xfrm>
            <a:off x="15102252" y="6494823"/>
            <a:ext cx="1153749"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737D"/>
                </a:solidFill>
                <a:latin typeface="Calibri"/>
                <a:ea typeface="Calibri"/>
                <a:cs typeface="Calibri"/>
                <a:sym typeface="Calibri"/>
              </a:rPr>
              <a:t>21</a:t>
            </a:fld>
            <a:endParaRPr sz="1800" b="0" i="0" u="none" strike="noStrike" cap="none">
              <a:solidFill>
                <a:srgbClr val="00737D"/>
              </a:solidFill>
              <a:latin typeface="Calibri"/>
              <a:ea typeface="Calibri"/>
              <a:cs typeface="Calibri"/>
              <a:sym typeface="Calibri"/>
            </a:endParaRPr>
          </a:p>
        </p:txBody>
      </p:sp>
      <p:sp>
        <p:nvSpPr>
          <p:cNvPr id="755" name="Google Shape;755;g6deade9761_1_0"/>
          <p:cNvSpPr txBox="1">
            <a:spLocks noGrp="1"/>
          </p:cNvSpPr>
          <p:nvPr>
            <p:ph type="body" idx="1"/>
          </p:nvPr>
        </p:nvSpPr>
        <p:spPr>
          <a:xfrm>
            <a:off x="5612517" y="1649362"/>
            <a:ext cx="5955000" cy="3836025"/>
          </a:xfrm>
          <a:prstGeom prst="rect">
            <a:avLst/>
          </a:prstGeom>
          <a:noFill/>
          <a:ln>
            <a:noFill/>
          </a:ln>
        </p:spPr>
        <p:txBody>
          <a:bodyPr spcFirstLastPara="1" wrap="square" lIns="68550" tIns="34275" rIns="68550" bIns="34275" anchor="t" anchorCtr="0">
            <a:noAutofit/>
          </a:bodyPr>
          <a:lstStyle/>
          <a:p>
            <a:pPr marL="342900" lvl="0" indent="-271145" algn="l" rtl="0">
              <a:lnSpc>
                <a:spcPct val="90000"/>
              </a:lnSpc>
              <a:spcBef>
                <a:spcPts val="750"/>
              </a:spcBef>
              <a:spcAft>
                <a:spcPts val="0"/>
              </a:spcAft>
              <a:buClr>
                <a:srgbClr val="00737D"/>
              </a:buClr>
              <a:buSzPts val="2100"/>
              <a:buChar char="■"/>
            </a:pPr>
            <a:r>
              <a:rPr lang="en-US"/>
              <a:t>The </a:t>
            </a:r>
            <a:r>
              <a:rPr lang="en-US" b="1"/>
              <a:t>target</a:t>
            </a:r>
            <a:r>
              <a:rPr lang="en-US"/>
              <a:t> construct offloads the enclosed code to the accelerator</a:t>
            </a:r>
          </a:p>
          <a:p>
            <a:pPr marL="342900" lvl="0" indent="-271145" algn="l" rtl="0">
              <a:lnSpc>
                <a:spcPct val="90000"/>
              </a:lnSpc>
              <a:spcBef>
                <a:spcPts val="0"/>
              </a:spcBef>
              <a:spcAft>
                <a:spcPts val="0"/>
              </a:spcAft>
              <a:buClr>
                <a:srgbClr val="00737D"/>
              </a:buClr>
              <a:buSzPts val="2100"/>
              <a:buChar char="■"/>
            </a:pPr>
            <a:r>
              <a:rPr lang="en-US"/>
              <a:t>The </a:t>
            </a:r>
            <a:r>
              <a:rPr lang="en-US" b="1"/>
              <a:t>teams</a:t>
            </a:r>
            <a:r>
              <a:rPr lang="en-US"/>
              <a:t> construct creates a league of teams</a:t>
            </a:r>
            <a:endParaRPr/>
          </a:p>
          <a:p>
            <a:pPr marL="342900" lvl="0" indent="-271145" algn="l" rtl="0">
              <a:lnSpc>
                <a:spcPct val="90000"/>
              </a:lnSpc>
              <a:spcBef>
                <a:spcPts val="0"/>
              </a:spcBef>
              <a:spcAft>
                <a:spcPts val="0"/>
              </a:spcAft>
              <a:buClr>
                <a:srgbClr val="00737D"/>
              </a:buClr>
              <a:buSzPts val="2100"/>
              <a:buChar char="■"/>
            </a:pPr>
            <a:r>
              <a:rPr lang="en-US"/>
              <a:t>The </a:t>
            </a:r>
            <a:r>
              <a:rPr lang="en-US" b="1"/>
              <a:t>distribute</a:t>
            </a:r>
            <a:r>
              <a:rPr lang="en-US"/>
              <a:t> construct distributes the outer loop iterations between the league of teams</a:t>
            </a:r>
            <a:endParaRPr/>
          </a:p>
          <a:p>
            <a:pPr marL="342900" lvl="0" indent="-271145" algn="l" rtl="0">
              <a:lnSpc>
                <a:spcPct val="90000"/>
              </a:lnSpc>
              <a:spcBef>
                <a:spcPts val="0"/>
              </a:spcBef>
              <a:spcAft>
                <a:spcPts val="0"/>
              </a:spcAft>
              <a:buSzPts val="2100"/>
              <a:buChar char="■"/>
            </a:pPr>
            <a:r>
              <a:rPr lang="en-US"/>
              <a:t>The </a:t>
            </a:r>
            <a:r>
              <a:rPr lang="en-US" b="1"/>
              <a:t>parallel for</a:t>
            </a:r>
            <a:r>
              <a:rPr lang="en-US"/>
              <a:t> combined construct creates a thread team for each team and distributes the inner loop iterations to threads</a:t>
            </a:r>
          </a:p>
          <a:p>
            <a:pPr marL="342900" indent="-271145">
              <a:spcBef>
                <a:spcPts val="0"/>
              </a:spcBef>
              <a:buSzPts val="2100"/>
              <a:buChar char="■"/>
            </a:pPr>
            <a:r>
              <a:rPr lang="en-US"/>
              <a:t>The </a:t>
            </a:r>
            <a:r>
              <a:rPr lang="en-US" b="1"/>
              <a:t>map </a:t>
            </a:r>
            <a:r>
              <a:rPr lang="en-US"/>
              <a:t>construct on a target region maps data for that target region</a:t>
            </a:r>
          </a:p>
        </p:txBody>
      </p:sp>
      <p:sp>
        <p:nvSpPr>
          <p:cNvPr id="3" name="TextBox 2">
            <a:extLst>
              <a:ext uri="{FF2B5EF4-FFF2-40B4-BE49-F238E27FC236}">
                <a16:creationId xmlns:a16="http://schemas.microsoft.com/office/drawing/2014/main" id="{1FA5F87C-ECB7-44ED-AE50-6CD175B3D297}"/>
              </a:ext>
            </a:extLst>
          </p:cNvPr>
          <p:cNvSpPr txBox="1"/>
          <p:nvPr/>
        </p:nvSpPr>
        <p:spPr>
          <a:xfrm>
            <a:off x="160238" y="1269477"/>
            <a:ext cx="8356920" cy="6859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4999"/>
              </a:lnSpc>
            </a:pPr>
            <a:r>
              <a:rPr lang="en-US" sz="2000">
                <a:solidFill>
                  <a:srgbClr val="C98C00"/>
                </a:solidFill>
                <a:latin typeface="Courier"/>
              </a:rPr>
              <a:t>#pragma </a:t>
            </a:r>
            <a:r>
              <a:rPr lang="en-US" sz="2000" err="1">
                <a:solidFill>
                  <a:srgbClr val="C98C00"/>
                </a:solidFill>
                <a:latin typeface="Courier"/>
              </a:rPr>
              <a:t>omp</a:t>
            </a:r>
            <a:r>
              <a:rPr lang="en-US" sz="2000">
                <a:solidFill>
                  <a:srgbClr val="C98C00"/>
                </a:solidFill>
                <a:latin typeface="Courier"/>
              </a:rPr>
              <a:t> target enter data map(</a:t>
            </a:r>
            <a:r>
              <a:rPr lang="en-US" sz="2000" err="1">
                <a:solidFill>
                  <a:srgbClr val="C98C00"/>
                </a:solidFill>
                <a:latin typeface="Courier"/>
              </a:rPr>
              <a:t>tofrom</a:t>
            </a:r>
            <a:r>
              <a:rPr lang="en-US" sz="2000">
                <a:solidFill>
                  <a:srgbClr val="C98C00"/>
                </a:solidFill>
                <a:latin typeface="Courier"/>
              </a:rPr>
              <a:t>: x[0:M])</a:t>
            </a:r>
            <a:endParaRPr lang="en-US" sz="2000">
              <a:latin typeface="Courier"/>
            </a:endParaRPr>
          </a:p>
          <a:p>
            <a:pPr>
              <a:lnSpc>
                <a:spcPct val="114999"/>
              </a:lnSpc>
            </a:pPr>
            <a:endParaRPr lang="en-US">
              <a:solidFill>
                <a:srgbClr val="C98C00"/>
              </a:solidFill>
              <a:latin typeface="Courier"/>
            </a:endParaRPr>
          </a:p>
        </p:txBody>
      </p:sp>
      <p:sp>
        <p:nvSpPr>
          <p:cNvPr id="9" name="TextBox 8">
            <a:extLst>
              <a:ext uri="{FF2B5EF4-FFF2-40B4-BE49-F238E27FC236}">
                <a16:creationId xmlns:a16="http://schemas.microsoft.com/office/drawing/2014/main" id="{C91BA6C5-FA30-4E5E-9BAD-B0838329240F}"/>
              </a:ext>
            </a:extLst>
          </p:cNvPr>
          <p:cNvSpPr txBox="1"/>
          <p:nvPr/>
        </p:nvSpPr>
        <p:spPr>
          <a:xfrm>
            <a:off x="102365" y="4934793"/>
            <a:ext cx="6678591" cy="10399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4999"/>
              </a:lnSpc>
            </a:pPr>
            <a:r>
              <a:rPr lang="en-US" sz="2000">
                <a:solidFill>
                  <a:srgbClr val="C98C00"/>
                </a:solidFill>
                <a:latin typeface="Courier"/>
              </a:rPr>
              <a:t>#pragma omp target exit data \</a:t>
            </a:r>
            <a:endParaRPr lang="en-US" sz="2000">
              <a:latin typeface="Courier"/>
            </a:endParaRPr>
          </a:p>
          <a:p>
            <a:pPr>
              <a:lnSpc>
                <a:spcPct val="114999"/>
              </a:lnSpc>
            </a:pPr>
            <a:r>
              <a:rPr lang="en-US" sz="2000">
                <a:solidFill>
                  <a:srgbClr val="C98C00"/>
                </a:solidFill>
                <a:latin typeface="Courier"/>
              </a:rPr>
              <a:t>              map(from:x[0:M])</a:t>
            </a:r>
            <a:endParaRPr lang="en-US" sz="2000">
              <a:latin typeface="Courier"/>
            </a:endParaRPr>
          </a:p>
          <a:p>
            <a:pPr>
              <a:lnSpc>
                <a:spcPct val="114999"/>
              </a:lnSpc>
            </a:pPr>
            <a:endParaRPr lang="en-US">
              <a:solidFill>
                <a:srgbClr val="C98C00"/>
              </a:solidFill>
              <a:latin typeface="Courier"/>
            </a:endParaRPr>
          </a:p>
        </p:txBody>
      </p:sp>
      <p:sp>
        <p:nvSpPr>
          <p:cNvPr id="2" name="Google Shape;754;g6deade9761_1_0">
            <a:extLst>
              <a:ext uri="{FF2B5EF4-FFF2-40B4-BE49-F238E27FC236}">
                <a16:creationId xmlns:a16="http://schemas.microsoft.com/office/drawing/2014/main" id="{3083627D-77CA-4D42-985C-80AA5CFC2AE8}"/>
              </a:ext>
            </a:extLst>
          </p:cNvPr>
          <p:cNvSpPr txBox="1"/>
          <p:nvPr/>
        </p:nvSpPr>
        <p:spPr>
          <a:xfrm>
            <a:off x="103857" y="1649362"/>
            <a:ext cx="6152700" cy="3559275"/>
          </a:xfrm>
          <a:prstGeom prst="rect">
            <a:avLst/>
          </a:prstGeom>
          <a:noFill/>
          <a:ln>
            <a:noFill/>
          </a:ln>
        </p:spPr>
        <p:txBody>
          <a:bodyPr spcFirstLastPara="1" wrap="square" lIns="68550" tIns="68550" rIns="68550" bIns="68550" anchor="ctr" anchorCtr="0">
            <a:noAutofit/>
          </a:bodyPr>
          <a:lstStyle/>
          <a:p>
            <a:pPr>
              <a:lnSpc>
                <a:spcPct val="115000"/>
              </a:lnSpc>
              <a:buSzPts val="1500"/>
            </a:pPr>
            <a:r>
              <a:rPr lang="en-US" sz="2000" b="0" i="0" u="none" strike="noStrike" cap="none">
                <a:solidFill>
                  <a:srgbClr val="C98C00"/>
                </a:solidFill>
                <a:latin typeface="Courier"/>
                <a:ea typeface="Courier"/>
                <a:cs typeface="Courier"/>
                <a:sym typeface="Courier"/>
              </a:rPr>
              <a:t>#pragma </a:t>
            </a:r>
            <a:r>
              <a:rPr lang="en-US" sz="2000" b="0" i="0" u="none" strike="noStrike" cap="none" err="1">
                <a:solidFill>
                  <a:srgbClr val="C98C00"/>
                </a:solidFill>
                <a:latin typeface="Courier"/>
                <a:ea typeface="Courier"/>
                <a:cs typeface="Courier"/>
                <a:sym typeface="Courier"/>
              </a:rPr>
              <a:t>omp</a:t>
            </a:r>
            <a:r>
              <a:rPr lang="en-US" sz="2000" b="0" i="0" u="none" strike="noStrike" cap="none">
                <a:solidFill>
                  <a:srgbClr val="C98C00"/>
                </a:solidFill>
                <a:latin typeface="Courier"/>
                <a:ea typeface="Courier"/>
                <a:cs typeface="Courier"/>
                <a:sym typeface="Courier"/>
              </a:rPr>
              <a:t> target</a:t>
            </a:r>
            <a:r>
              <a:rPr lang="en-US" sz="2000">
                <a:solidFill>
                  <a:srgbClr val="C98C00"/>
                </a:solidFill>
                <a:latin typeface="Courier"/>
                <a:ea typeface="Courier"/>
                <a:cs typeface="Courier"/>
                <a:sym typeface="Courier"/>
              </a:rPr>
              <a:t> </a:t>
            </a:r>
            <a:endParaRPr lang="en-US" sz="2000">
              <a:solidFill>
                <a:srgbClr val="C98C00"/>
              </a:solidFill>
              <a:latin typeface="Courier"/>
              <a:ea typeface="Courier"/>
            </a:endParaRPr>
          </a:p>
          <a:p>
            <a:pPr>
              <a:lnSpc>
                <a:spcPct val="114999"/>
              </a:lnSpc>
              <a:buSzPts val="1500"/>
            </a:pPr>
            <a:r>
              <a:rPr lang="en-US" sz="2000">
                <a:solidFill>
                  <a:srgbClr val="C98C00"/>
                </a:solidFill>
                <a:latin typeface="Courier"/>
                <a:ea typeface="Courier"/>
                <a:cs typeface="Courier"/>
                <a:sym typeface="Courier"/>
              </a:rPr>
              <a:t>#pragma </a:t>
            </a:r>
            <a:r>
              <a:rPr lang="en-US" sz="2000" err="1">
                <a:solidFill>
                  <a:srgbClr val="C98C00"/>
                </a:solidFill>
                <a:latin typeface="Courier"/>
                <a:ea typeface="Courier"/>
                <a:cs typeface="Courier"/>
                <a:sym typeface="Courier"/>
              </a:rPr>
              <a:t>omp</a:t>
            </a:r>
            <a:r>
              <a:rPr lang="en-US" sz="2000">
                <a:solidFill>
                  <a:srgbClr val="C98C00"/>
                </a:solidFill>
                <a:latin typeface="Courier"/>
                <a:ea typeface="Courier"/>
                <a:cs typeface="Courier"/>
                <a:sym typeface="Courier"/>
              </a:rPr>
              <a:t> teams distribute</a:t>
            </a:r>
            <a:endParaRPr lang="en-US" sz="2000" b="0" i="0" u="none" strike="noStrike" cap="none">
              <a:solidFill>
                <a:srgbClr val="C98C00"/>
              </a:solidFill>
              <a:latin typeface="Courier"/>
              <a:ea typeface="Courier"/>
              <a:cs typeface="Courier"/>
            </a:endParaRPr>
          </a:p>
          <a:p>
            <a:pPr marL="0" marR="0" lvl="0" indent="0" algn="l" rtl="0">
              <a:lnSpc>
                <a:spcPct val="115000"/>
              </a:lnSpc>
              <a:spcBef>
                <a:spcPts val="0"/>
              </a:spcBef>
              <a:spcAft>
                <a:spcPts val="0"/>
              </a:spcAft>
              <a:buClr>
                <a:srgbClr val="000000"/>
              </a:buClr>
              <a:buSzPts val="1500"/>
              <a:buFont typeface="Arial"/>
              <a:buNone/>
            </a:pPr>
            <a:r>
              <a:rPr lang="en-US" sz="2000" b="1" i="0" u="none" strike="noStrike" cap="none">
                <a:solidFill>
                  <a:srgbClr val="008F00"/>
                </a:solidFill>
                <a:latin typeface="Courier"/>
                <a:ea typeface="Courier"/>
                <a:cs typeface="Courier"/>
                <a:sym typeface="Courier"/>
              </a:rPr>
              <a:t>for</a:t>
            </a:r>
            <a:r>
              <a:rPr lang="en-US" sz="2000" b="0" i="0" u="none" strike="noStrike" cap="none">
                <a:solidFill>
                  <a:schemeClr val="dk1"/>
                </a:solidFill>
                <a:latin typeface="Courier"/>
                <a:ea typeface="Courier"/>
                <a:cs typeface="Courier"/>
                <a:sym typeface="Courier"/>
              </a:rPr>
              <a:t> (</a:t>
            </a:r>
            <a:r>
              <a:rPr lang="en-US" sz="2000" b="0" i="0" u="none" strike="noStrike" cap="none" err="1">
                <a:solidFill>
                  <a:schemeClr val="dk1"/>
                </a:solidFill>
                <a:latin typeface="Courier"/>
                <a:ea typeface="Courier"/>
                <a:cs typeface="Courier"/>
                <a:sym typeface="Courier"/>
              </a:rPr>
              <a:t>i</a:t>
            </a:r>
            <a:r>
              <a:rPr lang="en-US" sz="2000" b="0" i="0" u="none" strike="noStrike" cap="none">
                <a:solidFill>
                  <a:srgbClr val="797979"/>
                </a:solidFill>
                <a:latin typeface="Courier"/>
                <a:ea typeface="Courier"/>
                <a:cs typeface="Courier"/>
                <a:sym typeface="Courier"/>
              </a:rPr>
              <a:t>=0</a:t>
            </a:r>
            <a:r>
              <a:rPr lang="en-US" sz="2000" b="0" i="0" u="none" strike="noStrike" cap="none">
                <a:solidFill>
                  <a:schemeClr val="dk1"/>
                </a:solidFill>
                <a:latin typeface="Courier"/>
                <a:ea typeface="Courier"/>
                <a:cs typeface="Courier"/>
                <a:sym typeface="Courier"/>
              </a:rPr>
              <a:t>; </a:t>
            </a:r>
            <a:r>
              <a:rPr lang="en-US" sz="2000" b="0" i="0" u="none" strike="noStrike" cap="none" err="1">
                <a:solidFill>
                  <a:schemeClr val="dk1"/>
                </a:solidFill>
                <a:latin typeface="Courier"/>
                <a:ea typeface="Courier"/>
                <a:cs typeface="Courier"/>
                <a:sym typeface="Courier"/>
              </a:rPr>
              <a:t>i</a:t>
            </a:r>
            <a:r>
              <a:rPr lang="en-US" sz="2000" b="0" i="0" u="none" strike="noStrike" cap="none">
                <a:solidFill>
                  <a:srgbClr val="797979"/>
                </a:solidFill>
                <a:latin typeface="Courier"/>
                <a:ea typeface="Courier"/>
                <a:cs typeface="Courier"/>
                <a:sym typeface="Courier"/>
              </a:rPr>
              <a:t>&lt;</a:t>
            </a:r>
            <a:r>
              <a:rPr lang="en-US" sz="2000" b="0" i="0" u="none" strike="noStrike" cap="none">
                <a:solidFill>
                  <a:schemeClr val="dk1"/>
                </a:solidFill>
                <a:latin typeface="Courier"/>
                <a:ea typeface="Courier"/>
                <a:cs typeface="Courier"/>
                <a:sym typeface="Courier"/>
              </a:rPr>
              <a:t>N; </a:t>
            </a:r>
            <a:r>
              <a:rPr lang="en-US" sz="2000" b="0" i="0" u="none" strike="noStrike" cap="none">
                <a:solidFill>
                  <a:srgbClr val="797979"/>
                </a:solidFill>
                <a:latin typeface="Courier"/>
                <a:ea typeface="Courier"/>
                <a:cs typeface="Courier"/>
                <a:sym typeface="Courier"/>
              </a:rPr>
              <a:t>++</a:t>
            </a:r>
            <a:r>
              <a:rPr lang="en-US" sz="2000" b="0" i="0" u="none" strike="noStrike" cap="none" err="1">
                <a:solidFill>
                  <a:schemeClr val="dk1"/>
                </a:solidFill>
                <a:latin typeface="Courier"/>
                <a:ea typeface="Courier"/>
                <a:cs typeface="Courier"/>
                <a:sym typeface="Courier"/>
              </a:rPr>
              <a:t>i</a:t>
            </a:r>
            <a:r>
              <a:rPr lang="en-US" sz="2000" b="0" i="0" u="none" strike="noStrike" cap="none">
                <a:solidFill>
                  <a:schemeClr val="dk1"/>
                </a:solidFill>
                <a:latin typeface="Courier"/>
                <a:ea typeface="Courier"/>
                <a:cs typeface="Courier"/>
                <a:sym typeface="Courier"/>
              </a:rPr>
              <a:t>) {</a:t>
            </a:r>
            <a:endParaRPr sz="2000" b="0" i="0" u="none" strike="noStrike" cap="none">
              <a:solidFill>
                <a:schemeClr val="dk1"/>
              </a:solidFill>
              <a:latin typeface="Courier"/>
              <a:ea typeface="Courier"/>
              <a:cs typeface="Courier"/>
            </a:endParaRP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a:solidFill>
                  <a:srgbClr val="C98C00"/>
                </a:solidFill>
                <a:latin typeface="Courier"/>
                <a:ea typeface="Courier"/>
                <a:cs typeface="Courier"/>
                <a:sym typeface="Courier"/>
              </a:rPr>
              <a:t>#pragma </a:t>
            </a:r>
            <a:r>
              <a:rPr lang="en-US" sz="2000" b="0" i="0" u="none" strike="noStrike" cap="none" err="1">
                <a:solidFill>
                  <a:srgbClr val="C98C00"/>
                </a:solidFill>
                <a:latin typeface="Courier"/>
                <a:ea typeface="Courier"/>
                <a:cs typeface="Courier"/>
                <a:sym typeface="Courier"/>
              </a:rPr>
              <a:t>omp</a:t>
            </a:r>
            <a:r>
              <a:rPr lang="en-US" sz="2000" b="0" i="0" u="none" strike="noStrike" cap="none">
                <a:solidFill>
                  <a:srgbClr val="C98C00"/>
                </a:solidFill>
                <a:latin typeface="Courier"/>
                <a:ea typeface="Courier"/>
                <a:cs typeface="Courier"/>
                <a:sym typeface="Courier"/>
              </a:rPr>
              <a:t> parallel for</a:t>
            </a:r>
            <a:endParaRPr sz="2000" b="0" i="0" u="none" strike="noStrike" cap="none">
              <a:solidFill>
                <a:srgbClr val="C98C00"/>
              </a:solidFill>
              <a:latin typeface="Courier"/>
              <a:ea typeface="Courier"/>
              <a:cs typeface="Courier"/>
            </a:endParaRPr>
          </a:p>
          <a:p>
            <a:pPr>
              <a:lnSpc>
                <a:spcPct val="115000"/>
              </a:lnSpc>
              <a:buSzPts val="1500"/>
            </a:pPr>
            <a:r>
              <a:rPr lang="en-US" sz="2000">
                <a:solidFill>
                  <a:schemeClr val="dk1"/>
                </a:solidFill>
                <a:latin typeface="Courier"/>
                <a:ea typeface="Courier"/>
                <a:cs typeface="Courier"/>
                <a:sym typeface="Courier"/>
              </a:rPr>
              <a:t> </a:t>
            </a:r>
            <a:r>
              <a:rPr lang="en-US" sz="2000" b="0" i="0" u="none" strike="noStrike" cap="none">
                <a:solidFill>
                  <a:schemeClr val="dk1"/>
                </a:solidFill>
                <a:latin typeface="Courier"/>
                <a:ea typeface="Courier"/>
                <a:cs typeface="Courier"/>
                <a:sym typeface="Courier"/>
              </a:rPr>
              <a:t> </a:t>
            </a:r>
            <a:r>
              <a:rPr lang="en-US" sz="2000" b="1" i="0" u="none" strike="noStrike" cap="none">
                <a:solidFill>
                  <a:srgbClr val="008F00"/>
                </a:solidFill>
                <a:latin typeface="Courier"/>
                <a:ea typeface="Courier"/>
                <a:cs typeface="Courier"/>
                <a:sym typeface="Courier"/>
              </a:rPr>
              <a:t>for</a:t>
            </a:r>
            <a:r>
              <a:rPr lang="en-US" sz="2000" b="0" i="0" u="none" strike="noStrike" cap="none">
                <a:solidFill>
                  <a:schemeClr val="dk1"/>
                </a:solidFill>
                <a:latin typeface="Courier"/>
                <a:ea typeface="Courier"/>
                <a:cs typeface="Courier"/>
                <a:sym typeface="Courier"/>
              </a:rPr>
              <a:t> (j</a:t>
            </a:r>
            <a:r>
              <a:rPr lang="en-US" sz="2000" b="0" i="0" u="none" strike="noStrike" cap="none">
                <a:solidFill>
                  <a:srgbClr val="797979"/>
                </a:solidFill>
                <a:latin typeface="Courier"/>
                <a:ea typeface="Courier"/>
                <a:cs typeface="Courier"/>
                <a:sym typeface="Courier"/>
              </a:rPr>
              <a:t>=0</a:t>
            </a:r>
            <a:r>
              <a:rPr lang="en-US" sz="2000" b="0" i="0" u="none" strike="noStrike" cap="none">
                <a:solidFill>
                  <a:schemeClr val="dk1"/>
                </a:solidFill>
                <a:latin typeface="Courier"/>
                <a:ea typeface="Courier"/>
                <a:cs typeface="Courier"/>
                <a:sym typeface="Courier"/>
              </a:rPr>
              <a:t>; j</a:t>
            </a:r>
            <a:r>
              <a:rPr lang="en-US" sz="2000" b="0" i="0" u="none" strike="noStrike" cap="none">
                <a:solidFill>
                  <a:srgbClr val="797979"/>
                </a:solidFill>
                <a:latin typeface="Courier"/>
                <a:ea typeface="Courier"/>
                <a:cs typeface="Courier"/>
                <a:sym typeface="Courier"/>
              </a:rPr>
              <a:t>&lt;</a:t>
            </a:r>
            <a:r>
              <a:rPr lang="en-US" sz="2000" b="0" i="0" u="none" strike="noStrike" cap="none">
                <a:solidFill>
                  <a:schemeClr val="dk1"/>
                </a:solidFill>
                <a:latin typeface="Courier"/>
                <a:ea typeface="Courier"/>
                <a:cs typeface="Courier"/>
                <a:sym typeface="Courier"/>
              </a:rPr>
              <a:t>N; </a:t>
            </a:r>
            <a:r>
              <a:rPr lang="en-US" sz="2000" b="0" i="0" u="none" strike="noStrike" cap="none">
                <a:solidFill>
                  <a:srgbClr val="797979"/>
                </a:solidFill>
                <a:latin typeface="Courier"/>
                <a:ea typeface="Courier"/>
                <a:cs typeface="Courier"/>
                <a:sym typeface="Courier"/>
              </a:rPr>
              <a:t>++</a:t>
            </a:r>
            <a:r>
              <a:rPr lang="en-US" sz="2000" b="0" i="0" u="none" strike="noStrike" cap="none">
                <a:solidFill>
                  <a:schemeClr val="dk1"/>
                </a:solidFill>
                <a:latin typeface="Courier"/>
                <a:ea typeface="Courier"/>
                <a:cs typeface="Courier"/>
                <a:sym typeface="Courier"/>
              </a:rPr>
              <a:t>j) {</a:t>
            </a:r>
            <a:endParaRPr sz="2000" b="0" i="0" u="none" strike="noStrike" cap="none">
              <a:solidFill>
                <a:schemeClr val="dk1"/>
              </a:solidFill>
              <a:latin typeface="Courier"/>
              <a:ea typeface="Courier"/>
              <a:cs typeface="Courier"/>
            </a:endParaRPr>
          </a:p>
          <a:p>
            <a:pPr>
              <a:lnSpc>
                <a:spcPct val="115000"/>
              </a:lnSpc>
              <a:buSzPts val="1500"/>
            </a:pPr>
            <a:r>
              <a:rPr lang="en-US" sz="2000">
                <a:solidFill>
                  <a:schemeClr val="dk1"/>
                </a:solidFill>
                <a:latin typeface="Courier"/>
                <a:ea typeface="Courier"/>
                <a:cs typeface="Courier"/>
                <a:sym typeface="Courier"/>
              </a:rPr>
              <a:t>   </a:t>
            </a:r>
            <a:r>
              <a:rPr lang="en-US" sz="2000" b="0" i="0" u="none" strike="noStrike" cap="none">
                <a:solidFill>
                  <a:schemeClr val="dk1"/>
                </a:solidFill>
                <a:latin typeface="Courier"/>
                <a:ea typeface="Courier"/>
                <a:cs typeface="Courier"/>
                <a:sym typeface="Courier"/>
              </a:rPr>
              <a:t> x[</a:t>
            </a:r>
            <a:r>
              <a:rPr lang="en-US" sz="2000" b="0" i="0" u="none" strike="noStrike" cap="none" err="1">
                <a:solidFill>
                  <a:schemeClr val="dk1"/>
                </a:solidFill>
                <a:latin typeface="Courier"/>
                <a:ea typeface="Courier"/>
                <a:cs typeface="Courier"/>
                <a:sym typeface="Courier"/>
              </a:rPr>
              <a:t>j</a:t>
            </a:r>
            <a:r>
              <a:rPr lang="en-US" sz="2000" b="0" i="0" u="none" strike="noStrike" cap="none" err="1">
                <a:solidFill>
                  <a:srgbClr val="797979"/>
                </a:solidFill>
                <a:latin typeface="Courier"/>
                <a:ea typeface="Courier"/>
                <a:cs typeface="Courier"/>
                <a:sym typeface="Courier"/>
              </a:rPr>
              <a:t>+</a:t>
            </a:r>
            <a:r>
              <a:rPr lang="en-US" sz="2000" b="0" i="0" u="none" strike="noStrike" cap="none" err="1">
                <a:solidFill>
                  <a:schemeClr val="dk1"/>
                </a:solidFill>
                <a:latin typeface="Courier"/>
                <a:ea typeface="Courier"/>
                <a:cs typeface="Courier"/>
                <a:sym typeface="Courier"/>
              </a:rPr>
              <a:t>N</a:t>
            </a:r>
            <a:r>
              <a:rPr lang="en-US" sz="2000" b="0" i="0" u="none" strike="noStrike" cap="none">
                <a:solidFill>
                  <a:srgbClr val="797979"/>
                </a:solidFill>
                <a:latin typeface="Courier"/>
                <a:ea typeface="Courier"/>
                <a:cs typeface="Courier"/>
                <a:sym typeface="Courier"/>
              </a:rPr>
              <a:t>*</a:t>
            </a:r>
            <a:r>
              <a:rPr lang="en-US" sz="2000" b="0" i="0" u="none" strike="noStrike" cap="none" err="1">
                <a:solidFill>
                  <a:schemeClr val="dk1"/>
                </a:solidFill>
                <a:latin typeface="Courier"/>
                <a:ea typeface="Courier"/>
                <a:cs typeface="Courier"/>
                <a:sym typeface="Courier"/>
              </a:rPr>
              <a:t>i</a:t>
            </a:r>
            <a:r>
              <a:rPr lang="en-US" sz="2000" b="0" i="0" u="none" strike="noStrike" cap="none">
                <a:solidFill>
                  <a:schemeClr val="dk1"/>
                </a:solidFill>
                <a:latin typeface="Courier"/>
                <a:ea typeface="Courier"/>
                <a:cs typeface="Courier"/>
                <a:sym typeface="Courier"/>
              </a:rPr>
              <a:t>] </a:t>
            </a:r>
            <a:r>
              <a:rPr lang="en-US" sz="2000" b="0" i="0" u="none" strike="noStrike" cap="none">
                <a:solidFill>
                  <a:srgbClr val="797979"/>
                </a:solidFill>
                <a:latin typeface="Courier"/>
                <a:ea typeface="Courier"/>
                <a:cs typeface="Courier"/>
                <a:sym typeface="Courier"/>
              </a:rPr>
              <a:t>*=</a:t>
            </a:r>
            <a:r>
              <a:rPr lang="en-US" sz="2000" b="0" i="0" u="none" strike="noStrike" cap="none">
                <a:solidFill>
                  <a:schemeClr val="dk1"/>
                </a:solidFill>
                <a:latin typeface="Courier"/>
                <a:ea typeface="Courier"/>
                <a:cs typeface="Courier"/>
                <a:sym typeface="Courier"/>
              </a:rPr>
              <a:t> </a:t>
            </a:r>
            <a:r>
              <a:rPr lang="en-US" sz="2000" b="0" i="0" u="none" strike="noStrike" cap="none">
                <a:solidFill>
                  <a:srgbClr val="797979"/>
                </a:solidFill>
                <a:latin typeface="Courier"/>
                <a:ea typeface="Courier"/>
                <a:cs typeface="Courier"/>
                <a:sym typeface="Courier"/>
              </a:rPr>
              <a:t>2.0</a:t>
            </a:r>
            <a:r>
              <a:rPr lang="en-US" sz="2000" b="0" i="0" u="none" strike="noStrike" cap="none">
                <a:solidFill>
                  <a:schemeClr val="dk1"/>
                </a:solidFill>
                <a:latin typeface="Courier"/>
                <a:ea typeface="Courier"/>
                <a:cs typeface="Courier"/>
                <a:sym typeface="Courier"/>
              </a:rPr>
              <a:t>;</a:t>
            </a:r>
            <a:endParaRPr sz="2000" b="0" i="0" u="none" strike="noStrike" cap="none">
              <a:solidFill>
                <a:schemeClr val="dk1"/>
              </a:solidFill>
              <a:latin typeface="Courier"/>
              <a:ea typeface="Courier"/>
              <a:cs typeface="Courier"/>
            </a:endParaRPr>
          </a:p>
          <a:p>
            <a:pPr>
              <a:lnSpc>
                <a:spcPct val="115000"/>
              </a:lnSpc>
              <a:buSzPts val="1500"/>
            </a:pPr>
            <a:r>
              <a:rPr lang="en-US" sz="2000">
                <a:solidFill>
                  <a:schemeClr val="dk1"/>
                </a:solidFill>
                <a:latin typeface="Courier"/>
                <a:ea typeface="Courier"/>
                <a:cs typeface="Courier"/>
                <a:sym typeface="Courier"/>
              </a:rPr>
              <a:t> </a:t>
            </a:r>
            <a:r>
              <a:rPr lang="en-US" sz="2000" b="0" i="0" u="none" strike="noStrike" cap="none">
                <a:solidFill>
                  <a:schemeClr val="dk1"/>
                </a:solidFill>
                <a:latin typeface="Courier"/>
                <a:ea typeface="Courier"/>
                <a:cs typeface="Courier"/>
                <a:sym typeface="Courier"/>
              </a:rPr>
              <a:t> }</a:t>
            </a:r>
            <a:endParaRPr sz="2000" b="0" i="0" u="none" strike="noStrike" cap="none">
              <a:solidFill>
                <a:schemeClr val="dk1"/>
              </a:solidFill>
              <a:latin typeface="Courier"/>
              <a:ea typeface="Courier"/>
              <a:cs typeface="Courier"/>
            </a:endParaRP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a:solidFill>
                  <a:schemeClr val="dk1"/>
                </a:solidFill>
                <a:latin typeface="Courier"/>
                <a:ea typeface="Courier"/>
                <a:cs typeface="Courier"/>
                <a:sym typeface="Courier"/>
              </a:rPr>
              <a:t>}</a:t>
            </a:r>
            <a:endParaRPr sz="2000" b="0" i="0" u="none" strike="noStrike" cap="none">
              <a:solidFill>
                <a:schemeClr val="dk1"/>
              </a:solidFill>
              <a:latin typeface="Courier"/>
              <a:ea typeface="Courier"/>
              <a:cs typeface="Courier"/>
            </a:endParaRPr>
          </a:p>
        </p:txBody>
      </p:sp>
    </p:spTree>
    <p:extLst>
      <p:ext uri="{BB962C8B-B14F-4D97-AF65-F5344CB8AC3E}">
        <p14:creationId xmlns:p14="http://schemas.microsoft.com/office/powerpoint/2010/main" val="338240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8"/>
          <p:cNvSpPr txBox="1">
            <a:spLocks noGrp="1"/>
          </p:cNvSpPr>
          <p:nvPr>
            <p:ph type="title"/>
          </p:nvPr>
        </p:nvSpPr>
        <p:spPr>
          <a:xfrm>
            <a:off x="294119" y="174585"/>
            <a:ext cx="11372174" cy="535531"/>
          </a:xfrm>
          <a:prstGeom prst="rect">
            <a:avLst/>
          </a:prstGeom>
          <a:noFill/>
          <a:ln>
            <a:noFill/>
          </a:ln>
        </p:spPr>
        <p:txBody>
          <a:bodyPr spcFirstLastPara="1" wrap="square" lIns="91425" tIns="91425" rIns="91425" bIns="91425" anchor="t" anchorCtr="0">
            <a:noAutofit/>
          </a:bodyPr>
          <a:lstStyle/>
          <a:p>
            <a:pPr marL="0" marR="0" lvl="0" indent="0" algn="l" rtl="0">
              <a:lnSpc>
                <a:spcPct val="85000"/>
              </a:lnSpc>
              <a:spcBef>
                <a:spcPts val="0"/>
              </a:spcBef>
              <a:spcAft>
                <a:spcPts val="0"/>
              </a:spcAft>
              <a:buSzPts val="1400"/>
              <a:buNone/>
            </a:pPr>
            <a:r>
              <a:rPr lang="en-US"/>
              <a:t>OpenMP Device Constructs – core functionality</a:t>
            </a:r>
            <a:endParaRPr/>
          </a:p>
        </p:txBody>
      </p:sp>
      <p:sp>
        <p:nvSpPr>
          <p:cNvPr id="463" name="Google Shape;463;p18"/>
          <p:cNvSpPr txBox="1">
            <a:spLocks noGrp="1"/>
          </p:cNvSpPr>
          <p:nvPr>
            <p:ph type="body" idx="1"/>
          </p:nvPr>
        </p:nvSpPr>
        <p:spPr>
          <a:xfrm>
            <a:off x="1589" y="609971"/>
            <a:ext cx="11388425" cy="4194322"/>
          </a:xfrm>
          <a:prstGeom prst="rect">
            <a:avLst/>
          </a:prstGeom>
          <a:noFill/>
          <a:ln>
            <a:noFill/>
          </a:ln>
        </p:spPr>
        <p:txBody>
          <a:bodyPr spcFirstLastPara="1" wrap="square" lIns="91425" tIns="91425" rIns="91425" bIns="91425" anchor="t" anchorCtr="0">
            <a:noAutofit/>
          </a:bodyPr>
          <a:lstStyle/>
          <a:p>
            <a:pPr marL="457200" marR="0" lvl="0" indent="-381000" algn="l" rtl="0">
              <a:lnSpc>
                <a:spcPct val="90000"/>
              </a:lnSpc>
              <a:spcBef>
                <a:spcPts val="1400"/>
              </a:spcBef>
              <a:spcAft>
                <a:spcPts val="0"/>
              </a:spcAft>
              <a:buClr>
                <a:schemeClr val="dk1"/>
              </a:buClr>
              <a:buSzPts val="2400"/>
              <a:buFont typeface="Arial"/>
              <a:buChar char="•"/>
            </a:pPr>
            <a:r>
              <a:rPr lang="en-US"/>
              <a:t>Execute code on a target device</a:t>
            </a:r>
            <a:endParaRPr/>
          </a:p>
          <a:p>
            <a:pPr marL="914400" lvl="1" indent="-355600" algn="l" rtl="0">
              <a:lnSpc>
                <a:spcPct val="90000"/>
              </a:lnSpc>
              <a:spcBef>
                <a:spcPts val="800"/>
              </a:spcBef>
              <a:spcAft>
                <a:spcPts val="0"/>
              </a:spcAft>
              <a:buSzPts val="2000"/>
              <a:buChar char="–"/>
            </a:pPr>
            <a:r>
              <a:rPr lang="en-US" b="1" err="1"/>
              <a:t>omp</a:t>
            </a:r>
            <a:r>
              <a:rPr lang="en-US" b="1"/>
              <a:t> target </a:t>
            </a:r>
            <a:r>
              <a:rPr lang="en-US" i="1"/>
              <a:t>[clause[[,] clause],…]</a:t>
            </a:r>
            <a:endParaRPr/>
          </a:p>
          <a:p>
            <a:pPr marL="345962" lvl="1" indent="0" algn="l" rtl="0">
              <a:lnSpc>
                <a:spcPct val="90000"/>
              </a:lnSpc>
              <a:spcBef>
                <a:spcPts val="800"/>
              </a:spcBef>
              <a:spcAft>
                <a:spcPts val="0"/>
              </a:spcAft>
              <a:buSzPts val="2000"/>
              <a:buNone/>
            </a:pPr>
            <a:r>
              <a:rPr lang="en-US"/>
              <a:t>        </a:t>
            </a:r>
            <a:r>
              <a:rPr lang="en-US" i="1"/>
              <a:t>structured-block</a:t>
            </a:r>
            <a:endParaRPr/>
          </a:p>
          <a:p>
            <a:pPr marL="914400" lvl="1" indent="-355600" algn="l" rtl="0">
              <a:lnSpc>
                <a:spcPct val="90000"/>
              </a:lnSpc>
              <a:spcBef>
                <a:spcPts val="800"/>
              </a:spcBef>
              <a:spcAft>
                <a:spcPts val="0"/>
              </a:spcAft>
              <a:buSzPts val="2000"/>
              <a:buChar char="–"/>
            </a:pPr>
            <a:r>
              <a:rPr lang="en-US" b="1" err="1"/>
              <a:t>omp</a:t>
            </a:r>
            <a:r>
              <a:rPr lang="en-US" b="1"/>
              <a:t> declare target </a:t>
            </a:r>
            <a:endParaRPr/>
          </a:p>
          <a:p>
            <a:pPr marL="345962" lvl="1" indent="0" algn="l" rtl="0">
              <a:lnSpc>
                <a:spcPct val="90000"/>
              </a:lnSpc>
              <a:spcBef>
                <a:spcPts val="800"/>
              </a:spcBef>
              <a:spcAft>
                <a:spcPts val="0"/>
              </a:spcAft>
              <a:buSzPts val="2000"/>
              <a:buNone/>
            </a:pPr>
            <a:r>
              <a:rPr lang="en-US" b="1"/>
              <a:t>       </a:t>
            </a:r>
            <a:r>
              <a:rPr lang="en-US"/>
              <a:t>[function-definitions-or-declarations]</a:t>
            </a:r>
            <a:endParaRPr/>
          </a:p>
          <a:p>
            <a:pPr marL="457200" marR="0" lvl="0" indent="-381000" algn="l" rtl="0">
              <a:lnSpc>
                <a:spcPct val="90000"/>
              </a:lnSpc>
              <a:spcBef>
                <a:spcPts val="1400"/>
              </a:spcBef>
              <a:spcAft>
                <a:spcPts val="0"/>
              </a:spcAft>
              <a:buClr>
                <a:schemeClr val="dk1"/>
              </a:buClr>
              <a:buSzPts val="2400"/>
              <a:buFont typeface="Arial"/>
              <a:buChar char="•"/>
            </a:pPr>
            <a:r>
              <a:rPr lang="en-US"/>
              <a:t>Manage the device data environment</a:t>
            </a:r>
            <a:endParaRPr/>
          </a:p>
          <a:p>
            <a:pPr marL="914400" lvl="1" indent="-355600" algn="l" rtl="0">
              <a:lnSpc>
                <a:spcPct val="90000"/>
              </a:lnSpc>
              <a:spcBef>
                <a:spcPts val="800"/>
              </a:spcBef>
              <a:spcAft>
                <a:spcPts val="0"/>
              </a:spcAft>
              <a:buSzPts val="2000"/>
              <a:buChar char="–"/>
            </a:pPr>
            <a:r>
              <a:rPr lang="en-US" b="1"/>
              <a:t>map</a:t>
            </a:r>
            <a:r>
              <a:rPr lang="en-US"/>
              <a:t> ([map-type:] list)</a:t>
            </a:r>
            <a:endParaRPr/>
          </a:p>
          <a:p>
            <a:pPr marL="345962" lvl="1" indent="0" algn="l" rtl="0">
              <a:lnSpc>
                <a:spcPct val="90000"/>
              </a:lnSpc>
              <a:spcBef>
                <a:spcPts val="800"/>
              </a:spcBef>
              <a:spcAft>
                <a:spcPts val="0"/>
              </a:spcAft>
              <a:buSzPts val="2000"/>
              <a:buNone/>
            </a:pPr>
            <a:r>
              <a:rPr lang="en-US"/>
              <a:t>     </a:t>
            </a:r>
            <a:r>
              <a:rPr lang="en-US" i="1"/>
              <a:t>map-type := </a:t>
            </a:r>
            <a:r>
              <a:rPr lang="en-US" i="1" err="1"/>
              <a:t>alloc</a:t>
            </a:r>
            <a:r>
              <a:rPr lang="en-US" i="1"/>
              <a:t> | </a:t>
            </a:r>
            <a:r>
              <a:rPr lang="en-US" i="1" err="1"/>
              <a:t>tofrom</a:t>
            </a:r>
            <a:r>
              <a:rPr lang="en-US" i="1"/>
              <a:t> | to | from | release | delete</a:t>
            </a:r>
            <a:endParaRPr/>
          </a:p>
          <a:p>
            <a:pPr marL="914400" lvl="1" indent="-355600" algn="l" rtl="0">
              <a:lnSpc>
                <a:spcPct val="90000"/>
              </a:lnSpc>
              <a:spcBef>
                <a:spcPts val="800"/>
              </a:spcBef>
              <a:spcAft>
                <a:spcPts val="0"/>
              </a:spcAft>
              <a:buSzPts val="2000"/>
              <a:buChar char="–"/>
            </a:pPr>
            <a:r>
              <a:rPr lang="en-US" b="1" err="1"/>
              <a:t>omp</a:t>
            </a:r>
            <a:r>
              <a:rPr lang="en-US" b="1"/>
              <a:t> target data </a:t>
            </a:r>
            <a:r>
              <a:rPr lang="en-US"/>
              <a:t>[clause[[,] clause], …]</a:t>
            </a:r>
            <a:endParaRPr/>
          </a:p>
          <a:p>
            <a:pPr marL="345962" lvl="1" indent="0" algn="l" rtl="0">
              <a:lnSpc>
                <a:spcPct val="90000"/>
              </a:lnSpc>
              <a:spcBef>
                <a:spcPts val="800"/>
              </a:spcBef>
              <a:spcAft>
                <a:spcPts val="0"/>
              </a:spcAft>
              <a:buSzPts val="2000"/>
              <a:buNone/>
            </a:pPr>
            <a:r>
              <a:rPr lang="en-US"/>
              <a:t>     structured-block</a:t>
            </a:r>
            <a:endParaRPr/>
          </a:p>
          <a:p>
            <a:pPr marL="914400" lvl="1" indent="-355600" algn="l" rtl="0">
              <a:lnSpc>
                <a:spcPct val="90000"/>
              </a:lnSpc>
              <a:spcBef>
                <a:spcPts val="800"/>
              </a:spcBef>
              <a:spcAft>
                <a:spcPts val="0"/>
              </a:spcAft>
              <a:buSzPts val="2000"/>
              <a:buChar char="–"/>
            </a:pPr>
            <a:r>
              <a:rPr lang="en-US" b="1" err="1"/>
              <a:t>omp</a:t>
            </a:r>
            <a:r>
              <a:rPr lang="en-US" b="1"/>
              <a:t> target enter/exit data </a:t>
            </a:r>
            <a:r>
              <a:rPr lang="en-US"/>
              <a:t>[clause[[,] clause], …] </a:t>
            </a:r>
            <a:endParaRPr/>
          </a:p>
          <a:p>
            <a:pPr marL="914400" lvl="1" indent="-355600" algn="l" rtl="0">
              <a:lnSpc>
                <a:spcPct val="90000"/>
              </a:lnSpc>
              <a:spcBef>
                <a:spcPts val="800"/>
              </a:spcBef>
              <a:spcAft>
                <a:spcPts val="0"/>
              </a:spcAft>
              <a:buSzPts val="2000"/>
              <a:buChar char="–"/>
            </a:pPr>
            <a:r>
              <a:rPr lang="en-US" b="1" err="1"/>
              <a:t>omp</a:t>
            </a:r>
            <a:r>
              <a:rPr lang="en-US" b="1"/>
              <a:t> target update </a:t>
            </a:r>
            <a:r>
              <a:rPr lang="en-US"/>
              <a:t>[clause[[,] clause],…]</a:t>
            </a:r>
            <a:endParaRPr/>
          </a:p>
          <a:p>
            <a:pPr marL="914400" lvl="1" indent="-355600" algn="l" rtl="0">
              <a:lnSpc>
                <a:spcPct val="90000"/>
              </a:lnSpc>
              <a:spcBef>
                <a:spcPts val="800"/>
              </a:spcBef>
              <a:spcAft>
                <a:spcPts val="0"/>
              </a:spcAft>
              <a:buSzPts val="2000"/>
              <a:buChar char="–"/>
            </a:pPr>
            <a:r>
              <a:rPr lang="en-US" b="1" err="1"/>
              <a:t>omp</a:t>
            </a:r>
            <a:r>
              <a:rPr lang="en-US" b="1"/>
              <a:t> declare target</a:t>
            </a:r>
            <a:endParaRPr/>
          </a:p>
          <a:p>
            <a:pPr marL="345962" lvl="1" indent="0" algn="l" rtl="0">
              <a:lnSpc>
                <a:spcPct val="90000"/>
              </a:lnSpc>
              <a:spcBef>
                <a:spcPts val="800"/>
              </a:spcBef>
              <a:spcAft>
                <a:spcPts val="0"/>
              </a:spcAft>
              <a:buSzPts val="2000"/>
              <a:buNone/>
            </a:pPr>
            <a:r>
              <a:rPr lang="en-US"/>
              <a:t>     </a:t>
            </a:r>
            <a:r>
              <a:rPr lang="en-US" i="1"/>
              <a:t>[variable-definitions-or-declarations]</a:t>
            </a:r>
            <a:endParaRPr/>
          </a:p>
        </p:txBody>
      </p:sp>
      <p:sp>
        <p:nvSpPr>
          <p:cNvPr id="464" name="Google Shape;464;p18"/>
          <p:cNvSpPr txBox="1"/>
          <p:nvPr/>
        </p:nvSpPr>
        <p:spPr>
          <a:xfrm>
            <a:off x="6856427" y="710116"/>
            <a:ext cx="11388425" cy="4194322"/>
          </a:xfrm>
          <a:prstGeom prst="rect">
            <a:avLst/>
          </a:prstGeom>
          <a:noFill/>
          <a:ln>
            <a:noFill/>
          </a:ln>
        </p:spPr>
        <p:txBody>
          <a:bodyPr spcFirstLastPara="1" wrap="square" lIns="91400" tIns="45700" rIns="91400" bIns="45700" anchor="t" anchorCtr="0">
            <a:noAutofit/>
          </a:bodyPr>
          <a:lstStyle/>
          <a:p>
            <a:pPr marL="230182" marR="0" lvl="0" indent="-230182" algn="l" rtl="0">
              <a:lnSpc>
                <a:spcPct val="90000"/>
              </a:lnSpc>
              <a:spcBef>
                <a:spcPts val="0"/>
              </a:spcBef>
              <a:spcAft>
                <a:spcPts val="0"/>
              </a:spcAft>
              <a:buClr>
                <a:schemeClr val="dk1"/>
              </a:buClr>
              <a:buSzPts val="2399"/>
              <a:buFont typeface="Arial"/>
              <a:buChar char="•"/>
            </a:pPr>
            <a:r>
              <a:rPr lang="en-US" sz="2399" b="0" i="0" u="none" strike="noStrike" cap="none">
                <a:solidFill>
                  <a:schemeClr val="dk1"/>
                </a:solidFill>
                <a:latin typeface="Arial"/>
                <a:ea typeface="Arial"/>
                <a:cs typeface="Arial"/>
                <a:sym typeface="Arial"/>
              </a:rPr>
              <a:t>Parallelism &amp; Workshare for devices</a:t>
            </a:r>
            <a:endParaRPr sz="1400" b="0" i="0" u="none" strike="noStrike" cap="none">
              <a:solidFill>
                <a:srgbClr val="000000"/>
              </a:solidFill>
              <a:latin typeface="Arial"/>
              <a:ea typeface="Arial"/>
              <a:cs typeface="Arial"/>
              <a:sym typeface="Arial"/>
            </a:endParaRPr>
          </a:p>
          <a:p>
            <a:pPr marL="625459" marR="0" lvl="1" indent="-279393" algn="l" rtl="0">
              <a:lnSpc>
                <a:spcPct val="90000"/>
              </a:lnSpc>
              <a:spcBef>
                <a:spcPts val="800"/>
              </a:spcBef>
              <a:spcAft>
                <a:spcPts val="0"/>
              </a:spcAft>
              <a:buClr>
                <a:schemeClr val="dk1"/>
              </a:buClr>
              <a:buSzPts val="1999"/>
              <a:buFont typeface="Arial"/>
              <a:buChar char="–"/>
            </a:pPr>
            <a:r>
              <a:rPr lang="en-US" sz="1999" b="1" i="0" u="none" strike="noStrike" cap="none" err="1">
                <a:solidFill>
                  <a:schemeClr val="dk1"/>
                </a:solidFill>
                <a:latin typeface="Arial"/>
                <a:ea typeface="Arial"/>
                <a:cs typeface="Arial"/>
                <a:sym typeface="Arial"/>
              </a:rPr>
              <a:t>omp</a:t>
            </a:r>
            <a:r>
              <a:rPr lang="en-US" sz="1999" b="1" i="0" u="none" strike="noStrike" cap="none">
                <a:solidFill>
                  <a:schemeClr val="dk1"/>
                </a:solidFill>
                <a:latin typeface="Arial"/>
                <a:ea typeface="Arial"/>
                <a:cs typeface="Arial"/>
                <a:sym typeface="Arial"/>
              </a:rPr>
              <a:t> teams </a:t>
            </a:r>
            <a:r>
              <a:rPr lang="en-US" sz="1999" b="0" i="1" u="none" strike="noStrike" cap="none">
                <a:solidFill>
                  <a:schemeClr val="dk1"/>
                </a:solidFill>
                <a:latin typeface="Arial"/>
                <a:ea typeface="Arial"/>
                <a:cs typeface="Arial"/>
                <a:sym typeface="Arial"/>
              </a:rPr>
              <a:t>[clause[[,] clause],…]</a:t>
            </a:r>
            <a:endParaRPr sz="1400" b="0" i="0" u="none" strike="noStrike" cap="none">
              <a:solidFill>
                <a:srgbClr val="000000"/>
              </a:solidFill>
              <a:latin typeface="Arial"/>
              <a:ea typeface="Arial"/>
              <a:cs typeface="Arial"/>
              <a:sym typeface="Arial"/>
            </a:endParaRPr>
          </a:p>
          <a:p>
            <a:pPr marL="345962" marR="0" lvl="1" indent="0" algn="l" rtl="0">
              <a:lnSpc>
                <a:spcPct val="90000"/>
              </a:lnSpc>
              <a:spcBef>
                <a:spcPts val="800"/>
              </a:spcBef>
              <a:spcAft>
                <a:spcPts val="0"/>
              </a:spcAft>
              <a:buClr>
                <a:schemeClr val="dk1"/>
              </a:buClr>
              <a:buSzPts val="1999"/>
              <a:buFont typeface="Arial"/>
              <a:buNone/>
            </a:pPr>
            <a:r>
              <a:rPr lang="en-US" sz="1999" b="0" i="0" u="none" strike="noStrike" cap="none">
                <a:solidFill>
                  <a:schemeClr val="dk1"/>
                </a:solidFill>
                <a:latin typeface="Arial"/>
                <a:ea typeface="Arial"/>
                <a:cs typeface="Arial"/>
                <a:sym typeface="Arial"/>
              </a:rPr>
              <a:t>        </a:t>
            </a:r>
            <a:r>
              <a:rPr lang="en-US" sz="1999" b="0" i="1" u="none" strike="noStrike" cap="none">
                <a:solidFill>
                  <a:schemeClr val="dk1"/>
                </a:solidFill>
                <a:latin typeface="Arial"/>
                <a:ea typeface="Arial"/>
                <a:cs typeface="Arial"/>
                <a:sym typeface="Arial"/>
              </a:rPr>
              <a:t>structured-block</a:t>
            </a:r>
            <a:endParaRPr sz="1400" b="0" i="0" u="none" strike="noStrike" cap="none">
              <a:solidFill>
                <a:srgbClr val="000000"/>
              </a:solidFill>
              <a:latin typeface="Arial"/>
              <a:ea typeface="Arial"/>
              <a:cs typeface="Arial"/>
              <a:sym typeface="Arial"/>
            </a:endParaRPr>
          </a:p>
          <a:p>
            <a:pPr marL="625459" marR="0" lvl="1" indent="-279393" algn="l" rtl="0">
              <a:lnSpc>
                <a:spcPct val="90000"/>
              </a:lnSpc>
              <a:spcBef>
                <a:spcPts val="800"/>
              </a:spcBef>
              <a:spcAft>
                <a:spcPts val="0"/>
              </a:spcAft>
              <a:buClr>
                <a:schemeClr val="dk1"/>
              </a:buClr>
              <a:buSzPts val="1999"/>
              <a:buFont typeface="Arial"/>
              <a:buChar char="–"/>
            </a:pPr>
            <a:r>
              <a:rPr lang="en-US" sz="1999" b="1" i="0" u="none" strike="noStrike" cap="none" err="1">
                <a:solidFill>
                  <a:schemeClr val="dk1"/>
                </a:solidFill>
                <a:latin typeface="Arial"/>
                <a:ea typeface="Arial"/>
                <a:cs typeface="Arial"/>
                <a:sym typeface="Arial"/>
              </a:rPr>
              <a:t>omp</a:t>
            </a:r>
            <a:r>
              <a:rPr lang="en-US" sz="1999" b="1" i="0" u="none" strike="noStrike" cap="none">
                <a:solidFill>
                  <a:schemeClr val="dk1"/>
                </a:solidFill>
                <a:latin typeface="Arial"/>
                <a:ea typeface="Arial"/>
                <a:cs typeface="Arial"/>
                <a:sym typeface="Arial"/>
              </a:rPr>
              <a:t> distribute </a:t>
            </a:r>
            <a:r>
              <a:rPr lang="en-US" sz="1999" b="0" i="1" u="none" strike="noStrike" cap="none">
                <a:solidFill>
                  <a:schemeClr val="dk1"/>
                </a:solidFill>
                <a:latin typeface="Arial"/>
                <a:ea typeface="Arial"/>
                <a:cs typeface="Arial"/>
                <a:sym typeface="Arial"/>
              </a:rPr>
              <a:t>[clause[[,] clause],…]</a:t>
            </a:r>
            <a:endParaRPr sz="1999" b="1" i="0" u="none" strike="noStrike" cap="none">
              <a:solidFill>
                <a:schemeClr val="dk1"/>
              </a:solidFill>
              <a:latin typeface="Arial"/>
              <a:ea typeface="Arial"/>
              <a:cs typeface="Arial"/>
              <a:sym typeface="Arial"/>
            </a:endParaRPr>
          </a:p>
          <a:p>
            <a:pPr marL="345962" marR="0" lvl="1" indent="0" algn="l" rtl="0">
              <a:lnSpc>
                <a:spcPct val="90000"/>
              </a:lnSpc>
              <a:spcBef>
                <a:spcPts val="800"/>
              </a:spcBef>
              <a:spcAft>
                <a:spcPts val="0"/>
              </a:spcAft>
              <a:buClr>
                <a:schemeClr val="dk1"/>
              </a:buClr>
              <a:buSzPts val="1999"/>
              <a:buFont typeface="Arial"/>
              <a:buNone/>
            </a:pPr>
            <a:r>
              <a:rPr lang="en-US" sz="1999" b="0" i="0" u="none" strike="noStrike" cap="none">
                <a:solidFill>
                  <a:schemeClr val="dk1"/>
                </a:solidFill>
                <a:latin typeface="Arial"/>
                <a:ea typeface="Arial"/>
                <a:cs typeface="Arial"/>
                <a:sym typeface="Arial"/>
              </a:rPr>
              <a:t>       for-loops</a:t>
            </a:r>
            <a:endParaRPr sz="1400" b="0" i="0" u="none" strike="noStrike" cap="none">
              <a:solidFill>
                <a:srgbClr val="000000"/>
              </a:solidFill>
              <a:latin typeface="Arial"/>
              <a:ea typeface="Arial"/>
              <a:cs typeface="Arial"/>
              <a:sym typeface="Arial"/>
            </a:endParaRPr>
          </a:p>
          <a:p>
            <a:pPr marL="230182" marR="0" lvl="0" indent="-230182" algn="l" rtl="0">
              <a:lnSpc>
                <a:spcPct val="90000"/>
              </a:lnSpc>
              <a:spcBef>
                <a:spcPts val="1400"/>
              </a:spcBef>
              <a:spcAft>
                <a:spcPts val="0"/>
              </a:spcAft>
              <a:buClr>
                <a:schemeClr val="dk1"/>
              </a:buClr>
              <a:buSzPts val="2399"/>
              <a:buFont typeface="Arial"/>
              <a:buChar char="•"/>
            </a:pPr>
            <a:r>
              <a:rPr lang="en-US" sz="2399" b="0" i="0" u="none" strike="noStrike" cap="none">
                <a:solidFill>
                  <a:schemeClr val="dk1"/>
                </a:solidFill>
                <a:latin typeface="Arial"/>
                <a:ea typeface="Arial"/>
                <a:cs typeface="Arial"/>
                <a:sym typeface="Arial"/>
              </a:rPr>
              <a:t>Device Runtime Routines</a:t>
            </a:r>
            <a:endParaRPr sz="1400" b="0" i="0" u="none" strike="noStrike" cap="none">
              <a:solidFill>
                <a:srgbClr val="000000"/>
              </a:solidFill>
              <a:latin typeface="Arial"/>
              <a:ea typeface="Arial"/>
              <a:cs typeface="Arial"/>
              <a:sym typeface="Arial"/>
            </a:endParaRPr>
          </a:p>
          <a:p>
            <a:pPr marL="625459" marR="0" lvl="1" indent="-279393" algn="l" rtl="0">
              <a:lnSpc>
                <a:spcPct val="90000"/>
              </a:lnSpc>
              <a:spcBef>
                <a:spcPts val="8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void </a:t>
            </a:r>
            <a:r>
              <a:rPr lang="en-US" sz="1200" b="1" i="0" u="none" strike="noStrike" cap="none" err="1">
                <a:solidFill>
                  <a:schemeClr val="dk1"/>
                </a:solidFill>
                <a:latin typeface="Arial"/>
                <a:ea typeface="Arial"/>
                <a:cs typeface="Arial"/>
                <a:sym typeface="Arial"/>
              </a:rPr>
              <a:t>omp_set_default_device</a:t>
            </a:r>
            <a:r>
              <a:rPr lang="en-US" sz="1200" b="0" i="0" u="none" strike="noStrike" cap="none">
                <a:solidFill>
                  <a:schemeClr val="dk1"/>
                </a:solidFill>
                <a:latin typeface="Arial"/>
                <a:ea typeface="Arial"/>
                <a:cs typeface="Arial"/>
                <a:sym typeface="Arial"/>
              </a:rPr>
              <a:t>(int </a:t>
            </a:r>
            <a:r>
              <a:rPr lang="en-US" sz="1200" b="0" i="0" u="none" strike="noStrike" cap="none" err="1">
                <a:solidFill>
                  <a:schemeClr val="dk1"/>
                </a:solidFill>
                <a:latin typeface="Arial"/>
                <a:ea typeface="Arial"/>
                <a:cs typeface="Arial"/>
                <a:sym typeface="Arial"/>
              </a:rPr>
              <a:t>dev_num</a:t>
            </a:r>
            <a:r>
              <a:rPr lang="en-US" sz="12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625459" marR="0" lvl="1" indent="-279393" algn="l" rtl="0">
              <a:lnSpc>
                <a:spcPct val="90000"/>
              </a:lnSpc>
              <a:spcBef>
                <a:spcPts val="8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int </a:t>
            </a:r>
            <a:r>
              <a:rPr lang="en-US" sz="1200" b="1" i="0" u="none" strike="noStrike" cap="none" err="1">
                <a:solidFill>
                  <a:schemeClr val="dk1"/>
                </a:solidFill>
                <a:latin typeface="Arial"/>
                <a:ea typeface="Arial"/>
                <a:cs typeface="Arial"/>
                <a:sym typeface="Arial"/>
              </a:rPr>
              <a:t>omp_get_default_device</a:t>
            </a:r>
            <a:r>
              <a:rPr lang="en-US" sz="1200" b="0" i="0" u="none" strike="noStrike" cap="none">
                <a:solidFill>
                  <a:schemeClr val="dk1"/>
                </a:solidFill>
                <a:latin typeface="Arial"/>
                <a:ea typeface="Arial"/>
                <a:cs typeface="Arial"/>
                <a:sym typeface="Arial"/>
              </a:rPr>
              <a:t>(void)</a:t>
            </a:r>
            <a:endParaRPr sz="1400" b="0" i="0" u="none" strike="noStrike" cap="none">
              <a:solidFill>
                <a:srgbClr val="000000"/>
              </a:solidFill>
              <a:latin typeface="Arial"/>
              <a:ea typeface="Arial"/>
              <a:cs typeface="Arial"/>
              <a:sym typeface="Arial"/>
            </a:endParaRPr>
          </a:p>
          <a:p>
            <a:pPr marL="625459" marR="0" lvl="1" indent="-279393" algn="l" rtl="0">
              <a:lnSpc>
                <a:spcPct val="90000"/>
              </a:lnSpc>
              <a:spcBef>
                <a:spcPts val="8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int </a:t>
            </a:r>
            <a:r>
              <a:rPr lang="en-US" sz="1200" b="1" i="0" u="none" strike="noStrike" cap="none" err="1">
                <a:solidFill>
                  <a:schemeClr val="dk1"/>
                </a:solidFill>
                <a:latin typeface="Arial"/>
                <a:ea typeface="Arial"/>
                <a:cs typeface="Arial"/>
                <a:sym typeface="Arial"/>
              </a:rPr>
              <a:t>omp_get</a:t>
            </a:r>
            <a:r>
              <a:rPr lang="en-US" sz="1200" b="1" i="0" u="none" strike="noStrike" cap="none">
                <a:solidFill>
                  <a:schemeClr val="dk1"/>
                </a:solidFill>
                <a:latin typeface="Arial"/>
                <a:ea typeface="Arial"/>
                <a:cs typeface="Arial"/>
                <a:sym typeface="Arial"/>
              </a:rPr>
              <a:t> _</a:t>
            </a:r>
            <a:r>
              <a:rPr lang="en-US" sz="1200" b="1" i="0" u="none" strike="noStrike" cap="none" err="1">
                <a:solidFill>
                  <a:schemeClr val="dk1"/>
                </a:solidFill>
                <a:latin typeface="Arial"/>
                <a:ea typeface="Arial"/>
                <a:cs typeface="Arial"/>
                <a:sym typeface="Arial"/>
              </a:rPr>
              <a:t>num_devices</a:t>
            </a:r>
            <a:r>
              <a:rPr lang="en-US" sz="1200" b="0" i="0" u="none" strike="noStrike" cap="none">
                <a:solidFill>
                  <a:schemeClr val="dk1"/>
                </a:solidFill>
                <a:latin typeface="Arial"/>
                <a:ea typeface="Arial"/>
                <a:cs typeface="Arial"/>
                <a:sym typeface="Arial"/>
              </a:rPr>
              <a:t>(void)</a:t>
            </a:r>
            <a:endParaRPr sz="1400" b="0" i="0" u="none" strike="noStrike" cap="none">
              <a:solidFill>
                <a:srgbClr val="000000"/>
              </a:solidFill>
              <a:latin typeface="Arial"/>
              <a:ea typeface="Arial"/>
              <a:cs typeface="Arial"/>
              <a:sym typeface="Arial"/>
            </a:endParaRPr>
          </a:p>
          <a:p>
            <a:pPr marL="625459" marR="0" lvl="1" indent="-279393" algn="l" rtl="0">
              <a:lnSpc>
                <a:spcPct val="90000"/>
              </a:lnSpc>
              <a:spcBef>
                <a:spcPts val="8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int </a:t>
            </a:r>
            <a:r>
              <a:rPr lang="en-US" sz="1200" b="1" i="0" u="none" strike="noStrike" cap="none" err="1">
                <a:solidFill>
                  <a:schemeClr val="dk1"/>
                </a:solidFill>
                <a:latin typeface="Arial"/>
                <a:ea typeface="Arial"/>
                <a:cs typeface="Arial"/>
                <a:sym typeface="Arial"/>
              </a:rPr>
              <a:t>omp_get_team_num</a:t>
            </a:r>
            <a:r>
              <a:rPr lang="en-US" sz="1200" b="0" i="0" u="none" strike="noStrike" cap="none">
                <a:solidFill>
                  <a:schemeClr val="dk1"/>
                </a:solidFill>
                <a:latin typeface="Arial"/>
                <a:ea typeface="Arial"/>
                <a:cs typeface="Arial"/>
                <a:sym typeface="Arial"/>
              </a:rPr>
              <a:t>(void)</a:t>
            </a:r>
            <a:endParaRPr sz="1400" b="0" i="0" u="none" strike="noStrike" cap="none">
              <a:solidFill>
                <a:srgbClr val="000000"/>
              </a:solidFill>
              <a:latin typeface="Arial"/>
              <a:ea typeface="Arial"/>
              <a:cs typeface="Arial"/>
              <a:sym typeface="Arial"/>
            </a:endParaRPr>
          </a:p>
          <a:p>
            <a:pPr marL="625459" marR="0" lvl="1" indent="-279393" algn="l" rtl="0">
              <a:lnSpc>
                <a:spcPct val="90000"/>
              </a:lnSpc>
              <a:spcBef>
                <a:spcPts val="8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int </a:t>
            </a:r>
            <a:r>
              <a:rPr lang="en-US" sz="1200" b="1" i="0" u="none" strike="noStrike" cap="none" err="1">
                <a:solidFill>
                  <a:schemeClr val="dk1"/>
                </a:solidFill>
                <a:latin typeface="Arial"/>
                <a:ea typeface="Arial"/>
                <a:cs typeface="Arial"/>
                <a:sym typeface="Arial"/>
              </a:rPr>
              <a:t>omp_is_initial_device</a:t>
            </a:r>
            <a:r>
              <a:rPr lang="en-US" sz="1200" b="0" i="0" u="none" strike="noStrike" cap="none">
                <a:solidFill>
                  <a:schemeClr val="dk1"/>
                </a:solidFill>
                <a:latin typeface="Arial"/>
                <a:ea typeface="Arial"/>
                <a:cs typeface="Arial"/>
                <a:sym typeface="Arial"/>
              </a:rPr>
              <a:t>(void)</a:t>
            </a:r>
            <a:endParaRPr sz="1400" b="0" i="0" u="none" strike="noStrike" cap="none">
              <a:solidFill>
                <a:srgbClr val="000000"/>
              </a:solidFill>
              <a:latin typeface="Arial"/>
              <a:ea typeface="Arial"/>
              <a:cs typeface="Arial"/>
              <a:sym typeface="Arial"/>
            </a:endParaRPr>
          </a:p>
          <a:p>
            <a:pPr marL="625459" marR="0" lvl="1" indent="-279393" algn="l" rtl="0">
              <a:lnSpc>
                <a:spcPct val="90000"/>
              </a:lnSpc>
              <a:spcBef>
                <a:spcPts val="80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230182" marR="0" lvl="0" indent="-230182" algn="l" rtl="0">
              <a:lnSpc>
                <a:spcPct val="90000"/>
              </a:lnSpc>
              <a:spcBef>
                <a:spcPts val="1400"/>
              </a:spcBef>
              <a:spcAft>
                <a:spcPts val="0"/>
              </a:spcAft>
              <a:buClr>
                <a:schemeClr val="dk1"/>
              </a:buClr>
              <a:buSzPts val="2399"/>
              <a:buFont typeface="Arial"/>
              <a:buChar char="•"/>
            </a:pPr>
            <a:r>
              <a:rPr lang="en-US" sz="2399" b="0" i="0" u="none" strike="noStrike" cap="none">
                <a:solidFill>
                  <a:schemeClr val="dk1"/>
                </a:solidFill>
                <a:latin typeface="Arial"/>
                <a:ea typeface="Arial"/>
                <a:cs typeface="Arial"/>
                <a:sym typeface="Arial"/>
              </a:rPr>
              <a:t>Environment variables</a:t>
            </a:r>
            <a:endParaRPr sz="1400" b="0" i="0" u="none" strike="noStrike" cap="none">
              <a:solidFill>
                <a:srgbClr val="000000"/>
              </a:solidFill>
              <a:latin typeface="Arial"/>
              <a:ea typeface="Arial"/>
              <a:cs typeface="Arial"/>
              <a:sym typeface="Arial"/>
            </a:endParaRPr>
          </a:p>
          <a:p>
            <a:pPr marL="625459" marR="0" lvl="1" indent="-279393" algn="l" rtl="0">
              <a:lnSpc>
                <a:spcPct val="90000"/>
              </a:lnSpc>
              <a:spcBef>
                <a:spcPts val="80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OMP_DEFAULT_DEVICE</a:t>
            </a:r>
            <a:endParaRPr sz="1400" b="0" i="0" u="none" strike="noStrike" cap="none">
              <a:solidFill>
                <a:srgbClr val="000000"/>
              </a:solidFill>
              <a:latin typeface="Arial"/>
              <a:ea typeface="Arial"/>
              <a:cs typeface="Arial"/>
              <a:sym typeface="Arial"/>
            </a:endParaRPr>
          </a:p>
          <a:p>
            <a:pPr marL="625459" marR="0" lvl="1" indent="-279393" algn="l" rtl="0">
              <a:lnSpc>
                <a:spcPct val="90000"/>
              </a:lnSpc>
              <a:spcBef>
                <a:spcPts val="80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OMP_THREAD_LIMIT</a:t>
            </a:r>
            <a:endParaRPr sz="1400" b="0" i="0" u="none" strike="noStrike" cap="none">
              <a:solidFill>
                <a:srgbClr val="000000"/>
              </a:solidFill>
              <a:latin typeface="Arial"/>
              <a:ea typeface="Arial"/>
              <a:cs typeface="Arial"/>
              <a:sym typeface="Arial"/>
            </a:endParaRPr>
          </a:p>
          <a:p>
            <a:pPr marL="457200" marR="0" lvl="0" indent="0" algn="l" rtl="0">
              <a:lnSpc>
                <a:spcPct val="90000"/>
              </a:lnSpc>
              <a:spcBef>
                <a:spcPts val="1400"/>
              </a:spcBef>
              <a:spcAft>
                <a:spcPts val="0"/>
              </a:spcAft>
              <a:buClr>
                <a:srgbClr val="000000"/>
              </a:buClr>
              <a:buSzPts val="2399"/>
              <a:buFont typeface="Arial"/>
              <a:buNone/>
            </a:pPr>
            <a:br>
              <a:rPr lang="en-US" sz="2399" b="0" i="0" u="none" strike="noStrike" cap="none">
                <a:solidFill>
                  <a:schemeClr val="dk1"/>
                </a:solidFill>
                <a:latin typeface="Arial"/>
                <a:ea typeface="Arial"/>
                <a:cs typeface="Arial"/>
                <a:sym typeface="Arial"/>
              </a:rPr>
            </a:br>
            <a:endParaRPr sz="1200" b="0" i="0" u="none" strike="noStrike" cap="none">
              <a:solidFill>
                <a:schemeClr val="dk1"/>
              </a:solidFill>
              <a:latin typeface="Arial"/>
              <a:ea typeface="Arial"/>
              <a:cs typeface="Arial"/>
              <a:sym typeface="Arial"/>
            </a:endParaRPr>
          </a:p>
          <a:p>
            <a:pPr marL="345962" marR="0" lvl="1" indent="0" algn="l" rtl="0">
              <a:lnSpc>
                <a:spcPct val="90000"/>
              </a:lnSpc>
              <a:spcBef>
                <a:spcPts val="800"/>
              </a:spcBef>
              <a:spcAft>
                <a:spcPts val="0"/>
              </a:spcAft>
              <a:buClr>
                <a:schemeClr val="dk1"/>
              </a:buClr>
              <a:buSzPts val="1999"/>
              <a:buFont typeface="Arial"/>
              <a:buNone/>
            </a:pPr>
            <a:r>
              <a:rPr lang="en-US" sz="1999" b="0" i="0" u="none" strike="noStrike" cap="none">
                <a:solidFill>
                  <a:schemeClr val="dk1"/>
                </a:solidFill>
                <a:latin typeface="Arial"/>
                <a:ea typeface="Arial"/>
                <a:cs typeface="Arial"/>
                <a:sym typeface="Arial"/>
              </a:rPr>
              <a:t>     </a:t>
            </a:r>
            <a:endParaRPr sz="1999" b="0" i="1"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5572-FC5B-7E4C-A08F-CB898A6264DD}"/>
              </a:ext>
            </a:extLst>
          </p:cNvPr>
          <p:cNvSpPr>
            <a:spLocks noGrp="1"/>
          </p:cNvSpPr>
          <p:nvPr>
            <p:ph type="title"/>
          </p:nvPr>
        </p:nvSpPr>
        <p:spPr/>
        <p:txBody>
          <a:bodyPr/>
          <a:lstStyle/>
          <a:p>
            <a:r>
              <a:rPr lang="en-US"/>
              <a:t>Demo</a:t>
            </a:r>
          </a:p>
        </p:txBody>
      </p:sp>
      <p:sp>
        <p:nvSpPr>
          <p:cNvPr id="3" name="Text Placeholder 2">
            <a:extLst>
              <a:ext uri="{FF2B5EF4-FFF2-40B4-BE49-F238E27FC236}">
                <a16:creationId xmlns:a16="http://schemas.microsoft.com/office/drawing/2014/main" id="{974D7392-5966-414E-A046-EE686457F651}"/>
              </a:ext>
            </a:extLst>
          </p:cNvPr>
          <p:cNvSpPr>
            <a:spLocks noGrp="1"/>
          </p:cNvSpPr>
          <p:nvPr>
            <p:ph type="body" idx="1"/>
          </p:nvPr>
        </p:nvSpPr>
        <p:spPr>
          <a:xfrm>
            <a:off x="292608" y="1371603"/>
            <a:ext cx="11385790" cy="4688473"/>
          </a:xfrm>
        </p:spPr>
        <p:txBody>
          <a:bodyPr/>
          <a:lstStyle/>
          <a:p>
            <a:pPr marL="76200" indent="0">
              <a:buNone/>
            </a:pPr>
            <a:r>
              <a:rPr lang="en-US" dirty="0"/>
              <a:t>OpenMP Offload 101 </a:t>
            </a:r>
          </a:p>
          <a:p>
            <a:pPr marL="533400" indent="-457200">
              <a:buAutoNum type="arabicPeriod"/>
            </a:pPr>
            <a:r>
              <a:rPr lang="en-US" dirty="0"/>
              <a:t>Offloading code to the device and getting device info</a:t>
            </a:r>
          </a:p>
          <a:p>
            <a:pPr marL="533400" indent="-457200">
              <a:buAutoNum type="arabicPeriod"/>
            </a:pPr>
            <a:r>
              <a:rPr lang="en-US" dirty="0"/>
              <a:t>Expressing parallelism</a:t>
            </a:r>
          </a:p>
          <a:p>
            <a:pPr marL="533400" indent="-457200">
              <a:buAutoNum type="arabicPeriod"/>
            </a:pPr>
            <a:r>
              <a:rPr lang="en-US" dirty="0"/>
              <a:t>Mapping data</a:t>
            </a:r>
          </a:p>
          <a:p>
            <a:pPr marL="533400" indent="-457200">
              <a:buAutoNum type="arabicPeriod"/>
            </a:pPr>
            <a:endParaRPr lang="en-US" dirty="0"/>
          </a:p>
          <a:p>
            <a:pPr marL="533400" indent="-457200">
              <a:buAutoNum type="arabicPeriod"/>
            </a:pPr>
            <a:endParaRPr lang="en-US" dirty="0"/>
          </a:p>
          <a:p>
            <a:pPr marL="76200" indent="0">
              <a:buNone/>
            </a:pPr>
            <a:r>
              <a:rPr lang="en-US" dirty="0"/>
              <a:t>Details and slides: </a:t>
            </a:r>
            <a:r>
              <a:rPr lang="en-US" dirty="0">
                <a:hlinkClick r:id="rId2"/>
              </a:rPr>
              <a:t>https://anl.box.com/v/openmp-tutorial-2022</a:t>
            </a:r>
            <a:endParaRPr lang="en-US" dirty="0"/>
          </a:p>
          <a:p>
            <a:pPr marL="76200" indent="0">
              <a:buNone/>
            </a:pPr>
            <a:r>
              <a:rPr lang="en-US" sz="2000" dirty="0"/>
              <a:t># pull from </a:t>
            </a:r>
            <a:r>
              <a:rPr lang="en-US" sz="2000" dirty="0" err="1"/>
              <a:t>github</a:t>
            </a:r>
            <a:endParaRPr lang="en-US" sz="2000" u="sng" dirty="0"/>
          </a:p>
          <a:p>
            <a:pPr>
              <a:buNone/>
            </a:pPr>
            <a:r>
              <a:rPr lang="en-US" sz="2000" b="1" dirty="0"/>
              <a:t>$ git clone </a:t>
            </a:r>
            <a:r>
              <a:rPr lang="en-US" sz="2000" b="1" dirty="0">
                <a:hlinkClick r:id="rId3"/>
              </a:rPr>
              <a:t>https://github.com/vlkale/OpenMP-tutorial</a:t>
            </a:r>
            <a:endParaRPr lang="en-US" sz="2000" dirty="0"/>
          </a:p>
          <a:p>
            <a:pPr>
              <a:buNone/>
            </a:pPr>
            <a:r>
              <a:rPr lang="en-US" sz="2000" dirty="0"/>
              <a:t>$ </a:t>
            </a:r>
            <a:r>
              <a:rPr lang="en-US" sz="2000" b="1" dirty="0"/>
              <a:t>cd OpenMP-tutorial/offload-101</a:t>
            </a:r>
            <a:endParaRPr lang="en-US" sz="2000" dirty="0"/>
          </a:p>
          <a:p>
            <a:pPr marL="76200" indent="0">
              <a:buNone/>
            </a:pPr>
            <a:endParaRPr lang="en-US" dirty="0"/>
          </a:p>
        </p:txBody>
      </p:sp>
      <p:cxnSp>
        <p:nvCxnSpPr>
          <p:cNvPr id="4" name="Straight Arrow Connector 3">
            <a:extLst>
              <a:ext uri="{FF2B5EF4-FFF2-40B4-BE49-F238E27FC236}">
                <a16:creationId xmlns:a16="http://schemas.microsoft.com/office/drawing/2014/main" id="{D6AF98A9-2840-4108-A5B0-6B6E5E864A25}"/>
              </a:ext>
            </a:extLst>
          </p:cNvPr>
          <p:cNvCxnSpPr/>
          <p:nvPr/>
        </p:nvCxnSpPr>
        <p:spPr>
          <a:xfrm>
            <a:off x="-3362" y="4249269"/>
            <a:ext cx="12203203" cy="16809"/>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595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A45B-23F2-322F-4E41-15ACE430800E}"/>
              </a:ext>
            </a:extLst>
          </p:cNvPr>
          <p:cNvSpPr>
            <a:spLocks noGrp="1"/>
          </p:cNvSpPr>
          <p:nvPr>
            <p:ph type="title"/>
          </p:nvPr>
        </p:nvSpPr>
        <p:spPr/>
        <p:txBody>
          <a:bodyPr/>
          <a:lstStyle/>
          <a:p>
            <a:r>
              <a:rPr lang="en-US" dirty="0"/>
              <a:t>Resources for OpenMP </a:t>
            </a:r>
          </a:p>
        </p:txBody>
      </p:sp>
      <p:sp>
        <p:nvSpPr>
          <p:cNvPr id="3" name="Text Placeholder 2">
            <a:extLst>
              <a:ext uri="{FF2B5EF4-FFF2-40B4-BE49-F238E27FC236}">
                <a16:creationId xmlns:a16="http://schemas.microsoft.com/office/drawing/2014/main" id="{4B6AABDB-F08B-20AB-D8AE-7DD32464A6C8}"/>
              </a:ext>
            </a:extLst>
          </p:cNvPr>
          <p:cNvSpPr>
            <a:spLocks noGrp="1"/>
          </p:cNvSpPr>
          <p:nvPr>
            <p:ph type="body" idx="1"/>
          </p:nvPr>
        </p:nvSpPr>
        <p:spPr/>
        <p:txBody>
          <a:bodyPr/>
          <a:lstStyle/>
          <a:p>
            <a:r>
              <a:rPr lang="en-US" dirty="0"/>
              <a:t>OpenMP Specifications and OpenMP Examples (ratified by OpenMP Language Committee) can be found at: </a:t>
            </a:r>
            <a:r>
              <a:rPr lang="en-US" dirty="0">
                <a:hlinkClick r:id="rId2"/>
              </a:rPr>
              <a:t>https://www.openmp.org/specifications/</a:t>
            </a:r>
            <a:r>
              <a:rPr lang="en-US" dirty="0"/>
              <a:t> </a:t>
            </a:r>
          </a:p>
          <a:p>
            <a:r>
              <a:rPr lang="en-US" dirty="0"/>
              <a:t>Compilers that support OpenMP:</a:t>
            </a:r>
          </a:p>
          <a:p>
            <a:pPr lvl="1"/>
            <a:r>
              <a:rPr lang="en-US" dirty="0">
                <a:hlinkClick r:id="rId3"/>
              </a:rPr>
              <a:t>https://www.openmp.org/resources/openmp-compilers-tools/#compilers</a:t>
            </a:r>
            <a:r>
              <a:rPr lang="en-US" dirty="0"/>
              <a:t> </a:t>
            </a:r>
          </a:p>
          <a:p>
            <a:r>
              <a:rPr lang="en-US" dirty="0"/>
              <a:t>Test-suites:</a:t>
            </a:r>
          </a:p>
          <a:p>
            <a:pPr lvl="1"/>
            <a:r>
              <a:rPr lang="en-US" dirty="0"/>
              <a:t>SOLLVE V&amp;V: Test-suite for all the new features introduced in OpenMP 4.5+ with focus on features important for ECP applications [ </a:t>
            </a:r>
            <a:r>
              <a:rPr lang="en-US" dirty="0">
                <a:hlinkClick r:id="rId4"/>
              </a:rPr>
              <a:t>https://github.com/SOLLVE/sollve_vv</a:t>
            </a:r>
            <a:r>
              <a:rPr lang="en-US" dirty="0"/>
              <a:t> ]</a:t>
            </a:r>
          </a:p>
          <a:p>
            <a:pPr lvl="1"/>
            <a:r>
              <a:rPr lang="en-US" dirty="0" err="1"/>
              <a:t>OvO</a:t>
            </a:r>
            <a:r>
              <a:rPr lang="en-US" dirty="0"/>
              <a:t>: It is a collection of OpenMP Offloading test functions for C++ and Fortran [ </a:t>
            </a:r>
            <a:r>
              <a:rPr lang="en-US" dirty="0">
                <a:hlinkClick r:id="rId5"/>
              </a:rPr>
              <a:t>https://github.com/TApplencourt/OvO</a:t>
            </a:r>
            <a:r>
              <a:rPr lang="en-US" dirty="0"/>
              <a:t> ]</a:t>
            </a:r>
          </a:p>
          <a:p>
            <a:pPr lvl="1"/>
            <a:r>
              <a:rPr lang="en-US" dirty="0"/>
              <a:t>OpenMP IBM Tests: OpenMP Volta GPU tests [ </a:t>
            </a:r>
            <a:r>
              <a:rPr lang="en-US" dirty="0">
                <a:hlinkClick r:id="rId6"/>
              </a:rPr>
              <a:t>https://github.com/clang-ykt/omptests</a:t>
            </a:r>
            <a:r>
              <a:rPr lang="en-US" dirty="0"/>
              <a:t> ] </a:t>
            </a:r>
          </a:p>
        </p:txBody>
      </p:sp>
    </p:spTree>
    <p:extLst>
      <p:ext uri="{BB962C8B-B14F-4D97-AF65-F5344CB8AC3E}">
        <p14:creationId xmlns:p14="http://schemas.microsoft.com/office/powerpoint/2010/main" val="143525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EBB5-67C4-8C4C-9FF5-609F72286F23}"/>
              </a:ext>
            </a:extLst>
          </p:cNvPr>
          <p:cNvSpPr>
            <a:spLocks noGrp="1"/>
          </p:cNvSpPr>
          <p:nvPr>
            <p:ph type="title"/>
          </p:nvPr>
        </p:nvSpPr>
        <p:spPr/>
        <p:txBody>
          <a:bodyPr/>
          <a:lstStyle/>
          <a:p>
            <a:r>
              <a:rPr lang="en-US" dirty="0"/>
              <a:t>Overall Acknowledgements</a:t>
            </a:r>
          </a:p>
        </p:txBody>
      </p:sp>
      <p:sp>
        <p:nvSpPr>
          <p:cNvPr id="3" name="Text Placeholder 2">
            <a:extLst>
              <a:ext uri="{FF2B5EF4-FFF2-40B4-BE49-F238E27FC236}">
                <a16:creationId xmlns:a16="http://schemas.microsoft.com/office/drawing/2014/main" id="{7B3EF70F-275C-DD41-9323-4E335B24CD8D}"/>
              </a:ext>
            </a:extLst>
          </p:cNvPr>
          <p:cNvSpPr>
            <a:spLocks noGrp="1"/>
          </p:cNvSpPr>
          <p:nvPr>
            <p:ph type="body" idx="1"/>
          </p:nvPr>
        </p:nvSpPr>
        <p:spPr/>
        <p:txBody>
          <a:bodyPr/>
          <a:lstStyle/>
          <a:p>
            <a:pPr marL="114300" indent="0">
              <a:buNone/>
            </a:pPr>
            <a:r>
              <a:rPr lang="en-US" i="1" dirty="0"/>
              <a:t>For ECP:</a:t>
            </a:r>
          </a:p>
          <a:p>
            <a:pPr marL="114300" indent="0">
              <a:buNone/>
            </a:pPr>
            <a:r>
              <a:rPr lang="en-US" i="1" dirty="0"/>
              <a:t>This research was supported by the </a:t>
            </a:r>
            <a:r>
              <a:rPr lang="en-US" i="1" dirty="0" err="1"/>
              <a:t>Exascale</a:t>
            </a:r>
            <a:r>
              <a:rPr lang="en-US" i="1" dirty="0"/>
              <a:t> Computing Project (17-SC-20-SC), a joint project of the U.S. Department of Energy’s Office of Science and National Nuclear Security Administration, responsible for delivering a capable </a:t>
            </a:r>
            <a:r>
              <a:rPr lang="en-US" i="1" dirty="0" err="1"/>
              <a:t>exascale</a:t>
            </a:r>
            <a:r>
              <a:rPr lang="en-US" i="1" dirty="0"/>
              <a:t> ecosystem, including software, applications, and hardware technology, to support the nation’s </a:t>
            </a:r>
            <a:r>
              <a:rPr lang="en-US" i="1" dirty="0" err="1"/>
              <a:t>exascale</a:t>
            </a:r>
            <a:r>
              <a:rPr lang="en-US" i="1" dirty="0"/>
              <a:t> computing imperative. </a:t>
            </a:r>
          </a:p>
          <a:p>
            <a:pPr marL="114300" indent="0">
              <a:buNone/>
            </a:pPr>
            <a:endParaRPr lang="en-US" i="1" dirty="0"/>
          </a:p>
          <a:p>
            <a:pPr marL="114300" indent="0">
              <a:buNone/>
            </a:pPr>
            <a:r>
              <a:rPr lang="en-US" i="1" dirty="0"/>
              <a:t>For ALCF:</a:t>
            </a:r>
          </a:p>
          <a:p>
            <a:pPr marL="114300" indent="0">
              <a:buNone/>
            </a:pPr>
            <a:r>
              <a:rPr lang="en-US" i="1" dirty="0"/>
              <a:t>This research used resources of the Argonne Leadership Computing Facility, which is a DOE Office of Science User Facility supported under Contract DE-AC02-06CH11357.</a:t>
            </a:r>
          </a:p>
        </p:txBody>
      </p:sp>
    </p:spTree>
    <p:extLst>
      <p:ext uri="{BB962C8B-B14F-4D97-AF65-F5344CB8AC3E}">
        <p14:creationId xmlns:p14="http://schemas.microsoft.com/office/powerpoint/2010/main" val="376133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
          <p:cNvSpPr txBox="1">
            <a:spLocks noGrp="1"/>
          </p:cNvSpPr>
          <p:nvPr>
            <p:ph type="title"/>
          </p:nvPr>
        </p:nvSpPr>
        <p:spPr>
          <a:xfrm>
            <a:off x="288218" y="-36534"/>
            <a:ext cx="10300331" cy="365966"/>
          </a:xfrm>
          <a:prstGeom prst="rect">
            <a:avLst/>
          </a:prstGeom>
          <a:noFill/>
          <a:ln>
            <a:noFill/>
          </a:ln>
        </p:spPr>
        <p:txBody>
          <a:bodyPr spcFirstLastPara="1" wrap="square" lIns="91425" tIns="91425" rIns="91425" bIns="91425" anchor="t" anchorCtr="0">
            <a:noAutofit/>
          </a:bodyPr>
          <a:lstStyle/>
          <a:p>
            <a:pPr marL="0" marR="0" lvl="0" indent="0" algn="l" rtl="0">
              <a:lnSpc>
                <a:spcPct val="85000"/>
              </a:lnSpc>
              <a:spcBef>
                <a:spcPts val="0"/>
              </a:spcBef>
              <a:spcAft>
                <a:spcPts val="0"/>
              </a:spcAft>
              <a:buSzPts val="1400"/>
              <a:buNone/>
            </a:pPr>
            <a:r>
              <a:rPr lang="en-US" sz="2700"/>
              <a:t>Evolution of DOE Leadership Class Systems </a:t>
            </a:r>
            <a:endParaRPr/>
          </a:p>
        </p:txBody>
      </p:sp>
      <p:sp>
        <p:nvSpPr>
          <p:cNvPr id="204" name="Google Shape;204;p4"/>
          <p:cNvSpPr/>
          <p:nvPr/>
        </p:nvSpPr>
        <p:spPr>
          <a:xfrm>
            <a:off x="11634149" y="40479"/>
            <a:ext cx="426243" cy="323166"/>
          </a:xfrm>
          <a:prstGeom prst="rect">
            <a:avLst/>
          </a:prstGeom>
          <a:solidFill>
            <a:srgbClr val="96C0E4"/>
          </a:solidFill>
          <a:ln w="25400" cap="flat" cmpd="sng">
            <a:solidFill>
              <a:srgbClr val="1B466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5" name="Google Shape;205;p4"/>
          <p:cNvSpPr txBox="1"/>
          <p:nvPr/>
        </p:nvSpPr>
        <p:spPr>
          <a:xfrm>
            <a:off x="10043116" y="40479"/>
            <a:ext cx="1673543"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Accelerated node</a:t>
            </a:r>
            <a:endParaRPr sz="1400" b="0" i="0" u="none" strike="noStrike" cap="none">
              <a:solidFill>
                <a:srgbClr val="000000"/>
              </a:solidFill>
              <a:latin typeface="Arial"/>
              <a:ea typeface="Arial"/>
              <a:cs typeface="Arial"/>
              <a:sym typeface="Arial"/>
            </a:endParaRPr>
          </a:p>
        </p:txBody>
      </p:sp>
      <p:graphicFrame>
        <p:nvGraphicFramePr>
          <p:cNvPr id="203" name="Google Shape;203;p4"/>
          <p:cNvGraphicFramePr/>
          <p:nvPr/>
        </p:nvGraphicFramePr>
        <p:xfrm>
          <a:off x="102847" y="415689"/>
          <a:ext cx="11977050" cy="6387602"/>
        </p:xfrm>
        <a:graphic>
          <a:graphicData uri="http://schemas.openxmlformats.org/drawingml/2006/table">
            <a:tbl>
              <a:tblPr>
                <a:noFill/>
                <a:tableStyleId>{E57E909C-82A9-4935-BFDD-38EACDA89928}</a:tableStyleId>
              </a:tblPr>
              <a:tblGrid>
                <a:gridCol w="1559066">
                  <a:extLst>
                    <a:ext uri="{9D8B030D-6E8A-4147-A177-3AD203B41FA5}">
                      <a16:colId xmlns:a16="http://schemas.microsoft.com/office/drawing/2014/main" val="20000"/>
                    </a:ext>
                  </a:extLst>
                </a:gridCol>
                <a:gridCol w="1664277">
                  <a:extLst>
                    <a:ext uri="{9D8B030D-6E8A-4147-A177-3AD203B41FA5}">
                      <a16:colId xmlns:a16="http://schemas.microsoft.com/office/drawing/2014/main" val="20003"/>
                    </a:ext>
                  </a:extLst>
                </a:gridCol>
                <a:gridCol w="1391607">
                  <a:extLst>
                    <a:ext uri="{9D8B030D-6E8A-4147-A177-3AD203B41FA5}">
                      <a16:colId xmlns:a16="http://schemas.microsoft.com/office/drawing/2014/main" val="20004"/>
                    </a:ext>
                  </a:extLst>
                </a:gridCol>
                <a:gridCol w="1466968">
                  <a:extLst>
                    <a:ext uri="{9D8B030D-6E8A-4147-A177-3AD203B41FA5}">
                      <a16:colId xmlns:a16="http://schemas.microsoft.com/office/drawing/2014/main" val="20005"/>
                    </a:ext>
                  </a:extLst>
                </a:gridCol>
                <a:gridCol w="1329164">
                  <a:extLst>
                    <a:ext uri="{9D8B030D-6E8A-4147-A177-3AD203B41FA5}">
                      <a16:colId xmlns:a16="http://schemas.microsoft.com/office/drawing/2014/main" val="20006"/>
                    </a:ext>
                  </a:extLst>
                </a:gridCol>
                <a:gridCol w="1725564">
                  <a:extLst>
                    <a:ext uri="{9D8B030D-6E8A-4147-A177-3AD203B41FA5}">
                      <a16:colId xmlns:a16="http://schemas.microsoft.com/office/drawing/2014/main" val="20007"/>
                    </a:ext>
                  </a:extLst>
                </a:gridCol>
                <a:gridCol w="1420202">
                  <a:extLst>
                    <a:ext uri="{9D8B030D-6E8A-4147-A177-3AD203B41FA5}">
                      <a16:colId xmlns:a16="http://schemas.microsoft.com/office/drawing/2014/main" val="3514643857"/>
                    </a:ext>
                  </a:extLst>
                </a:gridCol>
                <a:gridCol w="1420202">
                  <a:extLst>
                    <a:ext uri="{9D8B030D-6E8A-4147-A177-3AD203B41FA5}">
                      <a16:colId xmlns:a16="http://schemas.microsoft.com/office/drawing/2014/main" val="2414814499"/>
                    </a:ext>
                  </a:extLst>
                </a:gridCol>
              </a:tblGrid>
              <a:tr h="248003">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Name</a:t>
                      </a:r>
                      <a:endParaRPr sz="1400" b="1"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Cori</a:t>
                      </a:r>
                      <a:endParaRPr sz="1400" b="1"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Theta</a:t>
                      </a:r>
                      <a:endParaRPr sz="1400" b="1"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Summit</a:t>
                      </a:r>
                      <a:endParaRPr sz="1400" b="1"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Sierra</a:t>
                      </a:r>
                      <a:endParaRPr sz="1400" b="1"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Perlmutter</a:t>
                      </a:r>
                      <a:endParaRPr sz="1400" b="1"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SzPts val="1400"/>
                        <a:buFont typeface="Arial"/>
                        <a:buNone/>
                      </a:pPr>
                      <a:r>
                        <a:rPr lang="en-US" sz="1400" b="1" u="none" strike="noStrike" cap="none"/>
                        <a:t>Frontier</a:t>
                      </a:r>
                      <a:endParaRPr sz="1400" b="1"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SzPts val="1400"/>
                        <a:buNone/>
                      </a:pPr>
                      <a:r>
                        <a:rPr lang="en-US" sz="1400" b="1" u="none" strike="noStrike" cap="none"/>
                        <a:t>Aurora</a:t>
                      </a:r>
                      <a:endParaRPr sz="1400" b="1" u="none" strike="noStrike" cap="none"/>
                    </a:p>
                  </a:txBody>
                  <a:tcPr marL="51450" marR="51450" marT="25725" marB="25725">
                    <a:solidFill>
                      <a:srgbClr val="96C0E4"/>
                    </a:solidFill>
                  </a:tcPr>
                </a:tc>
                <a:extLst>
                  <a:ext uri="{0D108BD9-81ED-4DB2-BD59-A6C34878D82A}">
                    <a16:rowId xmlns:a16="http://schemas.microsoft.com/office/drawing/2014/main" val="10000"/>
                  </a:ext>
                </a:extLst>
              </a:tr>
              <a:tr h="459267">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System peak (PF)</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Haswell: 2.81</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KNL: 29.5</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11.69</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200</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125</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dirty="0"/>
                        <a:t>&gt; 120</a:t>
                      </a:r>
                      <a:endParaRPr sz="1400" b="0" u="none" strike="noStrike" cap="none" dirty="0"/>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a:t>&gt;1500</a:t>
                      </a:r>
                      <a:endParaRPr lang="en-US"/>
                    </a:p>
                    <a:p>
                      <a:pPr marL="0" marR="0" lvl="0" indent="0" algn="l">
                        <a:lnSpc>
                          <a:spcPct val="100000"/>
                        </a:lnSpc>
                        <a:spcBef>
                          <a:spcPts val="0"/>
                        </a:spcBef>
                        <a:spcAft>
                          <a:spcPts val="0"/>
                        </a:spcAft>
                        <a:buFont typeface="Arial"/>
                        <a:buNone/>
                      </a:pPr>
                      <a:r>
                        <a:rPr lang="en-US" sz="1400" b="0" u="none" strike="noStrike" cap="none"/>
                        <a:t>(1.5 Exaflops)</a:t>
                      </a:r>
                      <a:endParaRPr lang="en-US"/>
                    </a:p>
                  </a:txBody>
                  <a:tcPr marL="51450" marR="51450" marT="25725" marB="25725">
                    <a:solidFill>
                      <a:srgbClr val="96C0E4"/>
                    </a:solidFill>
                  </a:tcPr>
                </a:tc>
                <a:tc>
                  <a:txBody>
                    <a:bodyPr/>
                    <a:lstStyle/>
                    <a:p>
                      <a:pPr marL="0" lvl="0" indent="0" algn="l">
                        <a:lnSpc>
                          <a:spcPct val="100000"/>
                        </a:lnSpc>
                        <a:spcBef>
                          <a:spcPts val="0"/>
                        </a:spcBef>
                        <a:spcAft>
                          <a:spcPts val="0"/>
                        </a:spcAft>
                        <a:buNone/>
                      </a:pPr>
                      <a:r>
                        <a:rPr lang="en-US" sz="1400" b="0" u="none" strike="noStrike" cap="none" dirty="0"/>
                        <a:t>≥ 2000 (2 Exaflops)</a:t>
                      </a:r>
                      <a:endParaRPr lang="en-US" dirty="0"/>
                    </a:p>
                  </a:txBody>
                  <a:tcPr marL="51450" marR="51450" marT="25725" marB="25725">
                    <a:solidFill>
                      <a:srgbClr val="96C0E4"/>
                    </a:solidFill>
                  </a:tcPr>
                </a:tc>
                <a:extLst>
                  <a:ext uri="{0D108BD9-81ED-4DB2-BD59-A6C34878D82A}">
                    <a16:rowId xmlns:a16="http://schemas.microsoft.com/office/drawing/2014/main" val="10001"/>
                  </a:ext>
                </a:extLst>
              </a:tr>
              <a:tr h="459267">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Peak Power (MW)</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4.2</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1.7</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13.3</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6</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SzPts val="1400"/>
                        <a:buFont typeface="Arial"/>
                        <a:buNone/>
                      </a:pPr>
                      <a:endParaRPr sz="1400" b="0"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SzPts val="1400"/>
                        <a:buNone/>
                      </a:pPr>
                      <a:endParaRPr sz="1400" b="0" u="none" strike="noStrike" cap="none"/>
                    </a:p>
                  </a:txBody>
                  <a:tcPr marL="51450" marR="51450" marT="25725" marB="25725">
                    <a:solidFill>
                      <a:srgbClr val="96C0E4"/>
                    </a:solidFill>
                  </a:tcPr>
                </a:tc>
                <a:extLst>
                  <a:ext uri="{0D108BD9-81ED-4DB2-BD59-A6C34878D82A}">
                    <a16:rowId xmlns:a16="http://schemas.microsoft.com/office/drawing/2014/main" val="10002"/>
                  </a:ext>
                </a:extLst>
              </a:tr>
              <a:tr h="1147822">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Total system memory</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Font typeface="Arial"/>
                        <a:buNone/>
                      </a:pPr>
                      <a:r>
                        <a:rPr lang="en-US" sz="1200" b="0" u="none" strike="noStrike" cap="none"/>
                        <a:t>Haswell: </a:t>
                      </a:r>
                      <a:endParaRPr sz="1200" u="none" strike="noStrike" cap="none"/>
                    </a:p>
                    <a:p>
                      <a:pPr marL="0" marR="0" lvl="0" indent="0" algn="l" rtl="0">
                        <a:lnSpc>
                          <a:spcPct val="100000"/>
                        </a:lnSpc>
                        <a:spcBef>
                          <a:spcPts val="0"/>
                        </a:spcBef>
                        <a:spcAft>
                          <a:spcPts val="0"/>
                        </a:spcAft>
                        <a:buFont typeface="Arial"/>
                        <a:buNone/>
                      </a:pPr>
                      <a:r>
                        <a:rPr lang="en-US" sz="1200" b="0" u="none" strike="noStrike" cap="none"/>
                        <a:t>298.5 TB DDR4    </a:t>
                      </a:r>
                      <a:endParaRPr sz="1200" b="0" u="none" strike="noStrike" cap="none"/>
                    </a:p>
                    <a:p>
                      <a:pPr marL="0" marR="0" lvl="0" indent="0" algn="l" rtl="0">
                        <a:lnSpc>
                          <a:spcPct val="100000"/>
                        </a:lnSpc>
                        <a:spcBef>
                          <a:spcPts val="0"/>
                        </a:spcBef>
                        <a:spcAft>
                          <a:spcPts val="0"/>
                        </a:spcAft>
                        <a:buFont typeface="Arial"/>
                        <a:buNone/>
                      </a:pPr>
                      <a:r>
                        <a:rPr lang="en-US" sz="1200" b="0" u="none" strike="noStrike" cap="none"/>
                        <a:t>KNL: 1.06 PB DDR4 + </a:t>
                      </a:r>
                      <a:endParaRPr sz="1200" b="0" u="none" strike="noStrike" cap="none"/>
                    </a:p>
                    <a:p>
                      <a:pPr marL="0" marR="0" lvl="0" indent="0" algn="l" rtl="0">
                        <a:lnSpc>
                          <a:spcPct val="100000"/>
                        </a:lnSpc>
                        <a:spcBef>
                          <a:spcPts val="0"/>
                        </a:spcBef>
                        <a:spcAft>
                          <a:spcPts val="0"/>
                        </a:spcAft>
                        <a:buClr>
                          <a:srgbClr val="000000"/>
                        </a:buClr>
                        <a:buSzPts val="1400"/>
                        <a:buFont typeface="Arial"/>
                        <a:buNone/>
                      </a:pPr>
                      <a:r>
                        <a:rPr lang="en-US" sz="1200" b="0" u="none" strike="noStrike" cap="none"/>
                        <a:t>High Bandwidth Memory</a:t>
                      </a:r>
                      <a:endParaRPr sz="1200" b="0" u="none" strike="noStrike" cap="none"/>
                    </a:p>
                  </a:txBody>
                  <a:tcPr marL="51450" marR="51450" marT="25725" marB="25725"/>
                </a:tc>
                <a:tc>
                  <a:txBody>
                    <a:bodyPr/>
                    <a:lstStyle/>
                    <a:p>
                      <a:pPr marL="0" marR="0" lvl="0" indent="0" algn="l" rtl="0">
                        <a:lnSpc>
                          <a:spcPct val="100000"/>
                        </a:lnSpc>
                        <a:spcBef>
                          <a:spcPts val="0"/>
                        </a:spcBef>
                        <a:spcAft>
                          <a:spcPts val="0"/>
                        </a:spcAft>
                        <a:buFont typeface="Arial"/>
                        <a:buNone/>
                      </a:pPr>
                      <a:r>
                        <a:rPr lang="en-US" sz="1200" b="0" u="none" strike="noStrike" cap="none"/>
                        <a:t>1475 TB: </a:t>
                      </a:r>
                      <a:endParaRPr sz="1200" b="0" u="none" strike="noStrike" cap="none"/>
                    </a:p>
                    <a:p>
                      <a:pPr marL="0" marR="0" lvl="0" indent="0" algn="l" rtl="0">
                        <a:lnSpc>
                          <a:spcPct val="100000"/>
                        </a:lnSpc>
                        <a:spcBef>
                          <a:spcPts val="0"/>
                        </a:spcBef>
                        <a:spcAft>
                          <a:spcPts val="0"/>
                        </a:spcAft>
                        <a:buFont typeface="Arial"/>
                        <a:buNone/>
                      </a:pPr>
                      <a:r>
                        <a:rPr lang="en-US" sz="1200" b="0" u="none" strike="noStrike" cap="none"/>
                        <a:t>843 DDR4 + </a:t>
                      </a:r>
                      <a:endParaRPr sz="1200" b="0" u="none" strike="noStrike" cap="none"/>
                    </a:p>
                    <a:p>
                      <a:pPr marL="0" marR="0" lvl="0" indent="0" algn="l" rtl="0">
                        <a:lnSpc>
                          <a:spcPct val="100000"/>
                        </a:lnSpc>
                        <a:spcBef>
                          <a:spcPts val="0"/>
                        </a:spcBef>
                        <a:spcAft>
                          <a:spcPts val="0"/>
                        </a:spcAft>
                        <a:buFont typeface="Arial"/>
                        <a:buNone/>
                      </a:pPr>
                      <a:r>
                        <a:rPr lang="en-US" sz="1200" b="0" u="none" strike="noStrike" cap="none"/>
                        <a:t>70 MCDRAM + 562 SSD </a:t>
                      </a:r>
                      <a:endParaRPr sz="1200" b="0" u="none" strike="noStrike" cap="none"/>
                    </a:p>
                  </a:txBody>
                  <a:tcPr marL="51450" marR="51450" marT="25725" marB="25725"/>
                </a:tc>
                <a:tc>
                  <a:txBody>
                    <a:bodyPr/>
                    <a:lstStyle/>
                    <a:p>
                      <a:pPr marL="0" marR="0" lvl="0" indent="0" algn="l" rtl="0">
                        <a:lnSpc>
                          <a:spcPct val="100000"/>
                        </a:lnSpc>
                        <a:spcBef>
                          <a:spcPts val="0"/>
                        </a:spcBef>
                        <a:spcAft>
                          <a:spcPts val="0"/>
                        </a:spcAft>
                        <a:buFont typeface="Noto Sans Symbols"/>
                        <a:buNone/>
                      </a:pPr>
                      <a:r>
                        <a:rPr lang="en-US" sz="1200" b="0" u="none" strike="noStrike" cap="none"/>
                        <a:t>2.8 PB:  </a:t>
                      </a:r>
                      <a:endParaRPr sz="1200" b="0" u="none" strike="noStrike" cap="none"/>
                    </a:p>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DDR4,</a:t>
                      </a:r>
                      <a:endParaRPr sz="1200" b="0" u="none" strike="noStrike" cap="none"/>
                    </a:p>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HBM2,</a:t>
                      </a:r>
                      <a:endParaRPr sz="1200" b="0" u="none" strike="noStrike" cap="none"/>
                    </a:p>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PB persistent, memory</a:t>
                      </a:r>
                      <a:endParaRPr sz="12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1.4 PB</a:t>
                      </a:r>
                      <a:endParaRPr sz="1200" u="none" strike="noStrike" cap="none"/>
                    </a:p>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DDR4,</a:t>
                      </a:r>
                      <a:endParaRPr sz="1200" u="none" strike="noStrike" cap="none"/>
                    </a:p>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HBM2,</a:t>
                      </a:r>
                      <a:endParaRPr sz="1200" u="none" strike="noStrike" cap="none"/>
                    </a:p>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PB persistent, memory</a:t>
                      </a:r>
                      <a:endParaRPr sz="1200" u="none" strike="noStrike" cap="none"/>
                    </a:p>
                    <a:p>
                      <a:pPr marL="0" marR="0" lvl="0" indent="0" algn="l" rtl="0">
                        <a:lnSpc>
                          <a:spcPct val="100000"/>
                        </a:lnSpc>
                        <a:spcBef>
                          <a:spcPts val="0"/>
                        </a:spcBef>
                        <a:spcAft>
                          <a:spcPts val="0"/>
                        </a:spcAft>
                        <a:buClr>
                          <a:schemeClr val="dk1"/>
                        </a:buClr>
                        <a:buSzPts val="1400"/>
                        <a:buFont typeface="Noto Sans Symbols"/>
                        <a:buNone/>
                      </a:pPr>
                      <a:endParaRPr sz="12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Noto Sans Symbols"/>
                        <a:buNone/>
                      </a:pPr>
                      <a:r>
                        <a:rPr lang="en-US" sz="1400" b="0" u="none" strike="noStrike" cap="none" dirty="0"/>
                        <a:t>1.92 PB DDR4 + 240 TB HBM</a:t>
                      </a:r>
                      <a:endParaRPr sz="1400" b="0" u="none" strike="noStrike" cap="none" dirty="0"/>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endParaRPr sz="1400" b="0"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None/>
                      </a:pPr>
                      <a:r>
                        <a:rPr lang="en-US" sz="1400" b="0" u="none" strike="noStrike" cap="none"/>
                        <a:t>&gt; 10 PB</a:t>
                      </a:r>
                      <a:endParaRPr sz="1400" b="0" u="none" strike="noStrike" cap="none"/>
                    </a:p>
                  </a:txBody>
                  <a:tcPr marL="51450" marR="51450" marT="25725" marB="25725">
                    <a:solidFill>
                      <a:srgbClr val="96C0E4"/>
                    </a:solidFill>
                  </a:tcPr>
                </a:tc>
                <a:extLst>
                  <a:ext uri="{0D108BD9-81ED-4DB2-BD59-A6C34878D82A}">
                    <a16:rowId xmlns:a16="http://schemas.microsoft.com/office/drawing/2014/main" val="10003"/>
                  </a:ext>
                </a:extLst>
              </a:tr>
              <a:tr h="501569">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Node performance (TF)</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Haswell: 1.178</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KNL: 3.046</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FF0000"/>
                        </a:buClr>
                        <a:buSzPts val="1400"/>
                        <a:buFont typeface="Arial"/>
                        <a:buNone/>
                      </a:pPr>
                      <a:r>
                        <a:rPr lang="en-US" sz="1400" b="0" u="none" strike="noStrike" cap="none"/>
                        <a:t>2.66</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&gt;40</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t>&gt; 70 (GPU)</a:t>
                      </a:r>
                    </a:p>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t>&gt; 4 (CPU)</a:t>
                      </a:r>
                      <a:endParaRPr sz="1400" b="0" u="none" strike="noStrike" cap="none" dirty="0"/>
                    </a:p>
                  </a:txBody>
                  <a:tcPr marL="51450" marR="51450" marT="25725" marB="25725">
                    <a:solidFill>
                      <a:srgbClr val="96C0E4"/>
                    </a:solidFill>
                  </a:tcPr>
                </a:tc>
                <a:tc>
                  <a:txBody>
                    <a:bodyPr/>
                    <a:lstStyle/>
                    <a:p>
                      <a:pPr marL="0" marR="0" lvl="0" indent="0" algn="l" rtl="0">
                        <a:lnSpc>
                          <a:spcPct val="100000"/>
                        </a:lnSpc>
                        <a:spcBef>
                          <a:spcPts val="0"/>
                        </a:spcBef>
                        <a:spcAft>
                          <a:spcPts val="0"/>
                        </a:spcAft>
                        <a:buSzPts val="1400"/>
                        <a:buFont typeface="Arial"/>
                        <a:buNone/>
                      </a:pPr>
                      <a:endParaRPr sz="1400" b="0"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SzPts val="1400"/>
                        <a:buNone/>
                      </a:pPr>
                      <a:r>
                        <a:rPr lang="en-US" sz="1400" b="0" u="none" strike="noStrike" cap="none" dirty="0"/>
                        <a:t>&gt; 130</a:t>
                      </a:r>
                      <a:endParaRPr sz="1400" b="0" u="none" strike="noStrike" cap="none" dirty="0"/>
                    </a:p>
                  </a:txBody>
                  <a:tcPr marL="51450" marR="51450" marT="25725" marB="25725">
                    <a:solidFill>
                      <a:srgbClr val="96C0E4"/>
                    </a:solidFill>
                  </a:tcPr>
                </a:tc>
                <a:extLst>
                  <a:ext uri="{0D108BD9-81ED-4DB2-BD59-A6C34878D82A}">
                    <a16:rowId xmlns:a16="http://schemas.microsoft.com/office/drawing/2014/main" val="10004"/>
                  </a:ext>
                </a:extLst>
              </a:tr>
              <a:tr h="1065497">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Node Processors</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Intel Haswell</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Intel KNL</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Intel KNL</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Font typeface="Arial"/>
                        <a:buNone/>
                      </a:pPr>
                      <a:r>
                        <a:rPr lang="en-US" sz="1400" b="0" u="none" strike="noStrike" cap="none"/>
                        <a:t>2 POWER9 </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6 NVIDIA Volta GPUs</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a:t>2 POWER9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4 NVIDIA Volta GPUs</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dirty="0"/>
                        <a:t>CPU-GPU nodes: AMD EPYC (Milan)</a:t>
                      </a:r>
                      <a:endParaRPr lang="en-US" dirty="0"/>
                    </a:p>
                    <a:p>
                      <a:pPr marL="0" marR="0" lvl="0" indent="0" algn="l" rtl="0">
                        <a:lnSpc>
                          <a:spcPct val="100000"/>
                        </a:lnSpc>
                        <a:spcBef>
                          <a:spcPts val="0"/>
                        </a:spcBef>
                        <a:spcAft>
                          <a:spcPts val="0"/>
                        </a:spcAft>
                        <a:buFont typeface="Arial"/>
                        <a:buNone/>
                      </a:pPr>
                      <a:r>
                        <a:rPr lang="en-US" sz="1400" b="0" i="0" u="none" strike="noStrike" cap="none" dirty="0">
                          <a:solidFill>
                            <a:srgbClr val="000000"/>
                          </a:solidFill>
                          <a:effectLst/>
                          <a:latin typeface="Arial"/>
                          <a:cs typeface="Arial"/>
                        </a:rPr>
                        <a:t>4x NVIDIA </a:t>
                      </a:r>
                      <a:r>
                        <a:rPr lang="en-US" sz="1400" b="0" i="0" u="none" strike="noStrike" cap="none" dirty="0">
                          <a:solidFill>
                            <a:srgbClr val="000000"/>
                          </a:solidFill>
                          <a:effectLst/>
                          <a:latin typeface="Arial"/>
                          <a:cs typeface="Arial"/>
                          <a:sym typeface="Arial"/>
                        </a:rPr>
                        <a:t>A100 GPU</a:t>
                      </a:r>
                      <a:r>
                        <a:rPr lang="en-US" sz="1400" b="0" i="0" u="none" strike="noStrike" cap="none" dirty="0">
                          <a:solidFill>
                            <a:srgbClr val="000000"/>
                          </a:solidFill>
                          <a:effectLst/>
                          <a:latin typeface="Arial"/>
                          <a:cs typeface="Arial"/>
                        </a:rPr>
                        <a:t> </a:t>
                      </a:r>
                      <a:endParaRPr lang="en-US" dirty="0">
                        <a:effectLst/>
                      </a:endParaRPr>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200" b="0" u="none" strike="noStrike" cap="none"/>
                        <a:t>1 AMD EPYC CPU</a:t>
                      </a:r>
                      <a:endParaRPr lang="en-US"/>
                    </a:p>
                    <a:p>
                      <a:pPr marL="0" marR="0" lvl="0" indent="0" algn="l">
                        <a:lnSpc>
                          <a:spcPct val="100000"/>
                        </a:lnSpc>
                        <a:spcBef>
                          <a:spcPts val="0"/>
                        </a:spcBef>
                        <a:spcAft>
                          <a:spcPts val="0"/>
                        </a:spcAft>
                        <a:buFont typeface="Arial"/>
                        <a:buNone/>
                      </a:pPr>
                      <a:r>
                        <a:rPr lang="en-US" sz="1200" b="0" u="none" strike="noStrike" cap="none"/>
                        <a:t>4 AMD Radeon Instinct GPU</a:t>
                      </a:r>
                      <a:endParaRPr lang="en-US"/>
                    </a:p>
                  </a:txBody>
                  <a:tcPr marL="51450" marR="51450" marT="25725" marB="25725">
                    <a:solidFill>
                      <a:srgbClr val="96C0E4"/>
                    </a:solidFill>
                  </a:tcPr>
                </a:tc>
                <a:tc>
                  <a:txBody>
                    <a:bodyPr/>
                    <a:lstStyle/>
                    <a:p>
                      <a:pPr lvl="0" algn="l">
                        <a:lnSpc>
                          <a:spcPct val="100000"/>
                        </a:lnSpc>
                        <a:spcBef>
                          <a:spcPts val="0"/>
                        </a:spcBef>
                        <a:spcAft>
                          <a:spcPts val="0"/>
                        </a:spcAft>
                        <a:buNone/>
                      </a:pPr>
                      <a:r>
                        <a:rPr lang="en-US" sz="1200" b="0" i="0" u="none" strike="noStrike" cap="none" noProof="0"/>
                        <a:t>2 Intel Xeon ”Sapphire Rapids” scalable CPU, 6 Intel “Ponte Vecchio” GPU</a:t>
                      </a:r>
                      <a:endParaRPr lang="en-US"/>
                    </a:p>
                  </a:txBody>
                  <a:tcPr marL="51450" marR="51450" marT="25725" marB="25725">
                    <a:solidFill>
                      <a:srgbClr val="96C0E4"/>
                    </a:solidFill>
                  </a:tcPr>
                </a:tc>
                <a:extLst>
                  <a:ext uri="{0D108BD9-81ED-4DB2-BD59-A6C34878D82A}">
                    <a16:rowId xmlns:a16="http://schemas.microsoft.com/office/drawing/2014/main" val="10005"/>
                  </a:ext>
                </a:extLst>
              </a:tr>
              <a:tr h="661345">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System Size (nodes)</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Haswell; 2,388 nodes</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KNL: 9,688 nodes</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4,392 nodes</a:t>
                      </a:r>
                      <a:endParaRPr sz="1400" b="0" u="none" strike="noStrike" cap="none"/>
                    </a:p>
                    <a:p>
                      <a:pPr marL="0" marR="0" lvl="0" indent="0" algn="l" rtl="0">
                        <a:lnSpc>
                          <a:spcPct val="100000"/>
                        </a:lnSpc>
                        <a:spcBef>
                          <a:spcPts val="0"/>
                        </a:spcBef>
                        <a:spcAft>
                          <a:spcPts val="0"/>
                        </a:spcAft>
                        <a:buClr>
                          <a:srgbClr val="FF0000"/>
                        </a:buClr>
                        <a:buSzPts val="1400"/>
                        <a:buFont typeface="Arial"/>
                        <a:buNone/>
                      </a:pPr>
                      <a:endParaRPr sz="1400" b="0" u="none" strike="noStrike" cap="none"/>
                    </a:p>
                    <a:p>
                      <a:pPr marL="0" marR="0" lvl="0" indent="0" algn="l" rtl="0">
                        <a:lnSpc>
                          <a:spcPct val="100000"/>
                        </a:lnSpc>
                        <a:spcBef>
                          <a:spcPts val="0"/>
                        </a:spcBef>
                        <a:spcAft>
                          <a:spcPts val="0"/>
                        </a:spcAft>
                        <a:buClr>
                          <a:srgbClr val="000000"/>
                        </a:buClr>
                        <a:buSzPts val="1400"/>
                        <a:buFont typeface="Arial"/>
                        <a:buNone/>
                      </a:pP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~4600 nodes</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4320</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dirty="0"/>
                        <a:t>&gt; 1500 (GPU)</a:t>
                      </a:r>
                    </a:p>
                    <a:p>
                      <a:pPr marL="0" marR="0" lvl="0" indent="0" algn="l" rtl="0">
                        <a:lnSpc>
                          <a:spcPct val="100000"/>
                        </a:lnSpc>
                        <a:spcBef>
                          <a:spcPts val="0"/>
                        </a:spcBef>
                        <a:spcAft>
                          <a:spcPts val="0"/>
                        </a:spcAft>
                        <a:buFont typeface="Arial"/>
                        <a:buNone/>
                      </a:pPr>
                      <a:r>
                        <a:rPr lang="en-US" sz="1400" b="0" u="none" strike="noStrike" cap="none" dirty="0"/>
                        <a:t>&gt; 3000 (CPU)</a:t>
                      </a:r>
                      <a:endParaRPr sz="1400" b="0" u="none" strike="noStrike" cap="none" dirty="0"/>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endParaRPr sz="1400" b="0"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None/>
                      </a:pPr>
                      <a:r>
                        <a:rPr lang="en-US" sz="1400" b="0" u="none" strike="noStrike" cap="none" dirty="0"/>
                        <a:t>&gt; 9000</a:t>
                      </a:r>
                      <a:endParaRPr sz="1400" b="0" u="none" strike="noStrike" cap="none" dirty="0"/>
                    </a:p>
                  </a:txBody>
                  <a:tcPr marL="51450" marR="51450" marT="25725" marB="25725">
                    <a:solidFill>
                      <a:srgbClr val="96C0E4"/>
                    </a:solidFill>
                  </a:tcPr>
                </a:tc>
                <a:extLst>
                  <a:ext uri="{0D108BD9-81ED-4DB2-BD59-A6C34878D82A}">
                    <a16:rowId xmlns:a16="http://schemas.microsoft.com/office/drawing/2014/main" val="10006"/>
                  </a:ext>
                </a:extLst>
              </a:tr>
              <a:tr h="459267">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System Interconnect</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Aries</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Aries</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Dual Rail EDR-IB</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Dual Rail EDR-IB</a:t>
                      </a:r>
                      <a:endParaRPr sz="140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dirty="0"/>
                        <a:t>HPE Slingshot</a:t>
                      </a:r>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dirty="0"/>
                        <a:t>HPE</a:t>
                      </a:r>
                      <a:endParaRPr lang="en-US" dirty="0"/>
                    </a:p>
                    <a:p>
                      <a:pPr marL="0" marR="0" lvl="0" indent="0" algn="l">
                        <a:lnSpc>
                          <a:spcPct val="100000"/>
                        </a:lnSpc>
                        <a:spcBef>
                          <a:spcPts val="0"/>
                        </a:spcBef>
                        <a:spcAft>
                          <a:spcPts val="0"/>
                        </a:spcAft>
                        <a:buFont typeface="Arial"/>
                        <a:buNone/>
                      </a:pPr>
                      <a:r>
                        <a:rPr lang="en-US" sz="1400" b="0" u="none" strike="noStrike" cap="none" dirty="0"/>
                        <a:t>Slingshot</a:t>
                      </a:r>
                      <a:endParaRPr lang="en-US" dirty="0"/>
                    </a:p>
                  </a:txBody>
                  <a:tcPr marL="51450" marR="51450" marT="25725" marB="25725">
                    <a:solidFill>
                      <a:srgbClr val="96C0E4"/>
                    </a:solidFill>
                  </a:tcPr>
                </a:tc>
                <a:tc>
                  <a:txBody>
                    <a:bodyPr/>
                    <a:lstStyle/>
                    <a:p>
                      <a:pPr marL="0" marR="0" lvl="0" indent="0" algn="l">
                        <a:lnSpc>
                          <a:spcPct val="100000"/>
                        </a:lnSpc>
                        <a:spcBef>
                          <a:spcPts val="0"/>
                        </a:spcBef>
                        <a:spcAft>
                          <a:spcPts val="0"/>
                        </a:spcAft>
                        <a:buNone/>
                      </a:pPr>
                      <a:r>
                        <a:rPr lang="en-US" sz="1400" b="0" u="none" strike="noStrike" cap="none" dirty="0"/>
                        <a:t>HPE</a:t>
                      </a:r>
                      <a:endParaRPr lang="en-US" dirty="0"/>
                    </a:p>
                    <a:p>
                      <a:pPr marL="0" lvl="0" indent="0" algn="l">
                        <a:lnSpc>
                          <a:spcPct val="100000"/>
                        </a:lnSpc>
                        <a:spcBef>
                          <a:spcPts val="0"/>
                        </a:spcBef>
                        <a:spcAft>
                          <a:spcPts val="0"/>
                        </a:spcAft>
                        <a:buNone/>
                      </a:pPr>
                      <a:r>
                        <a:rPr lang="en-US" sz="1400" b="0" i="0" u="none" strike="noStrike" cap="none" noProof="0" dirty="0">
                          <a:latin typeface="Arial"/>
                        </a:rPr>
                        <a:t>Slingshot</a:t>
                      </a:r>
                      <a:endParaRPr lang="en-US" dirty="0"/>
                    </a:p>
                  </a:txBody>
                  <a:tcPr marL="51450" marR="51450" marT="25725" marB="25725">
                    <a:solidFill>
                      <a:srgbClr val="96C0E4"/>
                    </a:solidFill>
                  </a:tcPr>
                </a:tc>
                <a:extLst>
                  <a:ext uri="{0D108BD9-81ED-4DB2-BD59-A6C34878D82A}">
                    <a16:rowId xmlns:a16="http://schemas.microsoft.com/office/drawing/2014/main" val="10007"/>
                  </a:ext>
                </a:extLst>
              </a:tr>
              <a:tr h="863423">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File System</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28 PB</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rPr>
                        <a:t>&gt;700 GB/s</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Lustre</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10 PB</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744 GB/s</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Lustre</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120 PB</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1 TB/s</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GPFS</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dirty="0"/>
                        <a:t>35 PB All Flash,</a:t>
                      </a:r>
                      <a:endParaRPr lang="en-US" sz="1400" u="none" strike="noStrike" cap="none" dirty="0"/>
                    </a:p>
                    <a:p>
                      <a:pPr marL="0" marR="0" lvl="0" indent="0" algn="l" rtl="0">
                        <a:lnSpc>
                          <a:spcPct val="100000"/>
                        </a:lnSpc>
                        <a:spcBef>
                          <a:spcPts val="0"/>
                        </a:spcBef>
                        <a:spcAft>
                          <a:spcPts val="0"/>
                        </a:spcAft>
                        <a:buFont typeface="Arial"/>
                        <a:buNone/>
                      </a:pPr>
                      <a:r>
                        <a:rPr lang="en-US" sz="1400" b="0" u="none" strike="noStrike" cap="none" dirty="0" err="1"/>
                        <a:t>Lustre</a:t>
                      </a:r>
                      <a:endParaRPr lang="en-US" sz="1400" b="0" u="none" strike="noStrike" cap="none" dirty="0"/>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a:t>2-4x performance / capacity of Summit</a:t>
                      </a:r>
                      <a:endParaRPr lang="en-US"/>
                    </a:p>
                  </a:txBody>
                  <a:tcPr marL="51450" marR="51450" marT="25725" marB="25725">
                    <a:solidFill>
                      <a:srgbClr val="96C0E4"/>
                    </a:solidFill>
                  </a:tcPr>
                </a:tc>
                <a:tc>
                  <a:txBody>
                    <a:bodyPr/>
                    <a:lstStyle/>
                    <a:p>
                      <a:pPr marL="0" lvl="0" indent="0" algn="l">
                        <a:lnSpc>
                          <a:spcPct val="100000"/>
                        </a:lnSpc>
                        <a:spcBef>
                          <a:spcPts val="0"/>
                        </a:spcBef>
                        <a:spcAft>
                          <a:spcPts val="0"/>
                        </a:spcAft>
                        <a:buNone/>
                      </a:pPr>
                      <a:r>
                        <a:rPr lang="en-US" sz="1400" b="0" i="0" u="none" strike="noStrike" cap="none" noProof="0">
                          <a:latin typeface="Arial"/>
                        </a:rPr>
                        <a:t>≥230 PB, ≥25 TB/s (DAOS)</a:t>
                      </a:r>
                      <a:endParaRPr lang="en-US"/>
                    </a:p>
                  </a:txBody>
                  <a:tcPr marL="51450" marR="51450" marT="25725" marB="25725">
                    <a:solidFill>
                      <a:srgbClr val="96C0E4"/>
                    </a:solidFill>
                  </a:tcPr>
                </a:tc>
                <a:extLst>
                  <a:ext uri="{0D108BD9-81ED-4DB2-BD59-A6C34878D82A}">
                    <a16:rowId xmlns:a16="http://schemas.microsoft.com/office/drawing/2014/main" val="10008"/>
                  </a:ext>
                </a:extLst>
              </a:tr>
              <a:tr h="394969">
                <a:tc>
                  <a:txBody>
                    <a:bodyPr/>
                    <a:lstStyle/>
                    <a:p>
                      <a:pPr marL="0" lvl="0" indent="0" algn="l">
                        <a:lnSpc>
                          <a:spcPct val="100000"/>
                        </a:lnSpc>
                        <a:spcBef>
                          <a:spcPts val="0"/>
                        </a:spcBef>
                        <a:spcAft>
                          <a:spcPts val="0"/>
                        </a:spcAft>
                        <a:buNone/>
                      </a:pPr>
                      <a:r>
                        <a:rPr lang="en-US" sz="1400" b="0" u="none" strike="noStrike" cap="none"/>
                        <a:t>Approximate year</a:t>
                      </a:r>
                      <a:endParaRPr sz="1400" b="0" u="none" strike="noStrike" cap="none"/>
                    </a:p>
                  </a:txBody>
                  <a:tcPr marL="51450" marR="51450" marT="25725" marB="25725">
                    <a:solidFill>
                      <a:schemeClr val="bg1"/>
                    </a:solidFill>
                  </a:tcPr>
                </a:tc>
                <a:tc>
                  <a:txBody>
                    <a:bodyPr/>
                    <a:lstStyle/>
                    <a:p>
                      <a:pPr marL="0" lvl="0" indent="0" algn="l">
                        <a:lnSpc>
                          <a:spcPct val="100000"/>
                        </a:lnSpc>
                        <a:spcBef>
                          <a:spcPts val="0"/>
                        </a:spcBef>
                        <a:spcAft>
                          <a:spcPts val="0"/>
                        </a:spcAft>
                        <a:buClr>
                          <a:srgbClr val="000000"/>
                        </a:buClr>
                        <a:buSzPts val="1400"/>
                        <a:buNone/>
                      </a:pPr>
                      <a:r>
                        <a:rPr lang="en-US" sz="1400" b="0" u="none" strike="noStrike" cap="none"/>
                        <a:t>2016</a:t>
                      </a:r>
                      <a:endParaRPr sz="1400" b="0" u="none" strike="noStrike" cap="none"/>
                    </a:p>
                  </a:txBody>
                  <a:tcPr marL="51450" marR="51450" marT="25725" marB="25725">
                    <a:solidFill>
                      <a:schemeClr val="bg1"/>
                    </a:solidFill>
                  </a:tcPr>
                </a:tc>
                <a:tc>
                  <a:txBody>
                    <a:bodyPr/>
                    <a:lstStyle/>
                    <a:p>
                      <a:pPr marL="0" lvl="0" indent="0" algn="l">
                        <a:lnSpc>
                          <a:spcPct val="100000"/>
                        </a:lnSpc>
                        <a:spcBef>
                          <a:spcPts val="0"/>
                        </a:spcBef>
                        <a:spcAft>
                          <a:spcPts val="0"/>
                        </a:spcAft>
                        <a:buClr>
                          <a:srgbClr val="000000"/>
                        </a:buClr>
                        <a:buSzPts val="1400"/>
                        <a:buNone/>
                      </a:pPr>
                      <a:r>
                        <a:rPr lang="en-US" sz="1400" b="0" u="none" strike="noStrike" cap="none"/>
                        <a:t>2016</a:t>
                      </a:r>
                      <a:endParaRPr sz="1400" b="0" u="none" strike="noStrike" cap="none"/>
                    </a:p>
                  </a:txBody>
                  <a:tcPr marL="51450" marR="51450" marT="25725" marB="25725">
                    <a:solidFill>
                      <a:schemeClr val="bg1"/>
                    </a:solidFill>
                  </a:tcPr>
                </a:tc>
                <a:tc>
                  <a:txBody>
                    <a:bodyPr/>
                    <a:lstStyle/>
                    <a:p>
                      <a:pPr marL="0" lvl="0" indent="0" algn="l">
                        <a:lnSpc>
                          <a:spcPct val="100000"/>
                        </a:lnSpc>
                        <a:spcBef>
                          <a:spcPts val="0"/>
                        </a:spcBef>
                        <a:spcAft>
                          <a:spcPts val="0"/>
                        </a:spcAft>
                        <a:buClr>
                          <a:srgbClr val="000000"/>
                        </a:buClr>
                        <a:buSzPts val="1400"/>
                        <a:buNone/>
                      </a:pPr>
                      <a:r>
                        <a:rPr lang="en-US" sz="1400" b="0" u="none" strike="noStrike" cap="none"/>
                        <a:t>2018</a:t>
                      </a:r>
                      <a:endParaRPr sz="1400" b="0"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Clr>
                          <a:srgbClr val="000000"/>
                        </a:buClr>
                        <a:buSzPts val="1400"/>
                        <a:buNone/>
                      </a:pPr>
                      <a:r>
                        <a:rPr lang="en-US" sz="1400" b="0" u="none" strike="noStrike" cap="none"/>
                        <a:t>2018</a:t>
                      </a:r>
                      <a:endParaRPr sz="1400" b="0"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Clr>
                          <a:srgbClr val="000000"/>
                        </a:buClr>
                        <a:buSzPts val="1400"/>
                        <a:buNone/>
                      </a:pPr>
                      <a:r>
                        <a:rPr lang="en-US" sz="1400" b="0" u="none" strike="noStrike" cap="none" dirty="0"/>
                        <a:t>2021</a:t>
                      </a:r>
                      <a:endParaRPr sz="1400" b="0" u="none" strike="noStrike" cap="none" dirty="0"/>
                    </a:p>
                  </a:txBody>
                  <a:tcPr marL="51450" marR="51450" marT="25725" marB="25725">
                    <a:solidFill>
                      <a:srgbClr val="96C0E4"/>
                    </a:solidFill>
                  </a:tcPr>
                </a:tc>
                <a:tc>
                  <a:txBody>
                    <a:bodyPr/>
                    <a:lstStyle/>
                    <a:p>
                      <a:pPr marL="0" lvl="0" indent="0" algn="l">
                        <a:lnSpc>
                          <a:spcPct val="100000"/>
                        </a:lnSpc>
                        <a:spcBef>
                          <a:spcPts val="0"/>
                        </a:spcBef>
                        <a:spcAft>
                          <a:spcPts val="0"/>
                        </a:spcAft>
                        <a:buSzPts val="1400"/>
                        <a:buNone/>
                      </a:pPr>
                      <a:r>
                        <a:rPr lang="en-US" sz="1400" b="0" u="none" strike="noStrike" cap="none" dirty="0"/>
                        <a:t>2021-2022</a:t>
                      </a:r>
                      <a:endParaRPr sz="1400" b="0" u="none" strike="noStrike" cap="none" dirty="0"/>
                    </a:p>
                  </a:txBody>
                  <a:tcPr marL="51450" marR="51450" marT="25725" marB="25725">
                    <a:solidFill>
                      <a:srgbClr val="96C0E4"/>
                    </a:solidFill>
                  </a:tcPr>
                </a:tc>
                <a:tc>
                  <a:txBody>
                    <a:bodyPr/>
                    <a:lstStyle/>
                    <a:p>
                      <a:pPr marL="0" lvl="0" indent="0" algn="l">
                        <a:lnSpc>
                          <a:spcPct val="100000"/>
                        </a:lnSpc>
                        <a:spcBef>
                          <a:spcPts val="0"/>
                        </a:spcBef>
                        <a:spcAft>
                          <a:spcPts val="0"/>
                        </a:spcAft>
                        <a:buSzPts val="1400"/>
                        <a:buNone/>
                      </a:pPr>
                      <a:r>
                        <a:rPr lang="en-US" sz="1400" b="0" i="0" u="none" strike="noStrike" cap="none" noProof="0" dirty="0">
                          <a:latin typeface="Arial"/>
                        </a:rPr>
                        <a:t>2022-2023</a:t>
                      </a:r>
                      <a:endParaRPr sz="1400" b="0" i="0" u="none" strike="noStrike" cap="none" noProof="0" dirty="0">
                        <a:latin typeface="Arial"/>
                      </a:endParaRPr>
                    </a:p>
                  </a:txBody>
                  <a:tcPr marL="51450" marR="51450" marT="25725" marB="25725">
                    <a:solidFill>
                      <a:srgbClr val="96C0E4"/>
                    </a:solidFill>
                  </a:tcPr>
                </a:tc>
                <a:extLst>
                  <a:ext uri="{0D108BD9-81ED-4DB2-BD59-A6C34878D82A}">
                    <a16:rowId xmlns:a16="http://schemas.microsoft.com/office/drawing/2014/main" val="1305180825"/>
                  </a:ext>
                </a:extLst>
              </a:tr>
            </a:tbl>
          </a:graphicData>
        </a:graphic>
      </p:graphicFrame>
      <p:sp>
        <p:nvSpPr>
          <p:cNvPr id="9" name="TextBox 8">
            <a:extLst>
              <a:ext uri="{FF2B5EF4-FFF2-40B4-BE49-F238E27FC236}">
                <a16:creationId xmlns:a16="http://schemas.microsoft.com/office/drawing/2014/main" id="{EAFF5340-5E98-224D-805A-C17C3893896D}"/>
              </a:ext>
            </a:extLst>
          </p:cNvPr>
          <p:cNvSpPr txBox="1"/>
          <p:nvPr/>
        </p:nvSpPr>
        <p:spPr>
          <a:xfrm>
            <a:off x="61176" y="381476"/>
            <a:ext cx="12060392" cy="307777"/>
          </a:xfrm>
          <a:prstGeom prst="rect">
            <a:avLst/>
          </a:prstGeom>
          <a:noFill/>
          <a:ln w="44450">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04728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aphicFrame>
        <p:nvGraphicFramePr>
          <p:cNvPr id="9" name="Google Shape;203;p4">
            <a:extLst>
              <a:ext uri="{FF2B5EF4-FFF2-40B4-BE49-F238E27FC236}">
                <a16:creationId xmlns:a16="http://schemas.microsoft.com/office/drawing/2014/main" id="{8F8ECA82-4DC2-6648-AE22-4E58688C9F30}"/>
              </a:ext>
            </a:extLst>
          </p:cNvPr>
          <p:cNvGraphicFramePr/>
          <p:nvPr/>
        </p:nvGraphicFramePr>
        <p:xfrm>
          <a:off x="102847" y="415689"/>
          <a:ext cx="11977050" cy="6387602"/>
        </p:xfrm>
        <a:graphic>
          <a:graphicData uri="http://schemas.openxmlformats.org/drawingml/2006/table">
            <a:tbl>
              <a:tblPr>
                <a:noFill/>
                <a:tableStyleId>{E57E909C-82A9-4935-BFDD-38EACDA89928}</a:tableStyleId>
              </a:tblPr>
              <a:tblGrid>
                <a:gridCol w="1559066">
                  <a:extLst>
                    <a:ext uri="{9D8B030D-6E8A-4147-A177-3AD203B41FA5}">
                      <a16:colId xmlns:a16="http://schemas.microsoft.com/office/drawing/2014/main" val="20000"/>
                    </a:ext>
                  </a:extLst>
                </a:gridCol>
                <a:gridCol w="1664277">
                  <a:extLst>
                    <a:ext uri="{9D8B030D-6E8A-4147-A177-3AD203B41FA5}">
                      <a16:colId xmlns:a16="http://schemas.microsoft.com/office/drawing/2014/main" val="20003"/>
                    </a:ext>
                  </a:extLst>
                </a:gridCol>
                <a:gridCol w="1391607">
                  <a:extLst>
                    <a:ext uri="{9D8B030D-6E8A-4147-A177-3AD203B41FA5}">
                      <a16:colId xmlns:a16="http://schemas.microsoft.com/office/drawing/2014/main" val="20004"/>
                    </a:ext>
                  </a:extLst>
                </a:gridCol>
                <a:gridCol w="1466968">
                  <a:extLst>
                    <a:ext uri="{9D8B030D-6E8A-4147-A177-3AD203B41FA5}">
                      <a16:colId xmlns:a16="http://schemas.microsoft.com/office/drawing/2014/main" val="20005"/>
                    </a:ext>
                  </a:extLst>
                </a:gridCol>
                <a:gridCol w="1329164">
                  <a:extLst>
                    <a:ext uri="{9D8B030D-6E8A-4147-A177-3AD203B41FA5}">
                      <a16:colId xmlns:a16="http://schemas.microsoft.com/office/drawing/2014/main" val="20006"/>
                    </a:ext>
                  </a:extLst>
                </a:gridCol>
                <a:gridCol w="1725564">
                  <a:extLst>
                    <a:ext uri="{9D8B030D-6E8A-4147-A177-3AD203B41FA5}">
                      <a16:colId xmlns:a16="http://schemas.microsoft.com/office/drawing/2014/main" val="20007"/>
                    </a:ext>
                  </a:extLst>
                </a:gridCol>
                <a:gridCol w="1420202">
                  <a:extLst>
                    <a:ext uri="{9D8B030D-6E8A-4147-A177-3AD203B41FA5}">
                      <a16:colId xmlns:a16="http://schemas.microsoft.com/office/drawing/2014/main" val="3514643857"/>
                    </a:ext>
                  </a:extLst>
                </a:gridCol>
                <a:gridCol w="1420202">
                  <a:extLst>
                    <a:ext uri="{9D8B030D-6E8A-4147-A177-3AD203B41FA5}">
                      <a16:colId xmlns:a16="http://schemas.microsoft.com/office/drawing/2014/main" val="2414814499"/>
                    </a:ext>
                  </a:extLst>
                </a:gridCol>
              </a:tblGrid>
              <a:tr h="248003">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Name</a:t>
                      </a:r>
                      <a:endParaRPr sz="1400" b="1"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Cori</a:t>
                      </a:r>
                      <a:endParaRPr sz="1400" b="1"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Theta</a:t>
                      </a:r>
                      <a:endParaRPr sz="1400" b="1"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Summit</a:t>
                      </a:r>
                      <a:endParaRPr sz="1400" b="1"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Sierra</a:t>
                      </a:r>
                      <a:endParaRPr sz="1400" b="1"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Perlmutter</a:t>
                      </a:r>
                      <a:endParaRPr sz="1400" b="1"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SzPts val="1400"/>
                        <a:buFont typeface="Arial"/>
                        <a:buNone/>
                      </a:pPr>
                      <a:r>
                        <a:rPr lang="en-US" sz="1400" b="1" u="none" strike="noStrike" cap="none"/>
                        <a:t>Frontier</a:t>
                      </a:r>
                      <a:endParaRPr sz="1400" b="1"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SzPts val="1400"/>
                        <a:buNone/>
                      </a:pPr>
                      <a:r>
                        <a:rPr lang="en-US" sz="1400" b="1" u="none" strike="noStrike" cap="none"/>
                        <a:t>Aurora</a:t>
                      </a:r>
                      <a:endParaRPr sz="1400" b="1" u="none" strike="noStrike" cap="none"/>
                    </a:p>
                  </a:txBody>
                  <a:tcPr marL="51450" marR="51450" marT="25725" marB="25725">
                    <a:solidFill>
                      <a:srgbClr val="96C0E4"/>
                    </a:solidFill>
                  </a:tcPr>
                </a:tc>
                <a:extLst>
                  <a:ext uri="{0D108BD9-81ED-4DB2-BD59-A6C34878D82A}">
                    <a16:rowId xmlns:a16="http://schemas.microsoft.com/office/drawing/2014/main" val="10000"/>
                  </a:ext>
                </a:extLst>
              </a:tr>
              <a:tr h="459267">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System peak (PF)</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Haswell: 2.81</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KNL: 29.5</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11.69</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200</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125</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dirty="0"/>
                        <a:t>&gt; 120</a:t>
                      </a:r>
                      <a:endParaRPr sz="1400" b="0" u="none" strike="noStrike" cap="none" dirty="0"/>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a:t>&gt;1500</a:t>
                      </a:r>
                      <a:endParaRPr lang="en-US"/>
                    </a:p>
                    <a:p>
                      <a:pPr marL="0" marR="0" lvl="0" indent="0" algn="l">
                        <a:lnSpc>
                          <a:spcPct val="100000"/>
                        </a:lnSpc>
                        <a:spcBef>
                          <a:spcPts val="0"/>
                        </a:spcBef>
                        <a:spcAft>
                          <a:spcPts val="0"/>
                        </a:spcAft>
                        <a:buFont typeface="Arial"/>
                        <a:buNone/>
                      </a:pPr>
                      <a:r>
                        <a:rPr lang="en-US" sz="1400" b="0" u="none" strike="noStrike" cap="none"/>
                        <a:t>(1.5 Exaflops)</a:t>
                      </a:r>
                      <a:endParaRPr lang="en-US"/>
                    </a:p>
                  </a:txBody>
                  <a:tcPr marL="51450" marR="51450" marT="25725" marB="25725">
                    <a:solidFill>
                      <a:srgbClr val="96C0E4"/>
                    </a:solidFill>
                  </a:tcPr>
                </a:tc>
                <a:tc>
                  <a:txBody>
                    <a:bodyPr/>
                    <a:lstStyle/>
                    <a:p>
                      <a:pPr marL="0" lvl="0" indent="0" algn="l">
                        <a:lnSpc>
                          <a:spcPct val="100000"/>
                        </a:lnSpc>
                        <a:spcBef>
                          <a:spcPts val="0"/>
                        </a:spcBef>
                        <a:spcAft>
                          <a:spcPts val="0"/>
                        </a:spcAft>
                        <a:buNone/>
                      </a:pPr>
                      <a:r>
                        <a:rPr lang="en-US" sz="1400" b="0" u="none" strike="noStrike" cap="none" dirty="0"/>
                        <a:t>≥ 2000 (2 Exaflops)</a:t>
                      </a:r>
                      <a:endParaRPr lang="en-US" dirty="0"/>
                    </a:p>
                  </a:txBody>
                  <a:tcPr marL="51450" marR="51450" marT="25725" marB="25725">
                    <a:solidFill>
                      <a:srgbClr val="96C0E4"/>
                    </a:solidFill>
                  </a:tcPr>
                </a:tc>
                <a:extLst>
                  <a:ext uri="{0D108BD9-81ED-4DB2-BD59-A6C34878D82A}">
                    <a16:rowId xmlns:a16="http://schemas.microsoft.com/office/drawing/2014/main" val="10001"/>
                  </a:ext>
                </a:extLst>
              </a:tr>
              <a:tr h="459267">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Peak Power (MW)</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4.2</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1.7</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13.3</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6</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SzPts val="1400"/>
                        <a:buFont typeface="Arial"/>
                        <a:buNone/>
                      </a:pPr>
                      <a:endParaRPr sz="1400" b="0"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SzPts val="1400"/>
                        <a:buNone/>
                      </a:pPr>
                      <a:endParaRPr sz="1400" b="0" u="none" strike="noStrike" cap="none"/>
                    </a:p>
                  </a:txBody>
                  <a:tcPr marL="51450" marR="51450" marT="25725" marB="25725">
                    <a:solidFill>
                      <a:srgbClr val="96C0E4"/>
                    </a:solidFill>
                  </a:tcPr>
                </a:tc>
                <a:extLst>
                  <a:ext uri="{0D108BD9-81ED-4DB2-BD59-A6C34878D82A}">
                    <a16:rowId xmlns:a16="http://schemas.microsoft.com/office/drawing/2014/main" val="10002"/>
                  </a:ext>
                </a:extLst>
              </a:tr>
              <a:tr h="1147822">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Total system memory</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Font typeface="Arial"/>
                        <a:buNone/>
                      </a:pPr>
                      <a:r>
                        <a:rPr lang="en-US" sz="1200" b="0" u="none" strike="noStrike" cap="none"/>
                        <a:t>Haswell: </a:t>
                      </a:r>
                      <a:endParaRPr sz="1200" u="none" strike="noStrike" cap="none"/>
                    </a:p>
                    <a:p>
                      <a:pPr marL="0" marR="0" lvl="0" indent="0" algn="l" rtl="0">
                        <a:lnSpc>
                          <a:spcPct val="100000"/>
                        </a:lnSpc>
                        <a:spcBef>
                          <a:spcPts val="0"/>
                        </a:spcBef>
                        <a:spcAft>
                          <a:spcPts val="0"/>
                        </a:spcAft>
                        <a:buFont typeface="Arial"/>
                        <a:buNone/>
                      </a:pPr>
                      <a:r>
                        <a:rPr lang="en-US" sz="1200" b="0" u="none" strike="noStrike" cap="none"/>
                        <a:t>298.5 TB DDR4    </a:t>
                      </a:r>
                      <a:endParaRPr sz="1200" b="0" u="none" strike="noStrike" cap="none"/>
                    </a:p>
                    <a:p>
                      <a:pPr marL="0" marR="0" lvl="0" indent="0" algn="l" rtl="0">
                        <a:lnSpc>
                          <a:spcPct val="100000"/>
                        </a:lnSpc>
                        <a:spcBef>
                          <a:spcPts val="0"/>
                        </a:spcBef>
                        <a:spcAft>
                          <a:spcPts val="0"/>
                        </a:spcAft>
                        <a:buFont typeface="Arial"/>
                        <a:buNone/>
                      </a:pPr>
                      <a:r>
                        <a:rPr lang="en-US" sz="1200" b="0" u="none" strike="noStrike" cap="none"/>
                        <a:t>KNL: 1.06 PB DDR4 + </a:t>
                      </a:r>
                      <a:endParaRPr sz="1200" b="0" u="none" strike="noStrike" cap="none"/>
                    </a:p>
                    <a:p>
                      <a:pPr marL="0" marR="0" lvl="0" indent="0" algn="l" rtl="0">
                        <a:lnSpc>
                          <a:spcPct val="100000"/>
                        </a:lnSpc>
                        <a:spcBef>
                          <a:spcPts val="0"/>
                        </a:spcBef>
                        <a:spcAft>
                          <a:spcPts val="0"/>
                        </a:spcAft>
                        <a:buClr>
                          <a:srgbClr val="000000"/>
                        </a:buClr>
                        <a:buSzPts val="1400"/>
                        <a:buFont typeface="Arial"/>
                        <a:buNone/>
                      </a:pPr>
                      <a:r>
                        <a:rPr lang="en-US" sz="1200" b="0" u="none" strike="noStrike" cap="none"/>
                        <a:t>High Bandwidth Memory</a:t>
                      </a:r>
                      <a:endParaRPr sz="1200" b="0" u="none" strike="noStrike" cap="none"/>
                    </a:p>
                  </a:txBody>
                  <a:tcPr marL="51450" marR="51450" marT="25725" marB="25725"/>
                </a:tc>
                <a:tc>
                  <a:txBody>
                    <a:bodyPr/>
                    <a:lstStyle/>
                    <a:p>
                      <a:pPr marL="0" marR="0" lvl="0" indent="0" algn="l" rtl="0">
                        <a:lnSpc>
                          <a:spcPct val="100000"/>
                        </a:lnSpc>
                        <a:spcBef>
                          <a:spcPts val="0"/>
                        </a:spcBef>
                        <a:spcAft>
                          <a:spcPts val="0"/>
                        </a:spcAft>
                        <a:buFont typeface="Arial"/>
                        <a:buNone/>
                      </a:pPr>
                      <a:r>
                        <a:rPr lang="en-US" sz="1200" b="0" u="none" strike="noStrike" cap="none"/>
                        <a:t>1475 TB: </a:t>
                      </a:r>
                      <a:endParaRPr sz="1200" b="0" u="none" strike="noStrike" cap="none"/>
                    </a:p>
                    <a:p>
                      <a:pPr marL="0" marR="0" lvl="0" indent="0" algn="l" rtl="0">
                        <a:lnSpc>
                          <a:spcPct val="100000"/>
                        </a:lnSpc>
                        <a:spcBef>
                          <a:spcPts val="0"/>
                        </a:spcBef>
                        <a:spcAft>
                          <a:spcPts val="0"/>
                        </a:spcAft>
                        <a:buFont typeface="Arial"/>
                        <a:buNone/>
                      </a:pPr>
                      <a:r>
                        <a:rPr lang="en-US" sz="1200" b="0" u="none" strike="noStrike" cap="none"/>
                        <a:t>843 DDR4 + </a:t>
                      </a:r>
                      <a:endParaRPr sz="1200" b="0" u="none" strike="noStrike" cap="none"/>
                    </a:p>
                    <a:p>
                      <a:pPr marL="0" marR="0" lvl="0" indent="0" algn="l" rtl="0">
                        <a:lnSpc>
                          <a:spcPct val="100000"/>
                        </a:lnSpc>
                        <a:spcBef>
                          <a:spcPts val="0"/>
                        </a:spcBef>
                        <a:spcAft>
                          <a:spcPts val="0"/>
                        </a:spcAft>
                        <a:buFont typeface="Arial"/>
                        <a:buNone/>
                      </a:pPr>
                      <a:r>
                        <a:rPr lang="en-US" sz="1200" b="0" u="none" strike="noStrike" cap="none"/>
                        <a:t>70 MCDRAM + 562 SSD </a:t>
                      </a:r>
                      <a:endParaRPr sz="1200" b="0" u="none" strike="noStrike" cap="none"/>
                    </a:p>
                  </a:txBody>
                  <a:tcPr marL="51450" marR="51450" marT="25725" marB="25725"/>
                </a:tc>
                <a:tc>
                  <a:txBody>
                    <a:bodyPr/>
                    <a:lstStyle/>
                    <a:p>
                      <a:pPr marL="0" marR="0" lvl="0" indent="0" algn="l" rtl="0">
                        <a:lnSpc>
                          <a:spcPct val="100000"/>
                        </a:lnSpc>
                        <a:spcBef>
                          <a:spcPts val="0"/>
                        </a:spcBef>
                        <a:spcAft>
                          <a:spcPts val="0"/>
                        </a:spcAft>
                        <a:buFont typeface="Noto Sans Symbols"/>
                        <a:buNone/>
                      </a:pPr>
                      <a:r>
                        <a:rPr lang="en-US" sz="1200" b="0" u="none" strike="noStrike" cap="none"/>
                        <a:t>2.8 PB:  </a:t>
                      </a:r>
                      <a:endParaRPr sz="1200" b="0" u="none" strike="noStrike" cap="none"/>
                    </a:p>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DDR4,</a:t>
                      </a:r>
                      <a:endParaRPr sz="1200" b="0" u="none" strike="noStrike" cap="none"/>
                    </a:p>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HBM2,</a:t>
                      </a:r>
                      <a:endParaRPr sz="1200" b="0" u="none" strike="noStrike" cap="none"/>
                    </a:p>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PB persistent, memory</a:t>
                      </a:r>
                      <a:endParaRPr sz="12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1.4 PB</a:t>
                      </a:r>
                      <a:endParaRPr sz="1200" u="none" strike="noStrike" cap="none"/>
                    </a:p>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DDR4,</a:t>
                      </a:r>
                      <a:endParaRPr sz="1200" u="none" strike="noStrike" cap="none"/>
                    </a:p>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HBM2,</a:t>
                      </a:r>
                      <a:endParaRPr sz="1200" u="none" strike="noStrike" cap="none"/>
                    </a:p>
                    <a:p>
                      <a:pPr marL="0" marR="0" lvl="0" indent="0" algn="l" rtl="0">
                        <a:lnSpc>
                          <a:spcPct val="100000"/>
                        </a:lnSpc>
                        <a:spcBef>
                          <a:spcPts val="0"/>
                        </a:spcBef>
                        <a:spcAft>
                          <a:spcPts val="0"/>
                        </a:spcAft>
                        <a:buClr>
                          <a:schemeClr val="dk1"/>
                        </a:buClr>
                        <a:buSzPts val="1400"/>
                        <a:buFont typeface="Noto Sans Symbols"/>
                        <a:buNone/>
                      </a:pPr>
                      <a:r>
                        <a:rPr lang="en-US" sz="1200" b="0" u="none" strike="noStrike" cap="none"/>
                        <a:t>PB persistent, memory</a:t>
                      </a:r>
                      <a:endParaRPr sz="1200" u="none" strike="noStrike" cap="none"/>
                    </a:p>
                    <a:p>
                      <a:pPr marL="0" marR="0" lvl="0" indent="0" algn="l" rtl="0">
                        <a:lnSpc>
                          <a:spcPct val="100000"/>
                        </a:lnSpc>
                        <a:spcBef>
                          <a:spcPts val="0"/>
                        </a:spcBef>
                        <a:spcAft>
                          <a:spcPts val="0"/>
                        </a:spcAft>
                        <a:buClr>
                          <a:schemeClr val="dk1"/>
                        </a:buClr>
                        <a:buSzPts val="1400"/>
                        <a:buFont typeface="Noto Sans Symbols"/>
                        <a:buNone/>
                      </a:pPr>
                      <a:endParaRPr sz="12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Noto Sans Symbols"/>
                        <a:buNone/>
                      </a:pPr>
                      <a:r>
                        <a:rPr lang="en-US" sz="1400" b="0" u="none" strike="noStrike" cap="none" dirty="0"/>
                        <a:t>1.92 PB DDR4 + 240 TB HBM</a:t>
                      </a:r>
                      <a:endParaRPr sz="1400" b="0" u="none" strike="noStrike" cap="none" dirty="0"/>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endParaRPr sz="1400" b="0"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None/>
                      </a:pPr>
                      <a:r>
                        <a:rPr lang="en-US" sz="1400" b="0" u="none" strike="noStrike" cap="none"/>
                        <a:t>&gt; 10 PB</a:t>
                      </a:r>
                      <a:endParaRPr sz="1400" b="0" u="none" strike="noStrike" cap="none"/>
                    </a:p>
                  </a:txBody>
                  <a:tcPr marL="51450" marR="51450" marT="25725" marB="25725">
                    <a:solidFill>
                      <a:srgbClr val="96C0E4"/>
                    </a:solidFill>
                  </a:tcPr>
                </a:tc>
                <a:extLst>
                  <a:ext uri="{0D108BD9-81ED-4DB2-BD59-A6C34878D82A}">
                    <a16:rowId xmlns:a16="http://schemas.microsoft.com/office/drawing/2014/main" val="10003"/>
                  </a:ext>
                </a:extLst>
              </a:tr>
              <a:tr h="501569">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Node performance (TF)</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t>Haswell: 1.178</a:t>
                      </a:r>
                      <a:endParaRPr sz="1400" b="0" u="none" strike="noStrike" cap="none" dirty="0"/>
                    </a:p>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t>KNL: 3.046</a:t>
                      </a:r>
                      <a:endParaRPr sz="1400" b="0" u="none" strike="noStrike" cap="none" dirty="0"/>
                    </a:p>
                  </a:txBody>
                  <a:tcPr marL="51450" marR="51450" marT="25725" marB="25725"/>
                </a:tc>
                <a:tc>
                  <a:txBody>
                    <a:bodyPr/>
                    <a:lstStyle/>
                    <a:p>
                      <a:pPr marL="0" marR="0" lvl="0" indent="0" algn="l" rtl="0">
                        <a:lnSpc>
                          <a:spcPct val="100000"/>
                        </a:lnSpc>
                        <a:spcBef>
                          <a:spcPts val="0"/>
                        </a:spcBef>
                        <a:spcAft>
                          <a:spcPts val="0"/>
                        </a:spcAft>
                        <a:buClr>
                          <a:srgbClr val="FF0000"/>
                        </a:buClr>
                        <a:buSzPts val="1400"/>
                        <a:buFont typeface="Arial"/>
                        <a:buNone/>
                      </a:pPr>
                      <a:r>
                        <a:rPr lang="en-US" sz="1400" b="0" u="none" strike="noStrike" cap="none"/>
                        <a:t>2.66</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&gt;40</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t>&gt; 70 (GPU)</a:t>
                      </a:r>
                    </a:p>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t>&gt; 4 (CPU)</a:t>
                      </a:r>
                      <a:endParaRPr sz="1400" b="0" u="none" strike="noStrike" cap="none" dirty="0"/>
                    </a:p>
                  </a:txBody>
                  <a:tcPr marL="51450" marR="51450" marT="25725" marB="25725">
                    <a:solidFill>
                      <a:srgbClr val="96C0E4"/>
                    </a:solidFill>
                  </a:tcPr>
                </a:tc>
                <a:tc>
                  <a:txBody>
                    <a:bodyPr/>
                    <a:lstStyle/>
                    <a:p>
                      <a:pPr marL="0" marR="0" lvl="0" indent="0" algn="l" rtl="0">
                        <a:lnSpc>
                          <a:spcPct val="100000"/>
                        </a:lnSpc>
                        <a:spcBef>
                          <a:spcPts val="0"/>
                        </a:spcBef>
                        <a:spcAft>
                          <a:spcPts val="0"/>
                        </a:spcAft>
                        <a:buSzPts val="1400"/>
                        <a:buFont typeface="Arial"/>
                        <a:buNone/>
                      </a:pPr>
                      <a:endParaRPr sz="1400" b="0"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SzPts val="1400"/>
                        <a:buNone/>
                      </a:pPr>
                      <a:r>
                        <a:rPr lang="en-US" sz="1400" b="0" u="none" strike="noStrike" cap="none" dirty="0"/>
                        <a:t>&gt; 130</a:t>
                      </a:r>
                      <a:endParaRPr sz="1400" b="0" u="none" strike="noStrike" cap="none" dirty="0"/>
                    </a:p>
                  </a:txBody>
                  <a:tcPr marL="51450" marR="51450" marT="25725" marB="25725">
                    <a:solidFill>
                      <a:srgbClr val="96C0E4"/>
                    </a:solidFill>
                  </a:tcPr>
                </a:tc>
                <a:extLst>
                  <a:ext uri="{0D108BD9-81ED-4DB2-BD59-A6C34878D82A}">
                    <a16:rowId xmlns:a16="http://schemas.microsoft.com/office/drawing/2014/main" val="10004"/>
                  </a:ext>
                </a:extLst>
              </a:tr>
              <a:tr h="1065497">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Node Processors</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Intel Haswell</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Intel KNL</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Intel KNL</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Font typeface="Arial"/>
                        <a:buNone/>
                      </a:pPr>
                      <a:r>
                        <a:rPr lang="en-US" sz="1400" b="0" u="none" strike="noStrike" cap="none"/>
                        <a:t>2 POWER9 </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6 NVIDIA Volta GPUs</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a:t>2 POWER9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4 NVIDIA Volta GPUs</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dirty="0"/>
                        <a:t>CPU-GPU nodes: AMD EPYC (Milan)</a:t>
                      </a:r>
                      <a:endParaRPr lang="en-US" dirty="0"/>
                    </a:p>
                    <a:p>
                      <a:pPr marL="0" marR="0" lvl="0" indent="0" algn="l" rtl="0">
                        <a:lnSpc>
                          <a:spcPct val="100000"/>
                        </a:lnSpc>
                        <a:spcBef>
                          <a:spcPts val="0"/>
                        </a:spcBef>
                        <a:spcAft>
                          <a:spcPts val="0"/>
                        </a:spcAft>
                        <a:buFont typeface="Arial"/>
                        <a:buNone/>
                      </a:pPr>
                      <a:r>
                        <a:rPr lang="en-US" sz="1400" b="0" i="0" u="none" strike="noStrike" cap="none" dirty="0">
                          <a:solidFill>
                            <a:srgbClr val="000000"/>
                          </a:solidFill>
                          <a:effectLst/>
                          <a:latin typeface="Arial"/>
                          <a:cs typeface="Arial"/>
                        </a:rPr>
                        <a:t>4x NVIDIA </a:t>
                      </a:r>
                      <a:r>
                        <a:rPr lang="en-US" sz="1400" b="0" i="0" u="none" strike="noStrike" cap="none" dirty="0">
                          <a:solidFill>
                            <a:srgbClr val="000000"/>
                          </a:solidFill>
                          <a:effectLst/>
                          <a:latin typeface="Arial"/>
                          <a:cs typeface="Arial"/>
                          <a:sym typeface="Arial"/>
                        </a:rPr>
                        <a:t>A100 GPU</a:t>
                      </a:r>
                      <a:r>
                        <a:rPr lang="en-US" sz="1400" b="0" i="0" u="none" strike="noStrike" cap="none" dirty="0">
                          <a:solidFill>
                            <a:srgbClr val="000000"/>
                          </a:solidFill>
                          <a:effectLst/>
                          <a:latin typeface="Arial"/>
                          <a:cs typeface="Arial"/>
                        </a:rPr>
                        <a:t> </a:t>
                      </a:r>
                      <a:endParaRPr lang="en-US" dirty="0">
                        <a:effectLst/>
                      </a:endParaRPr>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200" b="0" u="none" strike="noStrike" cap="none"/>
                        <a:t>1 AMD EPYC CPU</a:t>
                      </a:r>
                      <a:endParaRPr lang="en-US"/>
                    </a:p>
                    <a:p>
                      <a:pPr marL="0" marR="0" lvl="0" indent="0" algn="l">
                        <a:lnSpc>
                          <a:spcPct val="100000"/>
                        </a:lnSpc>
                        <a:spcBef>
                          <a:spcPts val="0"/>
                        </a:spcBef>
                        <a:spcAft>
                          <a:spcPts val="0"/>
                        </a:spcAft>
                        <a:buFont typeface="Arial"/>
                        <a:buNone/>
                      </a:pPr>
                      <a:r>
                        <a:rPr lang="en-US" sz="1200" b="0" u="none" strike="noStrike" cap="none"/>
                        <a:t>4 AMD Radeon Instinct GPU</a:t>
                      </a:r>
                      <a:endParaRPr lang="en-US"/>
                    </a:p>
                  </a:txBody>
                  <a:tcPr marL="51450" marR="51450" marT="25725" marB="25725">
                    <a:solidFill>
                      <a:srgbClr val="96C0E4"/>
                    </a:solidFill>
                  </a:tcPr>
                </a:tc>
                <a:tc>
                  <a:txBody>
                    <a:bodyPr/>
                    <a:lstStyle/>
                    <a:p>
                      <a:pPr lvl="0" algn="l">
                        <a:lnSpc>
                          <a:spcPct val="100000"/>
                        </a:lnSpc>
                        <a:spcBef>
                          <a:spcPts val="0"/>
                        </a:spcBef>
                        <a:spcAft>
                          <a:spcPts val="0"/>
                        </a:spcAft>
                        <a:buNone/>
                      </a:pPr>
                      <a:r>
                        <a:rPr lang="en-US" sz="1200" b="0" i="0" u="none" strike="noStrike" cap="none" noProof="0"/>
                        <a:t>2 Intel Xeon ”Sapphire Rapids” scalable CPU, 6 Intel “Ponte Vecchio” GPU</a:t>
                      </a:r>
                      <a:endParaRPr lang="en-US"/>
                    </a:p>
                  </a:txBody>
                  <a:tcPr marL="51450" marR="51450" marT="25725" marB="25725">
                    <a:solidFill>
                      <a:srgbClr val="96C0E4"/>
                    </a:solidFill>
                  </a:tcPr>
                </a:tc>
                <a:extLst>
                  <a:ext uri="{0D108BD9-81ED-4DB2-BD59-A6C34878D82A}">
                    <a16:rowId xmlns:a16="http://schemas.microsoft.com/office/drawing/2014/main" val="10005"/>
                  </a:ext>
                </a:extLst>
              </a:tr>
              <a:tr h="661345">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System Size (nodes)</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Haswell; 2,388 nodes</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KNL: 9,688 nodes</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4,392 nodes</a:t>
                      </a:r>
                      <a:endParaRPr sz="1400" b="0" u="none" strike="noStrike" cap="none"/>
                    </a:p>
                    <a:p>
                      <a:pPr marL="0" marR="0" lvl="0" indent="0" algn="l" rtl="0">
                        <a:lnSpc>
                          <a:spcPct val="100000"/>
                        </a:lnSpc>
                        <a:spcBef>
                          <a:spcPts val="0"/>
                        </a:spcBef>
                        <a:spcAft>
                          <a:spcPts val="0"/>
                        </a:spcAft>
                        <a:buClr>
                          <a:srgbClr val="FF0000"/>
                        </a:buClr>
                        <a:buSzPts val="1400"/>
                        <a:buFont typeface="Arial"/>
                        <a:buNone/>
                      </a:pPr>
                      <a:endParaRPr sz="1400" b="0" u="none" strike="noStrike" cap="none"/>
                    </a:p>
                    <a:p>
                      <a:pPr marL="0" marR="0" lvl="0" indent="0" algn="l" rtl="0">
                        <a:lnSpc>
                          <a:spcPct val="100000"/>
                        </a:lnSpc>
                        <a:spcBef>
                          <a:spcPts val="0"/>
                        </a:spcBef>
                        <a:spcAft>
                          <a:spcPts val="0"/>
                        </a:spcAft>
                        <a:buClr>
                          <a:srgbClr val="000000"/>
                        </a:buClr>
                        <a:buSzPts val="1400"/>
                        <a:buFont typeface="Arial"/>
                        <a:buNone/>
                      </a:pP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~4600 nodes</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4320</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dirty="0"/>
                        <a:t>&gt; 1500 (GPU)</a:t>
                      </a:r>
                    </a:p>
                    <a:p>
                      <a:pPr marL="0" marR="0" lvl="0" indent="0" algn="l" rtl="0">
                        <a:lnSpc>
                          <a:spcPct val="100000"/>
                        </a:lnSpc>
                        <a:spcBef>
                          <a:spcPts val="0"/>
                        </a:spcBef>
                        <a:spcAft>
                          <a:spcPts val="0"/>
                        </a:spcAft>
                        <a:buFont typeface="Arial"/>
                        <a:buNone/>
                      </a:pPr>
                      <a:r>
                        <a:rPr lang="en-US" sz="1400" b="0" u="none" strike="noStrike" cap="none" dirty="0"/>
                        <a:t>&gt; 3000 (CPU)</a:t>
                      </a:r>
                      <a:endParaRPr sz="1400" b="0" u="none" strike="noStrike" cap="none" dirty="0"/>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endParaRPr sz="1400" b="0"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None/>
                      </a:pPr>
                      <a:r>
                        <a:rPr lang="en-US" sz="1400" b="0" u="none" strike="noStrike" cap="none" dirty="0"/>
                        <a:t>&gt; 9000</a:t>
                      </a:r>
                      <a:endParaRPr sz="1400" b="0" u="none" strike="noStrike" cap="none" dirty="0"/>
                    </a:p>
                  </a:txBody>
                  <a:tcPr marL="51450" marR="51450" marT="25725" marB="25725">
                    <a:solidFill>
                      <a:srgbClr val="96C0E4"/>
                    </a:solidFill>
                  </a:tcPr>
                </a:tc>
                <a:extLst>
                  <a:ext uri="{0D108BD9-81ED-4DB2-BD59-A6C34878D82A}">
                    <a16:rowId xmlns:a16="http://schemas.microsoft.com/office/drawing/2014/main" val="10006"/>
                  </a:ext>
                </a:extLst>
              </a:tr>
              <a:tr h="459267">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System Interconnect</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Aries</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Aries</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Dual Rail EDR-IB</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Dual Rail EDR-IB</a:t>
                      </a:r>
                      <a:endParaRPr sz="140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dirty="0"/>
                        <a:t>HPE Slingshot</a:t>
                      </a:r>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dirty="0"/>
                        <a:t>HPE</a:t>
                      </a:r>
                      <a:endParaRPr lang="en-US" dirty="0"/>
                    </a:p>
                    <a:p>
                      <a:pPr marL="0" marR="0" lvl="0" indent="0" algn="l">
                        <a:lnSpc>
                          <a:spcPct val="100000"/>
                        </a:lnSpc>
                        <a:spcBef>
                          <a:spcPts val="0"/>
                        </a:spcBef>
                        <a:spcAft>
                          <a:spcPts val="0"/>
                        </a:spcAft>
                        <a:buFont typeface="Arial"/>
                        <a:buNone/>
                      </a:pPr>
                      <a:r>
                        <a:rPr lang="en-US" sz="1400" b="0" u="none" strike="noStrike" cap="none" dirty="0"/>
                        <a:t>Slingshot</a:t>
                      </a:r>
                      <a:endParaRPr lang="en-US" dirty="0"/>
                    </a:p>
                  </a:txBody>
                  <a:tcPr marL="51450" marR="51450" marT="25725" marB="25725">
                    <a:solidFill>
                      <a:srgbClr val="96C0E4"/>
                    </a:solidFill>
                  </a:tcPr>
                </a:tc>
                <a:tc>
                  <a:txBody>
                    <a:bodyPr/>
                    <a:lstStyle/>
                    <a:p>
                      <a:pPr marL="0" marR="0" lvl="0" indent="0" algn="l">
                        <a:lnSpc>
                          <a:spcPct val="100000"/>
                        </a:lnSpc>
                        <a:spcBef>
                          <a:spcPts val="0"/>
                        </a:spcBef>
                        <a:spcAft>
                          <a:spcPts val="0"/>
                        </a:spcAft>
                        <a:buNone/>
                      </a:pPr>
                      <a:r>
                        <a:rPr lang="en-US" sz="1400" b="0" u="none" strike="noStrike" cap="none" dirty="0"/>
                        <a:t>HPE</a:t>
                      </a:r>
                      <a:endParaRPr lang="en-US" dirty="0"/>
                    </a:p>
                    <a:p>
                      <a:pPr marL="0" lvl="0" indent="0" algn="l">
                        <a:lnSpc>
                          <a:spcPct val="100000"/>
                        </a:lnSpc>
                        <a:spcBef>
                          <a:spcPts val="0"/>
                        </a:spcBef>
                        <a:spcAft>
                          <a:spcPts val="0"/>
                        </a:spcAft>
                        <a:buNone/>
                      </a:pPr>
                      <a:r>
                        <a:rPr lang="en-US" sz="1400" b="0" i="0" u="none" strike="noStrike" cap="none" noProof="0" dirty="0">
                          <a:latin typeface="Arial"/>
                        </a:rPr>
                        <a:t>Slingshot</a:t>
                      </a:r>
                      <a:endParaRPr lang="en-US" dirty="0"/>
                    </a:p>
                  </a:txBody>
                  <a:tcPr marL="51450" marR="51450" marT="25725" marB="25725">
                    <a:solidFill>
                      <a:srgbClr val="96C0E4"/>
                    </a:solidFill>
                  </a:tcPr>
                </a:tc>
                <a:extLst>
                  <a:ext uri="{0D108BD9-81ED-4DB2-BD59-A6C34878D82A}">
                    <a16:rowId xmlns:a16="http://schemas.microsoft.com/office/drawing/2014/main" val="10007"/>
                  </a:ext>
                </a:extLst>
              </a:tr>
              <a:tr h="863423">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File System</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28 PB</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rPr>
                        <a:t>&gt;700 GB/s</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Lustre</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10 PB</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744 GB/s</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Lustre</a:t>
                      </a:r>
                      <a:endParaRPr sz="1400" b="0" u="none" strike="noStrike" cap="none"/>
                    </a:p>
                  </a:txBody>
                  <a:tcPr marL="51450" marR="51450" marT="25725" marB="2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a:t>120 PB</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1 TB/s</a:t>
                      </a:r>
                      <a:endParaRPr sz="1400" b="0" u="none" strike="noStrike" cap="none"/>
                    </a:p>
                    <a:p>
                      <a:pPr marL="0" marR="0" lvl="0" indent="0" algn="l" rtl="0">
                        <a:lnSpc>
                          <a:spcPct val="100000"/>
                        </a:lnSpc>
                        <a:spcBef>
                          <a:spcPts val="0"/>
                        </a:spcBef>
                        <a:spcAft>
                          <a:spcPts val="0"/>
                        </a:spcAft>
                        <a:buClr>
                          <a:srgbClr val="000000"/>
                        </a:buClr>
                        <a:buSzPts val="1400"/>
                        <a:buFont typeface="Arial"/>
                        <a:buNone/>
                      </a:pPr>
                      <a:r>
                        <a:rPr lang="en-US" sz="1400" b="0" u="none" strike="noStrike" cap="none"/>
                        <a:t>GPFS</a:t>
                      </a: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b="0" u="none" strike="noStrike" cap="none"/>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dirty="0"/>
                        <a:t>35 PB All Flash,</a:t>
                      </a:r>
                      <a:endParaRPr lang="en-US" sz="1400" u="none" strike="noStrike" cap="none" dirty="0"/>
                    </a:p>
                    <a:p>
                      <a:pPr marL="0" marR="0" lvl="0" indent="0" algn="l" rtl="0">
                        <a:lnSpc>
                          <a:spcPct val="100000"/>
                        </a:lnSpc>
                        <a:spcBef>
                          <a:spcPts val="0"/>
                        </a:spcBef>
                        <a:spcAft>
                          <a:spcPts val="0"/>
                        </a:spcAft>
                        <a:buFont typeface="Arial"/>
                        <a:buNone/>
                      </a:pPr>
                      <a:r>
                        <a:rPr lang="en-US" sz="1400" b="0" u="none" strike="noStrike" cap="none" dirty="0" err="1"/>
                        <a:t>Lustre</a:t>
                      </a:r>
                      <a:endParaRPr lang="en-US" sz="1400" b="0" u="none" strike="noStrike" cap="none" dirty="0"/>
                    </a:p>
                  </a:txBody>
                  <a:tcPr marL="51450" marR="51450" marT="25725" marB="25725">
                    <a:solidFill>
                      <a:srgbClr val="96C0E4"/>
                    </a:solidFill>
                  </a:tcPr>
                </a:tc>
                <a:tc>
                  <a:txBody>
                    <a:bodyPr/>
                    <a:lstStyle/>
                    <a:p>
                      <a:pPr marL="0" marR="0" lvl="0" indent="0" algn="l" rtl="0">
                        <a:lnSpc>
                          <a:spcPct val="100000"/>
                        </a:lnSpc>
                        <a:spcBef>
                          <a:spcPts val="0"/>
                        </a:spcBef>
                        <a:spcAft>
                          <a:spcPts val="0"/>
                        </a:spcAft>
                        <a:buFont typeface="Arial"/>
                        <a:buNone/>
                      </a:pPr>
                      <a:r>
                        <a:rPr lang="en-US" sz="1400" b="0" u="none" strike="noStrike" cap="none"/>
                        <a:t>2-4x performance / capacity of Summit</a:t>
                      </a:r>
                      <a:endParaRPr lang="en-US"/>
                    </a:p>
                  </a:txBody>
                  <a:tcPr marL="51450" marR="51450" marT="25725" marB="25725">
                    <a:solidFill>
                      <a:srgbClr val="96C0E4"/>
                    </a:solidFill>
                  </a:tcPr>
                </a:tc>
                <a:tc>
                  <a:txBody>
                    <a:bodyPr/>
                    <a:lstStyle/>
                    <a:p>
                      <a:pPr marL="0" lvl="0" indent="0" algn="l">
                        <a:lnSpc>
                          <a:spcPct val="100000"/>
                        </a:lnSpc>
                        <a:spcBef>
                          <a:spcPts val="0"/>
                        </a:spcBef>
                        <a:spcAft>
                          <a:spcPts val="0"/>
                        </a:spcAft>
                        <a:buNone/>
                      </a:pPr>
                      <a:r>
                        <a:rPr lang="en-US" sz="1400" b="0" i="0" u="none" strike="noStrike" cap="none" noProof="0">
                          <a:latin typeface="Arial"/>
                        </a:rPr>
                        <a:t>≥230 PB, ≥25 TB/s (DAOS)</a:t>
                      </a:r>
                      <a:endParaRPr lang="en-US"/>
                    </a:p>
                  </a:txBody>
                  <a:tcPr marL="51450" marR="51450" marT="25725" marB="25725">
                    <a:solidFill>
                      <a:srgbClr val="96C0E4"/>
                    </a:solidFill>
                  </a:tcPr>
                </a:tc>
                <a:extLst>
                  <a:ext uri="{0D108BD9-81ED-4DB2-BD59-A6C34878D82A}">
                    <a16:rowId xmlns:a16="http://schemas.microsoft.com/office/drawing/2014/main" val="10008"/>
                  </a:ext>
                </a:extLst>
              </a:tr>
              <a:tr h="394969">
                <a:tc>
                  <a:txBody>
                    <a:bodyPr/>
                    <a:lstStyle/>
                    <a:p>
                      <a:pPr marL="0" lvl="0" indent="0" algn="l">
                        <a:lnSpc>
                          <a:spcPct val="100000"/>
                        </a:lnSpc>
                        <a:spcBef>
                          <a:spcPts val="0"/>
                        </a:spcBef>
                        <a:spcAft>
                          <a:spcPts val="0"/>
                        </a:spcAft>
                        <a:buNone/>
                      </a:pPr>
                      <a:r>
                        <a:rPr lang="en-US" sz="1400" b="0" u="none" strike="noStrike" cap="none"/>
                        <a:t>Approximate year</a:t>
                      </a:r>
                      <a:endParaRPr sz="1400" b="0" u="none" strike="noStrike" cap="none"/>
                    </a:p>
                  </a:txBody>
                  <a:tcPr marL="51450" marR="51450" marT="25725" marB="25725">
                    <a:solidFill>
                      <a:schemeClr val="bg1"/>
                    </a:solidFill>
                  </a:tcPr>
                </a:tc>
                <a:tc>
                  <a:txBody>
                    <a:bodyPr/>
                    <a:lstStyle/>
                    <a:p>
                      <a:pPr marL="0" lvl="0" indent="0" algn="l">
                        <a:lnSpc>
                          <a:spcPct val="100000"/>
                        </a:lnSpc>
                        <a:spcBef>
                          <a:spcPts val="0"/>
                        </a:spcBef>
                        <a:spcAft>
                          <a:spcPts val="0"/>
                        </a:spcAft>
                        <a:buClr>
                          <a:srgbClr val="000000"/>
                        </a:buClr>
                        <a:buSzPts val="1400"/>
                        <a:buNone/>
                      </a:pPr>
                      <a:r>
                        <a:rPr lang="en-US" sz="1400" b="0" u="none" strike="noStrike" cap="none"/>
                        <a:t>2016</a:t>
                      </a:r>
                      <a:endParaRPr sz="1400" b="0" u="none" strike="noStrike" cap="none"/>
                    </a:p>
                  </a:txBody>
                  <a:tcPr marL="51450" marR="51450" marT="25725" marB="25725">
                    <a:solidFill>
                      <a:schemeClr val="bg1"/>
                    </a:solidFill>
                  </a:tcPr>
                </a:tc>
                <a:tc>
                  <a:txBody>
                    <a:bodyPr/>
                    <a:lstStyle/>
                    <a:p>
                      <a:pPr marL="0" lvl="0" indent="0" algn="l">
                        <a:lnSpc>
                          <a:spcPct val="100000"/>
                        </a:lnSpc>
                        <a:spcBef>
                          <a:spcPts val="0"/>
                        </a:spcBef>
                        <a:spcAft>
                          <a:spcPts val="0"/>
                        </a:spcAft>
                        <a:buClr>
                          <a:srgbClr val="000000"/>
                        </a:buClr>
                        <a:buSzPts val="1400"/>
                        <a:buNone/>
                      </a:pPr>
                      <a:r>
                        <a:rPr lang="en-US" sz="1400" b="0" u="none" strike="noStrike" cap="none"/>
                        <a:t>2016</a:t>
                      </a:r>
                      <a:endParaRPr sz="1400" b="0" u="none" strike="noStrike" cap="none"/>
                    </a:p>
                  </a:txBody>
                  <a:tcPr marL="51450" marR="51450" marT="25725" marB="25725">
                    <a:solidFill>
                      <a:schemeClr val="bg1"/>
                    </a:solidFill>
                  </a:tcPr>
                </a:tc>
                <a:tc>
                  <a:txBody>
                    <a:bodyPr/>
                    <a:lstStyle/>
                    <a:p>
                      <a:pPr marL="0" lvl="0" indent="0" algn="l">
                        <a:lnSpc>
                          <a:spcPct val="100000"/>
                        </a:lnSpc>
                        <a:spcBef>
                          <a:spcPts val="0"/>
                        </a:spcBef>
                        <a:spcAft>
                          <a:spcPts val="0"/>
                        </a:spcAft>
                        <a:buClr>
                          <a:srgbClr val="000000"/>
                        </a:buClr>
                        <a:buSzPts val="1400"/>
                        <a:buNone/>
                      </a:pPr>
                      <a:r>
                        <a:rPr lang="en-US" sz="1400" b="0" u="none" strike="noStrike" cap="none"/>
                        <a:t>2018</a:t>
                      </a:r>
                      <a:endParaRPr sz="1400" b="0"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Clr>
                          <a:srgbClr val="000000"/>
                        </a:buClr>
                        <a:buSzPts val="1400"/>
                        <a:buNone/>
                      </a:pPr>
                      <a:r>
                        <a:rPr lang="en-US" sz="1400" b="0" u="none" strike="noStrike" cap="none"/>
                        <a:t>2018</a:t>
                      </a:r>
                      <a:endParaRPr sz="1400" b="0" u="none" strike="noStrike" cap="none"/>
                    </a:p>
                  </a:txBody>
                  <a:tcPr marL="51450" marR="51450" marT="25725" marB="25725">
                    <a:solidFill>
                      <a:srgbClr val="96C0E4"/>
                    </a:solidFill>
                  </a:tcPr>
                </a:tc>
                <a:tc>
                  <a:txBody>
                    <a:bodyPr/>
                    <a:lstStyle/>
                    <a:p>
                      <a:pPr marL="0" lvl="0" indent="0" algn="l">
                        <a:lnSpc>
                          <a:spcPct val="100000"/>
                        </a:lnSpc>
                        <a:spcBef>
                          <a:spcPts val="0"/>
                        </a:spcBef>
                        <a:spcAft>
                          <a:spcPts val="0"/>
                        </a:spcAft>
                        <a:buClr>
                          <a:srgbClr val="000000"/>
                        </a:buClr>
                        <a:buSzPts val="1400"/>
                        <a:buNone/>
                      </a:pPr>
                      <a:r>
                        <a:rPr lang="en-US" sz="1400" b="0" u="none" strike="noStrike" cap="none" dirty="0"/>
                        <a:t>2021</a:t>
                      </a:r>
                      <a:endParaRPr sz="1400" b="0" u="none" strike="noStrike" cap="none" dirty="0"/>
                    </a:p>
                  </a:txBody>
                  <a:tcPr marL="51450" marR="51450" marT="25725" marB="25725">
                    <a:solidFill>
                      <a:srgbClr val="96C0E4"/>
                    </a:solidFill>
                  </a:tcPr>
                </a:tc>
                <a:tc>
                  <a:txBody>
                    <a:bodyPr/>
                    <a:lstStyle/>
                    <a:p>
                      <a:pPr marL="0" lvl="0" indent="0" algn="l">
                        <a:lnSpc>
                          <a:spcPct val="100000"/>
                        </a:lnSpc>
                        <a:spcBef>
                          <a:spcPts val="0"/>
                        </a:spcBef>
                        <a:spcAft>
                          <a:spcPts val="0"/>
                        </a:spcAft>
                        <a:buSzPts val="1400"/>
                        <a:buNone/>
                      </a:pPr>
                      <a:r>
                        <a:rPr lang="en-US" sz="1400" b="0" u="none" strike="noStrike" cap="none" dirty="0"/>
                        <a:t>2021-2022</a:t>
                      </a:r>
                      <a:endParaRPr sz="1400" b="0" u="none" strike="noStrike" cap="none" dirty="0"/>
                    </a:p>
                  </a:txBody>
                  <a:tcPr marL="51450" marR="51450" marT="25725" marB="25725">
                    <a:solidFill>
                      <a:srgbClr val="96C0E4"/>
                    </a:solidFill>
                  </a:tcPr>
                </a:tc>
                <a:tc>
                  <a:txBody>
                    <a:bodyPr/>
                    <a:lstStyle/>
                    <a:p>
                      <a:pPr marL="0" lvl="0" indent="0" algn="l">
                        <a:lnSpc>
                          <a:spcPct val="100000"/>
                        </a:lnSpc>
                        <a:spcBef>
                          <a:spcPts val="0"/>
                        </a:spcBef>
                        <a:spcAft>
                          <a:spcPts val="0"/>
                        </a:spcAft>
                        <a:buSzPts val="1400"/>
                        <a:buNone/>
                      </a:pPr>
                      <a:r>
                        <a:rPr lang="en-US" sz="1400" b="0" i="0" u="none" strike="noStrike" cap="none" noProof="0" dirty="0">
                          <a:latin typeface="Arial"/>
                        </a:rPr>
                        <a:t>2022-2023</a:t>
                      </a:r>
                      <a:endParaRPr sz="1400" b="0" i="0" u="none" strike="noStrike" cap="none" noProof="0" dirty="0">
                        <a:latin typeface="Arial"/>
                      </a:endParaRPr>
                    </a:p>
                  </a:txBody>
                  <a:tcPr marL="51450" marR="51450" marT="25725" marB="25725">
                    <a:solidFill>
                      <a:srgbClr val="96C0E4"/>
                    </a:solidFill>
                  </a:tcPr>
                </a:tc>
                <a:extLst>
                  <a:ext uri="{0D108BD9-81ED-4DB2-BD59-A6C34878D82A}">
                    <a16:rowId xmlns:a16="http://schemas.microsoft.com/office/drawing/2014/main" val="1305180825"/>
                  </a:ext>
                </a:extLst>
              </a:tr>
            </a:tbl>
          </a:graphicData>
        </a:graphic>
      </p:graphicFrame>
      <p:sp>
        <p:nvSpPr>
          <p:cNvPr id="202" name="Google Shape;202;p4"/>
          <p:cNvSpPr txBox="1">
            <a:spLocks noGrp="1"/>
          </p:cNvSpPr>
          <p:nvPr>
            <p:ph type="title"/>
          </p:nvPr>
        </p:nvSpPr>
        <p:spPr>
          <a:xfrm>
            <a:off x="288218" y="-36534"/>
            <a:ext cx="10300331" cy="365966"/>
          </a:xfrm>
          <a:prstGeom prst="rect">
            <a:avLst/>
          </a:prstGeom>
          <a:noFill/>
          <a:ln>
            <a:noFill/>
          </a:ln>
        </p:spPr>
        <p:txBody>
          <a:bodyPr spcFirstLastPara="1" wrap="square" lIns="91425" tIns="91425" rIns="91425" bIns="91425" anchor="t" anchorCtr="0">
            <a:noAutofit/>
          </a:bodyPr>
          <a:lstStyle/>
          <a:p>
            <a:pPr marL="0" marR="0" lvl="0" indent="0" algn="l" rtl="0">
              <a:lnSpc>
                <a:spcPct val="85000"/>
              </a:lnSpc>
              <a:spcBef>
                <a:spcPts val="0"/>
              </a:spcBef>
              <a:spcAft>
                <a:spcPts val="0"/>
              </a:spcAft>
              <a:buSzPts val="1400"/>
              <a:buNone/>
            </a:pPr>
            <a:r>
              <a:rPr lang="en-US" sz="2700"/>
              <a:t>Evolution of DOE Leadership Class Systems </a:t>
            </a:r>
            <a:endParaRPr/>
          </a:p>
        </p:txBody>
      </p:sp>
      <p:sp>
        <p:nvSpPr>
          <p:cNvPr id="204" name="Google Shape;204;p4"/>
          <p:cNvSpPr/>
          <p:nvPr/>
        </p:nvSpPr>
        <p:spPr>
          <a:xfrm>
            <a:off x="11634149" y="40479"/>
            <a:ext cx="426243" cy="323166"/>
          </a:xfrm>
          <a:prstGeom prst="rect">
            <a:avLst/>
          </a:prstGeom>
          <a:solidFill>
            <a:srgbClr val="96C0E4"/>
          </a:solidFill>
          <a:ln w="25400" cap="flat" cmpd="sng">
            <a:solidFill>
              <a:srgbClr val="1B466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5" name="Google Shape;205;p4"/>
          <p:cNvSpPr txBox="1"/>
          <p:nvPr/>
        </p:nvSpPr>
        <p:spPr>
          <a:xfrm>
            <a:off x="10043116" y="40479"/>
            <a:ext cx="1673543"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Accelerated node</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3B669ED-2135-4B91-BA07-DA0137415578}"/>
              </a:ext>
            </a:extLst>
          </p:cNvPr>
          <p:cNvSpPr txBox="1"/>
          <p:nvPr/>
        </p:nvSpPr>
        <p:spPr>
          <a:xfrm>
            <a:off x="73152" y="3236975"/>
            <a:ext cx="12060392" cy="1169551"/>
          </a:xfrm>
          <a:prstGeom prst="rect">
            <a:avLst/>
          </a:prstGeom>
          <a:noFill/>
          <a:ln w="44450">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algn="l"/>
            <a:endParaRPr lang="en-US"/>
          </a:p>
          <a:p>
            <a:pPr algn="l"/>
            <a:endParaRPr lang="en-US"/>
          </a:p>
          <a:p>
            <a:pPr algn="l"/>
            <a:endParaRPr lang="en-US"/>
          </a:p>
          <a:p>
            <a:pPr algn="l"/>
            <a:endParaRPr lang="en-US"/>
          </a:p>
        </p:txBody>
      </p:sp>
      <p:sp>
        <p:nvSpPr>
          <p:cNvPr id="7" name="TextBox 6">
            <a:extLst>
              <a:ext uri="{FF2B5EF4-FFF2-40B4-BE49-F238E27FC236}">
                <a16:creationId xmlns:a16="http://schemas.microsoft.com/office/drawing/2014/main" id="{E548960E-B8CB-F74F-AEBE-75C9041AFFC6}"/>
              </a:ext>
            </a:extLst>
          </p:cNvPr>
          <p:cNvSpPr txBox="1"/>
          <p:nvPr/>
        </p:nvSpPr>
        <p:spPr>
          <a:xfrm>
            <a:off x="73153" y="6374664"/>
            <a:ext cx="12060391" cy="523220"/>
          </a:xfrm>
          <a:prstGeom prst="rect">
            <a:avLst/>
          </a:prstGeom>
          <a:noFill/>
          <a:ln w="44450">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algn="l"/>
            <a:endParaRPr lang="en-US"/>
          </a:p>
        </p:txBody>
      </p:sp>
      <p:sp>
        <p:nvSpPr>
          <p:cNvPr id="8" name="TextBox 7">
            <a:extLst>
              <a:ext uri="{FF2B5EF4-FFF2-40B4-BE49-F238E27FC236}">
                <a16:creationId xmlns:a16="http://schemas.microsoft.com/office/drawing/2014/main" id="{C4BED081-92C4-E44C-8144-E3313C1771CE}"/>
              </a:ext>
            </a:extLst>
          </p:cNvPr>
          <p:cNvSpPr txBox="1"/>
          <p:nvPr/>
        </p:nvSpPr>
        <p:spPr>
          <a:xfrm>
            <a:off x="61176" y="381476"/>
            <a:ext cx="12060392" cy="307777"/>
          </a:xfrm>
          <a:prstGeom prst="rect">
            <a:avLst/>
          </a:prstGeom>
          <a:noFill/>
          <a:ln w="44450">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25465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7"/>
          <p:cNvSpPr txBox="1">
            <a:spLocks noGrp="1"/>
          </p:cNvSpPr>
          <p:nvPr>
            <p:ph type="title"/>
          </p:nvPr>
        </p:nvSpPr>
        <p:spPr>
          <a:xfrm>
            <a:off x="292608" y="173736"/>
            <a:ext cx="11375136" cy="484748"/>
          </a:xfrm>
          <a:prstGeom prst="rect">
            <a:avLst/>
          </a:prstGeom>
          <a:noFill/>
          <a:ln>
            <a:noFill/>
          </a:ln>
        </p:spPr>
        <p:txBody>
          <a:bodyPr spcFirstLastPara="1" wrap="square" lIns="91425" tIns="91425" rIns="91425" bIns="91425" anchor="t" anchorCtr="0">
            <a:noAutofit/>
          </a:bodyPr>
          <a:lstStyle/>
          <a:p>
            <a:pPr marL="0" marR="0" lvl="0" indent="0" algn="l" rtl="0">
              <a:lnSpc>
                <a:spcPct val="85000"/>
              </a:lnSpc>
              <a:spcBef>
                <a:spcPts val="0"/>
              </a:spcBef>
              <a:spcAft>
                <a:spcPts val="0"/>
              </a:spcAft>
              <a:buSzPts val="1400"/>
              <a:buNone/>
            </a:pPr>
            <a:r>
              <a:rPr lang="en-US"/>
              <a:t>OpenMP and the OpenMP Architecture Review Board</a:t>
            </a:r>
            <a:endParaRPr/>
          </a:p>
        </p:txBody>
      </p:sp>
      <p:sp>
        <p:nvSpPr>
          <p:cNvPr id="248" name="Google Shape;248;p7"/>
          <p:cNvSpPr txBox="1">
            <a:spLocks noGrp="1"/>
          </p:cNvSpPr>
          <p:nvPr>
            <p:ph type="body" idx="1"/>
          </p:nvPr>
        </p:nvSpPr>
        <p:spPr>
          <a:xfrm>
            <a:off x="335360" y="1825624"/>
            <a:ext cx="4833367" cy="4699719"/>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400"/>
              </a:spcBef>
              <a:spcAft>
                <a:spcPts val="0"/>
              </a:spcAft>
              <a:buSzPts val="2400"/>
              <a:buNone/>
            </a:pPr>
            <a:r>
              <a:rPr lang="en-US"/>
              <a:t>The mission of the OpenMP ARB (Architecture Review Board) is to standardize directive-based multi-language </a:t>
            </a:r>
            <a:r>
              <a:rPr lang="en-US">
                <a:solidFill>
                  <a:srgbClr val="C00000"/>
                </a:solidFill>
              </a:rPr>
              <a:t>high-level parallelism</a:t>
            </a:r>
            <a:r>
              <a:rPr lang="en-US"/>
              <a:t> that is </a:t>
            </a:r>
            <a:r>
              <a:rPr lang="en-US">
                <a:solidFill>
                  <a:srgbClr val="C00000"/>
                </a:solidFill>
              </a:rPr>
              <a:t>performant</a:t>
            </a:r>
            <a:r>
              <a:rPr lang="en-US"/>
              <a:t>, </a:t>
            </a:r>
            <a:r>
              <a:rPr lang="en-US">
                <a:solidFill>
                  <a:srgbClr val="C00000"/>
                </a:solidFill>
              </a:rPr>
              <a:t>productive</a:t>
            </a:r>
            <a:r>
              <a:rPr lang="en-US"/>
              <a:t> and </a:t>
            </a:r>
            <a:r>
              <a:rPr lang="en-US">
                <a:solidFill>
                  <a:srgbClr val="C00000"/>
                </a:solidFill>
              </a:rPr>
              <a:t>portable</a:t>
            </a:r>
            <a:r>
              <a:rPr lang="en-US"/>
              <a:t>.</a:t>
            </a:r>
            <a:endParaRPr/>
          </a:p>
          <a:p>
            <a:pPr marL="0" lvl="0" indent="0" algn="l" rtl="0">
              <a:lnSpc>
                <a:spcPct val="90000"/>
              </a:lnSpc>
              <a:spcBef>
                <a:spcPts val="1400"/>
              </a:spcBef>
              <a:spcAft>
                <a:spcPts val="0"/>
              </a:spcAft>
              <a:buSzPts val="2400"/>
              <a:buNone/>
            </a:pPr>
            <a:endParaRPr/>
          </a:p>
        </p:txBody>
      </p:sp>
      <p:pic>
        <p:nvPicPr>
          <p:cNvPr id="249" name="Google Shape;249;p7"/>
          <p:cNvPicPr preferRelativeResize="0"/>
          <p:nvPr/>
        </p:nvPicPr>
        <p:blipFill rotWithShape="1">
          <a:blip r:embed="rId3">
            <a:alphaModFix/>
          </a:blip>
          <a:srcRect/>
          <a:stretch/>
        </p:blipFill>
        <p:spPr>
          <a:xfrm>
            <a:off x="5273259" y="2774316"/>
            <a:ext cx="6769400" cy="3264575"/>
          </a:xfrm>
          <a:prstGeom prst="rect">
            <a:avLst/>
          </a:prstGeom>
          <a:noFill/>
          <a:ln>
            <a:noFill/>
          </a:ln>
        </p:spPr>
      </p:pic>
      <p:pic>
        <p:nvPicPr>
          <p:cNvPr id="250" name="Google Shape;250;p7"/>
          <p:cNvPicPr preferRelativeResize="0"/>
          <p:nvPr/>
        </p:nvPicPr>
        <p:blipFill rotWithShape="1">
          <a:blip r:embed="rId4">
            <a:alphaModFix/>
          </a:blip>
          <a:srcRect/>
          <a:stretch/>
        </p:blipFill>
        <p:spPr>
          <a:xfrm>
            <a:off x="6683829" y="936172"/>
            <a:ext cx="4267200" cy="152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8"/>
          <p:cNvSpPr txBox="1">
            <a:spLocks noGrp="1"/>
          </p:cNvSpPr>
          <p:nvPr>
            <p:ph type="ctrTitle"/>
          </p:nvPr>
        </p:nvSpPr>
        <p:spPr>
          <a:xfrm>
            <a:off x="1783885" y="229951"/>
            <a:ext cx="6569018" cy="549381"/>
          </a:xfrm>
          <a:prstGeom prst="rect">
            <a:avLst/>
          </a:prstGeom>
          <a:noFill/>
          <a:ln>
            <a:noFill/>
          </a:ln>
        </p:spPr>
        <p:txBody>
          <a:bodyPr spcFirstLastPara="1" wrap="square" lIns="91425" tIns="45700" rIns="91425" bIns="45700" anchor="t" anchorCtr="0">
            <a:noAutofit/>
          </a:bodyPr>
          <a:lstStyle/>
          <a:p>
            <a:pPr marL="0" lvl="0" indent="0" algn="l" rtl="0">
              <a:lnSpc>
                <a:spcPct val="85000"/>
              </a:lnSpc>
              <a:spcBef>
                <a:spcPts val="0"/>
              </a:spcBef>
              <a:spcAft>
                <a:spcPts val="0"/>
              </a:spcAft>
              <a:buSzPts val="1400"/>
              <a:buNone/>
            </a:pPr>
            <a:r>
              <a:rPr lang="en-US" sz="3300" dirty="0">
                <a:latin typeface="Arial"/>
                <a:ea typeface="Arial"/>
                <a:cs typeface="Arial"/>
                <a:sym typeface="Arial"/>
              </a:rPr>
              <a:t>History of OpenMP: 1997 - </a:t>
            </a:r>
            <a:r>
              <a:rPr lang="en-US" sz="3300" dirty="0"/>
              <a:t>2022</a:t>
            </a:r>
            <a:endParaRPr dirty="0"/>
          </a:p>
        </p:txBody>
      </p:sp>
      <p:sp>
        <p:nvSpPr>
          <p:cNvPr id="259" name="Google Shape;259;p8"/>
          <p:cNvSpPr/>
          <p:nvPr/>
        </p:nvSpPr>
        <p:spPr>
          <a:xfrm>
            <a:off x="252194" y="4514875"/>
            <a:ext cx="458186"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1997</a:t>
            </a:r>
            <a:endParaRPr sz="1400" b="0" i="0" u="none" strike="noStrike" cap="none">
              <a:solidFill>
                <a:srgbClr val="000000"/>
              </a:solidFill>
              <a:latin typeface="Arial"/>
              <a:ea typeface="Arial"/>
              <a:cs typeface="Arial"/>
              <a:sym typeface="Arial"/>
            </a:endParaRPr>
          </a:p>
        </p:txBody>
      </p:sp>
      <p:sp>
        <p:nvSpPr>
          <p:cNvPr id="260" name="Google Shape;260;p8"/>
          <p:cNvSpPr/>
          <p:nvPr/>
        </p:nvSpPr>
        <p:spPr>
          <a:xfrm>
            <a:off x="706963"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1998</a:t>
            </a:r>
            <a:endParaRPr sz="1400" b="0" i="0" u="none" strike="noStrike" cap="none">
              <a:solidFill>
                <a:srgbClr val="000000"/>
              </a:solidFill>
              <a:latin typeface="Arial"/>
              <a:ea typeface="Arial"/>
              <a:cs typeface="Arial"/>
              <a:sym typeface="Arial"/>
            </a:endParaRPr>
          </a:p>
        </p:txBody>
      </p:sp>
      <p:sp>
        <p:nvSpPr>
          <p:cNvPr id="261" name="Google Shape;261;p8"/>
          <p:cNvSpPr/>
          <p:nvPr/>
        </p:nvSpPr>
        <p:spPr>
          <a:xfrm>
            <a:off x="1162986"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1999</a:t>
            </a:r>
            <a:endParaRPr sz="1400" b="0" i="0" u="none" strike="noStrike" cap="none">
              <a:solidFill>
                <a:srgbClr val="000000"/>
              </a:solidFill>
              <a:latin typeface="Arial"/>
              <a:ea typeface="Arial"/>
              <a:cs typeface="Arial"/>
              <a:sym typeface="Arial"/>
            </a:endParaRPr>
          </a:p>
        </p:txBody>
      </p:sp>
      <p:sp>
        <p:nvSpPr>
          <p:cNvPr id="262" name="Google Shape;262;p8"/>
          <p:cNvSpPr/>
          <p:nvPr/>
        </p:nvSpPr>
        <p:spPr>
          <a:xfrm>
            <a:off x="1619010"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2000</a:t>
            </a:r>
            <a:endParaRPr sz="1400" b="0" i="0" u="none" strike="noStrike" cap="none">
              <a:solidFill>
                <a:srgbClr val="000000"/>
              </a:solidFill>
              <a:latin typeface="Arial"/>
              <a:ea typeface="Arial"/>
              <a:cs typeface="Arial"/>
              <a:sym typeface="Arial"/>
            </a:endParaRPr>
          </a:p>
        </p:txBody>
      </p:sp>
      <p:sp>
        <p:nvSpPr>
          <p:cNvPr id="263" name="Google Shape;263;p8"/>
          <p:cNvSpPr/>
          <p:nvPr/>
        </p:nvSpPr>
        <p:spPr>
          <a:xfrm>
            <a:off x="2075033"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2001</a:t>
            </a:r>
            <a:endParaRPr sz="1400" b="0" i="0" u="none" strike="noStrike" cap="none">
              <a:solidFill>
                <a:srgbClr val="000000"/>
              </a:solidFill>
              <a:latin typeface="Arial"/>
              <a:ea typeface="Arial"/>
              <a:cs typeface="Arial"/>
              <a:sym typeface="Arial"/>
            </a:endParaRPr>
          </a:p>
        </p:txBody>
      </p:sp>
      <p:sp>
        <p:nvSpPr>
          <p:cNvPr id="264" name="Google Shape;264;p8"/>
          <p:cNvSpPr/>
          <p:nvPr/>
        </p:nvSpPr>
        <p:spPr>
          <a:xfrm>
            <a:off x="2531056"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2002</a:t>
            </a:r>
            <a:endParaRPr sz="1400" b="0" i="0" u="none" strike="noStrike" cap="none">
              <a:solidFill>
                <a:srgbClr val="000000"/>
              </a:solidFill>
              <a:latin typeface="Arial"/>
              <a:ea typeface="Arial"/>
              <a:cs typeface="Arial"/>
              <a:sym typeface="Arial"/>
            </a:endParaRPr>
          </a:p>
        </p:txBody>
      </p:sp>
      <p:sp>
        <p:nvSpPr>
          <p:cNvPr id="265" name="Google Shape;265;p8"/>
          <p:cNvSpPr/>
          <p:nvPr/>
        </p:nvSpPr>
        <p:spPr>
          <a:xfrm>
            <a:off x="2987080"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2003</a:t>
            </a:r>
            <a:endParaRPr sz="1400" b="0" i="0" u="none" strike="noStrike" cap="none">
              <a:solidFill>
                <a:srgbClr val="000000"/>
              </a:solidFill>
              <a:latin typeface="Arial"/>
              <a:ea typeface="Arial"/>
              <a:cs typeface="Arial"/>
              <a:sym typeface="Arial"/>
            </a:endParaRPr>
          </a:p>
        </p:txBody>
      </p:sp>
      <p:sp>
        <p:nvSpPr>
          <p:cNvPr id="266" name="Google Shape;266;p8"/>
          <p:cNvSpPr/>
          <p:nvPr/>
        </p:nvSpPr>
        <p:spPr>
          <a:xfrm>
            <a:off x="3443103"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2004</a:t>
            </a:r>
            <a:endParaRPr sz="1400" b="0" i="0" u="none" strike="noStrike" cap="none">
              <a:solidFill>
                <a:srgbClr val="000000"/>
              </a:solidFill>
              <a:latin typeface="Arial"/>
              <a:ea typeface="Arial"/>
              <a:cs typeface="Arial"/>
              <a:sym typeface="Arial"/>
            </a:endParaRPr>
          </a:p>
        </p:txBody>
      </p:sp>
      <p:sp>
        <p:nvSpPr>
          <p:cNvPr id="267" name="Google Shape;267;p8"/>
          <p:cNvSpPr/>
          <p:nvPr/>
        </p:nvSpPr>
        <p:spPr>
          <a:xfrm>
            <a:off x="3899126"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2005</a:t>
            </a:r>
            <a:endParaRPr sz="1400" b="0" i="0" u="none" strike="noStrike" cap="none">
              <a:solidFill>
                <a:srgbClr val="000000"/>
              </a:solidFill>
              <a:latin typeface="Arial"/>
              <a:ea typeface="Arial"/>
              <a:cs typeface="Arial"/>
              <a:sym typeface="Arial"/>
            </a:endParaRPr>
          </a:p>
        </p:txBody>
      </p:sp>
      <p:sp>
        <p:nvSpPr>
          <p:cNvPr id="268" name="Google Shape;268;p8"/>
          <p:cNvSpPr/>
          <p:nvPr/>
        </p:nvSpPr>
        <p:spPr>
          <a:xfrm>
            <a:off x="4355149"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2006</a:t>
            </a:r>
            <a:endParaRPr sz="1400" b="0" i="0" u="none" strike="noStrike" cap="none">
              <a:solidFill>
                <a:srgbClr val="000000"/>
              </a:solidFill>
              <a:latin typeface="Arial"/>
              <a:ea typeface="Arial"/>
              <a:cs typeface="Arial"/>
              <a:sym typeface="Arial"/>
            </a:endParaRPr>
          </a:p>
        </p:txBody>
      </p:sp>
      <p:sp>
        <p:nvSpPr>
          <p:cNvPr id="269" name="Google Shape;269;p8"/>
          <p:cNvSpPr/>
          <p:nvPr/>
        </p:nvSpPr>
        <p:spPr>
          <a:xfrm>
            <a:off x="4811173"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2007</a:t>
            </a:r>
            <a:endParaRPr sz="1400" b="0" i="0" u="none" strike="noStrike" cap="none">
              <a:solidFill>
                <a:srgbClr val="000000"/>
              </a:solidFill>
              <a:latin typeface="Arial"/>
              <a:ea typeface="Arial"/>
              <a:cs typeface="Arial"/>
              <a:sym typeface="Arial"/>
            </a:endParaRPr>
          </a:p>
        </p:txBody>
      </p:sp>
      <p:sp>
        <p:nvSpPr>
          <p:cNvPr id="270" name="Google Shape;270;p8"/>
          <p:cNvSpPr/>
          <p:nvPr/>
        </p:nvSpPr>
        <p:spPr>
          <a:xfrm>
            <a:off x="5267196"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2008</a:t>
            </a:r>
            <a:endParaRPr sz="1400" b="0" i="0" u="none" strike="noStrike" cap="none">
              <a:solidFill>
                <a:srgbClr val="000000"/>
              </a:solidFill>
              <a:latin typeface="Arial"/>
              <a:ea typeface="Arial"/>
              <a:cs typeface="Arial"/>
              <a:sym typeface="Arial"/>
            </a:endParaRPr>
          </a:p>
        </p:txBody>
      </p:sp>
      <p:sp>
        <p:nvSpPr>
          <p:cNvPr id="271" name="Google Shape;271;p8"/>
          <p:cNvSpPr/>
          <p:nvPr/>
        </p:nvSpPr>
        <p:spPr>
          <a:xfrm>
            <a:off x="5723219"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2009</a:t>
            </a:r>
            <a:endParaRPr sz="1400" b="0" i="0" u="none" strike="noStrike" cap="none">
              <a:solidFill>
                <a:srgbClr val="000000"/>
              </a:solidFill>
              <a:latin typeface="Arial"/>
              <a:ea typeface="Arial"/>
              <a:cs typeface="Arial"/>
              <a:sym typeface="Arial"/>
            </a:endParaRPr>
          </a:p>
        </p:txBody>
      </p:sp>
      <p:sp>
        <p:nvSpPr>
          <p:cNvPr id="272" name="Google Shape;272;p8"/>
          <p:cNvSpPr/>
          <p:nvPr/>
        </p:nvSpPr>
        <p:spPr>
          <a:xfrm>
            <a:off x="6179243"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2010</a:t>
            </a:r>
            <a:endParaRPr sz="1400" b="0" i="0" u="none" strike="noStrike" cap="none">
              <a:solidFill>
                <a:srgbClr val="000000"/>
              </a:solidFill>
              <a:latin typeface="Arial"/>
              <a:ea typeface="Arial"/>
              <a:cs typeface="Arial"/>
              <a:sym typeface="Arial"/>
            </a:endParaRPr>
          </a:p>
        </p:txBody>
      </p:sp>
      <p:sp>
        <p:nvSpPr>
          <p:cNvPr id="273" name="Google Shape;273;p8"/>
          <p:cNvSpPr/>
          <p:nvPr/>
        </p:nvSpPr>
        <p:spPr>
          <a:xfrm>
            <a:off x="6635266"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2011</a:t>
            </a:r>
            <a:endParaRPr sz="1400" b="0" i="0" u="none" strike="noStrike" cap="none">
              <a:solidFill>
                <a:srgbClr val="000000"/>
              </a:solidFill>
              <a:latin typeface="Arial"/>
              <a:ea typeface="Arial"/>
              <a:cs typeface="Arial"/>
              <a:sym typeface="Arial"/>
            </a:endParaRPr>
          </a:p>
        </p:txBody>
      </p:sp>
      <p:sp>
        <p:nvSpPr>
          <p:cNvPr id="274" name="Google Shape;274;p8"/>
          <p:cNvSpPr/>
          <p:nvPr/>
        </p:nvSpPr>
        <p:spPr>
          <a:xfrm>
            <a:off x="7091289"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2012</a:t>
            </a:r>
            <a:endParaRPr sz="1400" b="0" i="0" u="none" strike="noStrike" cap="none">
              <a:solidFill>
                <a:srgbClr val="000000"/>
              </a:solidFill>
              <a:latin typeface="Arial"/>
              <a:ea typeface="Arial"/>
              <a:cs typeface="Arial"/>
              <a:sym typeface="Arial"/>
            </a:endParaRPr>
          </a:p>
        </p:txBody>
      </p:sp>
      <p:sp>
        <p:nvSpPr>
          <p:cNvPr id="275" name="Google Shape;275;p8"/>
          <p:cNvSpPr/>
          <p:nvPr/>
        </p:nvSpPr>
        <p:spPr>
          <a:xfrm>
            <a:off x="7547313"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2013</a:t>
            </a:r>
            <a:endParaRPr sz="1400" b="0" i="0" u="none" strike="noStrike" cap="none">
              <a:solidFill>
                <a:srgbClr val="000000"/>
              </a:solidFill>
              <a:latin typeface="Arial"/>
              <a:ea typeface="Arial"/>
              <a:cs typeface="Arial"/>
              <a:sym typeface="Arial"/>
            </a:endParaRPr>
          </a:p>
        </p:txBody>
      </p:sp>
      <p:sp>
        <p:nvSpPr>
          <p:cNvPr id="276" name="Google Shape;276;p8"/>
          <p:cNvSpPr/>
          <p:nvPr/>
        </p:nvSpPr>
        <p:spPr>
          <a:xfrm>
            <a:off x="8003336"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2014</a:t>
            </a:r>
            <a:endParaRPr sz="1400" b="0" i="0" u="none" strike="noStrike" cap="none">
              <a:solidFill>
                <a:srgbClr val="000000"/>
              </a:solidFill>
              <a:latin typeface="Arial"/>
              <a:ea typeface="Arial"/>
              <a:cs typeface="Arial"/>
              <a:sym typeface="Arial"/>
            </a:endParaRPr>
          </a:p>
        </p:txBody>
      </p:sp>
      <p:sp>
        <p:nvSpPr>
          <p:cNvPr id="277" name="Google Shape;277;p8"/>
          <p:cNvSpPr/>
          <p:nvPr/>
        </p:nvSpPr>
        <p:spPr>
          <a:xfrm>
            <a:off x="8459359" y="4514875"/>
            <a:ext cx="459438" cy="270825"/>
          </a:xfrm>
          <a:prstGeom prst="rect">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2015</a:t>
            </a:r>
            <a:endParaRPr sz="1400" b="0" i="0" u="none" strike="noStrike" cap="none">
              <a:solidFill>
                <a:srgbClr val="000000"/>
              </a:solidFill>
              <a:latin typeface="Arial"/>
              <a:ea typeface="Arial"/>
              <a:cs typeface="Arial"/>
              <a:sym typeface="Arial"/>
            </a:endParaRPr>
          </a:p>
        </p:txBody>
      </p:sp>
      <p:grpSp>
        <p:nvGrpSpPr>
          <p:cNvPr id="284" name="Google Shape;284;p8"/>
          <p:cNvGrpSpPr/>
          <p:nvPr/>
        </p:nvGrpSpPr>
        <p:grpSpPr>
          <a:xfrm>
            <a:off x="292365" y="786654"/>
            <a:ext cx="878870" cy="2281619"/>
            <a:chOff x="250626" y="489412"/>
            <a:chExt cx="757518" cy="1851813"/>
          </a:xfrm>
        </p:grpSpPr>
        <p:sp>
          <p:nvSpPr>
            <p:cNvPr id="285" name="Google Shape;285;p8"/>
            <p:cNvSpPr/>
            <p:nvPr/>
          </p:nvSpPr>
          <p:spPr>
            <a:xfrm>
              <a:off x="250626" y="489412"/>
              <a:ext cx="748946" cy="1623211"/>
            </a:xfrm>
            <a:prstGeom prst="rect">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Arial"/>
                  <a:ea typeface="Arial"/>
                  <a:cs typeface="Arial"/>
                  <a:sym typeface="Arial"/>
                </a:rPr>
                <a:t>In spring, 7 vendors and the DOE agree on the spelling of parallel loops and form the OpenMP ARB. By October, version 1.0 of the OpenMP specification for Fortran is released.</a:t>
              </a:r>
              <a:endParaRPr sz="1400" b="0" i="0" u="none" strike="noStrike" cap="none">
                <a:solidFill>
                  <a:srgbClr val="000000"/>
                </a:solidFill>
                <a:latin typeface="Arial"/>
                <a:ea typeface="Arial"/>
                <a:cs typeface="Arial"/>
                <a:sym typeface="Arial"/>
              </a:endParaRPr>
            </a:p>
          </p:txBody>
        </p:sp>
        <p:grpSp>
          <p:nvGrpSpPr>
            <p:cNvPr id="286" name="Google Shape;286;p8"/>
            <p:cNvGrpSpPr/>
            <p:nvPr/>
          </p:nvGrpSpPr>
          <p:grpSpPr>
            <a:xfrm>
              <a:off x="255109" y="2112625"/>
              <a:ext cx="753035" cy="228600"/>
              <a:chOff x="255109" y="2112625"/>
              <a:chExt cx="753035" cy="228600"/>
            </a:xfrm>
          </p:grpSpPr>
          <p:sp>
            <p:nvSpPr>
              <p:cNvPr id="287" name="Google Shape;287;p8"/>
              <p:cNvSpPr/>
              <p:nvPr/>
            </p:nvSpPr>
            <p:spPr>
              <a:xfrm rot="10800000">
                <a:off x="255109" y="2112625"/>
                <a:ext cx="753035" cy="228600"/>
              </a:xfrm>
              <a:prstGeom prst="triangle">
                <a:avLst>
                  <a:gd name="adj" fmla="val 50000"/>
                </a:avLst>
              </a:prstGeom>
              <a:solidFill>
                <a:srgbClr val="CCFFCC"/>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288" name="Google Shape;288;p8"/>
              <p:cNvSpPr txBox="1"/>
              <p:nvPr/>
            </p:nvSpPr>
            <p:spPr>
              <a:xfrm>
                <a:off x="440333" y="2112625"/>
                <a:ext cx="382587" cy="228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1.0</a:t>
                </a:r>
                <a:endParaRPr sz="1400" b="0" i="0" u="none" strike="noStrike" cap="none">
                  <a:solidFill>
                    <a:srgbClr val="000000"/>
                  </a:solidFill>
                  <a:latin typeface="Arial"/>
                  <a:ea typeface="Arial"/>
                  <a:cs typeface="Arial"/>
                  <a:sym typeface="Arial"/>
                </a:endParaRPr>
              </a:p>
            </p:txBody>
          </p:sp>
        </p:grpSp>
      </p:grpSp>
      <p:grpSp>
        <p:nvGrpSpPr>
          <p:cNvPr id="289" name="Google Shape;289;p8"/>
          <p:cNvGrpSpPr/>
          <p:nvPr/>
        </p:nvGrpSpPr>
        <p:grpSpPr>
          <a:xfrm>
            <a:off x="1277420" y="2007908"/>
            <a:ext cx="990416" cy="693146"/>
            <a:chOff x="1094596" y="1480609"/>
            <a:chExt cx="853662" cy="562573"/>
          </a:xfrm>
        </p:grpSpPr>
        <p:sp>
          <p:nvSpPr>
            <p:cNvPr id="290" name="Google Shape;290;p8"/>
            <p:cNvSpPr/>
            <p:nvPr/>
          </p:nvSpPr>
          <p:spPr>
            <a:xfrm>
              <a:off x="1098562" y="1480609"/>
              <a:ext cx="849696" cy="333973"/>
            </a:xfrm>
            <a:prstGeom prst="rect">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Arial"/>
                  <a:ea typeface="Arial"/>
                  <a:cs typeface="Arial"/>
                  <a:sym typeface="Arial"/>
                </a:rPr>
                <a:t>Minor modifications</a:t>
              </a:r>
              <a:endParaRPr sz="1400" b="0" i="0" u="none" strike="noStrike" cap="none">
                <a:solidFill>
                  <a:srgbClr val="000000"/>
                </a:solidFill>
                <a:latin typeface="Arial"/>
                <a:ea typeface="Arial"/>
                <a:cs typeface="Arial"/>
                <a:sym typeface="Arial"/>
              </a:endParaRPr>
            </a:p>
          </p:txBody>
        </p:sp>
        <p:grpSp>
          <p:nvGrpSpPr>
            <p:cNvPr id="291" name="Google Shape;291;p8"/>
            <p:cNvGrpSpPr/>
            <p:nvPr/>
          </p:nvGrpSpPr>
          <p:grpSpPr>
            <a:xfrm>
              <a:off x="1094596" y="1814582"/>
              <a:ext cx="839698" cy="228600"/>
              <a:chOff x="211777" y="2112625"/>
              <a:chExt cx="839698" cy="228600"/>
            </a:xfrm>
          </p:grpSpPr>
          <p:sp>
            <p:nvSpPr>
              <p:cNvPr id="292" name="Google Shape;292;p8"/>
              <p:cNvSpPr/>
              <p:nvPr/>
            </p:nvSpPr>
            <p:spPr>
              <a:xfrm rot="10800000">
                <a:off x="211777" y="2112625"/>
                <a:ext cx="839698" cy="228600"/>
              </a:xfrm>
              <a:prstGeom prst="triangle">
                <a:avLst>
                  <a:gd name="adj" fmla="val 50000"/>
                </a:avLst>
              </a:prstGeom>
              <a:solidFill>
                <a:srgbClr val="CCFFCC"/>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293" name="Google Shape;293;p8"/>
              <p:cNvSpPr txBox="1"/>
              <p:nvPr/>
            </p:nvSpPr>
            <p:spPr>
              <a:xfrm>
                <a:off x="440333" y="2112625"/>
                <a:ext cx="382587" cy="228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1.1</a:t>
                </a:r>
                <a:endParaRPr sz="1400" b="0" i="0" u="none" strike="noStrike" cap="none">
                  <a:solidFill>
                    <a:srgbClr val="000000"/>
                  </a:solidFill>
                  <a:latin typeface="Arial"/>
                  <a:ea typeface="Arial"/>
                  <a:cs typeface="Arial"/>
                  <a:sym typeface="Arial"/>
                </a:endParaRPr>
              </a:p>
            </p:txBody>
          </p:sp>
        </p:grpSp>
      </p:grpSp>
      <p:grpSp>
        <p:nvGrpSpPr>
          <p:cNvPr id="294" name="Google Shape;294;p8"/>
          <p:cNvGrpSpPr/>
          <p:nvPr/>
        </p:nvGrpSpPr>
        <p:grpSpPr>
          <a:xfrm>
            <a:off x="2388577" y="1474580"/>
            <a:ext cx="889270" cy="1560541"/>
            <a:chOff x="2052918" y="1047750"/>
            <a:chExt cx="766482" cy="1266570"/>
          </a:xfrm>
        </p:grpSpPr>
        <p:sp>
          <p:nvSpPr>
            <p:cNvPr id="295" name="Google Shape;295;p8"/>
            <p:cNvSpPr/>
            <p:nvPr/>
          </p:nvSpPr>
          <p:spPr>
            <a:xfrm>
              <a:off x="2057400" y="1047750"/>
              <a:ext cx="762000" cy="1037970"/>
            </a:xfrm>
            <a:prstGeom prst="rect">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err="1">
                  <a:solidFill>
                    <a:schemeClr val="dk1"/>
                  </a:solidFill>
                  <a:latin typeface="Arial"/>
                  <a:ea typeface="Arial"/>
                  <a:cs typeface="Arial"/>
                  <a:sym typeface="Arial"/>
                </a:rPr>
                <a:t>cOMPunity</a:t>
              </a:r>
              <a:r>
                <a:rPr lang="en-US" sz="800" b="0" i="0" u="none" strike="noStrike" cap="none">
                  <a:solidFill>
                    <a:schemeClr val="dk1"/>
                  </a:solidFill>
                  <a:latin typeface="Arial"/>
                  <a:ea typeface="Arial"/>
                  <a:cs typeface="Arial"/>
                  <a:sym typeface="Arial"/>
                </a:rPr>
                <a:t>, the group of OpenMP users, is formed to enable researcher </a:t>
              </a:r>
              <a:r>
                <a:rPr lang="en-US" sz="800" b="0" i="0" u="none" strike="noStrike" cap="none" err="1">
                  <a:solidFill>
                    <a:schemeClr val="dk1"/>
                  </a:solidFill>
                  <a:latin typeface="Arial"/>
                  <a:ea typeface="Arial"/>
                  <a:cs typeface="Arial"/>
                  <a:sym typeface="Arial"/>
                </a:rPr>
                <a:t>participation.and</a:t>
              </a:r>
              <a:r>
                <a:rPr lang="en-US" sz="800" b="0" i="0" u="none" strike="noStrike" cap="none">
                  <a:solidFill>
                    <a:schemeClr val="dk1"/>
                  </a:solidFill>
                  <a:latin typeface="Arial"/>
                  <a:ea typeface="Arial"/>
                  <a:cs typeface="Arial"/>
                  <a:sym typeface="Arial"/>
                </a:rPr>
                <a:t> organize workshops</a:t>
              </a:r>
              <a:endParaRPr sz="1400" b="0" i="0" u="none" strike="noStrike" cap="none">
                <a:solidFill>
                  <a:srgbClr val="000000"/>
                </a:solidFill>
                <a:latin typeface="Arial"/>
                <a:ea typeface="Arial"/>
                <a:cs typeface="Arial"/>
                <a:sym typeface="Arial"/>
              </a:endParaRPr>
            </a:p>
          </p:txBody>
        </p:sp>
        <p:grpSp>
          <p:nvGrpSpPr>
            <p:cNvPr id="296" name="Google Shape;296;p8"/>
            <p:cNvGrpSpPr/>
            <p:nvPr/>
          </p:nvGrpSpPr>
          <p:grpSpPr>
            <a:xfrm>
              <a:off x="2052918" y="2085720"/>
              <a:ext cx="753035" cy="228600"/>
              <a:chOff x="255109" y="2112625"/>
              <a:chExt cx="753035" cy="228600"/>
            </a:xfrm>
          </p:grpSpPr>
          <p:sp>
            <p:nvSpPr>
              <p:cNvPr id="297" name="Google Shape;297;p8"/>
              <p:cNvSpPr/>
              <p:nvPr/>
            </p:nvSpPr>
            <p:spPr>
              <a:xfrm rot="10800000">
                <a:off x="255109" y="2112625"/>
                <a:ext cx="753035" cy="228600"/>
              </a:xfrm>
              <a:prstGeom prst="triangle">
                <a:avLst>
                  <a:gd name="adj" fmla="val 50000"/>
                </a:avLst>
              </a:prstGeom>
              <a:solidFill>
                <a:srgbClr val="CCFFCC"/>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298" name="Google Shape;298;p8"/>
              <p:cNvSpPr txBox="1"/>
              <p:nvPr/>
            </p:nvSpPr>
            <p:spPr>
              <a:xfrm>
                <a:off x="440333" y="2112625"/>
                <a:ext cx="382587" cy="228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2.0</a:t>
                </a:r>
                <a:endParaRPr sz="1400" b="0" i="0" u="none" strike="noStrike" cap="none">
                  <a:solidFill>
                    <a:srgbClr val="000000"/>
                  </a:solidFill>
                  <a:latin typeface="Arial"/>
                  <a:ea typeface="Arial"/>
                  <a:cs typeface="Arial"/>
                  <a:sym typeface="Arial"/>
                </a:endParaRPr>
              </a:p>
            </p:txBody>
          </p:sp>
        </p:grpSp>
      </p:grpSp>
      <p:grpSp>
        <p:nvGrpSpPr>
          <p:cNvPr id="299" name="Google Shape;299;p8"/>
          <p:cNvGrpSpPr/>
          <p:nvPr/>
        </p:nvGrpSpPr>
        <p:grpSpPr>
          <a:xfrm>
            <a:off x="797252" y="3068267"/>
            <a:ext cx="884070" cy="1035122"/>
            <a:chOff x="685800" y="2341222"/>
            <a:chExt cx="762000" cy="840128"/>
          </a:xfrm>
        </p:grpSpPr>
        <p:sp>
          <p:nvSpPr>
            <p:cNvPr id="300" name="Google Shape;300;p8"/>
            <p:cNvSpPr/>
            <p:nvPr/>
          </p:nvSpPr>
          <p:spPr>
            <a:xfrm>
              <a:off x="685800" y="2341222"/>
              <a:ext cx="762000" cy="611529"/>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Arial"/>
                  <a:ea typeface="Arial"/>
                  <a:cs typeface="Arial"/>
                  <a:sym typeface="Arial"/>
                </a:rPr>
                <a:t>C/C++ v 1.0. First hybrid applications with MPI* and OpenMP appear.</a:t>
              </a:r>
              <a:endParaRPr sz="1400" b="0" i="0" u="none" strike="noStrike" cap="none">
                <a:solidFill>
                  <a:srgbClr val="000000"/>
                </a:solidFill>
                <a:latin typeface="Arial"/>
                <a:ea typeface="Arial"/>
                <a:cs typeface="Arial"/>
                <a:sym typeface="Arial"/>
              </a:endParaRPr>
            </a:p>
          </p:txBody>
        </p:sp>
        <p:grpSp>
          <p:nvGrpSpPr>
            <p:cNvPr id="301" name="Google Shape;301;p8"/>
            <p:cNvGrpSpPr/>
            <p:nvPr/>
          </p:nvGrpSpPr>
          <p:grpSpPr>
            <a:xfrm>
              <a:off x="685800" y="2952750"/>
              <a:ext cx="753035" cy="228600"/>
              <a:chOff x="255109" y="2112625"/>
              <a:chExt cx="753035" cy="228600"/>
            </a:xfrm>
          </p:grpSpPr>
          <p:sp>
            <p:nvSpPr>
              <p:cNvPr id="302" name="Google Shape;302;p8"/>
              <p:cNvSpPr/>
              <p:nvPr/>
            </p:nvSpPr>
            <p:spPr>
              <a:xfrm rot="10800000">
                <a:off x="255109" y="2112625"/>
                <a:ext cx="753035" cy="228600"/>
              </a:xfrm>
              <a:prstGeom prst="triangle">
                <a:avLst>
                  <a:gd name="adj" fmla="val 50000"/>
                </a:avLst>
              </a:prstGeom>
              <a:solidFill>
                <a:srgbClr val="00B0F0"/>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303" name="Google Shape;303;p8"/>
              <p:cNvSpPr txBox="1"/>
              <p:nvPr/>
            </p:nvSpPr>
            <p:spPr>
              <a:xfrm>
                <a:off x="440333" y="2112625"/>
                <a:ext cx="382587" cy="228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1.0</a:t>
                </a:r>
                <a:endParaRPr sz="1400" b="0" i="0" u="none" strike="noStrike" cap="none">
                  <a:solidFill>
                    <a:srgbClr val="000000"/>
                  </a:solidFill>
                  <a:latin typeface="Arial"/>
                  <a:ea typeface="Arial"/>
                  <a:cs typeface="Arial"/>
                  <a:sym typeface="Arial"/>
                </a:endParaRPr>
              </a:p>
            </p:txBody>
          </p:sp>
        </p:grpSp>
      </p:grpSp>
      <p:grpSp>
        <p:nvGrpSpPr>
          <p:cNvPr id="304" name="Google Shape;304;p8"/>
          <p:cNvGrpSpPr/>
          <p:nvPr/>
        </p:nvGrpSpPr>
        <p:grpSpPr>
          <a:xfrm>
            <a:off x="3007426" y="3150622"/>
            <a:ext cx="884070" cy="997225"/>
            <a:chOff x="2614660" y="2448180"/>
            <a:chExt cx="762000" cy="809370"/>
          </a:xfrm>
        </p:grpSpPr>
        <p:sp>
          <p:nvSpPr>
            <p:cNvPr id="305" name="Google Shape;305;p8"/>
            <p:cNvSpPr/>
            <p:nvPr/>
          </p:nvSpPr>
          <p:spPr>
            <a:xfrm>
              <a:off x="2614660" y="2448180"/>
              <a:ext cx="762000" cy="58077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Arial"/>
                  <a:ea typeface="Arial"/>
                  <a:cs typeface="Arial"/>
                  <a:sym typeface="Arial"/>
                </a:rPr>
                <a:t>The merge of Fortran </a:t>
              </a:r>
              <a:br>
                <a:rPr lang="en-US" sz="800" b="0" i="0" u="none" strike="noStrike" cap="none">
                  <a:solidFill>
                    <a:schemeClr val="dk1"/>
                  </a:solidFill>
                  <a:latin typeface="Arial"/>
                  <a:ea typeface="Arial"/>
                  <a:cs typeface="Arial"/>
                  <a:sym typeface="Arial"/>
                </a:rPr>
              </a:br>
              <a:r>
                <a:rPr lang="en-US" sz="800" b="0" i="0" u="none" strike="noStrike" cap="none">
                  <a:solidFill>
                    <a:schemeClr val="dk1"/>
                  </a:solidFill>
                  <a:latin typeface="Arial"/>
                  <a:ea typeface="Arial"/>
                  <a:cs typeface="Arial"/>
                  <a:sym typeface="Arial"/>
                </a:rPr>
                <a:t>and C/C+ specifications begins.</a:t>
              </a:r>
              <a:endParaRPr sz="1400" b="0" i="0" u="none" strike="noStrike" cap="none">
                <a:solidFill>
                  <a:srgbClr val="000000"/>
                </a:solidFill>
                <a:latin typeface="Arial"/>
                <a:ea typeface="Arial"/>
                <a:cs typeface="Arial"/>
                <a:sym typeface="Arial"/>
              </a:endParaRPr>
            </a:p>
          </p:txBody>
        </p:sp>
        <p:grpSp>
          <p:nvGrpSpPr>
            <p:cNvPr id="306" name="Google Shape;306;p8"/>
            <p:cNvGrpSpPr/>
            <p:nvPr/>
          </p:nvGrpSpPr>
          <p:grpSpPr>
            <a:xfrm>
              <a:off x="2614660" y="3028950"/>
              <a:ext cx="753035" cy="228600"/>
              <a:chOff x="255109" y="2112625"/>
              <a:chExt cx="753035" cy="228600"/>
            </a:xfrm>
          </p:grpSpPr>
          <p:sp>
            <p:nvSpPr>
              <p:cNvPr id="307" name="Google Shape;307;p8"/>
              <p:cNvSpPr/>
              <p:nvPr/>
            </p:nvSpPr>
            <p:spPr>
              <a:xfrm rot="10800000">
                <a:off x="255109" y="2112625"/>
                <a:ext cx="753035" cy="228600"/>
              </a:xfrm>
              <a:prstGeom prst="triangle">
                <a:avLst>
                  <a:gd name="adj" fmla="val 50000"/>
                </a:avLst>
              </a:prstGeom>
              <a:solidFill>
                <a:srgbClr val="00B0F0"/>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308" name="Google Shape;308;p8"/>
              <p:cNvSpPr txBox="1"/>
              <p:nvPr/>
            </p:nvSpPr>
            <p:spPr>
              <a:xfrm>
                <a:off x="440333" y="2112625"/>
                <a:ext cx="382587" cy="228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2.0</a:t>
                </a:r>
                <a:endParaRPr sz="1400" b="0" i="0" u="none" strike="noStrike" cap="none">
                  <a:solidFill>
                    <a:srgbClr val="000000"/>
                  </a:solidFill>
                  <a:latin typeface="Arial"/>
                  <a:ea typeface="Arial"/>
                  <a:cs typeface="Arial"/>
                  <a:sym typeface="Arial"/>
                </a:endParaRPr>
              </a:p>
            </p:txBody>
          </p:sp>
        </p:grpSp>
      </p:grpSp>
      <p:grpSp>
        <p:nvGrpSpPr>
          <p:cNvPr id="309" name="Google Shape;309;p8"/>
          <p:cNvGrpSpPr/>
          <p:nvPr/>
        </p:nvGrpSpPr>
        <p:grpSpPr>
          <a:xfrm>
            <a:off x="3940165" y="1150573"/>
            <a:ext cx="963544" cy="2009157"/>
            <a:chOff x="3559976" y="784777"/>
            <a:chExt cx="830501" cy="1630677"/>
          </a:xfrm>
        </p:grpSpPr>
        <p:sp>
          <p:nvSpPr>
            <p:cNvPr id="310" name="Google Shape;310;p8"/>
            <p:cNvSpPr/>
            <p:nvPr/>
          </p:nvSpPr>
          <p:spPr>
            <a:xfrm>
              <a:off x="3559976" y="784777"/>
              <a:ext cx="830501" cy="140207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Unified Fortran and C/C++: Bigger than both individual specifications combined. </a:t>
              </a:r>
              <a:br>
                <a:rPr lang="en-US" sz="800" b="0" i="0" u="none" strike="noStrike" cap="none">
                  <a:solidFill>
                    <a:srgbClr val="000000"/>
                  </a:solidFill>
                  <a:latin typeface="Arial"/>
                  <a:ea typeface="Arial"/>
                  <a:cs typeface="Arial"/>
                  <a:sym typeface="Arial"/>
                </a:rPr>
              </a:br>
              <a:endParaRPr sz="800" b="0" i="0" u="none" strike="noStrike" cap="none">
                <a:solidFill>
                  <a:srgbClr val="000000"/>
                </a:solidFill>
                <a:latin typeface="Arial"/>
                <a:ea typeface="Arial"/>
                <a:cs typeface="Arial"/>
                <a:sym typeface="Arial"/>
              </a:endParaRPr>
            </a:p>
          </p:txBody>
        </p:sp>
        <p:grpSp>
          <p:nvGrpSpPr>
            <p:cNvPr id="311" name="Google Shape;311;p8"/>
            <p:cNvGrpSpPr/>
            <p:nvPr/>
          </p:nvGrpSpPr>
          <p:grpSpPr>
            <a:xfrm>
              <a:off x="3560381" y="2186854"/>
              <a:ext cx="820730" cy="228600"/>
              <a:chOff x="221263" y="2112625"/>
              <a:chExt cx="820730" cy="228600"/>
            </a:xfrm>
          </p:grpSpPr>
          <p:sp>
            <p:nvSpPr>
              <p:cNvPr id="312" name="Google Shape;312;p8"/>
              <p:cNvSpPr/>
              <p:nvPr/>
            </p:nvSpPr>
            <p:spPr>
              <a:xfrm rot="10800000">
                <a:off x="221263" y="2112625"/>
                <a:ext cx="820730" cy="228600"/>
              </a:xfrm>
              <a:prstGeom prst="triangle">
                <a:avLst>
                  <a:gd name="adj" fmla="val 50000"/>
                </a:avLst>
              </a:prstGeom>
              <a:solidFill>
                <a:schemeClr val="accent2"/>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313" name="Google Shape;313;p8"/>
              <p:cNvSpPr txBox="1"/>
              <p:nvPr/>
            </p:nvSpPr>
            <p:spPr>
              <a:xfrm>
                <a:off x="440333" y="2112625"/>
                <a:ext cx="382587" cy="228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2.5</a:t>
                </a:r>
                <a:endParaRPr sz="1400" b="0" i="0" u="none" strike="noStrike" cap="none">
                  <a:solidFill>
                    <a:srgbClr val="000000"/>
                  </a:solidFill>
                  <a:latin typeface="Arial"/>
                  <a:ea typeface="Arial"/>
                  <a:cs typeface="Arial"/>
                  <a:sym typeface="Arial"/>
                </a:endParaRPr>
              </a:p>
            </p:txBody>
          </p:sp>
        </p:grpSp>
      </p:grpSp>
      <p:grpSp>
        <p:nvGrpSpPr>
          <p:cNvPr id="314" name="Google Shape;314;p8"/>
          <p:cNvGrpSpPr/>
          <p:nvPr/>
        </p:nvGrpSpPr>
        <p:grpSpPr>
          <a:xfrm>
            <a:off x="5084990" y="1159186"/>
            <a:ext cx="884070" cy="1801615"/>
            <a:chOff x="4755113" y="791767"/>
            <a:chExt cx="762000" cy="1462231"/>
          </a:xfrm>
        </p:grpSpPr>
        <p:sp>
          <p:nvSpPr>
            <p:cNvPr id="315" name="Google Shape;315;p8"/>
            <p:cNvSpPr/>
            <p:nvPr/>
          </p:nvSpPr>
          <p:spPr>
            <a:xfrm>
              <a:off x="4755113" y="791767"/>
              <a:ext cx="762000" cy="123363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Incorporates task parallelism. The OpenMP memory model is defined and codified.</a:t>
              </a:r>
              <a:endParaRPr sz="1400" b="0" i="0" u="none" strike="noStrike" cap="none">
                <a:solidFill>
                  <a:srgbClr val="000000"/>
                </a:solidFill>
                <a:latin typeface="Arial"/>
                <a:ea typeface="Arial"/>
                <a:cs typeface="Arial"/>
                <a:sym typeface="Arial"/>
              </a:endParaRPr>
            </a:p>
          </p:txBody>
        </p:sp>
        <p:grpSp>
          <p:nvGrpSpPr>
            <p:cNvPr id="316" name="Google Shape;316;p8"/>
            <p:cNvGrpSpPr/>
            <p:nvPr/>
          </p:nvGrpSpPr>
          <p:grpSpPr>
            <a:xfrm>
              <a:off x="4755113" y="2025398"/>
              <a:ext cx="753035" cy="228600"/>
              <a:chOff x="255109" y="2112625"/>
              <a:chExt cx="753035" cy="228600"/>
            </a:xfrm>
          </p:grpSpPr>
          <p:sp>
            <p:nvSpPr>
              <p:cNvPr id="317" name="Google Shape;317;p8"/>
              <p:cNvSpPr/>
              <p:nvPr/>
            </p:nvSpPr>
            <p:spPr>
              <a:xfrm rot="10800000">
                <a:off x="255109" y="2112625"/>
                <a:ext cx="753035" cy="228600"/>
              </a:xfrm>
              <a:prstGeom prst="triangle">
                <a:avLst>
                  <a:gd name="adj" fmla="val 50000"/>
                </a:avLst>
              </a:prstGeom>
              <a:solidFill>
                <a:schemeClr val="accent2"/>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318" name="Google Shape;318;p8"/>
              <p:cNvSpPr txBox="1"/>
              <p:nvPr/>
            </p:nvSpPr>
            <p:spPr>
              <a:xfrm>
                <a:off x="440333" y="2112625"/>
                <a:ext cx="382587" cy="228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3.0</a:t>
                </a:r>
                <a:endParaRPr sz="1400" b="0" i="0" u="none" strike="noStrike" cap="none">
                  <a:solidFill>
                    <a:srgbClr val="000000"/>
                  </a:solidFill>
                  <a:latin typeface="Arial"/>
                  <a:ea typeface="Arial"/>
                  <a:cs typeface="Arial"/>
                  <a:sym typeface="Arial"/>
                </a:endParaRPr>
              </a:p>
            </p:txBody>
          </p:sp>
        </p:grpSp>
      </p:grpSp>
      <p:grpSp>
        <p:nvGrpSpPr>
          <p:cNvPr id="319" name="Google Shape;319;p8"/>
          <p:cNvGrpSpPr/>
          <p:nvPr/>
        </p:nvGrpSpPr>
        <p:grpSpPr>
          <a:xfrm>
            <a:off x="6190077" y="2074083"/>
            <a:ext cx="884070" cy="918289"/>
            <a:chOff x="5920481" y="1534320"/>
            <a:chExt cx="762000" cy="745304"/>
          </a:xfrm>
        </p:grpSpPr>
        <p:sp>
          <p:nvSpPr>
            <p:cNvPr id="320" name="Google Shape;320;p8"/>
            <p:cNvSpPr/>
            <p:nvPr/>
          </p:nvSpPr>
          <p:spPr>
            <a:xfrm>
              <a:off x="5920481" y="1534320"/>
              <a:ext cx="762000" cy="51670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Support min/max reductions in C/C++.</a:t>
              </a:r>
              <a:endParaRPr sz="1400" b="0" i="0" u="none" strike="noStrike" cap="none">
                <a:solidFill>
                  <a:srgbClr val="000000"/>
                </a:solidFill>
                <a:latin typeface="Arial"/>
                <a:ea typeface="Arial"/>
                <a:cs typeface="Arial"/>
                <a:sym typeface="Arial"/>
              </a:endParaRPr>
            </a:p>
          </p:txBody>
        </p:sp>
        <p:grpSp>
          <p:nvGrpSpPr>
            <p:cNvPr id="321" name="Google Shape;321;p8"/>
            <p:cNvGrpSpPr/>
            <p:nvPr/>
          </p:nvGrpSpPr>
          <p:grpSpPr>
            <a:xfrm>
              <a:off x="5920481" y="2051024"/>
              <a:ext cx="753035" cy="228600"/>
              <a:chOff x="255109" y="2112625"/>
              <a:chExt cx="753035" cy="228600"/>
            </a:xfrm>
          </p:grpSpPr>
          <p:sp>
            <p:nvSpPr>
              <p:cNvPr id="322" name="Google Shape;322;p8"/>
              <p:cNvSpPr/>
              <p:nvPr/>
            </p:nvSpPr>
            <p:spPr>
              <a:xfrm rot="10800000">
                <a:off x="255109" y="2112625"/>
                <a:ext cx="753035" cy="228600"/>
              </a:xfrm>
              <a:prstGeom prst="triangle">
                <a:avLst>
                  <a:gd name="adj" fmla="val 50000"/>
                </a:avLst>
              </a:prstGeom>
              <a:solidFill>
                <a:schemeClr val="accent2"/>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323" name="Google Shape;323;p8"/>
              <p:cNvSpPr txBox="1"/>
              <p:nvPr/>
            </p:nvSpPr>
            <p:spPr>
              <a:xfrm>
                <a:off x="440333" y="2112625"/>
                <a:ext cx="382587" cy="228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3.1</a:t>
                </a:r>
                <a:endParaRPr sz="1400" b="0" i="0" u="none" strike="noStrike" cap="none">
                  <a:solidFill>
                    <a:srgbClr val="000000"/>
                  </a:solidFill>
                  <a:latin typeface="Arial"/>
                  <a:ea typeface="Arial"/>
                  <a:cs typeface="Arial"/>
                  <a:sym typeface="Arial"/>
                </a:endParaRPr>
              </a:p>
            </p:txBody>
          </p:sp>
        </p:grpSp>
      </p:grpSp>
      <p:grpSp>
        <p:nvGrpSpPr>
          <p:cNvPr id="324" name="Google Shape;324;p8"/>
          <p:cNvGrpSpPr/>
          <p:nvPr/>
        </p:nvGrpSpPr>
        <p:grpSpPr>
          <a:xfrm>
            <a:off x="7295164" y="939622"/>
            <a:ext cx="884070" cy="2027768"/>
            <a:chOff x="7118426" y="613564"/>
            <a:chExt cx="762000" cy="1645782"/>
          </a:xfrm>
        </p:grpSpPr>
        <p:sp>
          <p:nvSpPr>
            <p:cNvPr id="325" name="Google Shape;325;p8"/>
            <p:cNvSpPr/>
            <p:nvPr/>
          </p:nvSpPr>
          <p:spPr>
            <a:xfrm>
              <a:off x="7118426" y="613564"/>
              <a:ext cx="762000" cy="141718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Supports offloading execution to  accelerator and coprocessor devices, SIMD parallelism, and more. Expands OpenMP beyond traditional boundaries.</a:t>
              </a:r>
              <a:endParaRPr sz="1400" b="0" i="0" u="none" strike="noStrike" cap="none">
                <a:solidFill>
                  <a:srgbClr val="000000"/>
                </a:solidFill>
                <a:latin typeface="Arial"/>
                <a:ea typeface="Arial"/>
                <a:cs typeface="Arial"/>
                <a:sym typeface="Arial"/>
              </a:endParaRPr>
            </a:p>
          </p:txBody>
        </p:sp>
        <p:grpSp>
          <p:nvGrpSpPr>
            <p:cNvPr id="326" name="Google Shape;326;p8"/>
            <p:cNvGrpSpPr/>
            <p:nvPr/>
          </p:nvGrpSpPr>
          <p:grpSpPr>
            <a:xfrm>
              <a:off x="7118426" y="2030746"/>
              <a:ext cx="753035" cy="228600"/>
              <a:chOff x="255109" y="2112625"/>
              <a:chExt cx="753035" cy="228600"/>
            </a:xfrm>
          </p:grpSpPr>
          <p:sp>
            <p:nvSpPr>
              <p:cNvPr id="327" name="Google Shape;327;p8"/>
              <p:cNvSpPr/>
              <p:nvPr/>
            </p:nvSpPr>
            <p:spPr>
              <a:xfrm rot="10800000">
                <a:off x="255109" y="2112625"/>
                <a:ext cx="753035" cy="228600"/>
              </a:xfrm>
              <a:prstGeom prst="triangle">
                <a:avLst>
                  <a:gd name="adj" fmla="val 50000"/>
                </a:avLst>
              </a:prstGeom>
              <a:solidFill>
                <a:schemeClr val="accent2"/>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328" name="Google Shape;328;p8"/>
              <p:cNvSpPr txBox="1"/>
              <p:nvPr/>
            </p:nvSpPr>
            <p:spPr>
              <a:xfrm>
                <a:off x="440333" y="2112625"/>
                <a:ext cx="382587" cy="228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4.0</a:t>
                </a:r>
                <a:endParaRPr sz="1400" b="0" i="0" u="none" strike="noStrike" cap="none">
                  <a:solidFill>
                    <a:srgbClr val="000000"/>
                  </a:solidFill>
                  <a:latin typeface="Arial"/>
                  <a:ea typeface="Arial"/>
                  <a:cs typeface="Arial"/>
                  <a:sym typeface="Arial"/>
                </a:endParaRPr>
              </a:p>
            </p:txBody>
          </p:sp>
        </p:grpSp>
      </p:grpSp>
      <p:grpSp>
        <p:nvGrpSpPr>
          <p:cNvPr id="329" name="Google Shape;329;p8"/>
          <p:cNvGrpSpPr/>
          <p:nvPr/>
        </p:nvGrpSpPr>
        <p:grpSpPr>
          <a:xfrm>
            <a:off x="8302763" y="846895"/>
            <a:ext cx="1068643" cy="2390480"/>
            <a:chOff x="8028057" y="538305"/>
            <a:chExt cx="921088" cy="1940167"/>
          </a:xfrm>
        </p:grpSpPr>
        <p:sp>
          <p:nvSpPr>
            <p:cNvPr id="330" name="Google Shape;330;p8"/>
            <p:cNvSpPr/>
            <p:nvPr/>
          </p:nvSpPr>
          <p:spPr>
            <a:xfrm>
              <a:off x="8028057" y="538305"/>
              <a:ext cx="921088" cy="171156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OpenMP supports taskloops, task priorities, doacross loops, and hints for locks. Offloading now supports asynchronous execution and dependencies to host execution.</a:t>
              </a:r>
              <a:endParaRPr sz="1400" b="0" i="0" u="none" strike="noStrike" cap="none">
                <a:solidFill>
                  <a:srgbClr val="000000"/>
                </a:solidFill>
                <a:latin typeface="Arial"/>
                <a:ea typeface="Arial"/>
                <a:cs typeface="Arial"/>
                <a:sym typeface="Arial"/>
              </a:endParaRPr>
            </a:p>
          </p:txBody>
        </p:sp>
        <p:grpSp>
          <p:nvGrpSpPr>
            <p:cNvPr id="331" name="Google Shape;331;p8"/>
            <p:cNvGrpSpPr/>
            <p:nvPr/>
          </p:nvGrpSpPr>
          <p:grpSpPr>
            <a:xfrm>
              <a:off x="8033475" y="2249872"/>
              <a:ext cx="910251" cy="228600"/>
              <a:chOff x="176500" y="2112625"/>
              <a:chExt cx="910251" cy="228600"/>
            </a:xfrm>
          </p:grpSpPr>
          <p:sp>
            <p:nvSpPr>
              <p:cNvPr id="332" name="Google Shape;332;p8"/>
              <p:cNvSpPr/>
              <p:nvPr/>
            </p:nvSpPr>
            <p:spPr>
              <a:xfrm rot="10800000">
                <a:off x="176500" y="2112625"/>
                <a:ext cx="910251" cy="228600"/>
              </a:xfrm>
              <a:prstGeom prst="triangle">
                <a:avLst>
                  <a:gd name="adj" fmla="val 50000"/>
                </a:avLst>
              </a:prstGeom>
              <a:solidFill>
                <a:schemeClr val="accent2"/>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333" name="Google Shape;333;p8"/>
              <p:cNvSpPr txBox="1"/>
              <p:nvPr/>
            </p:nvSpPr>
            <p:spPr>
              <a:xfrm>
                <a:off x="400398" y="2112625"/>
                <a:ext cx="462462" cy="228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4.5</a:t>
                </a:r>
                <a:endParaRPr sz="1400" b="0" i="0" u="none" strike="noStrike" cap="none">
                  <a:solidFill>
                    <a:srgbClr val="000000"/>
                  </a:solidFill>
                  <a:latin typeface="Arial"/>
                  <a:ea typeface="Arial"/>
                  <a:cs typeface="Arial"/>
                  <a:sym typeface="Arial"/>
                </a:endParaRPr>
              </a:p>
            </p:txBody>
          </p:sp>
        </p:grpSp>
      </p:grpSp>
      <p:cxnSp>
        <p:nvCxnSpPr>
          <p:cNvPr id="334" name="Google Shape;334;p8"/>
          <p:cNvCxnSpPr>
            <a:stCxn id="288" idx="2"/>
            <a:endCxn id="259" idx="0"/>
          </p:cNvCxnSpPr>
          <p:nvPr/>
        </p:nvCxnSpPr>
        <p:spPr>
          <a:xfrm rot="5400000">
            <a:off x="-115485" y="3665120"/>
            <a:ext cx="1446732" cy="253039"/>
          </a:xfrm>
          <a:prstGeom prst="bentConnector3">
            <a:avLst>
              <a:gd name="adj1" fmla="val 48965"/>
            </a:avLst>
          </a:prstGeom>
          <a:noFill/>
          <a:ln w="12700" cap="flat" cmpd="sng">
            <a:solidFill>
              <a:schemeClr val="dk1"/>
            </a:solidFill>
            <a:prstDash val="solid"/>
            <a:round/>
            <a:headEnd type="none" w="sm" len="sm"/>
            <a:tailEnd type="none" w="sm" len="sm"/>
          </a:ln>
        </p:spPr>
      </p:cxnSp>
      <p:cxnSp>
        <p:nvCxnSpPr>
          <p:cNvPr id="335" name="Google Shape;335;p8"/>
          <p:cNvCxnSpPr>
            <a:stCxn id="303" idx="2"/>
            <a:endCxn id="260" idx="0"/>
          </p:cNvCxnSpPr>
          <p:nvPr/>
        </p:nvCxnSpPr>
        <p:spPr>
          <a:xfrm rot="5400000">
            <a:off x="879408" y="4160478"/>
            <a:ext cx="411768" cy="297590"/>
          </a:xfrm>
          <a:prstGeom prst="bentConnector3">
            <a:avLst>
              <a:gd name="adj1" fmla="val -12137"/>
            </a:avLst>
          </a:prstGeom>
          <a:noFill/>
          <a:ln w="12700" cap="flat" cmpd="sng">
            <a:solidFill>
              <a:schemeClr val="dk1"/>
            </a:solidFill>
            <a:prstDash val="solid"/>
            <a:round/>
            <a:headEnd type="none" w="sm" len="sm"/>
            <a:tailEnd type="none" w="sm" len="sm"/>
          </a:ln>
        </p:spPr>
      </p:cxnSp>
      <p:cxnSp>
        <p:nvCxnSpPr>
          <p:cNvPr id="336" name="Google Shape;336;p8"/>
          <p:cNvCxnSpPr>
            <a:stCxn id="292" idx="0"/>
            <a:endCxn id="261" idx="0"/>
          </p:cNvCxnSpPr>
          <p:nvPr/>
        </p:nvCxnSpPr>
        <p:spPr>
          <a:xfrm rot="5400000">
            <a:off x="671776" y="3422078"/>
            <a:ext cx="1813775" cy="371727"/>
          </a:xfrm>
          <a:prstGeom prst="bentConnector3">
            <a:avLst>
              <a:gd name="adj1" fmla="val 68597"/>
            </a:avLst>
          </a:prstGeom>
          <a:noFill/>
          <a:ln w="12700" cap="flat" cmpd="sng">
            <a:solidFill>
              <a:schemeClr val="dk1"/>
            </a:solidFill>
            <a:prstDash val="solid"/>
            <a:round/>
            <a:headEnd type="none" w="sm" len="sm"/>
            <a:tailEnd type="none" w="sm" len="sm"/>
          </a:ln>
        </p:spPr>
      </p:cxnSp>
      <p:cxnSp>
        <p:nvCxnSpPr>
          <p:cNvPr id="337" name="Google Shape;337;p8"/>
          <p:cNvCxnSpPr>
            <a:stCxn id="297" idx="0"/>
            <a:endCxn id="263" idx="0"/>
          </p:cNvCxnSpPr>
          <p:nvPr/>
        </p:nvCxnSpPr>
        <p:spPr>
          <a:xfrm rot="5400000">
            <a:off x="1825065" y="3514772"/>
            <a:ext cx="1479999" cy="520696"/>
          </a:xfrm>
          <a:prstGeom prst="bentConnector3">
            <a:avLst>
              <a:gd name="adj1" fmla="val 49401"/>
            </a:avLst>
          </a:prstGeom>
          <a:noFill/>
          <a:ln w="12700" cap="flat" cmpd="sng">
            <a:solidFill>
              <a:schemeClr val="dk1"/>
            </a:solidFill>
            <a:prstDash val="solid"/>
            <a:round/>
            <a:headEnd type="none" w="sm" len="sm"/>
            <a:tailEnd type="none" w="sm" len="sm"/>
          </a:ln>
        </p:spPr>
      </p:cxnSp>
      <p:cxnSp>
        <p:nvCxnSpPr>
          <p:cNvPr id="338" name="Google Shape;338;p8"/>
          <p:cNvCxnSpPr>
            <a:stCxn id="308" idx="2"/>
            <a:endCxn id="264" idx="0"/>
          </p:cNvCxnSpPr>
          <p:nvPr/>
        </p:nvCxnSpPr>
        <p:spPr>
          <a:xfrm rot="5400000">
            <a:off x="2919004" y="3989619"/>
            <a:ext cx="367028" cy="683485"/>
          </a:xfrm>
          <a:prstGeom prst="bentConnector3">
            <a:avLst>
              <a:gd name="adj1" fmla="val 50000"/>
            </a:avLst>
          </a:prstGeom>
          <a:noFill/>
          <a:ln w="12700" cap="flat" cmpd="sng">
            <a:solidFill>
              <a:schemeClr val="dk1"/>
            </a:solidFill>
            <a:prstDash val="solid"/>
            <a:round/>
            <a:headEnd type="none" w="sm" len="sm"/>
            <a:tailEnd type="none" w="sm" len="sm"/>
          </a:ln>
        </p:spPr>
      </p:cxnSp>
      <p:cxnSp>
        <p:nvCxnSpPr>
          <p:cNvPr id="339" name="Google Shape;339;p8"/>
          <p:cNvCxnSpPr>
            <a:stCxn id="313" idx="2"/>
            <a:endCxn id="267" idx="0"/>
          </p:cNvCxnSpPr>
          <p:nvPr/>
        </p:nvCxnSpPr>
        <p:spPr>
          <a:xfrm rot="5400000">
            <a:off x="3595108" y="3693166"/>
            <a:ext cx="1355064" cy="288193"/>
          </a:xfrm>
          <a:prstGeom prst="bentConnector3">
            <a:avLst>
              <a:gd name="adj1" fmla="val 46750"/>
            </a:avLst>
          </a:prstGeom>
          <a:noFill/>
          <a:ln w="12700" cap="flat" cmpd="sng">
            <a:solidFill>
              <a:schemeClr val="dk1"/>
            </a:solidFill>
            <a:prstDash val="solid"/>
            <a:round/>
            <a:headEnd type="none" w="sm" len="sm"/>
            <a:tailEnd type="none" w="sm" len="sm"/>
          </a:ln>
        </p:spPr>
      </p:cxnSp>
      <p:cxnSp>
        <p:nvCxnSpPr>
          <p:cNvPr id="340" name="Google Shape;340;p8"/>
          <p:cNvCxnSpPr>
            <a:stCxn id="318" idx="2"/>
            <a:endCxn id="270" idx="0"/>
          </p:cNvCxnSpPr>
          <p:nvPr/>
        </p:nvCxnSpPr>
        <p:spPr>
          <a:xfrm rot="5400000">
            <a:off x="4732505" y="3725407"/>
            <a:ext cx="1553925" cy="24712"/>
          </a:xfrm>
          <a:prstGeom prst="bentConnector3">
            <a:avLst>
              <a:gd name="adj1" fmla="val 50790"/>
            </a:avLst>
          </a:prstGeom>
          <a:noFill/>
          <a:ln w="12700" cap="flat" cmpd="sng">
            <a:solidFill>
              <a:schemeClr val="dk1"/>
            </a:solidFill>
            <a:prstDash val="solid"/>
            <a:round/>
            <a:headEnd type="none" w="sm" len="sm"/>
            <a:tailEnd type="none" w="sm" len="sm"/>
          </a:ln>
        </p:spPr>
      </p:cxnSp>
      <p:cxnSp>
        <p:nvCxnSpPr>
          <p:cNvPr id="341" name="Google Shape;341;p8"/>
          <p:cNvCxnSpPr>
            <a:stCxn id="322" idx="0"/>
            <a:endCxn id="273" idx="0"/>
          </p:cNvCxnSpPr>
          <p:nvPr/>
        </p:nvCxnSpPr>
        <p:spPr>
          <a:xfrm rot="16200000" flipH="1">
            <a:off x="5984693" y="3634589"/>
            <a:ext cx="1522506" cy="238072"/>
          </a:xfrm>
          <a:prstGeom prst="bentConnector3">
            <a:avLst>
              <a:gd name="adj1" fmla="val 50217"/>
            </a:avLst>
          </a:prstGeom>
          <a:noFill/>
          <a:ln w="12700" cap="flat" cmpd="sng">
            <a:solidFill>
              <a:schemeClr val="dk1"/>
            </a:solidFill>
            <a:prstDash val="solid"/>
            <a:round/>
            <a:headEnd type="none" w="sm" len="sm"/>
            <a:tailEnd type="none" w="sm" len="sm"/>
          </a:ln>
        </p:spPr>
      </p:cxnSp>
      <p:cxnSp>
        <p:nvCxnSpPr>
          <p:cNvPr id="342" name="Google Shape;342;p8"/>
          <p:cNvCxnSpPr>
            <a:stCxn id="328" idx="2"/>
            <a:endCxn id="275" idx="0"/>
          </p:cNvCxnSpPr>
          <p:nvPr/>
        </p:nvCxnSpPr>
        <p:spPr>
          <a:xfrm rot="16200000" flipH="1">
            <a:off x="6980812" y="3718576"/>
            <a:ext cx="1547271" cy="44900"/>
          </a:xfrm>
          <a:prstGeom prst="bentConnector3">
            <a:avLst>
              <a:gd name="adj1" fmla="val 50673"/>
            </a:avLst>
          </a:prstGeom>
          <a:noFill/>
          <a:ln w="12700" cap="flat" cmpd="sng">
            <a:solidFill>
              <a:schemeClr val="dk1"/>
            </a:solidFill>
            <a:prstDash val="solid"/>
            <a:round/>
            <a:headEnd type="none" w="sm" len="sm"/>
            <a:tailEnd type="none" w="sm" len="sm"/>
          </a:ln>
        </p:spPr>
      </p:cxnSp>
      <p:cxnSp>
        <p:nvCxnSpPr>
          <p:cNvPr id="343" name="Google Shape;343;p8"/>
          <p:cNvCxnSpPr>
            <a:stCxn id="333" idx="2"/>
            <a:endCxn id="277" idx="0"/>
          </p:cNvCxnSpPr>
          <p:nvPr/>
        </p:nvCxnSpPr>
        <p:spPr>
          <a:xfrm rot="5400000">
            <a:off x="8124404" y="3802133"/>
            <a:ext cx="1277441" cy="147925"/>
          </a:xfrm>
          <a:prstGeom prst="bentConnector3">
            <a:avLst>
              <a:gd name="adj1" fmla="val 44831"/>
            </a:avLst>
          </a:prstGeom>
          <a:noFill/>
          <a:ln w="12700" cap="flat" cmpd="sng">
            <a:solidFill>
              <a:schemeClr val="dk1"/>
            </a:solidFill>
            <a:prstDash val="solid"/>
            <a:round/>
            <a:headEnd type="none" w="sm" len="sm"/>
            <a:tailEnd type="none" w="sm" len="sm"/>
          </a:ln>
        </p:spPr>
      </p:cxnSp>
      <p:sp>
        <p:nvSpPr>
          <p:cNvPr id="344" name="Google Shape;344;p8"/>
          <p:cNvSpPr/>
          <p:nvPr/>
        </p:nvSpPr>
        <p:spPr>
          <a:xfrm>
            <a:off x="8915382" y="4514875"/>
            <a:ext cx="459438" cy="270825"/>
          </a:xfrm>
          <a:prstGeom prst="rect">
            <a:avLst/>
          </a:prstGeom>
          <a:solidFill>
            <a:srgbClr val="00B050"/>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2016</a:t>
            </a:r>
            <a:endParaRPr sz="1400" b="0" i="0" u="none" strike="noStrike" cap="none">
              <a:solidFill>
                <a:srgbClr val="000000"/>
              </a:solidFill>
              <a:latin typeface="Arial"/>
              <a:ea typeface="Arial"/>
              <a:cs typeface="Arial"/>
              <a:sym typeface="Arial"/>
            </a:endParaRPr>
          </a:p>
        </p:txBody>
      </p:sp>
      <p:sp>
        <p:nvSpPr>
          <p:cNvPr id="345" name="Google Shape;345;p8"/>
          <p:cNvSpPr/>
          <p:nvPr/>
        </p:nvSpPr>
        <p:spPr>
          <a:xfrm>
            <a:off x="9371406" y="4514875"/>
            <a:ext cx="459438" cy="270825"/>
          </a:xfrm>
          <a:prstGeom prst="rect">
            <a:avLst/>
          </a:prstGeom>
          <a:solidFill>
            <a:srgbClr val="00B050"/>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2017</a:t>
            </a:r>
            <a:endParaRPr sz="1400" b="0" i="0" u="none" strike="noStrike" cap="none">
              <a:solidFill>
                <a:srgbClr val="000000"/>
              </a:solidFill>
              <a:latin typeface="Arial"/>
              <a:ea typeface="Arial"/>
              <a:cs typeface="Arial"/>
              <a:sym typeface="Arial"/>
            </a:endParaRPr>
          </a:p>
        </p:txBody>
      </p:sp>
      <p:sp>
        <p:nvSpPr>
          <p:cNvPr id="346" name="Google Shape;346;p8"/>
          <p:cNvSpPr/>
          <p:nvPr/>
        </p:nvSpPr>
        <p:spPr>
          <a:xfrm>
            <a:off x="9827430" y="4514875"/>
            <a:ext cx="459438" cy="270825"/>
          </a:xfrm>
          <a:prstGeom prst="rect">
            <a:avLst/>
          </a:prstGeom>
          <a:solidFill>
            <a:srgbClr val="00B050"/>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2018</a:t>
            </a:r>
            <a:endParaRPr sz="1400" b="0" i="0" u="none" strike="noStrike" cap="none">
              <a:solidFill>
                <a:srgbClr val="000000"/>
              </a:solidFill>
              <a:latin typeface="Arial"/>
              <a:ea typeface="Arial"/>
              <a:cs typeface="Arial"/>
              <a:sym typeface="Arial"/>
            </a:endParaRPr>
          </a:p>
        </p:txBody>
      </p:sp>
      <p:grpSp>
        <p:nvGrpSpPr>
          <p:cNvPr id="347" name="Google Shape;347;p8"/>
          <p:cNvGrpSpPr/>
          <p:nvPr/>
        </p:nvGrpSpPr>
        <p:grpSpPr>
          <a:xfrm>
            <a:off x="9405061" y="939622"/>
            <a:ext cx="824861" cy="2297753"/>
            <a:chOff x="8112084" y="613564"/>
            <a:chExt cx="762000" cy="1864908"/>
          </a:xfrm>
        </p:grpSpPr>
        <p:sp>
          <p:nvSpPr>
            <p:cNvPr id="348" name="Google Shape;348;p8"/>
            <p:cNvSpPr/>
            <p:nvPr/>
          </p:nvSpPr>
          <p:spPr>
            <a:xfrm>
              <a:off x="8112084" y="613564"/>
              <a:ext cx="762000" cy="1636308"/>
            </a:xfrm>
            <a:prstGeom prst="rect">
              <a:avLst/>
            </a:prstGeom>
            <a:solidFill>
              <a:srgbClr val="00B0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Arial"/>
                  <a:ea typeface="Arial"/>
                  <a:cs typeface="Arial"/>
                  <a:sym typeface="Arial"/>
                </a:rPr>
                <a:t>Supports: Memory Management API, Reverse Offload, Loop construct, Detached tasks, Custom Mappers,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Arial"/>
                  <a:ea typeface="Arial"/>
                  <a:cs typeface="Arial"/>
                  <a:sym typeface="Arial"/>
                </a:rPr>
                <a:t>Tools API </a:t>
              </a:r>
              <a:endParaRPr sz="1400" b="0" i="0" u="none" strike="noStrike" cap="none">
                <a:solidFill>
                  <a:srgbClr val="000000"/>
                </a:solidFill>
                <a:latin typeface="Arial"/>
                <a:ea typeface="Arial"/>
                <a:cs typeface="Arial"/>
                <a:sym typeface="Arial"/>
              </a:endParaRPr>
            </a:p>
          </p:txBody>
        </p:sp>
        <p:grpSp>
          <p:nvGrpSpPr>
            <p:cNvPr id="349" name="Google Shape;349;p8"/>
            <p:cNvGrpSpPr/>
            <p:nvPr/>
          </p:nvGrpSpPr>
          <p:grpSpPr>
            <a:xfrm>
              <a:off x="8112084" y="2249872"/>
              <a:ext cx="753035" cy="228600"/>
              <a:chOff x="255109" y="2112625"/>
              <a:chExt cx="753035" cy="228600"/>
            </a:xfrm>
          </p:grpSpPr>
          <p:sp>
            <p:nvSpPr>
              <p:cNvPr id="350" name="Google Shape;350;p8"/>
              <p:cNvSpPr/>
              <p:nvPr/>
            </p:nvSpPr>
            <p:spPr>
              <a:xfrm rot="10800000">
                <a:off x="255109" y="2112625"/>
                <a:ext cx="753035" cy="228600"/>
              </a:xfrm>
              <a:prstGeom prst="triangle">
                <a:avLst>
                  <a:gd name="adj" fmla="val 50000"/>
                </a:avLst>
              </a:prstGeom>
              <a:solidFill>
                <a:srgbClr val="00B050"/>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351" name="Google Shape;351;p8"/>
              <p:cNvSpPr txBox="1"/>
              <p:nvPr/>
            </p:nvSpPr>
            <p:spPr>
              <a:xfrm>
                <a:off x="440333" y="2112625"/>
                <a:ext cx="382587" cy="228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Arial"/>
                    <a:ea typeface="Arial"/>
                    <a:cs typeface="Arial"/>
                    <a:sym typeface="Arial"/>
                  </a:rPr>
                  <a:t>5.0</a:t>
                </a:r>
                <a:endParaRPr sz="1400" b="0" i="0" u="none" strike="noStrike" cap="none">
                  <a:solidFill>
                    <a:srgbClr val="000000"/>
                  </a:solidFill>
                  <a:latin typeface="Arial"/>
                  <a:ea typeface="Arial"/>
                  <a:cs typeface="Arial"/>
                  <a:sym typeface="Arial"/>
                </a:endParaRPr>
              </a:p>
            </p:txBody>
          </p:sp>
        </p:grpSp>
      </p:grpSp>
      <p:cxnSp>
        <p:nvCxnSpPr>
          <p:cNvPr id="352" name="Google Shape;352;p8"/>
          <p:cNvCxnSpPr>
            <a:stCxn id="350" idx="0"/>
            <a:endCxn id="346" idx="0"/>
          </p:cNvCxnSpPr>
          <p:nvPr/>
        </p:nvCxnSpPr>
        <p:spPr>
          <a:xfrm rot="16200000" flipH="1">
            <a:off x="9296144" y="3753870"/>
            <a:ext cx="1277500" cy="244510"/>
          </a:xfrm>
          <a:prstGeom prst="bentConnector3">
            <a:avLst>
              <a:gd name="adj1" fmla="val 50000"/>
            </a:avLst>
          </a:prstGeom>
          <a:noFill/>
          <a:ln w="12700" cap="flat" cmpd="sng">
            <a:solidFill>
              <a:schemeClr val="dk1"/>
            </a:solidFill>
            <a:prstDash val="solid"/>
            <a:round/>
            <a:headEnd type="none" w="sm" len="sm"/>
            <a:tailEnd type="none" w="sm" len="sm"/>
          </a:ln>
        </p:spPr>
      </p:cxnSp>
      <p:sp>
        <p:nvSpPr>
          <p:cNvPr id="99" name="Google Shape;346;p8">
            <a:extLst>
              <a:ext uri="{FF2B5EF4-FFF2-40B4-BE49-F238E27FC236}">
                <a16:creationId xmlns:a16="http://schemas.microsoft.com/office/drawing/2014/main" id="{92482DAC-9B98-F84E-86BF-34BDB528A026}"/>
              </a:ext>
            </a:extLst>
          </p:cNvPr>
          <p:cNvSpPr/>
          <p:nvPr/>
        </p:nvSpPr>
        <p:spPr>
          <a:xfrm>
            <a:off x="10282495" y="4509998"/>
            <a:ext cx="459438" cy="270825"/>
          </a:xfrm>
          <a:prstGeom prst="rect">
            <a:avLst/>
          </a:prstGeom>
          <a:solidFill>
            <a:srgbClr val="00B050"/>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2019</a:t>
            </a:r>
            <a:endParaRPr sz="1400" b="0" i="0" u="none" strike="noStrike" cap="none">
              <a:solidFill>
                <a:srgbClr val="000000"/>
              </a:solidFill>
              <a:latin typeface="Arial"/>
              <a:ea typeface="Arial"/>
              <a:cs typeface="Arial"/>
              <a:sym typeface="Arial"/>
            </a:endParaRPr>
          </a:p>
        </p:txBody>
      </p:sp>
      <p:sp>
        <p:nvSpPr>
          <p:cNvPr id="100" name="Google Shape;346;p8">
            <a:extLst>
              <a:ext uri="{FF2B5EF4-FFF2-40B4-BE49-F238E27FC236}">
                <a16:creationId xmlns:a16="http://schemas.microsoft.com/office/drawing/2014/main" id="{D091585F-DE91-664F-A792-5951F012BC12}"/>
              </a:ext>
            </a:extLst>
          </p:cNvPr>
          <p:cNvSpPr/>
          <p:nvPr/>
        </p:nvSpPr>
        <p:spPr>
          <a:xfrm>
            <a:off x="10758860" y="4517927"/>
            <a:ext cx="459438" cy="270825"/>
          </a:xfrm>
          <a:prstGeom prst="rect">
            <a:avLst/>
          </a:prstGeom>
          <a:solidFill>
            <a:srgbClr val="00B050"/>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2020</a:t>
            </a:r>
            <a:endParaRPr sz="1400" b="0" i="0" u="none" strike="noStrike" cap="none">
              <a:solidFill>
                <a:srgbClr val="000000"/>
              </a:solidFill>
              <a:latin typeface="Arial"/>
              <a:ea typeface="Arial"/>
              <a:cs typeface="Arial"/>
              <a:sym typeface="Arial"/>
            </a:endParaRPr>
          </a:p>
        </p:txBody>
      </p:sp>
      <p:sp>
        <p:nvSpPr>
          <p:cNvPr id="101" name="Google Shape;348;p8">
            <a:extLst>
              <a:ext uri="{FF2B5EF4-FFF2-40B4-BE49-F238E27FC236}">
                <a16:creationId xmlns:a16="http://schemas.microsoft.com/office/drawing/2014/main" id="{45029830-F0E7-1046-855E-4F4145E94779}"/>
              </a:ext>
            </a:extLst>
          </p:cNvPr>
          <p:cNvSpPr/>
          <p:nvPr/>
        </p:nvSpPr>
        <p:spPr>
          <a:xfrm>
            <a:off x="10258636" y="939897"/>
            <a:ext cx="702845" cy="2016095"/>
          </a:xfrm>
          <a:prstGeom prst="rect">
            <a:avLst/>
          </a:prstGeom>
          <a:solidFill>
            <a:srgbClr val="00B050"/>
          </a:solidFill>
          <a:ln>
            <a:noFill/>
          </a:ln>
        </p:spPr>
        <p:txBody>
          <a:bodyPr spcFirstLastPara="1" wrap="square" lIns="91425" tIns="45700" rIns="91425" bIns="45700" anchor="ctr" anchorCtr="0">
            <a:noAutofit/>
          </a:bodyPr>
          <a:lstStyle/>
          <a:p>
            <a:pPr>
              <a:buSzPts val="800"/>
            </a:pPr>
            <a:r>
              <a:rPr lang="en-US" sz="800" dirty="0">
                <a:solidFill>
                  <a:schemeClr val="dk1"/>
                </a:solidFill>
              </a:rPr>
              <a:t>loop</a:t>
            </a:r>
            <a:r>
              <a:rPr lang="en-US" sz="800" b="0" i="0" u="none" strike="noStrike" cap="none" dirty="0">
                <a:solidFill>
                  <a:schemeClr val="dk1"/>
                </a:solidFill>
                <a:latin typeface="Arial"/>
                <a:ea typeface="Arial"/>
                <a:cs typeface="Arial"/>
                <a:sym typeface="Arial"/>
              </a:rPr>
              <a:t> transformation</a:t>
            </a:r>
            <a:r>
              <a:rPr lang="en-US" sz="800" dirty="0">
                <a:solidFill>
                  <a:schemeClr val="dk1"/>
                </a:solidFill>
              </a:rPr>
              <a:t> (tiling, ...),</a:t>
            </a:r>
            <a:endParaRPr lang="en-US" dirty="0">
              <a:solidFill>
                <a:schemeClr val="dk1"/>
              </a:solidFill>
            </a:endParaRPr>
          </a:p>
          <a:p>
            <a:pPr>
              <a:buSzPts val="800"/>
            </a:pPr>
            <a:r>
              <a:rPr lang="en-US" sz="800" dirty="0">
                <a:solidFill>
                  <a:schemeClr val="dk1"/>
                </a:solidFill>
              </a:rPr>
              <a:t>Improved `</a:t>
            </a:r>
            <a:r>
              <a:rPr lang="en-US" sz="800" dirty="0" err="1">
                <a:solidFill>
                  <a:schemeClr val="dk1"/>
                </a:solidFill>
              </a:rPr>
              <a:t>omp</a:t>
            </a:r>
            <a:r>
              <a:rPr lang="en-US" sz="800" dirty="0">
                <a:solidFill>
                  <a:schemeClr val="dk1"/>
                </a:solidFill>
              </a:rPr>
              <a:t> loop`*, variant overloading, runtime variant selection*, compiler agnostic "built-in assume" </a:t>
            </a:r>
          </a:p>
        </p:txBody>
      </p:sp>
      <p:sp>
        <p:nvSpPr>
          <p:cNvPr id="102" name="Google Shape;351;p8">
            <a:extLst>
              <a:ext uri="{FF2B5EF4-FFF2-40B4-BE49-F238E27FC236}">
                <a16:creationId xmlns:a16="http://schemas.microsoft.com/office/drawing/2014/main" id="{AA511F83-0EF2-F644-A660-C9154BB47240}"/>
              </a:ext>
            </a:extLst>
          </p:cNvPr>
          <p:cNvSpPr txBox="1"/>
          <p:nvPr/>
        </p:nvSpPr>
        <p:spPr>
          <a:xfrm>
            <a:off x="10538768" y="2945745"/>
            <a:ext cx="443876" cy="281658"/>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Arial"/>
                <a:ea typeface="Arial"/>
                <a:cs typeface="Arial"/>
                <a:sym typeface="Arial"/>
              </a:rPr>
              <a:t>5.0</a:t>
            </a:r>
            <a:endParaRPr b="0" i="0" u="none" strike="noStrike" cap="none">
              <a:solidFill>
                <a:srgbClr val="000000"/>
              </a:solidFill>
              <a:latin typeface="Arial"/>
              <a:ea typeface="Arial"/>
              <a:cs typeface="Arial"/>
              <a:sym typeface="Arial"/>
            </a:endParaRPr>
          </a:p>
        </p:txBody>
      </p:sp>
      <p:cxnSp>
        <p:nvCxnSpPr>
          <p:cNvPr id="103" name="Google Shape;352;p8">
            <a:extLst>
              <a:ext uri="{FF2B5EF4-FFF2-40B4-BE49-F238E27FC236}">
                <a16:creationId xmlns:a16="http://schemas.microsoft.com/office/drawing/2014/main" id="{C5F68C21-A6D7-0342-99BD-DF181AB6F1D9}"/>
              </a:ext>
            </a:extLst>
          </p:cNvPr>
          <p:cNvCxnSpPr/>
          <p:nvPr/>
        </p:nvCxnSpPr>
        <p:spPr>
          <a:xfrm rot="16200000" flipH="1">
            <a:off x="10229710" y="3758400"/>
            <a:ext cx="1277441" cy="215448"/>
          </a:xfrm>
          <a:prstGeom prst="bentConnector3">
            <a:avLst>
              <a:gd name="adj1" fmla="val 44831"/>
            </a:avLst>
          </a:prstGeom>
          <a:ln>
            <a:headEnd type="none" w="sm" len="sm"/>
            <a:tailEnd type="none" w="sm" len="sm"/>
          </a:ln>
        </p:spPr>
        <p:style>
          <a:lnRef idx="1">
            <a:schemeClr val="dk1"/>
          </a:lnRef>
          <a:fillRef idx="0">
            <a:schemeClr val="dk1"/>
          </a:fillRef>
          <a:effectRef idx="0">
            <a:schemeClr val="dk1"/>
          </a:effectRef>
          <a:fontRef idx="minor">
            <a:schemeClr val="tx1"/>
          </a:fontRef>
        </p:style>
      </p:cxnSp>
      <p:sp>
        <p:nvSpPr>
          <p:cNvPr id="104" name="Google Shape;350;p8">
            <a:extLst>
              <a:ext uri="{FF2B5EF4-FFF2-40B4-BE49-F238E27FC236}">
                <a16:creationId xmlns:a16="http://schemas.microsoft.com/office/drawing/2014/main" id="{467B8960-4C81-094B-81BE-88A8DEF17CA8}"/>
              </a:ext>
            </a:extLst>
          </p:cNvPr>
          <p:cNvSpPr/>
          <p:nvPr/>
        </p:nvSpPr>
        <p:spPr>
          <a:xfrm rot="10800000">
            <a:off x="10243763" y="2946450"/>
            <a:ext cx="717718" cy="281658"/>
          </a:xfrm>
          <a:prstGeom prst="triangle">
            <a:avLst>
              <a:gd name="adj" fmla="val 50000"/>
            </a:avLst>
          </a:prstGeom>
          <a:solidFill>
            <a:srgbClr val="00B050"/>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105" name="Google Shape;351;p8">
            <a:extLst>
              <a:ext uri="{FF2B5EF4-FFF2-40B4-BE49-F238E27FC236}">
                <a16:creationId xmlns:a16="http://schemas.microsoft.com/office/drawing/2014/main" id="{9A17333A-7E3E-714D-95CC-040B73CA32EF}"/>
              </a:ext>
            </a:extLst>
          </p:cNvPr>
          <p:cNvSpPr txBox="1"/>
          <p:nvPr/>
        </p:nvSpPr>
        <p:spPr>
          <a:xfrm>
            <a:off x="10458659" y="2946450"/>
            <a:ext cx="350904" cy="281658"/>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5.1</a:t>
            </a:r>
            <a:endParaRPr b="0" i="0" u="none" strike="noStrike" cap="none" dirty="0">
              <a:solidFill>
                <a:srgbClr val="000000"/>
              </a:solidFill>
              <a:latin typeface="Arial"/>
              <a:ea typeface="Arial"/>
              <a:cs typeface="Arial"/>
              <a:sym typeface="Arial"/>
            </a:endParaRPr>
          </a:p>
        </p:txBody>
      </p:sp>
      <p:pic>
        <p:nvPicPr>
          <p:cNvPr id="98" name="Google Shape;258;p8">
            <a:extLst>
              <a:ext uri="{FF2B5EF4-FFF2-40B4-BE49-F238E27FC236}">
                <a16:creationId xmlns:a16="http://schemas.microsoft.com/office/drawing/2014/main" id="{AFA5EBF6-6E2A-E544-B524-2D78FE4E1D89}"/>
              </a:ext>
            </a:extLst>
          </p:cNvPr>
          <p:cNvPicPr preferRelativeResize="0"/>
          <p:nvPr/>
        </p:nvPicPr>
        <p:blipFill rotWithShape="1">
          <a:blip r:embed="rId3">
            <a:alphaModFix/>
          </a:blip>
          <a:srcRect/>
          <a:stretch/>
        </p:blipFill>
        <p:spPr>
          <a:xfrm>
            <a:off x="147145" y="4788632"/>
            <a:ext cx="10881869" cy="950028"/>
          </a:xfrm>
          <a:prstGeom prst="rect">
            <a:avLst/>
          </a:prstGeom>
          <a:noFill/>
          <a:ln>
            <a:noFill/>
          </a:ln>
        </p:spPr>
      </p:pic>
      <p:sp>
        <p:nvSpPr>
          <p:cNvPr id="106" name="Google Shape;279;p8">
            <a:extLst>
              <a:ext uri="{FF2B5EF4-FFF2-40B4-BE49-F238E27FC236}">
                <a16:creationId xmlns:a16="http://schemas.microsoft.com/office/drawing/2014/main" id="{2BDF0327-37EB-C24E-ADD7-236639588D7A}"/>
              </a:ext>
            </a:extLst>
          </p:cNvPr>
          <p:cNvSpPr txBox="1"/>
          <p:nvPr/>
        </p:nvSpPr>
        <p:spPr>
          <a:xfrm>
            <a:off x="9471335" y="5740377"/>
            <a:ext cx="1172017" cy="18797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3C71"/>
                </a:solidFill>
                <a:latin typeface="Arial"/>
                <a:ea typeface="Arial"/>
                <a:cs typeface="Arial"/>
                <a:sym typeface="Arial"/>
              </a:rPr>
              <a:t>Permanent ARB</a:t>
            </a:r>
            <a:endParaRPr sz="1400" b="0" i="0" u="none" strike="noStrike" cap="none">
              <a:solidFill>
                <a:srgbClr val="000000"/>
              </a:solidFill>
              <a:latin typeface="Arial"/>
              <a:ea typeface="Arial"/>
              <a:cs typeface="Arial"/>
              <a:sym typeface="Arial"/>
            </a:endParaRPr>
          </a:p>
        </p:txBody>
      </p:sp>
      <p:sp>
        <p:nvSpPr>
          <p:cNvPr id="107" name="Google Shape;280;p8">
            <a:extLst>
              <a:ext uri="{FF2B5EF4-FFF2-40B4-BE49-F238E27FC236}">
                <a16:creationId xmlns:a16="http://schemas.microsoft.com/office/drawing/2014/main" id="{7789C11D-75EC-3C47-B0C3-9CB2752035BE}"/>
              </a:ext>
            </a:extLst>
          </p:cNvPr>
          <p:cNvSpPr/>
          <p:nvPr/>
        </p:nvSpPr>
        <p:spPr>
          <a:xfrm>
            <a:off x="9312086" y="5820819"/>
            <a:ext cx="69998" cy="939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108" name="Google Shape;282;p8">
            <a:extLst>
              <a:ext uri="{FF2B5EF4-FFF2-40B4-BE49-F238E27FC236}">
                <a16:creationId xmlns:a16="http://schemas.microsoft.com/office/drawing/2014/main" id="{358933F6-31E9-894C-8FFF-F821AFAEAB7E}"/>
              </a:ext>
            </a:extLst>
          </p:cNvPr>
          <p:cNvSpPr txBox="1"/>
          <p:nvPr/>
        </p:nvSpPr>
        <p:spPr>
          <a:xfrm>
            <a:off x="10745833" y="5746713"/>
            <a:ext cx="1172017" cy="18797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3C71"/>
                </a:solidFill>
                <a:latin typeface="Arial"/>
                <a:ea typeface="Arial"/>
                <a:cs typeface="Arial"/>
                <a:sym typeface="Arial"/>
              </a:rPr>
              <a:t>Auxiliary ARB</a:t>
            </a:r>
            <a:endParaRPr sz="1400" b="0" i="0" u="none" strike="noStrike" cap="none">
              <a:solidFill>
                <a:srgbClr val="000000"/>
              </a:solidFill>
              <a:latin typeface="Arial"/>
              <a:ea typeface="Arial"/>
              <a:cs typeface="Arial"/>
              <a:sym typeface="Arial"/>
            </a:endParaRPr>
          </a:p>
        </p:txBody>
      </p:sp>
      <p:sp>
        <p:nvSpPr>
          <p:cNvPr id="109" name="Google Shape;283;p8">
            <a:extLst>
              <a:ext uri="{FF2B5EF4-FFF2-40B4-BE49-F238E27FC236}">
                <a16:creationId xmlns:a16="http://schemas.microsoft.com/office/drawing/2014/main" id="{140F444C-50CA-B84C-8F01-04A5CD1F8531}"/>
              </a:ext>
            </a:extLst>
          </p:cNvPr>
          <p:cNvSpPr/>
          <p:nvPr/>
        </p:nvSpPr>
        <p:spPr>
          <a:xfrm>
            <a:off x="10586956" y="5820819"/>
            <a:ext cx="69998" cy="93986"/>
          </a:xfrm>
          <a:prstGeom prst="rect">
            <a:avLst/>
          </a:prstGeom>
          <a:solidFill>
            <a:srgbClr val="CDE3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F4AE8F8A-07F7-8D45-A210-D0C58627A91D}"/>
              </a:ext>
            </a:extLst>
          </p:cNvPr>
          <p:cNvSpPr/>
          <p:nvPr/>
        </p:nvSpPr>
        <p:spPr>
          <a:xfrm>
            <a:off x="252194" y="4794556"/>
            <a:ext cx="355687" cy="684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Google Shape;346;p8">
            <a:extLst>
              <a:ext uri="{FF2B5EF4-FFF2-40B4-BE49-F238E27FC236}">
                <a16:creationId xmlns:a16="http://schemas.microsoft.com/office/drawing/2014/main" id="{642F0A81-AFE7-4308-9A37-9D490761A9F1}"/>
              </a:ext>
            </a:extLst>
          </p:cNvPr>
          <p:cNvSpPr/>
          <p:nvPr/>
        </p:nvSpPr>
        <p:spPr>
          <a:xfrm>
            <a:off x="11221847" y="4517926"/>
            <a:ext cx="459438" cy="270825"/>
          </a:xfrm>
          <a:prstGeom prst="rect">
            <a:avLst/>
          </a:prstGeom>
          <a:solidFill>
            <a:srgbClr val="00B050"/>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a:solidFill>
                  <a:schemeClr val="lt1"/>
                </a:solidFill>
              </a:rPr>
              <a:t>2021</a:t>
            </a:r>
            <a:endParaRPr sz="1400" b="0" i="0" u="none" strike="noStrike" cap="none">
              <a:solidFill>
                <a:schemeClr val="lt1"/>
              </a:solidFill>
              <a:latin typeface="Arial"/>
              <a:ea typeface="Arial"/>
              <a:cs typeface="Arial"/>
              <a:sym typeface="Arial"/>
            </a:endParaRPr>
          </a:p>
        </p:txBody>
      </p:sp>
      <p:grpSp>
        <p:nvGrpSpPr>
          <p:cNvPr id="114" name="Google Shape;347;p8">
            <a:extLst>
              <a:ext uri="{FF2B5EF4-FFF2-40B4-BE49-F238E27FC236}">
                <a16:creationId xmlns:a16="http://schemas.microsoft.com/office/drawing/2014/main" id="{522F4880-19FC-4663-9B3C-D9EFF250E4A3}"/>
              </a:ext>
            </a:extLst>
          </p:cNvPr>
          <p:cNvGrpSpPr/>
          <p:nvPr/>
        </p:nvGrpSpPr>
        <p:grpSpPr>
          <a:xfrm>
            <a:off x="10984975" y="2434862"/>
            <a:ext cx="640884" cy="793044"/>
            <a:chOff x="8095457" y="1834820"/>
            <a:chExt cx="778627" cy="643652"/>
          </a:xfrm>
        </p:grpSpPr>
        <p:sp>
          <p:nvSpPr>
            <p:cNvPr id="115" name="Google Shape;348;p8">
              <a:extLst>
                <a:ext uri="{FF2B5EF4-FFF2-40B4-BE49-F238E27FC236}">
                  <a16:creationId xmlns:a16="http://schemas.microsoft.com/office/drawing/2014/main" id="{9E438664-EF0D-4442-AF29-F540890D3125}"/>
                </a:ext>
              </a:extLst>
            </p:cNvPr>
            <p:cNvSpPr/>
            <p:nvPr/>
          </p:nvSpPr>
          <p:spPr>
            <a:xfrm>
              <a:off x="8095457" y="1834820"/>
              <a:ext cx="778627" cy="415053"/>
            </a:xfrm>
            <a:prstGeom prst="rect">
              <a:avLst/>
            </a:prstGeom>
            <a:solidFill>
              <a:srgbClr val="00B050"/>
            </a:solidFill>
            <a:ln>
              <a:noFill/>
            </a:ln>
          </p:spPr>
          <p:txBody>
            <a:bodyPr spcFirstLastPara="1" wrap="square" lIns="91425" tIns="45700" rIns="91425" bIns="45700" anchor="ctr" anchorCtr="0">
              <a:noAutofit/>
            </a:bodyPr>
            <a:lstStyle/>
            <a:p>
              <a:r>
                <a:rPr lang="en-US" sz="800">
                  <a:solidFill>
                    <a:schemeClr val="dk1"/>
                  </a:solidFill>
                </a:rPr>
                <a:t>Specification clarifications</a:t>
              </a:r>
              <a:endParaRPr lang="en-US"/>
            </a:p>
          </p:txBody>
        </p:sp>
        <p:grpSp>
          <p:nvGrpSpPr>
            <p:cNvPr id="116" name="Google Shape;349;p8">
              <a:extLst>
                <a:ext uri="{FF2B5EF4-FFF2-40B4-BE49-F238E27FC236}">
                  <a16:creationId xmlns:a16="http://schemas.microsoft.com/office/drawing/2014/main" id="{F256842F-8721-4778-B04B-CB8DE8ABC0A0}"/>
                </a:ext>
              </a:extLst>
            </p:cNvPr>
            <p:cNvGrpSpPr/>
            <p:nvPr/>
          </p:nvGrpSpPr>
          <p:grpSpPr>
            <a:xfrm>
              <a:off x="8112084" y="2249872"/>
              <a:ext cx="753035" cy="228600"/>
              <a:chOff x="255109" y="2112625"/>
              <a:chExt cx="753035" cy="228600"/>
            </a:xfrm>
          </p:grpSpPr>
          <p:sp>
            <p:nvSpPr>
              <p:cNvPr id="117" name="Google Shape;350;p8">
                <a:extLst>
                  <a:ext uri="{FF2B5EF4-FFF2-40B4-BE49-F238E27FC236}">
                    <a16:creationId xmlns:a16="http://schemas.microsoft.com/office/drawing/2014/main" id="{9F919A55-8BB2-4DEF-A26A-3E29CBEC1878}"/>
                  </a:ext>
                </a:extLst>
              </p:cNvPr>
              <p:cNvSpPr/>
              <p:nvPr/>
            </p:nvSpPr>
            <p:spPr>
              <a:xfrm rot="10800000">
                <a:off x="255109" y="2112625"/>
                <a:ext cx="753035" cy="228600"/>
              </a:xfrm>
              <a:prstGeom prst="triangle">
                <a:avLst>
                  <a:gd name="adj" fmla="val 50000"/>
                </a:avLst>
              </a:prstGeom>
              <a:solidFill>
                <a:srgbClr val="00B050"/>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118" name="Google Shape;351;p8">
                <a:extLst>
                  <a:ext uri="{FF2B5EF4-FFF2-40B4-BE49-F238E27FC236}">
                    <a16:creationId xmlns:a16="http://schemas.microsoft.com/office/drawing/2014/main" id="{7AD893A3-BEB7-4E46-A04D-8F5558340C8A}"/>
                  </a:ext>
                </a:extLst>
              </p:cNvPr>
              <p:cNvSpPr txBox="1"/>
              <p:nvPr/>
            </p:nvSpPr>
            <p:spPr>
              <a:xfrm>
                <a:off x="440333" y="2112625"/>
                <a:ext cx="382587" cy="228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a:solidFill>
                      <a:schemeClr val="lt1"/>
                    </a:solidFill>
                  </a:rPr>
                  <a:t>5.2</a:t>
                </a:r>
                <a:endParaRPr sz="1400" b="0" i="0" u="none" strike="noStrike" cap="none">
                  <a:solidFill>
                    <a:schemeClr val="lt1"/>
                  </a:solidFill>
                  <a:latin typeface="Arial"/>
                  <a:ea typeface="Arial"/>
                  <a:cs typeface="Arial"/>
                  <a:sym typeface="Arial"/>
                </a:endParaRPr>
              </a:p>
            </p:txBody>
          </p:sp>
        </p:grpSp>
      </p:grpSp>
      <p:cxnSp>
        <p:nvCxnSpPr>
          <p:cNvPr id="128" name="Google Shape;338;p8">
            <a:extLst>
              <a:ext uri="{FF2B5EF4-FFF2-40B4-BE49-F238E27FC236}">
                <a16:creationId xmlns:a16="http://schemas.microsoft.com/office/drawing/2014/main" id="{BD414B5E-3BB3-45A3-9D36-1F0FD37B2BA9}"/>
              </a:ext>
            </a:extLst>
          </p:cNvPr>
          <p:cNvCxnSpPr>
            <a:cxnSpLocks/>
            <a:stCxn id="118" idx="2"/>
          </p:cNvCxnSpPr>
          <p:nvPr/>
        </p:nvCxnSpPr>
        <p:spPr>
          <a:xfrm rot="5400000">
            <a:off x="10614878" y="3821357"/>
            <a:ext cx="1287145" cy="100242"/>
          </a:xfrm>
          <a:prstGeom prst="bentConnector3">
            <a:avLst>
              <a:gd name="adj1" fmla="val 50000"/>
            </a:avLst>
          </a:prstGeom>
          <a:noFill/>
          <a:ln w="12700" cap="flat" cmpd="sng">
            <a:solidFill>
              <a:schemeClr val="dk1"/>
            </a:solidFill>
            <a:prstDash val="solid"/>
            <a:round/>
            <a:headEnd type="none" w="sm" len="sm"/>
            <a:tailEnd type="none" w="sm" len="sm"/>
          </a:ln>
        </p:spPr>
      </p:cxnSp>
      <p:sp>
        <p:nvSpPr>
          <p:cNvPr id="111" name="Google Shape;346;p8">
            <a:extLst>
              <a:ext uri="{FF2B5EF4-FFF2-40B4-BE49-F238E27FC236}">
                <a16:creationId xmlns:a16="http://schemas.microsoft.com/office/drawing/2014/main" id="{37673E7A-32A4-F94E-89B4-CCEE658408D6}"/>
              </a:ext>
            </a:extLst>
          </p:cNvPr>
          <p:cNvSpPr/>
          <p:nvPr/>
        </p:nvSpPr>
        <p:spPr>
          <a:xfrm>
            <a:off x="11691251" y="4522927"/>
            <a:ext cx="459438" cy="270825"/>
          </a:xfrm>
          <a:prstGeom prst="rect">
            <a:avLst/>
          </a:prstGeom>
          <a:solidFill>
            <a:srgbClr val="7030A0"/>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dirty="0">
                <a:solidFill>
                  <a:schemeClr val="lt1"/>
                </a:solidFill>
              </a:rPr>
              <a:t>2022</a:t>
            </a:r>
            <a:endParaRPr sz="1400" b="0" i="0" u="none" strike="noStrike" cap="none" dirty="0">
              <a:solidFill>
                <a:schemeClr val="lt1"/>
              </a:solidFill>
              <a:latin typeface="Arial"/>
              <a:ea typeface="Arial"/>
              <a:cs typeface="Arial"/>
              <a:sym typeface="Arial"/>
            </a:endParaRPr>
          </a:p>
        </p:txBody>
      </p:sp>
      <p:grpSp>
        <p:nvGrpSpPr>
          <p:cNvPr id="112" name="Google Shape;347;p8">
            <a:extLst>
              <a:ext uri="{FF2B5EF4-FFF2-40B4-BE49-F238E27FC236}">
                <a16:creationId xmlns:a16="http://schemas.microsoft.com/office/drawing/2014/main" id="{6DC5D0ED-C589-7642-B349-1C87787EBBE4}"/>
              </a:ext>
            </a:extLst>
          </p:cNvPr>
          <p:cNvGrpSpPr/>
          <p:nvPr/>
        </p:nvGrpSpPr>
        <p:grpSpPr>
          <a:xfrm>
            <a:off x="11633318" y="2027199"/>
            <a:ext cx="573521" cy="1401800"/>
            <a:chOff x="8095457" y="1835835"/>
            <a:chExt cx="778627" cy="642637"/>
          </a:xfrm>
        </p:grpSpPr>
        <p:sp>
          <p:nvSpPr>
            <p:cNvPr id="113" name="Google Shape;348;p8">
              <a:extLst>
                <a:ext uri="{FF2B5EF4-FFF2-40B4-BE49-F238E27FC236}">
                  <a16:creationId xmlns:a16="http://schemas.microsoft.com/office/drawing/2014/main" id="{92FDC1BD-7047-D844-BAB8-2404A33CD617}"/>
                </a:ext>
              </a:extLst>
            </p:cNvPr>
            <p:cNvSpPr/>
            <p:nvPr/>
          </p:nvSpPr>
          <p:spPr>
            <a:xfrm>
              <a:off x="8095457" y="1835835"/>
              <a:ext cx="778627" cy="415053"/>
            </a:xfrm>
            <a:prstGeom prst="rect">
              <a:avLst/>
            </a:prstGeom>
            <a:solidFill>
              <a:srgbClr val="7030A0"/>
            </a:solidFill>
            <a:ln>
              <a:noFill/>
            </a:ln>
          </p:spPr>
          <p:txBody>
            <a:bodyPr spcFirstLastPara="1" wrap="square" lIns="91425" tIns="45700" rIns="91425" bIns="45700" anchor="ctr" anchorCtr="0">
              <a:noAutofit/>
            </a:bodyPr>
            <a:lstStyle/>
            <a:p>
              <a:r>
                <a:rPr lang="en-US" sz="800" dirty="0">
                  <a:solidFill>
                    <a:schemeClr val="dk1"/>
                  </a:solidFill>
                </a:rPr>
                <a:t>Locality, loop transformations, clarifications</a:t>
              </a:r>
              <a:endParaRPr lang="en-US" dirty="0"/>
            </a:p>
          </p:txBody>
        </p:sp>
        <p:grpSp>
          <p:nvGrpSpPr>
            <p:cNvPr id="119" name="Google Shape;349;p8">
              <a:extLst>
                <a:ext uri="{FF2B5EF4-FFF2-40B4-BE49-F238E27FC236}">
                  <a16:creationId xmlns:a16="http://schemas.microsoft.com/office/drawing/2014/main" id="{1131B4F3-063B-AE43-9629-40755A9C57DC}"/>
                </a:ext>
              </a:extLst>
            </p:cNvPr>
            <p:cNvGrpSpPr/>
            <p:nvPr/>
          </p:nvGrpSpPr>
          <p:grpSpPr>
            <a:xfrm>
              <a:off x="8112084" y="2249872"/>
              <a:ext cx="753035" cy="228600"/>
              <a:chOff x="255109" y="2112625"/>
              <a:chExt cx="753035" cy="228600"/>
            </a:xfrm>
          </p:grpSpPr>
          <p:sp>
            <p:nvSpPr>
              <p:cNvPr id="120" name="Google Shape;350;p8">
                <a:extLst>
                  <a:ext uri="{FF2B5EF4-FFF2-40B4-BE49-F238E27FC236}">
                    <a16:creationId xmlns:a16="http://schemas.microsoft.com/office/drawing/2014/main" id="{E231ABF3-CCA1-AD45-AB43-70C328FD8A57}"/>
                  </a:ext>
                </a:extLst>
              </p:cNvPr>
              <p:cNvSpPr/>
              <p:nvPr/>
            </p:nvSpPr>
            <p:spPr>
              <a:xfrm rot="10800000">
                <a:off x="255109" y="2112625"/>
                <a:ext cx="753035" cy="228600"/>
              </a:xfrm>
              <a:prstGeom prst="triangle">
                <a:avLst>
                  <a:gd name="adj" fmla="val 50000"/>
                </a:avLst>
              </a:prstGeom>
              <a:solidFill>
                <a:srgbClr val="7030A0"/>
              </a:solidFill>
              <a:ln>
                <a:noFill/>
              </a:ln>
            </p:spPr>
            <p:txBody>
              <a:bodyPr spcFirstLastPara="1" wrap="square" lIns="91425" tIns="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sp>
            <p:nvSpPr>
              <p:cNvPr id="121" name="Google Shape;351;p8">
                <a:extLst>
                  <a:ext uri="{FF2B5EF4-FFF2-40B4-BE49-F238E27FC236}">
                    <a16:creationId xmlns:a16="http://schemas.microsoft.com/office/drawing/2014/main" id="{B8E6750F-57AD-E74F-B4B8-A9A0B2459240}"/>
                  </a:ext>
                </a:extLst>
              </p:cNvPr>
              <p:cNvSpPr txBox="1"/>
              <p:nvPr/>
            </p:nvSpPr>
            <p:spPr>
              <a:xfrm>
                <a:off x="440333" y="2112625"/>
                <a:ext cx="382587" cy="228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dirty="0">
                    <a:solidFill>
                      <a:schemeClr val="lt1"/>
                    </a:solidFill>
                  </a:rPr>
                  <a:t>6.0</a:t>
                </a:r>
                <a:endParaRPr sz="1400" b="0" i="0" u="none" strike="noStrike" cap="none" dirty="0">
                  <a:solidFill>
                    <a:schemeClr val="lt1"/>
                  </a:solidFill>
                  <a:latin typeface="Arial"/>
                  <a:ea typeface="Arial"/>
                  <a:cs typeface="Arial"/>
                  <a:sym typeface="Arial"/>
                </a:endParaRPr>
              </a:p>
            </p:txBody>
          </p:sp>
        </p:grpSp>
      </p:grpSp>
      <p:cxnSp>
        <p:nvCxnSpPr>
          <p:cNvPr id="122" name="Google Shape;338;p8">
            <a:extLst>
              <a:ext uri="{FF2B5EF4-FFF2-40B4-BE49-F238E27FC236}">
                <a16:creationId xmlns:a16="http://schemas.microsoft.com/office/drawing/2014/main" id="{C296EF54-5E87-7249-81F6-9E1ED0E8ADF6}"/>
              </a:ext>
            </a:extLst>
          </p:cNvPr>
          <p:cNvCxnSpPr>
            <a:cxnSpLocks/>
            <a:stCxn id="121" idx="2"/>
          </p:cNvCxnSpPr>
          <p:nvPr/>
        </p:nvCxnSpPr>
        <p:spPr>
          <a:xfrm rot="5400000">
            <a:off x="11375318" y="3971318"/>
            <a:ext cx="1089901" cy="5264"/>
          </a:xfrm>
          <a:prstGeom prst="bentConnector3">
            <a:avLst>
              <a:gd name="adj1" fmla="val 50000"/>
            </a:avLst>
          </a:prstGeom>
          <a:noFill/>
          <a:ln w="12700" cap="flat" cmpd="sng">
            <a:solidFill>
              <a:schemeClr val="dk1"/>
            </a:solidFill>
            <a:prstDash val="solid"/>
            <a:round/>
            <a:headEnd type="none" w="sm" len="sm"/>
            <a:tailEnd type="none" w="sm" len="sm"/>
          </a:ln>
        </p:spPr>
      </p:cxnSp>
    </p:spTree>
    <p:extLst>
      <p:ext uri="{BB962C8B-B14F-4D97-AF65-F5344CB8AC3E}">
        <p14:creationId xmlns:p14="http://schemas.microsoft.com/office/powerpoint/2010/main" val="313137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9"/>
          <p:cNvSpPr txBox="1">
            <a:spLocks noGrp="1"/>
          </p:cNvSpPr>
          <p:nvPr>
            <p:ph type="ctrTitle"/>
          </p:nvPr>
        </p:nvSpPr>
        <p:spPr>
          <a:xfrm>
            <a:off x="1003736" y="363814"/>
            <a:ext cx="6855750" cy="510909"/>
          </a:xfrm>
          <a:prstGeom prst="rect">
            <a:avLst/>
          </a:prstGeom>
          <a:noFill/>
          <a:ln>
            <a:noFill/>
          </a:ln>
        </p:spPr>
        <p:txBody>
          <a:bodyPr spcFirstLastPara="1" wrap="square" lIns="91425" tIns="91425" rIns="91425" bIns="91425" anchor="t" anchorCtr="0">
            <a:noAutofit/>
          </a:bodyPr>
          <a:lstStyle/>
          <a:p>
            <a:r>
              <a:rPr lang="en-US" sz="2800"/>
              <a:t>Relevance of OpenMP in ECP</a:t>
            </a:r>
            <a:endParaRPr/>
          </a:p>
        </p:txBody>
      </p:sp>
      <p:pic>
        <p:nvPicPr>
          <p:cNvPr id="359" name="Google Shape;359;p9" descr="MPI+X.png"/>
          <p:cNvPicPr preferRelativeResize="0"/>
          <p:nvPr/>
        </p:nvPicPr>
        <p:blipFill rotWithShape="1">
          <a:blip r:embed="rId3">
            <a:alphaModFix/>
          </a:blip>
          <a:srcRect/>
          <a:stretch/>
        </p:blipFill>
        <p:spPr>
          <a:xfrm>
            <a:off x="1524001" y="1737998"/>
            <a:ext cx="2980625" cy="1949892"/>
          </a:xfrm>
          <a:prstGeom prst="rect">
            <a:avLst/>
          </a:prstGeom>
          <a:noFill/>
          <a:ln>
            <a:noFill/>
          </a:ln>
        </p:spPr>
      </p:pic>
      <p:sp>
        <p:nvSpPr>
          <p:cNvPr id="360" name="Google Shape;360;p9"/>
          <p:cNvSpPr txBox="1"/>
          <p:nvPr/>
        </p:nvSpPr>
        <p:spPr>
          <a:xfrm>
            <a:off x="1524001" y="1153224"/>
            <a:ext cx="2869949" cy="584775"/>
          </a:xfrm>
          <a:prstGeom prst="rect">
            <a:avLst/>
          </a:prstGeom>
          <a:solidFill>
            <a:srgbClr val="F8D0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OpenMP is about 50%, out of all choices of X</a:t>
            </a:r>
            <a:endParaRPr sz="1400" b="0" i="0" u="none" strike="noStrike" cap="none">
              <a:solidFill>
                <a:srgbClr val="000000"/>
              </a:solidFill>
              <a:latin typeface="Arial"/>
              <a:ea typeface="Arial"/>
              <a:cs typeface="Arial"/>
              <a:sym typeface="Arial"/>
            </a:endParaRPr>
          </a:p>
        </p:txBody>
      </p:sp>
      <p:sp>
        <p:nvSpPr>
          <p:cNvPr id="361" name="Google Shape;361;p9"/>
          <p:cNvSpPr txBox="1"/>
          <p:nvPr/>
        </p:nvSpPr>
        <p:spPr>
          <a:xfrm>
            <a:off x="1499703" y="3789626"/>
            <a:ext cx="2869949" cy="646331"/>
          </a:xfrm>
          <a:prstGeom prst="rect">
            <a:avLst/>
          </a:prstGeom>
          <a:solidFill>
            <a:srgbClr val="FEC33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Update late 2016: 75% of codes use OpenMP</a:t>
            </a:r>
            <a:endParaRPr sz="1400" b="0" i="0" u="none" strike="noStrike" cap="none" dirty="0">
              <a:solidFill>
                <a:srgbClr val="000000"/>
              </a:solidFill>
              <a:latin typeface="Arial"/>
              <a:ea typeface="Arial"/>
              <a:cs typeface="Arial"/>
              <a:sym typeface="Arial"/>
            </a:endParaRPr>
          </a:p>
        </p:txBody>
      </p:sp>
      <p:sp>
        <p:nvSpPr>
          <p:cNvPr id="362" name="Google Shape;362;p9"/>
          <p:cNvSpPr txBox="1"/>
          <p:nvPr/>
        </p:nvSpPr>
        <p:spPr>
          <a:xfrm>
            <a:off x="4620286" y="966843"/>
            <a:ext cx="6047715" cy="3525453"/>
          </a:xfrm>
          <a:prstGeom prst="rect">
            <a:avLst/>
          </a:prstGeom>
          <a:noFill/>
          <a:ln>
            <a:noFill/>
          </a:ln>
        </p:spPr>
        <p:txBody>
          <a:bodyPr spcFirstLastPara="1" wrap="square" lIns="91425" tIns="45700" rIns="91425" bIns="45700" anchor="t" anchorCtr="0">
            <a:noAutofit/>
          </a:bodyPr>
          <a:lstStyle/>
          <a:p>
            <a:pPr marL="342900" indent="-342900">
              <a:spcBef>
                <a:spcPts val="260"/>
              </a:spcBef>
              <a:buClr>
                <a:srgbClr val="1F497D"/>
              </a:buClr>
              <a:buSzPts val="1300"/>
              <a:buFont typeface="Arial,Sans-Serif"/>
              <a:buChar char="•"/>
            </a:pPr>
            <a:r>
              <a:rPr lang="en-US" sz="1300">
                <a:solidFill>
                  <a:srgbClr val="997200"/>
                </a:solidFill>
              </a:rPr>
              <a:t>Target directives (to support accelerators): target regions (structured and unstructured), nested target regions, pipelined parallelism, loop transformations, data mapping APIs</a:t>
            </a:r>
            <a:endParaRPr lang="en-US" sz="1300"/>
          </a:p>
          <a:p>
            <a:pPr marL="342900" marR="0" lvl="0" indent="-342900" algn="l">
              <a:lnSpc>
                <a:spcPct val="100000"/>
              </a:lnSpc>
              <a:spcBef>
                <a:spcPts val="0"/>
              </a:spcBef>
              <a:spcAft>
                <a:spcPts val="0"/>
              </a:spcAft>
              <a:buClr>
                <a:srgbClr val="1F497D"/>
              </a:buClr>
              <a:buSzPts val="1300"/>
              <a:buFont typeface="Arial"/>
              <a:buChar char="•"/>
            </a:pPr>
            <a:r>
              <a:rPr lang="en-US" sz="1300" b="0" i="0" u="none" strike="noStrike" cap="none">
                <a:solidFill>
                  <a:srgbClr val="997200"/>
                </a:solidFill>
                <a:latin typeface="Arial"/>
                <a:ea typeface="Arial"/>
                <a:cs typeface="Arial"/>
                <a:sym typeface="Arial"/>
              </a:rPr>
              <a:t>Programming memories (High Bandwidth, Low Latency, Accelerator memories) with traits (pinned memory, </a:t>
            </a:r>
            <a:r>
              <a:rPr lang="en-US" sz="1300" b="0" i="0" u="none" strike="noStrike" cap="none" err="1">
                <a:solidFill>
                  <a:srgbClr val="997200"/>
                </a:solidFill>
                <a:latin typeface="Arial"/>
                <a:ea typeface="Arial"/>
                <a:cs typeface="Arial"/>
                <a:sym typeface="Arial"/>
              </a:rPr>
              <a:t>etc</a:t>
            </a:r>
            <a:r>
              <a:rPr lang="en-US" sz="1300" b="0" i="0" u="none" strike="noStrike" cap="none">
                <a:solidFill>
                  <a:srgbClr val="997200"/>
                </a:solidFill>
                <a:latin typeface="Arial"/>
                <a:ea typeface="Arial"/>
                <a:cs typeface="Arial"/>
                <a:sym typeface="Arial"/>
              </a:rPr>
              <a:t>)</a:t>
            </a:r>
            <a:endParaRPr lang="en-US" sz="1400" b="0" i="0" u="none" strike="noStrike" cap="none">
              <a:solidFill>
                <a:srgbClr val="000000"/>
              </a:solidFill>
              <a:latin typeface="Arial"/>
              <a:ea typeface="Arial"/>
              <a:cs typeface="Arial"/>
            </a:endParaRPr>
          </a:p>
          <a:p>
            <a:pPr marL="342900" marR="0" lvl="0" indent="-342900" algn="l" rtl="0">
              <a:lnSpc>
                <a:spcPct val="100000"/>
              </a:lnSpc>
              <a:spcBef>
                <a:spcPts val="260"/>
              </a:spcBef>
              <a:spcAft>
                <a:spcPts val="0"/>
              </a:spcAft>
              <a:buClr>
                <a:srgbClr val="1F497D"/>
              </a:buClr>
              <a:buSzPts val="1300"/>
              <a:buFont typeface="Arial"/>
              <a:buChar char="•"/>
            </a:pPr>
            <a:r>
              <a:rPr lang="en-US" sz="1300" b="0" i="0" u="none" strike="noStrike" cap="none">
                <a:solidFill>
                  <a:srgbClr val="997200"/>
                </a:solidFill>
                <a:latin typeface="Arial"/>
                <a:ea typeface="Arial"/>
                <a:cs typeface="Arial"/>
                <a:sym typeface="Arial"/>
              </a:rPr>
              <a:t>Optimization of complex data structure motion (e.g., deep copy)</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60"/>
              </a:spcBef>
              <a:spcAft>
                <a:spcPts val="0"/>
              </a:spcAft>
              <a:buClr>
                <a:srgbClr val="1F497D"/>
              </a:buClr>
              <a:buSzPts val="1300"/>
              <a:buFont typeface="Arial"/>
              <a:buChar char="•"/>
            </a:pPr>
            <a:r>
              <a:rPr lang="en-US" sz="1300" b="0" i="0" u="none" strike="noStrike" cap="none">
                <a:solidFill>
                  <a:srgbClr val="997200"/>
                </a:solidFill>
                <a:latin typeface="Arial"/>
                <a:ea typeface="Arial"/>
                <a:cs typeface="Arial"/>
                <a:sym typeface="Arial"/>
              </a:rPr>
              <a:t>Improved C++/object-oriented programming support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60"/>
              </a:spcBef>
              <a:spcAft>
                <a:spcPts val="0"/>
              </a:spcAft>
              <a:buClr>
                <a:srgbClr val="1F497D"/>
              </a:buClr>
              <a:buSzPts val="1300"/>
              <a:buFont typeface="Arial"/>
              <a:buChar char="•"/>
            </a:pPr>
            <a:r>
              <a:rPr lang="en-US" sz="1300" b="0" i="0" u="none" strike="noStrike" cap="none">
                <a:solidFill>
                  <a:srgbClr val="997200"/>
                </a:solidFill>
                <a:latin typeface="Arial"/>
                <a:ea typeface="Arial"/>
                <a:cs typeface="Arial"/>
                <a:sym typeface="Arial"/>
              </a:rPr>
              <a:t>Improved tasking support: data-locality-aware scheduling, futures, </a:t>
            </a:r>
            <a:r>
              <a:rPr lang="en-US" sz="1300" b="0" i="0" u="none" strike="noStrike" cap="none" err="1">
                <a:solidFill>
                  <a:srgbClr val="997200"/>
                </a:solidFill>
                <a:latin typeface="Arial"/>
                <a:ea typeface="Arial"/>
                <a:cs typeface="Arial"/>
                <a:sym typeface="Arial"/>
              </a:rPr>
              <a:t>Taskloops</a:t>
            </a:r>
            <a:r>
              <a:rPr lang="en-US" sz="1300" b="0" i="0" u="none" strike="noStrike" cap="none">
                <a:solidFill>
                  <a:srgbClr val="997200"/>
                </a:solidFill>
                <a:latin typeface="Arial"/>
                <a:ea typeface="Arial"/>
                <a:cs typeface="Arial"/>
                <a:sym typeface="Arial"/>
              </a:rPr>
              <a:t>, groups, dependences, priorities, cancellation, do across (</a:t>
            </a:r>
            <a:r>
              <a:rPr lang="en-US" sz="1300" b="0" i="0" u="none" strike="noStrike" cap="none" err="1">
                <a:solidFill>
                  <a:srgbClr val="997200"/>
                </a:solidFill>
                <a:latin typeface="Arial"/>
                <a:ea typeface="Arial"/>
                <a:cs typeface="Arial"/>
                <a:sym typeface="Arial"/>
              </a:rPr>
              <a:t>wavefront</a:t>
            </a:r>
            <a:r>
              <a:rPr lang="en-US" sz="1300" b="0" i="0" u="none" strike="noStrike" cap="none">
                <a:solidFill>
                  <a:srgbClr val="997200"/>
                </a:solidFill>
                <a:latin typeface="Arial"/>
                <a:ea typeface="Arial"/>
                <a:cs typeface="Arial"/>
                <a:sym typeface="Arial"/>
              </a:rPr>
              <a:t> parallelism), Ordered (do across), Thread affinity (better control of thread bindings) per parallel region (including nested parallelism)</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60"/>
              </a:spcBef>
              <a:spcAft>
                <a:spcPts val="0"/>
              </a:spcAft>
              <a:buClr>
                <a:srgbClr val="1F497D"/>
              </a:buClr>
              <a:buSzPts val="1300"/>
              <a:buFont typeface="Arial"/>
              <a:buChar char="•"/>
            </a:pPr>
            <a:r>
              <a:rPr lang="en-US" sz="1300" b="0" i="0" u="none" strike="noStrike" cap="none">
                <a:solidFill>
                  <a:srgbClr val="997200"/>
                </a:solidFill>
                <a:latin typeface="Arial"/>
                <a:ea typeface="Arial"/>
                <a:cs typeface="Arial"/>
                <a:sym typeface="Arial"/>
              </a:rPr>
              <a:t>Asynchronous execution (</a:t>
            </a:r>
            <a:r>
              <a:rPr lang="en-US" sz="1300" b="0" i="0" u="none" strike="noStrike" cap="none" err="1">
                <a:solidFill>
                  <a:srgbClr val="997200"/>
                </a:solidFill>
                <a:latin typeface="Arial"/>
                <a:ea typeface="Arial"/>
                <a:cs typeface="Arial"/>
                <a:sym typeface="Arial"/>
              </a:rPr>
              <a:t>nowait</a:t>
            </a:r>
            <a:r>
              <a:rPr lang="en-US" sz="1300" b="0" i="0" u="none" strike="noStrike" cap="none">
                <a:solidFill>
                  <a:srgbClr val="997200"/>
                </a:solidFill>
                <a:latin typeface="Arial"/>
                <a:ea typeface="Arial"/>
                <a:cs typeface="Arial"/>
                <a:sym typeface="Arial"/>
              </a:rPr>
              <a:t>) and data dependences (depend)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60"/>
              </a:spcBef>
              <a:spcAft>
                <a:spcPts val="0"/>
              </a:spcAft>
              <a:buClr>
                <a:srgbClr val="1F497D"/>
              </a:buClr>
              <a:buSzPts val="1300"/>
              <a:buFont typeface="Arial"/>
              <a:buChar char="•"/>
            </a:pPr>
            <a:r>
              <a:rPr lang="en-US" sz="1300" b="0" i="0" u="none" strike="noStrike" cap="none">
                <a:solidFill>
                  <a:srgbClr val="997200"/>
                </a:solidFill>
                <a:latin typeface="Arial"/>
                <a:ea typeface="Arial"/>
                <a:cs typeface="Arial"/>
                <a:sym typeface="Arial"/>
              </a:rPr>
              <a:t>SIMD directives (to support SIMD parallelism)</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260"/>
              </a:spcBef>
              <a:spcAft>
                <a:spcPts val="0"/>
              </a:spcAft>
              <a:buClr>
                <a:srgbClr val="1F497D"/>
              </a:buClr>
              <a:buSzPts val="1300"/>
              <a:buFont typeface="Arial"/>
              <a:buChar char="•"/>
            </a:pPr>
            <a:r>
              <a:rPr lang="en-US" sz="1300" b="1" i="0" u="sng" strike="noStrike" cap="none">
                <a:solidFill>
                  <a:srgbClr val="997200"/>
                </a:solidFill>
                <a:latin typeface="Arial"/>
                <a:ea typeface="Arial"/>
                <a:cs typeface="Arial"/>
                <a:sym typeface="Arial"/>
              </a:rPr>
              <a:t>Focus on continuity of technology and early access to ECP users</a:t>
            </a:r>
            <a:endParaRPr sz="1400" b="0" i="0" u="none" strike="noStrike" cap="none">
              <a:solidFill>
                <a:srgbClr val="000000"/>
              </a:solidFill>
              <a:latin typeface="Arial"/>
              <a:ea typeface="Arial"/>
              <a:cs typeface="Arial"/>
              <a:sym typeface="Arial"/>
            </a:endParaRPr>
          </a:p>
          <a:p>
            <a:pPr marL="342900" marR="0" lvl="0" indent="-260350" algn="l" rtl="0">
              <a:lnSpc>
                <a:spcPct val="100000"/>
              </a:lnSpc>
              <a:spcBef>
                <a:spcPts val="260"/>
              </a:spcBef>
              <a:spcAft>
                <a:spcPts val="0"/>
              </a:spcAft>
              <a:buClr>
                <a:srgbClr val="1F497D"/>
              </a:buClr>
              <a:buSzPts val="1300"/>
              <a:buFont typeface="Arial"/>
              <a:buNone/>
            </a:pPr>
            <a:endParaRPr sz="1300" b="0" i="0" u="none" strike="noStrike" cap="none">
              <a:solidFill>
                <a:srgbClr val="997200"/>
              </a:solidFill>
              <a:latin typeface="Arial"/>
              <a:ea typeface="Arial"/>
              <a:cs typeface="Arial"/>
              <a:sym typeface="Arial"/>
            </a:endParaRPr>
          </a:p>
        </p:txBody>
      </p:sp>
      <p:pic>
        <p:nvPicPr>
          <p:cNvPr id="363" name="Google Shape;363;p9" descr="Ellipticine-960x332.png"/>
          <p:cNvPicPr preferRelativeResize="0"/>
          <p:nvPr/>
        </p:nvPicPr>
        <p:blipFill rotWithShape="1">
          <a:blip r:embed="rId4">
            <a:alphaModFix/>
          </a:blip>
          <a:srcRect/>
          <a:stretch/>
        </p:blipFill>
        <p:spPr>
          <a:xfrm>
            <a:off x="7436964" y="4553762"/>
            <a:ext cx="1599441" cy="1092254"/>
          </a:xfrm>
          <a:prstGeom prst="rect">
            <a:avLst/>
          </a:prstGeom>
          <a:noFill/>
          <a:ln>
            <a:noFill/>
          </a:ln>
        </p:spPr>
      </p:pic>
      <p:pic>
        <p:nvPicPr>
          <p:cNvPr id="364" name="Google Shape;364;p9" descr="qmc-logo-300.png"/>
          <p:cNvPicPr preferRelativeResize="0"/>
          <p:nvPr/>
        </p:nvPicPr>
        <p:blipFill rotWithShape="1">
          <a:blip r:embed="rId5">
            <a:alphaModFix/>
          </a:blip>
          <a:srcRect/>
          <a:stretch/>
        </p:blipFill>
        <p:spPr>
          <a:xfrm>
            <a:off x="7625913" y="5646016"/>
            <a:ext cx="1067786" cy="393792"/>
          </a:xfrm>
          <a:prstGeom prst="rect">
            <a:avLst/>
          </a:prstGeom>
          <a:noFill/>
          <a:ln>
            <a:noFill/>
          </a:ln>
        </p:spPr>
      </p:pic>
      <p:pic>
        <p:nvPicPr>
          <p:cNvPr id="365" name="Google Shape;365;p9"/>
          <p:cNvPicPr preferRelativeResize="0"/>
          <p:nvPr/>
        </p:nvPicPr>
        <p:blipFill rotWithShape="1">
          <a:blip r:embed="rId6">
            <a:alphaModFix/>
          </a:blip>
          <a:srcRect/>
          <a:stretch/>
        </p:blipFill>
        <p:spPr>
          <a:xfrm>
            <a:off x="9072728" y="4612124"/>
            <a:ext cx="1422575" cy="1033892"/>
          </a:xfrm>
          <a:prstGeom prst="rect">
            <a:avLst/>
          </a:prstGeom>
          <a:noFill/>
          <a:ln>
            <a:noFill/>
          </a:ln>
        </p:spPr>
      </p:pic>
      <p:sp>
        <p:nvSpPr>
          <p:cNvPr id="366" name="Google Shape;366;p9"/>
          <p:cNvSpPr/>
          <p:nvPr/>
        </p:nvSpPr>
        <p:spPr>
          <a:xfrm>
            <a:off x="8895352" y="5662808"/>
            <a:ext cx="1772649"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NWC</a:t>
            </a:r>
            <a:r>
              <a:rPr lang="en-US" sz="1600" b="1" i="0" u="none" strike="noStrike" cap="none">
                <a:solidFill>
                  <a:srgbClr val="000000"/>
                </a:solidFill>
                <a:latin typeface="Arial"/>
                <a:ea typeface="Arial"/>
                <a:cs typeface="Arial"/>
                <a:sym typeface="Arial"/>
              </a:rPr>
              <a:t>HEM</a:t>
            </a:r>
            <a:endParaRPr sz="1400" b="1" i="0" u="none" strike="noStrike" cap="none">
              <a:solidFill>
                <a:srgbClr val="000000"/>
              </a:solidFill>
              <a:latin typeface="Times"/>
              <a:ea typeface="Times"/>
              <a:cs typeface="Times"/>
              <a:sym typeface="Times"/>
            </a:endParaRPr>
          </a:p>
        </p:txBody>
      </p:sp>
      <p:pic>
        <p:nvPicPr>
          <p:cNvPr id="367" name="Google Shape;367;p9"/>
          <p:cNvPicPr preferRelativeResize="0"/>
          <p:nvPr/>
        </p:nvPicPr>
        <p:blipFill rotWithShape="1">
          <a:blip r:embed="rId7">
            <a:alphaModFix/>
          </a:blip>
          <a:srcRect/>
          <a:stretch/>
        </p:blipFill>
        <p:spPr>
          <a:xfrm>
            <a:off x="1798392" y="4543368"/>
            <a:ext cx="1617424" cy="1125758"/>
          </a:xfrm>
          <a:prstGeom prst="rect">
            <a:avLst/>
          </a:prstGeom>
          <a:noFill/>
          <a:ln>
            <a:noFill/>
          </a:ln>
        </p:spPr>
      </p:pic>
      <p:sp>
        <p:nvSpPr>
          <p:cNvPr id="368" name="Google Shape;368;p9"/>
          <p:cNvSpPr/>
          <p:nvPr/>
        </p:nvSpPr>
        <p:spPr>
          <a:xfrm>
            <a:off x="1621786" y="5687264"/>
            <a:ext cx="197063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E3SM</a:t>
            </a:r>
            <a:endParaRPr sz="1400" b="1" i="0" u="none" strike="noStrike" cap="none">
              <a:solidFill>
                <a:srgbClr val="000000"/>
              </a:solidFill>
              <a:latin typeface="Times"/>
              <a:ea typeface="Times"/>
              <a:cs typeface="Times"/>
              <a:sym typeface="Times"/>
            </a:endParaRPr>
          </a:p>
        </p:txBody>
      </p:sp>
      <p:pic>
        <p:nvPicPr>
          <p:cNvPr id="369" name="Google Shape;369;p9"/>
          <p:cNvPicPr preferRelativeResize="0"/>
          <p:nvPr/>
        </p:nvPicPr>
        <p:blipFill rotWithShape="1">
          <a:blip r:embed="rId8">
            <a:alphaModFix/>
          </a:blip>
          <a:srcRect/>
          <a:stretch/>
        </p:blipFill>
        <p:spPr>
          <a:xfrm>
            <a:off x="5426829" y="4510667"/>
            <a:ext cx="1765148" cy="1236806"/>
          </a:xfrm>
          <a:prstGeom prst="rect">
            <a:avLst/>
          </a:prstGeom>
          <a:noFill/>
          <a:ln>
            <a:noFill/>
          </a:ln>
        </p:spPr>
      </p:pic>
      <p:sp>
        <p:nvSpPr>
          <p:cNvPr id="370" name="Google Shape;370;p9"/>
          <p:cNvSpPr/>
          <p:nvPr/>
        </p:nvSpPr>
        <p:spPr>
          <a:xfrm>
            <a:off x="5220370" y="5705402"/>
            <a:ext cx="1938389"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CANDLE</a:t>
            </a:r>
            <a:endParaRPr sz="1400" b="1" i="0" u="none" strike="noStrike" cap="none">
              <a:solidFill>
                <a:srgbClr val="000000"/>
              </a:solidFill>
              <a:latin typeface="Times"/>
              <a:ea typeface="Times"/>
              <a:cs typeface="Times"/>
              <a:sym typeface="Times"/>
            </a:endParaRPr>
          </a:p>
        </p:txBody>
      </p:sp>
      <p:pic>
        <p:nvPicPr>
          <p:cNvPr id="371" name="Google Shape;371;p9" descr="Lattice-QCD-image.jpg"/>
          <p:cNvPicPr preferRelativeResize="0"/>
          <p:nvPr/>
        </p:nvPicPr>
        <p:blipFill rotWithShape="1">
          <a:blip r:embed="rId9">
            <a:alphaModFix/>
          </a:blip>
          <a:srcRect/>
          <a:stretch/>
        </p:blipFill>
        <p:spPr>
          <a:xfrm>
            <a:off x="3742063" y="4492295"/>
            <a:ext cx="1255178" cy="1255178"/>
          </a:xfrm>
          <a:prstGeom prst="rect">
            <a:avLst/>
          </a:prstGeom>
          <a:noFill/>
          <a:ln>
            <a:noFill/>
          </a:ln>
        </p:spPr>
      </p:pic>
      <p:sp>
        <p:nvSpPr>
          <p:cNvPr id="372" name="Google Shape;372;p9"/>
          <p:cNvSpPr/>
          <p:nvPr/>
        </p:nvSpPr>
        <p:spPr>
          <a:xfrm>
            <a:off x="3415816" y="5669126"/>
            <a:ext cx="197063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LQCD</a:t>
            </a:r>
            <a:endParaRPr sz="1400" b="1" i="0" u="none" strike="noStrike" cap="none">
              <a:solidFill>
                <a:srgbClr val="000000"/>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2"/>
          <p:cNvSpPr txBox="1">
            <a:spLocks noGrp="1"/>
          </p:cNvSpPr>
          <p:nvPr>
            <p:ph type="title"/>
          </p:nvPr>
        </p:nvSpPr>
        <p:spPr>
          <a:xfrm>
            <a:off x="345877" y="320041"/>
            <a:ext cx="11422200" cy="535500"/>
          </a:xfrm>
          <a:prstGeom prst="rect">
            <a:avLst/>
          </a:prstGeom>
          <a:noFill/>
          <a:ln>
            <a:noFill/>
          </a:ln>
        </p:spPr>
        <p:txBody>
          <a:bodyPr spcFirstLastPara="1" wrap="square" lIns="91425" tIns="91425" rIns="91425" bIns="91425" anchor="t" anchorCtr="0">
            <a:noAutofit/>
          </a:bodyPr>
          <a:lstStyle/>
          <a:p>
            <a:r>
              <a:rPr lang="en-US"/>
              <a:t>OpenMP (Offload) Compilers</a:t>
            </a:r>
            <a:endParaRPr/>
          </a:p>
        </p:txBody>
      </p:sp>
      <p:sp>
        <p:nvSpPr>
          <p:cNvPr id="408" name="Google Shape;408;p12"/>
          <p:cNvSpPr txBox="1"/>
          <p:nvPr/>
        </p:nvSpPr>
        <p:spPr>
          <a:xfrm>
            <a:off x="343267" y="5815677"/>
            <a:ext cx="8265166" cy="341700"/>
          </a:xfrm>
          <a:prstGeom prst="rect">
            <a:avLst/>
          </a:prstGeom>
          <a:noFill/>
          <a:ln>
            <a:noFill/>
          </a:ln>
        </p:spPr>
        <p:txBody>
          <a:bodyPr spcFirstLastPara="1" wrap="square" lIns="91425" tIns="45700" rIns="91425" bIns="45700" anchor="t" anchorCtr="0">
            <a:noAutofit/>
          </a:bodyPr>
          <a:lstStyle/>
          <a:p>
            <a:pPr>
              <a:lnSpc>
                <a:spcPct val="90000"/>
              </a:lnSpc>
              <a:buSzPts val="1400"/>
            </a:pPr>
            <a:r>
              <a:rPr lang="en-US" sz="2000"/>
              <a:t>Generally about CPU and GPU compilers: </a:t>
            </a:r>
            <a:endParaRPr lang="en-US"/>
          </a:p>
          <a:p>
            <a:pPr>
              <a:lnSpc>
                <a:spcPct val="90000"/>
              </a:lnSpc>
              <a:buSzPts val="1400"/>
            </a:pPr>
            <a:r>
              <a:rPr lang="en-US" sz="2000">
                <a:hlinkClick r:id="rId3"/>
              </a:rPr>
              <a:t>https</a:t>
            </a:r>
            <a:r>
              <a:rPr lang="en-US" sz="2000" b="0" i="0" u="none" strike="noStrike" cap="none">
                <a:solidFill>
                  <a:srgbClr val="000000"/>
                </a:solidFill>
                <a:latin typeface="Arial"/>
                <a:ea typeface="Arial"/>
                <a:cs typeface="Arial"/>
                <a:sym typeface="Arial"/>
                <a:hlinkClick r:id="rId3"/>
              </a:rPr>
              <a:t>://www.openmp.org/resources/openmp-compilers-tools/</a:t>
            </a:r>
            <a:endParaRPr lang="en-US"/>
          </a:p>
          <a:p>
            <a:pPr marL="0" marR="0" lvl="0" indent="0" algn="ctr" rtl="0">
              <a:lnSpc>
                <a:spcPct val="90000"/>
              </a:lnSpc>
              <a:spcBef>
                <a:spcPts val="0"/>
              </a:spcBef>
              <a:spcAft>
                <a:spcPts val="0"/>
              </a:spcAft>
              <a:buClr>
                <a:srgbClr val="000000"/>
              </a:buClr>
              <a:buSzPts val="1400"/>
              <a:buFont typeface="Arial"/>
              <a:buNone/>
            </a:pPr>
            <a:endParaRPr sz="2000" b="0" i="0" u="none" strike="noStrike" cap="none">
              <a:solidFill>
                <a:srgbClr val="000000"/>
              </a:solidFill>
              <a:latin typeface="Arial"/>
              <a:ea typeface="Arial"/>
              <a:cs typeface="Arial"/>
              <a:sym typeface="Arial"/>
            </a:endParaRPr>
          </a:p>
        </p:txBody>
      </p:sp>
      <p:sp>
        <p:nvSpPr>
          <p:cNvPr id="3" name="Text Placeholder 2">
            <a:extLst>
              <a:ext uri="{FF2B5EF4-FFF2-40B4-BE49-F238E27FC236}">
                <a16:creationId xmlns:a16="http://schemas.microsoft.com/office/drawing/2014/main" id="{8C1EFC6C-5A37-40EA-8138-1B95676034F9}"/>
              </a:ext>
            </a:extLst>
          </p:cNvPr>
          <p:cNvSpPr>
            <a:spLocks noGrp="1"/>
          </p:cNvSpPr>
          <p:nvPr>
            <p:ph type="body" idx="1"/>
          </p:nvPr>
        </p:nvSpPr>
        <p:spPr/>
        <p:txBody>
          <a:bodyPr/>
          <a:lstStyle/>
          <a:p>
            <a:endParaRPr lang="en-US"/>
          </a:p>
        </p:txBody>
      </p:sp>
      <p:graphicFrame>
        <p:nvGraphicFramePr>
          <p:cNvPr id="4" name="Table 3">
            <a:extLst>
              <a:ext uri="{FF2B5EF4-FFF2-40B4-BE49-F238E27FC236}">
                <a16:creationId xmlns:a16="http://schemas.microsoft.com/office/drawing/2014/main" id="{B98C18E0-6430-DF46-B35A-8B2EAA268929}"/>
              </a:ext>
            </a:extLst>
          </p:cNvPr>
          <p:cNvGraphicFramePr>
            <a:graphicFrameLocks noGrp="1"/>
          </p:cNvGraphicFramePr>
          <p:nvPr>
            <p:extLst>
              <p:ext uri="{D42A27DB-BD31-4B8C-83A1-F6EECF244321}">
                <p14:modId xmlns:p14="http://schemas.microsoft.com/office/powerpoint/2010/main" val="3164732842"/>
              </p:ext>
            </p:extLst>
          </p:nvPr>
        </p:nvGraphicFramePr>
        <p:xfrm>
          <a:off x="292608" y="1443797"/>
          <a:ext cx="11414723" cy="3999287"/>
        </p:xfrm>
        <a:graphic>
          <a:graphicData uri="http://schemas.openxmlformats.org/drawingml/2006/table">
            <a:tbl>
              <a:tblPr firstRow="1">
                <a:tableStyleId>{3C2FFA5D-87B4-456A-9821-1D502468CF0F}</a:tableStyleId>
              </a:tblPr>
              <a:tblGrid>
                <a:gridCol w="2161082">
                  <a:extLst>
                    <a:ext uri="{9D8B030D-6E8A-4147-A177-3AD203B41FA5}">
                      <a16:colId xmlns:a16="http://schemas.microsoft.com/office/drawing/2014/main" val="1277759739"/>
                    </a:ext>
                  </a:extLst>
                </a:gridCol>
                <a:gridCol w="1292399">
                  <a:extLst>
                    <a:ext uri="{9D8B030D-6E8A-4147-A177-3AD203B41FA5}">
                      <a16:colId xmlns:a16="http://schemas.microsoft.com/office/drawing/2014/main" val="2021416823"/>
                    </a:ext>
                  </a:extLst>
                </a:gridCol>
                <a:gridCol w="1828800">
                  <a:extLst>
                    <a:ext uri="{9D8B030D-6E8A-4147-A177-3AD203B41FA5}">
                      <a16:colId xmlns:a16="http://schemas.microsoft.com/office/drawing/2014/main" val="1107846698"/>
                    </a:ext>
                  </a:extLst>
                </a:gridCol>
                <a:gridCol w="6132442">
                  <a:extLst>
                    <a:ext uri="{9D8B030D-6E8A-4147-A177-3AD203B41FA5}">
                      <a16:colId xmlns:a16="http://schemas.microsoft.com/office/drawing/2014/main" val="738273630"/>
                    </a:ext>
                  </a:extLst>
                </a:gridCol>
              </a:tblGrid>
              <a:tr h="186237">
                <a:tc>
                  <a:txBody>
                    <a:bodyPr/>
                    <a:lstStyle/>
                    <a:p>
                      <a:pPr algn="ctr" fontAlgn="b"/>
                      <a:r>
                        <a:rPr lang="en-US" sz="1800" u="none" strike="noStrike" dirty="0">
                          <a:effectLst/>
                        </a:rPr>
                        <a:t>GPU</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a:effectLst/>
                        </a:rPr>
                        <a:t>Vendor</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a:effectLst/>
                        </a:rPr>
                        <a:t>Compiler</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a:effectLst/>
                        </a:rPr>
                        <a:t>flags</a:t>
                      </a:r>
                      <a:endParaRPr lang="en-US" sz="1800" b="0" i="0" u="none" strike="noStrike" dirty="0">
                        <a:solidFill>
                          <a:srgbClr val="000000"/>
                        </a:solidFill>
                        <a:effectLst/>
                        <a:latin typeface="Calibri" panose="020F0502020204030204" pitchFamily="34" charset="0"/>
                      </a:endParaRPr>
                    </a:p>
                  </a:txBody>
                  <a:tcPr marL="8730" marR="8730" marT="8730" marB="0" anchor="ctr"/>
                </a:tc>
                <a:extLst>
                  <a:ext uri="{0D108BD9-81ED-4DB2-BD59-A6C34878D82A}">
                    <a16:rowId xmlns:a16="http://schemas.microsoft.com/office/drawing/2014/main" val="327872989"/>
                  </a:ext>
                </a:extLst>
              </a:tr>
              <a:tr h="280695">
                <a:tc rowSpan="5">
                  <a:txBody>
                    <a:bodyPr/>
                    <a:lstStyle/>
                    <a:p>
                      <a:pPr algn="ctr" fontAlgn="b"/>
                      <a:r>
                        <a:rPr lang="en-US" sz="1800" u="none" strike="noStrike" dirty="0">
                          <a:effectLst/>
                        </a:rPr>
                        <a:t>Nvidia</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a:effectLst/>
                        </a:rPr>
                        <a:t>LLVM​</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a:effectLst/>
                        </a:rPr>
                        <a:t>clang++</a:t>
                      </a:r>
                      <a:endParaRPr lang="en-US" sz="18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8730" marR="8730" marT="8730" marB="0" anchor="ctr"/>
                </a:tc>
                <a:tc>
                  <a:txBody>
                    <a:bodyPr/>
                    <a:lstStyle/>
                    <a:p>
                      <a:pPr algn="ctr" fontAlgn="b"/>
                      <a:r>
                        <a:rPr lang="en-US" sz="1800" u="none" strike="noStrike" dirty="0">
                          <a:effectLst/>
                        </a:rPr>
                        <a:t> -</a:t>
                      </a:r>
                      <a:r>
                        <a:rPr lang="en-US" sz="1800" u="none" strike="noStrike" dirty="0" err="1">
                          <a:effectLst/>
                        </a:rPr>
                        <a:t>fopenmp</a:t>
                      </a:r>
                      <a:r>
                        <a:rPr lang="en-US" sz="1800" u="none" strike="noStrike" dirty="0">
                          <a:effectLst/>
                        </a:rPr>
                        <a:t> -</a:t>
                      </a:r>
                      <a:r>
                        <a:rPr lang="en-US" sz="1800" u="none" strike="noStrike" dirty="0" err="1">
                          <a:effectLst/>
                        </a:rPr>
                        <a:t>fopenmp</a:t>
                      </a:r>
                      <a:r>
                        <a:rPr lang="en-US" sz="1800" u="none" strike="noStrike" dirty="0">
                          <a:effectLst/>
                        </a:rPr>
                        <a:t>-targets=nvptx64-nvidia-cuda</a:t>
                      </a:r>
                      <a:endParaRPr lang="en-US" sz="18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8730" marR="8730" marT="8730" marB="0" anchor="ctr"/>
                </a:tc>
                <a:extLst>
                  <a:ext uri="{0D108BD9-81ED-4DB2-BD59-A6C34878D82A}">
                    <a16:rowId xmlns:a16="http://schemas.microsoft.com/office/drawing/2014/main" val="2027082460"/>
                  </a:ext>
                </a:extLst>
              </a:tr>
              <a:tr h="305758">
                <a:tc vMerge="1">
                  <a:txBody>
                    <a:bodyPr/>
                    <a:lstStyle/>
                    <a:p>
                      <a:pPr algn="l" fontAlgn="b"/>
                      <a:endParaRPr lang="en-US" sz="1800" b="0" i="0" u="none" strike="noStrike">
                        <a:solidFill>
                          <a:srgbClr val="000000"/>
                        </a:solidFill>
                        <a:effectLst/>
                        <a:latin typeface="Calibri" panose="020F0502020204030204" pitchFamily="34" charset="0"/>
                      </a:endParaRPr>
                    </a:p>
                  </a:txBody>
                  <a:tcPr marL="8730" marR="8730" marT="8730" marB="0" anchor="b"/>
                </a:tc>
                <a:tc>
                  <a:txBody>
                    <a:bodyPr/>
                    <a:lstStyle/>
                    <a:p>
                      <a:pPr algn="ctr" fontAlgn="b"/>
                      <a:r>
                        <a:rPr lang="en-US" sz="1800" u="none" strike="noStrike" dirty="0">
                          <a:effectLst/>
                        </a:rPr>
                        <a:t>HPE</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a:effectLst/>
                        </a:rPr>
                        <a:t>CC/</a:t>
                      </a:r>
                      <a:r>
                        <a:rPr lang="en-US" sz="1800" u="none" strike="noStrike" dirty="0" err="1">
                          <a:effectLst/>
                        </a:rPr>
                        <a:t>ftn</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a:effectLst/>
                        </a:rPr>
                        <a:t> -</a:t>
                      </a:r>
                      <a:r>
                        <a:rPr lang="en-US" sz="1800" u="none" strike="noStrike" dirty="0" err="1">
                          <a:effectLst/>
                        </a:rPr>
                        <a:t>fopenmp</a:t>
                      </a:r>
                      <a:r>
                        <a:rPr lang="en-US" sz="1800" u="none" strike="noStrike" dirty="0">
                          <a:effectLst/>
                        </a:rPr>
                        <a:t> -</a:t>
                      </a:r>
                      <a:r>
                        <a:rPr lang="en-US" sz="1800" u="none" strike="noStrike" dirty="0" err="1">
                          <a:effectLst/>
                        </a:rPr>
                        <a:t>fopenmp</a:t>
                      </a:r>
                      <a:r>
                        <a:rPr lang="en-US" sz="1800" u="none" strike="noStrike" dirty="0">
                          <a:effectLst/>
                        </a:rPr>
                        <a:t>-targets=nvptx64/-h </a:t>
                      </a:r>
                      <a:r>
                        <a:rPr lang="en-US" sz="1800" u="none" strike="noStrike" dirty="0" err="1">
                          <a:effectLst/>
                        </a:rPr>
                        <a:t>omp</a:t>
                      </a:r>
                      <a:endParaRPr lang="en-US" sz="1800" b="0" i="0" u="none" strike="noStrike" dirty="0" err="1">
                        <a:solidFill>
                          <a:srgbClr val="000000"/>
                        </a:solidFill>
                        <a:effectLst/>
                        <a:latin typeface="Calibri" panose="020F0502020204030204" pitchFamily="34" charset="0"/>
                      </a:endParaRPr>
                    </a:p>
                  </a:txBody>
                  <a:tcPr marL="8730" marR="8730" marT="8730" marB="0" anchor="ctr"/>
                </a:tc>
                <a:extLst>
                  <a:ext uri="{0D108BD9-81ED-4DB2-BD59-A6C34878D82A}">
                    <a16:rowId xmlns:a16="http://schemas.microsoft.com/office/drawing/2014/main" val="834767466"/>
                  </a:ext>
                </a:extLst>
              </a:tr>
              <a:tr h="288086">
                <a:tc vMerge="1">
                  <a:txBody>
                    <a:bodyPr/>
                    <a:lstStyle/>
                    <a:p>
                      <a:pPr algn="l" fontAlgn="b"/>
                      <a:endParaRPr lang="en-US" sz="1800" b="0" i="0" u="none" strike="noStrike">
                        <a:solidFill>
                          <a:srgbClr val="000000"/>
                        </a:solidFill>
                        <a:effectLst/>
                        <a:latin typeface="Calibri" panose="020F0502020204030204" pitchFamily="34" charset="0"/>
                      </a:endParaRPr>
                    </a:p>
                  </a:txBody>
                  <a:tcPr marL="8730" marR="8730" marT="8730" marB="0" anchor="b"/>
                </a:tc>
                <a:tc>
                  <a:txBody>
                    <a:bodyPr/>
                    <a:lstStyle/>
                    <a:p>
                      <a:pPr algn="ctr" fontAlgn="b"/>
                      <a:r>
                        <a:rPr lang="en-US" sz="1800" u="none" strike="noStrike" dirty="0">
                          <a:effectLst/>
                        </a:rPr>
                        <a:t>Nvidia​</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err="1">
                          <a:effectLst/>
                        </a:rPr>
                        <a:t>nvc</a:t>
                      </a:r>
                      <a:r>
                        <a:rPr lang="en-US" sz="1800" u="none" strike="noStrike" dirty="0">
                          <a:effectLst/>
                        </a:rPr>
                        <a:t>++/ </a:t>
                      </a:r>
                      <a:r>
                        <a:rPr lang="en-US" sz="1800" u="none" strike="noStrike" dirty="0" err="1">
                          <a:effectLst/>
                        </a:rPr>
                        <a:t>nvfortran</a:t>
                      </a:r>
                      <a:endParaRPr lang="en-US" sz="18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8730" marR="8730" marT="8730" marB="0" anchor="ctr"/>
                </a:tc>
                <a:tc>
                  <a:txBody>
                    <a:bodyPr/>
                    <a:lstStyle/>
                    <a:p>
                      <a:pPr algn="ctr" fontAlgn="b"/>
                      <a:r>
                        <a:rPr lang="en-US" sz="1800" u="none" strike="noStrike" dirty="0">
                          <a:effectLst/>
                        </a:rPr>
                        <a:t> -mp=</a:t>
                      </a:r>
                      <a:r>
                        <a:rPr lang="en-US" sz="1800" u="none" strike="noStrike" dirty="0" err="1">
                          <a:effectLst/>
                        </a:rPr>
                        <a:t>gpu</a:t>
                      </a:r>
                    </a:p>
                  </a:txBody>
                  <a:tcPr marL="8730" marR="8730" marT="8730" marB="0" anchor="ctr"/>
                </a:tc>
                <a:extLst>
                  <a:ext uri="{0D108BD9-81ED-4DB2-BD59-A6C34878D82A}">
                    <a16:rowId xmlns:a16="http://schemas.microsoft.com/office/drawing/2014/main" val="2169301010"/>
                  </a:ext>
                </a:extLst>
              </a:tr>
              <a:tr h="288086">
                <a:tc vMerge="1">
                  <a:txBody>
                    <a:bodyPr/>
                    <a:lstStyle/>
                    <a:p>
                      <a:pPr algn="l" fontAlgn="b"/>
                      <a:endParaRPr lang="en-US" sz="1800" b="0" i="0" u="none" strike="noStrike">
                        <a:solidFill>
                          <a:srgbClr val="000000"/>
                        </a:solidFill>
                        <a:effectLst/>
                        <a:latin typeface="Calibri" panose="020F0502020204030204" pitchFamily="34" charset="0"/>
                      </a:endParaRPr>
                    </a:p>
                  </a:txBody>
                  <a:tcPr marL="8730" marR="8730" marT="8730" marB="0" anchor="b"/>
                </a:tc>
                <a:tc>
                  <a:txBody>
                    <a:bodyPr/>
                    <a:lstStyle/>
                    <a:p>
                      <a:pPr algn="ctr" fontAlgn="b"/>
                      <a:r>
                        <a:rPr lang="en-US" sz="1800" u="none" strike="noStrike" dirty="0">
                          <a:effectLst/>
                        </a:rPr>
                        <a:t>IBM​</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err="1">
                          <a:effectLst/>
                        </a:rPr>
                        <a:t>xlC_r</a:t>
                      </a:r>
                      <a:r>
                        <a:rPr lang="en-US" sz="1800" u="none" strike="noStrike" dirty="0">
                          <a:effectLst/>
                        </a:rPr>
                        <a:t>/xlf90_r</a:t>
                      </a:r>
                      <a:endParaRPr lang="en-US" sz="18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8730" marR="8730" marT="8730" marB="0" anchor="ctr"/>
                </a:tc>
                <a:tc>
                  <a:txBody>
                    <a:bodyPr/>
                    <a:lstStyle/>
                    <a:p>
                      <a:pPr algn="ctr" fontAlgn="b"/>
                      <a:r>
                        <a:rPr lang="en-US" sz="1800" u="none" strike="noStrike" dirty="0">
                          <a:effectLst/>
                        </a:rPr>
                        <a:t> -</a:t>
                      </a:r>
                      <a:r>
                        <a:rPr lang="en-US" sz="1800" u="none" strike="noStrike" dirty="0" err="1">
                          <a:effectLst/>
                        </a:rPr>
                        <a:t>qsmp</a:t>
                      </a:r>
                      <a:r>
                        <a:rPr lang="en-US" sz="1800" u="none" strike="noStrike" dirty="0">
                          <a:effectLst/>
                        </a:rPr>
                        <a:t>=</a:t>
                      </a:r>
                      <a:r>
                        <a:rPr lang="en-US" sz="1800" u="none" strike="noStrike" dirty="0" err="1">
                          <a:effectLst/>
                        </a:rPr>
                        <a:t>omp</a:t>
                      </a:r>
                      <a:r>
                        <a:rPr lang="en-US" sz="1800" u="none" strike="noStrike" dirty="0">
                          <a:effectLst/>
                        </a:rPr>
                        <a:t> -</a:t>
                      </a:r>
                      <a:r>
                        <a:rPr lang="en-US" sz="1800" u="none" strike="noStrike" dirty="0" err="1">
                          <a:effectLst/>
                        </a:rPr>
                        <a:t>qoffload</a:t>
                      </a:r>
                      <a:endParaRPr lang="en-US" sz="18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8730" marR="8730" marT="8730" marB="0" anchor="ctr"/>
                </a:tc>
                <a:extLst>
                  <a:ext uri="{0D108BD9-81ED-4DB2-BD59-A6C34878D82A}">
                    <a16:rowId xmlns:a16="http://schemas.microsoft.com/office/drawing/2014/main" val="844398268"/>
                  </a:ext>
                </a:extLst>
              </a:tr>
              <a:tr h="197877">
                <a:tc vMerge="1">
                  <a:txBody>
                    <a:bodyPr/>
                    <a:lstStyle/>
                    <a:p>
                      <a:pPr algn="l" fontAlgn="b"/>
                      <a:endParaRPr lang="en-US" sz="1800" b="0" i="0" u="none" strike="noStrike">
                        <a:solidFill>
                          <a:srgbClr val="000000"/>
                        </a:solidFill>
                        <a:effectLst/>
                        <a:latin typeface="Calibri" panose="020F0502020204030204" pitchFamily="34" charset="0"/>
                      </a:endParaRPr>
                    </a:p>
                  </a:txBody>
                  <a:tcPr marL="8730" marR="8730" marT="8730" marB="0" anchor="b"/>
                </a:tc>
                <a:tc>
                  <a:txBody>
                    <a:bodyPr/>
                    <a:lstStyle/>
                    <a:p>
                      <a:pPr algn="ctr" fontAlgn="b"/>
                      <a:r>
                        <a:rPr lang="en-US" sz="1800" u="none" strike="noStrike" dirty="0">
                          <a:effectLst/>
                        </a:rPr>
                        <a:t>GNU</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a:effectLst/>
                        </a:rPr>
                        <a:t>g++/</a:t>
                      </a:r>
                      <a:r>
                        <a:rPr lang="en-US" sz="1800" u="none" strike="noStrike" dirty="0" err="1">
                          <a:effectLst/>
                        </a:rPr>
                        <a:t>gfortran</a:t>
                      </a:r>
                      <a:endParaRPr lang="en-US" sz="1800" b="0" i="0" u="none" strike="noStrike" dirty="0" err="1">
                        <a:solidFill>
                          <a:srgbClr val="000000"/>
                        </a:solidFill>
                        <a:effectLst/>
                        <a:latin typeface="Arial Unicode MS" panose="020B0604020202020204" pitchFamily="34" charset="-128"/>
                        <a:ea typeface="Arial Unicode MS" panose="020B0604020202020204" pitchFamily="34" charset="-128"/>
                      </a:endParaRPr>
                    </a:p>
                  </a:txBody>
                  <a:tcPr marL="8730" marR="8730" marT="8730" marB="0" anchor="ctr"/>
                </a:tc>
                <a:tc>
                  <a:txBody>
                    <a:bodyPr/>
                    <a:lstStyle/>
                    <a:p>
                      <a:pPr algn="ctr" fontAlgn="b"/>
                      <a:r>
                        <a:rPr lang="en-US" sz="1800" u="none" strike="noStrike" dirty="0">
                          <a:effectLst/>
                        </a:rPr>
                        <a:t> -</a:t>
                      </a:r>
                      <a:r>
                        <a:rPr lang="en-US" sz="1800" u="none" strike="noStrike" dirty="0" err="1">
                          <a:effectLst/>
                        </a:rPr>
                        <a:t>fopenmp</a:t>
                      </a:r>
                      <a:r>
                        <a:rPr lang="en-US" sz="1800" u="none" strike="noStrike" dirty="0">
                          <a:effectLst/>
                        </a:rPr>
                        <a:t> -</a:t>
                      </a:r>
                      <a:r>
                        <a:rPr lang="en-US" sz="1800" u="none" strike="noStrike" dirty="0" err="1">
                          <a:effectLst/>
                        </a:rPr>
                        <a:t>foffload</a:t>
                      </a:r>
                      <a:r>
                        <a:rPr lang="en-US" sz="1800" u="none" strike="noStrike" dirty="0">
                          <a:effectLst/>
                        </a:rPr>
                        <a:t>=-</a:t>
                      </a:r>
                      <a:r>
                        <a:rPr lang="en-US" sz="1800" u="none" strike="noStrike" dirty="0" err="1">
                          <a:effectLst/>
                        </a:rPr>
                        <a:t>lm</a:t>
                      </a:r>
                      <a:endParaRPr lang="en-US" sz="1800" b="0" i="0" u="none" strike="noStrike" dirty="0" err="1">
                        <a:solidFill>
                          <a:srgbClr val="000000"/>
                        </a:solidFill>
                        <a:effectLst/>
                        <a:latin typeface="Calibri" panose="020F0502020204030204" pitchFamily="34" charset="0"/>
                      </a:endParaRPr>
                    </a:p>
                  </a:txBody>
                  <a:tcPr marL="8730" marR="8730" marT="8730" marB="0" anchor="ctr"/>
                </a:tc>
                <a:extLst>
                  <a:ext uri="{0D108BD9-81ED-4DB2-BD59-A6C34878D82A}">
                    <a16:rowId xmlns:a16="http://schemas.microsoft.com/office/drawing/2014/main" val="1779032157"/>
                  </a:ext>
                </a:extLst>
              </a:tr>
              <a:tr h="293717">
                <a:tc>
                  <a:txBody>
                    <a:bodyPr/>
                    <a:lstStyle/>
                    <a:p>
                      <a:pPr algn="ctr" fontAlgn="b"/>
                      <a:r>
                        <a:rPr lang="en-US" sz="1800" u="none" strike="noStrike" dirty="0">
                          <a:effectLst/>
                        </a:rPr>
                        <a:t>Intel</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a:effectLst/>
                        </a:rPr>
                        <a:t>Intel</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err="1">
                          <a:effectLst/>
                        </a:rPr>
                        <a:t>icpx</a:t>
                      </a:r>
                      <a:r>
                        <a:rPr lang="en-US" sz="1800" u="none" strike="noStrike" dirty="0">
                          <a:effectLst/>
                        </a:rPr>
                        <a:t>/</a:t>
                      </a:r>
                      <a:r>
                        <a:rPr lang="en-US" sz="1800" u="none" strike="noStrike" dirty="0" err="1">
                          <a:effectLst/>
                        </a:rPr>
                        <a:t>ifx</a:t>
                      </a:r>
                      <a:endParaRPr lang="en-US" sz="18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8730" marR="8730" marT="8730" marB="0" anchor="ctr"/>
                </a:tc>
                <a:tc>
                  <a:txBody>
                    <a:bodyPr/>
                    <a:lstStyle/>
                    <a:p>
                      <a:pPr algn="ctr" fontAlgn="b"/>
                      <a:r>
                        <a:rPr lang="en-US" sz="1800" u="none" strike="noStrike" dirty="0">
                          <a:effectLst/>
                        </a:rPr>
                        <a:t>  -</a:t>
                      </a:r>
                      <a:r>
                        <a:rPr lang="en-US" sz="1800" u="none" strike="noStrike" dirty="0" err="1">
                          <a:effectLst/>
                        </a:rPr>
                        <a:t>fiopenmp</a:t>
                      </a:r>
                      <a:r>
                        <a:rPr lang="en-US" sz="1800" u="none" strike="noStrike" dirty="0">
                          <a:effectLst/>
                        </a:rPr>
                        <a:t> -</a:t>
                      </a:r>
                      <a:r>
                        <a:rPr lang="en-US" sz="1800" u="none" strike="noStrike" dirty="0" err="1">
                          <a:effectLst/>
                        </a:rPr>
                        <a:t>fopenmp</a:t>
                      </a:r>
                      <a:r>
                        <a:rPr lang="en-US" sz="1800" u="none" strike="noStrike" dirty="0">
                          <a:effectLst/>
                        </a:rPr>
                        <a:t>-targets=spir64</a:t>
                      </a:r>
                      <a:endParaRPr lang="en-US" sz="18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8730" marR="8730" marT="8730" marB="0" anchor="ctr"/>
                </a:tc>
                <a:extLst>
                  <a:ext uri="{0D108BD9-81ED-4DB2-BD59-A6C34878D82A}">
                    <a16:rowId xmlns:a16="http://schemas.microsoft.com/office/drawing/2014/main" val="478625802"/>
                  </a:ext>
                </a:extLst>
              </a:tr>
              <a:tr h="556380">
                <a:tc rowSpan="4">
                  <a:txBody>
                    <a:bodyPr/>
                    <a:lstStyle/>
                    <a:p>
                      <a:pPr algn="ctr" fontAlgn="b"/>
                      <a:r>
                        <a:rPr lang="en-US" sz="1800" u="none" strike="noStrike" dirty="0">
                          <a:effectLst/>
                        </a:rPr>
                        <a:t>AMD</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a:effectLst/>
                        </a:rPr>
                        <a:t>AMD</a:t>
                      </a:r>
                      <a:endParaRPr lang="en-US" sz="1800" b="0" i="0" u="none" strike="noStrike" dirty="0">
                        <a:solidFill>
                          <a:srgbClr val="000000"/>
                        </a:solidFill>
                        <a:effectLst/>
                        <a:latin typeface="Calibri" panose="020F0502020204030204" pitchFamily="34" charset="0"/>
                      </a:endParaRPr>
                    </a:p>
                  </a:txBody>
                  <a:tcPr marL="8730" marR="8730" marT="8730" marB="0" anchor="ctr"/>
                </a:tc>
                <a:tc>
                  <a:txBody>
                    <a:bodyPr/>
                    <a:lstStyle/>
                    <a:p>
                      <a:pPr algn="ctr" fontAlgn="b"/>
                      <a:r>
                        <a:rPr lang="en-US" sz="1800" u="none" strike="noStrike" dirty="0">
                          <a:effectLst/>
                        </a:rPr>
                        <a:t>clang++/</a:t>
                      </a:r>
                      <a:r>
                        <a:rPr lang="en-US" sz="1800" u="none" strike="noStrike" dirty="0" err="1">
                          <a:effectLst/>
                        </a:rPr>
                        <a:t>flang</a:t>
                      </a:r>
                      <a:endParaRPr lang="en-US" sz="18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8730" marR="8730" marT="8730" marB="0" anchor="ctr"/>
                </a:tc>
                <a:tc>
                  <a:txBody>
                    <a:bodyPr/>
                    <a:lstStyle/>
                    <a:p>
                      <a:pPr algn="ctr" fontAlgn="b"/>
                      <a:r>
                        <a:rPr lang="en-US" sz="1800" u="none" strike="noStrike" dirty="0">
                          <a:effectLst/>
                        </a:rPr>
                        <a:t> -</a:t>
                      </a:r>
                      <a:r>
                        <a:rPr lang="en-US" sz="1800" u="none" strike="noStrike" dirty="0" err="1">
                          <a:effectLst/>
                        </a:rPr>
                        <a:t>fopenmp</a:t>
                      </a:r>
                      <a:r>
                        <a:rPr lang="en-US" sz="1800" u="none" strike="noStrike" dirty="0">
                          <a:effectLst/>
                        </a:rPr>
                        <a:t> -</a:t>
                      </a:r>
                      <a:r>
                        <a:rPr lang="en-US" sz="1800" u="none" strike="noStrike" dirty="0" err="1">
                          <a:effectLst/>
                        </a:rPr>
                        <a:t>fopenmp</a:t>
                      </a:r>
                      <a:r>
                        <a:rPr lang="en-US" sz="1800" u="none" strike="noStrike" dirty="0">
                          <a:effectLst/>
                        </a:rPr>
                        <a:t>-targets=</a:t>
                      </a:r>
                      <a:r>
                        <a:rPr lang="en-US" sz="1800" u="none" strike="noStrike" dirty="0" err="1">
                          <a:effectLst/>
                        </a:rPr>
                        <a:t>amdgcn-amd-amdhsa</a:t>
                      </a:r>
                      <a:r>
                        <a:rPr lang="en-US" sz="1800" u="none" strike="noStrike" dirty="0">
                          <a:effectLst/>
                        </a:rPr>
                        <a:t> -</a:t>
                      </a:r>
                      <a:r>
                        <a:rPr lang="en-US" sz="1800" u="none" strike="noStrike" dirty="0" err="1">
                          <a:effectLst/>
                        </a:rPr>
                        <a:t>Xopenmp</a:t>
                      </a:r>
                      <a:r>
                        <a:rPr lang="en-US" sz="1800" u="none" strike="noStrike" dirty="0">
                          <a:effectLst/>
                        </a:rPr>
                        <a:t>-target=</a:t>
                      </a:r>
                      <a:r>
                        <a:rPr lang="en-US" sz="1800" u="none" strike="noStrike" dirty="0" err="1">
                          <a:effectLst/>
                        </a:rPr>
                        <a:t>amdgcn-amd-amdhsa</a:t>
                      </a:r>
                      <a:endParaRPr lang="en-US" sz="18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8730" marR="8730" marT="8730" marB="0" anchor="ctr"/>
                </a:tc>
                <a:extLst>
                  <a:ext uri="{0D108BD9-81ED-4DB2-BD59-A6C34878D82A}">
                    <a16:rowId xmlns:a16="http://schemas.microsoft.com/office/drawing/2014/main" val="2079566416"/>
                  </a:ext>
                </a:extLst>
              </a:tr>
              <a:tr h="556380">
                <a:tc vMerge="1">
                  <a:txBody>
                    <a:bodyPr/>
                    <a:lstStyle/>
                    <a:p>
                      <a:endParaRPr lang="en-US"/>
                    </a:p>
                  </a:txBody>
                  <a:tcPr marL="8730" marR="8730" marT="8730" marB="0" anchor="ctr"/>
                </a:tc>
                <a:tc>
                  <a:txBody>
                    <a:bodyPr/>
                    <a:lstStyle/>
                    <a:p>
                      <a:pPr lvl="0" algn="ctr">
                        <a:buNone/>
                      </a:pPr>
                      <a:r>
                        <a:rPr lang="en-US" sz="1800" u="none" strike="noStrike" dirty="0">
                          <a:effectLst/>
                        </a:rPr>
                        <a:t>LLVM</a:t>
                      </a:r>
                      <a:endParaRPr lang="en-US" sz="1800" b="0" i="0" u="none" strike="noStrike" dirty="0">
                        <a:solidFill>
                          <a:srgbClr val="000000"/>
                        </a:solidFill>
                        <a:effectLst/>
                        <a:latin typeface="Calibri"/>
                      </a:endParaRPr>
                    </a:p>
                  </a:txBody>
                  <a:tcPr marL="8730" marR="8730" marT="8730" marB="0" anchor="ctr"/>
                </a:tc>
                <a:tc>
                  <a:txBody>
                    <a:bodyPr/>
                    <a:lstStyle/>
                    <a:p>
                      <a:pPr lvl="0" algn="ctr">
                        <a:buNone/>
                      </a:pPr>
                      <a:r>
                        <a:rPr lang="en-US" sz="1800" u="none" strike="noStrike" dirty="0">
                          <a:effectLst/>
                        </a:rPr>
                        <a:t>clang++/</a:t>
                      </a:r>
                      <a:r>
                        <a:rPr lang="en-US" sz="1800" u="none" strike="noStrike" dirty="0" err="1">
                          <a:effectLst/>
                        </a:rPr>
                        <a:t>flang</a:t>
                      </a:r>
                      <a:endParaRPr lang="en-US" sz="1800" b="0" i="0" u="none" strike="noStrike">
                        <a:solidFill>
                          <a:srgbClr val="000000"/>
                        </a:solidFill>
                        <a:effectLst/>
                        <a:latin typeface="Arial Unicode MS"/>
                        <a:ea typeface="Arial Unicode MS"/>
                      </a:endParaRPr>
                    </a:p>
                  </a:txBody>
                  <a:tcPr marL="8730" marR="8730" marT="8730" marB="0" anchor="ctr"/>
                </a:tc>
                <a:tc>
                  <a:txBody>
                    <a:bodyPr/>
                    <a:lstStyle/>
                    <a:p>
                      <a:pPr lvl="0" algn="ctr">
                        <a:buNone/>
                      </a:pPr>
                      <a:r>
                        <a:rPr lang="en-US" sz="1800" u="none" strike="noStrike" dirty="0">
                          <a:effectLst/>
                        </a:rPr>
                        <a:t> -</a:t>
                      </a:r>
                      <a:r>
                        <a:rPr lang="en-US" sz="1800" u="none" strike="noStrike" dirty="0" err="1">
                          <a:effectLst/>
                        </a:rPr>
                        <a:t>fopenmp</a:t>
                      </a:r>
                      <a:r>
                        <a:rPr lang="en-US" sz="1800" u="none" strike="noStrike" dirty="0">
                          <a:effectLst/>
                        </a:rPr>
                        <a:t> -</a:t>
                      </a:r>
                      <a:r>
                        <a:rPr lang="en-US" sz="1800" u="none" strike="noStrike" dirty="0" err="1">
                          <a:effectLst/>
                        </a:rPr>
                        <a:t>fopenmp</a:t>
                      </a:r>
                      <a:r>
                        <a:rPr lang="en-US" sz="1800" u="none" strike="noStrike" dirty="0">
                          <a:effectLst/>
                        </a:rPr>
                        <a:t>-targets=</a:t>
                      </a:r>
                      <a:r>
                        <a:rPr lang="en-US" sz="1800" u="none" strike="noStrike" dirty="0" err="1">
                          <a:effectLst/>
                        </a:rPr>
                        <a:t>amdgcn-amd-amdhsa</a:t>
                      </a:r>
                      <a:r>
                        <a:rPr lang="en-US" sz="1800" u="none" strike="noStrike" dirty="0">
                          <a:effectLst/>
                        </a:rPr>
                        <a:t> -</a:t>
                      </a:r>
                      <a:r>
                        <a:rPr lang="en-US" sz="1800" u="none" strike="noStrike" dirty="0" err="1">
                          <a:effectLst/>
                        </a:rPr>
                        <a:t>Xopenmp</a:t>
                      </a:r>
                      <a:r>
                        <a:rPr lang="en-US" sz="1800" u="none" strike="noStrike" dirty="0">
                          <a:effectLst/>
                        </a:rPr>
                        <a:t>-target=</a:t>
                      </a:r>
                      <a:r>
                        <a:rPr lang="en-US" sz="1800" u="none" strike="noStrike" dirty="0" err="1">
                          <a:effectLst/>
                        </a:rPr>
                        <a:t>amdgcn-amd-amdhsa</a:t>
                      </a:r>
                      <a:endParaRPr lang="en-US" sz="1800" b="0" i="0" u="none" strike="noStrike">
                        <a:solidFill>
                          <a:srgbClr val="000000"/>
                        </a:solidFill>
                        <a:effectLst/>
                        <a:latin typeface="Arial Unicode MS"/>
                        <a:ea typeface="Arial Unicode MS"/>
                      </a:endParaRPr>
                    </a:p>
                  </a:txBody>
                  <a:tcPr marL="8730" marR="8730" marT="8730" marB="0" anchor="ctr"/>
                </a:tc>
                <a:extLst>
                  <a:ext uri="{0D108BD9-81ED-4DB2-BD59-A6C34878D82A}">
                    <a16:rowId xmlns:a16="http://schemas.microsoft.com/office/drawing/2014/main" val="964312510"/>
                  </a:ext>
                </a:extLst>
              </a:tr>
              <a:tr h="302379">
                <a:tc vMerge="1">
                  <a:txBody>
                    <a:bodyPr/>
                    <a:lstStyle/>
                    <a:p>
                      <a:endParaRPr lang="en-US"/>
                    </a:p>
                  </a:txBody>
                  <a:tcPr/>
                </a:tc>
                <a:tc>
                  <a:txBody>
                    <a:bodyPr/>
                    <a:lstStyle/>
                    <a:p>
                      <a:pPr lvl="0" algn="ctr">
                        <a:buNone/>
                      </a:pPr>
                      <a:r>
                        <a:rPr lang="en-US" sz="1800" u="none" strike="noStrike" dirty="0">
                          <a:effectLst/>
                        </a:rPr>
                        <a:t>HPE</a:t>
                      </a:r>
                    </a:p>
                  </a:txBody>
                  <a:tcPr marL="8730" marR="8730" marT="8730" marB="0" anchor="ctr"/>
                </a:tc>
                <a:tc>
                  <a:txBody>
                    <a:bodyPr/>
                    <a:lstStyle/>
                    <a:p>
                      <a:pPr lvl="0" algn="ctr">
                        <a:buNone/>
                      </a:pPr>
                      <a:r>
                        <a:rPr lang="en-US" sz="1800" b="0" i="0" u="none" strike="noStrike" noProof="0" dirty="0">
                          <a:effectLst/>
                          <a:latin typeface="Arial"/>
                        </a:rPr>
                        <a:t>CC/</a:t>
                      </a:r>
                      <a:r>
                        <a:rPr lang="en-US" sz="1800" b="0" i="0" u="none" strike="noStrike" noProof="0" dirty="0" err="1">
                          <a:effectLst/>
                          <a:latin typeface="Arial"/>
                        </a:rPr>
                        <a:t>ftn</a:t>
                      </a:r>
                    </a:p>
                  </a:txBody>
                  <a:tcPr marL="8730" marR="8730" marT="8730" marB="0" anchor="ctr"/>
                </a:tc>
                <a:tc>
                  <a:txBody>
                    <a:bodyPr/>
                    <a:lstStyle/>
                    <a:p>
                      <a:pPr lvl="0" algn="ctr">
                        <a:buNone/>
                      </a:pPr>
                      <a:r>
                        <a:rPr lang="en-US" sz="1800" b="0" i="0" u="none" strike="noStrike" noProof="0" dirty="0">
                          <a:effectLst/>
                        </a:rPr>
                        <a:t> -</a:t>
                      </a:r>
                      <a:r>
                        <a:rPr lang="en-US" sz="1800" b="0" i="0" u="none" strike="noStrike" noProof="0" dirty="0" err="1">
                          <a:effectLst/>
                        </a:rPr>
                        <a:t>fopenmp</a:t>
                      </a:r>
                      <a:r>
                        <a:rPr lang="en-US" sz="1800" b="0" i="0" u="none" strike="noStrike" noProof="0" dirty="0">
                          <a:effectLst/>
                        </a:rPr>
                        <a:t> </a:t>
                      </a:r>
                      <a:r>
                        <a:rPr lang="en-US" sz="1800" b="0" i="0" u="none" strike="noStrike" noProof="0" dirty="0">
                          <a:effectLst/>
                          <a:latin typeface="Arial"/>
                        </a:rPr>
                        <a:t>-</a:t>
                      </a:r>
                      <a:r>
                        <a:rPr lang="en-US" sz="1800" b="0" i="0" u="none" strike="noStrike" noProof="0" dirty="0" err="1">
                          <a:effectLst/>
                          <a:latin typeface="Arial"/>
                        </a:rPr>
                        <a:t>fopenmp</a:t>
                      </a:r>
                      <a:r>
                        <a:rPr lang="en-US" sz="1800" b="0" i="0" u="none" strike="noStrike" noProof="0" dirty="0">
                          <a:effectLst/>
                          <a:latin typeface="Arial"/>
                        </a:rPr>
                        <a:t>-targets=</a:t>
                      </a:r>
                      <a:r>
                        <a:rPr lang="en-US" sz="1800" b="0" i="0" u="none" strike="noStrike" noProof="0" dirty="0" err="1">
                          <a:effectLst/>
                          <a:latin typeface="Arial"/>
                        </a:rPr>
                        <a:t>amdgcn-amd-amdhsa</a:t>
                      </a:r>
                      <a:r>
                        <a:rPr lang="en-US" sz="1800" b="0" i="0" u="none" strike="noStrike" noProof="0" dirty="0">
                          <a:effectLst/>
                          <a:latin typeface="Arial"/>
                        </a:rPr>
                        <a:t> </a:t>
                      </a:r>
                      <a:r>
                        <a:rPr lang="en-US" sz="1800" b="0" i="0" u="none" strike="noStrike" noProof="0" dirty="0">
                          <a:effectLst/>
                        </a:rPr>
                        <a:t>-</a:t>
                      </a:r>
                      <a:r>
                        <a:rPr lang="en-US" sz="1800" b="0" i="0" u="none" strike="noStrike" noProof="0" dirty="0" err="1">
                          <a:effectLst/>
                        </a:rPr>
                        <a:t>Xopenmp</a:t>
                      </a:r>
                      <a:r>
                        <a:rPr lang="en-US" sz="1800" b="0" i="0" u="none" strike="noStrike" noProof="0" dirty="0">
                          <a:effectLst/>
                        </a:rPr>
                        <a:t>-target=</a:t>
                      </a:r>
                      <a:r>
                        <a:rPr lang="en-US" sz="1800" b="0" i="0" u="none" strike="noStrike" noProof="0" dirty="0" err="1">
                          <a:effectLst/>
                        </a:rPr>
                        <a:t>amdgcn-amd-amdhsa</a:t>
                      </a:r>
                      <a:r>
                        <a:rPr lang="en-US" sz="1800" b="0" i="0" u="none" strike="noStrike" noProof="0" dirty="0">
                          <a:effectLst/>
                        </a:rPr>
                        <a:t>/-h </a:t>
                      </a:r>
                      <a:r>
                        <a:rPr lang="en-US" sz="1800" b="0" i="0" u="none" strike="noStrike" noProof="0" dirty="0" err="1">
                          <a:effectLst/>
                        </a:rPr>
                        <a:t>omp</a:t>
                      </a:r>
                      <a:endParaRPr lang="en-US" sz="1800" b="0" i="0" u="none" strike="noStrike" noProof="0" dirty="0">
                        <a:effectLst/>
                      </a:endParaRPr>
                    </a:p>
                  </a:txBody>
                  <a:tcPr marL="8730" marR="8730" marT="8730" marB="0" anchor="ctr"/>
                </a:tc>
                <a:extLst>
                  <a:ext uri="{0D108BD9-81ED-4DB2-BD59-A6C34878D82A}">
                    <a16:rowId xmlns:a16="http://schemas.microsoft.com/office/drawing/2014/main" val="2395162965"/>
                  </a:ext>
                </a:extLst>
              </a:tr>
              <a:tr h="302380">
                <a:tc vMerge="1">
                  <a:txBody>
                    <a:bodyPr/>
                    <a:lstStyle/>
                    <a:p>
                      <a:endParaRPr lang="en-US"/>
                    </a:p>
                  </a:txBody>
                  <a:tcPr marL="8730" marR="8730" marT="8730" marB="0" anchor="ctr"/>
                </a:tc>
                <a:tc>
                  <a:txBody>
                    <a:bodyPr/>
                    <a:lstStyle/>
                    <a:p>
                      <a:pPr lvl="0" algn="ctr">
                        <a:buNone/>
                      </a:pPr>
                      <a:r>
                        <a:rPr lang="en-US" sz="1800" u="none" strike="noStrike" dirty="0">
                          <a:effectLst/>
                        </a:rPr>
                        <a:t>GNU</a:t>
                      </a:r>
                    </a:p>
                  </a:txBody>
                  <a:tcPr marL="8730" marR="8730" marT="8730" marB="0" anchor="ctr"/>
                </a:tc>
                <a:tc>
                  <a:txBody>
                    <a:bodyPr/>
                    <a:lstStyle/>
                    <a:p>
                      <a:pPr lvl="0" algn="ctr">
                        <a:buNone/>
                      </a:pPr>
                      <a:r>
                        <a:rPr lang="en-US" sz="1800" b="0" i="0" u="none" strike="noStrike" noProof="0" dirty="0">
                          <a:effectLst/>
                          <a:latin typeface="Arial"/>
                        </a:rPr>
                        <a:t>g++/</a:t>
                      </a:r>
                      <a:r>
                        <a:rPr lang="en-US" sz="1800" b="0" i="0" u="none" strike="noStrike" noProof="0" dirty="0" err="1">
                          <a:effectLst/>
                          <a:latin typeface="Arial"/>
                        </a:rPr>
                        <a:t>gfortran</a:t>
                      </a:r>
                    </a:p>
                  </a:txBody>
                  <a:tcPr marL="8730" marR="8730" marT="8730" marB="0" anchor="ctr"/>
                </a:tc>
                <a:tc>
                  <a:txBody>
                    <a:bodyPr/>
                    <a:lstStyle/>
                    <a:p>
                      <a:pPr lvl="0" algn="ctr">
                        <a:buNone/>
                      </a:pPr>
                      <a:r>
                        <a:rPr lang="en-US" sz="1800" b="0" i="0" u="none" strike="noStrike" noProof="0" dirty="0">
                          <a:effectLst/>
                          <a:latin typeface="Arial"/>
                        </a:rPr>
                        <a:t>-</a:t>
                      </a:r>
                      <a:r>
                        <a:rPr lang="en-US" sz="1800" b="0" i="0" u="none" strike="noStrike" noProof="0" dirty="0" err="1">
                          <a:effectLst/>
                          <a:latin typeface="Arial"/>
                        </a:rPr>
                        <a:t>fopenmp</a:t>
                      </a:r>
                      <a:r>
                        <a:rPr lang="en-US" sz="1800" b="0" i="0" u="none" strike="noStrike" noProof="0" dirty="0">
                          <a:effectLst/>
                          <a:latin typeface="Arial"/>
                        </a:rPr>
                        <a:t> -</a:t>
                      </a:r>
                      <a:r>
                        <a:rPr lang="en-US" sz="1800" b="0" i="0" u="none" strike="noStrike" noProof="0" dirty="0" err="1">
                          <a:effectLst/>
                          <a:latin typeface="Arial"/>
                        </a:rPr>
                        <a:t>foffload</a:t>
                      </a:r>
                      <a:r>
                        <a:rPr lang="en-US" sz="1800" b="0" i="0" u="none" strike="noStrike" noProof="0" dirty="0">
                          <a:effectLst/>
                          <a:latin typeface="Arial"/>
                        </a:rPr>
                        <a:t>=-</a:t>
                      </a:r>
                      <a:r>
                        <a:rPr lang="en-US" sz="1800" b="0" i="0" u="none" strike="noStrike" noProof="0" dirty="0" err="1">
                          <a:effectLst/>
                          <a:latin typeface="Arial"/>
                        </a:rPr>
                        <a:t>lm</a:t>
                      </a:r>
                      <a:endParaRPr lang="en-US" sz="1800" b="0" i="0" u="none" strike="noStrike" noProof="0" dirty="0">
                        <a:effectLst/>
                        <a:latin typeface="Arial"/>
                      </a:endParaRPr>
                    </a:p>
                  </a:txBody>
                  <a:tcPr marL="8730" marR="8730" marT="8730" marB="0" anchor="ctr"/>
                </a:tc>
                <a:extLst>
                  <a:ext uri="{0D108BD9-81ED-4DB2-BD59-A6C34878D82A}">
                    <a16:rowId xmlns:a16="http://schemas.microsoft.com/office/drawing/2014/main" val="336671316"/>
                  </a:ext>
                </a:extLst>
              </a:tr>
            </a:tbl>
          </a:graphicData>
        </a:graphic>
      </p:graphicFrame>
    </p:spTree>
    <p:extLst>
      <p:ext uri="{BB962C8B-B14F-4D97-AF65-F5344CB8AC3E}">
        <p14:creationId xmlns:p14="http://schemas.microsoft.com/office/powerpoint/2010/main" val="3205217542"/>
      </p:ext>
    </p:extLst>
  </p:cSld>
  <p:clrMapOvr>
    <a:masterClrMapping/>
  </p:clrMapOvr>
</p:sld>
</file>

<file path=ppt/theme/theme1.xml><?xml version="1.0" encoding="utf-8"?>
<a:theme xmlns:a="http://schemas.openxmlformats.org/drawingml/2006/main" name="Default Theme">
  <a:themeElements>
    <a:clrScheme name="ECP color palette">
      <a:dk1>
        <a:srgbClr val="000000"/>
      </a:dk1>
      <a:lt1>
        <a:srgbClr val="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2865</Words>
  <Application>Microsoft Macintosh PowerPoint</Application>
  <PresentationFormat>Widescreen</PresentationFormat>
  <Paragraphs>559</Paragraphs>
  <Slides>24</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Arial,Sans-Serif</vt:lpstr>
      <vt:lpstr>Times</vt:lpstr>
      <vt:lpstr>Courier</vt:lpstr>
      <vt:lpstr>Noto Sans Symbols</vt:lpstr>
      <vt:lpstr>Arial Black</vt:lpstr>
      <vt:lpstr>Calibri</vt:lpstr>
      <vt:lpstr>Arial</vt:lpstr>
      <vt:lpstr>Arial Unicode MS</vt:lpstr>
      <vt:lpstr>Tahoma</vt:lpstr>
      <vt:lpstr>Default Theme</vt:lpstr>
      <vt:lpstr>OpenMP 5+ Tutorial</vt:lpstr>
      <vt:lpstr>Agenda (Eastern)</vt:lpstr>
      <vt:lpstr>Overall Acknowledgements</vt:lpstr>
      <vt:lpstr>Evolution of DOE Leadership Class Systems </vt:lpstr>
      <vt:lpstr>Evolution of DOE Leadership Class Systems </vt:lpstr>
      <vt:lpstr>OpenMP and the OpenMP Architecture Review Board</vt:lpstr>
      <vt:lpstr>History of OpenMP: 1997 - 2022</vt:lpstr>
      <vt:lpstr>Relevance of OpenMP in ECP</vt:lpstr>
      <vt:lpstr>OpenMP (Offload) Compilers</vt:lpstr>
      <vt:lpstr>Other OpenMP-relevant Sessions at the ECP Annual Meeting</vt:lpstr>
      <vt:lpstr>Important Features in OpenMP</vt:lpstr>
      <vt:lpstr>OpenMP – Simple and Modern </vt:lpstr>
      <vt:lpstr>How to use modern OpenMP – Execution Mapping</vt:lpstr>
      <vt:lpstr>How to use modern OpenMP – Execution Mapping</vt:lpstr>
      <vt:lpstr>How to use modern OpenMP – Execution Mapping</vt:lpstr>
      <vt:lpstr>How to use modern OpenMP – Execution Mapping</vt:lpstr>
      <vt:lpstr>How to use modern OpenMP – Execution Mapping</vt:lpstr>
      <vt:lpstr>PowerPoint Presentation</vt:lpstr>
      <vt:lpstr>How to use OpenMP – Execution Example</vt:lpstr>
      <vt:lpstr>How to use OpenMP – Data Mapping Example</vt:lpstr>
      <vt:lpstr>How to use OpenMP – Data Mapping Example</vt:lpstr>
      <vt:lpstr>OpenMP Device Constructs – core functionality</vt:lpstr>
      <vt:lpstr>Demo</vt:lpstr>
      <vt:lpstr>Resources for OpenMP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4.5 and 5.0 Tutorial</dc:title>
  <cp:lastModifiedBy>Bertoni, Colleen</cp:lastModifiedBy>
  <cp:revision>97</cp:revision>
  <dcterms:modified xsi:type="dcterms:W3CDTF">2022-05-02T19:35:04Z</dcterms:modified>
</cp:coreProperties>
</file>