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HY그래픽" panose="02030600000101010101" pitchFamily="18" charset="-127"/>
      <p:regular r:id="rId10"/>
    </p:embeddedFont>
    <p:embeddedFont>
      <p:font typeface="HY엽서L" panose="02030600000101010101" pitchFamily="18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HY수평선B" panose="0203060000010101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>
      <p:cViewPr varScale="1">
        <p:scale>
          <a:sx n="110" d="100"/>
          <a:sy n="110" d="100"/>
        </p:scale>
        <p:origin x="-20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ex9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556792"/>
            <a:ext cx="677781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>
                <a:solidFill>
                  <a:srgbClr val="7030A0"/>
                </a:solidFill>
                <a:latin typeface="HY수평선B" pitchFamily="18" charset="-127"/>
                <a:ea typeface="HY수평선B" pitchFamily="18" charset="-127"/>
              </a:rPr>
              <a:t>D</a:t>
            </a:r>
            <a:r>
              <a:rPr lang="en-US" altLang="ko-KR" sz="3600" dirty="0" smtClean="0">
                <a:latin typeface="HY수평선B" pitchFamily="18" charset="-127"/>
                <a:ea typeface="HY수평선B" pitchFamily="18" charset="-127"/>
              </a:rPr>
              <a:t>ream </a:t>
            </a:r>
            <a:r>
              <a:rPr lang="en-US" altLang="ko-KR" sz="3600" dirty="0" smtClean="0">
                <a:solidFill>
                  <a:srgbClr val="7030A0"/>
                </a:solidFill>
                <a:latin typeface="HY수평선B" pitchFamily="18" charset="-127"/>
                <a:ea typeface="HY수평선B" pitchFamily="18" charset="-127"/>
              </a:rPr>
              <a:t>N</a:t>
            </a:r>
            <a:r>
              <a:rPr lang="en-US" altLang="ko-KR" sz="3600" dirty="0" smtClean="0">
                <a:latin typeface="HY수평선B" pitchFamily="18" charset="-127"/>
                <a:ea typeface="HY수평선B" pitchFamily="18" charset="-127"/>
              </a:rPr>
              <a:t>ext </a:t>
            </a:r>
            <a:r>
              <a:rPr lang="en-US" altLang="ko-KR" sz="3600" dirty="0" smtClean="0">
                <a:solidFill>
                  <a:srgbClr val="7030A0"/>
                </a:solidFill>
                <a:latin typeface="HY수평선B" pitchFamily="18" charset="-127"/>
                <a:ea typeface="HY수평선B" pitchFamily="18" charset="-127"/>
              </a:rPr>
              <a:t>C</a:t>
            </a:r>
            <a:r>
              <a:rPr lang="en-US" altLang="ko-KR" sz="3600" dirty="0" smtClean="0">
                <a:latin typeface="HY수평선B" pitchFamily="18" charset="-127"/>
                <a:ea typeface="HY수평선B" pitchFamily="18" charset="-127"/>
              </a:rPr>
              <a:t>lub</a:t>
            </a:r>
          </a:p>
          <a:p>
            <a:pPr>
              <a:lnSpc>
                <a:spcPct val="150000"/>
              </a:lnSpc>
            </a:pPr>
            <a:r>
              <a:rPr lang="en-US" altLang="ko-KR" sz="4400" dirty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en-US" altLang="ko-KR" sz="4400" dirty="0" smtClean="0">
                <a:latin typeface="HY수평선B" pitchFamily="18" charset="-127"/>
                <a:ea typeface="HY수평선B" pitchFamily="18" charset="-127"/>
              </a:rPr>
              <a:t>            </a:t>
            </a:r>
            <a:r>
              <a:rPr lang="ko-KR" altLang="en-US" sz="5400" dirty="0" smtClean="0">
                <a:latin typeface="HY수평선B" pitchFamily="18" charset="-127"/>
                <a:ea typeface="HY수평선B" pitchFamily="18" charset="-127"/>
              </a:rPr>
              <a:t>오리엔테이션</a:t>
            </a:r>
            <a:endParaRPr lang="ko-KR" altLang="en-US" sz="4400" dirty="0"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341" y="5229200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수평선B" pitchFamily="18" charset="-127"/>
                <a:ea typeface="HY수평선B" pitchFamily="18" charset="-127"/>
              </a:rPr>
              <a:t>DNC Explorer</a:t>
            </a:r>
            <a:endParaRPr lang="ko-KR" altLang="en-US" sz="2000" dirty="0">
              <a:latin typeface="HY수평선B" pitchFamily="18" charset="-127"/>
              <a:ea typeface="HY수평선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18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59612"/>
            <a:ext cx="63257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수평선B" pitchFamily="18" charset="-127"/>
                <a:ea typeface="HY수평선B" pitchFamily="18" charset="-127"/>
              </a:rPr>
              <a:t>교육 시간표 </a:t>
            </a:r>
            <a:endParaRPr lang="en-US" altLang="ko-KR" sz="3200" dirty="0" smtClean="0">
              <a:latin typeface="HY수평선B" pitchFamily="18" charset="-127"/>
              <a:ea typeface="HY수평선B" pitchFamily="18" charset="-127"/>
            </a:endParaRPr>
          </a:p>
          <a:p>
            <a:r>
              <a:rPr lang="en-US" altLang="ko-KR" sz="3200" dirty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en-US" altLang="ko-KR" sz="3200" dirty="0" smtClean="0">
                <a:latin typeface="HY수평선B" pitchFamily="18" charset="-127"/>
                <a:ea typeface="HY수평선B" pitchFamily="18" charset="-127"/>
              </a:rPr>
              <a:t>                </a:t>
            </a:r>
            <a:r>
              <a:rPr lang="en-US" altLang="ko-KR" sz="2400" dirty="0" smtClean="0">
                <a:latin typeface="HY수평선B" pitchFamily="18" charset="-127"/>
                <a:ea typeface="HY수평선B" pitchFamily="18" charset="-127"/>
              </a:rPr>
              <a:t> (</a:t>
            </a:r>
            <a:r>
              <a:rPr lang="ko-KR" altLang="en-US" sz="2400" dirty="0" smtClean="0">
                <a:latin typeface="HY수평선B" pitchFamily="18" charset="-127"/>
                <a:ea typeface="HY수평선B" pitchFamily="18" charset="-127"/>
              </a:rPr>
              <a:t>매주 목</a:t>
            </a:r>
            <a:r>
              <a:rPr lang="en-US" altLang="ko-KR" sz="2400" dirty="0" smtClean="0">
                <a:latin typeface="HY수평선B" pitchFamily="18" charset="-127"/>
                <a:ea typeface="HY수평선B" pitchFamily="18" charset="-127"/>
              </a:rPr>
              <a:t>/</a:t>
            </a:r>
            <a:r>
              <a:rPr lang="ko-KR" altLang="en-US" sz="2400" dirty="0" smtClean="0">
                <a:latin typeface="HY수평선B" pitchFamily="18" charset="-127"/>
                <a:ea typeface="HY수평선B" pitchFamily="18" charset="-127"/>
              </a:rPr>
              <a:t>금 </a:t>
            </a:r>
            <a:r>
              <a:rPr lang="en-US" altLang="ko-KR" sz="2400" dirty="0" smtClean="0">
                <a:latin typeface="HY수평선B" pitchFamily="18" charset="-127"/>
                <a:ea typeface="HY수평선B" pitchFamily="18" charset="-127"/>
              </a:rPr>
              <a:t>19:00~21:00)</a:t>
            </a:r>
            <a:endParaRPr lang="ko-KR" altLang="en-US" sz="3200" dirty="0"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18513"/>
            <a:ext cx="58326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1. </a:t>
            </a: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다 같이 보는 뉴스 </a:t>
            </a: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(10</a:t>
            </a: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분</a:t>
            </a: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   - IDG, IT World, CIO Korea,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인공지능 신문</a:t>
            </a:r>
            <a:endParaRPr lang="en-US" altLang="ko-KR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2. </a:t>
            </a: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내 생각을 공유해요</a:t>
            </a: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. (5</a:t>
            </a: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분</a:t>
            </a: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  -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평소 생각을 공유하는 시간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(5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분 스피치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3. ReactNative App </a:t>
            </a: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개발 </a:t>
            </a: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(90</a:t>
            </a: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분</a:t>
            </a: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   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-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워밍업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(RN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한국사용자 그룹의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Q&amp;A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살펴보기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  -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개발강의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4. Q &amp; A (15</a:t>
            </a: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분</a:t>
            </a: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)</a:t>
            </a:r>
            <a:endParaRPr lang="ko-KR" altLang="en-US" b="1" dirty="0">
              <a:latin typeface="HY그래픽" pitchFamily="18" charset="-127"/>
              <a:ea typeface="HY그래픽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8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59612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수평선B" pitchFamily="18" charset="-127"/>
                <a:ea typeface="HY수평선B" pitchFamily="18" charset="-127"/>
              </a:rPr>
              <a:t>차수별 교육주제</a:t>
            </a:r>
            <a:endParaRPr lang="ko-KR" altLang="en-US" sz="3200" dirty="0">
              <a:latin typeface="HY수평선B" pitchFamily="18" charset="-127"/>
              <a:ea typeface="HY수평선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08605"/>
              </p:ext>
            </p:extLst>
          </p:nvPr>
        </p:nvGraphicFramePr>
        <p:xfrm>
          <a:off x="395536" y="1124744"/>
          <a:ext cx="6264696" cy="562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056"/>
                <a:gridCol w="2304256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차수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주제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학습내용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anchor="ctr"/>
                </a:tc>
              </a:tr>
              <a:tr h="4114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1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개발방법에 대한 이해</a:t>
                      </a: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앱 개발방법 이해하기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(Back/Front)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교육</a:t>
                      </a:r>
                      <a:r>
                        <a:rPr lang="ko-KR" altLang="en-US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결과 미리보기</a:t>
                      </a:r>
                      <a:endParaRPr lang="ko-KR" altLang="en-US" sz="120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</a:tr>
              <a:tr h="411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ReactNative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이해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– 1</a:t>
                      </a:r>
                      <a:endParaRPr lang="ko-KR" altLang="en-US" sz="120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왜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ReactNaive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인가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?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ReactNative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설치 방법</a:t>
                      </a:r>
                      <a:endParaRPr lang="en-US" altLang="ko-KR" sz="120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ReactNative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개발 방법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(Native</a:t>
                      </a:r>
                      <a:r>
                        <a:rPr lang="en-US" altLang="ko-KR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, Component)</a:t>
                      </a:r>
                      <a:endParaRPr lang="ko-KR" altLang="en-US" sz="120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2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ReactNative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이해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– 2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모던 스크립트 이해</a:t>
                      </a:r>
                      <a:endParaRPr lang="en-US" altLang="ko-KR" sz="120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React Native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구성 매커니즘 이해</a:t>
                      </a:r>
                      <a:endParaRPr lang="en-US" altLang="ko-KR" sz="120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스타일링을 위한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Flex,</a:t>
                      </a:r>
                      <a:r>
                        <a:rPr lang="en-US" altLang="ko-KR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그리고 </a:t>
                      </a:r>
                      <a:r>
                        <a:rPr lang="en-US" altLang="ko-KR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UI F/W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3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ReactNative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기초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컴포넌트와 스타일링</a:t>
                      </a:r>
                      <a:endParaRPr lang="en-US" altLang="ko-KR" sz="120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HY그래픽" pitchFamily="18" charset="-127"/>
                          <a:ea typeface="HY그래픽" pitchFamily="18" charset="-127"/>
                        </a:rPr>
                        <a:t>  - </a:t>
                      </a:r>
                      <a:r>
                        <a:rPr lang="ko-KR" altLang="en-US" sz="1050" dirty="0" smtClean="0">
                          <a:latin typeface="HY그래픽" pitchFamily="18" charset="-127"/>
                          <a:ea typeface="HY그래픽" pitchFamily="18" charset="-127"/>
                        </a:rPr>
                        <a:t>디자인에 민감하라</a:t>
                      </a:r>
                      <a:r>
                        <a:rPr lang="en-US" altLang="ko-KR" sz="1050" dirty="0" smtClean="0">
                          <a:latin typeface="HY그래픽" pitchFamily="18" charset="-127"/>
                          <a:ea typeface="HY그래픽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텍스트 입력 핸들링</a:t>
                      </a:r>
                      <a:endParaRPr lang="en-US" altLang="ko-KR" sz="120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사용자 터치 방식 적용</a:t>
                      </a:r>
                      <a:endParaRPr lang="en-US" altLang="ko-KR" sz="120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4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ReactNative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심화</a:t>
                      </a: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Native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코드와의 콜라보</a:t>
                      </a:r>
                      <a:endParaRPr lang="en-US" altLang="ko-KR" sz="120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HY그래픽" pitchFamily="18" charset="-127"/>
                          <a:ea typeface="HY그래픽" pitchFamily="18" charset="-127"/>
                        </a:rPr>
                        <a:t>  - Touch</a:t>
                      </a:r>
                      <a:r>
                        <a:rPr lang="en-US" altLang="ko-KR" sz="105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 ID (Device </a:t>
                      </a:r>
                      <a:r>
                        <a:rPr lang="ko-KR" altLang="en-US" sz="105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지문인증</a:t>
                      </a:r>
                      <a:r>
                        <a:rPr lang="en-US" altLang="ko-KR" sz="105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) </a:t>
                      </a:r>
                      <a:r>
                        <a:rPr lang="ko-KR" altLang="en-US" sz="105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앱</a:t>
                      </a:r>
                      <a:endParaRPr lang="en-US" altLang="ko-KR" sz="1050" baseline="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  <a:p>
                      <a:pPr algn="l" latinLnBrk="1"/>
                      <a:r>
                        <a:rPr lang="en-US" altLang="ko-KR" sz="105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  - Pin </a:t>
                      </a:r>
                      <a:r>
                        <a:rPr lang="ko-KR" altLang="en-US" sz="105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인증 앱</a:t>
                      </a:r>
                      <a:endParaRPr lang="ko-KR" altLang="en-US" sz="105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5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ReactNative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개발 실전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- 1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프로젝트 시작과 네비게이션</a:t>
                      </a:r>
                      <a:endParaRPr lang="en-US" altLang="ko-KR" sz="1200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화면 종류와 생성방법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(Blank, Tab,</a:t>
                      </a:r>
                      <a:r>
                        <a:rPr lang="en-US" altLang="ko-KR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,,)</a:t>
                      </a:r>
                    </a:p>
                    <a:p>
                      <a:pPr algn="l" latinLnBrk="1"/>
                      <a:r>
                        <a:rPr lang="en-US" altLang="ko-KR" sz="105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  - </a:t>
                      </a:r>
                      <a:r>
                        <a:rPr lang="ko-KR" altLang="en-US" sz="105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날씨 앱</a:t>
                      </a:r>
                      <a:endParaRPr lang="ko-KR" altLang="en-US" sz="105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6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ReactNative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개발 실전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– 2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Firebase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를 활용한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PUSH</a:t>
                      </a:r>
                      <a:r>
                        <a:rPr lang="en-US" altLang="ko-KR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메시지와</a:t>
                      </a:r>
                      <a:r>
                        <a:rPr lang="en-US" altLang="ko-KR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 Props</a:t>
                      </a:r>
                    </a:p>
                    <a:p>
                      <a:pPr algn="l" latinLnBrk="1"/>
                      <a:r>
                        <a:rPr lang="en-US" altLang="ko-KR" sz="105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  - Push </a:t>
                      </a:r>
                      <a:r>
                        <a:rPr lang="ko-KR" altLang="en-US" sz="105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매세지 앱</a:t>
                      </a:r>
                      <a:endParaRPr lang="ko-KR" altLang="en-US" sz="105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7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ReactNative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개발 실전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– 3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색 다른 컴포넌트 도전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다 같이 헤딩해요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50" dirty="0" smtClean="0">
                          <a:latin typeface="HY그래픽" pitchFamily="18" charset="-127"/>
                          <a:ea typeface="HY그래픽" pitchFamily="18" charset="-127"/>
                        </a:rPr>
                        <a:t>  - </a:t>
                      </a:r>
                      <a:r>
                        <a:rPr lang="ko-KR" altLang="en-US" sz="1050" dirty="0" smtClean="0">
                          <a:latin typeface="HY그래픽" pitchFamily="18" charset="-127"/>
                          <a:ea typeface="HY그래픽" pitchFamily="18" charset="-127"/>
                        </a:rPr>
                        <a:t>문제를 대하는 자세와 해결방법</a:t>
                      </a:r>
                      <a:endParaRPr lang="ko-KR" altLang="en-US" sz="105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8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앱 배포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Play Store 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배포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안드로이드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App Store</a:t>
                      </a:r>
                      <a:r>
                        <a:rPr lang="en-US" altLang="ko-KR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배포 </a:t>
                      </a:r>
                      <a:r>
                        <a:rPr lang="en-US" altLang="ko-KR" sz="1200" baseline="0" dirty="0" smtClean="0">
                          <a:latin typeface="HY그래픽" pitchFamily="18" charset="-127"/>
                          <a:ea typeface="HY그래픽" pitchFamily="18" charset="-127"/>
                        </a:rPr>
                        <a:t>(iOS)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기업 내부 배포 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HY그래픽" pitchFamily="18" charset="-127"/>
                          <a:ea typeface="HY그래픽" pitchFamily="18" charset="-127"/>
                        </a:rPr>
                        <a:t>안드로이드</a:t>
                      </a:r>
                      <a:r>
                        <a:rPr lang="en-US" altLang="ko-KR" sz="1200" dirty="0" smtClean="0">
                          <a:latin typeface="HY그래픽" pitchFamily="18" charset="-127"/>
                          <a:ea typeface="HY그래픽" pitchFamily="18" charset="-127"/>
                        </a:rPr>
                        <a:t>, iOS)</a:t>
                      </a:r>
                      <a:endParaRPr lang="ko-KR" altLang="en-US" sz="1200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180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59612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수평선B" pitchFamily="18" charset="-127"/>
                <a:ea typeface="HY수평선B" pitchFamily="18" charset="-127"/>
              </a:rPr>
              <a:t>교육내용</a:t>
            </a:r>
            <a:r>
              <a:rPr lang="en-US" altLang="ko-KR" sz="320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3200" dirty="0" smtClean="0">
                <a:latin typeface="HY수평선B" pitchFamily="18" charset="-127"/>
                <a:ea typeface="HY수평선B" pitchFamily="18" charset="-127"/>
              </a:rPr>
              <a:t>공유</a:t>
            </a:r>
            <a:endParaRPr lang="ko-KR" altLang="en-US" sz="3200" dirty="0"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5832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HY그래픽" pitchFamily="18" charset="-127"/>
                <a:ea typeface="HY그래픽" pitchFamily="18" charset="-127"/>
              </a:rPr>
              <a:t>교육자료와 프로그램 등 모든 자료는</a:t>
            </a:r>
            <a:endParaRPr lang="en-US" altLang="ko-KR" sz="2000" b="1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● </a:t>
            </a:r>
            <a:r>
              <a:rPr lang="en-US" altLang="ko-KR" b="1" dirty="0" err="1" smtClean="0">
                <a:latin typeface="HY그래픽" pitchFamily="18" charset="-127"/>
                <a:ea typeface="HY그래픽" pitchFamily="18" charset="-127"/>
              </a:rPr>
              <a:t>github</a:t>
            </a: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를 이용하여 공유</a:t>
            </a:r>
            <a:endParaRPr lang="en-US" altLang="ko-KR" b="1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   </a:t>
            </a:r>
            <a:r>
              <a:rPr lang="en-US" altLang="ko-KR" dirty="0">
                <a:hlinkClick r:id="rId2"/>
              </a:rPr>
              <a:t>https://github.com/trex99</a:t>
            </a:r>
            <a:endParaRPr lang="en-US" altLang="ko-KR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● 기타 내용은 카카오톡</a:t>
            </a: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(</a:t>
            </a: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단톡방</a:t>
            </a:r>
            <a:r>
              <a:rPr lang="en-US" altLang="ko-KR" b="1" dirty="0" smtClean="0">
                <a:latin typeface="HY그래픽" pitchFamily="18" charset="-127"/>
                <a:ea typeface="HY그래픽" pitchFamily="18" charset="-127"/>
              </a:rPr>
              <a:t>)</a:t>
            </a:r>
            <a:r>
              <a:rPr lang="ko-KR" altLang="en-US" b="1" dirty="0" smtClean="0">
                <a:latin typeface="HY그래픽" pitchFamily="18" charset="-127"/>
                <a:ea typeface="HY그래픽" pitchFamily="18" charset="-127"/>
              </a:rPr>
              <a:t>을 이용하여 공유</a:t>
            </a:r>
            <a:endParaRPr lang="en-US" altLang="ko-KR" b="1" dirty="0" smtClean="0">
              <a:latin typeface="HY그래픽" pitchFamily="18" charset="-127"/>
              <a:ea typeface="HY그래픽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29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59612"/>
            <a:ext cx="4142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수평선B" pitchFamily="18" charset="-127"/>
                <a:ea typeface="HY수평선B" pitchFamily="18" charset="-127"/>
              </a:rPr>
              <a:t>교육</a:t>
            </a:r>
            <a:r>
              <a:rPr lang="en-US" altLang="ko-KR" sz="320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3200" dirty="0" smtClean="0">
                <a:latin typeface="HY수평선B" pitchFamily="18" charset="-127"/>
                <a:ea typeface="HY수평선B" pitchFamily="18" charset="-127"/>
              </a:rPr>
              <a:t>환경 </a:t>
            </a:r>
            <a:r>
              <a:rPr lang="en-US" altLang="ko-KR" sz="3200" dirty="0" smtClean="0">
                <a:latin typeface="HY수평선B" pitchFamily="18" charset="-127"/>
                <a:ea typeface="HY수평선B" pitchFamily="18" charset="-127"/>
              </a:rPr>
              <a:t>(</a:t>
            </a:r>
            <a:r>
              <a:rPr lang="ko-KR" altLang="en-US" sz="3200" dirty="0" smtClean="0">
                <a:latin typeface="HY수평선B" pitchFamily="18" charset="-127"/>
                <a:ea typeface="HY수평선B" pitchFamily="18" charset="-127"/>
              </a:rPr>
              <a:t>개별 준비</a:t>
            </a:r>
            <a:r>
              <a:rPr lang="en-US" altLang="ko-KR" sz="3200" dirty="0" smtClean="0">
                <a:latin typeface="HY수평선B" pitchFamily="18" charset="-127"/>
                <a:ea typeface="HY수평선B" pitchFamily="18" charset="-127"/>
              </a:rPr>
              <a:t>)</a:t>
            </a:r>
            <a:endParaRPr lang="ko-KR" altLang="en-US" sz="3200" dirty="0"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626469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1. Mac </a:t>
            </a:r>
            <a:r>
              <a:rPr lang="ko-KR" altLang="en-US" sz="2000" b="1" dirty="0" smtClean="0">
                <a:latin typeface="HY그래픽" pitchFamily="18" charset="-127"/>
                <a:ea typeface="HY그래픽" pitchFamily="18" charset="-127"/>
              </a:rPr>
              <a:t>환경 추천 </a:t>
            </a:r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(Windows </a:t>
            </a:r>
            <a:r>
              <a:rPr lang="ko-KR" altLang="en-US" sz="2000" b="1" dirty="0" smtClean="0">
                <a:latin typeface="HY그래픽" pitchFamily="18" charset="-127"/>
                <a:ea typeface="HY그래픽" pitchFamily="18" charset="-127"/>
              </a:rPr>
              <a:t>환경 비추</a:t>
            </a:r>
            <a:r>
              <a:rPr lang="en-US" altLang="ko-KR" sz="2000" b="1" dirty="0">
                <a:latin typeface="HY그래픽" pitchFamily="18" charset="-127"/>
                <a:ea typeface="HY그래픽" pitchFamily="18" charset="-127"/>
              </a:rPr>
              <a:t>)</a:t>
            </a:r>
            <a:endParaRPr lang="en-US" altLang="ko-KR" sz="2000" b="1" dirty="0" smtClean="0">
              <a:latin typeface="HY그래픽" pitchFamily="18" charset="-127"/>
              <a:ea typeface="HY그래픽" pitchFamily="18" charset="-127"/>
            </a:endParaRPr>
          </a:p>
          <a:p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   -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추천배경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: App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개발 후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Android, iOS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배포</a:t>
            </a:r>
            <a:endParaRPr lang="en-US" altLang="ko-KR" dirty="0" smtClean="0">
              <a:latin typeface="HY그래픽" pitchFamily="18" charset="-127"/>
              <a:ea typeface="HY그래픽" pitchFamily="18" charset="-127"/>
            </a:endParaRPr>
          </a:p>
          <a:p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  -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만약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PlayStore(Android)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만 배포하는 경우는</a:t>
            </a:r>
            <a:endParaRPr lang="en-US" altLang="ko-KR" dirty="0" smtClean="0">
              <a:latin typeface="HY그래픽" pitchFamily="18" charset="-127"/>
              <a:ea typeface="HY그래픽" pitchFamily="18" charset="-127"/>
            </a:endParaRPr>
          </a:p>
          <a:p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   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Windows 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환경도 가능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…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하지만 그래도 비추</a:t>
            </a:r>
            <a:endParaRPr lang="en-US" altLang="ko-KR" dirty="0" smtClean="0">
              <a:latin typeface="HY그래픽" pitchFamily="18" charset="-127"/>
              <a:ea typeface="HY그래픽" pitchFamily="18" charset="-127"/>
            </a:endParaRPr>
          </a:p>
          <a:p>
            <a:endParaRPr lang="en-US" altLang="ko-KR" b="1" dirty="0" smtClean="0">
              <a:latin typeface="HY그래픽" pitchFamily="18" charset="-127"/>
              <a:ea typeface="HY그래픽" pitchFamily="18" charset="-127"/>
            </a:endParaRPr>
          </a:p>
          <a:p>
            <a:endParaRPr lang="en-US" altLang="ko-KR" b="1" dirty="0">
              <a:latin typeface="HY그래픽" pitchFamily="18" charset="-127"/>
              <a:ea typeface="HY그래픽" pitchFamily="18" charset="-127"/>
            </a:endParaRPr>
          </a:p>
          <a:p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2. </a:t>
            </a:r>
            <a:r>
              <a:rPr lang="ko-KR" altLang="en-US" sz="2000" b="1" dirty="0" smtClean="0">
                <a:latin typeface="HY그래픽" pitchFamily="18" charset="-127"/>
                <a:ea typeface="HY그래픽" pitchFamily="18" charset="-127"/>
              </a:rPr>
              <a:t>원활한 개발 </a:t>
            </a:r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(</a:t>
            </a:r>
            <a:r>
              <a:rPr lang="ko-KR" altLang="en-US" sz="2000" b="1" dirty="0" smtClean="0">
                <a:latin typeface="HY그래픽" pitchFamily="18" charset="-127"/>
                <a:ea typeface="HY그래픽" pitchFamily="18" charset="-127"/>
              </a:rPr>
              <a:t>에뮬레이터 실행을 가정</a:t>
            </a:r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)</a:t>
            </a:r>
          </a:p>
          <a:p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  - CPU : 6 Core</a:t>
            </a:r>
          </a:p>
          <a:p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  - Memory : 16G</a:t>
            </a:r>
          </a:p>
          <a:p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   - HDD : SSD 100GB</a:t>
            </a:r>
          </a:p>
          <a:p>
            <a:endParaRPr lang="en-US" altLang="ko-KR" b="1" dirty="0" smtClean="0">
              <a:latin typeface="HY그래픽" pitchFamily="18" charset="-127"/>
              <a:ea typeface="HY그래픽" pitchFamily="18" charset="-127"/>
            </a:endParaRPr>
          </a:p>
          <a:p>
            <a:endParaRPr lang="en-US" altLang="ko-KR" b="1" dirty="0" smtClean="0">
              <a:latin typeface="HY그래픽" pitchFamily="18" charset="-127"/>
              <a:ea typeface="HY그래픽" pitchFamily="18" charset="-127"/>
            </a:endParaRPr>
          </a:p>
          <a:p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3. </a:t>
            </a:r>
            <a:r>
              <a:rPr lang="ko-KR" altLang="en-US" sz="2000" b="1" dirty="0" smtClean="0">
                <a:latin typeface="HY그래픽" pitchFamily="18" charset="-127"/>
                <a:ea typeface="HY그래픽" pitchFamily="18" charset="-127"/>
              </a:rPr>
              <a:t>개인 스마트폰 </a:t>
            </a:r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(expo </a:t>
            </a:r>
            <a:r>
              <a:rPr lang="ko-KR" altLang="en-US" sz="2000" b="1" dirty="0" smtClean="0">
                <a:latin typeface="HY그래픽" pitchFamily="18" charset="-127"/>
                <a:ea typeface="HY그래픽" pitchFamily="18" charset="-127"/>
              </a:rPr>
              <a:t>앱 설치 필수</a:t>
            </a:r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)</a:t>
            </a:r>
            <a:endParaRPr lang="en-US" altLang="ko-KR" b="1" dirty="0" smtClean="0">
              <a:latin typeface="HY그래픽" pitchFamily="18" charset="-127"/>
              <a:ea typeface="HY그래픽" pitchFamily="18" charset="-127"/>
            </a:endParaRPr>
          </a:p>
          <a:p>
            <a:endParaRPr lang="en-US" altLang="ko-KR" b="1" dirty="0" smtClean="0">
              <a:latin typeface="HY그래픽" pitchFamily="18" charset="-127"/>
              <a:ea typeface="HY그래픽" pitchFamily="18" charset="-127"/>
            </a:endParaRPr>
          </a:p>
          <a:p>
            <a:endParaRPr lang="en-US" altLang="ko-KR" b="1" dirty="0">
              <a:latin typeface="HY그래픽" pitchFamily="18" charset="-127"/>
              <a:ea typeface="HY그래픽" pitchFamily="18" charset="-127"/>
            </a:endParaRPr>
          </a:p>
          <a:p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4. </a:t>
            </a:r>
            <a:r>
              <a:rPr lang="ko-KR" altLang="en-US" sz="2000" b="1" dirty="0" smtClean="0">
                <a:latin typeface="HY그래픽" pitchFamily="18" charset="-127"/>
                <a:ea typeface="HY그래픽" pitchFamily="18" charset="-127"/>
              </a:rPr>
              <a:t>시력 좋은 눈</a:t>
            </a:r>
            <a:endParaRPr lang="en-US" altLang="ko-KR" sz="2000" b="1" dirty="0" smtClean="0">
              <a:latin typeface="HY그래픽" pitchFamily="18" charset="-127"/>
              <a:ea typeface="HY그래픽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0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59612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수평선B" pitchFamily="18" charset="-127"/>
                <a:ea typeface="HY수평선B" pitchFamily="18" charset="-127"/>
              </a:rPr>
              <a:t>FAQ</a:t>
            </a:r>
            <a:endParaRPr lang="ko-KR" altLang="en-US" sz="3200" dirty="0"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6264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1. </a:t>
            </a:r>
            <a:r>
              <a:rPr lang="ko-KR" altLang="en-US" sz="2000" b="1" dirty="0" smtClean="0">
                <a:latin typeface="HY그래픽" pitchFamily="18" charset="-127"/>
                <a:ea typeface="HY그래픽" pitchFamily="18" charset="-127"/>
              </a:rPr>
              <a:t>교육 후 진짜로 내가 앱 개발이 가능합니까 </a:t>
            </a:r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    - </a:t>
            </a:r>
            <a:r>
              <a:rPr lang="ko-KR" altLang="en-US" sz="1600" dirty="0" smtClean="0">
                <a:latin typeface="HY그래픽" pitchFamily="18" charset="-127"/>
                <a:ea typeface="HY그래픽" pitchFamily="18" charset="-127"/>
              </a:rPr>
              <a:t>네</a:t>
            </a: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, </a:t>
            </a:r>
            <a:r>
              <a:rPr lang="ko-KR" altLang="en-US" sz="1600" dirty="0" smtClean="0">
                <a:latin typeface="HY그래픽" pitchFamily="18" charset="-127"/>
                <a:ea typeface="HY그래픽" pitchFamily="18" charset="-127"/>
              </a:rPr>
              <a:t>초상급자 수준의 능력을 갖게 됩니다</a:t>
            </a: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2. </a:t>
            </a:r>
            <a:r>
              <a:rPr lang="ko-KR" altLang="en-US" sz="2000" b="1" dirty="0" smtClean="0">
                <a:latin typeface="HY그래픽" pitchFamily="18" charset="-127"/>
                <a:ea typeface="HY그래픽" pitchFamily="18" charset="-127"/>
              </a:rPr>
              <a:t>교육 후 잊어버리지 않을까요 </a:t>
            </a:r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    - </a:t>
            </a:r>
            <a:r>
              <a:rPr lang="ko-KR" altLang="en-US" sz="1600" dirty="0" smtClean="0">
                <a:latin typeface="HY그래픽" pitchFamily="18" charset="-127"/>
                <a:ea typeface="HY그래픽" pitchFamily="18" charset="-127"/>
              </a:rPr>
              <a:t>지속적인 자기학습이 있어야 겠죠</a:t>
            </a: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3. </a:t>
            </a:r>
            <a:r>
              <a:rPr lang="ko-KR" altLang="en-US" sz="2000" b="1" dirty="0" smtClean="0">
                <a:latin typeface="HY그래픽" pitchFamily="18" charset="-127"/>
                <a:ea typeface="HY그래픽" pitchFamily="18" charset="-127"/>
              </a:rPr>
              <a:t>교육 후 무엇을 하나요 </a:t>
            </a:r>
            <a:r>
              <a:rPr lang="en-US" altLang="ko-KR" sz="2000" b="1" dirty="0" smtClean="0">
                <a:latin typeface="HY그래픽" pitchFamily="18" charset="-127"/>
                <a:ea typeface="HY그래픽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   - </a:t>
            </a:r>
            <a:r>
              <a:rPr lang="ko-KR" altLang="en-US" sz="1600" dirty="0" smtClean="0">
                <a:latin typeface="HY그래픽" pitchFamily="18" charset="-127"/>
                <a:ea typeface="HY그래픽" pitchFamily="18" charset="-127"/>
              </a:rPr>
              <a:t>각 그룹별 앱 개발과제가 주어집니다</a:t>
            </a: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   - </a:t>
            </a:r>
            <a:r>
              <a:rPr lang="ko-KR" altLang="en-US" sz="1600" dirty="0" smtClean="0">
                <a:latin typeface="HY그래픽" pitchFamily="18" charset="-127"/>
                <a:ea typeface="HY그래픽" pitchFamily="18" charset="-127"/>
              </a:rPr>
              <a:t>역할을 분담해서 수행을 하시면 됩니다</a:t>
            </a: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   - </a:t>
            </a:r>
            <a:r>
              <a:rPr lang="ko-KR" altLang="en-US" sz="1600" dirty="0" smtClean="0">
                <a:latin typeface="HY그래픽" pitchFamily="18" charset="-127"/>
                <a:ea typeface="HY그래픽" pitchFamily="18" charset="-127"/>
              </a:rPr>
              <a:t>자율 수행과제입니다</a:t>
            </a: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. </a:t>
            </a:r>
            <a:r>
              <a:rPr lang="ko-KR" altLang="en-US" sz="1600" dirty="0" smtClean="0">
                <a:latin typeface="HY그래픽" pitchFamily="18" charset="-127"/>
                <a:ea typeface="HY그래픽" pitchFamily="18" charset="-127"/>
              </a:rPr>
              <a:t>하지 않아도 불이익은 없습니다</a:t>
            </a:r>
            <a:r>
              <a:rPr lang="en-US" altLang="ko-KR" sz="1600" dirty="0" smtClean="0">
                <a:latin typeface="HY그래픽" pitchFamily="18" charset="-127"/>
                <a:ea typeface="HY그래픽" pitchFamily="18" charset="-127"/>
              </a:rPr>
              <a:t>.</a:t>
            </a:r>
            <a:endParaRPr lang="en-US" altLang="ko-KR" sz="1600" dirty="0">
              <a:latin typeface="HY그래픽" pitchFamily="18" charset="-127"/>
              <a:ea typeface="HY그래픽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8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59612"/>
            <a:ext cx="105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수평선B" pitchFamily="18" charset="-127"/>
                <a:ea typeface="HY수평선B" pitchFamily="18" charset="-127"/>
              </a:rPr>
              <a:t>Q&amp;A</a:t>
            </a:r>
            <a:endParaRPr lang="ko-KR" altLang="en-US" sz="3200" dirty="0">
              <a:latin typeface="HY수평선B" pitchFamily="18" charset="-127"/>
              <a:ea typeface="HY수평선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7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59612"/>
            <a:ext cx="3182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수평선B" pitchFamily="18" charset="-127"/>
                <a:ea typeface="HY수평선B" pitchFamily="18" charset="-127"/>
              </a:rPr>
              <a:t>수고하셨습니다</a:t>
            </a:r>
            <a:r>
              <a:rPr lang="en-US" altLang="ko-KR" sz="3200" dirty="0" smtClean="0">
                <a:latin typeface="HY수평선B" pitchFamily="18" charset="-127"/>
                <a:ea typeface="HY수평선B" pitchFamily="18" charset="-127"/>
              </a:rPr>
              <a:t>.</a:t>
            </a:r>
            <a:endParaRPr lang="ko-KR" altLang="en-US" sz="3200" dirty="0">
              <a:latin typeface="HY수평선B" pitchFamily="18" charset="-127"/>
              <a:ea typeface="HY수평선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" t="29860" r="56408" b="25782"/>
          <a:stretch/>
        </p:blipFill>
        <p:spPr bwMode="auto">
          <a:xfrm>
            <a:off x="1475656" y="1988839"/>
            <a:ext cx="3960440" cy="224935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24824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서로 서로 의지하며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열심히 탐험해요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483060"/>
      </p:ext>
    </p:extLst>
  </p:cSld>
  <p:clrMapOvr>
    <a:masterClrMapping/>
  </p:clrMapOvr>
</p:sld>
</file>

<file path=ppt/theme/theme1.xml><?xml version="1.0" encoding="utf-8"?>
<a:theme xmlns:a="http://schemas.openxmlformats.org/drawingml/2006/main" name="복합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284</TotalTime>
  <Words>454</Words>
  <Application>Microsoft Office PowerPoint</Application>
  <PresentationFormat>화면 슬라이드 쇼(4:3)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Wingdings</vt:lpstr>
      <vt:lpstr>HY그래픽</vt:lpstr>
      <vt:lpstr>HY엽서L</vt:lpstr>
      <vt:lpstr>Calibri</vt:lpstr>
      <vt:lpstr>맑은 고딕</vt:lpstr>
      <vt:lpstr>HY수평선B</vt:lpstr>
      <vt:lpstr>복합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TREX</cp:lastModifiedBy>
  <cp:revision>56</cp:revision>
  <dcterms:created xsi:type="dcterms:W3CDTF">2006-10-05T04:04:58Z</dcterms:created>
  <dcterms:modified xsi:type="dcterms:W3CDTF">2020-02-17T01:53:45Z</dcterms:modified>
</cp:coreProperties>
</file>