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386" r:id="rId2"/>
    <p:sldId id="408" r:id="rId3"/>
    <p:sldId id="385" r:id="rId4"/>
    <p:sldId id="397" r:id="rId5"/>
    <p:sldId id="409" r:id="rId6"/>
    <p:sldId id="400" r:id="rId7"/>
    <p:sldId id="404" r:id="rId8"/>
    <p:sldId id="394" r:id="rId9"/>
    <p:sldId id="405" r:id="rId10"/>
    <p:sldId id="406" r:id="rId11"/>
    <p:sldId id="329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hb" initials="l" lastIdx="2" clrIdx="0">
    <p:extLst>
      <p:ext uri="{19B8F6BF-5375-455C-9EA6-DF929625EA0E}">
        <p15:presenceInfo xmlns:p15="http://schemas.microsoft.com/office/powerpoint/2012/main" userId="lh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2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A299F-AE47-42C8-908C-83BA7308F0E2}" type="datetimeFigureOut">
              <a:rPr lang="zh-CN" altLang="en-US" smtClean="0"/>
              <a:pPr/>
              <a:t>2022/8/28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05B0C-7A65-4FBD-9EDC-BEFC4C41D3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431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95B8392-3520-48FC-96D4-491E67E1B86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470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A5E038-0A9E-497D-AB08-09765D36CC3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377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2E2DBC8-C4F8-4156-AB3E-59E1BAED043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398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641"/>
            <a:ext cx="7886700" cy="576064"/>
          </a:xfrm>
        </p:spPr>
        <p:txBody>
          <a:bodyPr>
            <a:normAutofit/>
          </a:bodyPr>
          <a:lstStyle>
            <a:lvl1pPr>
              <a:defRPr kumimoji="1" lang="en-US" sz="3200" b="1" i="0" u="none" strike="noStrike" kern="1200" cap="none" spc="0" normalizeH="0" baseline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/>
                <a:ea typeface="楷体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0728"/>
            <a:ext cx="7886700" cy="519623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7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30670DC-4F1C-4F6E-A00D-5AA0272561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516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729ACDE-8465-49DE-8371-36FF54D6301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896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5F5D194-361D-48C3-AE06-38428DD8180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233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1FA9A24-AD18-4689-84DA-221928C7D2E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148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87D711A-F195-416A-BEC1-EE600851136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237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82A6420-EA7A-4AD5-A1AE-595E9EC647B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28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7D49C51-37BA-4FF6-9B26-2F80647D7BD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47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412875"/>
            <a:ext cx="7886700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ea typeface="楷体_GB2312" pitchFamily="49" charset="-122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ea typeface="楷体_GB2312" pitchFamily="49" charset="-122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ea typeface="楷体_GB2312" pitchFamily="49" charset="-122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3B80692-6B06-4739-BEB8-800003198888}" type="slidenum">
              <a:rPr kumimoji="1" lang="en-US" altLang="zh-CN"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icourse163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icourse163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68125"/>
            <a:ext cx="9144000" cy="233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 txBox="1">
            <a:spLocks noChangeArrowheads="1"/>
          </p:cNvSpPr>
          <p:nvPr/>
        </p:nvSpPr>
        <p:spPr bwMode="auto">
          <a:xfrm>
            <a:off x="524227" y="446209"/>
            <a:ext cx="8032917" cy="204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4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《</a:t>
            </a:r>
            <a:r>
              <a:rPr kumimoji="0" lang="zh-CN" altLang="en-US" sz="4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线性代数与空间解析几何</a:t>
            </a:r>
            <a:r>
              <a:rPr kumimoji="0" lang="en-US" altLang="zh-CN" sz="4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》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MOOC</a:t>
            </a:r>
            <a:r>
              <a:rPr lang="zh-CN" altLang="en-US" sz="4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学习导引</a:t>
            </a:r>
            <a:endParaRPr kumimoji="0" lang="en-US" altLang="zh-CN" sz="4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158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90259" y="3167941"/>
            <a:ext cx="8258629" cy="2144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9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000"/>
              </a:lnSpc>
              <a:buClrTx/>
              <a:buSzTx/>
              <a:buNone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注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单元测试题有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提交时间的限制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，在规定时间内提交才有效，一般设置为自发布之日起的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两周时间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同学们可自己利用手机上网按时完成。必要时，数学学院可安排机房供学生上网使用。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 </a:t>
            </a:r>
            <a:endParaRPr kumimoji="1"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63022" y="271814"/>
            <a:ext cx="8308445" cy="2893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      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欢迎各位同学注册参加学习，积极参加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课程“讨论区”的交流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，并认真完成每次的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单元检测题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和最后的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MOOC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期末考试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（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kumimoji="1"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</a:rPr>
              <a:t>Mooc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教学进度与我们本学期的课堂教学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基本同步 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），并及时将每次单元检测成绩及考试成绩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截图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发给助教做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成绩记载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.       </a:t>
            </a:r>
          </a:p>
        </p:txBody>
      </p:sp>
      <p:sp>
        <p:nvSpPr>
          <p:cNvPr id="5" name="矩形 4"/>
          <p:cNvSpPr/>
          <p:nvPr/>
        </p:nvSpPr>
        <p:spPr>
          <a:xfrm>
            <a:off x="490259" y="5420207"/>
            <a:ext cx="8544379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注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为方便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同学们按时完成单元检测题和考试，任课老师会做及时的通知提醒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898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1003" y="1310185"/>
            <a:ext cx="7206018" cy="3657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6000" b="1" dirty="0" smtClean="0">
                <a:effectLst/>
                <a:latin typeface="Kristen ITC" panose="03050502040202030202" pitchFamily="66" charset="0"/>
              </a:rPr>
              <a:t>THE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8000" b="1" dirty="0" smtClean="0">
                <a:effectLst/>
                <a:latin typeface="Kristen ITC" panose="03050502040202030202" pitchFamily="66" charset="0"/>
              </a:rPr>
              <a:t> 				END</a:t>
            </a:r>
            <a:endParaRPr lang="zh-CN" altLang="en-US" sz="8000" b="1" dirty="0" smtClean="0">
              <a:effectLst/>
              <a:latin typeface="Kristen ITC" panose="03050502040202030202" pitchFamily="66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408821" y="4662986"/>
            <a:ext cx="7206018" cy="93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6000" b="1" dirty="0" smtClean="0">
                <a:solidFill>
                  <a:srgbClr val="FF0000"/>
                </a:solidFill>
                <a:latin typeface="Kristen ITC" panose="03050502040202030202" pitchFamily="66" charset="0"/>
              </a:rPr>
              <a:t>祝大家学习愉快！！</a:t>
            </a:r>
          </a:p>
        </p:txBody>
      </p:sp>
    </p:spTree>
    <p:extLst>
      <p:ext uri="{BB962C8B-B14F-4D97-AF65-F5344CB8AC3E}">
        <p14:creationId xmlns:p14="http://schemas.microsoft.com/office/powerpoint/2010/main" val="84499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线性代数数字</a:t>
            </a:r>
            <a:r>
              <a:rPr lang="zh-CN" altLang="en-US" dirty="0" smtClean="0"/>
              <a:t>课程资源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线性代数数字</a:t>
            </a:r>
            <a:r>
              <a:rPr lang="zh-CN" altLang="en-US" dirty="0" smtClean="0"/>
              <a:t>课程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含教材电子版</a:t>
            </a:r>
            <a:r>
              <a:rPr lang="en-US" altLang="zh-CN" dirty="0" smtClean="0"/>
              <a:t>+</a:t>
            </a:r>
            <a:r>
              <a:rPr lang="zh-CN" altLang="en-US" dirty="0" smtClean="0"/>
              <a:t>典型概念和例题讲解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微信扫描</a:t>
            </a:r>
            <a:r>
              <a:rPr lang="zh-CN" altLang="en-US" dirty="0" smtClean="0"/>
              <a:t>登录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6364" t="42627" r="37641" b="15535"/>
          <a:stretch/>
        </p:blipFill>
        <p:spPr>
          <a:xfrm>
            <a:off x="2729345" y="2022762"/>
            <a:ext cx="3685309" cy="365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892" y="2309035"/>
            <a:ext cx="8667255" cy="3259252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atin typeface="Times New Roman" panose="02020603050405020304" pitchFamily="18" charset="0"/>
              </a:rPr>
              <a:t> 实名注册说明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atin typeface="Times New Roman" panose="02020603050405020304" pitchFamily="18" charset="0"/>
              </a:rPr>
              <a:t> 登录学习</a:t>
            </a:r>
            <a:r>
              <a:rPr lang="en-US" altLang="zh-CN" sz="3200" b="1" dirty="0">
                <a:latin typeface="Times New Roman" panose="02020603050405020304" pitchFamily="18" charset="0"/>
              </a:rPr>
              <a:t>《</a:t>
            </a:r>
            <a:r>
              <a:rPr lang="zh-CN" altLang="en-US" sz="3200" b="1" dirty="0">
                <a:latin typeface="Times New Roman" panose="02020603050405020304" pitchFamily="18" charset="0"/>
              </a:rPr>
              <a:t>线性代数与空间解析几何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》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课程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《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线性代数与空间解析几何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》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慕课学习安排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42342" y="241494"/>
            <a:ext cx="7800903" cy="206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《</a:t>
            </a:r>
            <a:r>
              <a:rPr kumimoji="0"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线性代数与空间解析几何</a:t>
            </a:r>
            <a:r>
              <a:rPr kumimoji="0"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》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MOOC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学习导引</a:t>
            </a:r>
            <a:endParaRPr kumimoji="0"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46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9196" y="229314"/>
            <a:ext cx="2867083" cy="843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一、实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名注册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10807" y="1072905"/>
            <a:ext cx="7841624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9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登录网址：</a:t>
            </a:r>
            <a:endParaRPr kumimoji="1"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	</a:t>
            </a:r>
            <a:r>
              <a:rPr kumimoji="1"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	</a:t>
            </a:r>
            <a:r>
              <a:rPr kumimoji="1"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hlinkClick r:id="rId2"/>
              </a:rPr>
              <a:t>http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hlinkClick r:id="rId2"/>
              </a:rPr>
              <a:t>://www.icourse163.org</a:t>
            </a:r>
            <a:r>
              <a:rPr kumimoji="1"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hlinkClick r:id="rId2"/>
              </a:rPr>
              <a:t>/</a:t>
            </a:r>
            <a:endParaRPr kumimoji="1"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  <a:buClrTx/>
              <a:buSzTx/>
              <a:buNone/>
            </a:pPr>
            <a:r>
              <a:rPr kumimoji="1"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或下载</a:t>
            </a:r>
            <a:r>
              <a:rPr kumimoji="1"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MOOC  APP</a:t>
            </a: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654292" y="4826675"/>
            <a:ext cx="8337307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9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      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请同学们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在做“实名认证” 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时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务必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填写清楚自己的学校、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学号、真实姓名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以及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邮箱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等相关信息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，以便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MOOC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的成绩记录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与电子证书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发放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.</a:t>
            </a:r>
            <a:endParaRPr lang="zh-CN" altLang="en-US" sz="2800" dirty="0"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619" y="2393092"/>
            <a:ext cx="2315441" cy="231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6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450" y="147077"/>
            <a:ext cx="7886700" cy="576064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4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实名</a:t>
            </a:r>
            <a:r>
              <a:rPr lang="zh-CN" altLang="en-US" sz="44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注册</a:t>
            </a:r>
            <a:r>
              <a:rPr lang="zh-CN" altLang="en-US" sz="4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hlinkClick r:id="rId2"/>
              </a:rPr>
              <a:t>http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hlinkClick r:id="rId2"/>
              </a:rPr>
              <a:t>://www.icourse163.org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hlinkClick r:id="rId2"/>
              </a:rPr>
              <a:t>/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23060" t="5236" r="9643" b="19269"/>
          <a:stretch/>
        </p:blipFill>
        <p:spPr>
          <a:xfrm>
            <a:off x="387926" y="824117"/>
            <a:ext cx="8756074" cy="52924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l="31365" t="29884" r="32005" b="15582"/>
          <a:stretch/>
        </p:blipFill>
        <p:spPr>
          <a:xfrm>
            <a:off x="2309379" y="3034926"/>
            <a:ext cx="4765964" cy="3823074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7075343" y="1662545"/>
            <a:ext cx="1971675" cy="371301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434070" y="3144981"/>
            <a:ext cx="4641273" cy="371301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558438" y="2994070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注册</a:t>
            </a:r>
            <a:endParaRPr lang="zh-CN" altLang="en-US" sz="3200" b="1" dirty="0"/>
          </a:p>
        </p:txBody>
      </p:sp>
      <p:sp>
        <p:nvSpPr>
          <p:cNvPr id="10" name="矩形 9"/>
          <p:cNvSpPr/>
          <p:nvPr/>
        </p:nvSpPr>
        <p:spPr>
          <a:xfrm>
            <a:off x="4374098" y="3839197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注册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4692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812800"/>
            <a:ext cx="9143999" cy="602262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65286" y="203984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信息编辑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页面：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99556" y="2257778"/>
            <a:ext cx="1761066" cy="237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488266" y="2145267"/>
            <a:ext cx="1862687" cy="452177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5238044" y="1840087"/>
            <a:ext cx="1659467" cy="304800"/>
          </a:xfrm>
          <a:prstGeom prst="wedgeRoundRectCallout">
            <a:avLst>
              <a:gd name="adj1" fmla="val -103146"/>
              <a:gd name="adj2" fmla="val 133880"/>
              <a:gd name="adj3" fmla="val 16667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学号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+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姓名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13922" y="4436155"/>
            <a:ext cx="57454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昵称务必修改为</a:t>
            </a:r>
            <a:r>
              <a:rPr lang="zh-CN" altLang="en-US" sz="3200" b="1" dirty="0" smtClean="0"/>
              <a:t>：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学号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姓名</a:t>
            </a:r>
            <a:r>
              <a:rPr lang="zh-CN" altLang="en-US" sz="3200" b="1" dirty="0" smtClean="0"/>
              <a:t>，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便于统计学习成绩！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8459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7725" t="4105" r="9324" b="31103"/>
          <a:stretch/>
        </p:blipFill>
        <p:spPr>
          <a:xfrm>
            <a:off x="244838" y="1705170"/>
            <a:ext cx="8676457" cy="486400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7180" y="4040"/>
            <a:ext cx="88448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二</a:t>
            </a: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、登录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学习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《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线性代数与空间解析几何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》</a:t>
            </a: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课程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6480" y="751063"/>
            <a:ext cx="88931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9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搜索课程“线性代数与空间解析几何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（一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和 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二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”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，点击“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立即参加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”即可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.</a:t>
            </a:r>
            <a:endParaRPr kumimoji="1"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489582" y="5665520"/>
            <a:ext cx="936845" cy="452177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429886" y="2452193"/>
            <a:ext cx="1027289" cy="452177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86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23850" y="554820"/>
            <a:ext cx="8515350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9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手机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APP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用户登录，可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微信扫描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下方的二维码：</a:t>
            </a:r>
          </a:p>
        </p:txBody>
      </p:sp>
      <p:sp>
        <p:nvSpPr>
          <p:cNvPr id="3" name="矩形 2"/>
          <p:cNvSpPr/>
          <p:nvPr/>
        </p:nvSpPr>
        <p:spPr>
          <a:xfrm>
            <a:off x="4993352" y="5418754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2022</a:t>
            </a:r>
            <a:r>
              <a:rPr lang="zh-CN" altLang="en-US" dirty="0" smtClean="0"/>
              <a:t>年</a:t>
            </a:r>
            <a:r>
              <a:rPr lang="en-US" altLang="zh-CN" b="1" dirty="0">
                <a:solidFill>
                  <a:srgbClr val="FF0000"/>
                </a:solidFill>
              </a:rPr>
              <a:t>10</a:t>
            </a:r>
            <a:r>
              <a:rPr lang="zh-CN" altLang="en-US" b="1" dirty="0">
                <a:solidFill>
                  <a:srgbClr val="FF0000"/>
                </a:solidFill>
              </a:rPr>
              <a:t>月</a:t>
            </a:r>
            <a:r>
              <a:rPr lang="en-US" altLang="zh-CN" b="1" dirty="0" smtClean="0">
                <a:solidFill>
                  <a:srgbClr val="FF0000"/>
                </a:solidFill>
              </a:rPr>
              <a:t>24</a:t>
            </a:r>
            <a:r>
              <a:rPr lang="zh-CN" altLang="en-US" b="1" dirty="0" smtClean="0">
                <a:solidFill>
                  <a:srgbClr val="FF0000"/>
                </a:solidFill>
              </a:rPr>
              <a:t>日</a:t>
            </a:r>
            <a:r>
              <a:rPr lang="zh-CN" altLang="en-US" dirty="0" smtClean="0"/>
              <a:t> </a:t>
            </a:r>
            <a:r>
              <a:rPr lang="en-US" altLang="zh-CN" dirty="0"/>
              <a:t>~ </a:t>
            </a:r>
            <a:r>
              <a:rPr lang="en-US" altLang="zh-CN" dirty="0" smtClean="0"/>
              <a:t>2023</a:t>
            </a:r>
            <a:r>
              <a:rPr lang="zh-CN" altLang="en-US" dirty="0" smtClean="0"/>
              <a:t>年</a:t>
            </a:r>
            <a:r>
              <a:rPr lang="en-US" altLang="zh-CN" dirty="0"/>
              <a:t>01</a:t>
            </a:r>
            <a:r>
              <a:rPr lang="zh-CN" altLang="en-US" dirty="0"/>
              <a:t>月</a:t>
            </a:r>
            <a:r>
              <a:rPr lang="en-US" altLang="zh-CN" dirty="0" smtClean="0"/>
              <a:t>15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886" y="5017076"/>
            <a:ext cx="3228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第一期</a:t>
            </a:r>
            <a:r>
              <a:rPr lang="en-US" altLang="zh-CN" b="1" dirty="0">
                <a:solidFill>
                  <a:srgbClr val="FF0000"/>
                </a:solidFill>
              </a:rPr>
              <a:t>:   </a:t>
            </a:r>
            <a:r>
              <a:rPr lang="zh-CN" altLang="en-US" b="1" dirty="0">
                <a:solidFill>
                  <a:srgbClr val="FF0000"/>
                </a:solidFill>
              </a:rPr>
              <a:t>教材第一、二、三章</a:t>
            </a:r>
          </a:p>
        </p:txBody>
      </p:sp>
      <p:sp>
        <p:nvSpPr>
          <p:cNvPr id="5" name="矩形 4"/>
          <p:cNvSpPr/>
          <p:nvPr/>
        </p:nvSpPr>
        <p:spPr>
          <a:xfrm>
            <a:off x="4993352" y="4964705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第二期</a:t>
            </a:r>
            <a:r>
              <a:rPr lang="en-US" altLang="zh-CN" b="1" dirty="0">
                <a:solidFill>
                  <a:srgbClr val="FF0000"/>
                </a:solidFill>
              </a:rPr>
              <a:t>:   </a:t>
            </a:r>
            <a:r>
              <a:rPr lang="zh-CN" altLang="en-US" b="1" dirty="0">
                <a:solidFill>
                  <a:srgbClr val="FF0000"/>
                </a:solidFill>
              </a:rPr>
              <a:t>教材第四、五、六章</a:t>
            </a:r>
          </a:p>
        </p:txBody>
      </p:sp>
      <p:sp>
        <p:nvSpPr>
          <p:cNvPr id="8" name="矩形 7"/>
          <p:cNvSpPr/>
          <p:nvPr/>
        </p:nvSpPr>
        <p:spPr>
          <a:xfrm>
            <a:off x="683939" y="5418754"/>
            <a:ext cx="3716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 </a:t>
            </a:r>
            <a:r>
              <a:rPr lang="en-US" altLang="zh-CN" dirty="0" smtClean="0"/>
              <a:t>2022</a:t>
            </a:r>
            <a:r>
              <a:rPr lang="zh-CN" altLang="en-US" dirty="0" smtClean="0"/>
              <a:t>年</a:t>
            </a:r>
            <a:r>
              <a:rPr lang="en-US" altLang="zh-CN" b="1" dirty="0">
                <a:solidFill>
                  <a:srgbClr val="FF0000"/>
                </a:solidFill>
              </a:rPr>
              <a:t>08</a:t>
            </a:r>
            <a:r>
              <a:rPr lang="zh-CN" altLang="en-US" b="1" dirty="0" smtClean="0">
                <a:solidFill>
                  <a:srgbClr val="FF0000"/>
                </a:solidFill>
              </a:rPr>
              <a:t>月</a:t>
            </a:r>
            <a:r>
              <a:rPr lang="en-US" altLang="zh-CN" b="1" dirty="0" smtClean="0">
                <a:solidFill>
                  <a:srgbClr val="FF0000"/>
                </a:solidFill>
              </a:rPr>
              <a:t>29</a:t>
            </a:r>
            <a:r>
              <a:rPr lang="zh-CN" altLang="en-US" b="1" dirty="0" smtClean="0">
                <a:solidFill>
                  <a:srgbClr val="FF0000"/>
                </a:solidFill>
              </a:rPr>
              <a:t>日 </a:t>
            </a:r>
            <a:r>
              <a:rPr lang="en-US" altLang="zh-CN" dirty="0"/>
              <a:t>~ </a:t>
            </a:r>
            <a:r>
              <a:rPr lang="en-US" altLang="zh-CN" dirty="0" smtClean="0"/>
              <a:t>2022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86" y="1473891"/>
            <a:ext cx="3293405" cy="3276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711" y="1473891"/>
            <a:ext cx="3276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6383" y="264914"/>
            <a:ext cx="8571853" cy="1195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ts val="3800"/>
              </a:lnSpc>
              <a:spcBef>
                <a:spcPts val="100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三、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《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线性代数与空间解析几何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》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MOOC</a:t>
            </a:r>
          </a:p>
          <a:p>
            <a:pPr lvl="0" fontAlgn="base">
              <a:lnSpc>
                <a:spcPts val="38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</a:t>
            </a: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学习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安排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7818" y="1460113"/>
            <a:ext cx="8552360" cy="272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9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Tx/>
              <a:buSz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“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线性代数与空间解析几何” 慕课分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两期相继开课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.</a:t>
            </a:r>
          </a:p>
          <a:p>
            <a:pPr>
              <a:lnSpc>
                <a:spcPct val="110000"/>
              </a:lnSpc>
              <a:buClrTx/>
              <a:buSzTx/>
              <a:buNone/>
            </a:pPr>
            <a:r>
              <a:rPr kumimoji="1"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           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第一期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:   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教材第一、二、三章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.</a:t>
            </a:r>
          </a:p>
          <a:p>
            <a:pPr>
              <a:lnSpc>
                <a:spcPct val="110000"/>
              </a:lnSpc>
              <a:buClrTx/>
              <a:buSzTx/>
              <a:buNone/>
            </a:pP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           第二期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:   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教材第四、五、六章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.  </a:t>
            </a:r>
          </a:p>
          <a:p>
            <a:pPr algn="just">
              <a:lnSpc>
                <a:spcPct val="110000"/>
              </a:lnSpc>
              <a:buClrTx/>
              <a:buSzTx/>
              <a:buNone/>
            </a:pP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        教学内容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将按周发布，每一章内容发布的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最后一周同时发布单元检测题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每期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结束时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安排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期末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考试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.  </a:t>
            </a:r>
            <a:endParaRPr kumimoji="1"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53792" y="4201377"/>
            <a:ext cx="8690208" cy="121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    </a:t>
            </a:r>
            <a:r>
              <a:rPr kumimoji="1" lang="zh-CN" altLang="en-US" sz="2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慕课的</a:t>
            </a:r>
            <a:r>
              <a:rPr kumimoji="1"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成绩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构成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endParaRPr kumimoji="1"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单元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测验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40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%+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第一、二期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MOOC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期末考试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成绩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60%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3157" y="5414017"/>
            <a:ext cx="8218307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成绩合格者可获得由名师签名的“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电子版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”合格或优秀证书（证书将发送至你的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注册邮箱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.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230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1_Soaring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1275</TotalTime>
  <Words>508</Words>
  <Application>Microsoft Office PowerPoint</Application>
  <PresentationFormat>全屏显示(4:3)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仿宋_GB2312</vt:lpstr>
      <vt:lpstr>黑体</vt:lpstr>
      <vt:lpstr>楷体</vt:lpstr>
      <vt:lpstr>楷体_GB2312</vt:lpstr>
      <vt:lpstr>宋体</vt:lpstr>
      <vt:lpstr>Arial</vt:lpstr>
      <vt:lpstr>Calibri</vt:lpstr>
      <vt:lpstr>Kristen ITC</vt:lpstr>
      <vt:lpstr>Times New Roman</vt:lpstr>
      <vt:lpstr>Wingdings</vt:lpstr>
      <vt:lpstr>1_Soaring</vt:lpstr>
      <vt:lpstr>PowerPoint 演示文稿</vt:lpstr>
      <vt:lpstr>线性代数数字课程资源</vt:lpstr>
      <vt:lpstr>PowerPoint 演示文稿</vt:lpstr>
      <vt:lpstr>PowerPoint 演示文稿</vt:lpstr>
      <vt:lpstr>实名注册：http://www.icourse163.org/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UESTC MATH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Xiufen Fang</dc:creator>
  <cp:lastModifiedBy>lhb</cp:lastModifiedBy>
  <cp:revision>90</cp:revision>
  <dcterms:created xsi:type="dcterms:W3CDTF">2018-08-31T09:26:40Z</dcterms:created>
  <dcterms:modified xsi:type="dcterms:W3CDTF">2022-08-28T07:12:02Z</dcterms:modified>
</cp:coreProperties>
</file>