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204700" cy="6858000"/>
  <p:notesSz cx="122047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98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2047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637" y="2404534"/>
            <a:ext cx="777502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637" y="4050834"/>
            <a:ext cx="777502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40" y="609600"/>
            <a:ext cx="8605623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40" y="4470400"/>
            <a:ext cx="860562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0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04" y="609600"/>
            <a:ext cx="81025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7562" y="3632200"/>
            <a:ext cx="7232050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40" y="4470400"/>
            <a:ext cx="860562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2434" y="790378"/>
            <a:ext cx="61023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02275" y="2886556"/>
            <a:ext cx="61023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07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40" y="1931988"/>
            <a:ext cx="8605623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40" y="4527448"/>
            <a:ext cx="860562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0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04" y="609600"/>
            <a:ext cx="81025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8038" y="4013200"/>
            <a:ext cx="8605624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40" y="4527448"/>
            <a:ext cx="860562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2434" y="790378"/>
            <a:ext cx="61023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02275" y="2886556"/>
            <a:ext cx="61023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00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14" y="609600"/>
            <a:ext cx="8597149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8038" y="4013200"/>
            <a:ext cx="8605624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40" y="4527448"/>
            <a:ext cx="860562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37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6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75973" y="609600"/>
            <a:ext cx="130610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041" y="609600"/>
            <a:ext cx="7067504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99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40" y="2700868"/>
            <a:ext cx="860562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40" y="4527448"/>
            <a:ext cx="8605623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4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040" y="2160589"/>
            <a:ext cx="4188393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272" y="2160590"/>
            <a:ext cx="4188392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49" y="2160983"/>
            <a:ext cx="418998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49" y="2737246"/>
            <a:ext cx="418998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683" y="2160983"/>
            <a:ext cx="41899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685" y="2737246"/>
            <a:ext cx="418997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39" y="609600"/>
            <a:ext cx="8605623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8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40" y="1498604"/>
            <a:ext cx="38585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20" y="514925"/>
            <a:ext cx="4518243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040" y="2777069"/>
            <a:ext cx="38585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40" y="4800600"/>
            <a:ext cx="860562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8039" y="609600"/>
            <a:ext cx="860562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040" y="5367338"/>
            <a:ext cx="8605622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2047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039" y="609600"/>
            <a:ext cx="86056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039" y="2160590"/>
            <a:ext cx="860562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2639" y="6041363"/>
            <a:ext cx="912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040" y="6041363"/>
            <a:ext cx="6304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612" y="6041363"/>
            <a:ext cx="6840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7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619" cy="68573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1955"/>
            <a:ext cx="12192000" cy="3850640"/>
            <a:chOff x="0" y="1531955"/>
            <a:chExt cx="12192000" cy="3850640"/>
          </a:xfrm>
        </p:grpSpPr>
        <p:sp>
          <p:nvSpPr>
            <p:cNvPr id="4" name="object 4"/>
            <p:cNvSpPr/>
            <p:nvPr/>
          </p:nvSpPr>
          <p:spPr>
            <a:xfrm>
              <a:off x="2327910" y="1539875"/>
              <a:ext cx="7543165" cy="3834765"/>
            </a:xfrm>
            <a:custGeom>
              <a:avLst/>
              <a:gdLst/>
              <a:ahLst/>
              <a:cxnLst/>
              <a:rect l="l" t="t" r="r" b="b"/>
              <a:pathLst>
                <a:path w="7543165" h="3834765">
                  <a:moveTo>
                    <a:pt x="3771900" y="3834765"/>
                  </a:moveTo>
                  <a:lnTo>
                    <a:pt x="0" y="3834765"/>
                  </a:lnTo>
                  <a:lnTo>
                    <a:pt x="0" y="0"/>
                  </a:lnTo>
                  <a:lnTo>
                    <a:pt x="7543165" y="0"/>
                  </a:lnTo>
                  <a:lnTo>
                    <a:pt x="7543165" y="3834765"/>
                  </a:lnTo>
                  <a:lnTo>
                    <a:pt x="3771900" y="3834765"/>
                  </a:lnTo>
                  <a:close/>
                </a:path>
              </a:pathLst>
            </a:custGeom>
            <a:ln w="15839">
              <a:solidFill>
                <a:srgbClr val="82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7060"/>
              <a:ext cx="2460625" cy="6127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5819" y="3147060"/>
              <a:ext cx="2456179" cy="6127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400" y="3521710"/>
              <a:ext cx="6815455" cy="635"/>
            </a:xfrm>
            <a:custGeom>
              <a:avLst/>
              <a:gdLst/>
              <a:ahLst/>
              <a:cxnLst/>
              <a:rect l="l" t="t" r="r" b="b"/>
              <a:pathLst>
                <a:path w="6815455" h="635">
                  <a:moveTo>
                    <a:pt x="0" y="0"/>
                  </a:moveTo>
                  <a:lnTo>
                    <a:pt x="6815455" y="635"/>
                  </a:lnTo>
                </a:path>
              </a:pathLst>
            </a:custGeom>
            <a:ln w="15839">
              <a:solidFill>
                <a:srgbClr val="82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55695" algn="l"/>
              </a:tabLst>
            </a:pPr>
            <a:r>
              <a:rPr spc="810" dirty="0"/>
              <a:t>Lead	</a:t>
            </a:r>
            <a:r>
              <a:rPr spc="705" dirty="0"/>
              <a:t>Scoring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53767" y="3375152"/>
            <a:ext cx="7203440" cy="1551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0" spc="760" dirty="0">
                <a:solidFill>
                  <a:srgbClr val="242424"/>
                </a:solidFill>
                <a:latin typeface="Georgia"/>
                <a:cs typeface="Georgia"/>
              </a:rPr>
              <a:t>Case</a:t>
            </a:r>
            <a:r>
              <a:rPr sz="10000" spc="104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10000" spc="760" dirty="0">
                <a:solidFill>
                  <a:srgbClr val="242424"/>
                </a:solidFill>
                <a:latin typeface="Georgia"/>
                <a:cs typeface="Georgia"/>
              </a:rPr>
              <a:t>Study</a:t>
            </a:r>
            <a:endParaRPr sz="10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5406" y="5900115"/>
            <a:ext cx="3371850" cy="916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210" dirty="0">
                <a:latin typeface="Georgia"/>
                <a:cs typeface="Georgia"/>
              </a:rPr>
              <a:t>Submitted</a:t>
            </a:r>
            <a:r>
              <a:rPr sz="2900" spc="235" dirty="0">
                <a:latin typeface="Georgia"/>
                <a:cs typeface="Georgia"/>
              </a:rPr>
              <a:t> </a:t>
            </a:r>
            <a:r>
              <a:rPr sz="2900" spc="200" dirty="0">
                <a:latin typeface="Georgia"/>
                <a:cs typeface="Georgia"/>
              </a:rPr>
              <a:t>By-</a:t>
            </a:r>
            <a:endParaRPr sz="2900">
              <a:latin typeface="Georgia"/>
              <a:cs typeface="Georgia"/>
            </a:endParaRPr>
          </a:p>
          <a:p>
            <a:pPr marL="1591945">
              <a:lnSpc>
                <a:spcPct val="100000"/>
              </a:lnSpc>
              <a:spcBef>
                <a:spcPts val="50"/>
              </a:spcBef>
            </a:pPr>
            <a:r>
              <a:rPr sz="2900" spc="240" dirty="0">
                <a:latin typeface="Georgia"/>
                <a:cs typeface="Georgia"/>
              </a:rPr>
              <a:t>T</a:t>
            </a:r>
            <a:r>
              <a:rPr sz="2900" spc="310" dirty="0">
                <a:latin typeface="Georgia"/>
                <a:cs typeface="Georgia"/>
              </a:rPr>
              <a:t>R</a:t>
            </a:r>
            <a:r>
              <a:rPr sz="2900" spc="160" dirty="0">
                <a:latin typeface="Georgia"/>
                <a:cs typeface="Georgia"/>
              </a:rPr>
              <a:t>I</a:t>
            </a:r>
            <a:r>
              <a:rPr sz="2900" spc="290" dirty="0">
                <a:latin typeface="Georgia"/>
                <a:cs typeface="Georgia"/>
              </a:rPr>
              <a:t>V</a:t>
            </a:r>
            <a:r>
              <a:rPr sz="2900" spc="260" dirty="0">
                <a:latin typeface="Georgia"/>
                <a:cs typeface="Georgia"/>
              </a:rPr>
              <a:t>E</a:t>
            </a:r>
            <a:r>
              <a:rPr sz="2900" spc="330" dirty="0">
                <a:latin typeface="Georgia"/>
                <a:cs typeface="Georgia"/>
              </a:rPr>
              <a:t>N</a:t>
            </a:r>
            <a:r>
              <a:rPr sz="2900" spc="150" dirty="0">
                <a:latin typeface="Georgia"/>
                <a:cs typeface="Georgia"/>
              </a:rPr>
              <a:t>I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19" y="1606550"/>
            <a:ext cx="10363200" cy="44335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580" y="816686"/>
            <a:ext cx="9449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8890" algn="l"/>
                <a:tab pos="3756025" algn="l"/>
                <a:tab pos="7533640" algn="l"/>
              </a:tabLst>
            </a:pPr>
            <a:r>
              <a:rPr sz="3600" spc="245" dirty="0"/>
              <a:t>N</a:t>
            </a:r>
            <a:r>
              <a:rPr sz="3600" spc="280" dirty="0"/>
              <a:t>O</a:t>
            </a:r>
            <a:r>
              <a:rPr sz="3600" spc="210" dirty="0"/>
              <a:t>T</a:t>
            </a:r>
            <a:r>
              <a:rPr sz="3600" spc="240" dirty="0"/>
              <a:t>A</a:t>
            </a:r>
            <a:r>
              <a:rPr sz="3600" spc="215" dirty="0"/>
              <a:t>BLE</a:t>
            </a:r>
            <a:r>
              <a:rPr sz="3600" dirty="0"/>
              <a:t>	</a:t>
            </a:r>
            <a:r>
              <a:rPr sz="3600" spc="235" dirty="0"/>
              <a:t>E</a:t>
            </a:r>
            <a:r>
              <a:rPr sz="3600" spc="240" dirty="0"/>
              <a:t>D</a:t>
            </a:r>
            <a:r>
              <a:rPr sz="3600" spc="220" dirty="0"/>
              <a:t>A</a:t>
            </a:r>
            <a:r>
              <a:rPr sz="3600" dirty="0"/>
              <a:t>	</a:t>
            </a:r>
            <a:r>
              <a:rPr sz="3600" spc="225" dirty="0"/>
              <a:t>C</a:t>
            </a:r>
            <a:r>
              <a:rPr sz="3600" spc="265" dirty="0"/>
              <a:t>O</a:t>
            </a:r>
            <a:r>
              <a:rPr sz="3600" spc="280" dirty="0"/>
              <a:t>N</a:t>
            </a:r>
            <a:r>
              <a:rPr sz="3600" spc="204" dirty="0"/>
              <a:t>C</a:t>
            </a:r>
            <a:r>
              <a:rPr sz="3600" spc="210" dirty="0"/>
              <a:t>L</a:t>
            </a:r>
            <a:r>
              <a:rPr sz="3600" spc="265" dirty="0"/>
              <a:t>U</a:t>
            </a:r>
            <a:r>
              <a:rPr sz="3600" spc="180" dirty="0"/>
              <a:t>S</a:t>
            </a:r>
            <a:r>
              <a:rPr sz="3600" spc="150" dirty="0"/>
              <a:t>I</a:t>
            </a:r>
            <a:r>
              <a:rPr sz="3600" spc="240" dirty="0"/>
              <a:t>O</a:t>
            </a:r>
            <a:r>
              <a:rPr sz="3600" spc="280" dirty="0"/>
              <a:t>N</a:t>
            </a:r>
            <a:r>
              <a:rPr sz="3600" spc="185" dirty="0"/>
              <a:t>S</a:t>
            </a:r>
            <a:r>
              <a:rPr sz="3600" dirty="0"/>
              <a:t>	</a:t>
            </a:r>
            <a:r>
              <a:rPr sz="3600" spc="130" dirty="0"/>
              <a:t>(</a:t>
            </a:r>
            <a:r>
              <a:rPr sz="3600" spc="225" dirty="0"/>
              <a:t>C</a:t>
            </a:r>
            <a:r>
              <a:rPr sz="3600" spc="240" dirty="0"/>
              <a:t>O</a:t>
            </a:r>
            <a:r>
              <a:rPr sz="3600" spc="280" dirty="0"/>
              <a:t>N</a:t>
            </a:r>
            <a:r>
              <a:rPr sz="3600" spc="210" dirty="0"/>
              <a:t>T</a:t>
            </a:r>
            <a:r>
              <a:rPr sz="3600" spc="105" dirty="0"/>
              <a:t>.)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655" y="1844039"/>
            <a:ext cx="10132694" cy="4336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6804" y="816686"/>
            <a:ext cx="28867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450" dirty="0"/>
              <a:t>R</a:t>
            </a:r>
            <a:r>
              <a:rPr sz="4400" spc="440" dirty="0"/>
              <a:t>E</a:t>
            </a:r>
            <a:r>
              <a:rPr sz="4400" spc="420" dirty="0"/>
              <a:t>SU</a:t>
            </a:r>
            <a:r>
              <a:rPr sz="4400" spc="405" dirty="0"/>
              <a:t>L</a:t>
            </a:r>
            <a:r>
              <a:rPr sz="4400" spc="380" dirty="0"/>
              <a:t>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74394" y="1982023"/>
            <a:ext cx="9726295" cy="26054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4813935" algn="l"/>
                <a:tab pos="5106670" algn="l"/>
                <a:tab pos="9439275" algn="l"/>
              </a:tabLst>
            </a:pPr>
            <a:r>
              <a:rPr sz="2750" u="heavy" spc="95" dirty="0">
                <a:solidFill>
                  <a:srgbClr val="829929"/>
                </a:solidFill>
                <a:uFill>
                  <a:solidFill>
                    <a:srgbClr val="829929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50" u="heavy" spc="135" dirty="0">
                <a:solidFill>
                  <a:srgbClr val="829929"/>
                </a:solidFill>
                <a:uFill>
                  <a:solidFill>
                    <a:srgbClr val="829929"/>
                  </a:solidFill>
                </a:uFill>
                <a:latin typeface="Arial MT"/>
                <a:cs typeface="Arial MT"/>
              </a:rPr>
              <a:t>•	</a:t>
            </a:r>
            <a:r>
              <a:rPr sz="2400" u="heavy" spc="235" dirty="0">
                <a:solidFill>
                  <a:srgbClr val="242424"/>
                </a:solidFill>
                <a:uFill>
                  <a:solidFill>
                    <a:srgbClr val="829929"/>
                  </a:solidFill>
                </a:uFill>
                <a:latin typeface="Georgia"/>
                <a:cs typeface="Georgia"/>
              </a:rPr>
              <a:t>ROC</a:t>
            </a:r>
            <a:r>
              <a:rPr sz="2400" u="heavy" spc="100" dirty="0">
                <a:solidFill>
                  <a:srgbClr val="242424"/>
                </a:solidFill>
                <a:uFill>
                  <a:solidFill>
                    <a:srgbClr val="829929"/>
                  </a:solidFill>
                </a:uFill>
                <a:latin typeface="Georgia"/>
                <a:cs typeface="Georgia"/>
              </a:rPr>
              <a:t> </a:t>
            </a:r>
            <a:r>
              <a:rPr sz="2400" u="heavy" spc="180" dirty="0">
                <a:solidFill>
                  <a:srgbClr val="242424"/>
                </a:solidFill>
                <a:uFill>
                  <a:solidFill>
                    <a:srgbClr val="829929"/>
                  </a:solidFill>
                </a:uFill>
                <a:latin typeface="Georgia"/>
                <a:cs typeface="Georgia"/>
              </a:rPr>
              <a:t>Curve	</a:t>
            </a:r>
            <a:endParaRPr sz="2400">
              <a:latin typeface="Georgia"/>
              <a:cs typeface="Georgia"/>
            </a:endParaRPr>
          </a:p>
          <a:p>
            <a:pPr marL="5100955" marR="5080" indent="-287020">
              <a:lnSpc>
                <a:spcPts val="2810"/>
              </a:lnSpc>
              <a:spcBef>
                <a:spcPts val="1185"/>
              </a:spcBef>
              <a:buClr>
                <a:srgbClr val="829929"/>
              </a:buClr>
              <a:buSzPct val="114583"/>
              <a:buFont typeface="Arial MT"/>
              <a:buChar char="•"/>
              <a:tabLst>
                <a:tab pos="5100955" algn="l"/>
                <a:tab pos="5101590" algn="l"/>
              </a:tabLst>
            </a:pPr>
            <a:r>
              <a:rPr sz="2400" spc="220" dirty="0">
                <a:solidFill>
                  <a:srgbClr val="242424"/>
                </a:solidFill>
                <a:latin typeface="Georgia"/>
                <a:cs typeface="Georgia"/>
              </a:rPr>
              <a:t>96%</a:t>
            </a:r>
            <a:r>
              <a:rPr sz="2400" spc="1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35" dirty="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sz="2400" spc="160" dirty="0">
                <a:solidFill>
                  <a:srgbClr val="242424"/>
                </a:solidFill>
                <a:latin typeface="Georgia"/>
                <a:cs typeface="Georgia"/>
              </a:rPr>
              <a:t> the </a:t>
            </a:r>
            <a:r>
              <a:rPr sz="2400" spc="165" dirty="0">
                <a:solidFill>
                  <a:srgbClr val="242424"/>
                </a:solidFill>
                <a:latin typeface="Georgia"/>
                <a:cs typeface="Georgia"/>
              </a:rPr>
              <a:t>area</a:t>
            </a:r>
            <a:r>
              <a:rPr sz="2400" spc="16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25" dirty="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sz="2400" spc="1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75" dirty="0">
                <a:solidFill>
                  <a:srgbClr val="242424"/>
                </a:solidFill>
                <a:latin typeface="Georgia"/>
                <a:cs typeface="Georgia"/>
              </a:rPr>
              <a:t>under </a:t>
            </a:r>
            <a:r>
              <a:rPr sz="2400" spc="235" dirty="0">
                <a:solidFill>
                  <a:srgbClr val="242424"/>
                </a:solidFill>
                <a:latin typeface="Georgia"/>
                <a:cs typeface="Georgia"/>
              </a:rPr>
              <a:t>ROC </a:t>
            </a:r>
            <a:r>
              <a:rPr sz="2400" spc="-56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50" dirty="0">
                <a:solidFill>
                  <a:srgbClr val="242424"/>
                </a:solidFill>
                <a:latin typeface="Georgia"/>
                <a:cs typeface="Georgia"/>
              </a:rPr>
              <a:t>curve.</a:t>
            </a:r>
            <a:endParaRPr sz="2400">
              <a:latin typeface="Georgia"/>
              <a:cs typeface="Georgia"/>
            </a:endParaRPr>
          </a:p>
          <a:p>
            <a:pPr marL="5100955" marR="95250" indent="-287020">
              <a:lnSpc>
                <a:spcPct val="98000"/>
              </a:lnSpc>
              <a:spcBef>
                <a:spcPts val="1060"/>
              </a:spcBef>
              <a:buClr>
                <a:srgbClr val="829929"/>
              </a:buClr>
              <a:buSzPct val="114583"/>
              <a:buFont typeface="Arial MT"/>
              <a:buChar char="•"/>
              <a:tabLst>
                <a:tab pos="5100955" algn="l"/>
                <a:tab pos="5101590" algn="l"/>
              </a:tabLst>
            </a:pPr>
            <a:r>
              <a:rPr sz="2400" spc="145" dirty="0">
                <a:solidFill>
                  <a:srgbClr val="242424"/>
                </a:solidFill>
                <a:latin typeface="Georgia"/>
                <a:cs typeface="Georgia"/>
              </a:rPr>
              <a:t>Classification </a:t>
            </a:r>
            <a:r>
              <a:rPr sz="2400" spc="155" dirty="0">
                <a:solidFill>
                  <a:srgbClr val="242424"/>
                </a:solidFill>
                <a:latin typeface="Georgia"/>
                <a:cs typeface="Georgia"/>
              </a:rPr>
              <a:t>Probability </a:t>
            </a:r>
            <a:r>
              <a:rPr sz="2400" spc="130" dirty="0">
                <a:solidFill>
                  <a:srgbClr val="242424"/>
                </a:solidFill>
                <a:latin typeface="Georgia"/>
                <a:cs typeface="Georgia"/>
              </a:rPr>
              <a:t>of </a:t>
            </a:r>
            <a:r>
              <a:rPr sz="2400" spc="13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55" dirty="0">
                <a:solidFill>
                  <a:srgbClr val="242424"/>
                </a:solidFill>
                <a:latin typeface="Georgia"/>
                <a:cs typeface="Georgia"/>
              </a:rPr>
              <a:t>lead</a:t>
            </a:r>
            <a:r>
              <a:rPr sz="2400" spc="13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65" dirty="0">
                <a:solidFill>
                  <a:srgbClr val="242424"/>
                </a:solidFill>
                <a:latin typeface="Georgia"/>
                <a:cs typeface="Georgia"/>
              </a:rPr>
              <a:t>conversion</a:t>
            </a:r>
            <a:r>
              <a:rPr sz="2400" spc="1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85" dirty="0">
                <a:solidFill>
                  <a:srgbClr val="242424"/>
                </a:solidFill>
                <a:latin typeface="Georgia"/>
                <a:cs typeface="Georgia"/>
              </a:rPr>
              <a:t>by</a:t>
            </a:r>
            <a:r>
              <a:rPr sz="2400" spc="13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55" dirty="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sz="2400" spc="13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85" dirty="0">
                <a:solidFill>
                  <a:srgbClr val="242424"/>
                </a:solidFill>
                <a:latin typeface="Georgia"/>
                <a:cs typeface="Georgia"/>
              </a:rPr>
              <a:t>model </a:t>
            </a:r>
            <a:r>
              <a:rPr sz="2400" spc="-56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10" dirty="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sz="2400" spc="204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55" dirty="0">
                <a:solidFill>
                  <a:srgbClr val="242424"/>
                </a:solidFill>
                <a:latin typeface="Georgia"/>
                <a:cs typeface="Georgia"/>
              </a:rPr>
              <a:t>very</a:t>
            </a:r>
            <a:r>
              <a:rPr sz="2400" spc="2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400" spc="165" dirty="0">
                <a:solidFill>
                  <a:srgbClr val="242424"/>
                </a:solidFill>
                <a:latin typeface="Georgia"/>
                <a:cs typeface="Georgia"/>
              </a:rPr>
              <a:t>high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045"/>
            <a:ext cx="12192000" cy="5654040"/>
            <a:chOff x="0" y="601045"/>
            <a:chExt cx="12192000" cy="5654040"/>
          </a:xfrm>
        </p:grpSpPr>
        <p:sp>
          <p:nvSpPr>
            <p:cNvPr id="3" name="object 3"/>
            <p:cNvSpPr/>
            <p:nvPr/>
          </p:nvSpPr>
          <p:spPr>
            <a:xfrm>
              <a:off x="1396364" y="2421254"/>
              <a:ext cx="9406890" cy="635"/>
            </a:xfrm>
            <a:custGeom>
              <a:avLst/>
              <a:gdLst/>
              <a:ahLst/>
              <a:cxnLst/>
              <a:rect l="l" t="t" r="r" b="b"/>
              <a:pathLst>
                <a:path w="9406890" h="635">
                  <a:moveTo>
                    <a:pt x="0" y="0"/>
                  </a:moveTo>
                  <a:lnTo>
                    <a:pt x="9406890" y="635"/>
                  </a:lnTo>
                </a:path>
              </a:pathLst>
            </a:custGeom>
            <a:ln w="15839">
              <a:solidFill>
                <a:srgbClr val="82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2520" y="2682239"/>
              <a:ext cx="5098414" cy="285877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4854" y="1017854"/>
            <a:ext cx="8151495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985" marR="5080" indent="-3042920">
              <a:lnSpc>
                <a:spcPct val="100299"/>
              </a:lnSpc>
              <a:spcBef>
                <a:spcPts val="95"/>
              </a:spcBef>
              <a:tabLst>
                <a:tab pos="2823210" algn="l"/>
                <a:tab pos="4177029" algn="l"/>
              </a:tabLst>
            </a:pPr>
            <a:r>
              <a:rPr sz="3950" spc="295" dirty="0"/>
              <a:t>NO</a:t>
            </a:r>
            <a:r>
              <a:rPr sz="3950" spc="250" dirty="0"/>
              <a:t>TA</a:t>
            </a:r>
            <a:r>
              <a:rPr sz="3950" spc="235" dirty="0"/>
              <a:t>B</a:t>
            </a:r>
            <a:r>
              <a:rPr sz="3950" spc="250" dirty="0"/>
              <a:t>L</a:t>
            </a:r>
            <a:r>
              <a:rPr sz="3950" spc="254" dirty="0"/>
              <a:t>E</a:t>
            </a:r>
            <a:r>
              <a:rPr sz="3950" dirty="0"/>
              <a:t>	</a:t>
            </a:r>
            <a:r>
              <a:rPr sz="3950" spc="270" dirty="0"/>
              <a:t>E</a:t>
            </a:r>
            <a:r>
              <a:rPr sz="3950" spc="285" dirty="0"/>
              <a:t>D</a:t>
            </a:r>
            <a:r>
              <a:rPr sz="3950" spc="260" dirty="0"/>
              <a:t>A</a:t>
            </a:r>
            <a:r>
              <a:rPr sz="3950" dirty="0"/>
              <a:t>	</a:t>
            </a:r>
            <a:r>
              <a:rPr sz="3950" spc="265" dirty="0"/>
              <a:t>C</a:t>
            </a:r>
            <a:r>
              <a:rPr sz="3950" spc="290" dirty="0"/>
              <a:t>ON</a:t>
            </a:r>
            <a:r>
              <a:rPr sz="3950" spc="235" dirty="0"/>
              <a:t>CL</a:t>
            </a:r>
            <a:r>
              <a:rPr sz="3950" spc="310" dirty="0"/>
              <a:t>U</a:t>
            </a:r>
            <a:r>
              <a:rPr sz="3950" spc="190" dirty="0"/>
              <a:t>SIONS  </a:t>
            </a:r>
            <a:r>
              <a:rPr sz="3950" spc="210" dirty="0"/>
              <a:t>(CONT.)</a:t>
            </a:r>
            <a:endParaRPr sz="3950"/>
          </a:p>
        </p:txBody>
      </p:sp>
      <p:sp>
        <p:nvSpPr>
          <p:cNvPr id="6" name="object 6"/>
          <p:cNvSpPr txBox="1"/>
          <p:nvPr/>
        </p:nvSpPr>
        <p:spPr>
          <a:xfrm>
            <a:off x="1374394" y="2701544"/>
            <a:ext cx="4558030" cy="26174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marR="5080" indent="-287020">
              <a:lnSpc>
                <a:spcPts val="2830"/>
              </a:lnSpc>
              <a:spcBef>
                <a:spcPts val="235"/>
              </a:spcBef>
              <a:buClr>
                <a:srgbClr val="829929"/>
              </a:buClr>
              <a:buSzPct val="114583"/>
              <a:buFont typeface="Arial MT"/>
              <a:buChar char="•"/>
              <a:tabLst>
                <a:tab pos="396875" algn="l"/>
                <a:tab pos="397510" algn="l"/>
                <a:tab pos="1344930" algn="l"/>
                <a:tab pos="1957705" algn="l"/>
                <a:tab pos="3372485" algn="l"/>
              </a:tabLst>
            </a:pPr>
            <a:r>
              <a:rPr dirty="0"/>
              <a:t>	</a:t>
            </a:r>
            <a:r>
              <a:rPr sz="2400" spc="50" dirty="0">
                <a:latin typeface="Trebuchet MS"/>
                <a:cs typeface="Trebuchet MS"/>
              </a:rPr>
              <a:t>0.3</a:t>
            </a:r>
            <a:r>
              <a:rPr sz="2400" spc="34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is	</a:t>
            </a:r>
            <a:r>
              <a:rPr sz="2400" spc="45" dirty="0">
                <a:latin typeface="Trebuchet MS"/>
                <a:cs typeface="Trebuchet MS"/>
              </a:rPr>
              <a:t>the	</a:t>
            </a:r>
            <a:r>
              <a:rPr sz="2400" spc="60" dirty="0">
                <a:latin typeface="Trebuchet MS"/>
                <a:cs typeface="Trebuchet MS"/>
              </a:rPr>
              <a:t>optimum	</a:t>
            </a:r>
            <a:r>
              <a:rPr sz="2400" spc="45" dirty="0">
                <a:latin typeface="Trebuchet MS"/>
                <a:cs typeface="Trebuchet MS"/>
              </a:rPr>
              <a:t>point</a:t>
            </a:r>
            <a:r>
              <a:rPr sz="2400" spc="28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to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take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it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as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a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cut-off 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probability.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Clr>
                <a:srgbClr val="829929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  <a:tab pos="1790064" algn="l"/>
                <a:tab pos="2061210" algn="l"/>
              </a:tabLst>
            </a:pPr>
            <a:r>
              <a:rPr sz="2400" spc="110" dirty="0">
                <a:latin typeface="Trebuchet MS"/>
                <a:cs typeface="Trebuchet MS"/>
              </a:rPr>
              <a:t>Accuracy	</a:t>
            </a:r>
            <a:r>
              <a:rPr sz="2400" spc="75" dirty="0">
                <a:latin typeface="Trebuchet MS"/>
                <a:cs typeface="Trebuchet MS"/>
              </a:rPr>
              <a:t>:	</a:t>
            </a:r>
            <a:r>
              <a:rPr sz="2400" spc="114" dirty="0">
                <a:latin typeface="Trebuchet MS"/>
                <a:cs typeface="Trebuchet MS"/>
              </a:rPr>
              <a:t>77.45%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829929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140" dirty="0">
                <a:latin typeface="Trebuchet MS"/>
                <a:cs typeface="Trebuchet MS"/>
              </a:rPr>
              <a:t>Sensitivity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:71.58%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829929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95" dirty="0">
                <a:latin typeface="Trebuchet MS"/>
                <a:cs typeface="Trebuchet MS"/>
              </a:rPr>
              <a:t>Specificity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:</a:t>
            </a:r>
            <a:r>
              <a:rPr sz="2400" spc="28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80.79%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364" y="2421254"/>
            <a:ext cx="9406890" cy="635"/>
          </a:xfrm>
          <a:custGeom>
            <a:avLst/>
            <a:gdLst/>
            <a:ahLst/>
            <a:cxnLst/>
            <a:rect l="l" t="t" r="r" b="b"/>
            <a:pathLst>
              <a:path w="9406890" h="635">
                <a:moveTo>
                  <a:pt x="0" y="0"/>
                </a:moveTo>
                <a:lnTo>
                  <a:pt x="9406890" y="635"/>
                </a:lnTo>
              </a:path>
            </a:pathLst>
          </a:custGeom>
          <a:ln w="15839">
            <a:solidFill>
              <a:srgbClr val="829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394" y="1286332"/>
            <a:ext cx="64871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300" dirty="0"/>
              <a:t>RECOMMENDATIONS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74394" y="2597658"/>
            <a:ext cx="9354820" cy="32334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85725">
              <a:lnSpc>
                <a:spcPct val="101499"/>
              </a:lnSpc>
              <a:spcBef>
                <a:spcPts val="50"/>
              </a:spcBef>
            </a:pPr>
            <a:r>
              <a:rPr sz="2050" spc="140" dirty="0">
                <a:solidFill>
                  <a:srgbClr val="242424"/>
                </a:solidFill>
                <a:latin typeface="Georgia"/>
                <a:cs typeface="Georgia"/>
              </a:rPr>
              <a:t>Follow</a:t>
            </a:r>
            <a:r>
              <a:rPr sz="2050" spc="24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50" dirty="0">
                <a:solidFill>
                  <a:srgbClr val="242424"/>
                </a:solidFill>
                <a:latin typeface="Georgia"/>
                <a:cs typeface="Georgia"/>
              </a:rPr>
              <a:t>ups</a:t>
            </a:r>
            <a:r>
              <a:rPr sz="2050" spc="24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45" dirty="0">
                <a:solidFill>
                  <a:srgbClr val="242424"/>
                </a:solidFill>
                <a:latin typeface="Georgia"/>
                <a:cs typeface="Georgia"/>
              </a:rPr>
              <a:t>through</a:t>
            </a:r>
            <a:r>
              <a:rPr sz="2050" spc="26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14" dirty="0">
                <a:solidFill>
                  <a:srgbClr val="242424"/>
                </a:solidFill>
                <a:latin typeface="Georgia"/>
                <a:cs typeface="Georgia"/>
              </a:rPr>
              <a:t>calls</a:t>
            </a:r>
            <a:r>
              <a:rPr sz="2050" spc="254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55" dirty="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sz="2050" spc="2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35" dirty="0">
                <a:solidFill>
                  <a:srgbClr val="242424"/>
                </a:solidFill>
                <a:latin typeface="Georgia"/>
                <a:cs typeface="Georgia"/>
              </a:rPr>
              <a:t>emails</a:t>
            </a:r>
            <a:r>
              <a:rPr sz="2050" spc="27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30" dirty="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sz="2050" spc="24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40" dirty="0">
                <a:solidFill>
                  <a:srgbClr val="242424"/>
                </a:solidFill>
                <a:latin typeface="Georgia"/>
                <a:cs typeface="Georgia"/>
              </a:rPr>
              <a:t>high</a:t>
            </a:r>
            <a:r>
              <a:rPr sz="2050" spc="2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40" dirty="0">
                <a:solidFill>
                  <a:srgbClr val="242424"/>
                </a:solidFill>
                <a:latin typeface="Georgia"/>
                <a:cs typeface="Georgia"/>
              </a:rPr>
              <a:t>conversion</a:t>
            </a:r>
            <a:r>
              <a:rPr sz="2050" spc="25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25" dirty="0">
                <a:solidFill>
                  <a:srgbClr val="242424"/>
                </a:solidFill>
                <a:latin typeface="Georgia"/>
                <a:cs typeface="Georgia"/>
              </a:rPr>
              <a:t>probability </a:t>
            </a:r>
            <a:r>
              <a:rPr sz="2050" spc="-4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30" dirty="0">
                <a:solidFill>
                  <a:srgbClr val="242424"/>
                </a:solidFill>
                <a:latin typeface="Georgia"/>
                <a:cs typeface="Georgia"/>
              </a:rPr>
              <a:t>leads</a:t>
            </a:r>
            <a:r>
              <a:rPr sz="2050" spc="19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00" dirty="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sz="2050" spc="1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30" dirty="0">
                <a:solidFill>
                  <a:srgbClr val="242424"/>
                </a:solidFill>
                <a:latin typeface="Georgia"/>
                <a:cs typeface="Georgia"/>
              </a:rPr>
              <a:t>suggested.</a:t>
            </a:r>
            <a:endParaRPr sz="2050">
              <a:latin typeface="Georgia"/>
              <a:cs typeface="Georgia"/>
            </a:endParaRPr>
          </a:p>
          <a:p>
            <a:pPr marL="12700" marR="5080">
              <a:lnSpc>
                <a:spcPct val="101499"/>
              </a:lnSpc>
              <a:spcBef>
                <a:spcPts val="940"/>
              </a:spcBef>
              <a:buChar char="•"/>
              <a:tabLst>
                <a:tab pos="254000" algn="l"/>
                <a:tab pos="1216660" algn="l"/>
              </a:tabLst>
            </a:pPr>
            <a:r>
              <a:rPr sz="2050" spc="145" dirty="0">
                <a:solidFill>
                  <a:srgbClr val="242424"/>
                </a:solidFill>
                <a:latin typeface="Georgia"/>
                <a:cs typeface="Georgia"/>
              </a:rPr>
              <a:t>Focus</a:t>
            </a:r>
            <a:r>
              <a:rPr sz="2050" spc="25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60" dirty="0">
                <a:solidFill>
                  <a:srgbClr val="242424"/>
                </a:solidFill>
                <a:latin typeface="Georgia"/>
                <a:cs typeface="Georgia"/>
              </a:rPr>
              <a:t>more</a:t>
            </a:r>
            <a:r>
              <a:rPr sz="2050" spc="24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60" dirty="0">
                <a:solidFill>
                  <a:srgbClr val="242424"/>
                </a:solidFill>
                <a:latin typeface="Georgia"/>
                <a:cs typeface="Georgia"/>
              </a:rPr>
              <a:t>on</a:t>
            </a:r>
            <a:r>
              <a:rPr sz="2050" spc="204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45" dirty="0">
                <a:solidFill>
                  <a:srgbClr val="242424"/>
                </a:solidFill>
                <a:latin typeface="Georgia"/>
                <a:cs typeface="Georgia"/>
              </a:rPr>
              <a:t>customers</a:t>
            </a:r>
            <a:r>
              <a:rPr sz="2050" spc="229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80" dirty="0">
                <a:solidFill>
                  <a:srgbClr val="242424"/>
                </a:solidFill>
                <a:latin typeface="Georgia"/>
                <a:cs typeface="Georgia"/>
              </a:rPr>
              <a:t>who</a:t>
            </a:r>
            <a:r>
              <a:rPr sz="2050" spc="2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50" dirty="0">
                <a:solidFill>
                  <a:srgbClr val="242424"/>
                </a:solidFill>
                <a:latin typeface="Georgia"/>
                <a:cs typeface="Georgia"/>
              </a:rPr>
              <a:t>spend</a:t>
            </a:r>
            <a:r>
              <a:rPr sz="2050" spc="229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30" dirty="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sz="2050" spc="2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10" dirty="0">
                <a:solidFill>
                  <a:srgbClr val="242424"/>
                </a:solidFill>
                <a:latin typeface="Georgia"/>
                <a:cs typeface="Georgia"/>
              </a:rPr>
              <a:t>lot</a:t>
            </a:r>
            <a:r>
              <a:rPr sz="2050" spc="2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10" dirty="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sz="2050" spc="24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40" dirty="0">
                <a:solidFill>
                  <a:srgbClr val="242424"/>
                </a:solidFill>
                <a:latin typeface="Georgia"/>
                <a:cs typeface="Georgia"/>
              </a:rPr>
              <a:t>time</a:t>
            </a:r>
            <a:r>
              <a:rPr sz="2050" spc="2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60" dirty="0">
                <a:solidFill>
                  <a:srgbClr val="242424"/>
                </a:solidFill>
                <a:latin typeface="Georgia"/>
                <a:cs typeface="Georgia"/>
              </a:rPr>
              <a:t>on</a:t>
            </a:r>
            <a:r>
              <a:rPr sz="2050" spc="204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30" dirty="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sz="2050" spc="24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50" dirty="0">
                <a:solidFill>
                  <a:srgbClr val="242424"/>
                </a:solidFill>
                <a:latin typeface="Georgia"/>
                <a:cs typeface="Georgia"/>
              </a:rPr>
              <a:t>company’s </a:t>
            </a:r>
            <a:r>
              <a:rPr sz="2050" spc="-4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35" dirty="0">
                <a:solidFill>
                  <a:srgbClr val="242424"/>
                </a:solidFill>
                <a:latin typeface="Georgia"/>
                <a:cs typeface="Georgia"/>
              </a:rPr>
              <a:t>website	</a:t>
            </a:r>
            <a:r>
              <a:rPr sz="2050" spc="125" dirty="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sz="2050" spc="1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20" dirty="0">
                <a:solidFill>
                  <a:srgbClr val="242424"/>
                </a:solidFill>
                <a:latin typeface="Georgia"/>
                <a:cs typeface="Georgia"/>
              </a:rPr>
              <a:t>their</a:t>
            </a:r>
            <a:r>
              <a:rPr sz="2050" spc="2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40" dirty="0">
                <a:solidFill>
                  <a:srgbClr val="242424"/>
                </a:solidFill>
                <a:latin typeface="Georgia"/>
                <a:cs typeface="Georgia"/>
              </a:rPr>
              <a:t>conversion</a:t>
            </a:r>
            <a:r>
              <a:rPr sz="2050" spc="20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30" dirty="0">
                <a:solidFill>
                  <a:srgbClr val="242424"/>
                </a:solidFill>
                <a:latin typeface="Georgia"/>
                <a:cs typeface="Georgia"/>
              </a:rPr>
              <a:t>rate</a:t>
            </a:r>
            <a:r>
              <a:rPr sz="2050" spc="19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00" dirty="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sz="2050" spc="1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40" dirty="0">
                <a:solidFill>
                  <a:srgbClr val="242424"/>
                </a:solidFill>
                <a:latin typeface="Georgia"/>
                <a:cs typeface="Georgia"/>
              </a:rPr>
              <a:t>high</a:t>
            </a:r>
            <a:r>
              <a:rPr sz="2050" spc="2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25" dirty="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sz="2050" spc="1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40" dirty="0">
                <a:solidFill>
                  <a:srgbClr val="242424"/>
                </a:solidFill>
                <a:latin typeface="Georgia"/>
                <a:cs typeface="Georgia"/>
              </a:rPr>
              <a:t>per</a:t>
            </a:r>
            <a:r>
              <a:rPr sz="2050" spc="2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60" dirty="0">
                <a:solidFill>
                  <a:srgbClr val="242424"/>
                </a:solidFill>
                <a:latin typeface="Georgia"/>
                <a:cs typeface="Georgia"/>
              </a:rPr>
              <a:t>EDA.</a:t>
            </a:r>
            <a:endParaRPr sz="2050">
              <a:latin typeface="Georgia"/>
              <a:cs typeface="Georgia"/>
            </a:endParaRPr>
          </a:p>
          <a:p>
            <a:pPr marL="12700" marR="7620">
              <a:lnSpc>
                <a:spcPct val="101499"/>
              </a:lnSpc>
              <a:spcBef>
                <a:spcPts val="935"/>
              </a:spcBef>
              <a:buChar char="•"/>
              <a:tabLst>
                <a:tab pos="254000" algn="l"/>
              </a:tabLst>
            </a:pPr>
            <a:r>
              <a:rPr sz="2050" spc="185" dirty="0">
                <a:solidFill>
                  <a:srgbClr val="242424"/>
                </a:solidFill>
                <a:latin typeface="Georgia"/>
                <a:cs typeface="Georgia"/>
              </a:rPr>
              <a:t>Providing</a:t>
            </a:r>
            <a:r>
              <a:rPr sz="2050" spc="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65" dirty="0">
                <a:solidFill>
                  <a:srgbClr val="242424"/>
                </a:solidFill>
                <a:latin typeface="Georgia"/>
                <a:cs typeface="Georgia"/>
              </a:rPr>
              <a:t>special</a:t>
            </a:r>
            <a:r>
              <a:rPr sz="2050" spc="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60" dirty="0">
                <a:solidFill>
                  <a:srgbClr val="242424"/>
                </a:solidFill>
                <a:latin typeface="Georgia"/>
                <a:cs typeface="Georgia"/>
              </a:rPr>
              <a:t>offers</a:t>
            </a:r>
            <a:r>
              <a:rPr sz="2050" spc="-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75" dirty="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sz="205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95" dirty="0">
                <a:solidFill>
                  <a:srgbClr val="242424"/>
                </a:solidFill>
                <a:latin typeface="Georgia"/>
                <a:cs typeface="Georgia"/>
              </a:rPr>
              <a:t>customers</a:t>
            </a:r>
            <a:r>
              <a:rPr sz="2050" spc="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240" dirty="0">
                <a:solidFill>
                  <a:srgbClr val="242424"/>
                </a:solidFill>
                <a:latin typeface="Georgia"/>
                <a:cs typeface="Georgia"/>
              </a:rPr>
              <a:t>who</a:t>
            </a:r>
            <a:r>
              <a:rPr sz="2050" spc="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75" dirty="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sz="2050" spc="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75" dirty="0">
                <a:solidFill>
                  <a:srgbClr val="242424"/>
                </a:solidFill>
                <a:latin typeface="Georgia"/>
                <a:cs typeface="Georgia"/>
              </a:rPr>
              <a:t>highly</a:t>
            </a:r>
            <a:r>
              <a:rPr sz="2050" spc="-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75" dirty="0">
                <a:solidFill>
                  <a:srgbClr val="242424"/>
                </a:solidFill>
                <a:latin typeface="Georgia"/>
                <a:cs typeface="Georgia"/>
              </a:rPr>
              <a:t>interested</a:t>
            </a:r>
            <a:r>
              <a:rPr sz="2050" spc="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215" dirty="0">
                <a:solidFill>
                  <a:srgbClr val="242424"/>
                </a:solidFill>
                <a:latin typeface="Georgia"/>
                <a:cs typeface="Georgia"/>
              </a:rPr>
              <a:t>and </a:t>
            </a:r>
            <a:r>
              <a:rPr sz="2050" spc="-4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75" dirty="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sz="2050" spc="16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95" dirty="0">
                <a:solidFill>
                  <a:srgbClr val="242424"/>
                </a:solidFill>
                <a:latin typeface="Georgia"/>
                <a:cs typeface="Georgia"/>
              </a:rPr>
              <a:t>seen</a:t>
            </a:r>
            <a:r>
              <a:rPr sz="2050" spc="16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55" dirty="0">
                <a:solidFill>
                  <a:srgbClr val="242424"/>
                </a:solidFill>
                <a:latin typeface="Georgia"/>
                <a:cs typeface="Georgia"/>
              </a:rPr>
              <a:t>visiting</a:t>
            </a:r>
            <a:r>
              <a:rPr sz="2050" spc="18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200" dirty="0">
                <a:solidFill>
                  <a:srgbClr val="242424"/>
                </a:solidFill>
                <a:latin typeface="Georgia"/>
                <a:cs typeface="Georgia"/>
              </a:rPr>
              <a:t>back</a:t>
            </a:r>
            <a:r>
              <a:rPr sz="2050" spc="204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75" dirty="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sz="2050" spc="14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80" dirty="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sz="2050" spc="16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75" dirty="0">
                <a:solidFill>
                  <a:srgbClr val="242424"/>
                </a:solidFill>
                <a:latin typeface="Georgia"/>
                <a:cs typeface="Georgia"/>
              </a:rPr>
              <a:t>website.</a:t>
            </a:r>
            <a:endParaRPr sz="2050">
              <a:latin typeface="Georgia"/>
              <a:cs typeface="Georgia"/>
            </a:endParaRPr>
          </a:p>
          <a:p>
            <a:pPr marL="12700" marR="15240">
              <a:lnSpc>
                <a:spcPct val="102000"/>
              </a:lnSpc>
              <a:spcBef>
                <a:spcPts val="925"/>
              </a:spcBef>
              <a:buChar char="•"/>
              <a:tabLst>
                <a:tab pos="254000" algn="l"/>
              </a:tabLst>
            </a:pPr>
            <a:r>
              <a:rPr sz="2050" spc="200" dirty="0">
                <a:solidFill>
                  <a:srgbClr val="242424"/>
                </a:solidFill>
                <a:latin typeface="Georgia"/>
                <a:cs typeface="Georgia"/>
              </a:rPr>
              <a:t>Leads </a:t>
            </a:r>
            <a:r>
              <a:rPr sz="2050" spc="240" dirty="0">
                <a:solidFill>
                  <a:srgbClr val="242424"/>
                </a:solidFill>
                <a:latin typeface="Georgia"/>
                <a:cs typeface="Georgia"/>
              </a:rPr>
              <a:t>who </a:t>
            </a:r>
            <a:r>
              <a:rPr sz="2050" spc="200" dirty="0">
                <a:solidFill>
                  <a:srgbClr val="242424"/>
                </a:solidFill>
                <a:latin typeface="Georgia"/>
                <a:cs typeface="Georgia"/>
              </a:rPr>
              <a:t>have Tags such </a:t>
            </a:r>
            <a:r>
              <a:rPr sz="2050" spc="185" dirty="0">
                <a:solidFill>
                  <a:srgbClr val="242424"/>
                </a:solidFill>
                <a:latin typeface="Georgia"/>
                <a:cs typeface="Georgia"/>
              </a:rPr>
              <a:t>as </a:t>
            </a:r>
            <a:r>
              <a:rPr sz="2050" spc="165" dirty="0">
                <a:solidFill>
                  <a:srgbClr val="242424"/>
                </a:solidFill>
                <a:latin typeface="Georgia"/>
                <a:cs typeface="Georgia"/>
              </a:rPr>
              <a:t>‘Ringing’, </a:t>
            </a:r>
            <a:r>
              <a:rPr sz="2050" spc="185" dirty="0">
                <a:solidFill>
                  <a:srgbClr val="242424"/>
                </a:solidFill>
                <a:latin typeface="Georgia"/>
                <a:cs typeface="Georgia"/>
              </a:rPr>
              <a:t>‘Switched </a:t>
            </a:r>
            <a:r>
              <a:rPr sz="2050" spc="140" dirty="0">
                <a:solidFill>
                  <a:srgbClr val="242424"/>
                </a:solidFill>
                <a:latin typeface="Georgia"/>
                <a:cs typeface="Georgia"/>
              </a:rPr>
              <a:t>Off’, </a:t>
            </a:r>
            <a:r>
              <a:rPr sz="2050" spc="165" dirty="0">
                <a:solidFill>
                  <a:srgbClr val="242424"/>
                </a:solidFill>
                <a:latin typeface="Georgia"/>
                <a:cs typeface="Georgia"/>
              </a:rPr>
              <a:t>‘Invalid </a:t>
            </a:r>
            <a:r>
              <a:rPr sz="2050" spc="17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220" dirty="0">
                <a:solidFill>
                  <a:srgbClr val="242424"/>
                </a:solidFill>
                <a:latin typeface="Georgia"/>
                <a:cs typeface="Georgia"/>
              </a:rPr>
              <a:t>Number’</a:t>
            </a:r>
            <a:r>
              <a:rPr sz="2050" spc="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200" dirty="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sz="2050" spc="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210" dirty="0">
                <a:solidFill>
                  <a:srgbClr val="242424"/>
                </a:solidFill>
                <a:latin typeface="Georgia"/>
                <a:cs typeface="Georgia"/>
              </a:rPr>
              <a:t>be</a:t>
            </a:r>
            <a:r>
              <a:rPr sz="2050" spc="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95" dirty="0">
                <a:solidFill>
                  <a:srgbClr val="242424"/>
                </a:solidFill>
                <a:latin typeface="Georgia"/>
                <a:cs typeface="Georgia"/>
              </a:rPr>
              <a:t>avoided</a:t>
            </a:r>
            <a:r>
              <a:rPr sz="2050" spc="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85" dirty="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sz="2050" spc="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80" dirty="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sz="2050" spc="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75" dirty="0">
                <a:solidFill>
                  <a:srgbClr val="242424"/>
                </a:solidFill>
                <a:latin typeface="Georgia"/>
                <a:cs typeface="Georgia"/>
              </a:rPr>
              <a:t>probability</a:t>
            </a:r>
            <a:r>
              <a:rPr sz="2050" spc="3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65" dirty="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sz="2050" spc="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225" dirty="0">
                <a:solidFill>
                  <a:srgbClr val="242424"/>
                </a:solidFill>
                <a:latin typeface="Georgia"/>
                <a:cs typeface="Georgia"/>
              </a:rPr>
              <a:t>them</a:t>
            </a:r>
            <a:r>
              <a:rPr sz="2050" spc="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85" dirty="0">
                <a:solidFill>
                  <a:srgbClr val="242424"/>
                </a:solidFill>
                <a:latin typeface="Georgia"/>
                <a:cs typeface="Georgia"/>
              </a:rPr>
              <a:t>converting</a:t>
            </a:r>
            <a:r>
              <a:rPr sz="2050" spc="4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35" dirty="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sz="2050" spc="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80" dirty="0">
                <a:solidFill>
                  <a:srgbClr val="242424"/>
                </a:solidFill>
                <a:latin typeface="Georgia"/>
                <a:cs typeface="Georgia"/>
              </a:rPr>
              <a:t>very </a:t>
            </a:r>
            <a:r>
              <a:rPr sz="2050" spc="-4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50" spc="175" dirty="0">
                <a:solidFill>
                  <a:srgbClr val="242424"/>
                </a:solidFill>
                <a:latin typeface="Georgia"/>
                <a:cs typeface="Georgia"/>
              </a:rPr>
              <a:t>low.</a:t>
            </a:r>
            <a:endParaRPr sz="2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239" y="1036091"/>
            <a:ext cx="73488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805" dirty="0"/>
              <a:t>Thank</a:t>
            </a:r>
            <a:r>
              <a:rPr sz="9600" spc="-75" dirty="0"/>
              <a:t> </a:t>
            </a:r>
            <a:r>
              <a:rPr sz="9600" spc="630" dirty="0"/>
              <a:t>You</a:t>
            </a:r>
            <a:r>
              <a:rPr sz="9600" spc="-365" dirty="0"/>
              <a:t> </a:t>
            </a:r>
            <a:r>
              <a:rPr sz="9600" spc="470" dirty="0"/>
              <a:t>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364" y="2421254"/>
            <a:ext cx="9406890" cy="635"/>
          </a:xfrm>
          <a:custGeom>
            <a:avLst/>
            <a:gdLst/>
            <a:ahLst/>
            <a:cxnLst/>
            <a:rect l="l" t="t" r="r" b="b"/>
            <a:pathLst>
              <a:path w="9406890" h="635">
                <a:moveTo>
                  <a:pt x="0" y="0"/>
                </a:moveTo>
                <a:lnTo>
                  <a:pt x="9406890" y="635"/>
                </a:lnTo>
              </a:path>
            </a:pathLst>
          </a:custGeom>
          <a:ln w="15839">
            <a:solidFill>
              <a:srgbClr val="829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270" dirty="0"/>
              <a:t>PROBLEM </a:t>
            </a:r>
            <a:r>
              <a:rPr spc="275" dirty="0"/>
              <a:t> </a:t>
            </a:r>
            <a:r>
              <a:rPr spc="200" dirty="0"/>
              <a:t>S</a:t>
            </a:r>
            <a:r>
              <a:rPr spc="210" dirty="0"/>
              <a:t>T</a:t>
            </a:r>
            <a:r>
              <a:rPr spc="240" dirty="0"/>
              <a:t>A</a:t>
            </a:r>
            <a:r>
              <a:rPr spc="210" dirty="0"/>
              <a:t>T</a:t>
            </a:r>
            <a:r>
              <a:rPr spc="240" dirty="0"/>
              <a:t>E</a:t>
            </a:r>
            <a:r>
              <a:rPr spc="345" dirty="0"/>
              <a:t>M</a:t>
            </a:r>
            <a:r>
              <a:rPr spc="240" dirty="0"/>
              <a:t>E</a:t>
            </a:r>
            <a:r>
              <a:rPr spc="260" dirty="0"/>
              <a:t>N</a:t>
            </a:r>
            <a:r>
              <a:rPr spc="240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2524" y="1615820"/>
            <a:ext cx="8737600" cy="6794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9085" marR="5080" indent="-287020">
              <a:lnSpc>
                <a:spcPts val="2500"/>
              </a:lnSpc>
              <a:spcBef>
                <a:spcPts val="305"/>
              </a:spcBef>
              <a:buClr>
                <a:srgbClr val="829929"/>
              </a:buClr>
              <a:buSzPct val="113636"/>
              <a:buFont typeface="Arial MT"/>
              <a:buChar char="•"/>
              <a:tabLst>
                <a:tab pos="387350" algn="l"/>
                <a:tab pos="387985" algn="l"/>
              </a:tabLst>
            </a:pPr>
            <a:r>
              <a:rPr dirty="0"/>
              <a:t>	</a:t>
            </a:r>
            <a:r>
              <a:rPr sz="2200" spc="240" dirty="0">
                <a:solidFill>
                  <a:srgbClr val="242424"/>
                </a:solidFill>
                <a:latin typeface="Georgia"/>
                <a:cs typeface="Georgia"/>
              </a:rPr>
              <a:t>X</a:t>
            </a:r>
            <a:r>
              <a:rPr sz="2200" spc="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60" dirty="0">
                <a:solidFill>
                  <a:srgbClr val="242424"/>
                </a:solidFill>
                <a:latin typeface="Georgia"/>
                <a:cs typeface="Georgia"/>
              </a:rPr>
              <a:t>Education</a:t>
            </a:r>
            <a:r>
              <a:rPr sz="2200" spc="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45" dirty="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sz="2200" spc="3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45" dirty="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sz="2200" spc="4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70" dirty="0">
                <a:solidFill>
                  <a:srgbClr val="242424"/>
                </a:solidFill>
                <a:latin typeface="Georgia"/>
                <a:cs typeface="Georgia"/>
              </a:rPr>
              <a:t>Ed-Tech</a:t>
            </a:r>
            <a:r>
              <a:rPr sz="2200" spc="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5" dirty="0">
                <a:solidFill>
                  <a:srgbClr val="242424"/>
                </a:solidFill>
                <a:latin typeface="Georgia"/>
                <a:cs typeface="Georgia"/>
              </a:rPr>
              <a:t>Industry</a:t>
            </a:r>
            <a:r>
              <a:rPr sz="2200" spc="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20" dirty="0">
                <a:solidFill>
                  <a:srgbClr val="242424"/>
                </a:solidFill>
                <a:latin typeface="Georgia"/>
                <a:cs typeface="Georgia"/>
              </a:rPr>
              <a:t>sells</a:t>
            </a:r>
            <a:r>
              <a:rPr sz="2200" spc="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45" dirty="0">
                <a:solidFill>
                  <a:srgbClr val="242424"/>
                </a:solidFill>
                <a:latin typeface="Georgia"/>
                <a:cs typeface="Georgia"/>
              </a:rPr>
              <a:t>online</a:t>
            </a:r>
            <a:r>
              <a:rPr sz="2200" spc="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courses</a:t>
            </a:r>
            <a:r>
              <a:rPr sz="2200" spc="3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35" dirty="0">
                <a:solidFill>
                  <a:srgbClr val="242424"/>
                </a:solidFill>
                <a:latin typeface="Georgia"/>
                <a:cs typeface="Georgia"/>
              </a:rPr>
              <a:t>to </a:t>
            </a:r>
            <a:r>
              <a:rPr sz="2200" spc="-5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45" dirty="0">
                <a:solidFill>
                  <a:srgbClr val="242424"/>
                </a:solidFill>
                <a:latin typeface="Georgia"/>
                <a:cs typeface="Georgia"/>
              </a:rPr>
              <a:t>industry</a:t>
            </a:r>
            <a:r>
              <a:rPr sz="2200" spc="-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40" dirty="0">
                <a:solidFill>
                  <a:srgbClr val="242424"/>
                </a:solidFill>
                <a:latin typeface="Georgia"/>
                <a:cs typeface="Georgia"/>
              </a:rPr>
              <a:t>professionals.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2524" y="2319848"/>
            <a:ext cx="8902700" cy="9131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735"/>
              </a:spcBef>
              <a:buClr>
                <a:srgbClr val="829929"/>
              </a:buClr>
              <a:buSzPct val="113636"/>
              <a:buFont typeface="Arial MT"/>
              <a:buChar char="•"/>
              <a:tabLst>
                <a:tab pos="387350" algn="l"/>
                <a:tab pos="387985" algn="l"/>
              </a:tabLst>
            </a:pPr>
            <a:r>
              <a:rPr sz="2200" spc="110" dirty="0">
                <a:solidFill>
                  <a:srgbClr val="242424"/>
                </a:solidFill>
                <a:latin typeface="Georgia"/>
                <a:cs typeface="Georgia"/>
              </a:rPr>
              <a:t>It’s</a:t>
            </a:r>
            <a:r>
              <a:rPr sz="2200" spc="7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lead</a:t>
            </a:r>
            <a:r>
              <a:rPr sz="2200" spc="9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conversion</a:t>
            </a:r>
            <a:r>
              <a:rPr sz="2200" spc="114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20" dirty="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sz="2200" spc="9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5" dirty="0">
                <a:solidFill>
                  <a:srgbClr val="242424"/>
                </a:solidFill>
                <a:latin typeface="Georgia"/>
                <a:cs typeface="Georgia"/>
              </a:rPr>
              <a:t>very</a:t>
            </a:r>
            <a:r>
              <a:rPr sz="2200" spc="7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poor.</a:t>
            </a:r>
            <a:endParaRPr sz="2200">
              <a:latin typeface="Georgia"/>
              <a:cs typeface="Georgia"/>
            </a:endParaRPr>
          </a:p>
          <a:p>
            <a:pPr marL="387350" indent="-375285">
              <a:lnSpc>
                <a:spcPct val="100000"/>
              </a:lnSpc>
              <a:spcBef>
                <a:spcPts val="1010"/>
              </a:spcBef>
              <a:buClr>
                <a:srgbClr val="829929"/>
              </a:buClr>
              <a:buSzPct val="113636"/>
              <a:buFont typeface="Arial MT"/>
              <a:buChar char="•"/>
              <a:tabLst>
                <a:tab pos="387350" algn="l"/>
                <a:tab pos="387985" algn="l"/>
              </a:tabLst>
            </a:pPr>
            <a:r>
              <a:rPr sz="2200" spc="180" dirty="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sz="2200" spc="15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85" dirty="0">
                <a:solidFill>
                  <a:srgbClr val="242424"/>
                </a:solidFill>
                <a:latin typeface="Georgia"/>
                <a:cs typeface="Georgia"/>
              </a:rPr>
              <a:t>company</a:t>
            </a:r>
            <a:r>
              <a:rPr sz="2200" spc="14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65" dirty="0">
                <a:solidFill>
                  <a:srgbClr val="242424"/>
                </a:solidFill>
                <a:latin typeface="Georgia"/>
                <a:cs typeface="Georgia"/>
              </a:rPr>
              <a:t>wants</a:t>
            </a:r>
            <a:r>
              <a:rPr sz="2200" spc="17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5" dirty="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sz="2200" spc="14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assign </a:t>
            </a:r>
            <a:r>
              <a:rPr sz="2200" spc="175" dirty="0">
                <a:solidFill>
                  <a:srgbClr val="242424"/>
                </a:solidFill>
                <a:latin typeface="Georgia"/>
                <a:cs typeface="Georgia"/>
              </a:rPr>
              <a:t>Lead</a:t>
            </a:r>
            <a:r>
              <a:rPr sz="2200" spc="155" dirty="0">
                <a:solidFill>
                  <a:srgbClr val="242424"/>
                </a:solidFill>
                <a:latin typeface="Georgia"/>
                <a:cs typeface="Georgia"/>
              </a:rPr>
              <a:t> Score to</a:t>
            </a:r>
            <a:r>
              <a:rPr sz="2200" spc="14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65" dirty="0">
                <a:solidFill>
                  <a:srgbClr val="242424"/>
                </a:solidFill>
                <a:latin typeface="Georgia"/>
                <a:cs typeface="Georgia"/>
              </a:rPr>
              <a:t>each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5" dirty="0">
                <a:solidFill>
                  <a:srgbClr val="242424"/>
                </a:solidFill>
                <a:latin typeface="Georgia"/>
                <a:cs typeface="Georgia"/>
              </a:rPr>
              <a:t>lead</a:t>
            </a:r>
            <a:r>
              <a:rPr sz="2200" spc="14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using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994" y="2963367"/>
            <a:ext cx="38493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000" spc="-2122" baseline="-27083" dirty="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sz="2200" spc="-459" dirty="0">
                <a:solidFill>
                  <a:srgbClr val="242424"/>
                </a:solidFill>
                <a:latin typeface="Georgia"/>
                <a:cs typeface="Georgia"/>
              </a:rPr>
              <a:t>M</a:t>
            </a:r>
            <a:r>
              <a:rPr sz="6000" spc="-1657" baseline="-27083" dirty="0">
                <a:solidFill>
                  <a:srgbClr val="242424"/>
                </a:solidFill>
                <a:latin typeface="Georgia"/>
                <a:cs typeface="Georgia"/>
              </a:rPr>
              <a:t>s</a:t>
            </a:r>
            <a:r>
              <a:rPr sz="2200" spc="180" dirty="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sz="2200" spc="-910" dirty="0">
                <a:solidFill>
                  <a:srgbClr val="242424"/>
                </a:solidFill>
                <a:latin typeface="Georgia"/>
                <a:cs typeface="Georgia"/>
              </a:rPr>
              <a:t>c</a:t>
            </a:r>
            <a:r>
              <a:rPr sz="6000" spc="-944" baseline="-27083" dirty="0">
                <a:solidFill>
                  <a:srgbClr val="242424"/>
                </a:solidFill>
                <a:latin typeface="Georgia"/>
                <a:cs typeface="Georgia"/>
              </a:rPr>
              <a:t>s</a:t>
            </a:r>
            <a:r>
              <a:rPr sz="2200" spc="-400" dirty="0">
                <a:solidFill>
                  <a:srgbClr val="242424"/>
                </a:solidFill>
                <a:latin typeface="Georgia"/>
                <a:cs typeface="Georgia"/>
              </a:rPr>
              <a:t>h</a:t>
            </a:r>
            <a:r>
              <a:rPr sz="6000" spc="-2737" baseline="-27083" dirty="0">
                <a:solidFill>
                  <a:srgbClr val="242424"/>
                </a:solidFill>
                <a:latin typeface="Georgia"/>
                <a:cs typeface="Georgia"/>
              </a:rPr>
              <a:t>u</a:t>
            </a:r>
            <a:r>
              <a:rPr sz="2200" spc="70" dirty="0">
                <a:solidFill>
                  <a:srgbClr val="242424"/>
                </a:solidFill>
                <a:latin typeface="Georgia"/>
                <a:cs typeface="Georgia"/>
              </a:rPr>
              <a:t>i</a:t>
            </a:r>
            <a:r>
              <a:rPr sz="2200" spc="40" dirty="0">
                <a:solidFill>
                  <a:srgbClr val="242424"/>
                </a:solidFill>
                <a:latin typeface="Georgia"/>
                <a:cs typeface="Georgia"/>
              </a:rPr>
              <a:t>n</a:t>
            </a:r>
            <a:r>
              <a:rPr sz="6000" spc="-5257" baseline="-27083" dirty="0">
                <a:solidFill>
                  <a:srgbClr val="242424"/>
                </a:solidFill>
                <a:latin typeface="Georgia"/>
                <a:cs typeface="Georgia"/>
              </a:rPr>
              <a:t>m</a:t>
            </a:r>
            <a:r>
              <a:rPr sz="2200" spc="215" dirty="0">
                <a:solidFill>
                  <a:srgbClr val="242424"/>
                </a:solidFill>
                <a:latin typeface="Georgia"/>
                <a:cs typeface="Georgia"/>
              </a:rPr>
              <a:t>e</a:t>
            </a:r>
            <a:r>
              <a:rPr sz="2200" spc="1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35" dirty="0">
                <a:solidFill>
                  <a:srgbClr val="242424"/>
                </a:solidFill>
                <a:latin typeface="Georgia"/>
                <a:cs typeface="Georgia"/>
              </a:rPr>
              <a:t>L</a:t>
            </a:r>
            <a:r>
              <a:rPr sz="2200" spc="-805" dirty="0">
                <a:solidFill>
                  <a:srgbClr val="242424"/>
                </a:solidFill>
                <a:latin typeface="Georgia"/>
                <a:cs typeface="Georgia"/>
              </a:rPr>
              <a:t>e</a:t>
            </a:r>
            <a:r>
              <a:rPr sz="6000" spc="-1920" baseline="-27083" dirty="0">
                <a:solidFill>
                  <a:srgbClr val="242424"/>
                </a:solidFill>
                <a:latin typeface="Georgia"/>
                <a:cs typeface="Georgia"/>
              </a:rPr>
              <a:t>p</a:t>
            </a:r>
            <a:r>
              <a:rPr sz="2200" spc="204" dirty="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sz="2200" spc="-690" dirty="0">
                <a:solidFill>
                  <a:srgbClr val="242424"/>
                </a:solidFill>
                <a:latin typeface="Georgia"/>
                <a:cs typeface="Georgia"/>
              </a:rPr>
              <a:t>r</a:t>
            </a:r>
            <a:r>
              <a:rPr sz="6000" spc="-855" baseline="-27083" dirty="0">
                <a:solidFill>
                  <a:srgbClr val="242424"/>
                </a:solidFill>
                <a:latin typeface="Georgia"/>
                <a:cs typeface="Georgia"/>
              </a:rPr>
              <a:t>t</a:t>
            </a:r>
            <a:r>
              <a:rPr sz="2200" spc="-535" dirty="0">
                <a:solidFill>
                  <a:srgbClr val="242424"/>
                </a:solidFill>
                <a:latin typeface="Georgia"/>
                <a:cs typeface="Georgia"/>
              </a:rPr>
              <a:t>n</a:t>
            </a:r>
            <a:r>
              <a:rPr sz="6000" spc="-832" baseline="-27083" dirty="0">
                <a:solidFill>
                  <a:srgbClr val="242424"/>
                </a:solidFill>
                <a:latin typeface="Georgia"/>
                <a:cs typeface="Georgia"/>
              </a:rPr>
              <a:t>i</a:t>
            </a:r>
            <a:r>
              <a:rPr sz="2200" spc="25" dirty="0">
                <a:solidFill>
                  <a:srgbClr val="242424"/>
                </a:solidFill>
                <a:latin typeface="Georgia"/>
                <a:cs typeface="Georgia"/>
              </a:rPr>
              <a:t>i</a:t>
            </a:r>
            <a:r>
              <a:rPr sz="6000" spc="-3202" baseline="-27083" dirty="0">
                <a:solidFill>
                  <a:srgbClr val="242424"/>
                </a:solidFill>
                <a:latin typeface="Georgia"/>
                <a:cs typeface="Georgia"/>
              </a:rPr>
              <a:t>o</a:t>
            </a:r>
            <a:r>
              <a:rPr sz="2200" spc="110" dirty="0">
                <a:solidFill>
                  <a:srgbClr val="242424"/>
                </a:solidFill>
                <a:latin typeface="Georgia"/>
                <a:cs typeface="Georgia"/>
              </a:rPr>
              <a:t>n</a:t>
            </a:r>
            <a:r>
              <a:rPr sz="2200" spc="-185" dirty="0">
                <a:solidFill>
                  <a:srgbClr val="242424"/>
                </a:solidFill>
                <a:latin typeface="Georgia"/>
                <a:cs typeface="Georgia"/>
              </a:rPr>
              <a:t>g</a:t>
            </a:r>
            <a:r>
              <a:rPr sz="6000" spc="-1852" baseline="-27083" dirty="0">
                <a:solidFill>
                  <a:srgbClr val="242424"/>
                </a:solidFill>
                <a:latin typeface="Georgia"/>
                <a:cs typeface="Georgia"/>
              </a:rPr>
              <a:t>n</a:t>
            </a:r>
            <a:r>
              <a:rPr sz="2200" spc="-630" dirty="0">
                <a:solidFill>
                  <a:srgbClr val="242424"/>
                </a:solidFill>
                <a:latin typeface="Georgia"/>
                <a:cs typeface="Georgia"/>
              </a:rPr>
              <a:t>M</a:t>
            </a:r>
            <a:r>
              <a:rPr sz="6000" spc="-1342" baseline="-27083" dirty="0">
                <a:solidFill>
                  <a:srgbClr val="242424"/>
                </a:solidFill>
                <a:latin typeface="Georgia"/>
                <a:cs typeface="Georgia"/>
              </a:rPr>
              <a:t>s</a:t>
            </a:r>
            <a:r>
              <a:rPr sz="2200" spc="105" dirty="0">
                <a:solidFill>
                  <a:srgbClr val="242424"/>
                </a:solidFill>
                <a:latin typeface="Georgia"/>
                <a:cs typeface="Georgia"/>
              </a:rPr>
              <a:t>o</a:t>
            </a:r>
            <a:r>
              <a:rPr sz="2200" spc="125" dirty="0">
                <a:solidFill>
                  <a:srgbClr val="242424"/>
                </a:solidFill>
                <a:latin typeface="Georgia"/>
                <a:cs typeface="Georgia"/>
              </a:rPr>
              <a:t>d</a:t>
            </a:r>
            <a:r>
              <a:rPr sz="2200" spc="204" dirty="0">
                <a:solidFill>
                  <a:srgbClr val="242424"/>
                </a:solidFill>
                <a:latin typeface="Georgia"/>
                <a:cs typeface="Georgia"/>
              </a:rPr>
              <a:t>e</a:t>
            </a:r>
            <a:r>
              <a:rPr sz="2200" spc="90" dirty="0">
                <a:solidFill>
                  <a:srgbClr val="242424"/>
                </a:solidFill>
                <a:latin typeface="Georgia"/>
                <a:cs typeface="Georgia"/>
              </a:rPr>
              <a:t>l.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524" y="4064634"/>
            <a:ext cx="9320530" cy="179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97535" indent="-283845">
              <a:lnSpc>
                <a:spcPct val="100499"/>
              </a:lnSpc>
              <a:spcBef>
                <a:spcPts val="95"/>
              </a:spcBef>
              <a:buClr>
                <a:srgbClr val="829929"/>
              </a:buClr>
              <a:buSzPct val="113953"/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2150" spc="170" dirty="0">
                <a:solidFill>
                  <a:srgbClr val="242424"/>
                </a:solidFill>
                <a:latin typeface="Georgia"/>
                <a:cs typeface="Georgia"/>
              </a:rPr>
              <a:t>Unique</a:t>
            </a:r>
            <a:r>
              <a:rPr sz="2150" spc="2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5" dirty="0">
                <a:solidFill>
                  <a:srgbClr val="242424"/>
                </a:solidFill>
                <a:latin typeface="Georgia"/>
                <a:cs typeface="Georgia"/>
              </a:rPr>
              <a:t>value</a:t>
            </a:r>
            <a:r>
              <a:rPr sz="2150" spc="25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0" dirty="0">
                <a:solidFill>
                  <a:srgbClr val="242424"/>
                </a:solidFill>
                <a:latin typeface="Georgia"/>
                <a:cs typeface="Georgia"/>
              </a:rPr>
              <a:t>variables</a:t>
            </a:r>
            <a:r>
              <a:rPr sz="2150" spc="229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25" dirty="0">
                <a:solidFill>
                  <a:srgbClr val="242424"/>
                </a:solidFill>
                <a:latin typeface="Georgia"/>
                <a:cs typeface="Georgia"/>
              </a:rPr>
              <a:t>like</a:t>
            </a:r>
            <a:r>
              <a:rPr sz="2150" spc="229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0" dirty="0">
                <a:solidFill>
                  <a:srgbClr val="242424"/>
                </a:solidFill>
                <a:latin typeface="Georgia"/>
                <a:cs typeface="Georgia"/>
              </a:rPr>
              <a:t>‘Prospect</a:t>
            </a:r>
            <a:r>
              <a:rPr sz="2150" spc="24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0" dirty="0">
                <a:solidFill>
                  <a:srgbClr val="242424"/>
                </a:solidFill>
                <a:latin typeface="Georgia"/>
                <a:cs typeface="Georgia"/>
              </a:rPr>
              <a:t>ID’</a:t>
            </a:r>
            <a:r>
              <a:rPr sz="2150" spc="23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80" dirty="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sz="2150" spc="24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0" dirty="0">
                <a:solidFill>
                  <a:srgbClr val="242424"/>
                </a:solidFill>
                <a:latin typeface="Georgia"/>
                <a:cs typeface="Georgia"/>
              </a:rPr>
              <a:t>Single</a:t>
            </a:r>
            <a:r>
              <a:rPr sz="2150" spc="25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5" dirty="0">
                <a:solidFill>
                  <a:srgbClr val="242424"/>
                </a:solidFill>
                <a:latin typeface="Georgia"/>
                <a:cs typeface="Georgia"/>
              </a:rPr>
              <a:t>value </a:t>
            </a:r>
            <a:r>
              <a:rPr sz="2150" spc="15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0" dirty="0">
                <a:solidFill>
                  <a:srgbClr val="242424"/>
                </a:solidFill>
                <a:latin typeface="Georgia"/>
                <a:cs typeface="Georgia"/>
              </a:rPr>
              <a:t>variables</a:t>
            </a:r>
            <a:r>
              <a:rPr sz="2150" spc="18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55" dirty="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sz="2150" spc="204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70" dirty="0">
                <a:solidFill>
                  <a:srgbClr val="242424"/>
                </a:solidFill>
                <a:latin typeface="Georgia"/>
                <a:cs typeface="Georgia"/>
              </a:rPr>
              <a:t>dropped</a:t>
            </a:r>
            <a:r>
              <a:rPr sz="2150" spc="2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65" dirty="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sz="2150" spc="2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55" dirty="0">
                <a:solidFill>
                  <a:srgbClr val="242424"/>
                </a:solidFill>
                <a:latin typeface="Georgia"/>
                <a:cs typeface="Georgia"/>
              </a:rPr>
              <a:t>they</a:t>
            </a:r>
            <a:r>
              <a:rPr sz="2150" spc="2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75" dirty="0">
                <a:solidFill>
                  <a:srgbClr val="242424"/>
                </a:solidFill>
                <a:latin typeface="Georgia"/>
                <a:cs typeface="Georgia"/>
              </a:rPr>
              <a:t>do</a:t>
            </a:r>
            <a:r>
              <a:rPr sz="2150" spc="2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60" dirty="0">
                <a:solidFill>
                  <a:srgbClr val="242424"/>
                </a:solidFill>
                <a:latin typeface="Georgia"/>
                <a:cs typeface="Georgia"/>
              </a:rPr>
              <a:t>not</a:t>
            </a:r>
            <a:r>
              <a:rPr sz="2150" spc="2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50" dirty="0">
                <a:solidFill>
                  <a:srgbClr val="242424"/>
                </a:solidFill>
                <a:latin typeface="Georgia"/>
                <a:cs typeface="Georgia"/>
              </a:rPr>
              <a:t>provide</a:t>
            </a:r>
            <a:r>
              <a:rPr sz="2150" spc="2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80" dirty="0">
                <a:solidFill>
                  <a:srgbClr val="242424"/>
                </a:solidFill>
                <a:latin typeface="Georgia"/>
                <a:cs typeface="Georgia"/>
              </a:rPr>
              <a:t>any</a:t>
            </a:r>
            <a:r>
              <a:rPr sz="2150" spc="2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30" dirty="0">
                <a:solidFill>
                  <a:srgbClr val="242424"/>
                </a:solidFill>
                <a:latin typeface="Georgia"/>
                <a:cs typeface="Georgia"/>
              </a:rPr>
              <a:t>significant </a:t>
            </a:r>
            <a:r>
              <a:rPr sz="2150" spc="-50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5" dirty="0">
                <a:solidFill>
                  <a:srgbClr val="242424"/>
                </a:solidFill>
                <a:latin typeface="Georgia"/>
                <a:cs typeface="Georgia"/>
              </a:rPr>
              <a:t>information.</a:t>
            </a:r>
            <a:endParaRPr sz="2150">
              <a:latin typeface="Georgia"/>
              <a:cs typeface="Georgia"/>
            </a:endParaRPr>
          </a:p>
          <a:p>
            <a:pPr marL="295910" marR="5080" indent="-283845">
              <a:lnSpc>
                <a:spcPts val="2550"/>
              </a:lnSpc>
              <a:spcBef>
                <a:spcPts val="1105"/>
              </a:spcBef>
              <a:buClr>
                <a:srgbClr val="829929"/>
              </a:buClr>
              <a:buSzPct val="113953"/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2150" spc="145" dirty="0">
                <a:solidFill>
                  <a:srgbClr val="242424"/>
                </a:solidFill>
                <a:latin typeface="Georgia"/>
                <a:cs typeface="Georgia"/>
              </a:rPr>
              <a:t>Variables</a:t>
            </a:r>
            <a:r>
              <a:rPr sz="2150" spc="204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50" dirty="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sz="2150" spc="2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55" dirty="0">
                <a:solidFill>
                  <a:srgbClr val="242424"/>
                </a:solidFill>
                <a:latin typeface="Georgia"/>
                <a:cs typeface="Georgia"/>
              </a:rPr>
              <a:t>high</a:t>
            </a:r>
            <a:r>
              <a:rPr sz="2150" spc="2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55" dirty="0">
                <a:solidFill>
                  <a:srgbClr val="242424"/>
                </a:solidFill>
                <a:latin typeface="Georgia"/>
                <a:cs typeface="Georgia"/>
              </a:rPr>
              <a:t>missing</a:t>
            </a:r>
            <a:r>
              <a:rPr sz="2150" spc="19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5" dirty="0">
                <a:solidFill>
                  <a:srgbClr val="242424"/>
                </a:solidFill>
                <a:latin typeface="Georgia"/>
                <a:cs typeface="Georgia"/>
              </a:rPr>
              <a:t>values</a:t>
            </a:r>
            <a:r>
              <a:rPr sz="2150" spc="2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80" dirty="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sz="2150" spc="19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55" dirty="0">
                <a:solidFill>
                  <a:srgbClr val="242424"/>
                </a:solidFill>
                <a:latin typeface="Georgia"/>
                <a:cs typeface="Georgia"/>
              </a:rPr>
              <a:t>data</a:t>
            </a:r>
            <a:r>
              <a:rPr sz="2150" spc="2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60" dirty="0">
                <a:solidFill>
                  <a:srgbClr val="242424"/>
                </a:solidFill>
                <a:latin typeface="Georgia"/>
                <a:cs typeface="Georgia"/>
              </a:rPr>
              <a:t>imbalances</a:t>
            </a:r>
            <a:r>
              <a:rPr sz="2150" spc="2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50" dirty="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sz="2150" spc="20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40" dirty="0">
                <a:solidFill>
                  <a:srgbClr val="242424"/>
                </a:solidFill>
                <a:latin typeface="Georgia"/>
                <a:cs typeface="Georgia"/>
              </a:rPr>
              <a:t>also </a:t>
            </a:r>
            <a:r>
              <a:rPr sz="2150" spc="-50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60" dirty="0">
                <a:solidFill>
                  <a:srgbClr val="242424"/>
                </a:solidFill>
                <a:latin typeface="Georgia"/>
                <a:cs typeface="Georgia"/>
              </a:rPr>
              <a:t>not</a:t>
            </a:r>
            <a:r>
              <a:rPr sz="2150" spc="15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150" spc="150" dirty="0">
                <a:solidFill>
                  <a:srgbClr val="242424"/>
                </a:solidFill>
                <a:latin typeface="Georgia"/>
                <a:cs typeface="Georgia"/>
              </a:rPr>
              <a:t>considered</a:t>
            </a:r>
            <a:endParaRPr sz="2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364" y="2421254"/>
            <a:ext cx="9406890" cy="635"/>
          </a:xfrm>
          <a:custGeom>
            <a:avLst/>
            <a:gdLst/>
            <a:ahLst/>
            <a:cxnLst/>
            <a:rect l="l" t="t" r="r" b="b"/>
            <a:pathLst>
              <a:path w="9406890" h="635">
                <a:moveTo>
                  <a:pt x="0" y="0"/>
                </a:moveTo>
                <a:lnTo>
                  <a:pt x="9406890" y="635"/>
                </a:lnTo>
              </a:path>
            </a:pathLst>
          </a:custGeom>
          <a:ln w="15839">
            <a:solidFill>
              <a:srgbClr val="829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394" y="1289380"/>
            <a:ext cx="7021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95" dirty="0"/>
              <a:t>APPROACH</a:t>
            </a:r>
            <a:r>
              <a:rPr sz="4400" spc="85" dirty="0"/>
              <a:t> </a:t>
            </a:r>
            <a:r>
              <a:rPr sz="4400" spc="305" dirty="0"/>
              <a:t>FOLLOWED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74394" y="2458414"/>
            <a:ext cx="6522084" cy="32950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365760" algn="l"/>
                <a:tab pos="366395" algn="l"/>
              </a:tabLst>
            </a:pPr>
            <a:r>
              <a:rPr sz="2200" spc="165" dirty="0">
                <a:solidFill>
                  <a:srgbClr val="242424"/>
                </a:solidFill>
                <a:latin typeface="Georgia"/>
                <a:cs typeface="Georgia"/>
              </a:rPr>
              <a:t>Data</a:t>
            </a:r>
            <a:r>
              <a:rPr sz="2200" spc="3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5" dirty="0">
                <a:solidFill>
                  <a:srgbClr val="242424"/>
                </a:solidFill>
                <a:latin typeface="Georgia"/>
                <a:cs typeface="Georgia"/>
              </a:rPr>
              <a:t>Cleaning</a:t>
            </a:r>
            <a:r>
              <a:rPr sz="2200" spc="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85" dirty="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sz="2200" spc="3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65" dirty="0">
                <a:solidFill>
                  <a:srgbClr val="242424"/>
                </a:solidFill>
                <a:latin typeface="Georgia"/>
                <a:cs typeface="Georgia"/>
              </a:rPr>
              <a:t>Data</a:t>
            </a:r>
            <a:r>
              <a:rPr sz="2200" spc="3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60" dirty="0">
                <a:solidFill>
                  <a:srgbClr val="242424"/>
                </a:solidFill>
                <a:latin typeface="Georgia"/>
                <a:cs typeface="Georgia"/>
              </a:rPr>
              <a:t>Manipulation</a:t>
            </a:r>
            <a:endParaRPr sz="2200">
              <a:latin typeface="Georgia"/>
              <a:cs typeface="Georgia"/>
            </a:endParaRPr>
          </a:p>
          <a:p>
            <a:pPr marL="365760" indent="-35369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366395" algn="l"/>
              </a:tabLst>
            </a:pP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Exploratory</a:t>
            </a:r>
            <a:r>
              <a:rPr sz="2200" spc="-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65" dirty="0">
                <a:solidFill>
                  <a:srgbClr val="242424"/>
                </a:solidFill>
                <a:latin typeface="Georgia"/>
                <a:cs typeface="Georgia"/>
              </a:rPr>
              <a:t>Data</a:t>
            </a:r>
            <a:r>
              <a:rPr sz="2200" spc="1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Analysis</a:t>
            </a:r>
            <a:endParaRPr sz="2200">
              <a:latin typeface="Georgia"/>
              <a:cs typeface="Georgia"/>
            </a:endParaRPr>
          </a:p>
          <a:p>
            <a:pPr marL="365760" indent="-35369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66395" algn="l"/>
              </a:tabLst>
            </a:pPr>
            <a:r>
              <a:rPr sz="2200" spc="165" dirty="0">
                <a:solidFill>
                  <a:srgbClr val="242424"/>
                </a:solidFill>
                <a:latin typeface="Georgia"/>
                <a:cs typeface="Georgia"/>
              </a:rPr>
              <a:t>Data</a:t>
            </a:r>
            <a:r>
              <a:rPr sz="2200" spc="5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Pre-processing</a:t>
            </a:r>
            <a:endParaRPr sz="2200">
              <a:latin typeface="Georgia"/>
              <a:cs typeface="Georgia"/>
            </a:endParaRPr>
          </a:p>
          <a:p>
            <a:pPr marL="365760" indent="-35369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366395" algn="l"/>
              </a:tabLst>
            </a:pPr>
            <a:r>
              <a:rPr sz="2200" spc="110" dirty="0">
                <a:solidFill>
                  <a:srgbClr val="242424"/>
                </a:solidFill>
                <a:latin typeface="Georgia"/>
                <a:cs typeface="Georgia"/>
              </a:rPr>
              <a:t>Model</a:t>
            </a:r>
            <a:r>
              <a:rPr sz="2200" spc="4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00" dirty="0">
                <a:solidFill>
                  <a:srgbClr val="242424"/>
                </a:solidFill>
                <a:latin typeface="Georgia"/>
                <a:cs typeface="Georgia"/>
              </a:rPr>
              <a:t>Building</a:t>
            </a:r>
            <a:r>
              <a:rPr sz="2200" spc="40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85" dirty="0">
                <a:solidFill>
                  <a:srgbClr val="242424"/>
                </a:solidFill>
                <a:latin typeface="Georgia"/>
                <a:cs typeface="Georgia"/>
              </a:rPr>
              <a:t>-</a:t>
            </a:r>
            <a:r>
              <a:rPr sz="2200" spc="36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90" dirty="0">
                <a:solidFill>
                  <a:srgbClr val="242424"/>
                </a:solidFill>
                <a:latin typeface="Georgia"/>
                <a:cs typeface="Georgia"/>
              </a:rPr>
              <a:t>Logistic</a:t>
            </a:r>
            <a:r>
              <a:rPr sz="2200" spc="37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00" dirty="0">
                <a:solidFill>
                  <a:srgbClr val="242424"/>
                </a:solidFill>
                <a:latin typeface="Georgia"/>
                <a:cs typeface="Georgia"/>
              </a:rPr>
              <a:t>Regression</a:t>
            </a:r>
            <a:r>
              <a:rPr sz="2200" spc="37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14" dirty="0">
                <a:solidFill>
                  <a:srgbClr val="242424"/>
                </a:solidFill>
                <a:latin typeface="Georgia"/>
                <a:cs typeface="Georgia"/>
              </a:rPr>
              <a:t>Model</a:t>
            </a:r>
            <a:endParaRPr sz="2200">
              <a:latin typeface="Georgia"/>
              <a:cs typeface="Georgia"/>
            </a:endParaRPr>
          </a:p>
          <a:p>
            <a:pPr marL="365760" indent="-35369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66395" algn="l"/>
              </a:tabLst>
            </a:pPr>
            <a:r>
              <a:rPr sz="2200" spc="175" dirty="0">
                <a:solidFill>
                  <a:srgbClr val="242424"/>
                </a:solidFill>
                <a:latin typeface="Georgia"/>
                <a:cs typeface="Georgia"/>
              </a:rPr>
              <a:t>Model</a:t>
            </a:r>
            <a:r>
              <a:rPr sz="2200" spc="-2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Evaluation</a:t>
            </a:r>
            <a:endParaRPr sz="2200">
              <a:latin typeface="Georgia"/>
              <a:cs typeface="Georgia"/>
            </a:endParaRPr>
          </a:p>
          <a:p>
            <a:pPr marL="365760" indent="-35369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366395" algn="l"/>
              </a:tabLst>
            </a:pPr>
            <a:r>
              <a:rPr sz="2200" spc="145" dirty="0">
                <a:solidFill>
                  <a:srgbClr val="242424"/>
                </a:solidFill>
                <a:latin typeface="Georgia"/>
                <a:cs typeface="Georgia"/>
              </a:rPr>
              <a:t>Predictions</a:t>
            </a:r>
            <a:endParaRPr sz="2200">
              <a:latin typeface="Georgia"/>
              <a:cs typeface="Georgia"/>
            </a:endParaRPr>
          </a:p>
          <a:p>
            <a:pPr marL="365760" indent="-35369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366395" algn="l"/>
              </a:tabLst>
            </a:pPr>
            <a:r>
              <a:rPr sz="2200" spc="150" dirty="0">
                <a:solidFill>
                  <a:srgbClr val="242424"/>
                </a:solidFill>
                <a:latin typeface="Georgia"/>
                <a:cs typeface="Georgia"/>
              </a:rPr>
              <a:t>Conclusions</a:t>
            </a:r>
            <a:r>
              <a:rPr sz="2200" spc="-9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85" dirty="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sz="2200" spc="-8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200" spc="175" dirty="0">
                <a:solidFill>
                  <a:srgbClr val="242424"/>
                </a:solidFill>
                <a:latin typeface="Georgia"/>
                <a:cs typeface="Georgia"/>
              </a:rPr>
              <a:t>Recommendations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60" y="1377950"/>
            <a:ext cx="10139045" cy="48939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3172" y="633806"/>
            <a:ext cx="7299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320" dirty="0"/>
              <a:t>Notable</a:t>
            </a:r>
            <a:r>
              <a:rPr sz="4400" spc="-75" dirty="0"/>
              <a:t> </a:t>
            </a:r>
            <a:r>
              <a:rPr sz="4400" spc="440" dirty="0"/>
              <a:t>EDA</a:t>
            </a:r>
            <a:r>
              <a:rPr sz="4400" spc="-65" dirty="0"/>
              <a:t> </a:t>
            </a:r>
            <a:r>
              <a:rPr sz="4400" spc="315" dirty="0"/>
              <a:t>Conclusions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045"/>
            <a:ext cx="12192000" cy="5654040"/>
            <a:chOff x="0" y="601045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5775" y="1219834"/>
              <a:ext cx="3232150" cy="35191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584" y="1219834"/>
              <a:ext cx="7297420" cy="33083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4145" y="4528185"/>
              <a:ext cx="3101339" cy="1692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084" y="4528185"/>
              <a:ext cx="2992119" cy="169291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9708" y="566750"/>
            <a:ext cx="369887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400" spc="315" dirty="0">
                <a:solidFill>
                  <a:srgbClr val="000000"/>
                </a:solidFill>
              </a:rPr>
              <a:t>Notable</a:t>
            </a:r>
            <a:r>
              <a:rPr sz="4400" spc="-240" dirty="0">
                <a:solidFill>
                  <a:srgbClr val="000000"/>
                </a:solidFill>
              </a:rPr>
              <a:t> </a:t>
            </a:r>
            <a:r>
              <a:rPr sz="4400" spc="434" dirty="0">
                <a:solidFill>
                  <a:srgbClr val="000000"/>
                </a:solidFill>
              </a:rPr>
              <a:t>EDA </a:t>
            </a:r>
            <a:r>
              <a:rPr sz="4400" spc="-1050" dirty="0">
                <a:solidFill>
                  <a:srgbClr val="000000"/>
                </a:solidFill>
              </a:rPr>
              <a:t> </a:t>
            </a:r>
            <a:r>
              <a:rPr sz="4400" spc="315" dirty="0">
                <a:solidFill>
                  <a:srgbClr val="000000"/>
                </a:solidFill>
              </a:rPr>
              <a:t>Conclusions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33805"/>
            <a:ext cx="10058400" cy="49771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305" y="679526"/>
            <a:ext cx="37020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400" spc="315" dirty="0">
                <a:solidFill>
                  <a:srgbClr val="000000"/>
                </a:solidFill>
              </a:rPr>
              <a:t>Notable</a:t>
            </a:r>
            <a:r>
              <a:rPr sz="4400" spc="-215" dirty="0">
                <a:solidFill>
                  <a:srgbClr val="000000"/>
                </a:solidFill>
              </a:rPr>
              <a:t> </a:t>
            </a:r>
            <a:r>
              <a:rPr sz="4400" spc="434" dirty="0">
                <a:solidFill>
                  <a:srgbClr val="000000"/>
                </a:solidFill>
              </a:rPr>
              <a:t>EDA </a:t>
            </a:r>
            <a:r>
              <a:rPr sz="4400" spc="-1050" dirty="0">
                <a:solidFill>
                  <a:srgbClr val="000000"/>
                </a:solidFill>
              </a:rPr>
              <a:t> </a:t>
            </a:r>
            <a:r>
              <a:rPr sz="4400" spc="315" dirty="0">
                <a:solidFill>
                  <a:srgbClr val="000000"/>
                </a:solidFill>
              </a:rPr>
              <a:t>Conclusions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045"/>
            <a:ext cx="12192000" cy="5654040"/>
            <a:chOff x="0" y="601045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39" y="720725"/>
              <a:ext cx="9493250" cy="34232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739" y="4230369"/>
              <a:ext cx="7268845" cy="190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045"/>
            <a:ext cx="12192000" cy="5654040"/>
            <a:chOff x="0" y="601045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705" y="822324"/>
              <a:ext cx="6172834" cy="52120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6225" y="822325"/>
              <a:ext cx="6020434" cy="43821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32552" y="4579746"/>
            <a:ext cx="5102225" cy="1681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spc="95" dirty="0">
                <a:latin typeface="Trebuchet MS"/>
                <a:cs typeface="Trebuchet MS"/>
              </a:rPr>
              <a:t>The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top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three </a:t>
            </a:r>
            <a:r>
              <a:rPr sz="1800" spc="70" dirty="0">
                <a:latin typeface="Trebuchet MS"/>
                <a:cs typeface="Trebuchet MS"/>
              </a:rPr>
              <a:t>variables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that </a:t>
            </a:r>
            <a:r>
              <a:rPr sz="1800" spc="75" dirty="0">
                <a:latin typeface="Trebuchet MS"/>
                <a:cs typeface="Trebuchet MS"/>
              </a:rPr>
              <a:t>contribute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most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towards </a:t>
            </a:r>
            <a:r>
              <a:rPr sz="1800" spc="85" dirty="0">
                <a:latin typeface="Trebuchet MS"/>
                <a:cs typeface="Trebuchet MS"/>
              </a:rPr>
              <a:t>the </a:t>
            </a:r>
            <a:r>
              <a:rPr sz="1800" spc="70" dirty="0">
                <a:latin typeface="Trebuchet MS"/>
                <a:cs typeface="Trebuchet MS"/>
              </a:rPr>
              <a:t>probability </a:t>
            </a:r>
            <a:r>
              <a:rPr sz="1800" spc="85" dirty="0">
                <a:latin typeface="Trebuchet MS"/>
                <a:cs typeface="Trebuchet MS"/>
              </a:rPr>
              <a:t>of </a:t>
            </a:r>
            <a:r>
              <a:rPr sz="1800" spc="80" dirty="0">
                <a:latin typeface="Trebuchet MS"/>
                <a:cs typeface="Trebuchet MS"/>
              </a:rPr>
              <a:t>a lead </a:t>
            </a:r>
            <a:r>
              <a:rPr sz="1800" spc="70" dirty="0">
                <a:latin typeface="Trebuchet MS"/>
                <a:cs typeface="Trebuchet MS"/>
              </a:rPr>
              <a:t>getting 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converted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are</a:t>
            </a:r>
            <a:endParaRPr sz="1800">
              <a:latin typeface="Trebuchet MS"/>
              <a:cs typeface="Trebuchet MS"/>
            </a:endParaRPr>
          </a:p>
          <a:p>
            <a:pPr marL="94615" indent="-82550">
              <a:lnSpc>
                <a:spcPts val="2150"/>
              </a:lnSpc>
              <a:spcBef>
                <a:spcPts val="100"/>
              </a:spcBef>
              <a:buSzPct val="88888"/>
              <a:buFont typeface="Arial MT"/>
              <a:buChar char="•"/>
              <a:tabLst>
                <a:tab pos="95250" algn="l"/>
              </a:tabLst>
            </a:pPr>
            <a:r>
              <a:rPr sz="1800" spc="70" dirty="0">
                <a:latin typeface="Trebuchet MS"/>
                <a:cs typeface="Trebuchet MS"/>
              </a:rPr>
              <a:t>Total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Time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Spent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Website</a:t>
            </a:r>
            <a:endParaRPr sz="1800">
              <a:latin typeface="Trebuchet MS"/>
              <a:cs typeface="Trebuchet MS"/>
            </a:endParaRPr>
          </a:p>
          <a:p>
            <a:pPr marL="94615" indent="-82550">
              <a:lnSpc>
                <a:spcPts val="2150"/>
              </a:lnSpc>
              <a:buSzPct val="88888"/>
              <a:buFont typeface="Arial MT"/>
              <a:buChar char="•"/>
              <a:tabLst>
                <a:tab pos="95250" algn="l"/>
              </a:tabLst>
            </a:pPr>
            <a:r>
              <a:rPr sz="1800" spc="85" dirty="0">
                <a:latin typeface="Trebuchet MS"/>
                <a:cs typeface="Trebuchet MS"/>
              </a:rPr>
              <a:t>Lead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Source_Welingak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Website</a:t>
            </a:r>
            <a:endParaRPr sz="1800">
              <a:latin typeface="Trebuchet MS"/>
              <a:cs typeface="Trebuchet MS"/>
            </a:endParaRPr>
          </a:p>
          <a:p>
            <a:pPr marL="94615" indent="-82550">
              <a:lnSpc>
                <a:spcPct val="100000"/>
              </a:lnSpc>
              <a:spcBef>
                <a:spcPts val="20"/>
              </a:spcBef>
              <a:buSzPct val="88888"/>
              <a:buFont typeface="Arial MT"/>
              <a:buChar char="•"/>
              <a:tabLst>
                <a:tab pos="95250" algn="l"/>
              </a:tabLst>
            </a:pPr>
            <a:r>
              <a:rPr sz="1800" spc="85" dirty="0">
                <a:latin typeface="Trebuchet MS"/>
                <a:cs typeface="Trebuchet MS"/>
              </a:rPr>
              <a:t>Lead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Source_Reference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045"/>
            <a:ext cx="12192000" cy="5654040"/>
            <a:chOff x="0" y="601045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405" y="739775"/>
              <a:ext cx="3551554" cy="20859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844" y="2898139"/>
              <a:ext cx="10210800" cy="32188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4854" y="667385"/>
              <a:ext cx="6555105" cy="2085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311</Words>
  <Application>Microsoft Office PowerPoint</Application>
  <PresentationFormat>Custom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Georgia</vt:lpstr>
      <vt:lpstr>Times New Roman</vt:lpstr>
      <vt:lpstr>Trebuchet MS</vt:lpstr>
      <vt:lpstr>Wingdings 3</vt:lpstr>
      <vt:lpstr>Facet</vt:lpstr>
      <vt:lpstr>PowerPoint Presentation</vt:lpstr>
      <vt:lpstr>PROBLEM  STATEMENT</vt:lpstr>
      <vt:lpstr>APPROACH FOLLOWED</vt:lpstr>
      <vt:lpstr>Notable EDA Conclusions</vt:lpstr>
      <vt:lpstr>Notable EDA  Conclusions</vt:lpstr>
      <vt:lpstr>Notable EDA  Conclusions</vt:lpstr>
      <vt:lpstr>PowerPoint Presentation</vt:lpstr>
      <vt:lpstr>PowerPoint Presentation</vt:lpstr>
      <vt:lpstr>PowerPoint Presentation</vt:lpstr>
      <vt:lpstr>NOTABLE EDA CONCLUSIONS (CONT.)</vt:lpstr>
      <vt:lpstr>RESULTS</vt:lpstr>
      <vt:lpstr>NOTABLE EDA CONCLUSIONS  (CONT.)</vt:lpstr>
      <vt:lpstr>RECOMMENDATIONS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pinkydurga3436@outlook.com</cp:lastModifiedBy>
  <cp:revision>1</cp:revision>
  <dcterms:created xsi:type="dcterms:W3CDTF">2023-06-05T15:56:56Z</dcterms:created>
  <dcterms:modified xsi:type="dcterms:W3CDTF">2023-06-05T15:58:16Z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2023-06-05T00:00:00Z</vt:filetime>
  </property>
</Properties>
</file>