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showSpecialPlsOnTitleSld="0">
  <p:sldMasterIdLst>
    <p:sldMasterId id="2147483648" r:id="rId5"/>
  </p:sldMasterIdLst>
  <p:notesMasterIdLst>
    <p:notesMasterId r:id="rId6"/>
  </p:notesMasterIdLst>
  <p:sldIdLst>
    <p:sldId id="256" r:id="rId7"/>
    <p:sldId id="290" r:id="rId8"/>
    <p:sldId id="257" r:id="rId9"/>
    <p:sldId id="280" r:id="rId10"/>
    <p:sldId id="285" r:id="rId11"/>
    <p:sldId id="295" r:id="rId12"/>
    <p:sldId id="296" r:id="rId13"/>
    <p:sldId id="286" r:id="rId14"/>
    <p:sldId id="287" r:id="rId15"/>
    <p:sldId id="288" r:id="rId16"/>
    <p:sldId id="308" r:id="rId17"/>
    <p:sldId id="298" r:id="rId18"/>
    <p:sldId id="299" r:id="rId19"/>
    <p:sldId id="297" r:id="rId20"/>
    <p:sldId id="301" r:id="rId21"/>
    <p:sldId id="300" r:id="rId22"/>
    <p:sldId id="305" r:id="rId23"/>
    <p:sldId id="304" r:id="rId24"/>
    <p:sldId id="303" r:id="rId25"/>
    <p:sldId id="306" r:id="rId26"/>
    <p:sldId id="291" r:id="rId27"/>
    <p:sldId id="265" r:id="rId28"/>
    <p:sldId id="307" r:id="rId29"/>
    <p:sldId id="293" r:id="rId30"/>
    <p:sldId id="273" r:id="rId31"/>
    <p:sldId id="274" r:id="rId32"/>
    <p:sldId id="275" r:id="rId33"/>
    <p:sldId id="284" r:id="rId34"/>
  </p:sldIdLst>
  <p:sldSz cx="9144000" cy="6858000"/>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75899853" val="973" revOS="4"/>
      <pr:smFileRevision xmlns:pr="smNativeData" dt="1575899853" val="101"/>
      <pr:guideOptions xmlns:pr="smNativeData" dt="1575899853" snapToGrid="1" snapToBorders="1"/>
      <pr:pdfExportOpt xmlns:pr="smNativeData" dt="1575899853" pagesRangeIndex="1" pagesSelectionIndex="0" qualityIndex="0" embedFonts="2" useJpegs="0" useSubsetFonts="1" useAlpha="1" relativeLinks="0" taggedPdf="1" pane="0" zoom="0" zoomContents="100" layout="0" includeDoc="0" viewFlags="0" openViewer="1" jpegQuality="90" flags="252" layoutIndex="0" exportSlideNames="1" name="D:\C#\RPi\SLAM\SIP.pdf"/>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p:cViewPr varScale="1">
        <p:scale>
          <a:sx n="78" d="100"/>
          <a:sy n="78" d="100"/>
        </p:scale>
        <p:origin x="2441" y="208"/>
      </p:cViewPr>
      <p:guideLst x="0" y="0">
        <p:guide orient="horz" pos="2160"/>
        <p:guide pos="2880"/>
      </p:guideLst>
    </p:cSldViewPr>
  </p:slideViewPr>
  <p:outlineViewPr>
    <p:cViewPr>
      <p:scale>
        <a:sx n="303" d="100"/>
        <a:sy n="303" d="100"/>
      </p:scale>
      <p:origin x="0" y="0"/>
    </p:cViewPr>
  </p:outlineViewPr>
  <p:sorterViewPr>
    <p:cViewPr>
      <p:scale>
        <a:sx n="12" d="100"/>
        <a:sy n="12" d="100"/>
      </p:scale>
      <p:origin x="0" y="0"/>
    </p:cViewPr>
  </p:sorterViewPr>
  <p:notesViewPr>
    <p:cSldViewPr>
      <p:cViewPr>
        <p:scale>
          <a:sx n="78" d="100"/>
          <a:sy n="78" d="100"/>
        </p:scale>
        <p:origin x="2441" y="208"/>
      </p:cViewPr>
    </p:cSldViewPr>
  </p:notesViewPr>
  <p:gridSpacing cx="76200" cy="762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4746A97-D9C9-219C-87CC-2FC92482717A}" type="datetime1">
              <a:t>10/22/2019</a:t>
            </a:fld>
          </a:p>
        </p:txBody>
      </p:sp>
      <p:sp>
        <p:nvSpPr>
          <p:cNvPr id="4" name="Slide Image Placeholder 3"/>
          <p:cNvSpPr>
            <a:spLocks noGrp="1" noChangeArrowheads="1"/>
            <a:extLst>
              <a:ext uri="smNativeData">
                <pr:smNativeData xmlns:pr="smNativeData" val="SMDATA_13_zVLuX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vw8AAP8fAAA="/>
              </a:ext>
            </a:extLst>
          </p:cNvSpPr>
          <p:nvPr>
            <p:ph type="sldImg" idx="2"/>
          </p:nvPr>
        </p:nvSpPr>
        <p:spPr>
          <a:xfrm>
            <a:off x="1143000" y="685800"/>
            <a:ext cx="4572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p>
        </p:txBody>
      </p:sp>
      <p:sp>
        <p:nvSpPr>
          <p:cNvPr id="5" name="Notes Placeholder 4"/>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Py8AAP8fA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P8fA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P8fA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4742EA2-ECC9-21D8-87CC-1A8D6082714F}" type="slidenum">
              <a:t>‹#›</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ChangeArrowheads="1"/>
            <a:extLst>
              <a:ext uri="smNativeData">
                <pr:smNativeData xmlns:pr="smNativeData" val="SMDATA_13_zVLuX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AQAAAAAAAAA="/>
              </a:ext>
            </a:extLst>
          </p:cNvSpPr>
          <p:nvPr>
            <p:ph type="sldImg"/>
          </p:nvPr>
        </p:nvSpPr>
        <p:spPr>
          <a:xfrm>
            <a:off x="1143000" y="685800"/>
            <a:ext cx="4572000" cy="3429000"/>
          </a:xfrm>
        </p:spPr>
      </p:sp>
      <p:sp>
        <p:nvSpPr>
          <p:cNvPr id="3" name="Notes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ASAAAAAAAAA="/>
              </a:ext>
            </a:extLst>
          </p:cNvSpPr>
          <p:nvPr>
            <p:ph type="body" idx="1"/>
          </p:nvPr>
        </p:nvSpPr>
        <p:spPr>
          <a:xfrm>
            <a:off x="685800" y="4343400"/>
            <a:ext cx="5486400" cy="4114800"/>
          </a:xfrm>
        </p:spPr>
        <p:txBody>
          <a:bodyPr vert="horz" wrap="square" lIns="91440" tIns="45720" rIns="91440" bIns="45720" numCol="1" spcCol="215900" anchor="t">
            <a:prstTxWarp prst="textNoShape">
              <a:avLst/>
            </a:prstTxWarp>
          </a:bodyPr>
          <a:lstStyle/>
          <a:p>
            <a:pPr>
              <a:defRPr lang="en-us"/>
            </a:pPr>
          </a:p>
        </p:txBody>
      </p:sp>
      <p:sp>
        <p:nvSpPr>
          <p:cNvPr id="4" name="Slide Number Placeholder 3"/>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AQAAAAAAAAA="/>
              </a:ext>
            </a:extLst>
          </p:cNvSpPr>
          <p:nvPr>
            <p:ph type="sldNum" sz="quarter" idx="4294967295"/>
          </p:nvPr>
        </p:nvSpPr>
        <p:spPr>
          <a:xfrm>
            <a:off x="3884930" y="8685530"/>
            <a:ext cx="2971800" cy="457200"/>
          </a:xfrm>
        </p:spPr>
        <p:txBody>
          <a:bodyPr/>
          <a:lstStyle/>
          <a:p>
            <a:pPr>
              <a:defRPr lang="en-us"/>
            </a:pPr>
            <a:fld id="{24747697-D9C9-2180-87CC-2FD53882717A}" type="slidenum">
              <a:t>1</a:t>
            </a:fld>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w0AAAg0AAAmFgAAEAAAACYAAAAIAAAAAQ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EAAAACYAAAAIAAAAAYAAAAAAAAA="/>
              </a:ext>
            </a:extLst>
          </p:cNvSpPr>
          <p:nvPr>
            <p:ph type="subTitle" idx="1"/>
          </p:nvPr>
        </p:nvSpPr>
        <p:spPr>
          <a:xfrm>
            <a:off x="1371600" y="3886200"/>
            <a:ext cx="6400800" cy="1752600"/>
          </a:xfrm>
        </p:spPr>
        <p:txBody>
          <a:bodyPr/>
          <a:lstStyle>
            <a:lvl1pPr marL="0" indent="0" algn="ctr">
              <a:buNone/>
              <a:defRPr lang="en-us">
                <a:solidFill>
                  <a:srgbClr val="8C8C8C"/>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4F9C-D2C9-21B9-87CC-24EC01827171}" type="datetime1">
              <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4CE8-A6C9-21BA-87CC-50EF02827105}"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zVLuXR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6A5A-14C9-219C-87CC-E2C9248271B7}" type="datetime1">
              <a:t>10/23/2019</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6569-27C9-2193-87CC-D1C62B827184}"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zVLuXR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QEAAHA1AACwJQAAEAAAACYAAAAIAAAAAw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zVLuXR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NgnAACwJQAAEAAAACYAAAAIAAAAAw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2B0C-42C9-21DD-87CC-B488658271E1}" type="datetime1">
              <a:t>10/23/2019</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79FF-B1C9-218F-87CC-47DA37827112}"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EAAAACYAAAAI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5980-CEC9-21AF-87CC-38FA1782716D}" type="datetime1">
              <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1E50-1EC9-21E8-87CC-E8BD508271BD}" type="slidenum">
              <a:t>3</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EAAAACYAAAAIAAAAgY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cap="all"/>
            </a:pPr>
            <a:r>
              <a:t>Click to edit Master title style</a:t>
            </a:r>
          </a:p>
        </p:txBody>
      </p:sp>
      <p:sp>
        <p:nvSpPr>
          <p:cNvPr id="3" name="Text Placeholder 2"/>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hEAAEI0AAAcGwAAEAAAACYAAAAIAAAAgY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a:solidFill>
                  <a:srgbClr val="8C8C8C"/>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7DB8-F6C9-218B-87CC-00DE33827155}" type="datetime1">
              <a:t>10/23/2019</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1A48-06C9-21EC-87CC-F0B9548271A5}"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QA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EAAAACYAAAAIAAAAAYAAAAAAAAA="/>
              </a:ext>
            </a:extLst>
          </p:cNvSpPr>
          <p:nvPr>
            <p:ph idx="1"/>
          </p:nvPr>
        </p:nvSpPr>
        <p:spPr>
          <a:xfrm>
            <a:off x="457200" y="1600200"/>
            <a:ext cx="4038600" cy="4526280"/>
          </a:xfrm>
        </p:spPr>
        <p:txBody>
          <a:bodyPr/>
          <a:lstStyle>
            <a:lvl1pPr>
              <a:defRPr lang="en-us" sz="2800"/>
            </a:lvl1pPr>
            <a:lvl2pPr>
              <a:defRPr lang="en-us" sz="2400"/>
            </a:lvl2pPr>
            <a:lvl3pPr>
              <a:defRPr lang="en-us" sz="2000"/>
            </a:lvl3pPr>
            <a:lvl4pPr>
              <a:defRPr lang="en-us" sz="1800"/>
            </a:lvl4pPr>
            <a:lvl5pPr>
              <a:defRPr lang="en-us" sz="1800"/>
            </a:lvl5pPr>
            <a:lvl6pPr>
              <a:defRPr lang="en-us" sz="1800"/>
            </a:lvl6pPr>
            <a:lvl7pPr>
              <a:defRPr lang="en-us" sz="1800"/>
            </a:lvl7pPr>
            <a:lvl8pPr>
              <a:defRPr lang="en-us" sz="1800"/>
            </a:lvl8pPr>
            <a:lvl9pPr>
              <a:defRPr lang="en-us" sz="18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QAI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EAAAACYAAAAIAAAAAYAAAAAAAAA="/>
              </a:ext>
            </a:extLst>
          </p:cNvSpPr>
          <p:nvPr>
            <p:ph idx="2"/>
          </p:nvPr>
        </p:nvSpPr>
        <p:spPr>
          <a:xfrm>
            <a:off x="4648200" y="1600200"/>
            <a:ext cx="4038600" cy="4526280"/>
          </a:xfrm>
        </p:spPr>
        <p:txBody>
          <a:bodyPr/>
          <a:lstStyle>
            <a:lvl1pPr>
              <a:defRPr lang="en-us" sz="2800"/>
            </a:lvl1pPr>
            <a:lvl2pPr>
              <a:defRPr lang="en-us" sz="2400"/>
            </a:lvl2pPr>
            <a:lvl3pPr>
              <a:defRPr lang="en-us" sz="2000"/>
            </a:lvl3pPr>
            <a:lvl4pPr>
              <a:defRPr lang="en-us" sz="1800"/>
            </a:lvl4pPr>
            <a:lvl5pPr>
              <a:defRPr lang="en-us" sz="1800"/>
            </a:lvl5pPr>
            <a:lvl6pPr>
              <a:defRPr lang="en-us" sz="1800"/>
            </a:lvl6pPr>
            <a:lvl7pPr>
              <a:defRPr lang="en-us" sz="1800"/>
            </a:lvl7pPr>
            <a:lvl8pPr>
              <a:defRPr lang="en-us" sz="1800"/>
            </a:lvl8pPr>
            <a:lvl9pPr>
              <a:defRPr lang="en-us" sz="18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22E0-AEC9-21D4-87CC-58816C82710D}" type="datetime1">
              <a:t>10/23/2019</a:t>
            </a:fld>
          </a:p>
        </p:txBody>
      </p:sp>
      <p:sp>
        <p:nvSpPr>
          <p:cNvPr id="6" name="Foot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2991-DFC9-21DF-87CC-298A6782717C}"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gkAAKsbAABhDQAAEAAAACYAAAAIAAAAgY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sbAACwJQAAEAAAACYAAAAIAAAAAYAAAAAAAAA="/>
              </a:ext>
            </a:extLst>
          </p:cNvSpPr>
          <p:nvPr>
            <p:ph idx="2"/>
          </p:nvPr>
        </p:nvSpPr>
        <p:spPr>
          <a:xfrm>
            <a:off x="457200" y="2174875"/>
            <a:ext cx="4040505" cy="3951605"/>
          </a:xfrm>
        </p:spPr>
        <p:txBody>
          <a:bodyPr/>
          <a:lstStyle>
            <a:lvl1pPr>
              <a:defRPr lang="en-us" sz="2400"/>
            </a:lvl1pPr>
            <a:lvl2pPr>
              <a:defRPr lang="en-us" sz="2000"/>
            </a:lvl2pPr>
            <a:lvl3pPr>
              <a:defRPr lang="en-us" sz="1800"/>
            </a:lvl3pPr>
            <a:lvl4pPr>
              <a:defRPr lang="en-us" sz="1600"/>
            </a:lvl4pPr>
            <a:lvl5pPr>
              <a:defRPr lang="en-us" sz="1600"/>
            </a:lvl5pPr>
            <a:lvl6pPr>
              <a:defRPr lang="en-us" sz="1600"/>
            </a:lvl6pPr>
            <a:lvl7pPr>
              <a:defRPr lang="en-us" sz="1600"/>
            </a:lvl7pPr>
            <a:lvl8pPr>
              <a:defRPr lang="en-us" sz="1600"/>
            </a:lvl8pPr>
            <a:lvl9pPr>
              <a:defRPr lang="en-us" sz="16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THAAAcgkAAHA1AABhDQAAEAAAACYAAAAIAAAAgY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THAAAYQ0AAHA1AACwJQAAEAAAACYAAAAIAAAAAYAAAAAAAAA="/>
              </a:ext>
            </a:extLst>
          </p:cNvSpPr>
          <p:nvPr>
            <p:ph idx="4"/>
          </p:nvPr>
        </p:nvSpPr>
        <p:spPr>
          <a:xfrm>
            <a:off x="4645025" y="2174875"/>
            <a:ext cx="4041775" cy="3951605"/>
          </a:xfrm>
        </p:spPr>
        <p:txBody>
          <a:bodyPr/>
          <a:lstStyle>
            <a:lvl1pPr>
              <a:defRPr lang="en-us" sz="2400"/>
            </a:lvl1pPr>
            <a:lvl2pPr>
              <a:defRPr lang="en-us" sz="2000"/>
            </a:lvl2pPr>
            <a:lvl3pPr>
              <a:defRPr lang="en-us" sz="1800"/>
            </a:lvl3pPr>
            <a:lvl4pPr>
              <a:defRPr lang="en-us" sz="1600"/>
            </a:lvl4pPr>
            <a:lvl5pPr>
              <a:defRPr lang="en-us" sz="1600"/>
            </a:lvl5pPr>
            <a:lvl6pPr>
              <a:defRPr lang="en-us" sz="1600"/>
            </a:lvl6pPr>
            <a:lvl7pPr>
              <a:defRPr lang="en-us" sz="1600"/>
            </a:lvl7pPr>
            <a:lvl8pPr>
              <a:defRPr lang="en-us" sz="1600"/>
            </a:lvl8pPr>
            <a:lvl9pPr>
              <a:defRPr lang="en-us" sz="16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7B23-6DC9-218D-87CC-9BD8358271CE}" type="datetime1">
              <a:t>10/23/2019</a:t>
            </a:fld>
          </a:p>
        </p:txBody>
      </p:sp>
      <p:sp>
        <p:nvSpPr>
          <p:cNvPr id="8" name="Footer Placeholder 7"/>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154E-00C9-21E3-87CC-F6B65B8271A3}"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QEAAHA1AAC5CA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1F34-7AC9-21E9-87CC-8CBC518271D9}" type="datetime1">
              <a:t/>
            </a:fld>
          </a:p>
        </p:txBody>
      </p:sp>
      <p:sp>
        <p:nvSpPr>
          <p:cNvPr id="4" name="Foot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7022-6CC9-2186-87CC-9AD33E8271CF}"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6C0B-45C9-219A-87CC-B3CF228271E6}" type="datetime1">
              <a:t>10/23/2019</a:t>
            </a:fld>
          </a:p>
        </p:txBody>
      </p:sp>
      <p:sp>
        <p:nvSpPr>
          <p:cNvPr id="3" name="Footer Placeholder 2"/>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7F04-4AC9-2189-87CC-BCDC318271E9}"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EAAAACYAAAAIAAAAgY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EAAAACYAAAAIAAAAAYAAAAAAAAA="/>
              </a:ext>
            </a:extLst>
          </p:cNvSpPr>
          <p:nvPr>
            <p:ph idx="1"/>
          </p:nvPr>
        </p:nvSpPr>
        <p:spPr>
          <a:xfrm>
            <a:off x="3575050" y="273050"/>
            <a:ext cx="5111750" cy="5853430"/>
          </a:xfrm>
        </p:spPr>
        <p:txBody>
          <a:bodyPr/>
          <a:lstStyle>
            <a:lvl1pPr>
              <a:defRPr lang="en-us" sz="3200"/>
            </a:lvl1pPr>
            <a:lvl2pPr>
              <a:defRPr lang="en-us" sz="2800"/>
            </a:lvl2pPr>
            <a:lvl3pPr>
              <a:defRPr lang="en-us" sz="2400"/>
            </a:lvl3pPr>
            <a:lvl4pPr>
              <a:defRPr lang="en-us" sz="2000"/>
            </a:lvl4pPr>
            <a:lvl5pPr>
              <a:defRPr lang="en-us" sz="2000"/>
            </a:lvl5pPr>
            <a:lvl6pPr>
              <a:defRPr lang="en-us" sz="2000"/>
            </a:lvl6pPr>
            <a:lvl7pPr>
              <a:defRPr lang="en-us" sz="2000"/>
            </a:lvl7pPr>
            <a:lvl8pPr>
              <a:defRPr lang="en-us" sz="2000"/>
            </a:lvl8pPr>
            <a:lvl9pPr>
              <a:defRPr lang="en-us" sz="2000"/>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EAAAACYAAAAIAAAAAYAAAAAAAAA="/>
              </a:ext>
            </a:extLst>
          </p:cNvSpPr>
          <p:nvPr>
            <p:ph idx="2"/>
          </p:nvPr>
        </p:nvSpPr>
        <p:spPr>
          <a:xfrm>
            <a:off x="457200" y="1435100"/>
            <a:ext cx="3008630" cy="4691380"/>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7192-DCC9-2187-87CC-2AD23F82717F}" type="datetime1">
              <a:t>10/23/2019</a:t>
            </a:fld>
          </a:p>
        </p:txBody>
      </p:sp>
      <p:sp>
        <p:nvSpPr>
          <p:cNvPr id="6" name="Foot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5B4F-01C9-21AD-87CC-F7F8158271A2}"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iB0AAMcsAAAFIQAAEAAAACYAAAAIAAAAgY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xQMAAMcsAAAVHQAAEAAAACYAAAAIAAAAAYAAAAAAAAA="/>
              </a:ext>
            </a:extLst>
          </p:cNvSpPr>
          <p:nvPr>
            <p:ph type="pic" idx="1"/>
          </p:nvPr>
        </p:nvSpPr>
        <p:spPr>
          <a:xfrm>
            <a:off x="1792605" y="612775"/>
            <a:ext cx="5486400" cy="4114800"/>
          </a:xfrm>
        </p:spPr>
        <p:txBody>
          <a:bodyPr/>
          <a:lstStyle>
            <a:lvl1pPr marL="0" indent="0">
              <a:buNone/>
              <a:defRPr lang="en-us" sz="3200"/>
            </a:lvl1pPr>
            <a:lvl2pPr marL="457200" indent="0">
              <a:buNone/>
              <a:defRPr lang="en-us" sz="2800"/>
            </a:lvl2pPr>
            <a:lvl3pPr marL="914400" indent="0">
              <a:buNone/>
              <a:defRPr lang="en-us" sz="2400"/>
            </a:lvl3pPr>
            <a:lvl4pPr marL="1371600" indent="0">
              <a:buNone/>
              <a:defRPr lang="en-us" sz="2000"/>
            </a:lvl4pPr>
            <a:lvl5pPr marL="1828800" indent="0">
              <a:buNone/>
              <a:defRPr lang="en-us" sz="2000"/>
            </a:lvl5pPr>
            <a:lvl6pPr marL="2286000" indent="0">
              <a:buNone/>
              <a:defRPr lang="en-us" sz="2000"/>
            </a:lvl6pPr>
            <a:lvl7pPr marL="2743200" indent="0">
              <a:buNone/>
              <a:defRPr lang="en-us" sz="2000"/>
            </a:lvl7pPr>
            <a:lvl8pPr marL="3200400" indent="0">
              <a:buNone/>
              <a:defRPr lang="en-us" sz="2000"/>
            </a:lvl8pPr>
            <a:lvl9pPr marL="3657600" indent="0">
              <a:buNone/>
              <a:defRPr lang="en-us" sz="2000"/>
            </a:lvl9pPr>
          </a:lstStyle>
          <a:p>
            <a:pPr>
              <a:defRPr lang="en-us"/>
            </a:pPr>
          </a:p>
        </p:txBody>
      </p:sp>
      <p:sp>
        <p:nvSpPr>
          <p:cNvPr id="4" name="Text Placeholder 3"/>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HCwAABSEAAMcsAAD4JQAAEAAAACYAAAAIAAAAAYAAAAAAAAA="/>
              </a:ext>
            </a:extLst>
          </p:cNvSpPr>
          <p:nvPr>
            <p:ph idx="2"/>
          </p:nvPr>
        </p:nvSpPr>
        <p:spPr>
          <a:xfrm>
            <a:off x="1792605" y="5367655"/>
            <a:ext cx="5486400" cy="804545"/>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icAAPAPAABZKQAAEAAAACYAAAAIAAAAAAAAAAAAAAA="/>
              </a:ext>
            </a:extLst>
          </p:cNvSpPr>
          <p:nvPr>
            <p:ph type="dt" sz="half" idx="10"/>
          </p:nvPr>
        </p:nvSpPr>
        <p:spPr/>
        <p:txBody>
          <a:bodyPr/>
          <a:lstStyle/>
          <a:p>
            <a:pPr>
              <a:defRPr lang="en-us"/>
            </a:pPr>
            <a:fld id="{247422EE-A0C9-21D4-87CC-56816C827103}" type="datetime1">
              <a:t>10/23/2019</a:t>
            </a:fld>
          </a:p>
        </p:txBody>
      </p:sp>
      <p:sp>
        <p:nvSpPr>
          <p:cNvPr id="6" name="Foot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icAAAglAABZKQAAEAAAACYAAAAI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icAAHA1AABZKQAAEAAAACYAAAAIAAAAAAAAAAAAAAA="/>
              </a:ext>
            </a:extLst>
          </p:cNvSpPr>
          <p:nvPr>
            <p:ph type="sldNum" sz="quarter" idx="12"/>
          </p:nvPr>
        </p:nvSpPr>
        <p:spPr/>
        <p:txBody>
          <a:bodyPr/>
          <a:lstStyle/>
          <a:p>
            <a:pPr>
              <a:defRPr lang="en-us"/>
            </a:pPr>
            <a:fld id="{24744FD8-96C9-21B9-87CC-60EC01827135}"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sQEAAHA1AAC5CAAAEAAAACYAAAAIAAAAvy8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2AkAAHA1AACwJQAAEAAAACYAAAAIAAAAPy8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QAgAAGicAAPAPAABZKQAAEAAAACYAAAAIAAAAv48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4741189-C7C9-21E7-87CC-31B25F827164}" type="datetime1">
              <a:t/>
            </a:fld>
          </a:p>
        </p:txBody>
      </p:sp>
      <p:sp>
        <p:nvSpPr>
          <p:cNvPr id="5" name="Foot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EwAAGicAAAglAABZKQAAEAAAACYAAAAIAAAAv48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KAAAGicAAHA1AABZKQAAEAAAACYAAAAIAAAAv48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4743D6F-21C9-21CB-87CC-D79E73827182}"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marR="0" indent="0" algn="ctr" defTabSz="914400">
        <a:lnSpc>
          <a:spcPct val="100000"/>
        </a:lnSpc>
        <a:spcBef>
          <a:spcPts val="0"/>
        </a:spcBef>
        <a:spcAft>
          <a:spcPts val="0"/>
        </a:spcAft>
        <a:buNone/>
        <a:tabLst/>
        <a:defRPr lang="en-us" sz="44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765"/>
        </a:spcBef>
        <a:spcAft>
          <a:spcPts val="0"/>
        </a:spcAft>
        <a:buClrTx/>
        <a:buSzTx/>
        <a:buFont typeface="Arial" pitchFamily="2" charset="0"/>
        <a:buChar char="•"/>
        <a:tabLst/>
        <a:defRPr lang="en-us" sz="3200" b="0" i="0" u="none" strike="noStrike" kern="1"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670"/>
        </a:spcBef>
        <a:spcAft>
          <a:spcPts val="0"/>
        </a:spcAft>
        <a:buClrTx/>
        <a:buSzTx/>
        <a:buFont typeface="Arial" pitchFamily="2" charset="0"/>
        <a:buChar char="–"/>
        <a:tabLst/>
        <a:defRPr lang="en-us" sz="2800" b="0" i="0" u="none" strike="noStrike" kern="1"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575"/>
        </a:spcBef>
        <a:spcAft>
          <a:spcPts val="0"/>
        </a:spcAft>
        <a:buClrTx/>
        <a:buSzTx/>
        <a:buFont typeface="Arial" pitchFamily="2" charset="0"/>
        <a:buChar char="•"/>
        <a:tabLst/>
        <a:defRPr lang="en-us" sz="2400" b="0" i="0" u="none" strike="noStrike" kern="1"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48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48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gAQAAeAAAAHA1AAC4CwAAEAAAACYAAAAIAAAAASAAAAAAAAA="/>
              </a:ext>
            </a:extLst>
          </p:cNvSpPr>
          <p:nvPr>
            <p:ph type="ctrTitle"/>
          </p:nvPr>
        </p:nvSpPr>
        <p:spPr>
          <a:xfrm>
            <a:off x="304800" y="76200"/>
            <a:ext cx="8382000" cy="1828800"/>
          </a:xfrm>
        </p:spPr>
        <p:txBody>
          <a:bodyPr vert="horz" wrap="square" lIns="91440" tIns="45720" rIns="91440" bIns="45720" numCol="1" spcCol="215900" anchor="ctr">
            <a:prstTxWarp prst="textNoShape">
              <a:avLst/>
            </a:prstTxWarp>
          </a:bodyPr>
          <a:lstStyle/>
          <a:p>
            <a:pPr>
              <a:defRPr lang="en-us" sz="3600"/>
            </a:pPr>
            <a:r>
              <a:t>SLAM IoT-based Project using EKF, FastSLAM on Cloud using multiple clients.</a:t>
            </a:r>
          </a:p>
        </p:txBody>
      </p:sp>
      <p:sp>
        <p:nvSpPr>
          <p:cNvPr id="3" name="Subtitle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AAwAAxhEAAOg1AAD+JAAAAAAAACYAAAAIAAAAASAAAAAAAAA="/>
              </a:ext>
            </a:extLst>
          </p:cNvSpPr>
          <p:nvPr>
            <p:ph type="subTitle" idx="1"/>
          </p:nvPr>
        </p:nvSpPr>
        <p:spPr>
          <a:xfrm>
            <a:off x="609600" y="2889250"/>
            <a:ext cx="8153400" cy="3124200"/>
          </a:xfrm>
        </p:spPr>
        <p:txBody>
          <a:bodyPr vert="horz" wrap="square" lIns="91440" tIns="45720" rIns="91440" bIns="45720" numCol="1" spcCol="215900" anchor="t">
            <a:prstTxWarp prst="textNoShape">
              <a:avLst/>
            </a:prstTxWarp>
          </a:bodyPr>
          <a:lstStyle/>
          <a:p>
            <a:pPr marL="514350" indent="-514350" algn="l">
              <a:defRPr lang="en-us"/>
            </a:pPr>
            <a:r>
              <a:rPr lang="en-us" b="1">
                <a:solidFill>
                  <a:schemeClr val="tx1"/>
                </a:solidFill>
              </a:rPr>
              <a:t>Presented By-</a:t>
            </a:r>
            <a:endParaRPr lang="en-us" b="1">
              <a:solidFill>
                <a:schemeClr val="tx1"/>
              </a:solidFill>
            </a:endParaRPr>
          </a:p>
          <a:p>
            <a:pPr marL="514350" indent="-514350" algn="ctr">
              <a:defRPr lang="en-us"/>
            </a:pPr>
            <a:r>
              <a:rPr lang="en-us">
                <a:solidFill>
                  <a:schemeClr val="tx1"/>
                </a:solidFill>
              </a:rPr>
              <a:t>Ashish Jacob Sam</a:t>
            </a:r>
            <a:endParaRPr lang="en-us">
              <a:solidFill>
                <a:schemeClr val="tx1"/>
              </a:solidFill>
            </a:endParaRPr>
          </a:p>
          <a:p>
            <a:pPr marL="514350" indent="-514350" algn="l">
              <a:defRPr lang="en-us"/>
            </a:pPr>
            <a:r>
              <a:rPr lang="en-us" b="1">
                <a:solidFill>
                  <a:schemeClr val="tx1"/>
                </a:solidFill>
              </a:rPr>
              <a:t>Presented To-</a:t>
            </a:r>
            <a:endParaRPr lang="en-us" b="1">
              <a:solidFill>
                <a:schemeClr val="tx1"/>
              </a:solidFill>
            </a:endParaRPr>
          </a:p>
          <a:p>
            <a:pPr marL="514350" indent="-514350" algn="ctr">
              <a:defRPr lang="en-us">
                <a:solidFill>
                  <a:schemeClr val="tx1"/>
                </a:solidFill>
              </a:defRPr>
            </a:pPr>
            <a:r>
              <a:t>Mr. Chaitanya Mahamuni</a:t>
            </a:r>
          </a:p>
          <a:p>
            <a:pPr marL="514350" indent="-514350">
              <a:defRPr lang="en-us"/>
            </a:pPr>
            <a:endParaRPr 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Extending a Filter</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zM9P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Kalman Filter is a mathematical concept of filtering out the errors.</a:t>
            </a:r>
          </a:p>
          <a:p>
            <a:pPr algn="just">
              <a:defRPr lang="en-us" sz="2000"/>
            </a:pPr>
            <a:r>
              <a:t>It is an optimal estimation algorithm.</a:t>
            </a:r>
          </a:p>
          <a:p>
            <a:pPr algn="just">
              <a:defRPr lang="en-us" sz="2000"/>
            </a:pPr>
            <a:r>
              <a:t>It is an iterative mathematical process that uses a set of equations and consecutive data inputs to estimate the values we are interested in associated with the object.</a:t>
            </a:r>
          </a:p>
          <a:p>
            <a:pPr algn="just">
              <a:defRPr lang="en-us" sz="2000"/>
            </a:pPr>
            <a:r>
              <a:t>Given a set of inputs, subject to noise, Kalman Filter can “filter out” the noise and predicts the output.</a:t>
            </a:r>
          </a:p>
          <a:p>
            <a:pPr marL="0" indent="0" algn="just">
              <a:buNone/>
              <a:defRPr lang="en-us" sz="2000"/>
            </a:pPr>
            <a:r>
              <a:t>Image source: https://i.stack.imgur.com/eM2QC.gif</a:t>
            </a:r>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YAkAADIeAADRKgAACigAABAAAAAmAAAACAAAAP//////////"/>
              </a:ext>
            </a:extLst>
          </p:cNvPicPr>
          <p:nvPr/>
        </p:nvPicPr>
        <p:blipFill>
          <a:blip r:embed="rId2"/>
          <a:stretch>
            <a:fillRect/>
          </a:stretch>
        </p:blipFill>
        <p:spPr>
          <a:xfrm>
            <a:off x="1524000" y="4908550"/>
            <a:ext cx="5436235" cy="160020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Kalman Filter</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marL="0" indent="0">
              <a:buNone/>
              <a:defRPr lang="en-us" sz="2000"/>
            </a:pPr>
            <a:r>
              <a:t>Image Source: https://en.wikipedia.org/wiki/Kalman_filter#/media/File:Basic_concept_of_Kalman_filtering.svg</a:t>
            </a:r>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0AIAAHgPAADYNgAA0CkAABAAAAAmAAAACAAAAP//////////"/>
              </a:ext>
            </a:extLst>
          </p:cNvPicPr>
          <p:nvPr/>
        </p:nvPicPr>
        <p:blipFill>
          <a:blip r:embed="rId2"/>
          <a:stretch>
            <a:fillRect/>
          </a:stretch>
        </p:blipFill>
        <p:spPr>
          <a:xfrm>
            <a:off x="457200" y="2514600"/>
            <a:ext cx="8458200" cy="428244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Kalman Filter</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Kalman Filter helps to get predictions closer to the actual values.</a:t>
            </a:r>
          </a:p>
          <a:p>
            <a:pPr algn="just">
              <a:defRPr lang="en-us" sz="2000"/>
            </a:pPr>
            <a:r>
              <a:t>It is a good option to predict Linear functions.</a:t>
            </a:r>
          </a:p>
          <a:p>
            <a:pPr algn="just">
              <a:defRPr lang="en-us" sz="2000"/>
            </a:pPr>
            <a:r>
              <a:t>For the SLAM-process, distances can be predicted using Kalman Filter</a:t>
            </a:r>
          </a:p>
          <a:p>
            <a:pPr algn="just">
              <a:defRPr lang="en-us" sz="2000"/>
            </a:pPr>
          </a:p>
          <a:p>
            <a:pPr marL="0" indent="0" algn="just">
              <a:buNone/>
              <a:defRPr lang="en-us" sz="2000"/>
            </a:pPr>
            <a:r>
              <a:t>Image Source: https://www.mathworks.com/videos/understanding-kalman-filters-part-1-why-use-kalman-filters--1485813028675.html</a:t>
            </a:r>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PA/HgAAAGgAAAAAAAAAAAAAAAAAAAAAAAAAAAAAABAnAAAQJwAAAAAAAAAAAAAAAAAAAAAAAAAAAAAAAAAAAAAAAAAAAAAUAAAAAAAAAMDA/wAAAAAAZAAAADIAAAAAAAAAZAAAAAAAAAB/f38ACgAAAB8AAABUAAAAT4G9Bf///wEAAAAAAAAAAAAAAAAAAAAAAAAAAAAAAAAAAAAAAAAAAAAAAAJ/f38A7uzhA8zMzADAwP8Af39/AAAAAAAAAAAAAAAAAP///wAAAAAAIQAAABgAAAAUAAAAeAoAAOgXAAD4KgAAMCoAABAAAAAmAAAACAAAAP//////////"/>
              </a:ext>
            </a:extLst>
          </p:cNvPicPr>
          <p:nvPr/>
        </p:nvPicPr>
        <p:blipFill>
          <a:blip r:embed="rId2"/>
          <a:stretch>
            <a:fillRect/>
          </a:stretch>
        </p:blipFill>
        <p:spPr>
          <a:xfrm>
            <a:off x="1701800" y="3886200"/>
            <a:ext cx="5283200" cy="297180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Extended Kalman Filter</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FA3AACwJQAAAAAAACYAAAAIAAAAAQAAAAAAAAA="/>
              </a:ext>
            </a:extLst>
          </p:cNvSpPr>
          <p:nvPr>
            <p:ph type="body" idx="1"/>
          </p:nvPr>
        </p:nvSpPr>
        <p:spPr>
          <a:xfrm>
            <a:off x="457200" y="1600200"/>
            <a:ext cx="8534400" cy="4526280"/>
          </a:xfrm>
        </p:spPr>
        <p:txBody>
          <a:bodyPr/>
          <a:lstStyle/>
          <a:p>
            <a:pPr algn="just">
              <a:defRPr lang="en-us" sz="2000"/>
            </a:pPr>
            <a:r>
              <a:t>For measurements involving angles, the function is non-linear. We need another filter for these values.</a:t>
            </a:r>
          </a:p>
          <a:p>
            <a:pPr algn="just">
              <a:defRPr lang="en-us" sz="2000"/>
            </a:pPr>
            <a:r>
              <a:t>Extended Kalman Filter is used for these non-linear functions.</a:t>
            </a:r>
          </a:p>
          <a:p>
            <a:pPr algn="just">
              <a:defRPr lang="en-us" sz="2000"/>
            </a:pPr>
            <a:r>
              <a:t>We convert trigonometric functions to linear functions by Taylor’s theorem</a:t>
            </a:r>
          </a:p>
          <a:p>
            <a:pPr marL="0" indent="0" algn="just">
              <a:buNone/>
              <a:defRPr lang="en-us" sz="2000"/>
            </a:pPr>
            <a:r>
              <a:t>Picture Source:http://www.goddardconsulting.ca/imagefiles/KF_EKFfigure2.gif</a:t>
            </a:r>
          </a:p>
          <a:p>
            <a:pPr algn="just">
              <a:defRPr lang="en-us" sz="2000"/>
            </a:pPr>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CAgAACAcAABoLgAAMCoAABAAAAAmAAAACAAAAP//////////"/>
              </a:ext>
            </a:extLst>
          </p:cNvPicPr>
          <p:nvPr/>
        </p:nvPicPr>
        <p:blipFill>
          <a:blip r:embed="rId2"/>
          <a:stretch>
            <a:fillRect/>
          </a:stretch>
        </p:blipFill>
        <p:spPr>
          <a:xfrm>
            <a:off x="1305560" y="4572000"/>
            <a:ext cx="6238240" cy="228600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Mathematical representation</a:t>
            </a:r>
          </a:p>
        </p:txBody>
      </p:sp>
      <p:pic>
        <p:nvPicPr>
          <p:cNvPr id="3"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bgIAALgLAADoNQAAEioAABAAAAAmAAAACAAAAP//////////"/>
              </a:ext>
            </a:extLst>
          </p:cNvPicPr>
          <p:nvPr/>
        </p:nvPicPr>
        <p:blipFill>
          <a:blip r:embed="rId2"/>
          <a:stretch>
            <a:fillRect/>
          </a:stretch>
        </p:blipFill>
        <p:spPr>
          <a:xfrm>
            <a:off x="394970" y="1905000"/>
            <a:ext cx="8368030" cy="4933950"/>
          </a:xfrm>
          <a:prstGeom prst="rect">
            <a:avLst/>
          </a:prstGeom>
          <a:noFill/>
          <a:ln>
            <a:noFill/>
          </a:ln>
          <a:effectLst/>
        </p:spPr>
      </p:pic>
      <p:sp>
        <p:nvSpPr>
          <p:cNvPr id="4" name="Textbox1"/>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OAB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AAAAAcAgAAEA4AACoDAAAEAAAACYAAAAIAAAA//////////8="/>
              </a:ext>
            </a:extLst>
          </p:cNvSpPr>
          <p:nvPr/>
        </p:nvSpPr>
        <p:spPr>
          <a:xfrm>
            <a:off x="0" y="1371600"/>
            <a:ext cx="9144000" cy="685800"/>
          </a:xfrm>
          <a:prstGeom prst="rect">
            <a:avLst/>
          </a:prstGeom>
          <a:noFill/>
          <a:ln>
            <a:noFill/>
          </a:ln>
          <a:effectLst/>
        </p:spPr>
        <p:txBody>
          <a:bodyPr vert="horz" wrap="square" numCol="1" spcCol="215900" anchor="t"/>
          <a:lstStyle/>
          <a:p>
            <a:pPr>
              <a:defRPr lang="en-us"/>
            </a:pPr>
            <a:r>
              <a:t>Picture source: https://www.cbcity.de/wp-content/uploads/2013/06/Unterschied-Kalman-Filter-Extended-Kalman-Filter-770x454.png</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FastSLAM</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FastSLAM decomposes the SLAM problem into a robot localization problem, and a collection of landmark estimation problems that are conditioned on the robot pose estimate.</a:t>
            </a:r>
          </a:p>
          <a:p>
            <a:pPr algn="just">
              <a:defRPr lang="en-us" sz="2000"/>
            </a:pPr>
            <a:r>
              <a:t>FastSLAM incorporates a mathematical tool called “Particle Filter”. It has an equivalent mathematical impact and usage as Kalman Filter, but it requires more inputs and outputs an exponential amount of states in the probability distribution.</a:t>
            </a:r>
          </a:p>
          <a:p>
            <a:pPr algn="just">
              <a:defRPr lang="en-us" sz="2000"/>
            </a:pPr>
            <a:r>
              <a:t>FastSLAM is computationally more expensive than EKF-SLAM</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FastSLAM</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The distribution P(X t |U t , Z t , x 0 ) is sampled by individual particles, and each distribution P(m k |X t , Z t ) is calculated analytically by an EKF.</a:t>
            </a:r>
          </a:p>
          <a:p>
            <a:pPr algn="just">
              <a:defRPr lang="en-us" sz="2000"/>
            </a:pPr>
            <a:r>
              <a:t>Because the observations only depend on the map and the robot pose, the estimations of the landmarks become conditionally independent when the path of the robot is given. </a:t>
            </a:r>
          </a:p>
          <a:p>
            <a:pPr algn="just">
              <a:defRPr lang="en-us" sz="2000"/>
            </a:pPr>
            <a:r>
              <a:t>In FastSLAM this means that each EKF is only of size 2 × 2. This implies that FastSLAM only needs to store the diagonal of the covariance matrix P t which is stored in EKF-SLAM, making the SLAM solution linear in the number of landmarks (with a constant depending on the number of particles). This is a big gain compared to the quadratic complexity in EKF-SLAM.</a:t>
            </a: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gaWQ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YAgAAPAAAAPg0AABEBwAAEAAAACYAAAAIAAAAAQAAAAAAAAA="/>
              </a:ext>
            </a:extLst>
          </p:cNvSpPr>
          <p:nvPr>
            <p:ph type="title"/>
          </p:nvPr>
        </p:nvSpPr>
        <p:spPr>
          <a:xfrm>
            <a:off x="381000" y="38100"/>
            <a:ext cx="8229600" cy="1143000"/>
          </a:xfrm>
        </p:spPr>
        <p:txBody>
          <a:bodyPr/>
          <a:lstStyle/>
          <a:p>
            <a:pPr>
              <a:defRPr lang="en-us"/>
            </a:pPr>
            <a:r>
              <a:t>Literature Survey</a:t>
            </a:r>
          </a:p>
        </p:txBody>
      </p:sp>
      <p:sp>
        <p:nvSpPr>
          <p:cNvPr id="3" name="Slide Numb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05DD-93C9-21F3-87CC-65A64B827130}" type="slidenum">
              <a:t>17</a:t>
            </a:fld>
          </a:p>
        </p:txBody>
      </p:sp>
      <p:graphicFrame>
        <p:nvGraphicFramePr>
          <p:cNvPr id="4" name=""/>
          <p:cNvGraphicFramePr>
            <a:graphicFrameLocks noGrp="1"/>
          </p:cNvGraphicFramePr>
          <p:nvPr/>
        </p:nvGraphicFramePr>
        <p:xfrm>
          <a:off x="0" y="1371600"/>
          <a:ext cx="9144000" cy="4786630"/>
        </p:xfrm>
        <a:graphic>
          <a:graphicData uri="http://schemas.openxmlformats.org/drawingml/2006/table">
            <a:tbl>
              <a:tblPr>
                <a:noFill/>
              </a:tblPr>
              <a:tblGrid>
                <a:gridCol w="316230"/>
                <a:gridCol w="1969770"/>
                <a:gridCol w="1143000"/>
                <a:gridCol w="1143000"/>
                <a:gridCol w="1143000"/>
                <a:gridCol w="1143000"/>
                <a:gridCol w="1143000"/>
                <a:gridCol w="1143000"/>
              </a:tblGrid>
              <a:tr h="632460">
                <a:tc>
                  <a:txBody>
                    <a:bodyPr vert="horz" wrap="square" numCol="1"/>
                    <a:lstStyle/>
                    <a:p>
                      <a:pPr marL="0" marR="0" indent="0" algn="l">
                        <a:buNone/>
                        <a:defRPr lang="en-us" sz="1400"/>
                      </a:pPr>
                      <a:r>
                        <a:t>S.no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Paper Title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Authors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Date of Paper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Work Done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Opinion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632460"/>
                  </a:ext>
                </a:extLst>
              </a:tr>
              <a:tr h="2156460">
                <a:tc>
                  <a:txBody>
                    <a:bodyPr vert="horz" wrap="square" numCol="1"/>
                    <a:lstStyle/>
                    <a:p>
                      <a:pPr marL="0" marR="0" indent="0" algn="l">
                        <a:buNone/>
                        <a:defRPr lang="en-us" sz="1400"/>
                      </a:pPr>
                      <a:r>
                        <a:t>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FastSLAM: A Factored Solution to the Simultaneous Localization and Mapping Problem</a:t>
                      </a:r>
                    </a:p>
                    <a:p>
                      <a:pPr marL="0" marR="0" indent="0" algn="l">
                        <a:buNone/>
                        <a:defRPr lang="en-us" sz="1400"/>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Michael Montemerlo, Sebastian Thrun, Daphne Koller and Ben Wegbreit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2002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Solves the SLAM problem more efficiently than the EKF-SLAM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Gives the complexity of O(M log K) as compared to O(K</a:t>
                      </a:r>
                      <a:r>
                        <a:rPr lang="en-us" baseline="30000"/>
                        <a:t>2</a:t>
                      </a:r>
                      <a:r>
                        <a:t>) of EKF</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given approach uses high storage in form of Tree data structure.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 factored approach for implementation of SLAM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2156460"/>
                  </a:ext>
                </a:extLst>
              </a:tr>
              <a:tr h="1703705">
                <a:tc>
                  <a:txBody>
                    <a:bodyPr vert="horz" wrap="square" numCol="1"/>
                    <a:lstStyle/>
                    <a:p>
                      <a:pPr marL="0" marR="0" indent="0" algn="l">
                        <a:buNone/>
                        <a:defRPr lang="en-us" sz="1400"/>
                      </a:pPr>
                      <a:r>
                        <a:t>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FastSLAM 2.0: An Improved Particle Filtering Algorithm for Simultaneous</a:t>
                      </a:r>
                    </a:p>
                    <a:p>
                      <a:pPr marL="0" marR="0" indent="0" algn="l">
                        <a:buNone/>
                        <a:defRPr lang="en-us" sz="1400"/>
                      </a:pPr>
                      <a:r>
                        <a:t>Localization and Mapping that Provably Converges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Michael Montemerlo, Sebastian Thrun, Daphne Koller and Ben Wegbreit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2003</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This paper describes a modiﬁed FastSLAM algorithm that</a:t>
                      </a:r>
                    </a:p>
                    <a:p>
                      <a:pPr marL="0" marR="0" indent="0" algn="l">
                        <a:buNone/>
                        <a:defRPr lang="en-us" sz="1400"/>
                      </a:pPr>
                      <a:r>
                        <a:t>is uniformly superior to the FastSLAM algorithms.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optimization in running time are superior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It takes up more space as the data is re factored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Shows the superiority of FastSLAM 2.0 over its predecessor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17037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YAgAAPAAAAPg0AABEBwAAEAAAACYAAAAIAAAAAQAAAAAAAAA="/>
              </a:ext>
            </a:extLst>
          </p:cNvSpPr>
          <p:nvPr>
            <p:ph type="title"/>
          </p:nvPr>
        </p:nvSpPr>
        <p:spPr>
          <a:xfrm>
            <a:off x="381000" y="38100"/>
            <a:ext cx="8229600" cy="1143000"/>
          </a:xfrm>
        </p:spPr>
        <p:txBody>
          <a:bodyPr/>
          <a:lstStyle/>
          <a:p>
            <a:pPr>
              <a:defRPr lang="en-us"/>
            </a:pPr>
            <a:r>
              <a:t>Literature Survey</a:t>
            </a:r>
          </a:p>
        </p:txBody>
      </p:sp>
      <p:sp>
        <p:nvSpPr>
          <p:cNvPr id="3" name="Slide Numb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7F6D-23C9-2189-87CC-D5DC31827180}" type="slidenum">
              <a:t>18</a:t>
            </a:fld>
          </a:p>
        </p:txBody>
      </p:sp>
      <p:graphicFrame>
        <p:nvGraphicFramePr>
          <p:cNvPr id="4" name=""/>
          <p:cNvGraphicFramePr>
            <a:graphicFrameLocks noGrp="1"/>
          </p:cNvGraphicFramePr>
          <p:nvPr/>
        </p:nvGraphicFramePr>
        <p:xfrm>
          <a:off x="0" y="1371600"/>
          <a:ext cx="9144000" cy="4841240"/>
        </p:xfrm>
        <a:graphic>
          <a:graphicData uri="http://schemas.openxmlformats.org/drawingml/2006/table">
            <a:tbl>
              <a:tblPr>
                <a:noFill/>
              </a:tblPr>
              <a:tblGrid>
                <a:gridCol w="316230"/>
                <a:gridCol w="1969770"/>
                <a:gridCol w="1143000"/>
                <a:gridCol w="1143000"/>
                <a:gridCol w="1143000"/>
                <a:gridCol w="1143000"/>
                <a:gridCol w="1143000"/>
                <a:gridCol w="1143000"/>
              </a:tblGrid>
              <a:tr h="632460">
                <a:tc>
                  <a:txBody>
                    <a:bodyPr vert="horz" wrap="square" numCol="1"/>
                    <a:lstStyle/>
                    <a:p>
                      <a:pPr marL="0" marR="0" indent="0" algn="l">
                        <a:buNone/>
                        <a:defRPr lang="en-us" sz="1400"/>
                      </a:pPr>
                      <a:r>
                        <a:t>S.no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Paper Title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Authors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Date of Paper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Work Done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Opinion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632460"/>
                  </a:ext>
                </a:extLst>
              </a:tr>
              <a:tr h="2156460">
                <a:tc>
                  <a:txBody>
                    <a:bodyPr vert="horz" wrap="square" numCol="1"/>
                    <a:lstStyle/>
                    <a:p>
                      <a:pPr marL="0" marR="0" indent="0" algn="l">
                        <a:buNone/>
                        <a:defRPr lang="en-us" sz="1400"/>
                      </a:pPr>
                      <a:r>
                        <a:t>3</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Simultaneous Localisation and Mapping (SLAM): Part I The Essential Algorithms</a:t>
                      </a:r>
                    </a:p>
                    <a:p>
                      <a:pPr marL="0" marR="0" indent="0" algn="l">
                        <a:buNone/>
                        <a:defRPr lang="en-us" sz="1400"/>
                      </a:p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Hugh Durrant-Whyte, Fellow, IEEE, and Tim Bailey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2006</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Review of SLAM algorithms up to that point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Shows FastSLAM as the preferred method of approach as the computation of it is better compared to the rest.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Does not give much details on the implementation in the case of complex environment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Discussed SLAM problem definition and following algorithms:</a:t>
                      </a:r>
                    </a:p>
                    <a:p>
                      <a:pPr marL="0" marR="0" indent="0" algn="l">
                        <a:buNone/>
                        <a:defRPr lang="en-us" sz="1400"/>
                      </a:pPr>
                      <a:r>
                        <a:t>Extended Kalman Filter</a:t>
                      </a:r>
                    </a:p>
                    <a:p>
                      <a:pPr marL="0" marR="0" indent="0" algn="l">
                        <a:buNone/>
                        <a:defRPr lang="en-us" sz="1400"/>
                      </a:pPr>
                      <a:r>
                        <a:t>Rao-Backwellised Filter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2156460"/>
                  </a:ext>
                </a:extLst>
              </a:tr>
              <a:tr h="1703705">
                <a:tc>
                  <a:txBody>
                    <a:bodyPr vert="horz" wrap="square" numCol="1"/>
                    <a:lstStyle/>
                    <a:p>
                      <a:pPr marL="0" marR="0" indent="0" algn="l">
                        <a:buNone/>
                        <a:defRPr lang="en-us" sz="1400"/>
                      </a:pPr>
                      <a:r>
                        <a:t>4</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 Tutorial on Graph-Based SLAM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Giorgio Grisetti Rainer Kümmerle Cyrill Stachniss Wolfram Burgard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2009</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Presents a tutorial of Grpah-based SLAM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It is easy to implement in a simple 2D and 3D based mapping by building a dataset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For sufficiently large environment, the constructed Graph requires too much resources.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Discussed implementation of SLAM using Graph-Based approach</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170370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YAgAAPAAAAPg0AABEBwAAEAAAACYAAAAIAAAAAQAAAAAAAAA="/>
              </a:ext>
            </a:extLst>
          </p:cNvSpPr>
          <p:nvPr>
            <p:ph type="title"/>
          </p:nvPr>
        </p:nvSpPr>
        <p:spPr>
          <a:xfrm>
            <a:off x="381000" y="38100"/>
            <a:ext cx="8229600" cy="1143000"/>
          </a:xfrm>
        </p:spPr>
        <p:txBody>
          <a:bodyPr/>
          <a:lstStyle/>
          <a:p>
            <a:pPr>
              <a:defRPr lang="en-us"/>
            </a:pPr>
            <a:r>
              <a:t>Literature Survey</a:t>
            </a:r>
          </a:p>
        </p:txBody>
      </p:sp>
      <p:sp>
        <p:nvSpPr>
          <p:cNvPr id="3" name="Slide Numb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357-19C9-21C5-87CC-EF907D8271BA}" type="slidenum">
              <a:t>19</a:t>
            </a:fld>
          </a:p>
        </p:txBody>
      </p:sp>
      <p:graphicFrame>
        <p:nvGraphicFramePr>
          <p:cNvPr id="4" name=""/>
          <p:cNvGraphicFramePr>
            <a:graphicFrameLocks noGrp="1"/>
          </p:cNvGraphicFramePr>
          <p:nvPr/>
        </p:nvGraphicFramePr>
        <p:xfrm>
          <a:off x="0" y="1371600"/>
          <a:ext cx="9144000" cy="4429125"/>
        </p:xfrm>
        <a:graphic>
          <a:graphicData uri="http://schemas.openxmlformats.org/drawingml/2006/table">
            <a:tbl>
              <a:tblPr>
                <a:noFill/>
              </a:tblPr>
              <a:tblGrid>
                <a:gridCol w="316230"/>
                <a:gridCol w="1076325"/>
                <a:gridCol w="1060450"/>
                <a:gridCol w="654685"/>
                <a:gridCol w="1666240"/>
                <a:gridCol w="2084070"/>
                <a:gridCol w="1143000"/>
                <a:gridCol w="1143000"/>
              </a:tblGrid>
              <a:tr h="632460">
                <a:tc>
                  <a:txBody>
                    <a:bodyPr vert="horz" wrap="square" numCol="1"/>
                    <a:lstStyle/>
                    <a:p>
                      <a:pPr marL="0" marR="0" indent="0" algn="l">
                        <a:buNone/>
                        <a:defRPr lang="en-us" sz="1400"/>
                      </a:pPr>
                      <a:r>
                        <a:t>S.no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Paper Title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Authors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Date of Paper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Work Done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Opinion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632460"/>
                  </a:ext>
                </a:extLst>
              </a:tr>
              <a:tr h="1489710">
                <a:tc>
                  <a:txBody>
                    <a:bodyPr vert="horz" wrap="square" numCol="1"/>
                    <a:lstStyle/>
                    <a:p>
                      <a:pPr marL="0" marR="0" indent="0" algn="l">
                        <a:buNone/>
                        <a:defRPr lang="en-us" sz="1400"/>
                      </a:pPr>
                      <a:r>
                        <a:t>5</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Cloud-based Parallel Implementation of SLAM for Mobile Robots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Supun Kamburugamuve, Hengjing He, Geoffrey Fox, David Crandall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2016</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Setting up a client bot sending parallel data to Cloud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mobile robot does not require much resources as SLAM processing is done by the server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Does not optimise the problem in any way. The server still has to process along with send/receive data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Implementation of IoT-based SLAM to upload data and process it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1489710"/>
                  </a:ext>
                </a:extLst>
              </a:tr>
              <a:tr h="1798955">
                <a:tc>
                  <a:txBody>
                    <a:bodyPr vert="horz" wrap="square" numCol="1"/>
                    <a:lstStyle/>
                    <a:p>
                      <a:pPr marL="0" marR="0" indent="0" algn="l">
                        <a:buNone/>
                        <a:defRPr lang="en-us" sz="1400"/>
                      </a:pPr>
                      <a:r>
                        <a:t>6</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FastSLAM 2.0 tracking and mapping as a Cloud Robotics service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Shimaa S Ali,</a:t>
                      </a:r>
                    </a:p>
                    <a:p>
                      <a:pPr marL="0" marR="0" indent="0" algn="l">
                        <a:buNone/>
                        <a:defRPr lang="en-us" sz="1400"/>
                      </a:pPr>
                      <a:r>
                        <a:t>Abdallah Hamaad,</a:t>
                      </a:r>
                    </a:p>
                    <a:p>
                      <a:pPr marL="0" marR="0" indent="0" algn="l">
                        <a:buNone/>
                        <a:defRPr lang="en-us" sz="1400"/>
                      </a:pPr>
                      <a:r>
                        <a:t>Adly S. Tag Eldien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2017</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SLAM problem is divided into 2 parallel tasks. Mapping and localization are concurrently operated in the cloud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results show that the computational cost of the tracking process in </a:t>
                      </a:r>
                    </a:p>
                    <a:p>
                      <a:pPr marL="0" marR="0" indent="0" algn="l">
                        <a:buNone/>
                        <a:defRPr lang="en-us" sz="1400"/>
                      </a:pPr>
                      <a:r>
                        <a:t>the Cloud is reduced by 83.6% as compared to its execution on a single robot platform.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The set-up requirements are very High as it uses Big Data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Discussed implementation of SLAM using Graph-Based approach</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1798955"/>
                  </a:ext>
                </a:extLst>
              </a:tr>
            </a:tbl>
          </a:graphicData>
        </a:graphic>
      </p:graphicFrame>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Presentation Outline</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CAcAACwJQAAEAAAACYAAAAIAAAAAQAAAAAAAAA="/>
              </a:ext>
            </a:extLst>
          </p:cNvSpPr>
          <p:nvPr>
            <p:ph type="body" idx="1"/>
          </p:nvPr>
        </p:nvSpPr>
        <p:spPr>
          <a:xfrm>
            <a:off x="457200" y="1600200"/>
            <a:ext cx="4114800" cy="4526280"/>
          </a:xfrm>
        </p:spPr>
        <p:txBody>
          <a:bodyPr/>
          <a:lstStyle/>
          <a:p>
            <a:pPr>
              <a:defRPr lang="en-us" sz="2000"/>
            </a:pPr>
            <a:r>
              <a:t>Concept of SLAM</a:t>
            </a:r>
          </a:p>
          <a:p>
            <a:pPr>
              <a:defRPr lang="en-us" sz="2000"/>
            </a:pPr>
            <a:r>
              <a:t>IoT</a:t>
            </a:r>
          </a:p>
          <a:p>
            <a:pPr>
              <a:defRPr lang="en-us" sz="2000"/>
            </a:pPr>
            <a:r>
              <a:t>Applications of IoT</a:t>
            </a:r>
          </a:p>
          <a:p>
            <a:pPr>
              <a:defRPr lang="en-us" sz="2000"/>
            </a:pPr>
            <a:r>
              <a:t>Solving the SLAM Problem</a:t>
            </a:r>
          </a:p>
          <a:p>
            <a:pPr>
              <a:defRPr lang="en-us" sz="2000"/>
            </a:pPr>
            <a:r>
              <a:t>Problem of Simplistic Approach</a:t>
            </a:r>
          </a:p>
          <a:p>
            <a:pPr>
              <a:defRPr lang="en-us" sz="2000"/>
            </a:pPr>
            <a:r>
              <a:t>Extending a Filter</a:t>
            </a:r>
          </a:p>
          <a:p>
            <a:pPr>
              <a:defRPr lang="en-us" sz="2000"/>
            </a:pPr>
            <a:r>
              <a:t>Kalman Filter</a:t>
            </a:r>
          </a:p>
          <a:p>
            <a:pPr>
              <a:defRPr lang="en-us" sz="2000"/>
            </a:pPr>
            <a:r>
              <a:t>Extended Kalman Filter</a:t>
            </a:r>
          </a:p>
          <a:p>
            <a:pPr>
              <a:defRPr lang="en-us" sz="2000"/>
            </a:pPr>
            <a:r>
              <a:t>FastSLAM</a:t>
            </a:r>
          </a:p>
        </p:txBody>
      </p:sp>
      <p:sp>
        <p:nvSpPr>
          <p:cNvPr id="4" name="SlideText2"/>
          <p:cNvSpPr>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AgHAAA2AkAAHA1AACwJQAAEAAAACYAAAAIAAAA//////////8="/>
              </a:ext>
            </a:extLst>
          </p:cNvSpPr>
          <p:nvPr/>
        </p:nvSpPr>
        <p:spPr>
          <a:xfrm>
            <a:off x="4572000" y="1600200"/>
            <a:ext cx="4114800" cy="4526280"/>
          </a:xfrm>
          <a:prstGeom prst="rect">
            <a:avLst/>
          </a:prstGeom>
          <a:noFill/>
          <a:ln>
            <a:noFill/>
          </a:ln>
          <a:effectLst/>
        </p:spPr>
        <p:txBody>
          <a:bodyPr vert="horz" wrap="square" numCol="1" spcCol="215900" anchor="t"/>
          <a:lstStyle/>
          <a:p>
            <a:pPr marL="342900" indent="-342900">
              <a:spcBef>
                <a:spcPts val="765"/>
              </a:spcBef>
              <a:buFont typeface="Arial" pitchFamily="2" charset="0"/>
              <a:buChar char="•"/>
              <a:defRPr lang="en-us" sz="2000"/>
            </a:pPr>
            <a:r>
              <a:t>Literature Survey</a:t>
            </a:r>
          </a:p>
          <a:p>
            <a:pPr marL="342900" indent="-342900">
              <a:spcBef>
                <a:spcPts val="765"/>
              </a:spcBef>
              <a:buFont typeface="Arial" pitchFamily="2" charset="0"/>
              <a:buChar char="•"/>
              <a:defRPr lang="en-us" sz="2000"/>
            </a:pPr>
            <a:r>
              <a:t>Research Gaps</a:t>
            </a:r>
          </a:p>
          <a:p>
            <a:pPr marL="342900" indent="-342900">
              <a:spcBef>
                <a:spcPts val="765"/>
              </a:spcBef>
              <a:buFont typeface="Arial" pitchFamily="2" charset="0"/>
              <a:buChar char="•"/>
              <a:defRPr lang="en-us" sz="2000"/>
            </a:pPr>
            <a:r>
              <a:t>Problem Statement</a:t>
            </a:r>
          </a:p>
          <a:p>
            <a:pPr marL="342900" indent="-342900">
              <a:spcBef>
                <a:spcPts val="765"/>
              </a:spcBef>
              <a:buFont typeface="Arial" pitchFamily="2" charset="0"/>
              <a:buChar char="•"/>
              <a:defRPr lang="en-us" sz="2000"/>
            </a:pPr>
            <a:r>
              <a:t>Objective of the Work</a:t>
            </a:r>
          </a:p>
          <a:p>
            <a:pPr marL="342900" indent="-342900">
              <a:spcBef>
                <a:spcPts val="765"/>
              </a:spcBef>
              <a:buFont typeface="Arial" pitchFamily="2" charset="0"/>
              <a:buChar char="•"/>
              <a:defRPr lang="en-us" sz="2000"/>
            </a:pPr>
            <a:r>
              <a:t>System Block Diagram</a:t>
            </a:r>
          </a:p>
          <a:p>
            <a:pPr marL="342900" indent="-342900">
              <a:spcBef>
                <a:spcPts val="765"/>
              </a:spcBef>
              <a:buFont typeface="Arial" pitchFamily="2" charset="0"/>
              <a:buChar char="•"/>
              <a:defRPr lang="en-us" sz="2000"/>
            </a:pPr>
            <a:r>
              <a:t>Progress of work till Date</a:t>
            </a:r>
          </a:p>
          <a:p>
            <a:pPr marL="342900" indent="-342900">
              <a:spcBef>
                <a:spcPts val="765"/>
              </a:spcBef>
              <a:buFont typeface="Arial" pitchFamily="2" charset="0"/>
              <a:buChar char="•"/>
              <a:defRPr lang="en-us" sz="2000"/>
            </a:pPr>
            <a:r>
              <a:t>Future Plan and Plan of Action</a:t>
            </a:r>
          </a:p>
          <a:p>
            <a:pPr marL="342900" indent="-342900">
              <a:spcBef>
                <a:spcPts val="765"/>
              </a:spcBef>
              <a:buFont typeface="Arial" pitchFamily="2" charset="0"/>
              <a:buChar char="•"/>
              <a:defRPr lang="en-us" sz="2000"/>
            </a:pPr>
            <a:r>
              <a:t>References</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YAgAAPAAAAPg0AABEBwAAEAAAACYAAAAIAAAAAQAAAAAAAAA="/>
              </a:ext>
            </a:extLst>
          </p:cNvSpPr>
          <p:nvPr>
            <p:ph type="title"/>
          </p:nvPr>
        </p:nvSpPr>
        <p:spPr>
          <a:xfrm>
            <a:off x="381000" y="38100"/>
            <a:ext cx="8229600" cy="1143000"/>
          </a:xfrm>
        </p:spPr>
        <p:txBody>
          <a:bodyPr/>
          <a:lstStyle/>
          <a:p>
            <a:pPr>
              <a:defRPr lang="en-us"/>
            </a:pPr>
            <a:r>
              <a:t>Literature Survey</a:t>
            </a:r>
          </a:p>
        </p:txBody>
      </p:sp>
      <p:sp>
        <p:nvSpPr>
          <p:cNvPr id="3" name="Slide Number Placeholder 4"/>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AD7-99C9-21CC-87CC-6F997482713A}" type="slidenum">
              <a:t>20</a:t>
            </a:fld>
          </a:p>
        </p:txBody>
      </p:sp>
      <p:graphicFrame>
        <p:nvGraphicFramePr>
          <p:cNvPr id="4" name=""/>
          <p:cNvGraphicFramePr>
            <a:graphicFrameLocks noGrp="1"/>
          </p:cNvGraphicFramePr>
          <p:nvPr/>
        </p:nvGraphicFramePr>
        <p:xfrm>
          <a:off x="0" y="1371600"/>
          <a:ext cx="9144000" cy="3696970"/>
        </p:xfrm>
        <a:graphic>
          <a:graphicData uri="http://schemas.openxmlformats.org/drawingml/2006/table">
            <a:tbl>
              <a:tblPr>
                <a:noFill/>
              </a:tblPr>
              <a:tblGrid>
                <a:gridCol w="316230"/>
                <a:gridCol w="1076325"/>
                <a:gridCol w="1060450"/>
                <a:gridCol w="654685"/>
                <a:gridCol w="1666240"/>
                <a:gridCol w="2084070"/>
                <a:gridCol w="1143000"/>
                <a:gridCol w="1143000"/>
              </a:tblGrid>
              <a:tr h="632460">
                <a:tc>
                  <a:txBody>
                    <a:bodyPr vert="horz" wrap="square" numCol="1"/>
                    <a:lstStyle/>
                    <a:p>
                      <a:pPr marL="0" marR="0" indent="0" algn="l">
                        <a:buNone/>
                        <a:defRPr lang="en-us" sz="1400"/>
                      </a:pPr>
                      <a:r>
                        <a:t>S.no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Paper Title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Authors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Date of Paper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Work Done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Disadvantages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Opinion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632460"/>
                  </a:ext>
                </a:extLst>
              </a:tr>
              <a:tr h="1489710">
                <a:tc>
                  <a:txBody>
                    <a:bodyPr vert="horz" wrap="square" numCol="1"/>
                    <a:lstStyle/>
                    <a:p>
                      <a:pPr marL="0" marR="0" indent="0" algn="l">
                        <a:buNone/>
                        <a:defRPr lang="en-us" sz="1400"/>
                      </a:pPr>
                      <a:r>
                        <a:t>7</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Cloud-based map alignment strategies</a:t>
                      </a:r>
                    </a:p>
                    <a:p>
                      <a:pPr marL="0" marR="0" indent="0" algn="l">
                        <a:buNone/>
                        <a:defRPr lang="en-us" sz="1400"/>
                      </a:pPr>
                      <a:r>
                        <a:t>for multi-robot FastSLAM 2.0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Shimaa S Ali,</a:t>
                      </a:r>
                    </a:p>
                    <a:p>
                      <a:pPr marL="0" marR="0" indent="0" algn="l">
                        <a:buNone/>
                        <a:defRPr lang="en-us" sz="1400"/>
                      </a:pPr>
                      <a:r>
                        <a:t>Abdallah Hamaad,</a:t>
                      </a:r>
                    </a:p>
                    <a:p>
                      <a:pPr marL="0" marR="0" indent="0" algn="l">
                        <a:buNone/>
                        <a:defRPr lang="en-us" sz="1400"/>
                      </a:pPr>
                      <a:r>
                        <a:t>Adly S. Tag Eldien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2018</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It  proposes an efficient architecture for cloud-based cooperative simultaneous</a:t>
                      </a:r>
                    </a:p>
                    <a:p>
                      <a:pPr marL="0" marR="0" indent="0" algn="l">
                        <a:buNone/>
                        <a:defRPr lang="en-us" sz="1400"/>
                      </a:pPr>
                      <a:r>
                        <a:t>localization and mapping to parallel compute its complex steps via the multiprocessor (computing nodes) and free the robots</a:t>
                      </a:r>
                    </a:p>
                    <a:p>
                      <a:pPr marL="0" marR="0" indent="0" algn="l">
                        <a:buNone/>
                        <a:defRPr lang="en-us" sz="1400"/>
                      </a:pPr>
                      <a:r>
                        <a:t>from all of the computation efforts.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This work improves the map alignment part using hybrid combination</a:t>
                      </a:r>
                    </a:p>
                    <a:p>
                      <a:pPr marL="0" marR="0" indent="0" algn="l">
                        <a:buNone/>
                        <a:defRPr lang="en-us" sz="1400"/>
                      </a:pPr>
                      <a:r>
                        <a:t>strategies, random sample consensus, and inter-robot observations to exploit fully their advantages.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Dependants of clients on servers. The architecture runs on Big-Data and requires lots of resources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a:buNone/>
                        <a:defRPr lang="en-us" sz="1400"/>
                      </a:pPr>
                      <a:r>
                        <a:t>Improvements on Client-Server architecture for SLAM process.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75899853" type="min" val="148971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giAQ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Research Gaps</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Most of these research work hinges on the Server doing the full process. The clients are reduced to just being a remote sensors.</a:t>
            </a:r>
          </a:p>
          <a:p>
            <a:pPr algn="just">
              <a:defRPr lang="en-us" sz="2000"/>
            </a:pPr>
            <a:r>
              <a:t>There is almost no information processing to be done by the clients before sending to the server.</a:t>
            </a:r>
          </a:p>
          <a:p>
            <a:pPr algn="just">
              <a:defRPr lang="en-us" sz="2000"/>
            </a:pPr>
            <a:r>
              <a:t>This makes the client-machines completely dependant on the server</a:t>
            </a: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Problem Statement </a:t>
            </a:r>
          </a:p>
        </p:txBody>
      </p:sp>
      <p:sp>
        <p:nvSpPr>
          <p:cNvPr id="3"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CAAAAAAAAA="/>
              </a:ext>
            </a:extLst>
          </p:cNvSpPr>
          <p:nvPr>
            <p:ph type="body" idx="1"/>
          </p:nvPr>
        </p:nvSpPr>
        <p:spPr/>
        <p:txBody>
          <a:bodyPr vert="horz" wrap="square" lIns="91440" tIns="45720" rIns="91440" bIns="45720" numCol="1" spcCol="215900" anchor="t">
            <a:prstTxWarp prst="textNoShape">
              <a:avLst/>
            </a:prstTxWarp>
          </a:bodyPr>
          <a:lstStyle/>
          <a:p>
            <a:pPr marL="514350" indent="-514350" algn="just">
              <a:buFont typeface="Wingdings" pitchFamily="2" charset="2"/>
              <a:buChar char=""/>
              <a:defRPr lang="en-us" sz="2000"/>
            </a:pPr>
            <a:r>
              <a:t>In this project, we intend to utilize the algorithms and set it for multiple bots(clients) sending data to a single server.</a:t>
            </a:r>
          </a:p>
          <a:p>
            <a:pPr marL="514350" indent="-514350" algn="just">
              <a:buFont typeface="Wingdings" pitchFamily="2" charset="2"/>
              <a:buChar char=""/>
              <a:defRPr lang="en-us" sz="2000"/>
            </a:pPr>
            <a:r>
              <a:t>Thus we intend to create a novel algorithm to give better results over previous work done on SLAM.</a:t>
            </a:r>
          </a:p>
          <a:p>
            <a:pPr marL="514350" indent="-514350" algn="just">
              <a:buFont typeface="Wingdings" pitchFamily="2" charset="2"/>
              <a:buChar char=""/>
              <a:defRPr lang="en-us" sz="2000"/>
            </a:pPr>
            <a:r>
              <a:t>The aim is to generate a reliable Map of the scouted area.</a:t>
            </a:r>
          </a:p>
          <a:p>
            <a:pPr marL="514350" indent="-514350" algn="just">
              <a:buFont typeface="Wingdings" pitchFamily="2" charset="2"/>
              <a:buChar char=""/>
              <a:defRPr lang="en-us" sz="2000"/>
            </a:pPr>
            <a:r>
              <a:t>The generated Map is somewhat processed in the client machines as well.</a:t>
            </a:r>
          </a:p>
          <a:p>
            <a:pPr marL="514350" indent="-514350" algn="just">
              <a:buFont typeface="Wingdings" pitchFamily="2" charset="2"/>
              <a:buChar char=""/>
              <a:defRPr lang="en-us" sz="2000"/>
            </a:pPr>
            <a:r>
              <a:t>The client should do some data processing on its own in case it is disconnected from the Server.</a:t>
            </a:r>
          </a:p>
        </p:txBody>
      </p:sp>
      <p:sp>
        <p:nvSpPr>
          <p:cNvPr id="4"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6A6F-21C9-219C-87CC-D7C924827182}"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M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Objective of the work</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M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AAAAACYAAAAIAAAAAQAAAAAAAAA="/>
              </a:ext>
            </a:extLst>
          </p:cNvSpPr>
          <p:nvPr>
            <p:ph type="body" idx="1"/>
          </p:nvPr>
        </p:nvSpPr>
        <p:spPr>
          <a:xfrm>
            <a:off x="457200" y="1600200"/>
            <a:ext cx="8229600" cy="4526280"/>
          </a:xfrm>
        </p:spPr>
        <p:txBody>
          <a:bodyPr/>
          <a:lstStyle/>
          <a:p>
            <a:pPr algn="just">
              <a:defRPr lang="en-us" sz="2000"/>
            </a:pPr>
            <a:r>
              <a:t>To implement a framework for SLAM and generate a map of the scouted area.</a:t>
            </a:r>
          </a:p>
          <a:p>
            <a:pPr algn="just">
              <a:defRPr lang="en-us" sz="2000"/>
            </a:pPr>
            <a:r>
              <a:t>To utilize a novel algorithm giving a reduced error rate over previous SLAM algorithms.</a:t>
            </a:r>
          </a:p>
          <a:p>
            <a:pPr algn="just">
              <a:defRPr lang="en-us" sz="2000"/>
            </a:pPr>
            <a:r>
              <a:t>To set-up multiple clients to gather information and send the data to a server.</a:t>
            </a:r>
          </a:p>
          <a:p>
            <a:pPr algn="just">
              <a:defRPr lang="en-us" sz="2000"/>
            </a:pPr>
            <a:r>
              <a:t>To make the clients to pre-process the data so that client itself can retain and use this data.</a:t>
            </a:r>
          </a:p>
          <a:p>
            <a:pPr algn="just">
              <a:defRPr lang="en-us" sz="2000"/>
            </a:pPr>
            <a:r>
              <a:t>To attempt to utilize multiple filters for getting a better approximation of the given data</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System Block Diagram</a:t>
            </a:r>
          </a:p>
        </p:txBody>
      </p:sp>
      <p:sp>
        <p:nvSpPr>
          <p:cNvPr id="3" name="Rectangle1"/>
          <p:cNvSpPr>
            <a:extLst>
              <a:ext uri="smNativeData">
                <pr:smNativeData xmlns:pr="smNativeData" val="SMDATA_13_zVLuXRMAAAAlAAAAZAAAAA8BAAAAkAAAAEgAAACQAAAASAAAAAAAAAAAAAAAAAAAAAEAAABQAAAAAAAAAAAA4D8AAAAAAADgPwAAAAAAAOA/AAAAAAAA4D8AAAAAAADgPwAAAAAAAOA/AAAAAAAA4D8AAAAAAADgPwAAAAAAAOA/AAAAAAAA4D8CAAAAjAAAAAEAAAAAAAAAT4G9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AAAAAAAAAAA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CgBQAA8A8AANARAAAAHgAAEAAAACYAAAAIAAAA//////////8="/>
              </a:ext>
            </a:extLst>
          </p:cNvSpPr>
          <p:nvPr/>
        </p:nvSpPr>
        <p:spPr>
          <a:xfrm>
            <a:off x="914400" y="2590800"/>
            <a:ext cx="1981200" cy="2286000"/>
          </a:xfrm>
          <a:prstGeom prst="rect">
            <a:avLst/>
          </a:prstGeom>
          <a:solidFill>
            <a:schemeClr val="accent1"/>
          </a:solidFill>
          <a:ln w="12700" cap="flat" cmpd="sng" algn="ctr">
            <a:solidFill>
              <a:schemeClr val="tx1"/>
            </a:solidFill>
            <a:prstDash val="solid"/>
            <a:headEnd type="none"/>
            <a:tailEnd type="none"/>
          </a:ln>
          <a:effectLst/>
        </p:spPr>
      </p:sp>
      <p:sp>
        <p:nvSpPr>
          <p:cNvPr id="4" name="Rectangle2"/>
          <p:cNvSpPr>
            <a:extLst>
              <a:ext uri="smNativeData">
                <pr:smNativeData xmlns:pr="smNativeData" val="SMDATA_13_zVLuXRMAAAAlAAAAZAAAAA8BAAAAkAAAAEgAAACQAAAASAAAAAAAAAAAAAAAAAAAAAEAAABQAAAAAAAAAAAA4D8AAAAAAADgPwAAAAAAAOA/AAAAAAAA4D8AAAAAAADgPwAAAAAAAOA/AAAAAAAA4D8AAAAAAADgPwAAAAAAAOA/AAAAAAAA4D8CAAAAjAAAAAEAAAAAAAAAm7tZ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Cbu1kJ////AQAAAAAAAAAAAAAAAAAAAAAAAAAAAAAAAAAAAAAAAAAAAAAAAn9/fwDu7OEDzMzMAMDA/wB/f38AAAAAAAAAAAAAAAAAAAAAAAAAAAAhAAAAGAAAABQAAADoJgAAgBYAACArAAAwGwAAEAAAACYAAAAIAAAA//////////8="/>
              </a:ext>
            </a:extLst>
          </p:cNvSpPr>
          <p:nvPr/>
        </p:nvSpPr>
        <p:spPr>
          <a:xfrm>
            <a:off x="6324600" y="3657600"/>
            <a:ext cx="685800" cy="762000"/>
          </a:xfrm>
          <a:prstGeom prst="rect">
            <a:avLst/>
          </a:prstGeom>
          <a:solidFill>
            <a:schemeClr val="accent3"/>
          </a:solidFill>
          <a:ln w="12700" cap="flat" cmpd="sng" algn="ctr">
            <a:solidFill>
              <a:schemeClr val="tx1"/>
            </a:solidFill>
            <a:prstDash val="solid"/>
            <a:headEnd type="none"/>
            <a:tailEnd type="none"/>
          </a:ln>
          <a:effectLst/>
        </p:spPr>
      </p:sp>
      <p:sp>
        <p:nvSpPr>
          <p:cNvPr id="5" name="Line1"/>
          <p:cNvSpPr>
            <a:extLst>
              <a:ext uri="smNativeData">
                <pr:smNativeData xmlns:pr="smNativeData" val="SMDATA_13_zVLuXR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BAAAAlgAAAJY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z+Pg4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AEgAAOxkAAPglAAA9GQAAEAAAACYAAAAIAAAA//////////8="/>
              </a:ext>
            </a:extLst>
          </p:cNvSpPr>
          <p:nvPr/>
        </p:nvSpPr>
        <p:spPr>
          <a:xfrm flipH="1" flipV="1">
            <a:off x="3048000" y="4101465"/>
            <a:ext cx="3124200" cy="1270"/>
          </a:xfrm>
          <a:prstGeom prst="line">
            <a:avLst/>
          </a:prstGeom>
          <a:noFill/>
          <a:ln w="12700" cap="flat" cmpd="sng" algn="ctr">
            <a:solidFill>
              <a:schemeClr val="tx1"/>
            </a:solidFill>
            <a:prstDash val="solid"/>
            <a:headEnd type="stealth" w="lg" len="lg"/>
            <a:tailEnd type="stealth" w="lg" len="lg"/>
          </a:ln>
          <a:effectLst/>
        </p:spPr>
      </p:sp>
      <p:sp>
        <p:nvSpPr>
          <p:cNvPr id="6" name="Rectangle3"/>
          <p:cNvSpPr>
            <a:extLst>
              <a:ext uri="smNativeData">
                <pr:smNativeData xmlns:pr="smNativeData" val="SMDATA_13_zVLuXRMAAAAlAAAAZAAAAA8BAAAAkAAAAEgAAACQAAAASAAAAAAAAAAAAAAAAAAAAAEAAABQAAAAAAAAAAAA4D8AAAAAAADgPwAAAAAAAOA/AAAAAAAA4D8AAAAAAADgPwAAAAAAAOA/AAAAAAAA4D8AAAAAAADgPwAAAAAAAOA/AAAAAAAA4D8CAAAAjAAAAAEAAAAAAAAAm7tZ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xhOmcMAAAAEAAAAAAAAAAAAAAAAAAAAAAAAAAeAAAAaAAAAAAAAAAAAAAAAAAAAAAAAAAAAAAAECcAABAnAAAAAAAAAAAAAAAAAAAAAAAAAAAAAAAAAAAAAAAAAAAAABQAAAAAAAAAwMD/AAAAAABkAAAAMgAAAAAAAABkAAAAAAAAAH9/fwAKAAAAHwAAAFQAAACbu1kJ////AQAAAAAAAAAAAAAAAAAAAAAAAAAAAAAAAAAAAAAAAAAAAAAAAn9/fwDu7OEDzMzMAMDA/wB/f38AAAAAAAAAAAAAAAAAAAAAAAAAAAAhAAAAGAAAABQAAADoJgAAaBAAACArAAAYFQAAEAAAACYAAAAIAAAA//////////8="/>
              </a:ext>
            </a:extLst>
          </p:cNvSpPr>
          <p:nvPr/>
        </p:nvSpPr>
        <p:spPr>
          <a:xfrm>
            <a:off x="6324600" y="2667000"/>
            <a:ext cx="685800" cy="762000"/>
          </a:xfrm>
          <a:prstGeom prst="rect">
            <a:avLst/>
          </a:prstGeom>
          <a:solidFill>
            <a:schemeClr val="accent3"/>
          </a:solidFill>
          <a:ln w="12700" cap="flat" cmpd="sng" algn="ctr">
            <a:solidFill>
              <a:schemeClr val="tx1"/>
            </a:solidFill>
            <a:prstDash val="solid"/>
            <a:headEnd type="none"/>
            <a:tailEnd type="none"/>
          </a:ln>
          <a:effectLst/>
        </p:spPr>
      </p:sp>
      <p:sp>
        <p:nvSpPr>
          <p:cNvPr id="7" name="Line2"/>
          <p:cNvSpPr>
            <a:extLst>
              <a:ext uri="smNativeData">
                <pr:smNativeData xmlns:pr="smNativeData" val="SMDATA_13_zVLuXRMAAAAlAAAAC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BQAAAAUAAAAFAAAAAEAAAABAAAAlgAAAJY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I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AEgAANxMAAPglAAA5EwAAEAAAACYAAAAIAAAA//////////8="/>
              </a:ext>
            </a:extLst>
          </p:cNvSpPr>
          <p:nvPr/>
        </p:nvSpPr>
        <p:spPr>
          <a:xfrm flipH="1" flipV="1">
            <a:off x="3048000" y="3123565"/>
            <a:ext cx="3124200" cy="1270"/>
          </a:xfrm>
          <a:prstGeom prst="line">
            <a:avLst/>
          </a:prstGeom>
          <a:noFill/>
          <a:ln w="12700" cap="flat" cmpd="sng" algn="ctr">
            <a:solidFill>
              <a:schemeClr val="tx1"/>
            </a:solidFill>
            <a:prstDash val="solid"/>
            <a:headEnd type="stealth" w="lg" len="lg"/>
            <a:tailEnd type="stealth" w="lg" len="lg"/>
          </a:ln>
          <a:effectLst/>
        </p:spPr>
      </p:sp>
      <p:cxnSp>
        <p:nvCxnSpPr>
          <p:cNvPr id="8" name="Connector3"/>
          <p:cNvCxnSpPr>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j///8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CoKwAABBMAAEgwAAA4EwAAEAAAACYAAAAIAAAA//////////8="/>
              </a:ext>
            </a:extLst>
          </p:cNvCxnSpPr>
          <p:nvPr/>
        </p:nvCxnSpPr>
        <p:spPr>
          <a:xfrm rot="16200000">
            <a:off x="7456170" y="2731770"/>
            <a:ext cx="33020" cy="751840"/>
          </a:xfrm>
          <a:prstGeom prst="straightConnector1">
            <a:avLst/>
          </a:prstGeom>
          <a:noFill/>
          <a:ln w="12700" cap="flat" cmpd="sng" algn="ctr">
            <a:solidFill>
              <a:srgbClr val="FF0000"/>
            </a:solidFill>
            <a:prstDash val="solid"/>
            <a:headEnd type="none"/>
            <a:tailEnd type="stealth" w="lg" len="lg"/>
          </a:ln>
          <a:effectLst/>
        </p:spPr>
      </p:cxnSp>
      <p:cxnSp>
        <p:nvCxnSpPr>
          <p:cNvPr id="9" name="Connector1"/>
          <p:cNvCxnSpPr>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IAAAA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A2KQAAOgwAAEopAAD6DwAAEAAAACYAAAAIAAAA//////////8="/>
              </a:ext>
            </a:extLst>
          </p:cNvCxnSpPr>
          <p:nvPr/>
        </p:nvCxnSpPr>
        <p:spPr>
          <a:xfrm rot="5400000">
            <a:off x="6400800" y="2286000"/>
            <a:ext cx="609600" cy="12700"/>
          </a:xfrm>
          <a:prstGeom prst="straightConnector1">
            <a:avLst/>
          </a:prstGeom>
          <a:noFill/>
          <a:ln w="12700" cap="flat" cmpd="sng" algn="ctr">
            <a:solidFill>
              <a:srgbClr val="FF0000"/>
            </a:solidFill>
            <a:prstDash val="solid"/>
            <a:headEnd type="none"/>
            <a:tailEnd type="stealth" w="lg" len="lg"/>
          </a:ln>
          <a:effectLst/>
        </p:spPr>
      </p:cxnSp>
      <p:cxnSp>
        <p:nvCxnSpPr>
          <p:cNvPr id="10" name="Connector2"/>
          <p:cNvCxnSpPr>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oAAAA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CYKwAAqAwAAFgvAADgEAAAEAAAACYAAAAIAAAA//////////8="/>
              </a:ext>
            </a:extLst>
          </p:cNvCxnSpPr>
          <p:nvPr/>
        </p:nvCxnSpPr>
        <p:spPr>
          <a:xfrm rot="5400000">
            <a:off x="7048500" y="2095500"/>
            <a:ext cx="685800" cy="609600"/>
          </a:xfrm>
          <a:prstGeom prst="straightConnector1">
            <a:avLst/>
          </a:prstGeom>
          <a:noFill/>
          <a:ln w="12700" cap="flat" cmpd="sng" algn="ctr">
            <a:solidFill>
              <a:srgbClr val="FF0000"/>
            </a:solidFill>
            <a:prstDash val="solid"/>
            <a:headEnd type="none"/>
            <a:tailEnd type="stealth" w="lg" len="lg"/>
          </a:ln>
          <a:effectLst/>
        </p:spPr>
      </p:cxnSp>
      <p:cxnSp>
        <p:nvCxnSpPr>
          <p:cNvPr id="11" name="Connector4"/>
          <p:cNvCxnSpPr>
            <a:stCxn id="28" idx="0"/>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8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AQLAAAMBsAADgxAADwHgAAEAAAACYAAAAIAAAA//////////8="/>
              </a:ext>
            </a:extLst>
          </p:cNvCxnSpPr>
          <p:nvPr/>
        </p:nvCxnSpPr>
        <p:spPr>
          <a:xfrm rot="16200000">
            <a:off x="7277100" y="4305300"/>
            <a:ext cx="609600" cy="838200"/>
          </a:xfrm>
          <a:prstGeom prst="straightConnector1">
            <a:avLst/>
          </a:prstGeom>
          <a:noFill/>
          <a:ln w="12700" cap="flat" cmpd="sng" algn="ctr">
            <a:solidFill>
              <a:srgbClr val="FF0000"/>
            </a:solidFill>
            <a:prstDash val="solid"/>
            <a:headEnd type="none"/>
            <a:tailEnd type="stealth" w="lg" len="lg"/>
          </a:ln>
          <a:effectLst/>
        </p:spPr>
      </p:cxnSp>
      <p:cxnSp>
        <p:nvCxnSpPr>
          <p:cNvPr id="12" name="Connector6"/>
          <p:cNvCxnSpPr>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r///8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CiKwAAzhgAAFIwAADiGAAAEAAAACYAAAAIAAAA//////////8="/>
              </a:ext>
            </a:extLst>
          </p:cNvCxnSpPr>
          <p:nvPr/>
        </p:nvCxnSpPr>
        <p:spPr>
          <a:xfrm rot="5400000">
            <a:off x="7467600" y="3657600"/>
            <a:ext cx="12700" cy="762000"/>
          </a:xfrm>
          <a:prstGeom prst="straightConnector1">
            <a:avLst/>
          </a:prstGeom>
          <a:noFill/>
          <a:ln w="12700" cap="flat" cmpd="sng" algn="ctr">
            <a:solidFill>
              <a:srgbClr val="FF0000"/>
            </a:solidFill>
            <a:prstDash val="solid"/>
            <a:headEnd type="none"/>
            <a:tailEnd type="stealth" w="lg" len="lg"/>
          </a:ln>
          <a:effectLst/>
        </p:spPr>
      </p:cxnSp>
      <p:cxnSp>
        <p:nvCxnSpPr>
          <p:cNvPr id="13" name="Connector7"/>
          <p:cNvCxnSpPr>
            <a:extLst>
              <a:ext uri="smNativeData">
                <pr:smNativeData xmlns:pr="smNativeData" val="SMDATA_13_zVLuXRMAAAAlAAAADQ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AAAAUAAAAAQAAABQAAAAUAAAAFAAAAAE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IAAAAMAAAAEAAAAAAAAAAAAAAAAAAAAAAAAAAeAAAAaAAAAAAAAAAAAAAAAAAAAAAAAAAAAAAAECcAABAnAAAAAAAAAAAAAAAAAAAAAAAAAAAAAAAAAAAAAAAAAAAAABQAAAAAAAAAwMD/AAAAAABkAAAAMgAAAAAAAABkAAAAAAAAAH9/fwAKAAAAHwAAAFQAAABPgb0F////AQAAAAAAAAAAAAAAAAAAAAAAAAAAAAAAAAAAAAAAAAAA/wAAAH9/fwDu7OEDzMzMAMDA/wB/f38AAAAAAAAAAAAAAAAAAAAAAAAAAAAhAAAAGAAAABQAAAC+KAAAshsAANIoAABiIAAAEAAAACYAAAAIAAAA//////////8="/>
              </a:ext>
            </a:extLst>
          </p:cNvCxnSpPr>
          <p:nvPr/>
        </p:nvCxnSpPr>
        <p:spPr>
          <a:xfrm rot="16200000">
            <a:off x="6248400" y="4876800"/>
            <a:ext cx="762000" cy="12700"/>
          </a:xfrm>
          <a:prstGeom prst="straightConnector1">
            <a:avLst/>
          </a:prstGeom>
          <a:noFill/>
          <a:ln w="12700" cap="flat" cmpd="sng" algn="ctr">
            <a:solidFill>
              <a:srgbClr val="FF0000"/>
            </a:solidFill>
            <a:prstDash val="solid"/>
            <a:headEnd type="none"/>
            <a:tailEnd type="stealth" w="lg" len="lg"/>
          </a:ln>
          <a:effectLst/>
        </p:spPr>
      </p:cxnSp>
      <p:sp>
        <p:nvSpPr>
          <p:cNvPr id="14" name="Textbox1"/>
          <p:cNvSpPr txBox="1">
            <a:extLst>
              <a:ext uri="smNativeData">
                <pr:smNativeData xmlns:pr="smNativeData" val="SMDATA_13_zVLuXR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PL///8MAAAAEAAAAOmiiy666PI/AAAAAAAA0D8eAAAAaAAAAAAAAAAAAAAAAAAAAAAAAAAAAAAAECcAABAnAAAAAAAAAAAAAAAAAAAAAAAAAAAAAAAAAAAAAAAAAAAAABQAAAAAAAAAwMD/AAAAAABkAAAAMgAAAAAAAABkAAAAAAAAAH9/fwAKAAAAHwAAAFQAAABPgb0F////AQAAAAAAAAAAAAAAAAAAAAAAAAAAAAAAAAAAAAAAAAAAAAAAAn9/fwDu7OEDzMzMAMDA/wB/f38AAAAAAAAAAAAAAAAAAAAAAAAAAAAhAAAAGAAAABQAAADoCAAAuBQAABAOAAD4FgAAECAAACYAAAAIAAAA//////////8="/>
              </a:ext>
            </a:extLst>
          </p:cNvSpPr>
          <p:nvPr/>
        </p:nvSpPr>
        <p:spPr>
          <a:xfrm>
            <a:off x="1447800" y="3368040"/>
            <a:ext cx="838200" cy="365760"/>
          </a:xfrm>
          <a:prstGeom prst="rect">
            <a:avLst/>
          </a:prstGeom>
          <a:noFill/>
          <a:ln>
            <a:noFill/>
          </a:ln>
          <a:effectLst/>
        </p:spPr>
        <p:txBody>
          <a:bodyPr vert="horz" wrap="square" numCol="1" spcCol="215900" anchor="t"/>
          <a:lstStyle/>
          <a:p>
            <a:pPr>
              <a:defRPr lang="en-us"/>
            </a:pPr>
            <a:r>
              <a:t>Server</a:t>
            </a:r>
          </a:p>
        </p:txBody>
      </p:sp>
      <p:sp>
        <p:nvSpPr>
          <p:cNvPr id="15" name="Textbox2"/>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DxhOmc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AuJwAA0BEAAO4qAACwEwAAEAAAACYAAAAIAAAA//////////8="/>
              </a:ext>
            </a:extLst>
          </p:cNvSpPr>
          <p:nvPr/>
        </p:nvSpPr>
        <p:spPr>
          <a:xfrm>
            <a:off x="6369050" y="2895600"/>
            <a:ext cx="609600" cy="304800"/>
          </a:xfrm>
          <a:prstGeom prst="rect">
            <a:avLst/>
          </a:prstGeom>
          <a:noFill/>
          <a:ln>
            <a:noFill/>
          </a:ln>
          <a:effectLst/>
        </p:spPr>
        <p:txBody>
          <a:bodyPr vert="horz" wrap="square" numCol="1" spcCol="215900" anchor="t"/>
          <a:lstStyle/>
          <a:p>
            <a:pPr>
              <a:defRPr lang="en-us" sz="1400"/>
            </a:pPr>
            <a:r>
              <a:t>Client</a:t>
            </a:r>
          </a:p>
        </p:txBody>
      </p:sp>
      <p:sp>
        <p:nvSpPr>
          <p:cNvPr id="16" name="Textbox3"/>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DxhOmcMAAAAEAAAAOmiiy666PI/AAAAAAAA0D8eAAAAaAAAAAAAAAAAAAAAAAAAAAAAAAAAAAAAECcAABAnAAAAAAAAAAAAAAAAAAAAAAAAAAAAAAAAAAAAAAAAAAAAABQAAAAAAAAAwMD/AAAAAABkAAAAMgAAAAAAAABkAAAAAAAAAH9/fwAKAAAAHwAAAFQAAABPgb0F////AQAAAAAAAAAAAAAAAAAAAAAAAAAAAAAAAAAAAAAAAAAAAAAAAn9/fwDu7OEDzMzMAMDA/wB/f38AAAAAAAAAAAAAAAAAAAAAAAAAAAAhAAAAGAAAABQAAADwJgAABBgAALAqAADkGQAAEAAAACYAAAAIAAAA//////////8="/>
              </a:ext>
            </a:extLst>
          </p:cNvSpPr>
          <p:nvPr/>
        </p:nvSpPr>
        <p:spPr>
          <a:xfrm>
            <a:off x="6329680" y="3903980"/>
            <a:ext cx="609600" cy="304800"/>
          </a:xfrm>
          <a:prstGeom prst="rect">
            <a:avLst/>
          </a:prstGeom>
          <a:noFill/>
          <a:ln>
            <a:noFill/>
          </a:ln>
          <a:effectLst/>
        </p:spPr>
        <p:txBody>
          <a:bodyPr vert="horz" wrap="square" numCol="1" spcCol="215900" anchor="t"/>
          <a:lstStyle/>
          <a:p>
            <a:pPr>
              <a:defRPr lang="en-us" sz="1400"/>
            </a:pPr>
            <a:r>
              <a:t>Client</a:t>
            </a:r>
          </a:p>
        </p:txBody>
      </p:sp>
      <p:sp>
        <p:nvSpPr>
          <p:cNvPr id="17" name="Textbox4"/>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LoAugAMAAAAEAAAAOmiiy666PI/AAAAAAAA0D8eAAAAaAAAAAAAAAAAAAAAAAAAAAAAAAAAAAAAECcAABAnAAAAAAAAAAAAAAAAAAAAAAAAAAAAAAAAAAAAAAAAAAAAABQAAAAAAAAAwMD/AAAAAABkAAAAMgAAAAAAAABkAAAAAAAAAH9/fwAKAAAAHwAAAFQAAABPgb0F////AQAAAAAAAAAAAAAAAAAAAAAAAAAAAAAAAAAAAAAAAAAAAAAAAn9/fwDu7OEDzMzMAMDA/wB/f38AAAAAAAAAAAAAAAAAAAAAAAAAAAAhAAAAGAAAABQAAACgFAAAGhMAAAAeAADYGAAAEAAAACYAAAAIAAAA//////////8="/>
              </a:ext>
            </a:extLst>
          </p:cNvSpPr>
          <p:nvPr/>
        </p:nvSpPr>
        <p:spPr>
          <a:xfrm>
            <a:off x="3352800" y="3105150"/>
            <a:ext cx="1524000" cy="933450"/>
          </a:xfrm>
          <a:prstGeom prst="rect">
            <a:avLst/>
          </a:prstGeom>
          <a:noFill/>
          <a:ln>
            <a:noFill/>
          </a:ln>
          <a:effectLst/>
        </p:spPr>
        <p:txBody>
          <a:bodyPr vert="horz" wrap="square" numCol="1" spcCol="215900" anchor="t"/>
          <a:lstStyle/>
          <a:p>
            <a:pPr>
              <a:defRPr lang="en-us" sz="1400"/>
            </a:pPr>
            <a:r>
              <a:t>2-way communication between Server and Client</a:t>
            </a:r>
          </a:p>
        </p:txBody>
      </p:sp>
      <p:sp>
        <p:nvSpPr>
          <p:cNvPr id="18" name="Ellipse1"/>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MAAAA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BgJwAAYAkAAJgrAAAwDAAAEAAAACYAAAAIAAAA//////////8="/>
              </a:ext>
            </a:extLst>
          </p:cNvSpPr>
          <p:nvPr/>
        </p:nvSpPr>
        <p:spPr>
          <a:xfrm>
            <a:off x="6400800" y="15240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19" name="Ellipse2"/>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MAAAA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DgLgAAUAoAABgzAAAgDQAAEAAAACYAAAAIAAAA//////////8="/>
              </a:ext>
            </a:extLst>
          </p:cNvSpPr>
          <p:nvPr/>
        </p:nvSpPr>
        <p:spPr>
          <a:xfrm>
            <a:off x="7620000" y="16764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20" name="Ellipse3"/>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b///8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BIMAAA0BEAAIA0AACgFAAAEAAAACYAAAAIAAAA//////////8="/>
              </a:ext>
            </a:extLst>
          </p:cNvSpPr>
          <p:nvPr/>
        </p:nvSpPr>
        <p:spPr>
          <a:xfrm>
            <a:off x="7848600" y="28956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21" name="Ellipse4"/>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MAAAA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DAMAAAcBcAAPg0AABAGgAAEAAAACYAAAAIAAAA//////////8="/>
              </a:ext>
            </a:extLst>
          </p:cNvSpPr>
          <p:nvPr/>
        </p:nvSpPr>
        <p:spPr>
          <a:xfrm>
            <a:off x="7924800" y="38100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22" name="Ellipse5"/>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oAAAA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BYLwAAeB4AAJAzAABIIQAAEAAAACYAAAAIAAAA//////////8="/>
              </a:ext>
            </a:extLst>
          </p:cNvSpPr>
          <p:nvPr/>
        </p:nvSpPr>
        <p:spPr>
          <a:xfrm>
            <a:off x="7696200" y="49530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23" name="Ellipse6"/>
          <p:cNvSpPr>
            <a:extLst>
              <a:ext uri="smNativeData">
                <pr:smNativeData xmlns:pr="smNativeData" val="SMDATA_13_zVLuXRMAAAAlAAAAZgAAAA8BAAAAkAAAAEgAAACQAAAASAAAAAAAAAAAAAAAAAAAAAEAAABQAAAAAAAAAAAA8D8AAAAAAADw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r///8MAAAAEAAAAAAAAAAAAAAAAAAAAAAAAAAeAAAAaAAAAAAAAAAAAAAAAAAAAAAAAAAAAAAAECcAABAnAAAAAAAAAAAAAAAAAAAAAAAAAAAAAAAAAAAAAAAAAAAAABQAAAAAAAAAwMD/AAAAAABkAAAAMgAAAAAAAABkAAAAAAAAAH9/fwAKAAAAHwAAAFQAAAD//wAA////AQAAAAAAAAAAAAAAAAAAAAAAAAAAAAAAAAAAAAAAAAAAAAAAAn9/fwDu7OEDzMzMAMDA/wB/f38AAAAAAAAAAAAAAAAAAAAAAAAAAAAhAAAAGAAAABQAAABwJgAAWCAAAKgqAAAoIwAAEAAAACYAAAAIAAAA//////////8="/>
              </a:ext>
            </a:extLst>
          </p:cNvSpPr>
          <p:nvPr/>
        </p:nvSpPr>
        <p:spPr>
          <a:xfrm>
            <a:off x="6248400" y="5257800"/>
            <a:ext cx="685800" cy="457200"/>
          </a:xfrm>
          <a:prstGeom prst="ellipse">
            <a:avLst/>
          </a:prstGeom>
          <a:solidFill>
            <a:srgbClr val="FFFF00"/>
          </a:solidFill>
          <a:ln w="12700" cap="flat" cmpd="sng" algn="ctr">
            <a:solidFill>
              <a:schemeClr val="tx1"/>
            </a:solidFill>
            <a:prstDash val="solid"/>
            <a:headEnd type="none"/>
            <a:tailEnd type="none"/>
          </a:ln>
          <a:effectLst/>
        </p:spPr>
      </p:sp>
      <p:sp>
        <p:nvSpPr>
          <p:cNvPr id="24" name="Textbox5"/>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HoAAAA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B0JwAA2AkAADQrAAC4CwAAEAAAACYAAAAIAAAA//////////8="/>
              </a:ext>
            </a:extLst>
          </p:cNvSpPr>
          <p:nvPr/>
        </p:nvSpPr>
        <p:spPr>
          <a:xfrm>
            <a:off x="6413500" y="1600200"/>
            <a:ext cx="609600" cy="304800"/>
          </a:xfrm>
          <a:prstGeom prst="rect">
            <a:avLst/>
          </a:prstGeom>
          <a:noFill/>
          <a:ln>
            <a:noFill/>
          </a:ln>
          <a:effectLst/>
        </p:spPr>
        <p:txBody>
          <a:bodyPr vert="horz" wrap="square" numCol="1" spcCol="215900" anchor="t"/>
          <a:lstStyle/>
          <a:p>
            <a:pPr>
              <a:defRPr lang="en-us" sz="1000"/>
            </a:pPr>
            <a:r>
              <a:t>Sensors</a:t>
            </a:r>
          </a:p>
        </p:txBody>
      </p:sp>
      <p:sp>
        <p:nvSpPr>
          <p:cNvPr id="25" name="Textbox6"/>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EYAAAA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BYLwAAyAoAABgzAACoDAAAEAAAACYAAAAIAAAA//////////8="/>
              </a:ext>
            </a:extLst>
          </p:cNvSpPr>
          <p:nvPr/>
        </p:nvSpPr>
        <p:spPr>
          <a:xfrm>
            <a:off x="7696200" y="1752600"/>
            <a:ext cx="609600" cy="304800"/>
          </a:xfrm>
          <a:prstGeom prst="rect">
            <a:avLst/>
          </a:prstGeom>
          <a:noFill/>
          <a:ln>
            <a:noFill/>
          </a:ln>
          <a:effectLst/>
        </p:spPr>
        <p:txBody>
          <a:bodyPr vert="horz" wrap="square" numCol="1" spcCol="215900" anchor="t"/>
          <a:lstStyle/>
          <a:p>
            <a:pPr>
              <a:defRPr lang="en-us" sz="1000"/>
            </a:pPr>
            <a:r>
              <a:t>Sensors</a:t>
            </a:r>
          </a:p>
        </p:txBody>
      </p:sp>
      <p:sp>
        <p:nvSpPr>
          <p:cNvPr id="26" name="Textbox7"/>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HIAAAA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DAMAAASBIAAIA0AAAoFAAAEAAAACYAAAAIAAAA//////////8="/>
              </a:ext>
            </a:extLst>
          </p:cNvSpPr>
          <p:nvPr/>
        </p:nvSpPr>
        <p:spPr>
          <a:xfrm>
            <a:off x="7924800" y="2971800"/>
            <a:ext cx="609600" cy="304800"/>
          </a:xfrm>
          <a:prstGeom prst="rect">
            <a:avLst/>
          </a:prstGeom>
          <a:noFill/>
          <a:ln>
            <a:noFill/>
          </a:ln>
          <a:effectLst/>
        </p:spPr>
        <p:txBody>
          <a:bodyPr vert="horz" wrap="square" numCol="1" spcCol="215900" anchor="t"/>
          <a:lstStyle/>
          <a:p>
            <a:pPr>
              <a:defRPr lang="en-us" sz="1000"/>
            </a:pPr>
            <a:r>
              <a:t>Sensors</a:t>
            </a:r>
          </a:p>
        </p:txBody>
      </p:sp>
      <p:sp>
        <p:nvSpPr>
          <p:cNvPr id="27" name="Textbox8"/>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CMAAAA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A4MQAA6BcAAPg0AADIGQAAEAAAACYAAAAIAAAA//////////8="/>
              </a:ext>
            </a:extLst>
          </p:cNvSpPr>
          <p:nvPr/>
        </p:nvSpPr>
        <p:spPr>
          <a:xfrm>
            <a:off x="8001000" y="3886200"/>
            <a:ext cx="609600" cy="304800"/>
          </a:xfrm>
          <a:prstGeom prst="rect">
            <a:avLst/>
          </a:prstGeom>
          <a:noFill/>
          <a:ln>
            <a:noFill/>
          </a:ln>
          <a:effectLst/>
        </p:spPr>
        <p:txBody>
          <a:bodyPr vert="horz" wrap="square" numCol="1" spcCol="215900" anchor="t"/>
          <a:lstStyle/>
          <a:p>
            <a:pPr>
              <a:defRPr lang="en-us" sz="1000"/>
            </a:pPr>
            <a:r>
              <a:t>Sensors</a:t>
            </a:r>
          </a:p>
        </p:txBody>
      </p:sp>
      <p:sp>
        <p:nvSpPr>
          <p:cNvPr id="28" name="Textbox9"/>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PL///8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BYLwAA8B4AABgzAADQIAAAEAAAACYAAAAIAAAA//////////8="/>
              </a:ext>
            </a:extLst>
          </p:cNvSpPr>
          <p:nvPr/>
        </p:nvSpPr>
        <p:spPr>
          <a:xfrm>
            <a:off x="7696200" y="5029200"/>
            <a:ext cx="609600" cy="304800"/>
          </a:xfrm>
          <a:prstGeom prst="rect">
            <a:avLst/>
          </a:prstGeom>
          <a:noFill/>
          <a:ln>
            <a:noFill/>
          </a:ln>
          <a:effectLst/>
        </p:spPr>
        <p:txBody>
          <a:bodyPr vert="horz" wrap="square" numCol="1" spcCol="215900" anchor="t"/>
          <a:lstStyle/>
          <a:p>
            <a:pPr>
              <a:defRPr lang="en-us" sz="1000"/>
            </a:pPr>
            <a:r>
              <a:t>Sensors</a:t>
            </a:r>
          </a:p>
        </p:txBody>
      </p:sp>
      <p:sp>
        <p:nvSpPr>
          <p:cNvPr id="29" name="Textbox10"/>
          <p:cNvSpPr txBox="1">
            <a:extLst>
              <a:ext uri="smNativeData">
                <pr:smNativeData xmlns:pr="smNativeData" val="SMDATA_13_zVLuXRMAAAAlAAAAEgAAAA8BAAAAkAAAAEgAAACQAAAASAAAAAAAAAAAAAAAAAAAAAEAAABQAAAAAAAAAAAA4D8AAAAAAADgPwAAAAAAAOA/AAAAAAAA4D8AAAAAAADgPwAAAAAAAOA/AAAAAAAA4D8AAAAAAADgPwAAAAAAAOA/AAAAAAAA4D8CAAAAjAAAAAAAAAAAAAAAAAAAA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MADAAD/fwAA/38AAAAAAAAJAAAABAAAAPL///8MAAAAEAAAAOmiiy666PI/AAAAAAAA0D8eAAAAaAAAAAAAAAAAAAAAAAAAAAAAAAAAAAAAECcAABAnAAAAAAAAAAAAAAAAAAAAAAAAAAAAAAAAAAAAAAAAAAAAABQAAAAAAAAAwMD/AAAAAABkAAAAMgAAAAAAAABkAAAAAAAAAH9/fwAKAAAAHwAAAFQAAAAAAAAA////AQAAAAAAAAAAAAAAAAAAAAAAAAAAAAAAAAAAAAAAAAAAAAAAAn9/fwDu7OEDzMzMAMDA/wB/f38AAAAAAAAAAAAAAAAAAAAAAAAAAAAhAAAAGAAAABQAAABwJgAA0CAAADAqAACwIgAAEAAAACYAAAAIAAAA//////////8="/>
              </a:ext>
            </a:extLst>
          </p:cNvSpPr>
          <p:nvPr/>
        </p:nvSpPr>
        <p:spPr>
          <a:xfrm>
            <a:off x="6248400" y="5334000"/>
            <a:ext cx="609600" cy="304800"/>
          </a:xfrm>
          <a:prstGeom prst="rect">
            <a:avLst/>
          </a:prstGeom>
          <a:noFill/>
          <a:ln>
            <a:noFill/>
          </a:ln>
          <a:effectLst/>
        </p:spPr>
        <p:txBody>
          <a:bodyPr vert="horz" wrap="square" numCol="1" spcCol="215900" anchor="t"/>
          <a:lstStyle/>
          <a:p>
            <a:pPr>
              <a:defRPr lang="en-us" sz="1000"/>
            </a:pPr>
            <a:r>
              <a:t>Sensors</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AhOQ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n-us" sz="2000"/>
            </a:pPr>
            <a:r>
              <a:t>Worked on Raspberry Pi and sensors.</a:t>
            </a:r>
          </a:p>
          <a:p>
            <a:pPr>
              <a:defRPr lang="en-us" sz="2000"/>
            </a:pPr>
            <a:r>
              <a:t>Made the connection set-up from Pi to Server (on-board Wi-Fi) using Socket Programming</a:t>
            </a:r>
          </a:p>
          <a:p>
            <a:pPr>
              <a:defRPr lang="en-us" sz="2000"/>
            </a:pPr>
            <a:r>
              <a:t>Started with multiple distance sensors and processing</a:t>
            </a:r>
          </a:p>
        </p:txBody>
      </p:sp>
      <p:sp>
        <p:nvSpPr>
          <p:cNvPr id="3"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5aJg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6F8-B6C9-21C0-87CC-409578827115}" type="slidenum">
              <a:t>25</a:t>
            </a:fld>
          </a:p>
        </p:txBody>
      </p:sp>
      <p:sp>
        <p:nvSpPr>
          <p:cNvPr id="4" name="SlideTitle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Progress of Work till Date</a:t>
            </a: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yU2P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n-us" sz="2000"/>
            </a:pPr>
            <a:r>
              <a:t>Working on a mobile set-up for Pi.</a:t>
            </a:r>
          </a:p>
          <a:p>
            <a:pPr>
              <a:defRPr lang="en-us" sz="2000"/>
            </a:pPr>
            <a:r>
              <a:t>Mapping process in the Pi as well as the Server</a:t>
            </a:r>
          </a:p>
          <a:p>
            <a:pPr>
              <a:defRPr lang="en-us" sz="2000"/>
            </a:pPr>
            <a:r>
              <a:t>Multiple client management framework.</a:t>
            </a:r>
          </a:p>
          <a:p>
            <a:pPr>
              <a:defRPr lang="en-us" sz="2000"/>
            </a:pPr>
            <a:r>
              <a:t>Clients semi-independent with Server.</a:t>
            </a:r>
          </a:p>
        </p:txBody>
      </p:sp>
      <p:sp>
        <p:nvSpPr>
          <p:cNvPr id="3"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BF2-BCC9-21CD-87CC-4A987582711F}" type="slidenum">
              <a:t>26</a:t>
            </a:fld>
          </a:p>
        </p:txBody>
      </p:sp>
      <p:sp>
        <p:nvSpPr>
          <p:cNvPr id="4" name="SlideTitle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Future Plan and Plan of Action</a:t>
            </a: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v///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YAgAAyAoAAOg1AAAYJAAAEAAAACYAAAAIAAAAASAAAAAAAAA="/>
              </a:ext>
            </a:extLst>
          </p:cNvSpPr>
          <p:nvPr>
            <p:ph type="body" idx="1"/>
          </p:nvPr>
        </p:nvSpPr>
        <p:spPr>
          <a:xfrm>
            <a:off x="381000" y="1752600"/>
            <a:ext cx="8382000" cy="4114800"/>
          </a:xfrm>
        </p:spPr>
        <p:txBody>
          <a:bodyPr vert="horz" wrap="square" lIns="91440" tIns="45720" rIns="91440" bIns="45720" numCol="1" spcCol="215900" anchor="t">
            <a:prstTxWarp prst="textNoShape">
              <a:avLst/>
            </a:prstTxWarp>
          </a:bodyPr>
          <a:lstStyle/>
          <a:p>
            <a:pPr marL="685800">
              <a:buFont typeface="Wingdings" pitchFamily="2" charset="2"/>
              <a:buChar char=""/>
              <a:defRPr lang="en-us" sz="2000"/>
            </a:pPr>
            <a:r>
              <a:t>https://en.wikipedia.org/wiki/Simultaneous_localization_and_mapping</a:t>
            </a:r>
          </a:p>
          <a:p>
            <a:pPr marL="685800">
              <a:buFont typeface="Wingdings" pitchFamily="2" charset="2"/>
              <a:buChar char=""/>
              <a:defRPr lang="en-us" sz="2000"/>
            </a:pPr>
            <a:r>
              <a:t>https://en.wikipedia.org/wiki/Kalman_filter</a:t>
            </a:r>
          </a:p>
          <a:p>
            <a:pPr marL="685800">
              <a:buFont typeface="Wingdings" pitchFamily="2" charset="2"/>
              <a:buChar char=""/>
              <a:defRPr lang="en-us" sz="2000"/>
            </a:pPr>
            <a:r>
              <a:t>Julier, S.J.; Uhlmann, J.K. (2004). "Unscented filtering and nonlinear estimation" (PDF). Proceedings of the IEEE. 92 (3): 401–422. doi:10.1109/jproc.2003.823141.</a:t>
            </a:r>
          </a:p>
          <a:p>
            <a:pPr marL="685800">
              <a:buFont typeface="Wingdings" pitchFamily="2" charset="2"/>
              <a:buChar char=""/>
              <a:defRPr lang="en-us" sz="2000"/>
            </a:pPr>
            <a:r>
              <a:t>https://en.wikipedia.org/wiki/Extended_Kalman_filter</a:t>
            </a:r>
          </a:p>
          <a:p>
            <a:pPr marL="685800">
              <a:buFont typeface="Wingdings" pitchFamily="2" charset="2"/>
              <a:buChar char=""/>
              <a:defRPr lang="en-us" sz="2000"/>
            </a:pPr>
            <a:r>
              <a:t>https://en.wikipedia.org/wiki/Internet_of_things</a:t>
            </a:r>
          </a:p>
          <a:p>
            <a:pPr marL="685800">
              <a:buFont typeface="Wingdings" pitchFamily="2" charset="2"/>
              <a:buChar char=""/>
              <a:defRPr lang="en-us" sz="2000"/>
            </a:pPr>
            <a:r>
              <a:t>Rouse, Margaret (2019). "internet of things (IoT)". IOT Agenda. Retrieved 14 August 2019.</a:t>
            </a:r>
          </a:p>
          <a:p>
            <a:pPr marL="685800">
              <a:buFont typeface="Wingdings" pitchFamily="2" charset="2"/>
              <a:buChar char=""/>
              <a:defRPr lang="en-us" sz="2000"/>
            </a:pPr>
          </a:p>
        </p:txBody>
      </p:sp>
      <p:sp>
        <p:nvSpPr>
          <p:cNvPr id="3"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w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CA2-ECC9-21CA-87CC-1A9F7282714F}" type="slidenum">
              <a:t>27</a:t>
            </a:fld>
          </a:p>
        </p:txBody>
      </p:sp>
      <p:sp>
        <p:nvSpPr>
          <p:cNvPr id="4" name="SlideTitle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References</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b///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YCQAA4BAAAFgvAADoFwAAEAAAACYAAAAIAAAAASAAAAAAAAA="/>
              </a:ext>
            </a:extLst>
          </p:cNvSpPr>
          <p:nvPr>
            <p:ph type="title"/>
          </p:nvPr>
        </p:nvSpPr>
        <p:spPr>
          <a:xfrm>
            <a:off x="1600200" y="2743200"/>
            <a:ext cx="6096000" cy="1143000"/>
          </a:xfrm>
        </p:spPr>
        <p:txBody>
          <a:bodyPr vert="horz" wrap="square" lIns="91440" tIns="45720" rIns="91440" bIns="45720" numCol="1" spcCol="215900" anchor="ctr">
            <a:prstTxWarp prst="textNoShape">
              <a:avLst/>
            </a:prstTxWarp>
          </a:bodyPr>
          <a:lstStyle/>
          <a:p>
            <a:pPr>
              <a:defRPr lang="en-us"/>
            </a:pPr>
            <a:r>
              <a:rPr lang="en-us" sz="5400" b="1">
                <a:latin typeface="Times New Roman" pitchFamily="1" charset="0"/>
                <a:ea typeface="Calibri" pitchFamily="2" charset="0"/>
                <a:cs typeface="Times New Roman" pitchFamily="1" charset="0"/>
              </a:rPr>
              <a:t>Thank You!!</a:t>
            </a:r>
            <a:endParaRPr lang="en-us" sz="5400" b="1">
              <a:latin typeface="Times New Roman" pitchFamily="1" charset="0"/>
              <a:ea typeface="Calibri" pitchFamily="2" charset="0"/>
              <a:cs typeface="Times New Roman" pitchFamily="1" charset="0"/>
            </a:endParaRPr>
          </a:p>
        </p:txBody>
      </p:sp>
      <p:sp>
        <p:nvSpPr>
          <p:cNvPr id="3"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8E8-A6C9-21CE-87CC-509B76827105}" type="slidenum">
              <a:t>28</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t>Concept of SLAM</a:t>
            </a:r>
          </a:p>
        </p:txBody>
      </p:sp>
      <p:sp>
        <p:nvSpPr>
          <p:cNvPr id="3" name="Content Placeholder 2"/>
          <p:cNvSpPr>
            <a:spLocks noGrp="1" noChangeArrowheads="1"/>
            <a:extLst>
              <a:ext uri="smNativeData">
                <pr:smNativeData xmlns:pr="smNativeData" val="SMDATA_13_zVLuXR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EAsAAHA1AADoJgAAEAAAACYAAAAIAAAAASAAAAAAAAA="/>
              </a:ext>
            </a:extLst>
          </p:cNvSpPr>
          <p:nvPr>
            <p:ph type="body" idx="1"/>
          </p:nvPr>
        </p:nvSpPr>
        <p:spPr>
          <a:xfrm>
            <a:off x="457200" y="1798320"/>
            <a:ext cx="8229600" cy="4526280"/>
          </a:xfrm>
        </p:spPr>
        <p:txBody>
          <a:bodyPr vert="horz" wrap="square" lIns="91440" tIns="45720" rIns="91440" bIns="45720" numCol="1" spcCol="215900" anchor="t">
            <a:prstTxWarp prst="textNoShape">
              <a:avLst/>
            </a:prstTxWarp>
          </a:bodyPr>
          <a:lstStyle/>
          <a:p>
            <a:pPr algn="just">
              <a:defRPr lang="en-us" sz="2000"/>
            </a:pPr>
            <a:r>
              <a:t>Simultaneous Localization And Mapping (SLAM) is the computational problem of constructing or updating a map of an unknown environment while simultaneously keeping track of an agent's location within it.</a:t>
            </a:r>
          </a:p>
          <a:p>
            <a:pPr algn="just">
              <a:defRPr lang="en-us" sz="2000"/>
            </a:pPr>
            <a:r>
              <a:t>SLAM algorithms are tailored to the available resources, hence not aimed at perfection, but at operational compliance. </a:t>
            </a:r>
          </a:p>
          <a:p>
            <a:pPr algn="just">
              <a:defRPr lang="en-us" sz="2000"/>
            </a:pPr>
            <a:r>
              <a:t>Published approaches are employed in self-driving cars, unmanned aerial vehicles, autonomous underwater vehicles, planetary rovers, newer domestic robots and even inside the human body.</a:t>
            </a:r>
          </a:p>
        </p:txBody>
      </p:sp>
      <p:sp>
        <p:nvSpPr>
          <p:cNvPr id="4" name="Slide Number Placeholder 3"/>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2921-6FC9-21DF-87CC-998A678271CC}"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Concept of SLAM</a:t>
            </a:r>
          </a:p>
        </p:txBody>
      </p:sp>
      <p:sp>
        <p:nvSpPr>
          <p:cNvPr id="3" name="SlideNumberArea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6AA0-EEC9-219C-87CC-18C92482714D}" type="slidenum">
              <a:t>4</a:t>
            </a:fld>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bgoAACcVAAAQLAAAaC4AABAAAAAmAAAACAAAAP//////////"/>
              </a:ext>
            </a:extLst>
          </p:cNvPicPr>
          <p:nvPr/>
        </p:nvPicPr>
        <p:blipFill>
          <a:blip r:embed="rId2"/>
          <a:stretch>
            <a:fillRect/>
          </a:stretch>
        </p:blipFill>
        <p:spPr>
          <a:xfrm>
            <a:off x="1695450" y="3438525"/>
            <a:ext cx="5467350" cy="4105275"/>
          </a:xfrm>
          <a:prstGeom prst="rect">
            <a:avLst/>
          </a:prstGeom>
          <a:noFill/>
          <a:ln>
            <a:noFill/>
          </a:ln>
          <a:effectLst/>
        </p:spPr>
      </p:pic>
      <p:sp>
        <p:nvSpPr>
          <p:cNvPr id="5"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SLAM is a process by which a mobile robot can build a map of an environment and at the same time use this map to deduce it’s location. In SLAM both the trajectory of the platform and the location of all landmarks are estimated on-line without the need for any a priori knowledge of location.</a:t>
            </a:r>
          </a:p>
          <a:p>
            <a:pPr marL="0" indent="0" algn="just">
              <a:buNone/>
              <a:defRPr lang="en-us" sz="2000"/>
            </a:pPr>
            <a:r>
              <a:t>Picture Source : Durrant Whyte and Bailey, 2006</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kAYw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Concept of SLAM</a:t>
            </a:r>
          </a:p>
        </p:txBody>
      </p:sp>
      <p:sp>
        <p:nvSpPr>
          <p:cNvPr id="3" name="SlideNumberArea1"/>
          <p:cNvSpPr>
            <a:spLocks noGrp="1" noChangeArrowheads="1"/>
            <a:extLst>
              <a:ext uri="smNativeData">
                <pr:smNativeData xmlns:pr="smNativeData" val="SMDATA_13_zVLuXR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BQKAAAGicAAHA1AABZKQAAEAAAACYAAAAIAAAAAAAAAAAAAAA="/>
              </a:ext>
            </a:extLst>
          </p:cNvSpPr>
          <p:nvPr>
            <p:ph type="sldNum" sz="quarter" idx="4294967295"/>
          </p:nvPr>
        </p:nvSpPr>
        <p:spPr/>
        <p:txBody>
          <a:bodyPr/>
          <a:lstStyle/>
          <a:p>
            <a:pPr>
              <a:defRPr lang="en-us"/>
            </a:pPr>
            <a:fld id="{24743D7F-31C9-21CB-87CC-C79E73827192}" type="slidenum">
              <a:t>5</a:t>
            </a:fld>
          </a:p>
        </p:txBody>
      </p:sp>
      <p:sp>
        <p:nvSpPr>
          <p:cNvPr id="4"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buNone/>
              <a:defRPr lang="en-us" sz="2000"/>
            </a:pPr>
            <a:r>
              <a:t> At a time instant k, the following quantities are defined:</a:t>
            </a:r>
          </a:p>
          <a:p>
            <a:pPr algn="just">
              <a:buNone/>
              <a:defRPr lang="en-us" sz="2000"/>
            </a:pPr>
            <a:r>
              <a:t>• x</a:t>
            </a:r>
            <a:r>
              <a:rPr lang="en-us" baseline="-10000"/>
              <a:t>k</a:t>
            </a:r>
            <a:r>
              <a:t> : The state vector describing the location and orientation of the vehicle.</a:t>
            </a:r>
          </a:p>
          <a:p>
            <a:pPr algn="just">
              <a:buNone/>
              <a:defRPr lang="en-us" sz="2000"/>
            </a:pPr>
            <a:r>
              <a:t>• u</a:t>
            </a:r>
            <a:r>
              <a:rPr lang="en-us" baseline="-10000"/>
              <a:t>k</a:t>
            </a:r>
            <a:r>
              <a:t> : The control vector, applied at time k−1 to drive the vehicle to a state x</a:t>
            </a:r>
            <a:r>
              <a:rPr lang="en-us" baseline="-10000"/>
              <a:t>k</a:t>
            </a:r>
            <a:r>
              <a:t> at time k.</a:t>
            </a:r>
          </a:p>
          <a:p>
            <a:pPr algn="just">
              <a:buNone/>
              <a:defRPr lang="en-us" sz="2000"/>
            </a:pPr>
            <a:r>
              <a:t>• m</a:t>
            </a:r>
            <a:r>
              <a:rPr lang="en-us" baseline="-10000"/>
              <a:t>i</a:t>
            </a:r>
            <a:r>
              <a:t> : A vector describing the location of the i th landmark whose true location is assumed time invariant.</a:t>
            </a:r>
          </a:p>
          <a:p>
            <a:pPr algn="just">
              <a:buNone/>
              <a:defRPr lang="en-us" sz="2000"/>
            </a:pPr>
            <a:r>
              <a:t>• z</a:t>
            </a:r>
            <a:r>
              <a:rPr lang="en-us" baseline="-10000"/>
              <a:t>ik</a:t>
            </a:r>
            <a:r>
              <a:t> : An observation taken from the vehicle of the location of the i-th landmark at time k. When there are multiple landmark observations at any one time or when the specific landmark is not relevant to the discussion, the observation will be written simply as z</a:t>
            </a:r>
            <a:r>
              <a:rPr lang="en-us" baseline="-10000"/>
              <a:t>k</a:t>
            </a:r>
            <a:r>
              <a:t> </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sfAQ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IoT</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The Internet of Things (IoT) is a system of interrelated computing devices, mechanical and digital machines, objects, animals or people that are provided with unique identifiers (UIDs) and the ability to transfer data over a network without requiring human-to-human or human-to-computer interaction.</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L8Aw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Applications of IoT</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YfDwA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defRPr lang="en-us" sz="2000"/>
            </a:pPr>
            <a:r>
              <a:t>Consumer Applications</a:t>
            </a:r>
          </a:p>
          <a:p>
            <a:pPr>
              <a:defRPr lang="en-us" sz="2000"/>
            </a:pPr>
            <a:r>
              <a:t>Commercial Applications</a:t>
            </a:r>
          </a:p>
          <a:p>
            <a:pPr>
              <a:defRPr lang="en-us" sz="2000"/>
            </a:pPr>
            <a:r>
              <a:t>Industrial Applications</a:t>
            </a:r>
          </a:p>
          <a:p>
            <a:pPr>
              <a:defRPr lang="en-us" sz="2000"/>
            </a:pPr>
            <a:r>
              <a:t>Infrastructure Applications</a:t>
            </a:r>
          </a:p>
          <a:p>
            <a:pPr>
              <a:defRPr lang="en-us" sz="2000"/>
            </a:pPr>
            <a:r>
              <a:t>Military Applications</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Solving the SLAM Problem</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cgUm8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Graph-Based approach: Simplistic approach in solving the problem. For each measurement, store the distances/Observation and move on to observe vicinity.</a:t>
            </a:r>
          </a:p>
          <a:p>
            <a:pPr marL="0" indent="0" algn="just">
              <a:buNone/>
              <a:defRPr lang="en-us" sz="2000"/>
            </a:pPr>
            <a:r>
              <a:t>Picture Source: https://i.stack.imgur.com/n4cnw.png</a:t>
            </a:r>
          </a:p>
        </p:txBody>
      </p:sp>
      <p:pic>
        <p:nvPicPr>
          <p:cNvPr id="4" name="Picture1"/>
          <p:cNvPicPr>
            <a:picLocks noChangeAspect="1"/>
            <a:extLst>
              <a:ext uri="smNativeData">
                <pr:smNativeData xmlns:pr="smNativeData" val="SMDATA_15_zVLuXR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T4G9Bf///wEAAAAAAAAAAAAAAAAAAAAAAAAAAAAAAAAAAAAAAAAAAAAAAAJ/f38A7uzhA8zMzADAwP8Af39/AAAAAAAAAAAAAAAAAP///wAAAAAAIQAAABgAAAAUAAAA+AcAACAXAADILQAAaCkAABAAAAAmAAAACAAAAP//////////"/>
              </a:ext>
            </a:extLst>
          </p:cNvPicPr>
          <p:nvPr/>
        </p:nvPicPr>
        <p:blipFill>
          <a:blip r:embed="rId2"/>
          <a:stretch>
            <a:fillRect/>
          </a:stretch>
        </p:blipFill>
        <p:spPr>
          <a:xfrm>
            <a:off x="1295400" y="3759200"/>
            <a:ext cx="6146800" cy="297180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zVLuXRMAAAAlAAAAZAAAAA8B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R5cGU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sQEAAHA1AAC5CAAAEAAAACYAAAAIAAAAAAAAAAAAAAA="/>
              </a:ext>
            </a:extLst>
          </p:cNvSpPr>
          <p:nvPr>
            <p:ph type="title"/>
          </p:nvPr>
        </p:nvSpPr>
        <p:spPr/>
        <p:txBody>
          <a:bodyPr/>
          <a:lstStyle/>
          <a:p>
            <a:pPr>
              <a:defRPr lang="en-us"/>
            </a:pPr>
            <a:r>
              <a:t>Problem of Simplistic Approach</a:t>
            </a:r>
          </a:p>
        </p:txBody>
      </p:sp>
      <p:sp>
        <p:nvSpPr>
          <p:cNvPr id="3" name="SlideText1"/>
          <p:cNvSpPr>
            <a:spLocks noGrp="1" noChangeArrowheads="1"/>
            <a:extLst>
              <a:ext uri="smNativeData">
                <pr:smNativeData xmlns:pr="smNativeData" val="SMDATA_13_zVLuXRMAAAAlAAAAZAAAAA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9hOnIMAAAAEAAAAAAAAAAAAAAAAAAAAAAAAAAeAAAAaAAAAAAAAAAAAAAAAAAAAAAAAAAAAAAAECcAABAnAAAAAAAAAAAAAAAAAAAAAAAAAAAAAAAAAAAAAAAAAAAAABQAAAAAAAAAwMD/AAAAAABkAAAAMgAAAAAAAABkAAAAAAAAAH9/fwAKAAAAHwAAAFQAAABPgb0F////AQAAAAAAAAAAAAAAAAAAAAAAAAAAAAAAAAAAAAAAAAAAAAAAAn9/fwDu7OEDzMzMAMDA/wB/f38AAAAAAAAAAAAAAAAAAAAAAAAAAAAhAAAAGAAAABQAAADQAgAA2AkAAHA1AACwJQAAEAAAACYAAAAIAAAAAAAAAAAAAAA="/>
              </a:ext>
            </a:extLst>
          </p:cNvSpPr>
          <p:nvPr>
            <p:ph type="body" idx="1"/>
          </p:nvPr>
        </p:nvSpPr>
        <p:spPr/>
        <p:txBody>
          <a:bodyPr/>
          <a:lstStyle/>
          <a:p>
            <a:pPr algn="just">
              <a:defRPr lang="en-us" sz="2000"/>
            </a:pPr>
            <a:r>
              <a:t>The data taken from sensors is usually the differential form of data. For example, typically we use accelerometers to determine position. The actual information is the acceleration (which we can doubly integrate to get position)</a:t>
            </a:r>
          </a:p>
          <a:p>
            <a:pPr algn="just">
              <a:defRPr lang="en-us" sz="2000"/>
            </a:pPr>
            <a:r>
              <a:t>It is moderately error prone.</a:t>
            </a:r>
          </a:p>
          <a:p>
            <a:pPr algn="just">
              <a:defRPr lang="en-us" sz="2000"/>
            </a:pPr>
            <a:r>
              <a:t>The sensors can not be 100% perfect.</a:t>
            </a:r>
          </a:p>
          <a:p>
            <a:pPr algn="just">
              <a:defRPr lang="en-us" sz="2000"/>
            </a:pPr>
            <a:r>
              <a:t>The earlier the errors are made, the further measurements go wrong based on 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 using  Internet of Things</dc:title>
  <dc:subject/>
  <dc:creator>KAILASH</dc:creator>
  <cp:keywords/>
  <dc:description/>
  <cp:lastModifiedBy>sam4l</cp:lastModifiedBy>
  <cp:revision>0</cp:revision>
  <dcterms:created xsi:type="dcterms:W3CDTF">2019-10-08T16:44:24Z</dcterms:created>
  <dcterms:modified xsi:type="dcterms:W3CDTF">2019-12-09T13:57:33Z</dcterms:modified>
</cp:coreProperties>
</file>