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889" y="491997"/>
            <a:ext cx="7183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786" y="38100"/>
            <a:ext cx="3664839" cy="5041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4224" y="316737"/>
            <a:ext cx="12220448" cy="973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416" y="1671193"/>
            <a:ext cx="10890885" cy="4420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97195" y="6444318"/>
            <a:ext cx="63246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6939" y="6444318"/>
            <a:ext cx="70231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6178" y="6444318"/>
            <a:ext cx="197484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58585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trivenibollisetty12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896" rIns="0" bIns="0" rtlCol="0">
            <a:spAutoFit/>
          </a:bodyPr>
          <a:lstStyle/>
          <a:p>
            <a:pPr marL="309245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Department</a:t>
            </a:r>
            <a:r>
              <a:rPr sz="1800" spc="-114" dirty="0"/>
              <a:t> </a:t>
            </a:r>
            <a:r>
              <a:rPr sz="1800" dirty="0"/>
              <a:t>of</a:t>
            </a:r>
            <a:r>
              <a:rPr sz="1800" spc="-80" dirty="0"/>
              <a:t> </a:t>
            </a:r>
            <a:r>
              <a:rPr sz="1800" dirty="0"/>
              <a:t>Computer</a:t>
            </a:r>
            <a:r>
              <a:rPr sz="1800" spc="-60" dirty="0"/>
              <a:t> </a:t>
            </a:r>
            <a:r>
              <a:rPr sz="1800" dirty="0"/>
              <a:t>Science</a:t>
            </a:r>
            <a:r>
              <a:rPr sz="1800" spc="-45" dirty="0"/>
              <a:t> </a:t>
            </a:r>
            <a:r>
              <a:rPr sz="1800" dirty="0"/>
              <a:t>and</a:t>
            </a:r>
            <a:r>
              <a:rPr sz="1800" spc="-75" dirty="0"/>
              <a:t> </a:t>
            </a:r>
            <a:r>
              <a:rPr sz="1800" spc="-10" dirty="0"/>
              <a:t>Engineering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464054" y="1290573"/>
            <a:ext cx="645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BRAIN</a:t>
            </a:r>
            <a:r>
              <a:rPr sz="1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TUMOR</a:t>
            </a:r>
            <a:r>
              <a:rPr sz="1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DETECTION</a:t>
            </a:r>
            <a:r>
              <a:rPr sz="1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DEEP</a:t>
            </a:r>
            <a:r>
              <a:rPr sz="18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288290" algn="ctr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EFFICIENT</a:t>
            </a:r>
            <a:r>
              <a:rPr sz="1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r>
              <a:rPr sz="1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–B0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0315" y="2026256"/>
            <a:ext cx="2917190" cy="13246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790"/>
              </a:spcBef>
            </a:pPr>
            <a:r>
              <a:rPr sz="1800" b="1" spc="-30" dirty="0">
                <a:latin typeface="Times New Roman"/>
                <a:cs typeface="Times New Roman"/>
              </a:rPr>
              <a:t>PRESENTED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dirty="0">
                <a:latin typeface="Times New Roman"/>
                <a:cs typeface="Times New Roman"/>
              </a:rPr>
              <a:t>Bollisetty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Triveni</a:t>
            </a:r>
            <a:endParaRPr sz="1600">
              <a:latin typeface="Times New Roman"/>
              <a:cs typeface="Times New Roman"/>
            </a:endParaRPr>
          </a:p>
          <a:p>
            <a:pPr marL="12700" marR="152400">
              <a:lnSpc>
                <a:spcPts val="2500"/>
              </a:lnSpc>
            </a:pPr>
            <a:r>
              <a:rPr sz="1600" spc="-10" dirty="0">
                <a:latin typeface="Times New Roman"/>
                <a:cs typeface="Times New Roman"/>
              </a:rPr>
              <a:t>Devarasetty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Rama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Durga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Bhavani </a:t>
            </a:r>
            <a:r>
              <a:rPr sz="1600" dirty="0">
                <a:latin typeface="Times New Roman"/>
                <a:cs typeface="Times New Roman"/>
              </a:rPr>
              <a:t>Pondugula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Hemantha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Lakshmi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8168" y="2354097"/>
            <a:ext cx="1259205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22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(21471A05M0) (21471A05M3) </a:t>
            </a:r>
            <a:r>
              <a:rPr sz="1600" spc="-10" dirty="0">
                <a:latin typeface="Times New Roman"/>
                <a:cs typeface="Times New Roman"/>
              </a:rPr>
              <a:t>(21471A05O4)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2359" y="3795141"/>
            <a:ext cx="4142104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600"/>
                </a:solidFill>
                <a:latin typeface="Times New Roman"/>
                <a:cs typeface="Times New Roman"/>
              </a:rPr>
              <a:t>Under</a:t>
            </a:r>
            <a:r>
              <a:rPr sz="1800" spc="-9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6600"/>
                </a:solidFill>
                <a:latin typeface="Times New Roman"/>
                <a:cs typeface="Times New Roman"/>
              </a:rPr>
              <a:t>the</a:t>
            </a:r>
            <a:r>
              <a:rPr sz="1800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6600"/>
                </a:solidFill>
                <a:latin typeface="Times New Roman"/>
                <a:cs typeface="Times New Roman"/>
              </a:rPr>
              <a:t>Guidance</a:t>
            </a:r>
            <a:r>
              <a:rPr sz="1800" spc="-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6600"/>
                </a:solidFill>
                <a:latin typeface="Times New Roman"/>
                <a:cs typeface="Times New Roman"/>
              </a:rPr>
              <a:t>of,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795"/>
              </a:spcBef>
            </a:pPr>
            <a:r>
              <a:rPr sz="2400" b="1" baseline="3472" dirty="0">
                <a:latin typeface="Times New Roman"/>
                <a:cs typeface="Times New Roman"/>
              </a:rPr>
              <a:t>Y.Chandana</a:t>
            </a:r>
            <a:r>
              <a:rPr sz="2400" b="1" spc="-44" baseline="3472" dirty="0">
                <a:latin typeface="Times New Roman"/>
                <a:cs typeface="Times New Roman"/>
              </a:rPr>
              <a:t> </a:t>
            </a:r>
            <a:r>
              <a:rPr sz="1050" b="1" spc="-20" dirty="0">
                <a:latin typeface="Times New Roman"/>
                <a:cs typeface="Times New Roman"/>
              </a:rPr>
              <a:t>MTech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Designation,</a:t>
            </a:r>
            <a:endParaRPr sz="160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20"/>
              </a:spcBef>
            </a:pP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600" spc="-2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600" spc="-9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Computer</a:t>
            </a:r>
            <a:r>
              <a:rPr sz="1600" spc="-4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Science</a:t>
            </a:r>
            <a:r>
              <a:rPr sz="1600" spc="-4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and</a:t>
            </a:r>
            <a:r>
              <a:rPr sz="1600" spc="-7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Engineering, </a:t>
            </a:r>
            <a:r>
              <a:rPr sz="1600" spc="-20" dirty="0">
                <a:solidFill>
                  <a:srgbClr val="858585"/>
                </a:solidFill>
                <a:latin typeface="Times New Roman"/>
                <a:cs typeface="Times New Roman"/>
              </a:rPr>
              <a:t>Narasaraopeta</a:t>
            </a:r>
            <a:r>
              <a:rPr sz="1600" spc="2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858585"/>
                </a:solidFill>
                <a:latin typeface="Times New Roman"/>
                <a:cs typeface="Times New Roman"/>
              </a:rPr>
              <a:t>Engineering</a:t>
            </a:r>
            <a:r>
              <a:rPr sz="16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858585"/>
                </a:solidFill>
                <a:latin typeface="Times New Roman"/>
                <a:cs typeface="Times New Roman"/>
              </a:rPr>
              <a:t>College</a:t>
            </a:r>
            <a:r>
              <a:rPr sz="1600" spc="-4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(Autonomous),</a:t>
            </a:r>
            <a:endParaRPr sz="1600">
              <a:latin typeface="Times New Roman"/>
              <a:cs typeface="Times New Roman"/>
            </a:endParaRPr>
          </a:p>
          <a:p>
            <a:pPr marL="13335"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Narasaraopet-</a:t>
            </a:r>
            <a:r>
              <a:rPr sz="1600" spc="-6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858585"/>
                </a:solidFill>
                <a:latin typeface="Times New Roman"/>
                <a:cs typeface="Times New Roman"/>
              </a:rPr>
              <a:t>522</a:t>
            </a:r>
            <a:r>
              <a:rPr sz="1600" spc="-6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858585"/>
                </a:solidFill>
                <a:latin typeface="Times New Roman"/>
                <a:cs typeface="Times New Roman"/>
              </a:rPr>
              <a:t>601.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127000"/>
            <a:ext cx="3651758" cy="5115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6254" y="6444318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solidFill>
                  <a:srgbClr val="858585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682" y="655066"/>
            <a:ext cx="947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2470" algn="l"/>
              </a:tabLst>
            </a:pPr>
            <a:r>
              <a:rPr sz="4000" spc="-75" dirty="0"/>
              <a:t>BLOCK</a:t>
            </a:r>
            <a:r>
              <a:rPr sz="4000" spc="-100" dirty="0"/>
              <a:t> </a:t>
            </a:r>
            <a:r>
              <a:rPr sz="4000" spc="-10" dirty="0"/>
              <a:t>DIAGRAM</a:t>
            </a:r>
            <a:r>
              <a:rPr sz="4000" dirty="0"/>
              <a:t>	OR </a:t>
            </a:r>
            <a:r>
              <a:rPr sz="4000" spc="-65" dirty="0"/>
              <a:t>FLOW</a:t>
            </a:r>
            <a:r>
              <a:rPr sz="4000" spc="-55" dirty="0"/>
              <a:t> </a:t>
            </a:r>
            <a:r>
              <a:rPr sz="4000" spc="-145" dirty="0"/>
              <a:t>DIAGRAM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09" y="2018677"/>
            <a:ext cx="10861040" cy="40802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130" rIns="0" bIns="0" rtlCol="0">
            <a:spAutoFit/>
          </a:bodyPr>
          <a:lstStyle/>
          <a:p>
            <a:pPr marL="39662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35" y="1892935"/>
            <a:ext cx="7238365" cy="358775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105"/>
              </a:spcBef>
            </a:pP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methods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used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471170" marR="63500" indent="-230504">
              <a:lnSpc>
                <a:spcPct val="120000"/>
              </a:lnSpc>
              <a:spcBef>
                <a:spcPts val="575"/>
              </a:spcBef>
              <a:buFont typeface="Arial MT"/>
              <a:buChar char="•"/>
              <a:tabLst>
                <a:tab pos="4711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Image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Conversion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Resizing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were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converted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grayscale 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simplify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computations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while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retaining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important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marL="471170" marR="34925" indent="-228600">
              <a:lnSpc>
                <a:spcPct val="120100"/>
              </a:lnSpc>
              <a:spcBef>
                <a:spcPts val="994"/>
              </a:spcBef>
              <a:buFont typeface="Arial MT"/>
              <a:buChar char="•"/>
              <a:tabLst>
                <a:tab pos="4711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Noise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Reduction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Enhancement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Applied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reduce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noise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quality</a:t>
            </a:r>
            <a:endParaRPr sz="1800">
              <a:latin typeface="Times New Roman"/>
              <a:cs typeface="Times New Roman"/>
            </a:endParaRPr>
          </a:p>
          <a:p>
            <a:pPr marL="242570" marR="5080" indent="-230504">
              <a:lnSpc>
                <a:spcPct val="120000"/>
              </a:lnSpc>
              <a:spcBef>
                <a:spcPts val="805"/>
              </a:spcBef>
              <a:buFont typeface="Arial MT"/>
              <a:buChar char="•"/>
              <a:tabLst>
                <a:tab pos="242570" algn="l"/>
              </a:tabLst>
            </a:pPr>
            <a:r>
              <a:rPr sz="1800" b="1" spc="-30" dirty="0">
                <a:latin typeface="Times New Roman"/>
                <a:cs typeface="Times New Roman"/>
              </a:rPr>
              <a:t>Morphological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Transformations</a:t>
            </a:r>
            <a:r>
              <a:rPr sz="1800" spc="-35" dirty="0">
                <a:latin typeface="Times New Roman"/>
                <a:cs typeface="Times New Roman"/>
              </a:rPr>
              <a:t>: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Shrinks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white </a:t>
            </a:r>
            <a:r>
              <a:rPr sz="1800" spc="-35" dirty="0">
                <a:latin typeface="Times New Roman"/>
                <a:cs typeface="Times New Roman"/>
              </a:rPr>
              <a:t>regions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(e.g.,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tumor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areas)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 </a:t>
            </a:r>
            <a:r>
              <a:rPr sz="1800" spc="-40" dirty="0">
                <a:latin typeface="Times New Roman"/>
                <a:cs typeface="Times New Roman"/>
              </a:rPr>
              <a:t>erasing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pixels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object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boundaries,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reducing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noise.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Equations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Tools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are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1700" b="1" dirty="0">
                <a:latin typeface="Times New Roman"/>
                <a:cs typeface="Times New Roman"/>
              </a:rPr>
              <a:t>1.</a:t>
            </a:r>
            <a:r>
              <a:rPr sz="1800" b="1" dirty="0">
                <a:latin typeface="Times New Roman"/>
                <a:cs typeface="Times New Roman"/>
              </a:rPr>
              <a:t>Binary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Cross-</a:t>
            </a:r>
            <a:r>
              <a:rPr sz="1800" b="1" dirty="0">
                <a:latin typeface="Times New Roman"/>
                <a:cs typeface="Times New Roman"/>
              </a:rPr>
              <a:t>Entropy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(BCE)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Loss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Function: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6" y="164769"/>
            <a:ext cx="3656965" cy="499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6550" y="1289303"/>
            <a:ext cx="4037965" cy="38491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224" y="354838"/>
            <a:ext cx="7677150" cy="434086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360"/>
              </a:spcBef>
            </a:pPr>
            <a:r>
              <a:rPr sz="1800" spc="-10" dirty="0">
                <a:latin typeface="Times New Roman"/>
                <a:cs typeface="Times New Roman"/>
              </a:rPr>
              <a:t>Formula: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260"/>
              </a:spcBef>
            </a:pPr>
            <a:r>
              <a:rPr sz="1800" spc="-10" dirty="0">
                <a:latin typeface="Times New Roman"/>
                <a:cs typeface="Times New Roman"/>
              </a:rPr>
              <a:t>BCE=</a:t>
            </a:r>
            <a:r>
              <a:rPr sz="1800" spc="-10" dirty="0">
                <a:latin typeface="Calibri"/>
                <a:cs typeface="Calibri"/>
              </a:rPr>
              <a:t>−</a:t>
            </a:r>
            <a:r>
              <a:rPr sz="1800" spc="-10" dirty="0">
                <a:latin typeface="Times New Roman"/>
                <a:cs typeface="Times New Roman"/>
              </a:rPr>
              <a:t>[y</a:t>
            </a:r>
            <a:r>
              <a:rPr sz="1800" spc="-10" dirty="0">
                <a:latin typeface="Cambria Math"/>
                <a:cs typeface="Cambria Math"/>
              </a:rPr>
              <a:t>⋅</a:t>
            </a:r>
            <a:r>
              <a:rPr sz="1800" spc="-10" dirty="0">
                <a:latin typeface="Times New Roman"/>
                <a:cs typeface="Times New Roman"/>
              </a:rPr>
              <a:t>log(p)+(1</a:t>
            </a:r>
            <a:r>
              <a:rPr sz="1800" spc="-10" dirty="0">
                <a:latin typeface="Calibri"/>
                <a:cs typeface="Calibri"/>
              </a:rPr>
              <a:t>−</a:t>
            </a:r>
            <a:r>
              <a:rPr sz="1800" spc="-10" dirty="0">
                <a:latin typeface="Times New Roman"/>
                <a:cs typeface="Times New Roman"/>
              </a:rPr>
              <a:t>y)</a:t>
            </a:r>
            <a:r>
              <a:rPr sz="1800" spc="-10" dirty="0">
                <a:latin typeface="Cambria Math"/>
                <a:cs typeface="Cambria Math"/>
              </a:rPr>
              <a:t>⋅</a:t>
            </a:r>
            <a:r>
              <a:rPr sz="1800" spc="-10" dirty="0">
                <a:latin typeface="Times New Roman"/>
                <a:cs typeface="Times New Roman"/>
              </a:rPr>
              <a:t>log(1</a:t>
            </a:r>
            <a:r>
              <a:rPr sz="1800" spc="-10" dirty="0">
                <a:latin typeface="Calibri"/>
                <a:cs typeface="Calibri"/>
              </a:rPr>
              <a:t>−</a:t>
            </a:r>
            <a:r>
              <a:rPr sz="1800" spc="-10" dirty="0">
                <a:latin typeface="Times New Roman"/>
                <a:cs typeface="Times New Roman"/>
              </a:rPr>
              <a:t>p)]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390525" algn="l"/>
              </a:tabLst>
            </a:pPr>
            <a:r>
              <a:rPr sz="1700" b="1" spc="-25" dirty="0">
                <a:latin typeface="Times New Roman"/>
                <a:cs typeface="Times New Roman"/>
              </a:rPr>
              <a:t>2.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Times New Roman"/>
                <a:cs typeface="Times New Roman"/>
              </a:rPr>
              <a:t>L2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Regularization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(Weight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Decay):</a:t>
            </a:r>
            <a:endParaRPr sz="1800">
              <a:latin typeface="Times New Roman"/>
              <a:cs typeface="Times New Roman"/>
            </a:endParaRPr>
          </a:p>
          <a:p>
            <a:pPr marL="71755" marR="2601595" indent="-58419">
              <a:lnSpc>
                <a:spcPts val="3400"/>
              </a:lnSpc>
              <a:spcBef>
                <a:spcPts val="204"/>
              </a:spcBef>
            </a:pP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prevent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overfitting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penalizing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weights. Formula:</a:t>
            </a:r>
            <a:endParaRPr sz="18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965"/>
              </a:spcBef>
            </a:pPr>
            <a:r>
              <a:rPr sz="1800" spc="-10" dirty="0">
                <a:latin typeface="Times New Roman"/>
                <a:cs typeface="Times New Roman"/>
              </a:rPr>
              <a:t>J(W)=J0(W)+</a:t>
            </a:r>
            <a:r>
              <a:rPr sz="1800" spc="-10" dirty="0">
                <a:latin typeface="Calibri"/>
                <a:cs typeface="Calibri"/>
              </a:rPr>
              <a:t>λ∑</a:t>
            </a:r>
            <a:r>
              <a:rPr sz="1800" spc="-10" dirty="0">
                <a:latin typeface="Times New Roman"/>
                <a:cs typeface="Times New Roman"/>
              </a:rPr>
              <a:t>i=1nWi2J(W)</a:t>
            </a: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z="1800" b="1" spc="-10" dirty="0"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1800" b="1" dirty="0">
                <a:latin typeface="Times New Roman"/>
                <a:cs typeface="Times New Roman"/>
              </a:rPr>
              <a:t>1.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Deep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Framework:</a:t>
            </a:r>
            <a:endParaRPr sz="1800">
              <a:latin typeface="Times New Roman"/>
              <a:cs typeface="Times New Roman"/>
            </a:endParaRPr>
          </a:p>
          <a:p>
            <a:pPr marL="13970" marR="5080">
              <a:lnSpc>
                <a:spcPct val="120000"/>
              </a:lnSpc>
              <a:spcBef>
                <a:spcPts val="1905"/>
              </a:spcBef>
            </a:pPr>
            <a:r>
              <a:rPr sz="1800" b="1" spc="-25" dirty="0">
                <a:latin typeface="Times New Roman"/>
                <a:cs typeface="Times New Roman"/>
              </a:rPr>
              <a:t>TensorFlow/Keras:</a:t>
            </a:r>
            <a:r>
              <a:rPr sz="1800" b="1" spc="-2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Likely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EfficientNet-</a:t>
            </a:r>
            <a:r>
              <a:rPr sz="1800" spc="-10" dirty="0">
                <a:latin typeface="Times New Roman"/>
                <a:cs typeface="Times New Roman"/>
              </a:rPr>
              <a:t>B0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other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models </a:t>
            </a:r>
            <a:r>
              <a:rPr sz="1800" spc="-20" dirty="0">
                <a:latin typeface="Times New Roman"/>
                <a:cs typeface="Times New Roman"/>
              </a:rPr>
              <a:t>for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fine-</a:t>
            </a:r>
            <a:r>
              <a:rPr sz="1800" spc="-20" dirty="0">
                <a:latin typeface="Times New Roman"/>
                <a:cs typeface="Times New Roman"/>
              </a:rPr>
              <a:t>tuning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2.</a:t>
            </a:r>
            <a:r>
              <a:rPr sz="1800" spc="-55" dirty="0"/>
              <a:t> </a:t>
            </a:r>
            <a:r>
              <a:rPr sz="1800" spc="-10" dirty="0"/>
              <a:t>Data</a:t>
            </a:r>
            <a:r>
              <a:rPr sz="1800" spc="-65" dirty="0"/>
              <a:t> </a:t>
            </a:r>
            <a:r>
              <a:rPr sz="1800" spc="-25" dirty="0"/>
              <a:t>Augmentation</a:t>
            </a:r>
            <a:r>
              <a:rPr sz="1800" spc="-40" dirty="0"/>
              <a:t> </a:t>
            </a:r>
            <a:r>
              <a:rPr sz="1800" spc="-10" dirty="0"/>
              <a:t>Library:</a:t>
            </a:r>
            <a:endParaRPr sz="18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-14224" y="1293621"/>
            <a:ext cx="7655559" cy="495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126364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Albumentations: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transformations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flipping, rotation,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cropping,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noise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while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preserving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crucial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medical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details.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buAutoNum type="arabicPeriod" startAt="3"/>
              <a:tabLst>
                <a:tab pos="238125" algn="l"/>
              </a:tabLst>
            </a:pPr>
            <a:r>
              <a:rPr sz="1800" b="1" spc="-30" dirty="0">
                <a:latin typeface="Times New Roman"/>
                <a:cs typeface="Times New Roman"/>
              </a:rPr>
              <a:t>Preprocessing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1800" b="1" spc="-25" dirty="0">
                <a:latin typeface="Times New Roman"/>
                <a:cs typeface="Times New Roman"/>
              </a:rPr>
              <a:t>NumPy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and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OpenCV:</a:t>
            </a:r>
            <a:endParaRPr sz="18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15"/>
              </a:spcBef>
              <a:buSzPct val="55555"/>
              <a:buFont typeface="Symbol"/>
              <a:buChar char=""/>
              <a:tabLst>
                <a:tab pos="471170" algn="l"/>
              </a:tabLst>
            </a:pP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grayscale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conversion,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resizing,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noise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reduction.</a:t>
            </a:r>
            <a:endParaRPr sz="1800">
              <a:latin typeface="Times New Roman"/>
              <a:cs typeface="Times New Roman"/>
            </a:endParaRPr>
          </a:p>
          <a:p>
            <a:pPr marL="471170" lvl="1" indent="-229870">
              <a:lnSpc>
                <a:spcPct val="100000"/>
              </a:lnSpc>
              <a:spcBef>
                <a:spcPts val="1200"/>
              </a:spcBef>
              <a:buSzPct val="55555"/>
              <a:buFont typeface="Symbol"/>
              <a:buChar char=""/>
              <a:tabLst>
                <a:tab pos="471170" algn="l"/>
              </a:tabLst>
            </a:pPr>
            <a:r>
              <a:rPr sz="1800" spc="-10" dirty="0">
                <a:latin typeface="Times New Roman"/>
                <a:cs typeface="Times New Roman"/>
              </a:rPr>
              <a:t>Application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filters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Gaussian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blur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high-pass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filtering.</a:t>
            </a:r>
            <a:endParaRPr sz="1800">
              <a:latin typeface="Times New Roman"/>
              <a:cs typeface="Times New Roman"/>
            </a:endParaRPr>
          </a:p>
          <a:p>
            <a:pPr marL="238125" indent="-225425">
              <a:lnSpc>
                <a:spcPct val="100000"/>
              </a:lnSpc>
              <a:spcBef>
                <a:spcPts val="1200"/>
              </a:spcBef>
              <a:buAutoNum type="arabicPeriod" startAt="4"/>
              <a:tabLst>
                <a:tab pos="23812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Visualization: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imes New Roman"/>
              <a:cs typeface="Times New Roman"/>
            </a:endParaRPr>
          </a:p>
          <a:p>
            <a:pPr marL="13970" marR="5080" indent="54610">
              <a:lnSpc>
                <a:spcPct val="120000"/>
              </a:lnSpc>
              <a:spcBef>
                <a:spcPts val="5"/>
              </a:spcBef>
            </a:pP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Tools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like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Matplotlib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Seaborn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(not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explicitly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mentioned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commonly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used)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visualizing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performance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metrics,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loss,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curves.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639" rIns="0" bIns="0" rtlCol="0">
            <a:spAutoFit/>
          </a:bodyPr>
          <a:lstStyle/>
          <a:p>
            <a:pPr marL="36518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375" y="1801113"/>
            <a:ext cx="8627110" cy="3782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Specifications: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200">
              <a:latin typeface="Calibri"/>
              <a:cs typeface="Calibri"/>
            </a:endParaRPr>
          </a:p>
          <a:p>
            <a:pPr marL="58419">
              <a:lnSpc>
                <a:spcPts val="2035"/>
              </a:lnSpc>
            </a:pPr>
            <a:r>
              <a:rPr sz="1800" b="1" spc="-30" dirty="0">
                <a:latin typeface="Times New Roman"/>
                <a:cs typeface="Times New Roman"/>
              </a:rPr>
              <a:t>Software</a:t>
            </a:r>
            <a:r>
              <a:rPr sz="1800" b="1" spc="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Specifications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10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Programming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Language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1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(most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likely,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TensorFlow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Albumentations).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895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Frameworks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895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TensorFlow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PyTorch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implementation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00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Libraries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Preprocessing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Augmentation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889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dirty="0">
                <a:latin typeface="Times New Roman"/>
                <a:cs typeface="Times New Roman"/>
              </a:rPr>
              <a:t>Albumentations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augmentation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(flipping,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cropping,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injection,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etc.).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895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dirty="0">
                <a:latin typeface="Times New Roman"/>
                <a:cs typeface="Times New Roman"/>
              </a:rPr>
              <a:t>OpenCV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resizing,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grayscale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conversion,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filtering.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1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dirty="0">
                <a:latin typeface="Times New Roman"/>
                <a:cs typeface="Times New Roman"/>
              </a:rPr>
              <a:t>NumPy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numerical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operations.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25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Other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Libraries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8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Matplotlib/Seaborn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plotting</a:t>
            </a:r>
            <a:r>
              <a:rPr sz="1800" spc="-10" dirty="0">
                <a:latin typeface="Times New Roman"/>
                <a:cs typeface="Times New Roman"/>
              </a:rPr>
              <a:t> training/validation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metrics.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209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dirty="0">
                <a:latin typeface="Times New Roman"/>
                <a:cs typeface="Times New Roman"/>
              </a:rPr>
              <a:t>Pandas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metadata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86" y="38100"/>
            <a:ext cx="3656965" cy="4997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513334"/>
            <a:ext cx="11203305" cy="561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035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Hardware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Specifications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10"/>
              </a:lnSpc>
              <a:buAutoNum type="arabicPeriod"/>
              <a:tabLst>
                <a:tab pos="2425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GPU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1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high-performance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GPU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essential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Likely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options:</a:t>
            </a:r>
            <a:endParaRPr sz="1800">
              <a:latin typeface="Times New Roman"/>
              <a:cs typeface="Times New Roman"/>
            </a:endParaRPr>
          </a:p>
          <a:p>
            <a:pPr marL="1156970" lvl="2" indent="-229870">
              <a:lnSpc>
                <a:spcPts val="1895"/>
              </a:lnSpc>
              <a:buSzPct val="55555"/>
              <a:buFont typeface="Wingdings"/>
              <a:buChar char=""/>
              <a:tabLst>
                <a:tab pos="1156970" algn="l"/>
              </a:tabLst>
            </a:pPr>
            <a:r>
              <a:rPr sz="1800" dirty="0">
                <a:latin typeface="Times New Roman"/>
                <a:cs typeface="Times New Roman"/>
              </a:rPr>
              <a:t>NVIDIA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GPUs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RTX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2080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RTX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3090,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A100.</a:t>
            </a:r>
            <a:endParaRPr sz="1800">
              <a:latin typeface="Times New Roman"/>
              <a:cs typeface="Times New Roman"/>
            </a:endParaRPr>
          </a:p>
          <a:p>
            <a:pPr marL="1156970" lvl="2" indent="-229870">
              <a:lnSpc>
                <a:spcPts val="1895"/>
              </a:lnSpc>
              <a:buSzPct val="55555"/>
              <a:buFont typeface="Wingdings"/>
              <a:buChar char=""/>
              <a:tabLst>
                <a:tab pos="1156970" algn="l"/>
              </a:tabLst>
            </a:pPr>
            <a:r>
              <a:rPr sz="1800" dirty="0">
                <a:latin typeface="Times New Roman"/>
                <a:cs typeface="Times New Roman"/>
              </a:rPr>
              <a:t>CUDA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compatibility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TensorFlow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PyTorch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acceleration.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10"/>
              </a:lnSpc>
              <a:buAutoNum type="arabicPeriod"/>
              <a:tabLst>
                <a:tab pos="2425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CPU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0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Multi-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processors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i7/i9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Ryzen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7/9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computations.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895"/>
              </a:lnSpc>
              <a:buAutoNum type="arabicPeriod"/>
              <a:tabLst>
                <a:tab pos="24257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RAM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10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16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GB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though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32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GB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more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preferred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large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895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Storage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1925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SSD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least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500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GB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capacity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checkpoints.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95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Operating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System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409575" lvl="1" indent="-230504">
              <a:lnSpc>
                <a:spcPts val="1880"/>
              </a:lnSpc>
              <a:spcBef>
                <a:spcPts val="225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Linux-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Ubuntu)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preferred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tasks,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though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Windows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WSL </a:t>
            </a:r>
            <a:r>
              <a:rPr sz="1800" dirty="0">
                <a:latin typeface="Times New Roman"/>
                <a:cs typeface="Times New Roman"/>
              </a:rPr>
              <a:t>(Windows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Subsystem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Linux)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option.</a:t>
            </a:r>
            <a:endParaRPr sz="1800">
              <a:latin typeface="Times New Roman"/>
              <a:cs typeface="Times New Roman"/>
            </a:endParaRPr>
          </a:p>
          <a:p>
            <a:pPr marL="15240">
              <a:lnSpc>
                <a:spcPts val="1730"/>
              </a:lnSpc>
            </a:pPr>
            <a:r>
              <a:rPr sz="1800" b="1" spc="-10" dirty="0">
                <a:latin typeface="Times New Roman"/>
                <a:cs typeface="Times New Roman"/>
              </a:rPr>
              <a:t>Challenges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Faced: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80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Limited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Annotated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Datasets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266065" lvl="1" indent="-228600">
              <a:lnSpc>
                <a:spcPts val="1900"/>
              </a:lnSpc>
              <a:spcBef>
                <a:spcPts val="204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Medical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small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sufficient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annotated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examples,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difficult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deep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570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Noise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Artifacts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MRI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Images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5080" lvl="1" indent="-230504">
              <a:lnSpc>
                <a:spcPts val="1820"/>
              </a:lnSpc>
              <a:spcBef>
                <a:spcPts val="220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MRI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artifacts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variations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scanning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equipment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patient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movement,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750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Overfitting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lvl="1" indent="-229870">
              <a:lnSpc>
                <a:spcPts val="2075"/>
              </a:lnSpc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especially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overfit,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generalization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unseen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755650"/>
            <a:ext cx="11547475" cy="544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06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How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These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Challenges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Were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Overcome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985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Augmentation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702310" lvl="1" indent="-228600">
              <a:lnSpc>
                <a:spcPts val="1910"/>
              </a:lnSpc>
              <a:spcBef>
                <a:spcPts val="200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Techniques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flipping,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rotation,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cropping,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create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diverse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 </a:t>
            </a:r>
            <a:r>
              <a:rPr sz="1800" dirty="0">
                <a:latin typeface="Times New Roman"/>
                <a:cs typeface="Times New Roman"/>
              </a:rPr>
              <a:t>increasing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generalization.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710"/>
              </a:lnSpc>
              <a:buAutoNum type="arabicPeriod"/>
              <a:tabLst>
                <a:tab pos="242570" algn="l"/>
              </a:tabLst>
            </a:pPr>
            <a:r>
              <a:rPr sz="1800" b="1" spc="-35" dirty="0">
                <a:latin typeface="Times New Roman"/>
                <a:cs typeface="Times New Roman"/>
              </a:rPr>
              <a:t>Preprocessing</a:t>
            </a:r>
            <a:r>
              <a:rPr sz="1800" b="1" spc="2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Techniques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5080" lvl="1" indent="-230504">
              <a:lnSpc>
                <a:spcPts val="1870"/>
              </a:lnSpc>
              <a:spcBef>
                <a:spcPts val="215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Steps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Gaussian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high-</a:t>
            </a:r>
            <a:r>
              <a:rPr sz="1800" dirty="0">
                <a:latin typeface="Times New Roman"/>
                <a:cs typeface="Times New Roman"/>
              </a:rPr>
              <a:t>pass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sharpening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quality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MRI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images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enhanced,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impact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noise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artifacts.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870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Transfer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269875" lvl="1" indent="-228600">
              <a:lnSpc>
                <a:spcPts val="1900"/>
              </a:lnSpc>
              <a:spcBef>
                <a:spcPts val="244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Pre-</a:t>
            </a:r>
            <a:r>
              <a:rPr sz="1800" dirty="0">
                <a:latin typeface="Times New Roman"/>
                <a:cs typeface="Times New Roman"/>
              </a:rPr>
              <a:t>trained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EfficientNet-</a:t>
            </a:r>
            <a:r>
              <a:rPr sz="1800" dirty="0">
                <a:latin typeface="Times New Roman"/>
                <a:cs typeface="Times New Roman"/>
              </a:rPr>
              <a:t>B0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fine-</a:t>
            </a:r>
            <a:r>
              <a:rPr sz="1800" dirty="0">
                <a:latin typeface="Times New Roman"/>
                <a:cs typeface="Times New Roman"/>
              </a:rPr>
              <a:t>tuned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dataset,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leveraging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knowledge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large-scale </a:t>
            </a:r>
            <a:r>
              <a:rPr sz="1800" dirty="0">
                <a:latin typeface="Times New Roman"/>
                <a:cs typeface="Times New Roman"/>
              </a:rPr>
              <a:t>datasets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714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Regularization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Techniques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666750" lvl="1" indent="-230504">
              <a:lnSpc>
                <a:spcPts val="1870"/>
              </a:lnSpc>
              <a:spcBef>
                <a:spcPts val="220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b="1" dirty="0">
                <a:latin typeface="Times New Roman"/>
                <a:cs typeface="Times New Roman"/>
              </a:rPr>
              <a:t>Dropout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L2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regularization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employed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mitigate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overfitting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preventing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relying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too </a:t>
            </a:r>
            <a:r>
              <a:rPr sz="1800" dirty="0">
                <a:latin typeface="Times New Roman"/>
                <a:cs typeface="Times New Roman"/>
              </a:rPr>
              <a:t>heavily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features.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820"/>
              </a:lnSpc>
              <a:buAutoNum type="arabicPeriod"/>
              <a:tabLst>
                <a:tab pos="24257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Normalization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518159" lvl="1" indent="-228600">
              <a:lnSpc>
                <a:spcPts val="1900"/>
              </a:lnSpc>
              <a:spcBef>
                <a:spcPts val="215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Pixel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normalized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convergence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755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Balanced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Dataset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Handling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143510" lvl="1" indent="-228600">
              <a:lnSpc>
                <a:spcPts val="1900"/>
              </a:lnSpc>
              <a:spcBef>
                <a:spcPts val="229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augmentation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equally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classes,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balanced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bias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 predictions.</a:t>
            </a:r>
            <a:endParaRPr sz="1800">
              <a:latin typeface="Times New Roman"/>
              <a:cs typeface="Times New Roman"/>
            </a:endParaRPr>
          </a:p>
          <a:p>
            <a:pPr marL="242570" indent="-229870">
              <a:lnSpc>
                <a:spcPts val="1750"/>
              </a:lnSpc>
              <a:buAutoNum type="arabicPeriod"/>
              <a:tabLst>
                <a:tab pos="242570" algn="l"/>
              </a:tabLst>
            </a:pPr>
            <a:r>
              <a:rPr sz="1800" b="1" dirty="0">
                <a:latin typeface="Times New Roman"/>
                <a:cs typeface="Times New Roman"/>
              </a:rPr>
              <a:t>Robust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699770" marR="73025" lvl="1" indent="-228600">
              <a:lnSpc>
                <a:spcPts val="1900"/>
              </a:lnSpc>
              <a:spcBef>
                <a:spcPts val="234"/>
              </a:spcBef>
              <a:buSzPct val="55555"/>
              <a:buFont typeface="Courier New"/>
              <a:buChar char="o"/>
              <a:tabLst>
                <a:tab pos="699770" algn="l"/>
              </a:tabLst>
            </a:pPr>
            <a:r>
              <a:rPr sz="1800" spc="-10" dirty="0">
                <a:latin typeface="Times New Roman"/>
                <a:cs typeface="Times New Roman"/>
              </a:rPr>
              <a:t>EfficientNet-</a:t>
            </a:r>
            <a:r>
              <a:rPr sz="1800" dirty="0">
                <a:latin typeface="Times New Roman"/>
                <a:cs typeface="Times New Roman"/>
              </a:rPr>
              <a:t>B0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chosen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efficiency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depth,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width,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resolution,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allowing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well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task.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202" y="586486"/>
            <a:ext cx="6001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RESULTS</a:t>
            </a:r>
            <a:r>
              <a:rPr spc="-335" dirty="0"/>
              <a:t> </a:t>
            </a:r>
            <a:r>
              <a:rPr dirty="0"/>
              <a:t>&amp;</a:t>
            </a:r>
            <a:r>
              <a:rPr spc="-25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5311" y="1204080"/>
            <a:ext cx="9451340" cy="16979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000" b="1" spc="-55" dirty="0">
                <a:latin typeface="Calibri"/>
                <a:cs typeface="Calibri"/>
              </a:rPr>
              <a:t>Datasets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Performance</a:t>
            </a:r>
            <a:r>
              <a:rPr sz="2000" spc="-55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Datasets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Used: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EfficientNet-</a:t>
            </a:r>
            <a:r>
              <a:rPr sz="2000" spc="-40" dirty="0">
                <a:latin typeface="Calibri"/>
                <a:cs typeface="Calibri"/>
              </a:rPr>
              <a:t>B0,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ResNet50,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Xception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b="1" spc="-10" dirty="0">
                <a:latin typeface="Calibri"/>
                <a:cs typeface="Calibri"/>
              </a:rPr>
              <a:t>Results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Summary: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00"/>
              </a:lnSpc>
              <a:spcBef>
                <a:spcPts val="760"/>
              </a:spcBef>
            </a:pPr>
            <a:r>
              <a:rPr sz="2000" spc="-35" dirty="0">
                <a:latin typeface="Calibri"/>
                <a:cs typeface="Calibri"/>
              </a:rPr>
              <a:t>EfficientNet-</a:t>
            </a:r>
            <a:r>
              <a:rPr sz="2000" spc="-20" dirty="0">
                <a:latin typeface="Calibri"/>
                <a:cs typeface="Calibri"/>
              </a:rPr>
              <a:t>B0: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Accuracy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improved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97.8%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(without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balancing)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98.87%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SMOTEEN. ResNet50: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Accuracy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90.52%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95.8%.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25"/>
              </a:lnSpc>
            </a:pPr>
            <a:r>
              <a:rPr sz="2000" spc="-45" dirty="0">
                <a:latin typeface="Calibri"/>
                <a:cs typeface="Calibri"/>
              </a:rPr>
              <a:t>Xception: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Accuracy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rose from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92.86%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97.08%.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3459429"/>
            <a:ext cx="3546475" cy="2559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2584" y="3503929"/>
            <a:ext cx="3798189" cy="24625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4984" y="3477895"/>
            <a:ext cx="3319017" cy="26492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4224" y="316737"/>
            <a:ext cx="12220448" cy="86754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65735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spc="-95" dirty="0"/>
              <a:t> </a:t>
            </a:r>
            <a:r>
              <a:rPr lang="en-IN" spc="-95" dirty="0"/>
              <a:t>AND </a:t>
            </a:r>
            <a:r>
              <a:rPr dirty="0"/>
              <a:t>FUTURE</a:t>
            </a:r>
            <a:r>
              <a:rPr spc="-4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95"/>
              </a:spcBef>
            </a:pPr>
            <a:r>
              <a:rPr spc="-10" dirty="0"/>
              <a:t>Conclusion:</a:t>
            </a:r>
          </a:p>
          <a:p>
            <a:pPr marL="241300" marR="532765" indent="-227329">
              <a:lnSpc>
                <a:spcPct val="80000"/>
              </a:lnSpc>
              <a:spcBef>
                <a:spcPts val="1070"/>
              </a:spcBef>
              <a:buFont typeface="Arial MT"/>
              <a:buChar char="•"/>
              <a:tabLst>
                <a:tab pos="242570" algn="l"/>
              </a:tabLst>
            </a:pPr>
            <a:r>
              <a:rPr b="0" dirty="0">
                <a:latin typeface="Calibri"/>
                <a:cs typeface="Calibri"/>
              </a:rPr>
              <a:t>By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leveraging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EfficientNet-</a:t>
            </a:r>
            <a:r>
              <a:rPr b="0" dirty="0">
                <a:latin typeface="Calibri"/>
                <a:cs typeface="Calibri"/>
              </a:rPr>
              <a:t>B0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model,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enhanced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fine-</a:t>
            </a:r>
            <a:r>
              <a:rPr b="0" dirty="0">
                <a:latin typeface="Calibri"/>
                <a:cs typeface="Calibri"/>
              </a:rPr>
              <a:t>tuning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optimized 	</a:t>
            </a:r>
            <a:r>
              <a:rPr b="0" dirty="0">
                <a:latin typeface="Calibri"/>
                <a:cs typeface="Calibri"/>
              </a:rPr>
              <a:t>layers,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proposed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approach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achieved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remarkable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accuracy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(98.87%)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	</a:t>
            </a:r>
            <a:r>
              <a:rPr b="0" dirty="0">
                <a:latin typeface="Calibri"/>
                <a:cs typeface="Calibri"/>
              </a:rPr>
              <a:t>outperformed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traditional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convolutional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neural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networks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such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VGG16, 	</a:t>
            </a:r>
            <a:r>
              <a:rPr b="0" dirty="0">
                <a:latin typeface="Calibri"/>
                <a:cs typeface="Calibri"/>
              </a:rPr>
              <a:t>ResNet50,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InceptionV3.</a:t>
            </a:r>
          </a:p>
          <a:p>
            <a:pPr marL="241300" marR="1646555" indent="-227329">
              <a:lnSpc>
                <a:spcPts val="2300"/>
              </a:lnSpc>
              <a:spcBef>
                <a:spcPts val="969"/>
              </a:spcBef>
              <a:buFont typeface="Arial MT"/>
              <a:buChar char="•"/>
              <a:tabLst>
                <a:tab pos="242570" algn="l"/>
              </a:tabLst>
            </a:pPr>
            <a:r>
              <a:rPr b="0" dirty="0">
                <a:latin typeface="Calibri"/>
                <a:cs typeface="Calibri"/>
              </a:rPr>
              <a:t>Key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preprocessing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steps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like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noise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reduction,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data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augmentation,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	</a:t>
            </a:r>
            <a:r>
              <a:rPr b="0" spc="-10" dirty="0">
                <a:latin typeface="Calibri"/>
                <a:cs typeface="Calibri"/>
              </a:rPr>
              <a:t>normalization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further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improved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model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performance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and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generalizability..</a:t>
            </a:r>
          </a:p>
          <a:p>
            <a:pPr marL="1397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Future</a:t>
            </a:r>
            <a:r>
              <a:rPr spc="-105" dirty="0"/>
              <a:t> </a:t>
            </a:r>
            <a:r>
              <a:rPr spc="-10" dirty="0"/>
              <a:t>Scope</a:t>
            </a:r>
            <a:r>
              <a:rPr spc="-95" dirty="0"/>
              <a:t> </a:t>
            </a:r>
            <a:r>
              <a:rPr spc="-50" dirty="0"/>
              <a:t>:</a:t>
            </a:r>
          </a:p>
          <a:p>
            <a:pPr marL="241935" indent="-22923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935" algn="l"/>
              </a:tabLst>
            </a:pPr>
            <a:r>
              <a:rPr b="0" spc="-25" dirty="0">
                <a:latin typeface="Calibri"/>
                <a:cs typeface="Calibri"/>
              </a:rPr>
              <a:t>Integrate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ensemble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learning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techniques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for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better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feature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extraction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classification..</a:t>
            </a:r>
          </a:p>
          <a:p>
            <a:pPr marL="241300" marR="348615" indent="-227329">
              <a:lnSpc>
                <a:spcPts val="2320"/>
              </a:lnSpc>
              <a:spcBef>
                <a:spcPts val="1025"/>
              </a:spcBef>
              <a:buFont typeface="Arial MT"/>
              <a:buChar char="•"/>
              <a:tabLst>
                <a:tab pos="242570" algn="l"/>
              </a:tabLst>
            </a:pPr>
            <a:r>
              <a:rPr b="0" spc="-65" dirty="0">
                <a:latin typeface="Calibri"/>
                <a:cs typeface="Calibri"/>
              </a:rPr>
              <a:t>Combine</a:t>
            </a:r>
            <a:r>
              <a:rPr b="0" spc="-2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MRIdata</a:t>
            </a:r>
            <a:r>
              <a:rPr b="0" spc="-165" dirty="0">
                <a:latin typeface="Calibri"/>
                <a:cs typeface="Calibri"/>
              </a:rPr>
              <a:t> </a:t>
            </a:r>
            <a:r>
              <a:rPr b="0" spc="-55" dirty="0">
                <a:latin typeface="Calibri"/>
                <a:cs typeface="Calibri"/>
              </a:rPr>
              <a:t>with</a:t>
            </a:r>
            <a:r>
              <a:rPr b="0" spc="-185" dirty="0">
                <a:latin typeface="Calibri"/>
                <a:cs typeface="Calibri"/>
              </a:rPr>
              <a:t> </a:t>
            </a:r>
            <a:r>
              <a:rPr b="0" spc="-60" dirty="0">
                <a:latin typeface="Calibri"/>
                <a:cs typeface="Calibri"/>
              </a:rPr>
              <a:t>other</a:t>
            </a:r>
            <a:r>
              <a:rPr b="0" spc="-190" dirty="0">
                <a:latin typeface="Calibri"/>
                <a:cs typeface="Calibri"/>
              </a:rPr>
              <a:t> </a:t>
            </a:r>
            <a:r>
              <a:rPr b="0" spc="-55" dirty="0">
                <a:latin typeface="Calibri"/>
                <a:cs typeface="Calibri"/>
              </a:rPr>
              <a:t>diagnosticmodalities</a:t>
            </a:r>
            <a:r>
              <a:rPr b="0" spc="-250" dirty="0">
                <a:latin typeface="Calibri"/>
                <a:cs typeface="Calibri"/>
              </a:rPr>
              <a:t> </a:t>
            </a:r>
            <a:r>
              <a:rPr b="0" spc="-60" dirty="0">
                <a:latin typeface="Calibri"/>
                <a:cs typeface="Calibri"/>
              </a:rPr>
              <a:t>like</a:t>
            </a:r>
            <a:r>
              <a:rPr b="0" spc="-200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CT</a:t>
            </a:r>
            <a:r>
              <a:rPr b="0" spc="-165" dirty="0">
                <a:latin typeface="Calibri"/>
                <a:cs typeface="Calibri"/>
              </a:rPr>
              <a:t> </a:t>
            </a:r>
            <a:r>
              <a:rPr b="0" spc="-60" dirty="0">
                <a:latin typeface="Calibri"/>
                <a:cs typeface="Calibri"/>
              </a:rPr>
              <a:t>scans</a:t>
            </a:r>
            <a:r>
              <a:rPr b="0" spc="-200" dirty="0">
                <a:latin typeface="Calibri"/>
                <a:cs typeface="Calibri"/>
              </a:rPr>
              <a:t> </a:t>
            </a:r>
            <a:r>
              <a:rPr b="0" spc="-40" dirty="0">
                <a:latin typeface="Calibri"/>
                <a:cs typeface="Calibri"/>
              </a:rPr>
              <a:t>or</a:t>
            </a:r>
            <a:r>
              <a:rPr b="0" spc="-14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histopathological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data 	</a:t>
            </a:r>
            <a:r>
              <a:rPr b="0" spc="-35" dirty="0">
                <a:latin typeface="Calibri"/>
                <a:cs typeface="Calibri"/>
              </a:rPr>
              <a:t>for</a:t>
            </a:r>
            <a:r>
              <a:rPr b="0" spc="-16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a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45" dirty="0">
                <a:latin typeface="Calibri"/>
                <a:cs typeface="Calibri"/>
              </a:rPr>
              <a:t>comprehensive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40" dirty="0">
                <a:latin typeface="Calibri"/>
                <a:cs typeface="Calibri"/>
              </a:rPr>
              <a:t>diagnostic</a:t>
            </a:r>
            <a:r>
              <a:rPr b="0" spc="-1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tool.</a:t>
            </a:r>
          </a:p>
          <a:p>
            <a:pPr marL="241935" indent="-22923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935" algn="l"/>
              </a:tabLst>
            </a:pPr>
            <a:r>
              <a:rPr b="0" spc="-20" dirty="0">
                <a:latin typeface="Calibri"/>
                <a:cs typeface="Calibri"/>
              </a:rPr>
              <a:t>Develop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user-</a:t>
            </a:r>
            <a:r>
              <a:rPr b="0" dirty="0">
                <a:latin typeface="Calibri"/>
                <a:cs typeface="Calibri"/>
              </a:rPr>
              <a:t>friendly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software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radiologists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and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medical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practitioners..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4100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-14224" y="1296670"/>
            <a:ext cx="11744325" cy="408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1460" indent="-238760">
              <a:lnSpc>
                <a:spcPts val="1620"/>
              </a:lnSpc>
              <a:spcBef>
                <a:spcPts val="105"/>
              </a:spcBef>
              <a:buAutoNum type="arabicPlain"/>
              <a:tabLst>
                <a:tab pos="251460" algn="l"/>
              </a:tabLst>
            </a:pPr>
            <a:r>
              <a:rPr sz="1400" dirty="0">
                <a:latin typeface="Calibri"/>
                <a:cs typeface="Calibri"/>
              </a:rPr>
              <a:t>H.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Shah,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Saeed,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Yun,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J.-H.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Park,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Paul,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J.-M.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Kang,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Robust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Approach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Magnetic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Resonance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Finetuned</a:t>
            </a:r>
            <a:endParaRPr sz="1400">
              <a:latin typeface="Calibri"/>
              <a:cs typeface="Calibri"/>
            </a:endParaRPr>
          </a:p>
          <a:p>
            <a:pPr marL="13970">
              <a:lnSpc>
                <a:spcPts val="1555"/>
              </a:lnSpc>
            </a:pPr>
            <a:r>
              <a:rPr sz="1400" spc="-10" dirty="0">
                <a:latin typeface="Calibri"/>
                <a:cs typeface="Calibri"/>
              </a:rPr>
              <a:t>EfficientNet,”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65426–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65438,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2022,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10.1109/ACCESS.2022.3184113.</a:t>
            </a:r>
            <a:endParaRPr sz="1400">
              <a:latin typeface="Calibri"/>
              <a:cs typeface="Calibri"/>
            </a:endParaRPr>
          </a:p>
          <a:p>
            <a:pPr marL="13970" marR="288925" indent="275590">
              <a:lnSpc>
                <a:spcPts val="1600"/>
              </a:lnSpc>
              <a:spcBef>
                <a:spcPts val="50"/>
              </a:spcBef>
              <a:buAutoNum type="arabicPlain" startAt="2"/>
              <a:tabLst>
                <a:tab pos="289560" algn="l"/>
              </a:tabLst>
            </a:pPr>
            <a:r>
              <a:rPr sz="1400" dirty="0">
                <a:latin typeface="Calibri"/>
                <a:cs typeface="Calibri"/>
              </a:rPr>
              <a:t>A.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Younis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al.,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“Abnormal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Tumors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Classification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ResNet50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Its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Comprehensive Evaluation,”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12,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78843–78853,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2024,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doi: </a:t>
            </a:r>
            <a:r>
              <a:rPr sz="1400" spc="-10" dirty="0">
                <a:latin typeface="Calibri"/>
                <a:cs typeface="Calibri"/>
              </a:rPr>
              <a:t>10.1109/ACCESS.2024.3403902.</a:t>
            </a:r>
            <a:endParaRPr sz="1400">
              <a:latin typeface="Calibri"/>
              <a:cs typeface="Calibri"/>
            </a:endParaRPr>
          </a:p>
          <a:p>
            <a:pPr marL="13970" marR="222250" indent="-1905">
              <a:lnSpc>
                <a:spcPts val="1580"/>
              </a:lnSpc>
              <a:spcBef>
                <a:spcPts val="35"/>
              </a:spcBef>
              <a:buAutoNum type="arabicPlain" startAt="2"/>
              <a:tabLst>
                <a:tab pos="13970" algn="l"/>
                <a:tab pos="251460" algn="l"/>
              </a:tabLst>
            </a:pPr>
            <a:r>
              <a:rPr sz="1400" dirty="0">
                <a:latin typeface="Calibri"/>
                <a:cs typeface="Calibri"/>
              </a:rPr>
              <a:t>	M.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Kuang,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Xu,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Z.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“Brain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Tumor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Based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Multimodal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Information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Fusion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Convolutional Neural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Network,”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7,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pp. 180134–180146,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2019,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doi: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10.1109/ACCESS.2019.2958370.</a:t>
            </a:r>
            <a:endParaRPr sz="1400">
              <a:latin typeface="Calibri"/>
              <a:cs typeface="Calibri"/>
            </a:endParaRPr>
          </a:p>
          <a:p>
            <a:pPr marL="13970" marR="398780" indent="237490">
              <a:lnSpc>
                <a:spcPts val="1600"/>
              </a:lnSpc>
              <a:spcBef>
                <a:spcPts val="5"/>
              </a:spcBef>
              <a:buAutoNum type="arabicPlain" startAt="2"/>
              <a:tabLst>
                <a:tab pos="251460" algn="l"/>
              </a:tabLst>
            </a:pPr>
            <a:r>
              <a:rPr sz="1400" dirty="0">
                <a:latin typeface="Calibri"/>
                <a:cs typeface="Calibri"/>
              </a:rPr>
              <a:t>T.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Vaiyapuri, </a:t>
            </a:r>
            <a:r>
              <a:rPr sz="1400" dirty="0">
                <a:latin typeface="Calibri"/>
                <a:cs typeface="Calibri"/>
              </a:rPr>
              <a:t>J.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Mahalingam,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Ahmad,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Abdeljaber,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Yang,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S.-</a:t>
            </a:r>
            <a:r>
              <a:rPr sz="1400" spc="-10" dirty="0">
                <a:latin typeface="Calibri"/>
                <a:cs typeface="Calibri"/>
              </a:rPr>
              <a:t>Y.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Jeong,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“Ensemble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Driven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Computer-</a:t>
            </a:r>
            <a:r>
              <a:rPr sz="1400" dirty="0">
                <a:latin typeface="Calibri"/>
                <a:cs typeface="Calibri"/>
              </a:rPr>
              <a:t>Aided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Diagnosis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Classification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Magnetic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Resonance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Imaging,”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IEEE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91398–91406,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2023,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10.1109/ACCESS.2023.3306961.</a:t>
            </a:r>
            <a:endParaRPr sz="1400">
              <a:latin typeface="Calibri"/>
              <a:cs typeface="Calibri"/>
            </a:endParaRPr>
          </a:p>
          <a:p>
            <a:pPr marL="13970" marR="5080" indent="275590">
              <a:lnSpc>
                <a:spcPts val="1610"/>
              </a:lnSpc>
              <a:spcBef>
                <a:spcPts val="80"/>
              </a:spcBef>
              <a:buAutoNum type="arabicPlain" startAt="2"/>
              <a:tabLst>
                <a:tab pos="289560" algn="l"/>
              </a:tabLst>
            </a:pPr>
            <a:r>
              <a:rPr sz="1400" dirty="0">
                <a:latin typeface="Calibri"/>
                <a:cs typeface="Calibri"/>
              </a:rPr>
              <a:t>S.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Karim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al.,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“Developments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Tumor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Segmentation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MRI: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Insights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Perspectives,”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12,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26875–26896, </a:t>
            </a:r>
            <a:r>
              <a:rPr sz="1400" dirty="0">
                <a:latin typeface="Calibri"/>
                <a:cs typeface="Calibri"/>
              </a:rPr>
              <a:t>2024,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10.1109/ACCESS.2024.3365048.</a:t>
            </a:r>
            <a:endParaRPr sz="1400">
              <a:latin typeface="Calibri"/>
              <a:cs typeface="Calibri"/>
            </a:endParaRPr>
          </a:p>
          <a:p>
            <a:pPr marL="251460" indent="-238760">
              <a:lnSpc>
                <a:spcPts val="1420"/>
              </a:lnSpc>
              <a:buAutoNum type="arabicPlain" startAt="2"/>
              <a:tabLst>
                <a:tab pos="251460" algn="l"/>
              </a:tabLst>
            </a:pPr>
            <a:r>
              <a:rPr sz="1400" dirty="0">
                <a:latin typeface="Calibri"/>
                <a:cs typeface="Calibri"/>
              </a:rPr>
              <a:t>N.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Noreen,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Palaniappan,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Qayyum,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Ahmad,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Imran,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Shoaib,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Based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Concatenation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Diagnosis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endParaRPr sz="1400">
              <a:latin typeface="Calibri"/>
              <a:cs typeface="Calibri"/>
            </a:endParaRPr>
          </a:p>
          <a:p>
            <a:pPr marL="13970">
              <a:lnSpc>
                <a:spcPts val="1585"/>
              </a:lnSpc>
            </a:pPr>
            <a:r>
              <a:rPr sz="1400" spc="-10" dirty="0">
                <a:latin typeface="Calibri"/>
                <a:cs typeface="Calibri"/>
              </a:rPr>
              <a:t>Tumor,”</a:t>
            </a:r>
            <a:r>
              <a:rPr sz="1400" spc="-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8,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55135–55144,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2020,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10.1109/ACCESS.2020.2978629.</a:t>
            </a:r>
            <a:endParaRPr sz="1400">
              <a:latin typeface="Calibri"/>
              <a:cs typeface="Calibri"/>
            </a:endParaRPr>
          </a:p>
          <a:p>
            <a:pPr marL="289560" indent="-237490">
              <a:lnSpc>
                <a:spcPts val="1600"/>
              </a:lnSpc>
              <a:buAutoNum type="arabicPlain" startAt="7"/>
              <a:tabLst>
                <a:tab pos="289560" algn="l"/>
              </a:tabLst>
            </a:pPr>
            <a:r>
              <a:rPr sz="1400" spc="-10" dirty="0">
                <a:latin typeface="Calibri"/>
                <a:cs typeface="Calibri"/>
              </a:rPr>
              <a:t>M.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Almufareh,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Imran,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Khan,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Humayun,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Asim,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“Automated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Tumor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Segmentation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Classification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MRI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YOLO-Based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Deep</a:t>
            </a:r>
            <a:endParaRPr sz="1400">
              <a:latin typeface="Calibri"/>
              <a:cs typeface="Calibri"/>
            </a:endParaRPr>
          </a:p>
          <a:p>
            <a:pPr marL="13970">
              <a:lnSpc>
                <a:spcPts val="1600"/>
              </a:lnSpc>
            </a:pPr>
            <a:r>
              <a:rPr sz="1400" spc="-10" dirty="0">
                <a:latin typeface="Calibri"/>
                <a:cs typeface="Calibri"/>
              </a:rPr>
              <a:t>Learning,”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12,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16189–16207, 2024,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10.1109/ACCESS.2024.3359418.</a:t>
            </a:r>
            <a:endParaRPr sz="1400">
              <a:latin typeface="Calibri"/>
              <a:cs typeface="Calibri"/>
            </a:endParaRPr>
          </a:p>
          <a:p>
            <a:pPr marL="13970" marR="69850" indent="237490">
              <a:lnSpc>
                <a:spcPts val="1580"/>
              </a:lnSpc>
              <a:spcBef>
                <a:spcPts val="100"/>
              </a:spcBef>
              <a:buAutoNum type="arabicPlain" startAt="8"/>
              <a:tabLst>
                <a:tab pos="251460" algn="l"/>
              </a:tabLst>
            </a:pPr>
            <a:r>
              <a:rPr sz="1400" dirty="0">
                <a:latin typeface="Calibri"/>
                <a:cs typeface="Calibri"/>
              </a:rPr>
              <a:t>S.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Ahmad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Choudhury,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“On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Transfer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Learning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Brain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Images,”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vol.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10,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pp. </a:t>
            </a:r>
            <a:r>
              <a:rPr sz="1400" spc="-10" dirty="0">
                <a:latin typeface="Calibri"/>
                <a:cs typeface="Calibri"/>
              </a:rPr>
              <a:t>59099–59114,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2022,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10.1109/ACCESS.2022.3179376.</a:t>
            </a:r>
            <a:endParaRPr sz="1400">
              <a:latin typeface="Calibri"/>
              <a:cs typeface="Calibri"/>
            </a:endParaRPr>
          </a:p>
          <a:p>
            <a:pPr marL="13970" marR="226060" indent="275590">
              <a:lnSpc>
                <a:spcPts val="1580"/>
              </a:lnSpc>
              <a:spcBef>
                <a:spcPts val="35"/>
              </a:spcBef>
              <a:buAutoNum type="arabicPlain" startAt="8"/>
              <a:tabLst>
                <a:tab pos="289560" algn="l"/>
              </a:tabLst>
            </a:pPr>
            <a:r>
              <a:rPr sz="1400" dirty="0">
                <a:latin typeface="Calibri"/>
                <a:cs typeface="Calibri"/>
              </a:rPr>
              <a:t>M.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Majib,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Rahman,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Sazzad,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Khan,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K.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Dey,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“VGG-SCNet: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VGG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Deep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Learning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Brain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on </a:t>
            </a:r>
            <a:r>
              <a:rPr sz="1400" dirty="0">
                <a:latin typeface="Calibri"/>
                <a:cs typeface="Calibri"/>
              </a:rPr>
              <a:t>MRI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Images,”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IEEE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Access,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9,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116942–116952,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2021,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10.1109/ACCESS.2021.3105874.</a:t>
            </a:r>
            <a:endParaRPr sz="1400">
              <a:latin typeface="Calibri"/>
              <a:cs typeface="Calibri"/>
            </a:endParaRPr>
          </a:p>
          <a:p>
            <a:pPr marL="13970" marR="493395" indent="365760">
              <a:lnSpc>
                <a:spcPts val="1610"/>
              </a:lnSpc>
              <a:spcBef>
                <a:spcPts val="10"/>
              </a:spcBef>
              <a:buAutoNum type="arabicPlain" startAt="8"/>
              <a:tabLst>
                <a:tab pos="379730" algn="l"/>
              </a:tabLst>
            </a:pPr>
            <a:r>
              <a:rPr sz="1400" dirty="0">
                <a:latin typeface="Calibri"/>
                <a:cs typeface="Calibri"/>
              </a:rPr>
              <a:t>A.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Asiri,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Soomro,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A.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Shah,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Pogrebna,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Irfan,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S.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Alqahtani,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“Optimized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Brain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Dual-</a:t>
            </a:r>
            <a:r>
              <a:rPr sz="1400" dirty="0">
                <a:latin typeface="Calibri"/>
                <a:cs typeface="Calibri"/>
              </a:rPr>
              <a:t>Module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Approach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MRI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 Enhancement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Tumor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Classification,”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IEEE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Access,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vol.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12,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pp.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42868–42887,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2024,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10.1109/ACCESS.2024.3379136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463" y="491997"/>
            <a:ext cx="2598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6254" y="6444318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solidFill>
                  <a:srgbClr val="858585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416" y="1148842"/>
            <a:ext cx="3414395" cy="45269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Literature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Research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Gaps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Conclusion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-20" dirty="0">
                <a:latin typeface="Times New Roman"/>
                <a:cs typeface="Times New Roman"/>
              </a:rPr>
              <a:t> Scope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Question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Answers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</a:tabLst>
            </a:pPr>
            <a:r>
              <a:rPr sz="1800" spc="-10" dirty="0">
                <a:latin typeface="Times New Roman"/>
                <a:cs typeface="Times New Roman"/>
              </a:rPr>
              <a:t>Acknowledgements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QUESTIONS</a:t>
            </a:r>
            <a:r>
              <a:rPr spc="-100" dirty="0"/>
              <a:t> </a:t>
            </a:r>
            <a:r>
              <a:rPr dirty="0"/>
              <a:t>and</a:t>
            </a:r>
            <a:r>
              <a:rPr spc="-280" dirty="0"/>
              <a:t> </a:t>
            </a:r>
            <a:r>
              <a:rPr spc="-10" dirty="0"/>
              <a:t>ANSWERS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85289" y="3280028"/>
            <a:ext cx="8762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Times New Roman"/>
                <a:cs typeface="Times New Roman"/>
              </a:rPr>
              <a:t>Please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ask</a:t>
            </a:r>
            <a:r>
              <a:rPr sz="4000" spc="-19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Questions</a:t>
            </a:r>
            <a:r>
              <a:rPr sz="4000" spc="-2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if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there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are</a:t>
            </a:r>
            <a:r>
              <a:rPr sz="4000" spc="-229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any</a:t>
            </a:r>
            <a:r>
              <a:rPr sz="4000" spc="-20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doubts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2010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ACKNOWLEGEMENTS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8048" y="2039239"/>
            <a:ext cx="10411460" cy="2005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express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heartfelt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gratitude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opportunity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present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work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insights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  <a:p>
            <a:pPr marL="12700" marR="434340">
              <a:lnSpc>
                <a:spcPts val="2580"/>
              </a:lnSpc>
              <a:spcBef>
                <a:spcPts val="1019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thanks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mentors,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members,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journey.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13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Further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Inquiries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048" y="3848480"/>
            <a:ext cx="1215390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7101" y="4125848"/>
            <a:ext cx="4091940" cy="98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trivenibollisetty123@gmail.com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8247213104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766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6254" y="6444318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solidFill>
                  <a:srgbClr val="858585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13078"/>
            <a:ext cx="10121900" cy="4182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Brain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tumors,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rare,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life-</a:t>
            </a:r>
            <a:r>
              <a:rPr sz="2400" dirty="0">
                <a:latin typeface="Calibri"/>
                <a:cs typeface="Calibri"/>
              </a:rPr>
              <a:t>threatening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diagnosis.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MRI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radiologists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time- </a:t>
            </a:r>
            <a:r>
              <a:rPr sz="2400" dirty="0">
                <a:latin typeface="Calibri"/>
                <a:cs typeface="Calibri"/>
              </a:rPr>
              <a:t>consuming,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prone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errors,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heavily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expertise.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robust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tumor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classification,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leveraging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fine-</a:t>
            </a:r>
            <a:r>
              <a:rPr sz="2400" dirty="0">
                <a:latin typeface="Calibri"/>
                <a:cs typeface="Calibri"/>
              </a:rPr>
              <a:t>tuned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EfficientNet-</a:t>
            </a:r>
            <a:r>
              <a:rPr sz="2400" dirty="0">
                <a:latin typeface="Calibri"/>
                <a:cs typeface="Calibri"/>
              </a:rPr>
              <a:t>B0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12700" marR="34290" indent="65405">
              <a:lnSpc>
                <a:spcPct val="99600"/>
              </a:lnSpc>
              <a:spcBef>
                <a:spcPts val="115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EfficientNet-</a:t>
            </a:r>
            <a:r>
              <a:rPr sz="2400" dirty="0">
                <a:latin typeface="Calibri"/>
                <a:cs typeface="Calibri"/>
              </a:rPr>
              <a:t>B0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optimized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additional layers,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demonstrated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superior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accuracy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98.87%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outperforming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deep </a:t>
            </a:r>
            <a:r>
              <a:rPr sz="2400" spc="-25" dirty="0">
                <a:latin typeface="Calibri"/>
                <a:cs typeface="Calibri"/>
              </a:rPr>
              <a:t>learning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models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VGG16,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ResNet50,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InceptionV3.</a:t>
            </a:r>
            <a:r>
              <a:rPr sz="2400" spc="-2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Regularization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dropout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regularization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applied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overfitting,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 performance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precision,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recall,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F1-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ensured comprehensive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evaluation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05320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2014"/>
            <a:ext cx="11047730" cy="44386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0029" marR="5080" indent="-227329" algn="just">
              <a:lnSpc>
                <a:spcPct val="100400"/>
              </a:lnSpc>
              <a:spcBef>
                <a:spcPts val="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latin typeface="Calibri"/>
                <a:cs typeface="Calibri"/>
              </a:rPr>
              <a:t>Overview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tumor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healthcare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domain,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early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diagnosis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patient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  <a:p>
            <a:pPr marL="240029" marR="672465" indent="-227329" algn="just">
              <a:lnSpc>
                <a:spcPct val="1004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Problem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achieving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	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tumor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morphology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high-</a:t>
            </a:r>
            <a:r>
              <a:rPr sz="2400" spc="-10" dirty="0">
                <a:latin typeface="Calibri"/>
                <a:cs typeface="Calibri"/>
              </a:rPr>
              <a:t>dimensional 	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>
              <a:latin typeface="Calibri"/>
              <a:cs typeface="Calibri"/>
            </a:endParaRPr>
          </a:p>
          <a:p>
            <a:pPr marL="240029" marR="677545" indent="-227329" algn="just">
              <a:lnSpc>
                <a:spcPct val="1004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Objective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Introduced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EfficientNetB0-</a:t>
            </a:r>
            <a:r>
              <a:rPr sz="2400" b="1" dirty="0">
                <a:latin typeface="Calibri"/>
                <a:cs typeface="Calibri"/>
              </a:rPr>
              <a:t>TumorNet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novel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 	</a:t>
            </a:r>
            <a:r>
              <a:rPr sz="2400" dirty="0">
                <a:latin typeface="Calibri"/>
                <a:cs typeface="Calibri"/>
              </a:rPr>
              <a:t>leveraging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EfficientNetB0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architecture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extraction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classification, 	</a:t>
            </a:r>
            <a:r>
              <a:rPr sz="2400" dirty="0">
                <a:latin typeface="Calibri"/>
                <a:cs typeface="Calibri"/>
              </a:rPr>
              <a:t>optimized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tumor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detection.</a:t>
            </a:r>
            <a:endParaRPr sz="2400">
              <a:latin typeface="Calibri"/>
              <a:cs typeface="Calibri"/>
            </a:endParaRPr>
          </a:p>
          <a:p>
            <a:pPr marL="240029" marR="679450" indent="-227329" algn="just">
              <a:lnSpc>
                <a:spcPct val="996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Significance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EfficientNetB0-</a:t>
            </a:r>
            <a:r>
              <a:rPr sz="2400" b="1" dirty="0">
                <a:latin typeface="Calibri"/>
                <a:cs typeface="Calibri"/>
              </a:rPr>
              <a:t>TumorNet</a:t>
            </a:r>
            <a:r>
              <a:rPr sz="2400" b="1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enhances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diagnostic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 	</a:t>
            </a:r>
            <a:r>
              <a:rPr sz="2400" dirty="0">
                <a:latin typeface="Calibri"/>
                <a:cs typeface="Calibri"/>
              </a:rPr>
              <a:t>improved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outperforming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capturing 	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imbalanced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6304279"/>
            <a:ext cx="67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605" dirty="0">
                <a:solidFill>
                  <a:srgbClr val="858585"/>
                </a:solidFill>
                <a:latin typeface="Times New Roman"/>
                <a:cs typeface="Times New Roman"/>
              </a:rPr>
              <a:t>2</a:t>
            </a:r>
            <a:r>
              <a:rPr sz="3600" spc="-375" baseline="-5787" dirty="0">
                <a:latin typeface="Arial MT"/>
                <a:cs typeface="Arial MT"/>
              </a:rPr>
              <a:t>•</a:t>
            </a:r>
            <a:r>
              <a:rPr sz="1200" spc="-5" dirty="0">
                <a:solidFill>
                  <a:srgbClr val="858585"/>
                </a:solidFill>
                <a:latin typeface="Times New Roman"/>
                <a:cs typeface="Times New Roman"/>
              </a:rPr>
              <a:t>7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-</a:t>
            </a:r>
            <a:r>
              <a:rPr sz="1200" spc="-220" dirty="0">
                <a:solidFill>
                  <a:srgbClr val="858585"/>
                </a:solidFill>
                <a:latin typeface="Times New Roman"/>
                <a:cs typeface="Times New Roman"/>
              </a:rPr>
              <a:t>1</a:t>
            </a:r>
            <a:r>
              <a:rPr sz="3600" spc="-330" baseline="-5787" dirty="0">
                <a:latin typeface="Calibri"/>
                <a:cs typeface="Calibri"/>
              </a:rPr>
              <a:t>.</a:t>
            </a:r>
            <a:r>
              <a:rPr sz="1200" spc="-220" dirty="0">
                <a:solidFill>
                  <a:srgbClr val="858585"/>
                </a:solidFill>
                <a:latin typeface="Times New Roman"/>
                <a:cs typeface="Times New Roman"/>
              </a:rPr>
              <a:t>2-</a:t>
            </a:r>
            <a:r>
              <a:rPr sz="1200" spc="-95" dirty="0">
                <a:solidFill>
                  <a:srgbClr val="858585"/>
                </a:solidFill>
                <a:latin typeface="Times New Roman"/>
                <a:cs typeface="Times New Roman"/>
              </a:rPr>
              <a:t>2024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4298" y="6418579"/>
            <a:ext cx="74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7195" y="6418579"/>
            <a:ext cx="632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Batch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6817" y="6418579"/>
            <a:ext cx="1210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82350" y="641857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58585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234" y="316737"/>
            <a:ext cx="548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90265" algn="l"/>
              </a:tabLst>
            </a:pPr>
            <a:r>
              <a:rPr sz="4000" spc="-10" dirty="0"/>
              <a:t>LITERATURE</a:t>
            </a:r>
            <a:r>
              <a:rPr sz="4000" dirty="0"/>
              <a:t>	</a:t>
            </a:r>
            <a:r>
              <a:rPr sz="4000" spc="-10" dirty="0"/>
              <a:t>SURVEY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2731" y="896366"/>
          <a:ext cx="11378565" cy="514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2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5630"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Title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02310" marR="212090" indent="-4953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Journal</a:t>
                      </a:r>
                      <a:r>
                        <a:rPr sz="16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16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Year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8175" marR="429259" indent="-2089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1" spc="-40" dirty="0">
                          <a:latin typeface="Calibri"/>
                          <a:cs typeface="Calibri"/>
                        </a:rPr>
                        <a:t>Methodology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Adapted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35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Findings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Gaps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78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267335">
                        <a:lnSpc>
                          <a:spcPct val="997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Networks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Brain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Tumor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Detection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Chetana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Srinivas,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42875" marR="101600">
                        <a:lnSpc>
                          <a:spcPct val="100699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K.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Srinath,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M.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A.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Bhagyaveni.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151130" algn="just">
                        <a:lnSpc>
                          <a:spcPct val="996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https://</a:t>
                      </a: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www.ncbi.nl</a:t>
                      </a:r>
                      <a:r>
                        <a:rPr sz="14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m.nih.gov/pmc/articl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es/PMC8923754/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651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conducts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comparative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analysis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based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Convolutional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Neural Network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(CNN)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models.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271780">
                        <a:lnSpc>
                          <a:spcPct val="998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highlights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deep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learning.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300355">
                        <a:lnSpc>
                          <a:spcPts val="168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lightweight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low-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 marR="561975">
                        <a:lnSpc>
                          <a:spcPts val="168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environments.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6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660"/>
                        </a:lnSpc>
                        <a:spcBef>
                          <a:spcPts val="19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VGG-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3505">
                        <a:lnSpc>
                          <a:spcPts val="166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SCNet_A_VGG_Net-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3505" marR="201930" algn="just">
                        <a:lnSpc>
                          <a:spcPct val="99600"/>
                        </a:lnSpc>
                        <a:spcBef>
                          <a:spcPts val="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Based_Deep_Learning_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Framework_for_Brain_T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umor_Detection_on_M RI_Images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219075">
                        <a:lnSpc>
                          <a:spcPct val="100400"/>
                        </a:lnSpc>
                        <a:spcBef>
                          <a:spcPts val="11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Md.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Majib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Rahman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Md.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Kamrul Hasan.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157480" algn="just">
                        <a:lnSpc>
                          <a:spcPct val="99600"/>
                        </a:lnSpc>
                        <a:spcBef>
                          <a:spcPts val="1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https://ieeexplore.ie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ee.org/document/95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15947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235585" indent="38100">
                        <a:lnSpc>
                          <a:spcPct val="99600"/>
                        </a:lnSpc>
                        <a:spcBef>
                          <a:spcPts val="190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Transforms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image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image-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structures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CNN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556260">
                        <a:lnSpc>
                          <a:spcPts val="1639"/>
                        </a:lnSpc>
                        <a:spcBef>
                          <a:spcPts val="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Outperforme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traditional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604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machine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6045" marR="633730">
                        <a:lnSpc>
                          <a:spcPct val="100499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classifying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tumor images.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86995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optimized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energy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 marR="2857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efficiency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real-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clinical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use.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198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Optimized_Brain_Tumo r_Detection_A_Dual-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Module_Approach_for_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MRI_Image_Enhanceme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nt_and_Tumor_Classific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Saha,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S.,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157480" algn="just">
                        <a:lnSpc>
                          <a:spcPct val="99700"/>
                        </a:lnSpc>
                        <a:spcBef>
                          <a:spcPts val="1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https://ieeexplore.ie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ee.org/document/10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535472/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88900">
                        <a:lnSpc>
                          <a:spcPct val="99700"/>
                        </a:lnSpc>
                        <a:spcBef>
                          <a:spcPts val="1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fine-tuned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ResNet50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demonstrated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classifying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tumors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MRI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471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study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employs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ResNet50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architecture,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deep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convolutional.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6350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simpler models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well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985" marR="635">
                        <a:lnSpc>
                          <a:spcPts val="168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real-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computational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power.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8827" y="1882393"/>
          <a:ext cx="11595100" cy="334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3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9390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257810">
                        <a:lnSpc>
                          <a:spcPct val="99700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Automated_Brain_Tum or_Segmentation_and_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Classification_in_MRI_U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sing_YOLO- Based_Deep_Learning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488315">
                        <a:lnSpc>
                          <a:spcPct val="100899"/>
                        </a:lnSpc>
                        <a:spcBef>
                          <a:spcPts val="1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Krishna,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E.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R.,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Devarakonda,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89865" algn="just">
                        <a:lnSpc>
                          <a:spcPct val="99700"/>
                        </a:lnSpc>
                        <a:spcBef>
                          <a:spcPts val="1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https://ieeexplore.ie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ee.org/document/10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415378/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84455" indent="38100">
                        <a:lnSpc>
                          <a:spcPct val="997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compares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popular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detection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models,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YOLOv5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YOLOv7,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advanced deep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techniques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classify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tumors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MRI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images.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264160">
                        <a:lnSpc>
                          <a:spcPct val="999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YOLOv5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achieved good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segmentation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classification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tumors.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marR="107314">
                        <a:lnSpc>
                          <a:spcPts val="16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explore advanced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techniques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15" marR="291465">
                        <a:lnSpc>
                          <a:spcPts val="167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hybrid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or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transformer-based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better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15">
                        <a:lnSpc>
                          <a:spcPts val="162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performance.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318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marR="229870" algn="just">
                        <a:lnSpc>
                          <a:spcPts val="17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Developments_in_Brain_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Tumor_Segmentation_Us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ng_MRI_Deep_Learning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15" marR="240665">
                        <a:lnSpc>
                          <a:spcPts val="1700"/>
                        </a:lnSpc>
                        <a:spcBef>
                          <a:spcPts val="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_Insights_and_Future_Pe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rspectives.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marR="4527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Eluri,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R.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K.,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Devarakonda,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marR="189865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https://ieeexplore.ie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ee.org/document/10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431786/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180975" indent="57785">
                        <a:lnSpc>
                          <a:spcPct val="996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looks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latest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brain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tumor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segmentation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MRI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scans.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21285">
                        <a:lnSpc>
                          <a:spcPct val="996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efficiency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brain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tumor segmentation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deep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learning.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marR="12700">
                        <a:lnSpc>
                          <a:spcPts val="167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Lacks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comparison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EfficientNet-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B0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efficient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5715" marR="55244">
                        <a:lnSpc>
                          <a:spcPts val="167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reduce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computational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needs.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995" y="491997"/>
            <a:ext cx="4745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75" dirty="0"/>
              <a:t> </a:t>
            </a:r>
            <a:r>
              <a:rPr spc="-20" dirty="0"/>
              <a:t>GAPS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9216" y="1177798"/>
            <a:ext cx="9912985" cy="49276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Lack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Effective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Mechanisms</a:t>
            </a:r>
            <a:endParaRPr sz="2400">
              <a:latin typeface="Times New Roman"/>
              <a:cs typeface="Times New Roman"/>
            </a:endParaRPr>
          </a:p>
          <a:p>
            <a:pPr marL="241300" marR="3175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2570" algn="l"/>
              </a:tabLst>
            </a:pP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struggled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prioritize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MRI 	</a:t>
            </a:r>
            <a:r>
              <a:rPr sz="2400" dirty="0">
                <a:latin typeface="Times New Roman"/>
                <a:cs typeface="Times New Roman"/>
              </a:rPr>
              <a:t>images,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interpretability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7329">
              <a:lnSpc>
                <a:spcPct val="100400"/>
              </a:lnSpc>
              <a:spcBef>
                <a:spcPts val="965"/>
              </a:spcBef>
              <a:buFont typeface="Arial MT"/>
              <a:buChar char="•"/>
              <a:tabLst>
                <a:tab pos="242570" algn="l"/>
              </a:tabLst>
            </a:pP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 	</a:t>
            </a:r>
            <a:r>
              <a:rPr sz="2400" dirty="0">
                <a:latin typeface="Times New Roman"/>
                <a:cs typeface="Times New Roman"/>
              </a:rPr>
              <a:t>introduced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intricate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	</a:t>
            </a:r>
            <a:r>
              <a:rPr sz="2400" dirty="0">
                <a:latin typeface="Times New Roman"/>
                <a:cs typeface="Times New Roman"/>
              </a:rPr>
              <a:t>medical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imaging </a:t>
            </a:r>
            <a:r>
              <a:rPr sz="2400" spc="-1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Times New Roman"/>
                <a:cs typeface="Times New Roman"/>
              </a:rPr>
              <a:t>Challenges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Imbalanced</a:t>
            </a:r>
            <a:r>
              <a:rPr sz="2400" spc="-10" dirty="0">
                <a:latin typeface="Times New Roman"/>
                <a:cs typeface="Times New Roman"/>
              </a:rPr>
              <a:t> Datasets</a:t>
            </a:r>
            <a:endParaRPr sz="2400">
              <a:latin typeface="Times New Roman"/>
              <a:cs typeface="Times New Roman"/>
            </a:endParaRPr>
          </a:p>
          <a:p>
            <a:pPr marL="318770" marR="313055" indent="-305435">
              <a:lnSpc>
                <a:spcPts val="2860"/>
              </a:lnSpc>
              <a:spcBef>
                <a:spcPts val="1015"/>
              </a:spcBef>
              <a:buFont typeface="Arial MT"/>
              <a:buChar char="•"/>
              <a:tabLst>
                <a:tab pos="379730" algn="l"/>
              </a:tabLst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adequately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imbalance,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biased 	</a:t>
            </a:r>
            <a:r>
              <a:rPr sz="2400" dirty="0">
                <a:latin typeface="Times New Roman"/>
                <a:cs typeface="Times New Roman"/>
              </a:rPr>
              <a:t>predictions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favouring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tumor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tumor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Times New Roman"/>
                <a:cs typeface="Times New Roman"/>
              </a:rPr>
              <a:t>Limited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Scalability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Real-World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241300" marR="405765" indent="-227329">
              <a:lnSpc>
                <a:spcPct val="100400"/>
              </a:lnSpc>
              <a:spcBef>
                <a:spcPts val="865"/>
              </a:spcBef>
              <a:buFont typeface="Arial MT"/>
              <a:buChar char="•"/>
              <a:tabLst>
                <a:tab pos="242570" algn="l"/>
              </a:tabLst>
            </a:pP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lacked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scalability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optimization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large-</a:t>
            </a:r>
            <a:r>
              <a:rPr sz="2400" dirty="0">
                <a:latin typeface="Times New Roman"/>
                <a:cs typeface="Times New Roman"/>
              </a:rPr>
              <a:t>scale,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spc="-20" dirty="0">
                <a:latin typeface="Times New Roman"/>
                <a:cs typeface="Times New Roman"/>
              </a:rPr>
              <a:t>time 	</a:t>
            </a:r>
            <a:r>
              <a:rPr sz="2400" spc="-45" dirty="0">
                <a:latin typeface="Times New Roman"/>
                <a:cs typeface="Times New Roman"/>
              </a:rPr>
              <a:t>healthcare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environments,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restricting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their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utility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clinical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practice.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049905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9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5900" y="1795017"/>
            <a:ext cx="11898630" cy="42468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807720" indent="-231775">
              <a:lnSpc>
                <a:spcPts val="2760"/>
              </a:lnSpc>
              <a:spcBef>
                <a:spcPts val="290"/>
              </a:spcBef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Brain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tumors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abnormal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growths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life-threatening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not </a:t>
            </a:r>
            <a:r>
              <a:rPr sz="2400" dirty="0">
                <a:latin typeface="Times New Roman"/>
                <a:cs typeface="Times New Roman"/>
              </a:rPr>
              <a:t>detected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early.</a:t>
            </a:r>
            <a:endParaRPr sz="2400">
              <a:latin typeface="Times New Roman"/>
              <a:cs typeface="Times New Roman"/>
            </a:endParaRPr>
          </a:p>
          <a:p>
            <a:pPr marL="241300" indent="-231775">
              <a:lnSpc>
                <a:spcPts val="263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Early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crucial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treatment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10" dirty="0">
                <a:latin typeface="Times New Roman"/>
                <a:cs typeface="Times New Roman"/>
              </a:rPr>
              <a:t> outcomes.</a:t>
            </a:r>
            <a:endParaRPr sz="2400">
              <a:latin typeface="Times New Roman"/>
              <a:cs typeface="Times New Roman"/>
            </a:endParaRPr>
          </a:p>
          <a:p>
            <a:pPr marL="241300" marR="1644650" indent="-231775">
              <a:lnSpc>
                <a:spcPts val="2760"/>
              </a:lnSpc>
              <a:spcBef>
                <a:spcPts val="135"/>
              </a:spcBef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diagnostic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MRI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radiologists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interpretation.</a:t>
            </a:r>
            <a:endParaRPr sz="2400">
              <a:latin typeface="Times New Roman"/>
              <a:cs typeface="Times New Roman"/>
            </a:endParaRPr>
          </a:p>
          <a:p>
            <a:pPr marL="241300" indent="-231775">
              <a:lnSpc>
                <a:spcPts val="263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Manual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diagnosis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time-</a:t>
            </a:r>
            <a:r>
              <a:rPr sz="2400" dirty="0">
                <a:latin typeface="Times New Roman"/>
                <a:cs typeface="Times New Roman"/>
              </a:rPr>
              <a:t>consuming,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subjective,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prone to human </a:t>
            </a:r>
            <a:r>
              <a:rPr sz="2400" spc="-10" dirty="0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  <a:p>
            <a:pPr marL="241300" marR="861060" indent="-231775">
              <a:lnSpc>
                <a:spcPts val="2760"/>
              </a:lnSpc>
              <a:spcBef>
                <a:spcPts val="130"/>
              </a:spcBef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Automated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tumor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enhance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efficiency.</a:t>
            </a:r>
            <a:endParaRPr sz="2400">
              <a:latin typeface="Times New Roman"/>
              <a:cs typeface="Times New Roman"/>
            </a:endParaRPr>
          </a:p>
          <a:p>
            <a:pPr marL="241300" indent="-231775">
              <a:lnSpc>
                <a:spcPts val="2625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MRI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tumor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non-tumor</a:t>
            </a:r>
            <a:r>
              <a:rPr sz="2400" spc="-10" dirty="0">
                <a:latin typeface="Times New Roman"/>
                <a:cs typeface="Times New Roman"/>
              </a:rPr>
              <a:t> categories.</a:t>
            </a:r>
            <a:endParaRPr sz="2400">
              <a:latin typeface="Times New Roman"/>
              <a:cs typeface="Times New Roman"/>
            </a:endParaRPr>
          </a:p>
          <a:p>
            <a:pPr marL="241300" marR="1156970" indent="-231775">
              <a:lnSpc>
                <a:spcPts val="2760"/>
              </a:lnSpc>
              <a:spcBef>
                <a:spcPts val="125"/>
              </a:spcBef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Further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tumor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glioma,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meningioma,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pituitary)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aid</a:t>
            </a:r>
            <a:r>
              <a:rPr sz="2400" spc="-25" dirty="0">
                <a:latin typeface="Times New Roman"/>
                <a:cs typeface="Times New Roman"/>
              </a:rPr>
              <a:t> in </a:t>
            </a:r>
            <a:r>
              <a:rPr sz="2400" dirty="0">
                <a:latin typeface="Times New Roman"/>
                <a:cs typeface="Times New Roman"/>
              </a:rPr>
              <a:t>personalized </a:t>
            </a:r>
            <a:r>
              <a:rPr sz="2400" spc="-10" dirty="0">
                <a:latin typeface="Times New Roman"/>
                <a:cs typeface="Times New Roman"/>
              </a:rPr>
              <a:t>treatment.</a:t>
            </a:r>
            <a:endParaRPr sz="2400">
              <a:latin typeface="Times New Roman"/>
              <a:cs typeface="Times New Roman"/>
            </a:endParaRPr>
          </a:p>
          <a:p>
            <a:pPr marL="241300" indent="-231775">
              <a:lnSpc>
                <a:spcPts val="269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MRI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10" dirty="0">
                <a:latin typeface="Times New Roman"/>
                <a:cs typeface="Times New Roman"/>
              </a:rPr>
              <a:t> generalization.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5192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45" dirty="0"/>
              <a:t>27-</a:t>
            </a:r>
            <a:r>
              <a:rPr spc="-40" dirty="0"/>
              <a:t>12-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4298" y="6444318"/>
            <a:ext cx="7404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Review</a:t>
            </a:r>
            <a:r>
              <a:rPr sz="1200" spc="-3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Batch</a:t>
            </a:r>
            <a:r>
              <a:rPr spc="-70" dirty="0"/>
              <a:t> </a:t>
            </a:r>
            <a:r>
              <a:rPr spc="-25" dirty="0"/>
              <a:t>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5293" y="6444318"/>
            <a:ext cx="12103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858585"/>
                </a:solidFill>
                <a:latin typeface="Times New Roman"/>
                <a:cs typeface="Times New Roman"/>
              </a:rPr>
              <a:t>Department</a:t>
            </a:r>
            <a:r>
              <a:rPr sz="1200" spc="-1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58585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858585"/>
                </a:solidFill>
                <a:latin typeface="Times New Roman"/>
                <a:cs typeface="Times New Roman"/>
              </a:rPr>
              <a:t>CSE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9927" y="1467358"/>
            <a:ext cx="11289030" cy="43154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 marR="5080" indent="-5080" algn="just">
              <a:lnSpc>
                <a:spcPct val="99600"/>
              </a:lnSpc>
              <a:spcBef>
                <a:spcPts val="110"/>
              </a:spcBef>
              <a:buSzPct val="95833"/>
              <a:buAutoNum type="arabicPeriod"/>
              <a:tabLst>
                <a:tab pos="17145" algn="l"/>
                <a:tab pos="250825" algn="l"/>
              </a:tabLst>
            </a:pPr>
            <a:r>
              <a:rPr sz="2400" b="1" dirty="0">
                <a:latin typeface="Calibri"/>
                <a:cs typeface="Calibri"/>
              </a:rPr>
              <a:t>	Developing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Efficient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Model: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robust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 learning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brain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tumors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MRI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images.</a:t>
            </a:r>
            <a:endParaRPr sz="2400">
              <a:latin typeface="Calibri"/>
              <a:cs typeface="Calibri"/>
            </a:endParaRPr>
          </a:p>
          <a:p>
            <a:pPr marL="17145" marR="253365" indent="-5080" algn="just">
              <a:lnSpc>
                <a:spcPts val="2870"/>
              </a:lnSpc>
              <a:spcBef>
                <a:spcPts val="2635"/>
              </a:spcBef>
              <a:buSzPct val="95833"/>
              <a:buAutoNum type="arabicPeriod"/>
              <a:tabLst>
                <a:tab pos="17145" algn="l"/>
                <a:tab pos="250825" algn="l"/>
              </a:tabLst>
            </a:pPr>
            <a:r>
              <a:rPr sz="2400" b="1" dirty="0">
                <a:latin typeface="Calibri"/>
                <a:cs typeface="Calibri"/>
              </a:rPr>
              <a:t>	Enhancing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Image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Quality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Dataset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Variability: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study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enhancing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MRI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preprocessing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Gaussian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blurring,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erosion,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dilation,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noise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injection.</a:t>
            </a:r>
            <a:endParaRPr sz="2400">
              <a:latin typeface="Calibri"/>
              <a:cs typeface="Calibri"/>
            </a:endParaRPr>
          </a:p>
          <a:p>
            <a:pPr marL="17145" marR="804545" indent="-5080">
              <a:lnSpc>
                <a:spcPct val="99800"/>
              </a:lnSpc>
              <a:spcBef>
                <a:spcPts val="2420"/>
              </a:spcBef>
              <a:buSzPct val="95833"/>
              <a:buAutoNum type="arabicPeriod"/>
              <a:tabLst>
                <a:tab pos="17145" algn="l"/>
                <a:tab pos="250825" algn="l"/>
              </a:tabLst>
            </a:pPr>
            <a:r>
              <a:rPr sz="2400" b="1" spc="-20" dirty="0">
                <a:latin typeface="Calibri"/>
                <a:cs typeface="Calibri"/>
              </a:rPr>
              <a:t>	Comparative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Analysis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Deep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Learning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Models: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conducts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thorough </a:t>
            </a:r>
            <a:r>
              <a:rPr sz="2400" dirty="0">
                <a:latin typeface="Calibri"/>
                <a:cs typeface="Calibri"/>
              </a:rPr>
              <a:t>comparative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VGG16,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ResNet50, InceptionV3,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Xception,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InceptionResNetV2,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EfficientNet-</a:t>
            </a:r>
            <a:r>
              <a:rPr sz="2400" spc="-25" dirty="0">
                <a:latin typeface="Calibri"/>
                <a:cs typeface="Calibri"/>
              </a:rPr>
              <a:t>B0 </a:t>
            </a:r>
            <a:r>
              <a:rPr sz="2400" spc="-1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2944</Words>
  <Application>Microsoft Office PowerPoint</Application>
  <PresentationFormat>Widescreen</PresentationFormat>
  <Paragraphs>322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 MT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Department of Computer Science and Engineering</vt:lpstr>
      <vt:lpstr>OUTLINE</vt:lpstr>
      <vt:lpstr>ABSTRACT</vt:lpstr>
      <vt:lpstr>INTRODUCTION</vt:lpstr>
      <vt:lpstr>LITERATURE SURVEY</vt:lpstr>
      <vt:lpstr>PowerPoint Presentation</vt:lpstr>
      <vt:lpstr>RESEARCH GAPS</vt:lpstr>
      <vt:lpstr>PROBLEM STATEMENT</vt:lpstr>
      <vt:lpstr>OBJECTIVES</vt:lpstr>
      <vt:lpstr>BLOCK DIAGRAM OR FLOW DIAGRAM</vt:lpstr>
      <vt:lpstr>METHODOLOGY</vt:lpstr>
      <vt:lpstr>PowerPoint Presentation</vt:lpstr>
      <vt:lpstr>2. Data Augmentation Library:</vt:lpstr>
      <vt:lpstr>IMPLEMENTATION</vt:lpstr>
      <vt:lpstr>PowerPoint Presentation</vt:lpstr>
      <vt:lpstr>PowerPoint Presentation</vt:lpstr>
      <vt:lpstr>RESULTS &amp; ANALYSIS</vt:lpstr>
      <vt:lpstr>CONCLUSION AND FUTURE SCOPE</vt:lpstr>
      <vt:lpstr>REFERENCES</vt:lpstr>
      <vt:lpstr>QUESTIONS and ANSWERS</vt:lpstr>
      <vt:lpstr>ACKNOWLEGEMENTS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TRIVENI BOLLISETTY</dc:creator>
  <cp:lastModifiedBy>TRIVENI BOLLISETTY</cp:lastModifiedBy>
  <cp:revision>1</cp:revision>
  <dcterms:created xsi:type="dcterms:W3CDTF">2025-03-18T02:26:16Z</dcterms:created>
  <dcterms:modified xsi:type="dcterms:W3CDTF">2025-03-18T02:28:15Z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2025-03-18T00:00:00Z</vt:filetime>
  </property>
  <property fmtid="{D5CDD505-2E9C-101B-9397-08002B2CF9AE}" pid="5" name="Producer">
    <vt:lpwstr>Microsoft® Word 2021</vt:lpwstr>
  </property>
</Properties>
</file>