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59"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22:22:45.578"/>
    </inkml:context>
    <inkml:brush xml:id="br0">
      <inkml:brushProperty name="width" value="0.05" units="cm"/>
      <inkml:brushProperty name="height" value="0.05" units="cm"/>
      <inkml:brushProperty name="color" value="#E71224"/>
    </inkml:brush>
  </inkml:definitions>
  <inkml:trace contextRef="#ctx0" brushRef="#br0">2226 108 24575,'-56'-21'0,"18"15"0,-60 0 0,63 5 0,0-1 0,-49-10 0,43 1 0,-1 3 0,0 2 0,-71-3 0,77 8 0,-60-11 0,59 7 0,-57-2 0,-860 8 0,938 0 0,-1 1 0,1 1 0,0 0 0,0 1 0,0 1 0,1 1 0,-16 7 0,7-3 0,-46 13 0,56-20 0,1 0 0,0 1 0,0 0 0,0 1 0,1 0 0,-1 1 0,-21 16 0,28-18 0,1 0 0,0 1 0,1 0 0,-1 0 0,1 1 0,0-1 0,0 1 0,1 0 0,0 0 0,0 0 0,0 1 0,0-1 0,1 1 0,1-1 0,-1 1 0,1 0 0,-1 12 0,1-10 0,0 1 0,0 0 0,2-1 0,-1 1 0,1 0 0,0-1 0,1 1 0,0-1 0,1 1 0,0-1 0,0 0 0,1 0 0,0 0 0,0-1 0,1 1 0,1-1 0,-1 0 0,1-1 0,0 1 0,1-1 0,0 0 0,0-1 0,0 0 0,16 10 0,14 7 0,0-1 0,1-2 0,66 23 0,-83-37 0,1-1 0,0-1 0,44 2 0,14 2 0,-3 1 0,0-4 0,112-7 0,-56 0 0,-79 2 0,-24 2 0,0-1 0,0-2 0,0-1 0,-1-2 0,1 0 0,-1-2 0,43-14 0,-43 9 0,0 1 0,1 2 0,0 2 0,1 0 0,45-2 0,159 9 0,-103 2 0,-11-1 0,129-5 0,-162-9 0,-55 6 0,57-2 0,-90 8 0,15 0 0,0 0 0,-1-1 0,1 0 0,0-1 0,27-8 0,-38 8 0,0 0 0,1 0 0,-1 0 0,0-1 0,-1 0 0,1 1 0,0-1 0,-1-1 0,0 1 0,0 0 0,0-1 0,0 0 0,0 0 0,-1 0 0,1 0 0,-1 0 0,0 0 0,0 0 0,-1-1 0,0 1 0,1-1 0,0-8 0,21-130 0,-22 139 0,-1 0 0,0 0 0,0-1 0,0 1 0,0 0 0,-1 0 0,1 0 0,-1 0 0,0 0 0,0 0 0,-1 1 0,1-1 0,-1 0 0,0 0 0,0 1 0,0-1 0,0 1 0,-1 0 0,1 0 0,-1-1 0,0 2 0,0-1 0,0 0 0,0 1 0,0-1 0,-1 1 0,1 0 0,-1 0 0,-7-3 0,-9-2 0,-1 0 0,0 1 0,0 1 0,-33-3 0,18 2 0,-24-5 0,17 2 0,-1 2 0,-74-3 0,12 11-1365,84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22:22:48.633"/>
    </inkml:context>
    <inkml:brush xml:id="br0">
      <inkml:brushProperty name="width" value="0.05" units="cm"/>
      <inkml:brushProperty name="height" value="0.05" units="cm"/>
      <inkml:brushProperty name="color" value="#E71224"/>
    </inkml:brush>
  </inkml:definitions>
  <inkml:trace contextRef="#ctx0" brushRef="#br0">0 11 24575,'2435'0'0,"-2382"-5"-1365,-31-1-5461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22:22:51.350"/>
    </inkml:context>
    <inkml:brush xml:id="br0">
      <inkml:brushProperty name="width" value="0.05" units="cm"/>
      <inkml:brushProperty name="height" value="0.05" units="cm"/>
      <inkml:brushProperty name="color" value="#E71224"/>
    </inkml:brush>
  </inkml:definitions>
  <inkml:trace contextRef="#ctx0" brushRef="#br0">0 1 24575,'1853'0'-1365,"-1830"0"-5461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410767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134961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5453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2898034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6637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2614540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2746594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83258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381776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8535A0-A8FB-458B-A940-02068F1A7868}" type="datetimeFigureOut">
              <a:rPr lang="es-ES" smtClean="0"/>
              <a:t>11/09/2022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28434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8535A0-A8FB-458B-A940-02068F1A7868}" type="datetimeFigureOut">
              <a:rPr lang="es-ES" smtClean="0"/>
              <a:t>11/09/2022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25322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8535A0-A8FB-458B-A940-02068F1A7868}" type="datetimeFigureOut">
              <a:rPr lang="es-ES" smtClean="0"/>
              <a:t>11/09/2022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404452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8535A0-A8FB-458B-A940-02068F1A7868}" type="datetimeFigureOut">
              <a:rPr lang="es-ES" smtClean="0"/>
              <a:t>11/09/2022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228330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535A0-A8FB-458B-A940-02068F1A7868}" type="datetimeFigureOut">
              <a:rPr lang="es-ES" smtClean="0"/>
              <a:t>11/09/2022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138497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8535A0-A8FB-458B-A940-02068F1A7868}" type="datetimeFigureOut">
              <a:rPr lang="es-ES" smtClean="0"/>
              <a:t>11/09/2022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370233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8535A0-A8FB-458B-A940-02068F1A7868}" type="datetimeFigureOut">
              <a:rPr lang="es-ES" smtClean="0"/>
              <a:t>11/09/2022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1772170-4386-4BC4-A8FC-944A40409C9C}" type="slidenum">
              <a:rPr lang="es-ES" smtClean="0"/>
              <a:t>‹Nº›</a:t>
            </a:fld>
            <a:endParaRPr lang="es-ES"/>
          </a:p>
        </p:txBody>
      </p:sp>
    </p:spTree>
    <p:extLst>
      <p:ext uri="{BB962C8B-B14F-4D97-AF65-F5344CB8AC3E}">
        <p14:creationId xmlns:p14="http://schemas.microsoft.com/office/powerpoint/2010/main" val="133209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8535A0-A8FB-458B-A940-02068F1A7868}" type="datetimeFigureOut">
              <a:rPr lang="es-ES" smtClean="0"/>
              <a:t>11/09/2022</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772170-4386-4BC4-A8FC-944A40409C9C}" type="slidenum">
              <a:rPr lang="es-ES" smtClean="0"/>
              <a:t>‹Nº›</a:t>
            </a:fld>
            <a:endParaRPr lang="es-ES"/>
          </a:p>
        </p:txBody>
      </p:sp>
    </p:spTree>
    <p:extLst>
      <p:ext uri="{BB962C8B-B14F-4D97-AF65-F5344CB8AC3E}">
        <p14:creationId xmlns:p14="http://schemas.microsoft.com/office/powerpoint/2010/main" val="4023793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customXml" Target="../ink/ink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C53F8-CDFB-25A1-0FBF-533B30287EB8}"/>
              </a:ext>
            </a:extLst>
          </p:cNvPr>
          <p:cNvSpPr>
            <a:spLocks noGrp="1"/>
          </p:cNvSpPr>
          <p:nvPr>
            <p:ph type="ctrTitle"/>
          </p:nvPr>
        </p:nvSpPr>
        <p:spPr/>
        <p:txBody>
          <a:bodyPr/>
          <a:lstStyle/>
          <a:p>
            <a:pPr algn="ctr"/>
            <a:r>
              <a:rPr lang="es-419" dirty="0"/>
              <a:t>BASE DE DATOS</a:t>
            </a:r>
            <a:endParaRPr lang="es-ES" dirty="0"/>
          </a:p>
        </p:txBody>
      </p:sp>
    </p:spTree>
    <p:extLst>
      <p:ext uri="{BB962C8B-B14F-4D97-AF65-F5344CB8AC3E}">
        <p14:creationId xmlns:p14="http://schemas.microsoft.com/office/powerpoint/2010/main" val="95890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60B17AD-CB28-61E2-6C2F-659F8D7F0857}"/>
              </a:ext>
            </a:extLst>
          </p:cNvPr>
          <p:cNvSpPr>
            <a:spLocks noGrp="1"/>
          </p:cNvSpPr>
          <p:nvPr>
            <p:ph idx="1"/>
          </p:nvPr>
        </p:nvSpPr>
        <p:spPr>
          <a:xfrm>
            <a:off x="439340" y="194002"/>
            <a:ext cx="8596668" cy="3880773"/>
          </a:xfrm>
        </p:spPr>
        <p:txBody>
          <a:bodyPr/>
          <a:lstStyle/>
          <a:p>
            <a:pPr marL="342900" lvl="0" indent="-342900">
              <a:lnSpc>
                <a:spcPct val="107000"/>
              </a:lnSpc>
              <a:buFont typeface="+mj-lt"/>
              <a:buAutoNum type="arabicPeriod" startAt="7"/>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¿PARA QUÉ SIRVE EL COMANDO USE?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Crear una base de datos en MySQL no lo selecciona para su uso. Debe indicarlo con el comando USE. El comando USE también se usa cuando tiene más de una base de datos en un servidor MySQL y necesita cambiar entre ellos.</a:t>
            </a: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4" name="Imagen 3">
            <a:extLst>
              <a:ext uri="{FF2B5EF4-FFF2-40B4-BE49-F238E27FC236}">
                <a16:creationId xmlns:a16="http://schemas.microsoft.com/office/drawing/2014/main" id="{F60D73CF-0A67-AA93-12FA-8ED9DDEE8F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896" y="1628775"/>
            <a:ext cx="8820948" cy="2830491"/>
          </a:xfrm>
          <a:prstGeom prst="rect">
            <a:avLst/>
          </a:prstGeom>
          <a:noFill/>
          <a:ln>
            <a:noFill/>
          </a:ln>
        </p:spPr>
      </p:pic>
    </p:spTree>
    <p:extLst>
      <p:ext uri="{BB962C8B-B14F-4D97-AF65-F5344CB8AC3E}">
        <p14:creationId xmlns:p14="http://schemas.microsoft.com/office/powerpoint/2010/main" val="79535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0C0F4B-6B16-BE7D-9FE7-9F5CFF6985B0}"/>
              </a:ext>
            </a:extLst>
          </p:cNvPr>
          <p:cNvSpPr>
            <a:spLocks noGrp="1"/>
          </p:cNvSpPr>
          <p:nvPr>
            <p:ph idx="1"/>
          </p:nvPr>
        </p:nvSpPr>
        <p:spPr>
          <a:xfrm>
            <a:off x="714912" y="569784"/>
            <a:ext cx="8596668" cy="1872792"/>
          </a:xfrm>
        </p:spPr>
        <p:txBody>
          <a:bodyPr/>
          <a:lstStyle/>
          <a:p>
            <a:pPr marL="114300" indent="0">
              <a:lnSpc>
                <a:spcPct val="107000"/>
              </a:lnSpc>
              <a:buNone/>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8"/>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CREAR UNA TABLA CUALQUIERA CON 3 COLUMNAS Y SU PRIMARYKEY.</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4" name="Imagen 3">
            <a:extLst>
              <a:ext uri="{FF2B5EF4-FFF2-40B4-BE49-F238E27FC236}">
                <a16:creationId xmlns:a16="http://schemas.microsoft.com/office/drawing/2014/main" id="{0815BFB9-3E53-47C4-DD5C-D97E5AD90E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094" y="1506180"/>
            <a:ext cx="8070220" cy="3959751"/>
          </a:xfrm>
          <a:prstGeom prst="rect">
            <a:avLst/>
          </a:prstGeom>
          <a:noFill/>
          <a:ln>
            <a:noFill/>
          </a:ln>
        </p:spPr>
      </p:pic>
    </p:spTree>
    <p:extLst>
      <p:ext uri="{BB962C8B-B14F-4D97-AF65-F5344CB8AC3E}">
        <p14:creationId xmlns:p14="http://schemas.microsoft.com/office/powerpoint/2010/main" val="293864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D217C6-1613-3305-83FA-3C0ED3BAE740}"/>
              </a:ext>
            </a:extLst>
          </p:cNvPr>
          <p:cNvSpPr>
            <a:spLocks noGrp="1"/>
          </p:cNvSpPr>
          <p:nvPr>
            <p:ph idx="1"/>
          </p:nvPr>
        </p:nvSpPr>
        <p:spPr>
          <a:xfrm>
            <a:off x="527021" y="465760"/>
            <a:ext cx="8596668" cy="3880773"/>
          </a:xfrm>
        </p:spPr>
        <p:txBody>
          <a:bodyPr/>
          <a:lstStyle/>
          <a:p>
            <a:pPr>
              <a:buFont typeface="+mj-lt"/>
              <a:buAutoNum type="arabicPeriod" startAt="9"/>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INSERTAR 3 REGISTROS A LA TABLA CREADA ANTERIORMENTE.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4" name="Imagen 3">
            <a:extLst>
              <a:ext uri="{FF2B5EF4-FFF2-40B4-BE49-F238E27FC236}">
                <a16:creationId xmlns:a16="http://schemas.microsoft.com/office/drawing/2014/main" id="{53C46272-CB19-AD4F-19DD-EBDA9E4A4B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021" y="1429599"/>
            <a:ext cx="8995152" cy="2916934"/>
          </a:xfrm>
          <a:prstGeom prst="rect">
            <a:avLst/>
          </a:prstGeom>
          <a:noFill/>
          <a:ln>
            <a:noFill/>
          </a:ln>
        </p:spPr>
      </p:pic>
    </p:spTree>
    <p:extLst>
      <p:ext uri="{BB962C8B-B14F-4D97-AF65-F5344CB8AC3E}">
        <p14:creationId xmlns:p14="http://schemas.microsoft.com/office/powerpoint/2010/main" val="70735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2B61095-0131-2E8F-B2EC-5A47724C80BF}"/>
              </a:ext>
            </a:extLst>
          </p:cNvPr>
          <p:cNvSpPr>
            <a:spLocks noGrp="1"/>
          </p:cNvSpPr>
          <p:nvPr>
            <p:ph idx="1"/>
          </p:nvPr>
        </p:nvSpPr>
        <p:spPr>
          <a:xfrm>
            <a:off x="639756" y="582309"/>
            <a:ext cx="8596668" cy="3880773"/>
          </a:xfrm>
        </p:spPr>
        <p:txBody>
          <a:bodyPr/>
          <a:lstStyle/>
          <a:p>
            <a:pPr>
              <a:buFont typeface="+mj-lt"/>
              <a:buAutoNum type="arabicPeriod" startAt="10"/>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¿CÓMO SE ELIMINA UNA TABLA?</a:t>
            </a:r>
            <a:endParaRPr lang="es-ES" dirty="0"/>
          </a:p>
        </p:txBody>
      </p:sp>
      <p:pic>
        <p:nvPicPr>
          <p:cNvPr id="4" name="Imagen 3">
            <a:extLst>
              <a:ext uri="{FF2B5EF4-FFF2-40B4-BE49-F238E27FC236}">
                <a16:creationId xmlns:a16="http://schemas.microsoft.com/office/drawing/2014/main" id="{9A7C9AD1-4A63-6B49-C118-7B12015E32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340" y="1222658"/>
            <a:ext cx="8777577" cy="2910931"/>
          </a:xfrm>
          <a:prstGeom prst="rect">
            <a:avLst/>
          </a:prstGeom>
          <a:noFill/>
          <a:ln>
            <a:noFill/>
          </a:ln>
        </p:spPr>
      </p:pic>
    </p:spTree>
    <p:extLst>
      <p:ext uri="{BB962C8B-B14F-4D97-AF65-F5344CB8AC3E}">
        <p14:creationId xmlns:p14="http://schemas.microsoft.com/office/powerpoint/2010/main" val="1655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DE0F02EA-89A5-FD04-F68F-5B1ACE050C50}"/>
              </a:ext>
            </a:extLst>
          </p:cNvPr>
          <p:cNvSpPr>
            <a:spLocks noGrp="1"/>
          </p:cNvSpPr>
          <p:nvPr>
            <p:ph idx="1"/>
          </p:nvPr>
        </p:nvSpPr>
        <p:spPr>
          <a:xfrm>
            <a:off x="838200" y="1253331"/>
            <a:ext cx="10515600" cy="4351338"/>
          </a:xfrm>
        </p:spPr>
        <p:txBody>
          <a:bodyPr>
            <a:normAutofit/>
          </a:bodyPr>
          <a:lstStyle/>
          <a:p>
            <a:pPr marL="342900" lvl="0" indent="-342900" algn="just">
              <a:lnSpc>
                <a:spcPct val="107000"/>
              </a:lnSpc>
              <a:buFont typeface="+mj-lt"/>
              <a:buAutoNum type="arabicPeriod"/>
            </a:pPr>
            <a:r>
              <a:rPr lang="es-E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¿QUÉ SON LAS BASES DE DATOS?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ES" sz="2400" dirty="0">
                <a:effectLst/>
                <a:latin typeface="Calibri" panose="020F0502020204030204" pitchFamily="34" charset="0"/>
                <a:ea typeface="Calibri" panose="020F0502020204030204" pitchFamily="34" charset="0"/>
                <a:cs typeface="Times New Roman" panose="02020603050405020304" pitchFamily="18" charset="0"/>
              </a:rPr>
              <a:t>En su definición más básica, una base de datos es cualquier colección de información interrelacionada. Cuando escribimos la lista de la compra en un papel, estamos creando una pequeña base de datos análoga. Pero, ¿qué es una base de datos en informática? En este contexto, una “base de datos” se define como una colección de información que se almacena en forma de datos en un sistema informático; por ejemplo, el inventario de su supermercado habitual.</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21456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0A731CE-F32E-B4EA-EB22-C1D271E376C6}"/>
              </a:ext>
            </a:extLst>
          </p:cNvPr>
          <p:cNvSpPr>
            <a:spLocks noGrp="1"/>
          </p:cNvSpPr>
          <p:nvPr>
            <p:ph idx="1"/>
          </p:nvPr>
        </p:nvSpPr>
        <p:spPr/>
        <p:txBody>
          <a:bodyPr/>
          <a:lstStyle/>
          <a:p>
            <a:pPr marL="342900" lvl="0" indent="-342900">
              <a:lnSpc>
                <a:spcPct val="107000"/>
              </a:lnSpc>
              <a:buFont typeface="+mj-lt"/>
              <a:buAutoNum type="arabicPeriod" startAt="2"/>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 QUE SE REFIERE CUANDO SE HABLA DE BASES DE DATOS RELACIONALES?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base de datos relacional es un tipo de base de datos que almacena y proporciona acceso a puntos de datos relacionados entre sí. Las bases de datos relacionales se basan en el modelo relacional, una forma intuitiva y directa de representar datos en tablas.</a:t>
            </a:r>
          </a:p>
          <a:p>
            <a:endParaRPr lang="es-ES" dirty="0"/>
          </a:p>
        </p:txBody>
      </p:sp>
    </p:spTree>
    <p:extLst>
      <p:ext uri="{BB962C8B-B14F-4D97-AF65-F5344CB8AC3E}">
        <p14:creationId xmlns:p14="http://schemas.microsoft.com/office/powerpoint/2010/main" val="64999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4F7E32B-5083-B6E0-F06E-08D1769548E4}"/>
              </a:ext>
            </a:extLst>
          </p:cNvPr>
          <p:cNvSpPr>
            <a:spLocks noGrp="1"/>
          </p:cNvSpPr>
          <p:nvPr>
            <p:ph idx="1"/>
          </p:nvPr>
        </p:nvSpPr>
        <p:spPr>
          <a:xfrm>
            <a:off x="451866" y="644939"/>
            <a:ext cx="8596668" cy="3880773"/>
          </a:xfrm>
        </p:spPr>
        <p:txBody>
          <a:bodyPr/>
          <a:lstStyle/>
          <a:p>
            <a:pPr marL="342900" lvl="0" indent="-342900">
              <a:lnSpc>
                <a:spcPct val="107000"/>
              </a:lnSpc>
              <a:buFont typeface="+mj-lt"/>
              <a:buAutoNum type="arabicPeriod" startAt="3"/>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¿QUÉ ES EL MODELO ENTIDAD RELACIÓN Y/O DIAGRAMA ENTIDAD RELACIÓN?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 diagrama entidad-relación, también conocido como modelo entidad relación o ERD, es un tipo de diagrama de flujo que ilustra cómo las "entidades", como personas, objetos o conceptos, se relacionan entre sí dentro de un sistema. Los diagramas ER se usan a menudo para diseñar o depurar bases de datos relacionales en los campos de ingeniería de software, sistemas de información empresarial, educación e investigación. </a:t>
            </a:r>
            <a:endParaRPr lang="es-ES" dirty="0"/>
          </a:p>
        </p:txBody>
      </p:sp>
      <p:pic>
        <p:nvPicPr>
          <p:cNvPr id="4" name="Imagen 3" descr="Imagen de consulta de la búsqueda visual">
            <a:extLst>
              <a:ext uri="{FF2B5EF4-FFF2-40B4-BE49-F238E27FC236}">
                <a16:creationId xmlns:a16="http://schemas.microsoft.com/office/drawing/2014/main" id="{09E9F387-D615-4B6F-B34F-7FDFC12C86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2459" y="3929193"/>
            <a:ext cx="4762500" cy="2181225"/>
          </a:xfrm>
          <a:prstGeom prst="rect">
            <a:avLst/>
          </a:prstGeom>
          <a:noFill/>
          <a:ln>
            <a:noFill/>
          </a:ln>
        </p:spPr>
      </p:pic>
    </p:spTree>
    <p:extLst>
      <p:ext uri="{BB962C8B-B14F-4D97-AF65-F5344CB8AC3E}">
        <p14:creationId xmlns:p14="http://schemas.microsoft.com/office/powerpoint/2010/main" val="20980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1B3667-205C-F261-99E3-4C60400421A2}"/>
              </a:ext>
            </a:extLst>
          </p:cNvPr>
          <p:cNvSpPr>
            <a:spLocks noGrp="1"/>
          </p:cNvSpPr>
          <p:nvPr>
            <p:ph idx="1"/>
          </p:nvPr>
        </p:nvSpPr>
        <p:spPr>
          <a:xfrm>
            <a:off x="476917" y="394419"/>
            <a:ext cx="8596668" cy="3880773"/>
          </a:xfrm>
        </p:spPr>
        <p:txBody>
          <a:bodyPr/>
          <a:lstStyle/>
          <a:p>
            <a:pPr marL="342900" lvl="0" indent="-342900">
              <a:lnSpc>
                <a:spcPct val="107000"/>
              </a:lnSpc>
              <a:buFont typeface="+mj-lt"/>
              <a:buAutoNum type="arabicPeriod" startAt="4"/>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¿CUÁLES SON LAS FIGURAS QUE REPRESENTAN A UN DIAGRAMA ENTIDAD RELACIÓN?</a:t>
            </a:r>
            <a:endParaRPr lang="es-ES"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EXPLIQUE CADA UNA DE ELLAS.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Símbolos de entidades de diagramas ER</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4" name="Imagen 3">
            <a:extLst>
              <a:ext uri="{FF2B5EF4-FFF2-40B4-BE49-F238E27FC236}">
                <a16:creationId xmlns:a16="http://schemas.microsoft.com/office/drawing/2014/main" id="{46177BA1-AD28-66ED-CB6B-E577140312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676" y="1865440"/>
            <a:ext cx="4934899" cy="4743083"/>
          </a:xfrm>
          <a:prstGeom prst="rect">
            <a:avLst/>
          </a:prstGeom>
          <a:noFill/>
          <a:ln>
            <a:noFill/>
          </a:ln>
        </p:spPr>
      </p:pic>
    </p:spTree>
    <p:extLst>
      <p:ext uri="{BB962C8B-B14F-4D97-AF65-F5344CB8AC3E}">
        <p14:creationId xmlns:p14="http://schemas.microsoft.com/office/powerpoint/2010/main" val="269240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CA9989-FD3D-E40B-1DEC-F5BB1C36A993}"/>
              </a:ext>
            </a:extLst>
          </p:cNvPr>
          <p:cNvSpPr>
            <a:spLocks noGrp="1"/>
          </p:cNvSpPr>
          <p:nvPr>
            <p:ph idx="1"/>
          </p:nvPr>
        </p:nvSpPr>
        <p:spPr>
          <a:xfrm>
            <a:off x="439340" y="431998"/>
            <a:ext cx="8596668" cy="770502"/>
          </a:xfrm>
        </p:spPr>
        <p:txBody>
          <a:bodyPr/>
          <a:lstStyle/>
          <a:p>
            <a:r>
              <a:rPr lang="es-ES" sz="1800" b="1" dirty="0">
                <a:effectLst/>
                <a:latin typeface="Calibri" panose="020F0502020204030204" pitchFamily="34" charset="0"/>
                <a:ea typeface="Calibri" panose="020F0502020204030204" pitchFamily="34" charset="0"/>
                <a:cs typeface="Times New Roman" panose="02020603050405020304" pitchFamily="18" charset="0"/>
              </a:rPr>
              <a:t> Símbolos de relaciones en diagramas ER</a:t>
            </a:r>
            <a:endParaRPr lang="es-ES" dirty="0"/>
          </a:p>
        </p:txBody>
      </p:sp>
      <p:pic>
        <p:nvPicPr>
          <p:cNvPr id="7" name="Imagen 6">
            <a:extLst>
              <a:ext uri="{FF2B5EF4-FFF2-40B4-BE49-F238E27FC236}">
                <a16:creationId xmlns:a16="http://schemas.microsoft.com/office/drawing/2014/main" id="{E66B4D2B-CD01-0990-FC7A-7B1750A99F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9701" y="1145762"/>
            <a:ext cx="5957007" cy="3614128"/>
          </a:xfrm>
          <a:prstGeom prst="rect">
            <a:avLst/>
          </a:prstGeom>
          <a:noFill/>
          <a:ln>
            <a:noFill/>
          </a:ln>
        </p:spPr>
      </p:pic>
    </p:spTree>
    <p:extLst>
      <p:ext uri="{BB962C8B-B14F-4D97-AF65-F5344CB8AC3E}">
        <p14:creationId xmlns:p14="http://schemas.microsoft.com/office/powerpoint/2010/main" val="262191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D9B5770-6DBB-3632-040F-7FE51212BCF1}"/>
              </a:ext>
            </a:extLst>
          </p:cNvPr>
          <p:cNvSpPr>
            <a:spLocks noGrp="1"/>
          </p:cNvSpPr>
          <p:nvPr>
            <p:ph idx="1"/>
          </p:nvPr>
        </p:nvSpPr>
        <p:spPr>
          <a:xfrm>
            <a:off x="614704" y="419471"/>
            <a:ext cx="8596668" cy="632715"/>
          </a:xfrm>
        </p:spPr>
        <p:txBody>
          <a:bodyPr/>
          <a:lstStyle/>
          <a:p>
            <a:r>
              <a:rPr lang="es-ES" sz="1800" b="1" dirty="0">
                <a:effectLst/>
                <a:latin typeface="Calibri" panose="020F0502020204030204" pitchFamily="34" charset="0"/>
                <a:ea typeface="Calibri" panose="020F0502020204030204" pitchFamily="34" charset="0"/>
                <a:cs typeface="Times New Roman" panose="02020603050405020304" pitchFamily="18" charset="0"/>
              </a:rPr>
              <a:t> Símbolos de atributos de diagramas ER</a:t>
            </a:r>
            <a:endParaRPr lang="es-ES" dirty="0"/>
          </a:p>
        </p:txBody>
      </p:sp>
      <p:pic>
        <p:nvPicPr>
          <p:cNvPr id="4" name="Imagen 3">
            <a:extLst>
              <a:ext uri="{FF2B5EF4-FFF2-40B4-BE49-F238E27FC236}">
                <a16:creationId xmlns:a16="http://schemas.microsoft.com/office/drawing/2014/main" id="{13A19B56-BB56-DC0D-F131-A911AD703F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1503" y="735827"/>
            <a:ext cx="5710441" cy="6062307"/>
          </a:xfrm>
          <a:prstGeom prst="rect">
            <a:avLst/>
          </a:prstGeom>
          <a:noFill/>
          <a:ln>
            <a:noFill/>
          </a:ln>
        </p:spPr>
      </p:pic>
    </p:spTree>
    <p:extLst>
      <p:ext uri="{BB962C8B-B14F-4D97-AF65-F5344CB8AC3E}">
        <p14:creationId xmlns:p14="http://schemas.microsoft.com/office/powerpoint/2010/main" val="90623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A3B0D3-A289-61C9-29B0-411E7E4863A4}"/>
              </a:ext>
            </a:extLst>
          </p:cNvPr>
          <p:cNvSpPr>
            <a:spLocks noGrp="1"/>
          </p:cNvSpPr>
          <p:nvPr>
            <p:ph idx="1"/>
          </p:nvPr>
        </p:nvSpPr>
        <p:spPr/>
        <p:txBody>
          <a:bodyPr/>
          <a:lstStyle/>
          <a:p>
            <a:pPr marL="342900" lvl="0" indent="-342900">
              <a:lnSpc>
                <a:spcPct val="107000"/>
              </a:lnSpc>
              <a:buFont typeface="+mj-lt"/>
              <a:buAutoNum type="arabicPeriod" startAt="5"/>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¿QUÉ ES SQL SERVER Y QUÉ ES SQL SERVER MANAGEMENT STUDIO?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SQL Server Management Studio (SSMS para abreviar) es un entorno de desarrollo integrado para administrar cualquier infraestructura SQL. Se utiliza para acceder, administrar, configurar y desarrollar todos los componentes de SQL Server y SQL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Database</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s-ES" dirty="0"/>
          </a:p>
        </p:txBody>
      </p:sp>
    </p:spTree>
    <p:extLst>
      <p:ext uri="{BB962C8B-B14F-4D97-AF65-F5344CB8AC3E}">
        <p14:creationId xmlns:p14="http://schemas.microsoft.com/office/powerpoint/2010/main" val="753425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F5668F-1E04-7E76-5181-011F6B0AF501}"/>
              </a:ext>
            </a:extLst>
          </p:cNvPr>
          <p:cNvSpPr>
            <a:spLocks noGrp="1"/>
          </p:cNvSpPr>
          <p:nvPr>
            <p:ph idx="1"/>
          </p:nvPr>
        </p:nvSpPr>
        <p:spPr>
          <a:xfrm>
            <a:off x="283939" y="331789"/>
            <a:ext cx="8596668" cy="3880773"/>
          </a:xfrm>
        </p:spPr>
        <p:txBody>
          <a:bodyPr/>
          <a:lstStyle/>
          <a:p>
            <a:pPr>
              <a:buFont typeface="+mj-lt"/>
              <a:buAutoNum type="arabicPeriod" startAt="6"/>
            </a:pPr>
            <a:r>
              <a:rPr lang="es-ES" sz="1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¿CÓMO SE CREA UNA BASE DE DATOS? </a:t>
            </a:r>
            <a:endParaRPr lang="es-ES" dirty="0"/>
          </a:p>
        </p:txBody>
      </p:sp>
      <p:pic>
        <p:nvPicPr>
          <p:cNvPr id="4" name="Imagen 3">
            <a:extLst>
              <a:ext uri="{FF2B5EF4-FFF2-40B4-BE49-F238E27FC236}">
                <a16:creationId xmlns:a16="http://schemas.microsoft.com/office/drawing/2014/main" id="{09C95220-0FFD-FCE0-1F4F-F2B19A1F21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265" y="3297423"/>
            <a:ext cx="8295342" cy="2408325"/>
          </a:xfrm>
          <a:prstGeom prst="rect">
            <a:avLst/>
          </a:prstGeom>
          <a:noFill/>
          <a:ln>
            <a:noFill/>
          </a:ln>
        </p:spPr>
      </p:pic>
      <p:pic>
        <p:nvPicPr>
          <p:cNvPr id="5" name="Imagen 4">
            <a:extLst>
              <a:ext uri="{FF2B5EF4-FFF2-40B4-BE49-F238E27FC236}">
                <a16:creationId xmlns:a16="http://schemas.microsoft.com/office/drawing/2014/main" id="{0E85C9FF-1FC7-CF38-75FE-8210C44EA0AE}"/>
              </a:ext>
            </a:extLst>
          </p:cNvPr>
          <p:cNvPicPr>
            <a:picLocks noChangeAspect="1"/>
          </p:cNvPicPr>
          <p:nvPr/>
        </p:nvPicPr>
        <p:blipFill rotWithShape="1">
          <a:blip r:embed="rId3">
            <a:extLst>
              <a:ext uri="{28A0092B-C50C-407E-A947-70E740481C1C}">
                <a14:useLocalDpi xmlns:a14="http://schemas.microsoft.com/office/drawing/2010/main" val="0"/>
              </a:ext>
            </a:extLst>
          </a:blip>
          <a:srcRect b="35141"/>
          <a:stretch/>
        </p:blipFill>
        <p:spPr>
          <a:xfrm>
            <a:off x="745686" y="610443"/>
            <a:ext cx="8526591" cy="2408326"/>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Entrada de lápiz 5">
                <a:extLst>
                  <a:ext uri="{FF2B5EF4-FFF2-40B4-BE49-F238E27FC236}">
                    <a16:creationId xmlns:a16="http://schemas.microsoft.com/office/drawing/2014/main" id="{A58D2D2E-1ED5-5887-9424-338107DF5519}"/>
                  </a:ext>
                </a:extLst>
              </p14:cNvPr>
              <p14:cNvContentPartPr/>
              <p14:nvPr/>
            </p14:nvContentPartPr>
            <p14:xfrm>
              <a:off x="2560830" y="1018485"/>
              <a:ext cx="981360" cy="221040"/>
            </p14:xfrm>
          </p:contentPart>
        </mc:Choice>
        <mc:Fallback>
          <p:pic>
            <p:nvPicPr>
              <p:cNvPr id="6" name="Entrada de lápiz 5">
                <a:extLst>
                  <a:ext uri="{FF2B5EF4-FFF2-40B4-BE49-F238E27FC236}">
                    <a16:creationId xmlns:a16="http://schemas.microsoft.com/office/drawing/2014/main" id="{A58D2D2E-1ED5-5887-9424-338107DF5519}"/>
                  </a:ext>
                </a:extLst>
              </p:cNvPr>
              <p:cNvPicPr/>
              <p:nvPr/>
            </p:nvPicPr>
            <p:blipFill>
              <a:blip r:embed="rId5"/>
              <a:stretch>
                <a:fillRect/>
              </a:stretch>
            </p:blipFill>
            <p:spPr>
              <a:xfrm>
                <a:off x="2551830" y="1009845"/>
                <a:ext cx="999000" cy="238680"/>
              </a:xfrm>
              <a:prstGeom prst="rect">
                <a:avLst/>
              </a:prstGeom>
            </p:spPr>
          </p:pic>
        </mc:Fallback>
      </mc:AlternateContent>
      <p:grpSp>
        <p:nvGrpSpPr>
          <p:cNvPr id="9" name="Grupo 8">
            <a:extLst>
              <a:ext uri="{FF2B5EF4-FFF2-40B4-BE49-F238E27FC236}">
                <a16:creationId xmlns:a16="http://schemas.microsoft.com/office/drawing/2014/main" id="{766A6B6B-9A42-31B3-8803-8F60C8461BBC}"/>
              </a:ext>
            </a:extLst>
          </p:cNvPr>
          <p:cNvGrpSpPr/>
          <p:nvPr/>
        </p:nvGrpSpPr>
        <p:grpSpPr>
          <a:xfrm>
            <a:off x="3190830" y="4529925"/>
            <a:ext cx="1666080" cy="13320"/>
            <a:chOff x="3190830" y="4529925"/>
            <a:chExt cx="1666080" cy="13320"/>
          </a:xfrm>
        </p:grpSpPr>
        <mc:AlternateContent xmlns:mc="http://schemas.openxmlformats.org/markup-compatibility/2006">
          <mc:Choice xmlns:p14="http://schemas.microsoft.com/office/powerpoint/2010/main" Requires="p14">
            <p:contentPart p14:bwMode="auto" r:id="rId6">
              <p14:nvContentPartPr>
                <p14:cNvPr id="7" name="Entrada de lápiz 6">
                  <a:extLst>
                    <a:ext uri="{FF2B5EF4-FFF2-40B4-BE49-F238E27FC236}">
                      <a16:creationId xmlns:a16="http://schemas.microsoft.com/office/drawing/2014/main" id="{2E8D5B5B-F07C-005C-F1FE-CB6E60C1D12E}"/>
                    </a:ext>
                  </a:extLst>
                </p14:cNvPr>
                <p14:cNvContentPartPr/>
                <p14:nvPr/>
              </p14:nvContentPartPr>
              <p14:xfrm>
                <a:off x="3190830" y="4529925"/>
                <a:ext cx="903960" cy="3960"/>
              </p14:xfrm>
            </p:contentPart>
          </mc:Choice>
          <mc:Fallback>
            <p:pic>
              <p:nvPicPr>
                <p:cNvPr id="7" name="Entrada de lápiz 6">
                  <a:extLst>
                    <a:ext uri="{FF2B5EF4-FFF2-40B4-BE49-F238E27FC236}">
                      <a16:creationId xmlns:a16="http://schemas.microsoft.com/office/drawing/2014/main" id="{2E8D5B5B-F07C-005C-F1FE-CB6E60C1D12E}"/>
                    </a:ext>
                  </a:extLst>
                </p:cNvPr>
                <p:cNvPicPr/>
                <p:nvPr/>
              </p:nvPicPr>
              <p:blipFill>
                <a:blip r:embed="rId7"/>
                <a:stretch>
                  <a:fillRect/>
                </a:stretch>
              </p:blipFill>
              <p:spPr>
                <a:xfrm>
                  <a:off x="3181830" y="4520925"/>
                  <a:ext cx="9216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Entrada de lápiz 7">
                  <a:extLst>
                    <a:ext uri="{FF2B5EF4-FFF2-40B4-BE49-F238E27FC236}">
                      <a16:creationId xmlns:a16="http://schemas.microsoft.com/office/drawing/2014/main" id="{6E2AB838-BDA6-F3C9-8144-C50EFC118B30}"/>
                    </a:ext>
                  </a:extLst>
                </p14:cNvPr>
                <p14:cNvContentPartPr/>
                <p14:nvPr/>
              </p14:nvContentPartPr>
              <p14:xfrm>
                <a:off x="4181190" y="4542885"/>
                <a:ext cx="675720" cy="360"/>
              </p14:xfrm>
            </p:contentPart>
          </mc:Choice>
          <mc:Fallback>
            <p:pic>
              <p:nvPicPr>
                <p:cNvPr id="8" name="Entrada de lápiz 7">
                  <a:extLst>
                    <a:ext uri="{FF2B5EF4-FFF2-40B4-BE49-F238E27FC236}">
                      <a16:creationId xmlns:a16="http://schemas.microsoft.com/office/drawing/2014/main" id="{6E2AB838-BDA6-F3C9-8144-C50EFC118B30}"/>
                    </a:ext>
                  </a:extLst>
                </p:cNvPr>
                <p:cNvPicPr/>
                <p:nvPr/>
              </p:nvPicPr>
              <p:blipFill>
                <a:blip r:embed="rId9"/>
                <a:stretch>
                  <a:fillRect/>
                </a:stretch>
              </p:blipFill>
              <p:spPr>
                <a:xfrm>
                  <a:off x="4172190" y="4534245"/>
                  <a:ext cx="693360" cy="18000"/>
                </a:xfrm>
                <a:prstGeom prst="rect">
                  <a:avLst/>
                </a:prstGeom>
              </p:spPr>
            </p:pic>
          </mc:Fallback>
        </mc:AlternateContent>
      </p:grpSp>
    </p:spTree>
    <p:extLst>
      <p:ext uri="{BB962C8B-B14F-4D97-AF65-F5344CB8AC3E}">
        <p14:creationId xmlns:p14="http://schemas.microsoft.com/office/powerpoint/2010/main" val="349867300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429</TotalTime>
  <Words>433</Words>
  <Application>Microsoft Office PowerPoint</Application>
  <PresentationFormat>Panorámica</PresentationFormat>
  <Paragraphs>21</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Trebuchet MS</vt:lpstr>
      <vt:lpstr>Wingdings 3</vt:lpstr>
      <vt:lpstr>Faceta</vt:lpstr>
      <vt:lpstr>BASE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brayan villca</dc:creator>
  <cp:lastModifiedBy>brayan villca</cp:lastModifiedBy>
  <cp:revision>2</cp:revision>
  <dcterms:created xsi:type="dcterms:W3CDTF">2022-09-11T17:30:16Z</dcterms:created>
  <dcterms:modified xsi:type="dcterms:W3CDTF">2022-09-12T01:10:33Z</dcterms:modified>
</cp:coreProperties>
</file>