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7" d="100"/>
          <a:sy n="77" d="100"/>
        </p:scale>
        <p:origin x="68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D9BF90CA-7F6C-457C-839E-5C3A70B94D63}" type="datetimeFigureOut">
              <a:rPr lang="es-ES" smtClean="0"/>
              <a:t>28/03/2023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3589686-BF05-4A43-BE36-91DB310DD641}" type="slidenum">
              <a:rPr lang="es-ES" smtClean="0"/>
              <a:t>‹Nº›</a:t>
            </a:fld>
            <a:endParaRPr lang="es-ES"/>
          </a:p>
        </p:txBody>
      </p:sp>
    </p:spTree>
    <p:extLst>
      <p:ext uri="{BB962C8B-B14F-4D97-AF65-F5344CB8AC3E}">
        <p14:creationId xmlns:p14="http://schemas.microsoft.com/office/powerpoint/2010/main" val="3836968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9BF90CA-7F6C-457C-839E-5C3A70B94D63}" type="datetimeFigureOut">
              <a:rPr lang="es-ES" smtClean="0"/>
              <a:t>28/03/2023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73589686-BF05-4A43-BE36-91DB310DD641}" type="slidenum">
              <a:rPr lang="es-ES" smtClean="0"/>
              <a:t>‹Nº›</a:t>
            </a:fld>
            <a:endParaRPr lang="es-ES"/>
          </a:p>
        </p:txBody>
      </p:sp>
    </p:spTree>
    <p:extLst>
      <p:ext uri="{BB962C8B-B14F-4D97-AF65-F5344CB8AC3E}">
        <p14:creationId xmlns:p14="http://schemas.microsoft.com/office/powerpoint/2010/main" val="2781138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9BF90CA-7F6C-457C-839E-5C3A70B94D63}" type="datetimeFigureOut">
              <a:rPr lang="es-ES" smtClean="0"/>
              <a:t>28/03/2023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3589686-BF05-4A43-BE36-91DB310DD641}" type="slidenum">
              <a:rPr lang="es-ES" smtClean="0"/>
              <a:t>‹Nº›</a:t>
            </a:fld>
            <a:endParaRPr lang="es-ES"/>
          </a:p>
        </p:txBody>
      </p:sp>
    </p:spTree>
    <p:extLst>
      <p:ext uri="{BB962C8B-B14F-4D97-AF65-F5344CB8AC3E}">
        <p14:creationId xmlns:p14="http://schemas.microsoft.com/office/powerpoint/2010/main" val="24162693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9BF90CA-7F6C-457C-839E-5C3A70B94D63}" type="datetimeFigureOut">
              <a:rPr lang="es-ES" smtClean="0"/>
              <a:t>28/03/2023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3589686-BF05-4A43-BE36-91DB310DD641}" type="slidenum">
              <a:rPr lang="es-ES" smtClean="0"/>
              <a:t>‹Nº›</a:t>
            </a:fld>
            <a:endParaRPr lang="es-E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6953392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9BF90CA-7F6C-457C-839E-5C3A70B94D63}" type="datetimeFigureOut">
              <a:rPr lang="es-ES" smtClean="0"/>
              <a:t>28/03/2023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3589686-BF05-4A43-BE36-91DB310DD641}" type="slidenum">
              <a:rPr lang="es-ES" smtClean="0"/>
              <a:t>‹Nº›</a:t>
            </a:fld>
            <a:endParaRPr lang="es-ES"/>
          </a:p>
        </p:txBody>
      </p:sp>
    </p:spTree>
    <p:extLst>
      <p:ext uri="{BB962C8B-B14F-4D97-AF65-F5344CB8AC3E}">
        <p14:creationId xmlns:p14="http://schemas.microsoft.com/office/powerpoint/2010/main" val="4647493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9BF90CA-7F6C-457C-839E-5C3A70B94D63}" type="datetimeFigureOut">
              <a:rPr lang="es-ES" smtClean="0"/>
              <a:t>28/03/2023</a:t>
            </a:fld>
            <a:endParaRPr lang="es-ES"/>
          </a:p>
        </p:txBody>
      </p:sp>
      <p:sp>
        <p:nvSpPr>
          <p:cNvPr id="4"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3589686-BF05-4A43-BE36-91DB310DD641}" type="slidenum">
              <a:rPr lang="es-ES" smtClean="0"/>
              <a:t>‹Nº›</a:t>
            </a:fld>
            <a:endParaRPr lang="es-ES"/>
          </a:p>
        </p:txBody>
      </p:sp>
    </p:spTree>
    <p:extLst>
      <p:ext uri="{BB962C8B-B14F-4D97-AF65-F5344CB8AC3E}">
        <p14:creationId xmlns:p14="http://schemas.microsoft.com/office/powerpoint/2010/main" val="37562164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9BF90CA-7F6C-457C-839E-5C3A70B94D63}" type="datetimeFigureOut">
              <a:rPr lang="es-ES" smtClean="0"/>
              <a:t>28/03/2023</a:t>
            </a:fld>
            <a:endParaRPr lang="es-ES"/>
          </a:p>
        </p:txBody>
      </p:sp>
      <p:sp>
        <p:nvSpPr>
          <p:cNvPr id="4"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3589686-BF05-4A43-BE36-91DB310DD641}" type="slidenum">
              <a:rPr lang="es-ES" smtClean="0"/>
              <a:t>‹Nº›</a:t>
            </a:fld>
            <a:endParaRPr lang="es-ES"/>
          </a:p>
        </p:txBody>
      </p:sp>
    </p:spTree>
    <p:extLst>
      <p:ext uri="{BB962C8B-B14F-4D97-AF65-F5344CB8AC3E}">
        <p14:creationId xmlns:p14="http://schemas.microsoft.com/office/powerpoint/2010/main" val="2583159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9BF90CA-7F6C-457C-839E-5C3A70B94D63}" type="datetimeFigureOut">
              <a:rPr lang="es-ES" smtClean="0"/>
              <a:t>28/03/2023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3589686-BF05-4A43-BE36-91DB310DD641}" type="slidenum">
              <a:rPr lang="es-ES" smtClean="0"/>
              <a:t>‹Nº›</a:t>
            </a:fld>
            <a:endParaRPr lang="es-ES"/>
          </a:p>
        </p:txBody>
      </p:sp>
    </p:spTree>
    <p:extLst>
      <p:ext uri="{BB962C8B-B14F-4D97-AF65-F5344CB8AC3E}">
        <p14:creationId xmlns:p14="http://schemas.microsoft.com/office/powerpoint/2010/main" val="42285022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9BF90CA-7F6C-457C-839E-5C3A70B94D63}" type="datetimeFigureOut">
              <a:rPr lang="es-ES" smtClean="0"/>
              <a:t>28/03/2023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3589686-BF05-4A43-BE36-91DB310DD641}" type="slidenum">
              <a:rPr lang="es-ES" smtClean="0"/>
              <a:t>‹Nº›</a:t>
            </a:fld>
            <a:endParaRPr lang="es-ES"/>
          </a:p>
        </p:txBody>
      </p:sp>
    </p:spTree>
    <p:extLst>
      <p:ext uri="{BB962C8B-B14F-4D97-AF65-F5344CB8AC3E}">
        <p14:creationId xmlns:p14="http://schemas.microsoft.com/office/powerpoint/2010/main" val="2321480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D9BF90CA-7F6C-457C-839E-5C3A70B94D63}" type="datetimeFigureOut">
              <a:rPr lang="es-ES" smtClean="0"/>
              <a:t>28/03/2023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3589686-BF05-4A43-BE36-91DB310DD641}" type="slidenum">
              <a:rPr lang="es-ES" smtClean="0"/>
              <a:t>‹Nº›</a:t>
            </a:fld>
            <a:endParaRPr lang="es-ES"/>
          </a:p>
        </p:txBody>
      </p:sp>
    </p:spTree>
    <p:extLst>
      <p:ext uri="{BB962C8B-B14F-4D97-AF65-F5344CB8AC3E}">
        <p14:creationId xmlns:p14="http://schemas.microsoft.com/office/powerpoint/2010/main" val="156918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9BF90CA-7F6C-457C-839E-5C3A70B94D63}" type="datetimeFigureOut">
              <a:rPr lang="es-ES" smtClean="0"/>
              <a:t>28/03/2023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3589686-BF05-4A43-BE36-91DB310DD641}" type="slidenum">
              <a:rPr lang="es-ES" smtClean="0"/>
              <a:t>‹Nº›</a:t>
            </a:fld>
            <a:endParaRPr lang="es-ES"/>
          </a:p>
        </p:txBody>
      </p:sp>
    </p:spTree>
    <p:extLst>
      <p:ext uri="{BB962C8B-B14F-4D97-AF65-F5344CB8AC3E}">
        <p14:creationId xmlns:p14="http://schemas.microsoft.com/office/powerpoint/2010/main" val="2563643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9BF90CA-7F6C-457C-839E-5C3A70B94D63}" type="datetimeFigureOut">
              <a:rPr lang="es-ES" smtClean="0"/>
              <a:t>28/03/2023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73589686-BF05-4A43-BE36-91DB310DD641}" type="slidenum">
              <a:rPr lang="es-ES" smtClean="0"/>
              <a:t>‹Nº›</a:t>
            </a:fld>
            <a:endParaRPr lang="es-ES"/>
          </a:p>
        </p:txBody>
      </p:sp>
    </p:spTree>
    <p:extLst>
      <p:ext uri="{BB962C8B-B14F-4D97-AF65-F5344CB8AC3E}">
        <p14:creationId xmlns:p14="http://schemas.microsoft.com/office/powerpoint/2010/main" val="3101880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9BF90CA-7F6C-457C-839E-5C3A70B94D63}" type="datetimeFigureOut">
              <a:rPr lang="es-ES" smtClean="0"/>
              <a:t>28/03/2023</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73589686-BF05-4A43-BE36-91DB310DD641}" type="slidenum">
              <a:rPr lang="es-ES" smtClean="0"/>
              <a:t>‹Nº›</a:t>
            </a:fld>
            <a:endParaRPr lang="es-ES"/>
          </a:p>
        </p:txBody>
      </p:sp>
    </p:spTree>
    <p:extLst>
      <p:ext uri="{BB962C8B-B14F-4D97-AF65-F5344CB8AC3E}">
        <p14:creationId xmlns:p14="http://schemas.microsoft.com/office/powerpoint/2010/main" val="880999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D9BF90CA-7F6C-457C-839E-5C3A70B94D63}" type="datetimeFigureOut">
              <a:rPr lang="es-ES" smtClean="0"/>
              <a:t>28/03/2023</a:t>
            </a:fld>
            <a:endParaRPr lang="es-ES"/>
          </a:p>
        </p:txBody>
      </p:sp>
      <p:sp>
        <p:nvSpPr>
          <p:cNvPr id="5" name="Footer Placeholder 3"/>
          <p:cNvSpPr>
            <a:spLocks noGrp="1"/>
          </p:cNvSpPr>
          <p:nvPr>
            <p:ph type="ftr" sz="quarter" idx="11"/>
          </p:nvPr>
        </p:nvSpPr>
        <p:spPr/>
        <p:txBody>
          <a:bodyPr/>
          <a:lstStyle/>
          <a:p>
            <a:endParaRPr lang="es-ES"/>
          </a:p>
        </p:txBody>
      </p:sp>
      <p:sp>
        <p:nvSpPr>
          <p:cNvPr id="6" name="Slide Number Placeholder 4"/>
          <p:cNvSpPr>
            <a:spLocks noGrp="1"/>
          </p:cNvSpPr>
          <p:nvPr>
            <p:ph type="sldNum" sz="quarter" idx="12"/>
          </p:nvPr>
        </p:nvSpPr>
        <p:spPr/>
        <p:txBody>
          <a:bodyPr/>
          <a:lstStyle/>
          <a:p>
            <a:fld id="{73589686-BF05-4A43-BE36-91DB310DD641}" type="slidenum">
              <a:rPr lang="es-ES" smtClean="0"/>
              <a:t>‹Nº›</a:t>
            </a:fld>
            <a:endParaRPr lang="es-ES"/>
          </a:p>
        </p:txBody>
      </p:sp>
    </p:spTree>
    <p:extLst>
      <p:ext uri="{BB962C8B-B14F-4D97-AF65-F5344CB8AC3E}">
        <p14:creationId xmlns:p14="http://schemas.microsoft.com/office/powerpoint/2010/main" val="2168279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9BF90CA-7F6C-457C-839E-5C3A70B94D63}" type="datetimeFigureOut">
              <a:rPr lang="es-ES" smtClean="0"/>
              <a:t>28/03/2023</a:t>
            </a:fld>
            <a:endParaRPr lang="es-ES"/>
          </a:p>
        </p:txBody>
      </p:sp>
      <p:sp>
        <p:nvSpPr>
          <p:cNvPr id="5" name="Footer Placeholder 2"/>
          <p:cNvSpPr>
            <a:spLocks noGrp="1"/>
          </p:cNvSpPr>
          <p:nvPr>
            <p:ph type="ftr" sz="quarter" idx="11"/>
          </p:nvPr>
        </p:nvSpPr>
        <p:spPr/>
        <p:txBody>
          <a:bodyPr/>
          <a:lstStyle/>
          <a:p>
            <a:endParaRPr lang="es-ES"/>
          </a:p>
        </p:txBody>
      </p:sp>
      <p:sp>
        <p:nvSpPr>
          <p:cNvPr id="6" name="Slide Number Placeholder 3"/>
          <p:cNvSpPr>
            <a:spLocks noGrp="1"/>
          </p:cNvSpPr>
          <p:nvPr>
            <p:ph type="sldNum" sz="quarter" idx="12"/>
          </p:nvPr>
        </p:nvSpPr>
        <p:spPr/>
        <p:txBody>
          <a:bodyPr/>
          <a:lstStyle/>
          <a:p>
            <a:fld id="{73589686-BF05-4A43-BE36-91DB310DD641}" type="slidenum">
              <a:rPr lang="es-ES" smtClean="0"/>
              <a:t>‹Nº›</a:t>
            </a:fld>
            <a:endParaRPr lang="es-ES"/>
          </a:p>
        </p:txBody>
      </p:sp>
    </p:spTree>
    <p:extLst>
      <p:ext uri="{BB962C8B-B14F-4D97-AF65-F5344CB8AC3E}">
        <p14:creationId xmlns:p14="http://schemas.microsoft.com/office/powerpoint/2010/main" val="258589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7" name="Date Placeholder 4"/>
          <p:cNvSpPr>
            <a:spLocks noGrp="1"/>
          </p:cNvSpPr>
          <p:nvPr>
            <p:ph type="dt" sz="half" idx="10"/>
          </p:nvPr>
        </p:nvSpPr>
        <p:spPr/>
        <p:txBody>
          <a:bodyPr/>
          <a:lstStyle/>
          <a:p>
            <a:fld id="{D9BF90CA-7F6C-457C-839E-5C3A70B94D63}" type="datetimeFigureOut">
              <a:rPr lang="es-ES" smtClean="0"/>
              <a:t>28/03/2023</a:t>
            </a:fld>
            <a:endParaRPr lang="es-ES"/>
          </a:p>
        </p:txBody>
      </p:sp>
      <p:sp>
        <p:nvSpPr>
          <p:cNvPr id="5" name="Footer Placeholder 5"/>
          <p:cNvSpPr>
            <a:spLocks noGrp="1"/>
          </p:cNvSpPr>
          <p:nvPr>
            <p:ph type="ftr" sz="quarter" idx="11"/>
          </p:nvPr>
        </p:nvSpPr>
        <p:spPr/>
        <p:txBody>
          <a:bodyPr/>
          <a:lstStyle/>
          <a:p>
            <a:endParaRPr lang="es-ES"/>
          </a:p>
        </p:txBody>
      </p:sp>
      <p:sp>
        <p:nvSpPr>
          <p:cNvPr id="6" name="Slide Number Placeholder 6"/>
          <p:cNvSpPr>
            <a:spLocks noGrp="1"/>
          </p:cNvSpPr>
          <p:nvPr>
            <p:ph type="sldNum" sz="quarter" idx="12"/>
          </p:nvPr>
        </p:nvSpPr>
        <p:spPr/>
        <p:txBody>
          <a:bodyPr/>
          <a:lstStyle/>
          <a:p>
            <a:fld id="{73589686-BF05-4A43-BE36-91DB310DD641}" type="slidenum">
              <a:rPr lang="es-ES" smtClean="0"/>
              <a:t>‹Nº›</a:t>
            </a:fld>
            <a:endParaRPr lang="es-ES"/>
          </a:p>
        </p:txBody>
      </p:sp>
    </p:spTree>
    <p:extLst>
      <p:ext uri="{BB962C8B-B14F-4D97-AF65-F5344CB8AC3E}">
        <p14:creationId xmlns:p14="http://schemas.microsoft.com/office/powerpoint/2010/main" val="28791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9BF90CA-7F6C-457C-839E-5C3A70B94D63}" type="datetimeFigureOut">
              <a:rPr lang="es-ES" smtClean="0"/>
              <a:t>28/03/2023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73589686-BF05-4A43-BE36-91DB310DD641}" type="slidenum">
              <a:rPr lang="es-ES" smtClean="0"/>
              <a:t>‹Nº›</a:t>
            </a:fld>
            <a:endParaRPr lang="es-ES"/>
          </a:p>
        </p:txBody>
      </p:sp>
    </p:spTree>
    <p:extLst>
      <p:ext uri="{BB962C8B-B14F-4D97-AF65-F5344CB8AC3E}">
        <p14:creationId xmlns:p14="http://schemas.microsoft.com/office/powerpoint/2010/main" val="2373547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9BF90CA-7F6C-457C-839E-5C3A70B94D63}" type="datetimeFigureOut">
              <a:rPr lang="es-ES" smtClean="0"/>
              <a:t>28/03/2023</a:t>
            </a:fld>
            <a:endParaRPr lang="es-E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E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3589686-BF05-4A43-BE36-91DB310DD641}" type="slidenum">
              <a:rPr lang="es-ES" smtClean="0"/>
              <a:t>‹Nº›</a:t>
            </a:fld>
            <a:endParaRPr lang="es-ES"/>
          </a:p>
        </p:txBody>
      </p:sp>
    </p:spTree>
    <p:extLst>
      <p:ext uri="{BB962C8B-B14F-4D97-AF65-F5344CB8AC3E}">
        <p14:creationId xmlns:p14="http://schemas.microsoft.com/office/powerpoint/2010/main" val="3811172107"/>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FBFB04-E64E-8483-BCC1-61B38F102D2D}"/>
              </a:ext>
            </a:extLst>
          </p:cNvPr>
          <p:cNvSpPr>
            <a:spLocks noGrp="1"/>
          </p:cNvSpPr>
          <p:nvPr>
            <p:ph type="ctrTitle"/>
          </p:nvPr>
        </p:nvSpPr>
        <p:spPr>
          <a:xfrm>
            <a:off x="1448001" y="1219200"/>
            <a:ext cx="8239566" cy="3329581"/>
          </a:xfrm>
        </p:spPr>
        <p:txBody>
          <a:bodyPr/>
          <a:lstStyle/>
          <a:p>
            <a:pPr algn="ctr"/>
            <a:r>
              <a:rPr lang="es-419" dirty="0"/>
              <a:t>EVALUACION HITO 2</a:t>
            </a:r>
            <a:endParaRPr lang="es-ES" dirty="0"/>
          </a:p>
        </p:txBody>
      </p:sp>
    </p:spTree>
    <p:extLst>
      <p:ext uri="{BB962C8B-B14F-4D97-AF65-F5344CB8AC3E}">
        <p14:creationId xmlns:p14="http://schemas.microsoft.com/office/powerpoint/2010/main" val="1239541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AC546D-5E44-CA11-AD1E-97C503026C55}"/>
              </a:ext>
            </a:extLst>
          </p:cNvPr>
          <p:cNvSpPr>
            <a:spLocks noGrp="1"/>
          </p:cNvSpPr>
          <p:nvPr>
            <p:ph type="title"/>
          </p:nvPr>
        </p:nvSpPr>
        <p:spPr/>
        <p:txBody>
          <a:bodyPr>
            <a:normAutofit/>
          </a:bodyPr>
          <a:lstStyle/>
          <a:p>
            <a:r>
              <a:rPr lang="es-ES" dirty="0">
                <a:latin typeface="Times New Roman" panose="02020603050405020304" pitchFamily="18" charset="0"/>
                <a:cs typeface="Times New Roman" panose="02020603050405020304" pitchFamily="18" charset="0"/>
              </a:rPr>
              <a:t>9. ¿Qué son los paquetes en JAVA?</a:t>
            </a:r>
            <a:br>
              <a:rPr lang="es-ES" dirty="0">
                <a:latin typeface="Times New Roman" panose="02020603050405020304" pitchFamily="18" charset="0"/>
                <a:cs typeface="Times New Roman" panose="02020603050405020304" pitchFamily="18" charset="0"/>
              </a:rPr>
            </a:br>
            <a:r>
              <a:rPr lang="es-ES" dirty="0">
                <a:latin typeface="Times New Roman" panose="02020603050405020304" pitchFamily="18" charset="0"/>
                <a:cs typeface="Times New Roman" panose="02020603050405020304" pitchFamily="18" charset="0"/>
              </a:rPr>
              <a:t> </a:t>
            </a:r>
          </a:p>
        </p:txBody>
      </p:sp>
      <p:sp>
        <p:nvSpPr>
          <p:cNvPr id="3" name="Marcador de contenido 2">
            <a:extLst>
              <a:ext uri="{FF2B5EF4-FFF2-40B4-BE49-F238E27FC236}">
                <a16:creationId xmlns:a16="http://schemas.microsoft.com/office/drawing/2014/main" id="{F0714266-1203-57AE-2AB0-63A95A100EF5}"/>
              </a:ext>
            </a:extLst>
          </p:cNvPr>
          <p:cNvSpPr>
            <a:spLocks noGrp="1"/>
          </p:cNvSpPr>
          <p:nvPr>
            <p:ph idx="1"/>
          </p:nvPr>
        </p:nvSpPr>
        <p:spPr/>
        <p:txBody>
          <a:bodyPr>
            <a:normAutofit/>
          </a:bodyPr>
          <a:lstStyle/>
          <a:p>
            <a:pPr algn="l"/>
            <a:r>
              <a:rPr lang="es-ES" sz="2400" b="0" i="0" dirty="0">
                <a:solidFill>
                  <a:srgbClr val="D1D5DB"/>
                </a:solidFill>
                <a:effectLst/>
                <a:latin typeface="Times New Roman" panose="02020603050405020304" pitchFamily="18" charset="0"/>
                <a:cs typeface="Times New Roman" panose="02020603050405020304" pitchFamily="18" charset="0"/>
              </a:rPr>
              <a:t>En Java, un paquete es una forma de organizar y clasificar las clases y otros tipos de objetos relacionados. Un paquete es un contenedor para un conjunto de clases y puede contener </a:t>
            </a:r>
            <a:r>
              <a:rPr lang="es-ES" sz="2400" b="0" i="0" dirty="0" err="1">
                <a:solidFill>
                  <a:srgbClr val="D1D5DB"/>
                </a:solidFill>
                <a:effectLst/>
                <a:latin typeface="Times New Roman" panose="02020603050405020304" pitchFamily="18" charset="0"/>
                <a:cs typeface="Times New Roman" panose="02020603050405020304" pitchFamily="18" charset="0"/>
              </a:rPr>
              <a:t>subpaquetes</a:t>
            </a:r>
            <a:r>
              <a:rPr lang="es-ES" sz="2400" b="0" i="0" dirty="0">
                <a:solidFill>
                  <a:srgbClr val="D1D5DB"/>
                </a:solidFill>
                <a:effectLst/>
                <a:latin typeface="Times New Roman" panose="02020603050405020304" pitchFamily="18" charset="0"/>
                <a:cs typeface="Times New Roman" panose="02020603050405020304" pitchFamily="18" charset="0"/>
              </a:rPr>
              <a:t>, que a su vez contienen más clases.</a:t>
            </a:r>
          </a:p>
          <a:p>
            <a:pPr algn="l"/>
            <a:r>
              <a:rPr lang="es-ES" sz="2400" b="0" i="0" dirty="0">
                <a:solidFill>
                  <a:srgbClr val="D1D5DB"/>
                </a:solidFill>
                <a:effectLst/>
                <a:latin typeface="Times New Roman" panose="02020603050405020304" pitchFamily="18" charset="0"/>
                <a:cs typeface="Times New Roman" panose="02020603050405020304" pitchFamily="18" charset="0"/>
              </a:rPr>
              <a:t>Los paquetes en Java ayudan a evitar conflictos de nombres, ya que dos clases con el mismo nombre pueden existir en diferentes paquetes. Además, los paquetes también proporcionan una forma de controlar el acceso a las clases y otros objetos, ya que se pueden especificar los permisos de acceso para los paquetes y sus miembros.</a:t>
            </a:r>
          </a:p>
          <a:p>
            <a:endParaRPr lang="es-E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2725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978283-09B6-E1DC-021C-7BD46C7B69F7}"/>
              </a:ext>
            </a:extLst>
          </p:cNvPr>
          <p:cNvSpPr>
            <a:spLocks noGrp="1"/>
          </p:cNvSpPr>
          <p:nvPr>
            <p:ph type="title"/>
          </p:nvPr>
        </p:nvSpPr>
        <p:spPr/>
        <p:txBody>
          <a:bodyPr>
            <a:normAutofit fontScale="90000"/>
          </a:bodyPr>
          <a:lstStyle/>
          <a:p>
            <a:r>
              <a:rPr lang="es-ES" dirty="0">
                <a:latin typeface="Times New Roman" panose="02020603050405020304" pitchFamily="18" charset="0"/>
                <a:cs typeface="Times New Roman" panose="02020603050405020304" pitchFamily="18" charset="0"/>
              </a:rPr>
              <a:t>10.¿Cómo se define una clase </a:t>
            </a:r>
            <a:r>
              <a:rPr lang="es-ES" dirty="0" err="1">
                <a:latin typeface="Times New Roman" panose="02020603050405020304" pitchFamily="18" charset="0"/>
                <a:cs typeface="Times New Roman" panose="02020603050405020304" pitchFamily="18" charset="0"/>
              </a:rPr>
              <a:t>main</a:t>
            </a:r>
            <a:r>
              <a:rPr lang="es-ES" dirty="0">
                <a:latin typeface="Times New Roman" panose="02020603050405020304" pitchFamily="18" charset="0"/>
                <a:cs typeface="Times New Roman" panose="02020603050405020304" pitchFamily="18" charset="0"/>
              </a:rPr>
              <a:t> en JAVA y muestra un ejemplo? </a:t>
            </a:r>
            <a:br>
              <a:rPr lang="es-ES" dirty="0">
                <a:latin typeface="Times New Roman" panose="02020603050405020304" pitchFamily="18" charset="0"/>
                <a:cs typeface="Times New Roman" panose="02020603050405020304" pitchFamily="18" charset="0"/>
              </a:rPr>
            </a:br>
            <a:endParaRPr lang="es-ES" dirty="0">
              <a:latin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B8BF6463-A111-524A-28E5-166DBC8C447A}"/>
              </a:ext>
            </a:extLst>
          </p:cNvPr>
          <p:cNvSpPr>
            <a:spLocks noGrp="1"/>
          </p:cNvSpPr>
          <p:nvPr>
            <p:ph idx="1"/>
          </p:nvPr>
        </p:nvSpPr>
        <p:spPr/>
        <p:txBody>
          <a:bodyPr>
            <a:normAutofit/>
          </a:bodyPr>
          <a:lstStyle/>
          <a:p>
            <a:r>
              <a:rPr lang="es-ES" dirty="0">
                <a:latin typeface="Times New Roman" panose="02020603050405020304" pitchFamily="18" charset="0"/>
                <a:cs typeface="Times New Roman" panose="02020603050405020304" pitchFamily="18" charset="0"/>
              </a:rPr>
              <a:t>En Java, la clase principal se define con el método "</a:t>
            </a:r>
            <a:r>
              <a:rPr lang="es-ES" dirty="0" err="1">
                <a:latin typeface="Times New Roman" panose="02020603050405020304" pitchFamily="18" charset="0"/>
                <a:cs typeface="Times New Roman" panose="02020603050405020304" pitchFamily="18" charset="0"/>
              </a:rPr>
              <a:t>main</a:t>
            </a:r>
            <a:r>
              <a:rPr lang="es-ES" dirty="0">
                <a:latin typeface="Times New Roman" panose="02020603050405020304" pitchFamily="18" charset="0"/>
                <a:cs typeface="Times New Roman" panose="02020603050405020304" pitchFamily="18" charset="0"/>
              </a:rPr>
              <a:t>", que es el punto de entrada de cualquier programa de Java. El método </a:t>
            </a:r>
            <a:r>
              <a:rPr lang="es-ES" dirty="0" err="1">
                <a:latin typeface="Times New Roman" panose="02020603050405020304" pitchFamily="18" charset="0"/>
                <a:cs typeface="Times New Roman" panose="02020603050405020304" pitchFamily="18" charset="0"/>
              </a:rPr>
              <a:t>main</a:t>
            </a:r>
            <a:r>
              <a:rPr lang="es-ES" dirty="0">
                <a:latin typeface="Times New Roman" panose="02020603050405020304" pitchFamily="18" charset="0"/>
                <a:cs typeface="Times New Roman" panose="02020603050405020304" pitchFamily="18" charset="0"/>
              </a:rPr>
              <a:t> tiene la siguiente sintaxis:</a:t>
            </a:r>
          </a:p>
          <a:p>
            <a:endParaRPr lang="es-ES" dirty="0">
              <a:latin typeface="Times New Roman" panose="02020603050405020304" pitchFamily="18" charset="0"/>
              <a:cs typeface="Times New Roman" panose="02020603050405020304" pitchFamily="18" charset="0"/>
            </a:endParaRPr>
          </a:p>
          <a:p>
            <a:r>
              <a:rPr lang="es-ES" dirty="0">
                <a:latin typeface="Times New Roman" panose="02020603050405020304" pitchFamily="18" charset="0"/>
                <a:cs typeface="Times New Roman" panose="02020603050405020304" pitchFamily="18" charset="0"/>
              </a:rPr>
              <a:t>Donde "</a:t>
            </a:r>
            <a:r>
              <a:rPr lang="es-ES" dirty="0" err="1">
                <a:latin typeface="Times New Roman" panose="02020603050405020304" pitchFamily="18" charset="0"/>
                <a:cs typeface="Times New Roman" panose="02020603050405020304" pitchFamily="18" charset="0"/>
              </a:rPr>
              <a:t>public</a:t>
            </a:r>
            <a:r>
              <a:rPr lang="es-ES" dirty="0">
                <a:latin typeface="Times New Roman" panose="02020603050405020304" pitchFamily="18" charset="0"/>
                <a:cs typeface="Times New Roman" panose="02020603050405020304" pitchFamily="18" charset="0"/>
              </a:rPr>
              <a:t>" indica que el método es accesible desde cualquier parte del programa, "</a:t>
            </a:r>
            <a:r>
              <a:rPr lang="es-ES" dirty="0" err="1">
                <a:latin typeface="Times New Roman" panose="02020603050405020304" pitchFamily="18" charset="0"/>
                <a:cs typeface="Times New Roman" panose="02020603050405020304" pitchFamily="18" charset="0"/>
              </a:rPr>
              <a:t>static</a:t>
            </a:r>
            <a:r>
              <a:rPr lang="es-ES" dirty="0">
                <a:latin typeface="Times New Roman" panose="02020603050405020304" pitchFamily="18" charset="0"/>
                <a:cs typeface="Times New Roman" panose="02020603050405020304" pitchFamily="18" charset="0"/>
              </a:rPr>
              <a:t>" indica que el método pertenece a la clase en lugar de una instancia de la clase, "</a:t>
            </a:r>
            <a:r>
              <a:rPr lang="es-ES" dirty="0" err="1">
                <a:latin typeface="Times New Roman" panose="02020603050405020304" pitchFamily="18" charset="0"/>
                <a:cs typeface="Times New Roman" panose="02020603050405020304" pitchFamily="18" charset="0"/>
              </a:rPr>
              <a:t>void</a:t>
            </a:r>
            <a:r>
              <a:rPr lang="es-ES" dirty="0">
                <a:latin typeface="Times New Roman" panose="02020603050405020304" pitchFamily="18" charset="0"/>
                <a:cs typeface="Times New Roman" panose="02020603050405020304" pitchFamily="18" charset="0"/>
              </a:rPr>
              <a:t>" indica que el método no devuelve ningún valor y "</a:t>
            </a:r>
            <a:r>
              <a:rPr lang="es-ES" dirty="0" err="1">
                <a:latin typeface="Times New Roman" panose="02020603050405020304" pitchFamily="18" charset="0"/>
                <a:cs typeface="Times New Roman" panose="02020603050405020304" pitchFamily="18" charset="0"/>
              </a:rPr>
              <a:t>String</a:t>
            </a:r>
            <a:r>
              <a:rPr lang="es-ES" dirty="0">
                <a:latin typeface="Times New Roman" panose="02020603050405020304" pitchFamily="18" charset="0"/>
                <a:cs typeface="Times New Roman" panose="02020603050405020304" pitchFamily="18" charset="0"/>
              </a:rPr>
              <a:t>[] </a:t>
            </a:r>
            <a:r>
              <a:rPr lang="es-ES" dirty="0" err="1">
                <a:latin typeface="Times New Roman" panose="02020603050405020304" pitchFamily="18" charset="0"/>
                <a:cs typeface="Times New Roman" panose="02020603050405020304" pitchFamily="18" charset="0"/>
              </a:rPr>
              <a:t>args</a:t>
            </a:r>
            <a:r>
              <a:rPr lang="es-ES" dirty="0">
                <a:latin typeface="Times New Roman" panose="02020603050405020304" pitchFamily="18" charset="0"/>
                <a:cs typeface="Times New Roman" panose="02020603050405020304" pitchFamily="18" charset="0"/>
              </a:rPr>
              <a:t>" es un arreglo de cadenas que contiene los argumentos de línea de comandos que se pasan al programa.</a:t>
            </a:r>
          </a:p>
        </p:txBody>
      </p:sp>
      <p:pic>
        <p:nvPicPr>
          <p:cNvPr id="5" name="Imagen 4">
            <a:extLst>
              <a:ext uri="{FF2B5EF4-FFF2-40B4-BE49-F238E27FC236}">
                <a16:creationId xmlns:a16="http://schemas.microsoft.com/office/drawing/2014/main" id="{B10C3E02-3E17-1DC5-C37F-CC3BA48F8D1B}"/>
              </a:ext>
            </a:extLst>
          </p:cNvPr>
          <p:cNvPicPr>
            <a:picLocks noChangeAspect="1"/>
          </p:cNvPicPr>
          <p:nvPr/>
        </p:nvPicPr>
        <p:blipFill>
          <a:blip r:embed="rId2"/>
          <a:stretch>
            <a:fillRect/>
          </a:stretch>
        </p:blipFill>
        <p:spPr>
          <a:xfrm>
            <a:off x="1860484" y="4857794"/>
            <a:ext cx="6975976" cy="1547488"/>
          </a:xfrm>
          <a:prstGeom prst="rect">
            <a:avLst/>
          </a:prstGeom>
        </p:spPr>
      </p:pic>
    </p:spTree>
    <p:extLst>
      <p:ext uri="{BB962C8B-B14F-4D97-AF65-F5344CB8AC3E}">
        <p14:creationId xmlns:p14="http://schemas.microsoft.com/office/powerpoint/2010/main" val="113523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B928FE-B67C-F3CC-1809-55D4565E89C2}"/>
              </a:ext>
            </a:extLst>
          </p:cNvPr>
          <p:cNvSpPr>
            <a:spLocks noGrp="1"/>
          </p:cNvSpPr>
          <p:nvPr>
            <p:ph type="title"/>
          </p:nvPr>
        </p:nvSpPr>
        <p:spPr>
          <a:xfrm>
            <a:off x="646111" y="452718"/>
            <a:ext cx="9404723" cy="1012827"/>
          </a:xfrm>
        </p:spPr>
        <p:txBody>
          <a:bodyPr>
            <a:normAutofit/>
          </a:bodyPr>
          <a:lstStyle/>
          <a:p>
            <a:pPr algn="ctr"/>
            <a:r>
              <a:rPr lang="es-ES" dirty="0"/>
              <a:t>Manejo de conceptos. </a:t>
            </a:r>
          </a:p>
        </p:txBody>
      </p:sp>
      <p:sp>
        <p:nvSpPr>
          <p:cNvPr id="3" name="Marcador de contenido 2">
            <a:extLst>
              <a:ext uri="{FF2B5EF4-FFF2-40B4-BE49-F238E27FC236}">
                <a16:creationId xmlns:a16="http://schemas.microsoft.com/office/drawing/2014/main" id="{CE5D82CF-B9B2-047B-80A8-62F974DA33B9}"/>
              </a:ext>
            </a:extLst>
          </p:cNvPr>
          <p:cNvSpPr>
            <a:spLocks noGrp="1"/>
          </p:cNvSpPr>
          <p:nvPr>
            <p:ph idx="1"/>
          </p:nvPr>
        </p:nvSpPr>
        <p:spPr>
          <a:xfrm>
            <a:off x="1104293" y="3318047"/>
            <a:ext cx="4181691" cy="4195481"/>
          </a:xfrm>
        </p:spPr>
        <p:txBody>
          <a:bodyPr>
            <a:normAutofit/>
          </a:bodyPr>
          <a:lstStyle/>
          <a:p>
            <a:r>
              <a:rPr lang="es-ES" dirty="0">
                <a:latin typeface="Times New Roman" panose="02020603050405020304" pitchFamily="18" charset="0"/>
                <a:cs typeface="Times New Roman" panose="02020603050405020304" pitchFamily="18" charset="0"/>
              </a:rPr>
              <a:t>POO significa Programación Orientada a Objetos, es un paradigma de programación que se enfoca en la creación de objetos y su interacción para resolver problemas.</a:t>
            </a:r>
          </a:p>
        </p:txBody>
      </p:sp>
      <p:sp>
        <p:nvSpPr>
          <p:cNvPr id="4" name="Título 1">
            <a:extLst>
              <a:ext uri="{FF2B5EF4-FFF2-40B4-BE49-F238E27FC236}">
                <a16:creationId xmlns:a16="http://schemas.microsoft.com/office/drawing/2014/main" id="{DF7A00D9-DB05-BAF3-57BA-0408032CB712}"/>
              </a:ext>
            </a:extLst>
          </p:cNvPr>
          <p:cNvSpPr txBox="1">
            <a:spLocks/>
          </p:cNvSpPr>
          <p:nvPr/>
        </p:nvSpPr>
        <p:spPr>
          <a:xfrm>
            <a:off x="646111" y="1809551"/>
            <a:ext cx="10492400" cy="101282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dirty="0">
                <a:latin typeface="Times New Roman" panose="02020603050405020304" pitchFamily="18" charset="0"/>
                <a:cs typeface="Times New Roman" panose="02020603050405020304" pitchFamily="18" charset="0"/>
              </a:rPr>
              <a:t>1. ¿A que se refiere cuando se habla de POO?</a:t>
            </a:r>
          </a:p>
        </p:txBody>
      </p:sp>
      <p:pic>
        <p:nvPicPr>
          <p:cNvPr id="5" name="Imagen 4">
            <a:extLst>
              <a:ext uri="{FF2B5EF4-FFF2-40B4-BE49-F238E27FC236}">
                <a16:creationId xmlns:a16="http://schemas.microsoft.com/office/drawing/2014/main" id="{A1177EAB-94A0-D2FC-BF14-622B3D515CE5}"/>
              </a:ext>
            </a:extLst>
          </p:cNvPr>
          <p:cNvPicPr>
            <a:picLocks noChangeAspect="1"/>
          </p:cNvPicPr>
          <p:nvPr/>
        </p:nvPicPr>
        <p:blipFill>
          <a:blip r:embed="rId2"/>
          <a:stretch>
            <a:fillRect/>
          </a:stretch>
        </p:blipFill>
        <p:spPr>
          <a:xfrm>
            <a:off x="5447519" y="2811576"/>
            <a:ext cx="4811297" cy="3608473"/>
          </a:xfrm>
          <a:prstGeom prst="rect">
            <a:avLst/>
          </a:prstGeom>
        </p:spPr>
      </p:pic>
    </p:spTree>
    <p:extLst>
      <p:ext uri="{BB962C8B-B14F-4D97-AF65-F5344CB8AC3E}">
        <p14:creationId xmlns:p14="http://schemas.microsoft.com/office/powerpoint/2010/main" val="1030164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C12835-10D9-7DAD-C77C-4436BD60BA66}"/>
              </a:ext>
            </a:extLst>
          </p:cNvPr>
          <p:cNvSpPr>
            <a:spLocks noGrp="1"/>
          </p:cNvSpPr>
          <p:nvPr>
            <p:ph type="title"/>
          </p:nvPr>
        </p:nvSpPr>
        <p:spPr>
          <a:xfrm>
            <a:off x="874220" y="609601"/>
            <a:ext cx="9404723" cy="1400530"/>
          </a:xfrm>
        </p:spPr>
        <p:txBody>
          <a:bodyPr>
            <a:normAutofit fontScale="90000"/>
          </a:bodyPr>
          <a:lstStyle/>
          <a:p>
            <a:r>
              <a:rPr lang="es-ES" dirty="0">
                <a:latin typeface="Times New Roman" panose="02020603050405020304" pitchFamily="18" charset="0"/>
                <a:cs typeface="Times New Roman" panose="02020603050405020304" pitchFamily="18" charset="0"/>
              </a:rPr>
              <a:t>2. ¿Cuáles son los 4 componentes que componen POO? </a:t>
            </a:r>
            <a:br>
              <a:rPr lang="es-ES" dirty="0">
                <a:latin typeface="Times New Roman" panose="02020603050405020304" pitchFamily="18" charset="0"/>
                <a:cs typeface="Times New Roman" panose="02020603050405020304" pitchFamily="18" charset="0"/>
              </a:rPr>
            </a:br>
            <a:endParaRPr lang="es-ES" dirty="0">
              <a:latin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101B6C9F-A139-F129-7894-5FAC22CA0136}"/>
              </a:ext>
            </a:extLst>
          </p:cNvPr>
          <p:cNvSpPr>
            <a:spLocks noGrp="1"/>
          </p:cNvSpPr>
          <p:nvPr>
            <p:ph idx="1"/>
          </p:nvPr>
        </p:nvSpPr>
        <p:spPr/>
        <p:txBody>
          <a:bodyPr>
            <a:normAutofit/>
          </a:bodyPr>
          <a:lstStyle/>
          <a:p>
            <a:pPr algn="l">
              <a:buFont typeface="+mj-lt"/>
              <a:buAutoNum type="arabicPeriod"/>
            </a:pPr>
            <a:r>
              <a:rPr lang="es-ES" sz="2400" b="0" i="0" dirty="0">
                <a:solidFill>
                  <a:srgbClr val="D1D5DB"/>
                </a:solidFill>
                <a:effectLst/>
                <a:latin typeface="Times New Roman" panose="02020603050405020304" pitchFamily="18" charset="0"/>
                <a:cs typeface="Times New Roman" panose="02020603050405020304" pitchFamily="18" charset="0"/>
              </a:rPr>
              <a:t>Los cuatro componentes de POO son:</a:t>
            </a:r>
          </a:p>
          <a:p>
            <a:pPr marL="742950" lvl="1" indent="-285750" algn="l">
              <a:buFont typeface="+mj-lt"/>
              <a:buAutoNum type="arabicPeriod"/>
            </a:pPr>
            <a:r>
              <a:rPr lang="es-ES" sz="2000" b="0" i="0" dirty="0">
                <a:solidFill>
                  <a:srgbClr val="D1D5DB"/>
                </a:solidFill>
                <a:effectLst/>
                <a:latin typeface="Times New Roman" panose="02020603050405020304" pitchFamily="18" charset="0"/>
                <a:cs typeface="Times New Roman" panose="02020603050405020304" pitchFamily="18" charset="0"/>
              </a:rPr>
              <a:t>Abstracción: la capacidad de modelar objetos del mundo real y sus características en términos de clases y objetos.</a:t>
            </a:r>
          </a:p>
          <a:p>
            <a:pPr marL="742950" lvl="1" indent="-285750" algn="l">
              <a:buFont typeface="+mj-lt"/>
              <a:buAutoNum type="arabicPeriod"/>
            </a:pPr>
            <a:r>
              <a:rPr lang="es-ES" sz="2000" b="0" i="0" dirty="0">
                <a:solidFill>
                  <a:srgbClr val="D1D5DB"/>
                </a:solidFill>
                <a:effectLst/>
                <a:latin typeface="Times New Roman" panose="02020603050405020304" pitchFamily="18" charset="0"/>
                <a:cs typeface="Times New Roman" panose="02020603050405020304" pitchFamily="18" charset="0"/>
              </a:rPr>
              <a:t>Encapsulamiento: la capacidad de ocultar los detalles de implementación de un objeto y exponer solo una interfaz pública.</a:t>
            </a:r>
          </a:p>
          <a:p>
            <a:pPr marL="742950" lvl="1" indent="-285750" algn="l">
              <a:buFont typeface="+mj-lt"/>
              <a:buAutoNum type="arabicPeriod"/>
            </a:pPr>
            <a:r>
              <a:rPr lang="es-ES" sz="2000" b="0" i="0" dirty="0">
                <a:solidFill>
                  <a:srgbClr val="D1D5DB"/>
                </a:solidFill>
                <a:effectLst/>
                <a:latin typeface="Times New Roman" panose="02020603050405020304" pitchFamily="18" charset="0"/>
                <a:cs typeface="Times New Roman" panose="02020603050405020304" pitchFamily="18" charset="0"/>
              </a:rPr>
              <a:t>Herencia: la capacidad de crear nuevas clases a partir de otras ya existentes, heredando sus características y comportamientos.</a:t>
            </a:r>
          </a:p>
          <a:p>
            <a:pPr marL="742950" lvl="1" indent="-285750" algn="l">
              <a:buFont typeface="+mj-lt"/>
              <a:buAutoNum type="arabicPeriod"/>
            </a:pPr>
            <a:r>
              <a:rPr lang="es-ES" sz="2000" b="0" i="0" dirty="0">
                <a:solidFill>
                  <a:srgbClr val="D1D5DB"/>
                </a:solidFill>
                <a:effectLst/>
                <a:latin typeface="Times New Roman" panose="02020603050405020304" pitchFamily="18" charset="0"/>
                <a:cs typeface="Times New Roman" panose="02020603050405020304" pitchFamily="18" charset="0"/>
              </a:rPr>
              <a:t>Polimorfismo: la capacidad de un objeto de tomar varias formas o comportarse de diferentes maneras según el contexto en el que se use.</a:t>
            </a:r>
          </a:p>
          <a:p>
            <a:endParaRPr lang="es-E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0613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7376CC-20A5-20D5-CD09-E49DBF25A119}"/>
              </a:ext>
            </a:extLst>
          </p:cNvPr>
          <p:cNvSpPr>
            <a:spLocks noGrp="1"/>
          </p:cNvSpPr>
          <p:nvPr>
            <p:ph type="title"/>
          </p:nvPr>
        </p:nvSpPr>
        <p:spPr>
          <a:xfrm>
            <a:off x="646111" y="452718"/>
            <a:ext cx="9404723" cy="1188192"/>
          </a:xfrm>
        </p:spPr>
        <p:txBody>
          <a:bodyPr>
            <a:normAutofit/>
          </a:bodyPr>
          <a:lstStyle/>
          <a:p>
            <a:r>
              <a:rPr lang="es-ES" dirty="0">
                <a:latin typeface="Times New Roman" panose="02020603050405020304" pitchFamily="18" charset="0"/>
                <a:cs typeface="Times New Roman" panose="02020603050405020304" pitchFamily="18" charset="0"/>
              </a:rPr>
              <a:t>3. ¿Cuáles son los pilares de POO?. </a:t>
            </a:r>
          </a:p>
        </p:txBody>
      </p:sp>
      <p:sp>
        <p:nvSpPr>
          <p:cNvPr id="3" name="Marcador de contenido 2">
            <a:extLst>
              <a:ext uri="{FF2B5EF4-FFF2-40B4-BE49-F238E27FC236}">
                <a16:creationId xmlns:a16="http://schemas.microsoft.com/office/drawing/2014/main" id="{027A5AEA-7699-8CE1-D65D-E1D1B3EA51A5}"/>
              </a:ext>
            </a:extLst>
          </p:cNvPr>
          <p:cNvSpPr>
            <a:spLocks noGrp="1"/>
          </p:cNvSpPr>
          <p:nvPr>
            <p:ph idx="1"/>
          </p:nvPr>
        </p:nvSpPr>
        <p:spPr/>
        <p:txBody>
          <a:bodyPr>
            <a:normAutofit/>
          </a:bodyPr>
          <a:lstStyle/>
          <a:p>
            <a:pPr algn="l">
              <a:buFont typeface="+mj-lt"/>
              <a:buAutoNum type="arabicPeriod"/>
            </a:pPr>
            <a:r>
              <a:rPr lang="es-ES" sz="2800" b="0" i="0" dirty="0">
                <a:solidFill>
                  <a:srgbClr val="D1D5DB"/>
                </a:solidFill>
                <a:effectLst/>
                <a:latin typeface="Times New Roman" panose="02020603050405020304" pitchFamily="18" charset="0"/>
                <a:cs typeface="Times New Roman" panose="02020603050405020304" pitchFamily="18" charset="0"/>
              </a:rPr>
              <a:t>Los pilares de POO son:</a:t>
            </a:r>
          </a:p>
          <a:p>
            <a:pPr marL="742950" lvl="1" indent="-285750" algn="l">
              <a:buFont typeface="+mj-lt"/>
              <a:buAutoNum type="arabicPeriod"/>
            </a:pPr>
            <a:r>
              <a:rPr lang="es-ES" sz="2400" b="0" i="0" dirty="0">
                <a:solidFill>
                  <a:srgbClr val="D1D5DB"/>
                </a:solidFill>
                <a:effectLst/>
                <a:latin typeface="Times New Roman" panose="02020603050405020304" pitchFamily="18" charset="0"/>
                <a:cs typeface="Times New Roman" panose="02020603050405020304" pitchFamily="18" charset="0"/>
              </a:rPr>
              <a:t>Encapsulamiento</a:t>
            </a:r>
          </a:p>
          <a:p>
            <a:pPr marL="742950" lvl="1" indent="-285750" algn="l">
              <a:buFont typeface="+mj-lt"/>
              <a:buAutoNum type="arabicPeriod"/>
            </a:pPr>
            <a:r>
              <a:rPr lang="es-ES" sz="2400" b="0" i="0" dirty="0">
                <a:solidFill>
                  <a:srgbClr val="D1D5DB"/>
                </a:solidFill>
                <a:effectLst/>
                <a:latin typeface="Times New Roman" panose="02020603050405020304" pitchFamily="18" charset="0"/>
                <a:cs typeface="Times New Roman" panose="02020603050405020304" pitchFamily="18" charset="0"/>
              </a:rPr>
              <a:t>Abstracción</a:t>
            </a:r>
          </a:p>
          <a:p>
            <a:pPr marL="742950" lvl="1" indent="-285750" algn="l">
              <a:buFont typeface="+mj-lt"/>
              <a:buAutoNum type="arabicPeriod"/>
            </a:pPr>
            <a:r>
              <a:rPr lang="es-ES" sz="2400" b="0" i="0" dirty="0">
                <a:solidFill>
                  <a:srgbClr val="D1D5DB"/>
                </a:solidFill>
                <a:effectLst/>
                <a:latin typeface="Times New Roman" panose="02020603050405020304" pitchFamily="18" charset="0"/>
                <a:cs typeface="Times New Roman" panose="02020603050405020304" pitchFamily="18" charset="0"/>
              </a:rPr>
              <a:t>Herencia</a:t>
            </a:r>
          </a:p>
          <a:p>
            <a:pPr marL="742950" lvl="1" indent="-285750" algn="l">
              <a:buFont typeface="+mj-lt"/>
              <a:buAutoNum type="arabicPeriod"/>
            </a:pPr>
            <a:r>
              <a:rPr lang="es-ES" sz="2400" b="0" i="0" dirty="0">
                <a:solidFill>
                  <a:srgbClr val="D1D5DB"/>
                </a:solidFill>
                <a:effectLst/>
                <a:latin typeface="Times New Roman" panose="02020603050405020304" pitchFamily="18" charset="0"/>
                <a:cs typeface="Times New Roman" panose="02020603050405020304" pitchFamily="18" charset="0"/>
              </a:rPr>
              <a:t>Polimorfismo</a:t>
            </a:r>
          </a:p>
          <a:p>
            <a:endParaRPr lang="es-ES" sz="2800" dirty="0">
              <a:latin typeface="Times New Roman" panose="02020603050405020304" pitchFamily="18" charset="0"/>
              <a:cs typeface="Times New Roman" panose="02020603050405020304" pitchFamily="18" charset="0"/>
            </a:endParaRPr>
          </a:p>
        </p:txBody>
      </p:sp>
      <p:pic>
        <p:nvPicPr>
          <p:cNvPr id="4" name="Imagen 3">
            <a:extLst>
              <a:ext uri="{FF2B5EF4-FFF2-40B4-BE49-F238E27FC236}">
                <a16:creationId xmlns:a16="http://schemas.microsoft.com/office/drawing/2014/main" id="{C1026F43-AC65-2370-96F5-3D090A9CEEFD}"/>
              </a:ext>
            </a:extLst>
          </p:cNvPr>
          <p:cNvPicPr>
            <a:picLocks noChangeAspect="1"/>
          </p:cNvPicPr>
          <p:nvPr/>
        </p:nvPicPr>
        <p:blipFill>
          <a:blip r:embed="rId2"/>
          <a:stretch>
            <a:fillRect/>
          </a:stretch>
        </p:blipFill>
        <p:spPr>
          <a:xfrm>
            <a:off x="5348472" y="823716"/>
            <a:ext cx="5010150" cy="5010150"/>
          </a:xfrm>
          <a:prstGeom prst="rect">
            <a:avLst/>
          </a:prstGeom>
        </p:spPr>
      </p:pic>
    </p:spTree>
    <p:extLst>
      <p:ext uri="{BB962C8B-B14F-4D97-AF65-F5344CB8AC3E}">
        <p14:creationId xmlns:p14="http://schemas.microsoft.com/office/powerpoint/2010/main" val="1488950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2E59D6-BD83-2E28-8981-7821DF48D954}"/>
              </a:ext>
            </a:extLst>
          </p:cNvPr>
          <p:cNvSpPr>
            <a:spLocks noGrp="1"/>
          </p:cNvSpPr>
          <p:nvPr>
            <p:ph type="title"/>
          </p:nvPr>
        </p:nvSpPr>
        <p:spPr>
          <a:xfrm>
            <a:off x="646111" y="628082"/>
            <a:ext cx="9404723" cy="1400530"/>
          </a:xfrm>
        </p:spPr>
        <p:txBody>
          <a:bodyPr>
            <a:normAutofit/>
          </a:bodyPr>
          <a:lstStyle/>
          <a:p>
            <a:r>
              <a:rPr lang="es-ES" dirty="0">
                <a:latin typeface="Times New Roman" panose="02020603050405020304" pitchFamily="18" charset="0"/>
                <a:cs typeface="Times New Roman" panose="02020603050405020304" pitchFamily="18" charset="0"/>
              </a:rPr>
              <a:t>4. ¿Qué es Encapsulamiento y muestre un ejemplo? </a:t>
            </a:r>
          </a:p>
        </p:txBody>
      </p:sp>
      <p:sp>
        <p:nvSpPr>
          <p:cNvPr id="3" name="Marcador de contenido 2">
            <a:extLst>
              <a:ext uri="{FF2B5EF4-FFF2-40B4-BE49-F238E27FC236}">
                <a16:creationId xmlns:a16="http://schemas.microsoft.com/office/drawing/2014/main" id="{ACB7C96C-8A32-E4AE-E81C-39F3663A2083}"/>
              </a:ext>
            </a:extLst>
          </p:cNvPr>
          <p:cNvSpPr>
            <a:spLocks noGrp="1"/>
          </p:cNvSpPr>
          <p:nvPr>
            <p:ph idx="1"/>
          </p:nvPr>
        </p:nvSpPr>
        <p:spPr>
          <a:xfrm>
            <a:off x="1104293" y="2328490"/>
            <a:ext cx="8946541" cy="4195481"/>
          </a:xfrm>
        </p:spPr>
        <p:txBody>
          <a:bodyPr>
            <a:normAutofit/>
          </a:bodyPr>
          <a:lstStyle/>
          <a:p>
            <a:r>
              <a:rPr lang="es-ES" sz="2400" dirty="0">
                <a:solidFill>
                  <a:srgbClr val="D1D5DB"/>
                </a:solidFill>
                <a:latin typeface="Times New Roman" panose="02020603050405020304" pitchFamily="18" charset="0"/>
                <a:cs typeface="Times New Roman" panose="02020603050405020304" pitchFamily="18" charset="0"/>
              </a:rPr>
              <a:t>E</a:t>
            </a:r>
            <a:r>
              <a:rPr lang="es-ES" sz="2400" b="0" i="0" dirty="0">
                <a:solidFill>
                  <a:srgbClr val="D1D5DB"/>
                </a:solidFill>
                <a:effectLst/>
                <a:latin typeface="Times New Roman" panose="02020603050405020304" pitchFamily="18" charset="0"/>
                <a:cs typeface="Times New Roman" panose="02020603050405020304" pitchFamily="18" charset="0"/>
              </a:rPr>
              <a:t>l encapsulamiento se refiere a la práctica de ocultar los detalles internos de una clase de otras clases y objetos, y solo exponer una interfaz pública. Esto se logra mediante la definición de variables de instancia como privadas y proporcionando métodos públicos para acceder y modificar esas variables. De esta manera, se evita que otros objetos cambien el estado interno de la clase de una manera inesperada o no deseada.</a:t>
            </a:r>
            <a:endParaRPr lang="es-E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9389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048DAE-8045-F385-29BE-BBF8845E7B70}"/>
              </a:ext>
            </a:extLst>
          </p:cNvPr>
          <p:cNvSpPr>
            <a:spLocks noGrp="1"/>
          </p:cNvSpPr>
          <p:nvPr>
            <p:ph type="title"/>
          </p:nvPr>
        </p:nvSpPr>
        <p:spPr>
          <a:xfrm>
            <a:off x="489537" y="991337"/>
            <a:ext cx="9404723" cy="1400530"/>
          </a:xfrm>
        </p:spPr>
        <p:txBody>
          <a:bodyPr>
            <a:normAutofit fontScale="90000"/>
          </a:bodyPr>
          <a:lstStyle/>
          <a:p>
            <a:r>
              <a:rPr lang="es-ES" dirty="0">
                <a:latin typeface="Times New Roman" panose="02020603050405020304" pitchFamily="18" charset="0"/>
                <a:cs typeface="Times New Roman" panose="02020603050405020304" pitchFamily="18" charset="0"/>
              </a:rPr>
              <a:t>5. ¿Qué es Abstracción y muestre un ejemplo? </a:t>
            </a:r>
            <a:br>
              <a:rPr lang="es-ES" dirty="0">
                <a:latin typeface="Times New Roman" panose="02020603050405020304" pitchFamily="18" charset="0"/>
                <a:cs typeface="Times New Roman" panose="02020603050405020304" pitchFamily="18" charset="0"/>
              </a:rPr>
            </a:br>
            <a:endParaRPr lang="es-ES" dirty="0">
              <a:latin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96C253D9-75FA-680E-6C7B-0DAD7E6E8F2A}"/>
              </a:ext>
            </a:extLst>
          </p:cNvPr>
          <p:cNvSpPr>
            <a:spLocks noGrp="1"/>
          </p:cNvSpPr>
          <p:nvPr>
            <p:ph idx="1"/>
          </p:nvPr>
        </p:nvSpPr>
        <p:spPr>
          <a:xfrm>
            <a:off x="676777" y="2254081"/>
            <a:ext cx="9030244" cy="4195481"/>
          </a:xfrm>
        </p:spPr>
        <p:txBody>
          <a:bodyPr>
            <a:normAutofit/>
          </a:bodyPr>
          <a:lstStyle/>
          <a:p>
            <a:r>
              <a:rPr lang="es-ES" sz="2400" b="0" i="0" dirty="0">
                <a:solidFill>
                  <a:srgbClr val="D1D5DB"/>
                </a:solidFill>
                <a:effectLst/>
                <a:latin typeface="Times New Roman" panose="02020603050405020304" pitchFamily="18" charset="0"/>
                <a:cs typeface="Times New Roman" panose="02020603050405020304" pitchFamily="18" charset="0"/>
              </a:rPr>
              <a:t>La abstracción en Java se refiere a la capacidad de enfocarse en las características esenciales de un objeto y ocultar los detalles irrelevantes. Se logra mediante la creación de una clase abstracta que define un conjunto de métodos comunes, pero que no puede ser instanciada directamente. En su lugar, las clases derivadas deben implementar estos métodos para adaptarse a sus necesidades específicas.</a:t>
            </a:r>
            <a:endParaRPr lang="es-E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7421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4C73E1-3D8D-09AE-4CBC-42CD5197C3E3}"/>
              </a:ext>
            </a:extLst>
          </p:cNvPr>
          <p:cNvSpPr>
            <a:spLocks noGrp="1"/>
          </p:cNvSpPr>
          <p:nvPr>
            <p:ph type="title"/>
          </p:nvPr>
        </p:nvSpPr>
        <p:spPr/>
        <p:txBody>
          <a:bodyPr>
            <a:normAutofit fontScale="90000"/>
          </a:bodyPr>
          <a:lstStyle/>
          <a:p>
            <a:r>
              <a:rPr lang="es-ES" dirty="0">
                <a:latin typeface="Times New Roman" panose="02020603050405020304" pitchFamily="18" charset="0"/>
                <a:cs typeface="Times New Roman" panose="02020603050405020304" pitchFamily="18" charset="0"/>
              </a:rPr>
              <a:t>6. ¿Que es Herencia y muestre un ejemplo?</a:t>
            </a:r>
            <a:br>
              <a:rPr lang="es-ES" dirty="0">
                <a:latin typeface="Times New Roman" panose="02020603050405020304" pitchFamily="18" charset="0"/>
                <a:cs typeface="Times New Roman" panose="02020603050405020304" pitchFamily="18" charset="0"/>
              </a:rPr>
            </a:br>
            <a:r>
              <a:rPr lang="es-ES" dirty="0">
                <a:latin typeface="Times New Roman" panose="02020603050405020304" pitchFamily="18" charset="0"/>
                <a:cs typeface="Times New Roman" panose="02020603050405020304" pitchFamily="18" charset="0"/>
              </a:rPr>
              <a:t> </a:t>
            </a:r>
          </a:p>
        </p:txBody>
      </p:sp>
      <p:sp>
        <p:nvSpPr>
          <p:cNvPr id="3" name="Marcador de contenido 2">
            <a:extLst>
              <a:ext uri="{FF2B5EF4-FFF2-40B4-BE49-F238E27FC236}">
                <a16:creationId xmlns:a16="http://schemas.microsoft.com/office/drawing/2014/main" id="{72087EFA-B08B-2337-58C2-93DE0E878E47}"/>
              </a:ext>
            </a:extLst>
          </p:cNvPr>
          <p:cNvSpPr>
            <a:spLocks noGrp="1"/>
          </p:cNvSpPr>
          <p:nvPr>
            <p:ph idx="1"/>
          </p:nvPr>
        </p:nvSpPr>
        <p:spPr/>
        <p:txBody>
          <a:bodyPr>
            <a:normAutofit/>
          </a:bodyPr>
          <a:lstStyle/>
          <a:p>
            <a:r>
              <a:rPr lang="es-ES" sz="2400" dirty="0">
                <a:solidFill>
                  <a:srgbClr val="D1D5DB"/>
                </a:solidFill>
                <a:latin typeface="Times New Roman" panose="02020603050405020304" pitchFamily="18" charset="0"/>
                <a:cs typeface="Times New Roman" panose="02020603050405020304" pitchFamily="18" charset="0"/>
              </a:rPr>
              <a:t>L</a:t>
            </a:r>
            <a:r>
              <a:rPr lang="es-ES" sz="2400" b="0" i="0" dirty="0">
                <a:solidFill>
                  <a:srgbClr val="D1D5DB"/>
                </a:solidFill>
                <a:effectLst/>
                <a:latin typeface="Times New Roman" panose="02020603050405020304" pitchFamily="18" charset="0"/>
                <a:cs typeface="Times New Roman" panose="02020603050405020304" pitchFamily="18" charset="0"/>
              </a:rPr>
              <a:t>a herencia se refiere a la capacidad de una clase de heredar propiedades y comportamientos de otra clase. La clase que hereda se llama "subclase" o "clase hija", mientras que la clase de la que se heredan las propiedades se llama "superclase" o "clase padre". La subclase puede utilizar los métodos y variables de instancia de la superclase, y también puede agregar sus propios métodos y variables.</a:t>
            </a:r>
            <a:endParaRPr lang="es-E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4282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BC9C98-BBFA-47D9-81D8-38311A98C02D}"/>
              </a:ext>
            </a:extLst>
          </p:cNvPr>
          <p:cNvSpPr>
            <a:spLocks noGrp="1"/>
          </p:cNvSpPr>
          <p:nvPr>
            <p:ph type="title"/>
          </p:nvPr>
        </p:nvSpPr>
        <p:spPr>
          <a:xfrm>
            <a:off x="746319" y="1003863"/>
            <a:ext cx="9404723" cy="1400530"/>
          </a:xfrm>
        </p:spPr>
        <p:txBody>
          <a:bodyPr>
            <a:normAutofit fontScale="90000"/>
          </a:bodyPr>
          <a:lstStyle/>
          <a:p>
            <a:r>
              <a:rPr lang="es-ES" dirty="0">
                <a:latin typeface="Times New Roman" panose="02020603050405020304" pitchFamily="18" charset="0"/>
                <a:cs typeface="Times New Roman" panose="02020603050405020304" pitchFamily="18" charset="0"/>
              </a:rPr>
              <a:t>7. ¿Qué es Polimorfismo y muestre un ejemplo?</a:t>
            </a:r>
            <a:br>
              <a:rPr lang="es-ES" dirty="0">
                <a:latin typeface="Times New Roman" panose="02020603050405020304" pitchFamily="18" charset="0"/>
                <a:cs typeface="Times New Roman" panose="02020603050405020304" pitchFamily="18" charset="0"/>
              </a:rPr>
            </a:br>
            <a:r>
              <a:rPr lang="es-ES" dirty="0">
                <a:latin typeface="Times New Roman" panose="02020603050405020304" pitchFamily="18" charset="0"/>
                <a:cs typeface="Times New Roman" panose="02020603050405020304" pitchFamily="18" charset="0"/>
              </a:rPr>
              <a:t> </a:t>
            </a:r>
          </a:p>
        </p:txBody>
      </p:sp>
      <p:sp>
        <p:nvSpPr>
          <p:cNvPr id="3" name="Marcador de contenido 2">
            <a:extLst>
              <a:ext uri="{FF2B5EF4-FFF2-40B4-BE49-F238E27FC236}">
                <a16:creationId xmlns:a16="http://schemas.microsoft.com/office/drawing/2014/main" id="{ACBA3316-4CE9-314F-AE68-42E1737CB680}"/>
              </a:ext>
            </a:extLst>
          </p:cNvPr>
          <p:cNvSpPr>
            <a:spLocks noGrp="1"/>
          </p:cNvSpPr>
          <p:nvPr>
            <p:ph idx="1"/>
          </p:nvPr>
        </p:nvSpPr>
        <p:spPr>
          <a:xfrm>
            <a:off x="1104293" y="3242890"/>
            <a:ext cx="8946541" cy="4195481"/>
          </a:xfrm>
        </p:spPr>
        <p:txBody>
          <a:bodyPr>
            <a:normAutofit/>
          </a:bodyPr>
          <a:lstStyle/>
          <a:p>
            <a:r>
              <a:rPr lang="es-ES" sz="2400" b="0" i="0" dirty="0">
                <a:solidFill>
                  <a:srgbClr val="D1D5DB"/>
                </a:solidFill>
                <a:effectLst/>
                <a:latin typeface="Times New Roman" panose="02020603050405020304" pitchFamily="18" charset="0"/>
                <a:cs typeface="Times New Roman" panose="02020603050405020304" pitchFamily="18" charset="0"/>
              </a:rPr>
              <a:t>Polimorfismo en Java es la capacidad de un objeto para comportarse de diferentes maneras según el contexto en el que se usa. Esto se puede lograr mediante la </a:t>
            </a:r>
            <a:r>
              <a:rPr lang="es-ES" sz="2400" b="0" i="0" dirty="0" err="1">
                <a:solidFill>
                  <a:srgbClr val="D1D5DB"/>
                </a:solidFill>
                <a:effectLst/>
                <a:latin typeface="Times New Roman" panose="02020603050405020304" pitchFamily="18" charset="0"/>
                <a:cs typeface="Times New Roman" panose="02020603050405020304" pitchFamily="18" charset="0"/>
              </a:rPr>
              <a:t>sobrescritura</a:t>
            </a:r>
            <a:r>
              <a:rPr lang="es-ES" sz="2400" b="0" i="0" dirty="0">
                <a:solidFill>
                  <a:srgbClr val="D1D5DB"/>
                </a:solidFill>
                <a:effectLst/>
                <a:latin typeface="Times New Roman" panose="02020603050405020304" pitchFamily="18" charset="0"/>
                <a:cs typeface="Times New Roman" panose="02020603050405020304" pitchFamily="18" charset="0"/>
              </a:rPr>
              <a:t> de métodos en las clases derivadas, o mediante la implementación de interfaces.</a:t>
            </a:r>
          </a:p>
          <a:p>
            <a:endParaRPr lang="es-E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8964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483485-16FA-51AC-8952-986494A46E3C}"/>
              </a:ext>
            </a:extLst>
          </p:cNvPr>
          <p:cNvSpPr>
            <a:spLocks noGrp="1"/>
          </p:cNvSpPr>
          <p:nvPr>
            <p:ph type="title"/>
          </p:nvPr>
        </p:nvSpPr>
        <p:spPr>
          <a:xfrm>
            <a:off x="646111" y="941233"/>
            <a:ext cx="9404723" cy="1400530"/>
          </a:xfrm>
        </p:spPr>
        <p:txBody>
          <a:bodyPr>
            <a:normAutofit/>
          </a:bodyPr>
          <a:lstStyle/>
          <a:p>
            <a:r>
              <a:rPr lang="es-ES" dirty="0">
                <a:latin typeface="Times New Roman" panose="02020603050405020304" pitchFamily="18" charset="0"/>
                <a:cs typeface="Times New Roman" panose="02020603050405020304" pitchFamily="18" charset="0"/>
              </a:rPr>
              <a:t>8. ¿Que es un ARRAY? </a:t>
            </a:r>
            <a:br>
              <a:rPr lang="es-ES" dirty="0">
                <a:latin typeface="Times New Roman" panose="02020603050405020304" pitchFamily="18" charset="0"/>
                <a:cs typeface="Times New Roman" panose="02020603050405020304" pitchFamily="18" charset="0"/>
              </a:rPr>
            </a:br>
            <a:endParaRPr lang="es-ES" dirty="0">
              <a:latin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5611F672-1D50-2E05-A052-9ED02B8DA6DC}"/>
              </a:ext>
            </a:extLst>
          </p:cNvPr>
          <p:cNvSpPr>
            <a:spLocks noGrp="1"/>
          </p:cNvSpPr>
          <p:nvPr>
            <p:ph idx="1"/>
          </p:nvPr>
        </p:nvSpPr>
        <p:spPr>
          <a:xfrm>
            <a:off x="1104293" y="2662519"/>
            <a:ext cx="8946541" cy="4195481"/>
          </a:xfrm>
        </p:spPr>
        <p:txBody>
          <a:bodyPr>
            <a:normAutofit/>
          </a:bodyPr>
          <a:lstStyle/>
          <a:p>
            <a:r>
              <a:rPr lang="es-ES" sz="2400" b="0" i="0" dirty="0">
                <a:solidFill>
                  <a:srgbClr val="D1D5DB"/>
                </a:solidFill>
                <a:effectLst/>
                <a:latin typeface="Times New Roman" panose="02020603050405020304" pitchFamily="18" charset="0"/>
                <a:cs typeface="Times New Roman" panose="02020603050405020304" pitchFamily="18" charset="0"/>
              </a:rPr>
              <a:t>En programación, un array es una estructura de datos que contiene una colección de elementos del mismo tipo, almacenados en una secuencia contigua de memoria. Cada elemento se identifica mediante un índice, que comienza en cero para el primer elemento y se incrementa en uno para cada elemento adicional.</a:t>
            </a:r>
            <a:endParaRPr lang="es-E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31993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196</TotalTime>
  <Words>787</Words>
  <Application>Microsoft Office PowerPoint</Application>
  <PresentationFormat>Panorámica</PresentationFormat>
  <Paragraphs>33</Paragraphs>
  <Slides>11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Arial</vt:lpstr>
      <vt:lpstr>Century Gothic</vt:lpstr>
      <vt:lpstr>Times New Roman</vt:lpstr>
      <vt:lpstr>Wingdings 3</vt:lpstr>
      <vt:lpstr>Ion</vt:lpstr>
      <vt:lpstr>EVALUACION HITO 2</vt:lpstr>
      <vt:lpstr>Manejo de conceptos. </vt:lpstr>
      <vt:lpstr>2. ¿Cuáles son los 4 componentes que componen POO?  </vt:lpstr>
      <vt:lpstr>3. ¿Cuáles son los pilares de POO?. </vt:lpstr>
      <vt:lpstr>4. ¿Qué es Encapsulamiento y muestre un ejemplo? </vt:lpstr>
      <vt:lpstr>5. ¿Qué es Abstracción y muestre un ejemplo?  </vt:lpstr>
      <vt:lpstr>6. ¿Que es Herencia y muestre un ejemplo?  </vt:lpstr>
      <vt:lpstr>7. ¿Qué es Polimorfismo y muestre un ejemplo?  </vt:lpstr>
      <vt:lpstr>8. ¿Que es un ARRAY?  </vt:lpstr>
      <vt:lpstr>9. ¿Qué son los paquetes en JAVA?  </vt:lpstr>
      <vt:lpstr>10.¿Cómo se define una clase main en JAVA y muestra un ejemplo?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brayan villca</dc:creator>
  <cp:lastModifiedBy>brayan villca</cp:lastModifiedBy>
  <cp:revision>4</cp:revision>
  <dcterms:created xsi:type="dcterms:W3CDTF">2023-03-28T23:50:52Z</dcterms:created>
  <dcterms:modified xsi:type="dcterms:W3CDTF">2023-03-29T03:11:49Z</dcterms:modified>
</cp:coreProperties>
</file>