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1" r:id="rId1"/>
  </p:sldMasterIdLst>
  <p:sldIdLst>
    <p:sldId id="285" r:id="rId2"/>
    <p:sldId id="258" r:id="rId3"/>
    <p:sldId id="256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88" r:id="rId14"/>
    <p:sldId id="289" r:id="rId15"/>
    <p:sldId id="286" r:id="rId16"/>
    <p:sldId id="274" r:id="rId17"/>
    <p:sldId id="287" r:id="rId18"/>
    <p:sldId id="276" r:id="rId19"/>
    <p:sldId id="290" r:id="rId20"/>
    <p:sldId id="279" r:id="rId21"/>
    <p:sldId id="291" r:id="rId22"/>
    <p:sldId id="292" r:id="rId23"/>
    <p:sldId id="282" r:id="rId24"/>
    <p:sldId id="293" r:id="rId25"/>
    <p:sldId id="294" r:id="rId26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7577" cy="10287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637" y="1683545"/>
            <a:ext cx="13187363" cy="35814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7" y="5403057"/>
            <a:ext cx="13187363" cy="2483643"/>
          </a:xfrm>
        </p:spPr>
        <p:txBody>
          <a:bodyPr>
            <a:normAutofit/>
          </a:bodyPr>
          <a:lstStyle>
            <a:lvl1pPr marL="0" indent="0" algn="l">
              <a:buNone/>
              <a:defRPr sz="3000" cap="all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6267" y="8115302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636" y="8115302"/>
            <a:ext cx="7687329" cy="547688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45367" y="8115299"/>
            <a:ext cx="1156634" cy="547688"/>
          </a:xfr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46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6456997"/>
            <a:ext cx="14868533" cy="1229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7" y="909639"/>
            <a:ext cx="14868531" cy="494966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7686030"/>
            <a:ext cx="14866289" cy="10237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2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5" y="914400"/>
            <a:ext cx="14858933" cy="514350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6629399"/>
            <a:ext cx="14856689" cy="2057399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3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399"/>
            <a:ext cx="13954128" cy="4122644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6464879"/>
            <a:ext cx="14859003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55268" y="109859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06055" y="414745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56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201062"/>
            <a:ext cx="14859002" cy="376775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6986483"/>
            <a:ext cx="14856758" cy="1710966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29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4011695"/>
            <a:ext cx="4795349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1878" y="5040395"/>
            <a:ext cx="4813103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0" y="4016453"/>
            <a:ext cx="4776578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56320" y="5045153"/>
            <a:ext cx="4793745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3" y="4011695"/>
            <a:ext cx="4792452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3" y="5040395"/>
            <a:ext cx="4792452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4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7" y="914400"/>
            <a:ext cx="14858999" cy="2857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20" y="6606894"/>
            <a:ext cx="479286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20" y="4000497"/>
            <a:ext cx="479286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20" y="7471288"/>
            <a:ext cx="4792860" cy="12267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6606894"/>
            <a:ext cx="480060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0" y="4000497"/>
            <a:ext cx="479841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7471286"/>
            <a:ext cx="4800600" cy="121551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1" y="6606893"/>
            <a:ext cx="4786112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4" y="4000497"/>
            <a:ext cx="4792454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3" y="7471281"/>
            <a:ext cx="4792452" cy="121551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4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2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1" y="914399"/>
            <a:ext cx="3007517" cy="777240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914399"/>
            <a:ext cx="11622885" cy="777240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31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E3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76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73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128840"/>
            <a:ext cx="14859000" cy="427910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636543"/>
            <a:ext cx="14859000" cy="2062164"/>
          </a:xfrm>
        </p:spPr>
        <p:txBody>
          <a:bodyPr>
            <a:normAutofit/>
          </a:bodyPr>
          <a:lstStyle>
            <a:lvl1pPr marL="0" indent="0">
              <a:buNone/>
              <a:defRPr sz="27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4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3374229"/>
            <a:ext cx="7317584" cy="53125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1" y="3374229"/>
            <a:ext cx="7312817" cy="53125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928690"/>
            <a:ext cx="14859000" cy="221694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29" y="3374229"/>
            <a:ext cx="6974675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6" y="4610096"/>
            <a:ext cx="7317587" cy="407670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12" y="3374228"/>
            <a:ext cx="6969903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10096"/>
            <a:ext cx="7312815" cy="407670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914402"/>
            <a:ext cx="5784056" cy="245982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888999"/>
            <a:ext cx="8836814" cy="779780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3374229"/>
            <a:ext cx="5784056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6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8901762" cy="245982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1082" y="914402"/>
            <a:ext cx="5500035" cy="777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3374229"/>
            <a:ext cx="8901767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32" y="1"/>
            <a:ext cx="18080832" cy="10287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3374230"/>
            <a:ext cx="14858999" cy="53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882491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7" y="8824913"/>
            <a:ext cx="93589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2" y="8824912"/>
            <a:ext cx="115663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3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VIUZ777/ESTRUCTURA-DE-DATOS-I/blob/main/HITO%204/EVALUACION/PROCESUAL/Tarea%20final%20procesual%20hito%204/src/ColaDeClientes/Main.java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VIUZ777/ESTRUCTURA-DE-DATOS-I/blob/main/HITO%204/EVALUACION/PROCESUAL/Tarea%20final%20procesual%20hito%204/src/ColaDeClientes/Main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VIUZ777/ESTRUCTURA-DE-DATOS-I/blob/main/HITO%204/EVALUACION/PROCESUAL/Tarea%20final%20procesual%20hito%204/src/ColaDeClientes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VIUZ777/ESTRUCTURA-DE-DATOS-I/blob/main/HITO%204/EVALUACION/PROCESUAL/Tarea%20final%20procesual%20hito%204/src/ColaDeClientes/Main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VIUZ777/ESTRUCTURA-DE-DATOS-I/blob/main/HITO%204/EVALUACION/PROCESUAL/Tarea%20final%20procesual%20hito%204/src/ColaDeClientes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>
            <a:extLst>
              <a:ext uri="{FF2B5EF4-FFF2-40B4-BE49-F238E27FC236}">
                <a16:creationId xmlns:a16="http://schemas.microsoft.com/office/drawing/2014/main" id="{8387B6AE-BF89-8B51-A79E-83555ED1351F}"/>
              </a:ext>
            </a:extLst>
          </p:cNvPr>
          <p:cNvSpPr/>
          <p:nvPr/>
        </p:nvSpPr>
        <p:spPr>
          <a:xfrm>
            <a:off x="3322269" y="1597660"/>
            <a:ext cx="11090910" cy="5720080"/>
          </a:xfrm>
          <a:custGeom>
            <a:avLst/>
            <a:gdLst/>
            <a:ahLst/>
            <a:cxnLst/>
            <a:rect l="l" t="t" r="r" b="b"/>
            <a:pathLst>
              <a:path w="11090910" h="5720080">
                <a:moveTo>
                  <a:pt x="0" y="0"/>
                </a:moveTo>
                <a:lnTo>
                  <a:pt x="11090671" y="0"/>
                </a:lnTo>
                <a:lnTo>
                  <a:pt x="11090671" y="5719571"/>
                </a:lnTo>
                <a:lnTo>
                  <a:pt x="0" y="5719571"/>
                </a:lnTo>
                <a:lnTo>
                  <a:pt x="0" y="0"/>
                </a:lnTo>
                <a:close/>
              </a:path>
            </a:pathLst>
          </a:custGeom>
          <a:solidFill>
            <a:srgbClr val="17252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DFDD7CC-F4D5-BB86-6E07-26D855647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400" y="3086100"/>
            <a:ext cx="11658600" cy="95667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398905">
              <a:lnSpc>
                <a:spcPts val="7200"/>
              </a:lnSpc>
              <a:spcBef>
                <a:spcPts val="260"/>
              </a:spcBef>
            </a:pPr>
            <a:r>
              <a:rPr sz="720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DEFENSA</a:t>
            </a:r>
            <a:r>
              <a:rPr lang="es-419" sz="720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HITO</a:t>
            </a:r>
            <a:r>
              <a:rPr sz="72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419" sz="7200" spc="2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06C9EF38-7EB6-25DE-87F8-C7B95BF9A557}"/>
              </a:ext>
            </a:extLst>
          </p:cNvPr>
          <p:cNvSpPr txBox="1">
            <a:spLocks/>
          </p:cNvSpPr>
          <p:nvPr/>
        </p:nvSpPr>
        <p:spPr>
          <a:xfrm>
            <a:off x="1935531" y="4723584"/>
            <a:ext cx="13030200" cy="956672"/>
          </a:xfrm>
          <a:prstGeom prst="rect">
            <a:avLst/>
          </a:prstGeom>
        </p:spPr>
        <p:txBody>
          <a:bodyPr vert="horz" wrap="square" lIns="0" tIns="33020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i="0" kern="1200" cap="all" baseline="0">
                <a:solidFill>
                  <a:srgbClr val="00E3B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indent="1398905">
              <a:lnSpc>
                <a:spcPts val="7200"/>
              </a:lnSpc>
              <a:spcBef>
                <a:spcPts val="260"/>
              </a:spcBef>
            </a:pPr>
            <a:r>
              <a:rPr lang="es-ES" sz="720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 de datos</a:t>
            </a:r>
            <a:endParaRPr lang="es-E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74623" y="918022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2120" y="1304444"/>
            <a:ext cx="14858997" cy="1464521"/>
          </a:xfrm>
          <a:prstGeom prst="rect">
            <a:avLst/>
          </a:prstGeom>
        </p:spPr>
        <p:txBody>
          <a:bodyPr vert="horz" wrap="square" lIns="0" tIns="307357" rIns="0" bIns="0" rtlCol="0">
            <a:spAutoFit/>
          </a:bodyPr>
          <a:lstStyle/>
          <a:p>
            <a:pPr marL="756920" marR="5080">
              <a:lnSpc>
                <a:spcPts val="4500"/>
              </a:lnSpc>
              <a:spcBef>
                <a:spcPts val="380"/>
              </a:spcBef>
            </a:pP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10.¿A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TRAVÉS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3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GRÁFICO,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MUESTRE</a:t>
            </a:r>
            <a:r>
              <a:rPr sz="39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2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MÍNIMOS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DEBERÍA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9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TENER</a:t>
            </a:r>
            <a:r>
              <a:rPr sz="39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s-419" sz="3900" spc="-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</a:t>
            </a:r>
            <a:r>
              <a:rPr sz="39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E02980-3FE9-57F9-1200-934E94439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84653"/>
            <a:ext cx="4526261" cy="68960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48353BF-ED5D-6632-CB4A-3049960B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05100"/>
            <a:ext cx="12010161" cy="57185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9DC2AFC2-3BC6-E325-69B4-82DB9702C724}"/>
              </a:ext>
            </a:extLst>
          </p:cNvPr>
          <p:cNvSpPr txBox="1"/>
          <p:nvPr/>
        </p:nvSpPr>
        <p:spPr>
          <a:xfrm>
            <a:off x="1363500" y="3009900"/>
            <a:ext cx="14666907" cy="5815053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Crear la clase Cliente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Crear la clase </a:t>
            </a:r>
            <a:r>
              <a:rPr lang="es-ES" sz="2200" spc="31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ColaDeClientes</a:t>
            </a:r>
            <a:endParaRPr lang="es-ES" sz="2200" spc="31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Crear la clase </a:t>
            </a:r>
            <a:r>
              <a:rPr lang="es-ES" sz="2200" spc="31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endParaRPr lang="es-ES" sz="2200" spc="31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Crear un paquete de nombre </a:t>
            </a:r>
            <a:r>
              <a:rPr lang="es-ES" sz="2200" spc="31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ColaDeClientes</a:t>
            </a: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(todas las clases deberán de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estar dentro de este paquete)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Adjuntar los siguientes.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La clase MAIN con la creación de 5 clientes y agregados a la COLA.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Una imagen de la salida de la consola en donde se muestran todos los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ítems de la cola.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Un link que me lleve a todo el código generado (enlace a </a:t>
            </a:r>
            <a:r>
              <a:rPr lang="es-ES" sz="2200" spc="31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83540" indent="-371475">
              <a:lnSpc>
                <a:spcPct val="100000"/>
              </a:lnSpc>
              <a:spcBef>
                <a:spcPts val="685"/>
              </a:spcBef>
              <a:buSzPct val="106818"/>
              <a:buFont typeface="Arial"/>
              <a:buChar char="○"/>
              <a:tabLst>
                <a:tab pos="384175" algn="l"/>
              </a:tabLst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https://github.com/TRIVIUZ777/ESTRUCTURA-DE-DATOS-I/blob/main/HITO%204/EVALUACION/PROCESUAL/Tarea%20final%20procesual%20hito%204/src/ColaDeClientes/Main.java</a:t>
            </a:r>
            <a:r>
              <a:rPr lang="es-ES" sz="2200" spc="3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394CCBE-CADF-91DA-E18F-ED87F2480710}"/>
              </a:ext>
            </a:extLst>
          </p:cNvPr>
          <p:cNvSpPr txBox="1">
            <a:spLocks/>
          </p:cNvSpPr>
          <p:nvPr/>
        </p:nvSpPr>
        <p:spPr>
          <a:xfrm>
            <a:off x="1660202" y="968761"/>
            <a:ext cx="14073505" cy="558800"/>
          </a:xfrm>
          <a:prstGeom prst="rect">
            <a:avLst/>
          </a:prstGeom>
          <a:effectLst/>
        </p:spPr>
        <p:txBody>
          <a:bodyPr vert="horz" wrap="square" lIns="0" tIns="12700" rIns="0" bIns="0" rtlCol="0" anchor="ctr">
            <a:sp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500" b="1" i="0" kern="1200" cap="none">
                <a:ln w="3175" cmpd="sng">
                  <a:noFill/>
                </a:ln>
                <a:solidFill>
                  <a:srgbClr val="00E3B8"/>
                </a:solidFill>
                <a:effectLst/>
                <a:latin typeface="Arial"/>
                <a:ea typeface="+mj-ea"/>
                <a:cs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spc="-2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Crear las clases necesarias para la PILA DE CLIENTES.</a:t>
            </a:r>
            <a:endParaRPr lang="es-ES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E65396-F81C-E3BE-6FDF-455B396FB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25396"/>
            <a:ext cx="14376499" cy="79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D3042B7-F15D-0896-E6C7-D46C66A67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28" y="1562100"/>
            <a:ext cx="13880705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7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6ABB72-E24E-800F-4C0A-41CB84F0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37" y="952500"/>
            <a:ext cx="14594463" cy="79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5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456" y="603003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202" y="2375465"/>
            <a:ext cx="15941998" cy="6937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Crear una cola con 5 clientes.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En la clase MAIN deberán estar los 5 clientes.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Mostrar todos los datos de la cola de clientes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Adjuntar los siguientes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El código del método que resuelve el problema.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Una imagen de la salida de la consola.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Link que me lleve a la clase </a:t>
            </a:r>
            <a:r>
              <a:rPr lang="es-ES" sz="3400" spc="204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ES" sz="34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(GitHub</a:t>
            </a:r>
          </a:p>
          <a:p>
            <a:pPr marL="12700" marR="5080" indent="1256030">
              <a:lnSpc>
                <a:spcPct val="132400"/>
              </a:lnSpc>
              <a:spcBef>
                <a:spcPts val="95"/>
              </a:spcBef>
              <a:buSzPct val="107352"/>
              <a:buFont typeface="Arial"/>
              <a:buChar char="○"/>
              <a:tabLst>
                <a:tab pos="1268730" algn="l"/>
                <a:tab pos="1269365" algn="l"/>
                <a:tab pos="2122170" algn="l"/>
                <a:tab pos="4260215" algn="l"/>
                <a:tab pos="6347460" algn="l"/>
                <a:tab pos="8655685" algn="l"/>
              </a:tabLst>
            </a:pP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https://github.com/TRIVIUZ777/ESTRUCTURA-DE-DATOS-I/blob/main/HITO%204/EVALUACION/PROCESUAL/Tarea%20final%20procesual%20hito%204/src/ColaDeClientes/Main.java</a:t>
            </a: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0202" y="1272381"/>
            <a:ext cx="14414500" cy="68287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325"/>
              </a:spcBef>
            </a:pPr>
            <a:r>
              <a:rPr lang="es-ES" sz="43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12.Inicializar la cola de clientes.</a:t>
            </a:r>
            <a:endParaRPr lang="es-ES" sz="4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875C08-2383-3EC4-2258-347B8D873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85900"/>
            <a:ext cx="14624138" cy="8001000"/>
          </a:xfrm>
        </p:spPr>
      </p:pic>
    </p:spTree>
    <p:extLst>
      <p:ext uri="{BB962C8B-B14F-4D97-AF65-F5344CB8AC3E}">
        <p14:creationId xmlns:p14="http://schemas.microsoft.com/office/powerpoint/2010/main" val="3666585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456" y="603003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0188" y="465637"/>
            <a:ext cx="1550669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13.Promoción para usuarios de Bolivia.</a:t>
            </a:r>
            <a:endParaRPr lang="es-ES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1446824"/>
            <a:ext cx="16078200" cy="8506816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En el mes de diciembre a todos los clientes de Bolivia se les dará una promoción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cuanto a precios en viajes a nivel nacional.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A todos los clientes que sean de nacionalidad boliviana y además el tipo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cliente GOLD, convertir a estos clientes en VIP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Es decir si es de Bolivia y es GOLD deberá ser ahora un cliente VIP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El método estático dentro de la clase MAIN recibe 3 atributos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La cola de clientes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El tipo de cliente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La nacionalidad del cliente.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Adjuntar los siguientes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El código del método que resuelve el problema.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Una imagen de la salida de la consola.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Link que me lleve a la clase </a:t>
            </a:r>
            <a:r>
              <a:rPr lang="es-ES" sz="2800" spc="18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(GitHub</a:t>
            </a:r>
          </a:p>
          <a:p>
            <a:pPr marL="485140" indent="-473075">
              <a:lnSpc>
                <a:spcPct val="100000"/>
              </a:lnSpc>
              <a:spcBef>
                <a:spcPts val="875"/>
              </a:spcBef>
              <a:buSzPct val="107142"/>
              <a:buFont typeface="Arial"/>
              <a:buChar char="○"/>
              <a:tabLst>
                <a:tab pos="485775" algn="l"/>
              </a:tabLst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https://github.com/TRIVIUZ777/ESTRUCTURA-DE-DATOS-I/blob/main/HITO%204/EVALUACION/PROCESUAL/Tarea%20final%20procesual%20hito%204/src/ColaDeClientes/Main.java</a:t>
            </a:r>
            <a:r>
              <a:rPr lang="es-ES"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C3DF60-E0A3-92C4-3451-6B40B6E46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181100"/>
            <a:ext cx="14858997" cy="7565453"/>
          </a:xfrm>
        </p:spPr>
      </p:pic>
    </p:spTree>
    <p:extLst>
      <p:ext uri="{BB962C8B-B14F-4D97-AF65-F5344CB8AC3E}">
        <p14:creationId xmlns:p14="http://schemas.microsoft.com/office/powerpoint/2010/main" val="21631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89782" y="2283715"/>
            <a:ext cx="11090910" cy="5720080"/>
          </a:xfrm>
          <a:custGeom>
            <a:avLst/>
            <a:gdLst/>
            <a:ahLst/>
            <a:cxnLst/>
            <a:rect l="l" t="t" r="r" b="b"/>
            <a:pathLst>
              <a:path w="11090910" h="5720080">
                <a:moveTo>
                  <a:pt x="0" y="0"/>
                </a:moveTo>
                <a:lnTo>
                  <a:pt x="11090671" y="0"/>
                </a:lnTo>
                <a:lnTo>
                  <a:pt x="11090671" y="5719571"/>
                </a:lnTo>
                <a:lnTo>
                  <a:pt x="0" y="5719571"/>
                </a:lnTo>
                <a:lnTo>
                  <a:pt x="0" y="0"/>
                </a:lnTo>
                <a:close/>
              </a:path>
            </a:pathLst>
          </a:custGeom>
          <a:solidFill>
            <a:srgbClr val="17252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0439" y="3654521"/>
            <a:ext cx="7347584" cy="26885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197485">
              <a:lnSpc>
                <a:spcPts val="10350"/>
              </a:lnSpc>
              <a:spcBef>
                <a:spcPts val="470"/>
              </a:spcBef>
            </a:pPr>
            <a:r>
              <a:rPr sz="8850" spc="345" dirty="0">
                <a:solidFill>
                  <a:srgbClr val="FFFFFF"/>
                </a:solidFill>
              </a:rPr>
              <a:t>MANEJO</a:t>
            </a:r>
            <a:r>
              <a:rPr sz="8850" spc="204" dirty="0">
                <a:solidFill>
                  <a:srgbClr val="FFFFFF"/>
                </a:solidFill>
              </a:rPr>
              <a:t> </a:t>
            </a:r>
            <a:r>
              <a:rPr sz="8850" spc="-360" dirty="0">
                <a:solidFill>
                  <a:srgbClr val="FFFFFF"/>
                </a:solidFill>
              </a:rPr>
              <a:t>DE </a:t>
            </a:r>
            <a:r>
              <a:rPr sz="8850" spc="135" dirty="0">
                <a:solidFill>
                  <a:srgbClr val="FFFFFF"/>
                </a:solidFill>
              </a:rPr>
              <a:t>CONCEPTOS</a:t>
            </a:r>
            <a:endParaRPr sz="88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6800" y="612457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0202" y="1272381"/>
            <a:ext cx="14270990" cy="68287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325"/>
              </a:spcBef>
            </a:pPr>
            <a:r>
              <a:rPr lang="es-ES" sz="4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14.Moviendo clientes en la cola.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9275" y="2247900"/>
            <a:ext cx="16840200" cy="7675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Mover al inicio todos los clientes mayores a 60 años.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Es decir si el cliente es mayor a 60 deberá de moverlo al inicio de la cola.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El método recibe 2 parámetros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La Cola de Clientes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El valor(</a:t>
            </a:r>
            <a:r>
              <a:rPr lang="es-ES" sz="3100" spc="19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 la edad.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Adjuntar los siguientes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El código del método que resuelve el problema.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Una imagen de la salida de la consola.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 Link que me lleve a la clase </a:t>
            </a:r>
            <a:r>
              <a:rPr lang="es-ES" sz="3100" spc="19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(GitHub)</a:t>
            </a:r>
          </a:p>
          <a:p>
            <a:pPr marL="12700" marR="6350" indent="847725">
              <a:lnSpc>
                <a:spcPct val="132500"/>
              </a:lnSpc>
              <a:spcBef>
                <a:spcPts val="95"/>
              </a:spcBef>
              <a:buSzPct val="108064"/>
              <a:buFont typeface="Arial"/>
              <a:buChar char="○"/>
              <a:tabLst>
                <a:tab pos="860425" algn="l"/>
                <a:tab pos="861694" algn="l"/>
                <a:tab pos="1491615" algn="l"/>
                <a:tab pos="3300729" algn="l"/>
                <a:tab pos="5063490" algn="l"/>
                <a:tab pos="7028815" algn="l"/>
              </a:tabLst>
            </a:pP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https://github.com/TRIVIUZ777/ESTRUCTURA-DE-DATOS-I/blob/main/HITO%204/EVALUACION/PROCESUAL/Tarea%20final%20procesual%20hito%204/src/ColaDeClientes/Main.java</a:t>
            </a:r>
            <a:r>
              <a:rPr lang="es-ES" sz="31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4BCE5F-63BE-C823-89FD-2C0EE9F98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71500"/>
            <a:ext cx="13117828" cy="7543800"/>
          </a:xfrm>
        </p:spPr>
      </p:pic>
    </p:spTree>
    <p:extLst>
      <p:ext uri="{BB962C8B-B14F-4D97-AF65-F5344CB8AC3E}">
        <p14:creationId xmlns:p14="http://schemas.microsoft.com/office/powerpoint/2010/main" val="1504458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C01854-6485-74EA-F625-18E948C76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76300"/>
            <a:ext cx="15019956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71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456" y="603004"/>
            <a:ext cx="15805150" cy="9062085"/>
          </a:xfrm>
          <a:custGeom>
            <a:avLst/>
            <a:gdLst/>
            <a:ahLst/>
            <a:cxnLst/>
            <a:rect l="l" t="t" r="r" b="b"/>
            <a:pathLst>
              <a:path w="15805150" h="9062085">
                <a:moveTo>
                  <a:pt x="0" y="0"/>
                </a:moveTo>
                <a:lnTo>
                  <a:pt x="15805087" y="0"/>
                </a:lnTo>
                <a:lnTo>
                  <a:pt x="15805087" y="9061464"/>
                </a:lnTo>
                <a:lnTo>
                  <a:pt x="0" y="90614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0202" y="826246"/>
            <a:ext cx="145703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15.Moviendo clientes entre 2 colas.</a:t>
            </a:r>
            <a:endParaRPr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1" y="1435737"/>
            <a:ext cx="17830800" cy="6722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Por razones de promociones de vuelo, es necesario cambiar de vuelo a ciertos clientes.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Crear 2 colas con 5 clientes.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Todos los clientes cuyo nombre sea Saul deberán ser agregados a la cola B al inicio.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Adjuntar los siguientes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El código del método que resuelve el problema.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Una imagen de la salida de la consola.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Link que me lleve a la clase </a:t>
            </a:r>
            <a:r>
              <a:rPr lang="es-ES" sz="3200" spc="1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ES"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(GitHub)</a:t>
            </a:r>
          </a:p>
          <a:p>
            <a:pPr marL="12700" marR="5080" indent="1217930">
              <a:lnSpc>
                <a:spcPct val="131400"/>
              </a:lnSpc>
              <a:spcBef>
                <a:spcPts val="100"/>
              </a:spcBef>
              <a:buSzPct val="106666"/>
              <a:buFont typeface="Arial"/>
              <a:buChar char="○"/>
              <a:tabLst>
                <a:tab pos="1230630" algn="l"/>
                <a:tab pos="1231265" algn="l"/>
                <a:tab pos="2037714" algn="l"/>
                <a:tab pos="3976370" algn="l"/>
                <a:tab pos="5869940" algn="l"/>
              </a:tabLst>
            </a:pPr>
            <a:r>
              <a:rPr lang="es-ES" sz="3200" spc="18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https://github.com/TRIVIUZ777/ESTRUCTURA-DE-DATOS-I/blob/main/HITO%204/EVALUACION/PROCESUAL/Tarea%20final%20procesual%20hito%204/src/ColaDeClientes/Main.java</a:t>
            </a:r>
            <a:r>
              <a:rPr lang="es-ES"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200" spc="1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F6E94F-A88C-2450-E898-BC00E93BC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19" y="488950"/>
            <a:ext cx="7134185" cy="854074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6F0D9A-D444-6672-2FCD-8A383F6B3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99" y="482225"/>
            <a:ext cx="6593681" cy="89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6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AE5592-793E-8EBB-4FB3-7CB8DA3E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03105"/>
            <a:ext cx="2267007" cy="844975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A140A0-8A2C-A278-F57C-D9B104D6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927777"/>
            <a:ext cx="4572000" cy="81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E8F96521-A356-91C3-590C-C8F5F10C01C5}"/>
              </a:ext>
            </a:extLst>
          </p:cNvPr>
          <p:cNvSpPr txBox="1">
            <a:spLocks/>
          </p:cNvSpPr>
          <p:nvPr/>
        </p:nvSpPr>
        <p:spPr>
          <a:xfrm>
            <a:off x="1637283" y="1333500"/>
            <a:ext cx="11120755" cy="12541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826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3500" b="1" i="0" u="none" strike="noStrike" cap="none">
                <a:solidFill>
                  <a:srgbClr val="00E3B8"/>
                </a:solidFill>
                <a:latin typeface="Arial"/>
                <a:ea typeface="Proxima Nova Semibold"/>
                <a:cs typeface="Arial"/>
                <a:sym typeface="Proxima Nova Semi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12700" marR="5080">
              <a:lnSpc>
                <a:spcPts val="4500"/>
              </a:lnSpc>
              <a:spcBef>
                <a:spcPts val="380"/>
              </a:spcBef>
            </a:pPr>
            <a:r>
              <a:rPr lang="es-ES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¿A que se refiere cuando se habla de ESTRUCTURA DE DATOS?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DEA45AD-B769-1E66-2437-DE979CB34545}"/>
              </a:ext>
            </a:extLst>
          </p:cNvPr>
          <p:cNvSpPr txBox="1"/>
          <p:nvPr/>
        </p:nvSpPr>
        <p:spPr>
          <a:xfrm>
            <a:off x="1637283" y="3362227"/>
            <a:ext cx="13434694" cy="433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s-ES" sz="3200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 estructura de datos se refiere a la forma en que se organizan y se almacenan los datos en un sistema informático. Es un concepto fundamental en la programación y se utiliza para representar y manipular información de manera eficiente.</a:t>
            </a:r>
            <a:endParaRPr lang="es-E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1500"/>
              </a:spcBef>
              <a:spcAft>
                <a:spcPts val="1500"/>
              </a:spcAft>
            </a:pPr>
            <a:r>
              <a:rPr lang="es-ES" sz="3200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Una estructura de datos define la manera en que los datos se relacionan entre sí y cómo se accede a ellos. Puede haber diferentes tipos de estructuras de datos, cada una diseñada para satisfacer necesidades específicas. Algunos ejemplos comunes de estructuras de datos son:</a:t>
            </a:r>
            <a:endParaRPr lang="es-E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5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120" y="1530625"/>
            <a:ext cx="14858997" cy="1012158"/>
          </a:xfrm>
          <a:prstGeom prst="rect">
            <a:avLst/>
          </a:prstGeom>
        </p:spPr>
        <p:txBody>
          <a:bodyPr vert="horz" wrap="square" lIns="0" tIns="430869" rIns="0" bIns="0" rtlCol="0">
            <a:spAutoFit/>
          </a:bodyPr>
          <a:lstStyle/>
          <a:p>
            <a:pPr marL="756920" marR="5080">
              <a:lnSpc>
                <a:spcPts val="4500"/>
              </a:lnSpc>
              <a:spcBef>
                <a:spcPts val="380"/>
              </a:spcBef>
            </a:pPr>
            <a:r>
              <a:rPr lang="es-ES" sz="3900" spc="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¿Que significa FIFO?</a:t>
            </a:r>
            <a:endParaRPr lang="es-ES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3CD0F18-654E-26DA-3C0C-1517B1D419DD}"/>
              </a:ext>
            </a:extLst>
          </p:cNvPr>
          <p:cNvSpPr txBox="1">
            <a:spLocks/>
          </p:cNvSpPr>
          <p:nvPr/>
        </p:nvSpPr>
        <p:spPr>
          <a:xfrm>
            <a:off x="1461653" y="2971280"/>
            <a:ext cx="14858997" cy="3320482"/>
          </a:xfrm>
          <a:prstGeom prst="rect">
            <a:avLst/>
          </a:prstGeom>
        </p:spPr>
        <p:txBody>
          <a:bodyPr vert="horz" wrap="square" lIns="0" tIns="430869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756920" marR="5080">
              <a:lnSpc>
                <a:spcPts val="4500"/>
              </a:lnSpc>
              <a:spcBef>
                <a:spcPts val="380"/>
              </a:spcBef>
            </a:pPr>
            <a:r>
              <a:rPr lang="es-ES" sz="3900" cap="none" spc="135" dirty="0">
                <a:latin typeface="Segoe UI" panose="020B0502040204020203" pitchFamily="34" charset="0"/>
                <a:cs typeface="Segoe UI" panose="020B0502040204020203" pitchFamily="34" charset="0"/>
              </a:rPr>
              <a:t>FIFO es un acrónimo en inglés que significa "</a:t>
            </a:r>
            <a:r>
              <a:rPr lang="es-ES" sz="3900" cap="none" spc="135" dirty="0" err="1">
                <a:latin typeface="Segoe UI" panose="020B0502040204020203" pitchFamily="34" charset="0"/>
                <a:cs typeface="Segoe UI" panose="020B0502040204020203" pitchFamily="34" charset="0"/>
              </a:rPr>
              <a:t>first</a:t>
            </a:r>
            <a:r>
              <a:rPr lang="es-ES" sz="3900" cap="none" spc="135" dirty="0">
                <a:latin typeface="Segoe UI" panose="020B0502040204020203" pitchFamily="34" charset="0"/>
                <a:cs typeface="Segoe UI" panose="020B0502040204020203" pitchFamily="34" charset="0"/>
              </a:rPr>
              <a:t>-in, </a:t>
            </a:r>
            <a:r>
              <a:rPr lang="es-ES" sz="3900" cap="none" spc="135" dirty="0" err="1">
                <a:latin typeface="Segoe UI" panose="020B0502040204020203" pitchFamily="34" charset="0"/>
                <a:cs typeface="Segoe UI" panose="020B0502040204020203" pitchFamily="34" charset="0"/>
              </a:rPr>
              <a:t>first-out</a:t>
            </a:r>
            <a:r>
              <a:rPr lang="es-ES" sz="3900" cap="none" spc="135" dirty="0">
                <a:latin typeface="Segoe UI" panose="020B0502040204020203" pitchFamily="34" charset="0"/>
                <a:cs typeface="Segoe UI" panose="020B0502040204020203" pitchFamily="34" charset="0"/>
              </a:rPr>
              <a:t>", que se traduce al español como "primero en entrar, primero en salir". Es un principio o una regla que se utiliza en diversos contextos y aplicaciones para determinar el orden en el que se procesan o manejan los elementos.</a:t>
            </a:r>
            <a:endParaRPr lang="es-ES" sz="39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2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120" y="1305603"/>
            <a:ext cx="14858997" cy="1462203"/>
          </a:xfrm>
          <a:prstGeom prst="rect">
            <a:avLst/>
          </a:prstGeom>
        </p:spPr>
        <p:txBody>
          <a:bodyPr vert="horz" wrap="square" lIns="0" tIns="876562" rIns="0" bIns="0" rtlCol="0">
            <a:spAutoFit/>
          </a:bodyPr>
          <a:lstStyle/>
          <a:p>
            <a:pPr marL="873760" marR="5080">
              <a:lnSpc>
                <a:spcPts val="4500"/>
              </a:lnSpc>
              <a:spcBef>
                <a:spcPts val="380"/>
              </a:spcBef>
            </a:pPr>
            <a:r>
              <a:rPr lang="es-ES" sz="3900" spc="2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¿Muestra la diferencia entre LIFO y FIFO?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079BA0-DE5D-513B-339D-050399FC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37822"/>
            <a:ext cx="7896225" cy="5743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19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4964" y="1272313"/>
            <a:ext cx="628183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900" spc="2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¿Qué es una COLA?</a:t>
            </a:r>
            <a:endParaRPr lang="es-ES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2581" y="1990770"/>
            <a:ext cx="11447780" cy="1872949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s-ES"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cola, también conocida como </a:t>
            </a:r>
            <a:r>
              <a:rPr lang="es-ES" sz="2800" spc="17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s-ES"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inglés, es una estructura de datos en la cual los elementos se insertan al final y se eliminan del principio, siguiendo el principio de </a:t>
            </a:r>
            <a:r>
              <a:rPr lang="es-ES" sz="2800" spc="17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-In, </a:t>
            </a:r>
            <a:r>
              <a:rPr lang="es-ES" sz="2800" spc="17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First-Out</a:t>
            </a:r>
            <a:r>
              <a:rPr lang="es-ES"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(FIFO) o "primero en entrar, primero en salir".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4964" y="4457700"/>
            <a:ext cx="13468985" cy="350493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1056640">
              <a:lnSpc>
                <a:spcPts val="4500"/>
              </a:lnSpc>
              <a:spcBef>
                <a:spcPts val="400"/>
              </a:spcBef>
            </a:pPr>
            <a:r>
              <a:rPr lang="es-ES" sz="3900" b="1" spc="2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¿Qué es QUEUE en JAVA, una QUEUE será lo mismo que una COLA?</a:t>
            </a:r>
          </a:p>
          <a:p>
            <a:pPr marL="12700" marR="1056640">
              <a:lnSpc>
                <a:spcPts val="4500"/>
              </a:lnSpc>
              <a:spcBef>
                <a:spcPts val="400"/>
              </a:spcBef>
            </a:pPr>
            <a:r>
              <a:rPr lang="es-ES"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Java, </a:t>
            </a:r>
            <a:r>
              <a:rPr lang="es-ES" sz="2800" spc="19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s-ES"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una interfaz que define las operaciones básicas para una estructura de datos de cola. Una </a:t>
            </a:r>
            <a:r>
              <a:rPr lang="es-ES" sz="2800" spc="19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s-ES"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Java representa una colección de elementos organizados según el principio de </a:t>
            </a:r>
            <a:r>
              <a:rPr lang="es-ES" sz="2800" spc="19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-In, </a:t>
            </a:r>
            <a:r>
              <a:rPr lang="es-ES" sz="2800" spc="19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First-Out</a:t>
            </a:r>
            <a:r>
              <a:rPr lang="es-ES"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(FIFO), similar a una cola en el mundo real.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6692" y="368414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3773" y="737365"/>
            <a:ext cx="940603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900" spc="315" dirty="0">
                <a:solidFill>
                  <a:schemeClr val="bg1"/>
                </a:solidFill>
              </a:rPr>
              <a:t>6. ¿Qué es INI o REAR en una COLA?</a:t>
            </a:r>
            <a:endParaRPr sz="39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1062" y="1373994"/>
            <a:ext cx="13447394" cy="804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marR="5080" algn="just">
              <a:lnSpc>
                <a:spcPct val="131700"/>
              </a:lnSpc>
              <a:spcBef>
                <a:spcPts val="100"/>
              </a:spcBef>
            </a:pPr>
            <a:r>
              <a:rPr lang="es-ES" sz="2800" spc="185" dirty="0">
                <a:solidFill>
                  <a:srgbClr val="FFFFFF"/>
                </a:solidFill>
                <a:latin typeface="Calibri"/>
                <a:cs typeface="Calibri"/>
              </a:rPr>
              <a:t>En el contexto de una cola, "INI" o "REAR" se utilizan para referirse al extremo posterior de la cola, es decir, la posición donde se agregan los nuevos elementos.</a:t>
            </a:r>
          </a:p>
          <a:p>
            <a:pPr marL="31115" marR="5080" algn="just">
              <a:lnSpc>
                <a:spcPct val="131700"/>
              </a:lnSpc>
              <a:spcBef>
                <a:spcPts val="100"/>
              </a:spcBef>
            </a:pPr>
            <a:r>
              <a:rPr lang="es-ES" sz="2800" spc="185" dirty="0">
                <a:solidFill>
                  <a:srgbClr val="FFFFFF"/>
                </a:solidFill>
                <a:latin typeface="Calibri"/>
                <a:cs typeface="Calibri"/>
              </a:rPr>
              <a:t>"INI" (también conocido como "</a:t>
            </a:r>
            <a:r>
              <a:rPr lang="es-ES" sz="2800" spc="185" dirty="0" err="1">
                <a:solidFill>
                  <a:srgbClr val="FFFFFF"/>
                </a:solidFill>
                <a:latin typeface="Calibri"/>
                <a:cs typeface="Calibri"/>
              </a:rPr>
              <a:t>rear</a:t>
            </a:r>
            <a:r>
              <a:rPr lang="es-ES" sz="2800" spc="185" dirty="0">
                <a:solidFill>
                  <a:srgbClr val="FFFFFF"/>
                </a:solidFill>
                <a:latin typeface="Calibri"/>
                <a:cs typeface="Calibri"/>
              </a:rPr>
              <a:t>" o "back") se refiere al extremo posterior de la cola. Es el lugar donde se insertan los elementos nuevos. Cuando se agrega un elemento a la cola, se coloca en el extremo "INI" o "REAR" de la cola.</a:t>
            </a:r>
          </a:p>
          <a:p>
            <a:pPr marL="31115" marR="5080" algn="just">
              <a:lnSpc>
                <a:spcPct val="131700"/>
              </a:lnSpc>
              <a:spcBef>
                <a:spcPts val="100"/>
              </a:spcBef>
            </a:pPr>
            <a:endParaRPr sz="2700" dirty="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</a:pPr>
            <a:r>
              <a:rPr lang="es-ES" sz="3900" b="1" spc="120" dirty="0">
                <a:solidFill>
                  <a:schemeClr val="bg1"/>
                </a:solidFill>
                <a:latin typeface="Arial"/>
                <a:cs typeface="Arial"/>
              </a:rPr>
              <a:t>7. ¿Qué es FIN o FRONT en una COLA?</a:t>
            </a:r>
          </a:p>
          <a:p>
            <a:pPr marL="31115">
              <a:lnSpc>
                <a:spcPct val="100000"/>
              </a:lnSpc>
            </a:pPr>
            <a:r>
              <a:rPr lang="es-ES" sz="2800" spc="310" dirty="0">
                <a:solidFill>
                  <a:srgbClr val="FFFFFF"/>
                </a:solidFill>
                <a:latin typeface="Calibri"/>
                <a:cs typeface="Calibri"/>
              </a:rPr>
              <a:t>En una cola, "FIN" o "FRONT" se utilizan para referirse al extremo frontal de la cola, es decir, la posición donde se eliminan los elementos.</a:t>
            </a:r>
          </a:p>
          <a:p>
            <a:pPr marL="31115">
              <a:lnSpc>
                <a:spcPct val="100000"/>
              </a:lnSpc>
            </a:pPr>
            <a:endParaRPr lang="es-ES" sz="2800" spc="3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</a:pPr>
            <a:r>
              <a:rPr lang="es-ES" sz="2800" spc="310" dirty="0">
                <a:solidFill>
                  <a:srgbClr val="FFFFFF"/>
                </a:solidFill>
                <a:latin typeface="Calibri"/>
                <a:cs typeface="Calibri"/>
              </a:rPr>
              <a:t>"FIN" (también conocido como "</a:t>
            </a:r>
            <a:r>
              <a:rPr lang="es-ES" sz="2800" spc="310" dirty="0" err="1">
                <a:solidFill>
                  <a:srgbClr val="FFFFFF"/>
                </a:solidFill>
                <a:latin typeface="Calibri"/>
                <a:cs typeface="Calibri"/>
              </a:rPr>
              <a:t>front</a:t>
            </a:r>
            <a:r>
              <a:rPr lang="es-ES" sz="2800" spc="310" dirty="0">
                <a:solidFill>
                  <a:srgbClr val="FFFFFF"/>
                </a:solidFill>
                <a:latin typeface="Calibri"/>
                <a:cs typeface="Calibri"/>
              </a:rPr>
              <a:t>" o "head") se refiere al extremo frontal de la cola. Es el lugar desde donde se eliminan los elementos de la cola. Cuando se aplica la operación de eliminación (</a:t>
            </a:r>
            <a:r>
              <a:rPr lang="es-ES" sz="2800" spc="310" dirty="0" err="1">
                <a:solidFill>
                  <a:srgbClr val="FFFFFF"/>
                </a:solidFill>
                <a:latin typeface="Calibri"/>
                <a:cs typeface="Calibri"/>
              </a:rPr>
              <a:t>dequeue</a:t>
            </a:r>
            <a:r>
              <a:rPr lang="es-ES" sz="2800" spc="310" dirty="0">
                <a:solidFill>
                  <a:srgbClr val="FFFFFF"/>
                </a:solidFill>
                <a:latin typeface="Calibri"/>
                <a:cs typeface="Calibri"/>
              </a:rPr>
              <a:t>()) en una cola, el elemento que se encuentra en el extremo "FIN" o "FRONT" de la cola es el que se elimina.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1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1261" y="832348"/>
            <a:ext cx="14587634" cy="177997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80"/>
              </a:spcBef>
            </a:pPr>
            <a:r>
              <a:rPr lang="es-ES" sz="3900" spc="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¿A que se refiere los métodos </a:t>
            </a:r>
            <a:r>
              <a:rPr lang="es-ES" sz="3900" spc="2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esVacia</a:t>
            </a:r>
            <a:r>
              <a:rPr lang="es-ES" sz="3900" spc="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y </a:t>
            </a:r>
            <a:r>
              <a:rPr lang="es-ES" sz="3900" spc="2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esLLena</a:t>
            </a:r>
            <a:r>
              <a:rPr lang="es-ES" sz="3900" spc="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en una COLA?</a:t>
            </a:r>
            <a:br>
              <a:rPr lang="es-ES" sz="3900" spc="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3900" spc="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Adjunte los métodos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2842380"/>
            <a:ext cx="9982200" cy="6779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700"/>
              </a:lnSpc>
              <a:spcBef>
                <a:spcPts val="100"/>
              </a:spcBef>
            </a:pP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28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"EsVacio()"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"EsLleno()"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280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4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vacía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llena,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respectivamente.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31700"/>
              </a:lnSpc>
            </a:pPr>
            <a:r>
              <a:rPr sz="28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EsVacio()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5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cero,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z="2800" spc="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pila.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caso,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6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6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</a:t>
            </a:r>
            <a:r>
              <a:rPr sz="28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true,</a:t>
            </a:r>
            <a:r>
              <a:rPr sz="280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vacía.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contrario,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31700"/>
              </a:lnSpc>
            </a:pPr>
            <a:r>
              <a:rPr sz="2800" spc="3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EsLleno()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800" spc="4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máximo</a:t>
            </a:r>
            <a:r>
              <a:rPr sz="2800" spc="48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(max).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max,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sz="2800" spc="3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llena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sz="2800" spc="3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 </a:t>
            </a:r>
            <a:r>
              <a:rPr sz="28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tanto,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contrario,</a:t>
            </a:r>
            <a:r>
              <a:rPr sz="2800" spc="2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</a:t>
            </a:r>
            <a:r>
              <a:rPr sz="2800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BA074-2A82-9407-0EDD-CDFA4126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62" y="2541508"/>
            <a:ext cx="6591604" cy="6913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74623" y="918021"/>
            <a:ext cx="15334615" cy="8439150"/>
          </a:xfrm>
          <a:custGeom>
            <a:avLst/>
            <a:gdLst/>
            <a:ahLst/>
            <a:cxnLst/>
            <a:rect l="l" t="t" r="r" b="b"/>
            <a:pathLst>
              <a:path w="15334615" h="8439150">
                <a:moveTo>
                  <a:pt x="15334058" y="8438554"/>
                </a:moveTo>
                <a:lnTo>
                  <a:pt x="0" y="8438554"/>
                </a:lnTo>
                <a:lnTo>
                  <a:pt x="0" y="0"/>
                </a:lnTo>
                <a:lnTo>
                  <a:pt x="15334058" y="0"/>
                </a:lnTo>
                <a:lnTo>
                  <a:pt x="15334058" y="843855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8931" y="2547911"/>
            <a:ext cx="13435330" cy="5099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700"/>
              </a:lnSpc>
              <a:spcBef>
                <a:spcPts val="100"/>
              </a:spcBef>
            </a:pPr>
            <a:r>
              <a:rPr lang="es-ES" sz="28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Java, los métodos estáticos son aquellos que se definen en una clase y se pueden invocar directamente en la clase sin la necesidad de crear una instancia de la misma. Estos métodos están asociados a la clase en sí, en lugar de estar vinculados a objetos o instancias individuales de la clase.</a:t>
            </a:r>
          </a:p>
          <a:p>
            <a:pPr marL="12700" marR="5080" algn="just">
              <a:lnSpc>
                <a:spcPct val="131700"/>
              </a:lnSpc>
              <a:spcBef>
                <a:spcPts val="100"/>
              </a:spcBef>
            </a:pPr>
            <a:endParaRPr lang="es-ES" sz="2800" spc="17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31700"/>
              </a:lnSpc>
              <a:spcBef>
                <a:spcPts val="100"/>
              </a:spcBef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importante tener en cuenta que los métodos estáticos no pueden acceder a miembros no estáticos (variables o métodos no estáticos) de la clase, ya que no tienen acceso a un contexto de objeto específico. Sin embargo, pueden utilizar otros métodos estáticos y acceder a variables estáticas de la misma clase.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21315" y="1786060"/>
            <a:ext cx="13435330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900" spc="3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¿Qué son los métodos estáticos en JAVA?</a:t>
            </a: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664</TotalTime>
  <Words>1524</Words>
  <Application>Microsoft Office PowerPoint</Application>
  <PresentationFormat>Personalizado</PresentationFormat>
  <Paragraphs>87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Proxima Nova Semibold</vt:lpstr>
      <vt:lpstr>Segoe UI</vt:lpstr>
      <vt:lpstr>Times New Roman</vt:lpstr>
      <vt:lpstr>Tw Cen MT</vt:lpstr>
      <vt:lpstr>Circuito</vt:lpstr>
      <vt:lpstr>DEFENSA  HITO 4</vt:lpstr>
      <vt:lpstr>MANEJO DE CONCEPTOS</vt:lpstr>
      <vt:lpstr>Presentación de PowerPoint</vt:lpstr>
      <vt:lpstr>2. ¿Que significa FIFO?</vt:lpstr>
      <vt:lpstr>3. ¿Muestra la diferencia entre LIFO y FIFO?</vt:lpstr>
      <vt:lpstr>4. ¿Qué es una COLA?</vt:lpstr>
      <vt:lpstr>6. ¿Qué es INI o REAR en una COLA?</vt:lpstr>
      <vt:lpstr>8. ¿A que se refiere los métodos esVacia() y esLLena() en una COLA? ○ Adjunte los métodos</vt:lpstr>
      <vt:lpstr>9. ¿Qué son los métodos estáticos en JAVA?</vt:lpstr>
      <vt:lpstr>10.¿A TRAVÉS DE UN GRÁFICO, MUESTRE LOS MÉTODOS MÍNIMOS QUE DEBERÍA DE TENER UNA COLa?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12.Inicializar la cola de clientes.</vt:lpstr>
      <vt:lpstr>Presentación de PowerPoint</vt:lpstr>
      <vt:lpstr>13.Promoción para usuarios de Bolivia.</vt:lpstr>
      <vt:lpstr>Presentación de PowerPoint</vt:lpstr>
      <vt:lpstr>14.Moviendo clientes en la cola.</vt:lpstr>
      <vt:lpstr>Presentación de PowerPoint</vt:lpstr>
      <vt:lpstr>Presentación de PowerPoint</vt:lpstr>
      <vt:lpstr>15.Moviendo clientes entre 2 colas.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Verde Oscuro Verde Claro Blanco Corporativo Geométrico Empresa Presentación de Negocios Presentación Empresarial</dc:title>
  <dc:creator>JHONATAN DAVID ALANOCA BLANCO</dc:creator>
  <cp:keywords>DAFL_DHxHQA,BAE82QBRLqE</cp:keywords>
  <cp:lastModifiedBy>brayan villca</cp:lastModifiedBy>
  <cp:revision>6</cp:revision>
  <dcterms:created xsi:type="dcterms:W3CDTF">2023-05-04T22:04:20Z</dcterms:created>
  <dcterms:modified xsi:type="dcterms:W3CDTF">2023-06-14T20:57:37Z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2023-05-04T00:00:00Z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2023-05-04T00:00:00Z</vt:filetime>
  </property>
  <property fmtid="{D5CDD505-2E9C-101B-9397-08002B2CF9AE}" pid="5" name="Producer">
    <vt:lpwstr>Canva</vt:lpwstr>
  </property>
</Properties>
</file>