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1" r:id="rId1"/>
  </p:sldMasterIdLst>
  <p:sldIdLst>
    <p:sldId id="285" r:id="rId2"/>
    <p:sldId id="258" r:id="rId3"/>
    <p:sldId id="256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5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3457577" cy="102870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4637" y="1683545"/>
            <a:ext cx="13187363" cy="35814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4637" y="5403057"/>
            <a:ext cx="13187363" cy="2483643"/>
          </a:xfrm>
        </p:spPr>
        <p:txBody>
          <a:bodyPr>
            <a:normAutofit/>
          </a:bodyPr>
          <a:lstStyle>
            <a:lvl1pPr marL="0" indent="0" algn="l">
              <a:buNone/>
              <a:defRPr sz="3000" cap="all" baseline="0">
                <a:solidFill>
                  <a:schemeClr val="tx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16267" y="8115302"/>
            <a:ext cx="4114800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636" y="8115302"/>
            <a:ext cx="7687329" cy="547688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845367" y="8115299"/>
            <a:ext cx="1156634" cy="547688"/>
          </a:xfr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46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6456997"/>
            <a:ext cx="14868533" cy="1229033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2117" y="909639"/>
            <a:ext cx="14868531" cy="4949667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8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7" y="7686030"/>
            <a:ext cx="14866289" cy="102370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2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85" y="914400"/>
            <a:ext cx="14858933" cy="5143500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6629399"/>
            <a:ext cx="14856689" cy="2057399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34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399"/>
            <a:ext cx="13954128" cy="4122644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048336"/>
            <a:ext cx="13128449" cy="82345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7" y="6464879"/>
            <a:ext cx="14859003" cy="2234244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355268" y="1098591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806055" y="414745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567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3201062"/>
            <a:ext cx="14859002" cy="376775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7" y="6986483"/>
            <a:ext cx="14856758" cy="1710966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29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14858997" cy="28575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712116" y="4011695"/>
            <a:ext cx="4795349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91878" y="5040395"/>
            <a:ext cx="4813103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2150" y="4016453"/>
            <a:ext cx="4776578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56320" y="5045153"/>
            <a:ext cx="4793745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663" y="4011695"/>
            <a:ext cx="4792452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8663" y="5040395"/>
            <a:ext cx="4792452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49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12117" y="914400"/>
            <a:ext cx="14858999" cy="28575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712120" y="6606894"/>
            <a:ext cx="4792860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712120" y="4000497"/>
            <a:ext cx="4792860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12120" y="7471288"/>
            <a:ext cx="4792860" cy="1226765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3580" y="6606894"/>
            <a:ext cx="4800600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33580" y="4000497"/>
            <a:ext cx="4798410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31390" y="7471286"/>
            <a:ext cx="4800600" cy="121551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851" y="6606893"/>
            <a:ext cx="4786112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778664" y="4000497"/>
            <a:ext cx="4792454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8663" y="7471281"/>
            <a:ext cx="4792452" cy="121551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40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72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63601" y="914399"/>
            <a:ext cx="3007517" cy="777240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2115" y="914399"/>
            <a:ext cx="11622885" cy="777240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31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0E3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276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73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2128840"/>
            <a:ext cx="14859000" cy="4279106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636543"/>
            <a:ext cx="14859000" cy="2062164"/>
          </a:xfrm>
        </p:spPr>
        <p:txBody>
          <a:bodyPr>
            <a:normAutofit/>
          </a:bodyPr>
          <a:lstStyle>
            <a:lvl1pPr marL="0" indent="0">
              <a:buNone/>
              <a:defRPr sz="27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4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2116" y="3374229"/>
            <a:ext cx="7317584" cy="53125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1" y="3374229"/>
            <a:ext cx="7312817" cy="53125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928690"/>
            <a:ext cx="14859000" cy="221694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029" y="3374229"/>
            <a:ext cx="6974675" cy="123586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2116" y="4610096"/>
            <a:ext cx="7317587" cy="407670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01212" y="3374228"/>
            <a:ext cx="6969903" cy="123586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610096"/>
            <a:ext cx="7312815" cy="407670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5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9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058" y="914402"/>
            <a:ext cx="5784056" cy="245982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4301" y="888999"/>
            <a:ext cx="8836814" cy="779780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0058" y="3374229"/>
            <a:ext cx="5784056" cy="531257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6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8901762" cy="245982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71082" y="914402"/>
            <a:ext cx="5500035" cy="77723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3374229"/>
            <a:ext cx="8901767" cy="531257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1432" y="1"/>
            <a:ext cx="18080832" cy="10287002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2120" y="927777"/>
            <a:ext cx="14858997" cy="22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9" y="3374230"/>
            <a:ext cx="14858999" cy="531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85382" y="882491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2117" y="8824913"/>
            <a:ext cx="93589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14482" y="8824912"/>
            <a:ext cx="115663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07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3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7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3">
            <a:extLst>
              <a:ext uri="{FF2B5EF4-FFF2-40B4-BE49-F238E27FC236}">
                <a16:creationId xmlns:a16="http://schemas.microsoft.com/office/drawing/2014/main" id="{8387B6AE-BF89-8B51-A79E-83555ED1351F}"/>
              </a:ext>
            </a:extLst>
          </p:cNvPr>
          <p:cNvSpPr/>
          <p:nvPr/>
        </p:nvSpPr>
        <p:spPr>
          <a:xfrm>
            <a:off x="3322269" y="1597660"/>
            <a:ext cx="11090910" cy="5720080"/>
          </a:xfrm>
          <a:custGeom>
            <a:avLst/>
            <a:gdLst/>
            <a:ahLst/>
            <a:cxnLst/>
            <a:rect l="l" t="t" r="r" b="b"/>
            <a:pathLst>
              <a:path w="11090910" h="5720080">
                <a:moveTo>
                  <a:pt x="0" y="0"/>
                </a:moveTo>
                <a:lnTo>
                  <a:pt x="11090671" y="0"/>
                </a:lnTo>
                <a:lnTo>
                  <a:pt x="11090671" y="5719571"/>
                </a:lnTo>
                <a:lnTo>
                  <a:pt x="0" y="5719571"/>
                </a:lnTo>
                <a:lnTo>
                  <a:pt x="0" y="0"/>
                </a:lnTo>
                <a:close/>
              </a:path>
            </a:pathLst>
          </a:custGeom>
          <a:solidFill>
            <a:srgbClr val="17252F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1DFDD7CC-F4D5-BB86-6E07-26D8556476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1400" y="3086100"/>
            <a:ext cx="11658600" cy="95667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398905">
              <a:lnSpc>
                <a:spcPts val="7200"/>
              </a:lnSpc>
              <a:spcBef>
                <a:spcPts val="260"/>
              </a:spcBef>
            </a:pPr>
            <a:r>
              <a:rPr sz="7200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DEFENSA</a:t>
            </a:r>
            <a:r>
              <a:rPr lang="es-419" sz="7200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20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20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HITO</a:t>
            </a:r>
            <a:r>
              <a:rPr sz="7200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419" sz="7200" spc="2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06C9EF38-7EB6-25DE-87F8-C7B95BF9A557}"/>
              </a:ext>
            </a:extLst>
          </p:cNvPr>
          <p:cNvSpPr txBox="1">
            <a:spLocks/>
          </p:cNvSpPr>
          <p:nvPr/>
        </p:nvSpPr>
        <p:spPr>
          <a:xfrm>
            <a:off x="1935531" y="4723584"/>
            <a:ext cx="13030200" cy="956672"/>
          </a:xfrm>
          <a:prstGeom prst="rect">
            <a:avLst/>
          </a:prstGeom>
        </p:spPr>
        <p:txBody>
          <a:bodyPr vert="horz" wrap="square" lIns="0" tIns="33020" rIns="0" bIns="0" rtlCol="0" anchor="ctr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i="0" kern="1200" cap="all" baseline="0">
                <a:solidFill>
                  <a:srgbClr val="00E3B8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 indent="1398905">
              <a:lnSpc>
                <a:spcPts val="7200"/>
              </a:lnSpc>
              <a:spcBef>
                <a:spcPts val="260"/>
              </a:spcBef>
            </a:pPr>
            <a:r>
              <a:rPr lang="es-ES" sz="7200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 de datos</a:t>
            </a:r>
            <a:endParaRPr lang="es-ES"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474623" y="918022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12120" y="1304444"/>
            <a:ext cx="14858997" cy="1464521"/>
          </a:xfrm>
          <a:prstGeom prst="rect">
            <a:avLst/>
          </a:prstGeom>
        </p:spPr>
        <p:txBody>
          <a:bodyPr vert="horz" wrap="square" lIns="0" tIns="307357" rIns="0" bIns="0" rtlCol="0">
            <a:spAutoFit/>
          </a:bodyPr>
          <a:lstStyle/>
          <a:p>
            <a:pPr marL="756920" marR="5080">
              <a:lnSpc>
                <a:spcPts val="4500"/>
              </a:lnSpc>
              <a:spcBef>
                <a:spcPts val="380"/>
              </a:spcBef>
            </a:pP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10.¿A</a:t>
            </a:r>
            <a:r>
              <a:rPr sz="39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1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TRAVÉS</a:t>
            </a:r>
            <a:r>
              <a:rPr sz="39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9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3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39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GRÁFICO,</a:t>
            </a:r>
            <a:r>
              <a:rPr sz="39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</a:t>
            </a:r>
            <a:r>
              <a:rPr sz="39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sz="39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2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MÍNIMOS</a:t>
            </a:r>
            <a:r>
              <a:rPr sz="39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39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DEBERÍA</a:t>
            </a:r>
            <a:r>
              <a:rPr sz="39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900" spc="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TENER</a:t>
            </a:r>
            <a:r>
              <a:rPr sz="39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1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sz="39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PILA?</a:t>
            </a:r>
            <a:endParaRPr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E02980-3FE9-57F9-1200-934E94439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774748"/>
            <a:ext cx="3639058" cy="55443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48353BF-ED5D-6632-CB4A-3049960BE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05100"/>
            <a:ext cx="12010161" cy="57185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>
            <a:extLst>
              <a:ext uri="{FF2B5EF4-FFF2-40B4-BE49-F238E27FC236}">
                <a16:creationId xmlns:a16="http://schemas.microsoft.com/office/drawing/2014/main" id="{9DC2AFC2-3BC6-E325-69B4-82DB9702C724}"/>
              </a:ext>
            </a:extLst>
          </p:cNvPr>
          <p:cNvSpPr txBox="1"/>
          <p:nvPr/>
        </p:nvSpPr>
        <p:spPr>
          <a:xfrm>
            <a:off x="1363500" y="3009900"/>
            <a:ext cx="14666907" cy="4709623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Crear la clase Cliente</a:t>
            </a:r>
          </a:p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Crear la clase </a:t>
            </a:r>
            <a:r>
              <a:rPr lang="es-ES" sz="2200" spc="31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ColaDeClientes</a:t>
            </a:r>
            <a:endParaRPr lang="es-ES" sz="2200" spc="315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Crear la clase </a:t>
            </a:r>
            <a:r>
              <a:rPr lang="es-ES" sz="2200" spc="31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endParaRPr lang="es-ES" sz="2200" spc="315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Crear un paquete de nombre </a:t>
            </a:r>
            <a:r>
              <a:rPr lang="es-ES" sz="2200" spc="31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ColaDeClientes</a:t>
            </a: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(todas las clases deberán de</a:t>
            </a:r>
          </a:p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estar dentro de este paquete)</a:t>
            </a:r>
          </a:p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Adjuntar los siguientes.</a:t>
            </a:r>
          </a:p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La clase MAIN con la creación de 5 clientes y agregados a la COLA.</a:t>
            </a:r>
          </a:p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Una imagen de la salida de la consola en donde se muestran todos los</a:t>
            </a:r>
          </a:p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ítems de la cola.</a:t>
            </a:r>
          </a:p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Un link que me lleve a todo el código generado (enlace a </a:t>
            </a:r>
            <a:r>
              <a:rPr lang="es-ES" sz="2200" spc="31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394CCBE-CADF-91DA-E18F-ED87F2480710}"/>
              </a:ext>
            </a:extLst>
          </p:cNvPr>
          <p:cNvSpPr txBox="1">
            <a:spLocks/>
          </p:cNvSpPr>
          <p:nvPr/>
        </p:nvSpPr>
        <p:spPr>
          <a:xfrm>
            <a:off x="1660202" y="968761"/>
            <a:ext cx="14073505" cy="558800"/>
          </a:xfrm>
          <a:prstGeom prst="rect">
            <a:avLst/>
          </a:prstGeom>
          <a:effectLst/>
        </p:spPr>
        <p:txBody>
          <a:bodyPr vert="horz" wrap="square" lIns="0" tIns="12700" rIns="0" bIns="0" rtlCol="0" anchor="ctr">
            <a:sp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500" b="1" i="0" kern="1200" cap="none">
                <a:ln w="3175" cmpd="sng">
                  <a:noFill/>
                </a:ln>
                <a:solidFill>
                  <a:srgbClr val="00E3B8"/>
                </a:solidFill>
                <a:effectLst/>
                <a:latin typeface="Arial"/>
                <a:ea typeface="+mj-ea"/>
                <a:cs typeface="Arial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spc="-2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Crear las clases necesarias para la PILA DE CLIENTES.</a:t>
            </a:r>
            <a:endParaRPr lang="es-ES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D61AFE-40B4-0795-BE44-7B0569D5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952500"/>
            <a:ext cx="8221222" cy="68113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41456" y="603004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0"/>
                </a:move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0D66B9-991D-A3B8-566B-65329E4EE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104900"/>
            <a:ext cx="10297962" cy="360095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456" y="603003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0"/>
                </a:move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0202" y="2375465"/>
            <a:ext cx="14070965" cy="48531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56030">
              <a:lnSpc>
                <a:spcPct val="132400"/>
              </a:lnSpc>
              <a:spcBef>
                <a:spcPts val="95"/>
              </a:spcBef>
              <a:buSzPct val="107352"/>
              <a:buFont typeface="Arial"/>
              <a:buChar char="○"/>
              <a:tabLst>
                <a:tab pos="1268730" algn="l"/>
                <a:tab pos="1269365" algn="l"/>
                <a:tab pos="2122170" algn="l"/>
                <a:tab pos="4260215" algn="l"/>
                <a:tab pos="6347460" algn="l"/>
                <a:tab pos="8655685" algn="l"/>
              </a:tabLst>
            </a:pPr>
            <a:r>
              <a:rPr lang="es-ES" sz="3400" spc="204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Crear una cola con 5 clientes.</a:t>
            </a:r>
          </a:p>
          <a:p>
            <a:pPr marL="12700" marR="5080" indent="1256030">
              <a:lnSpc>
                <a:spcPct val="132400"/>
              </a:lnSpc>
              <a:spcBef>
                <a:spcPts val="95"/>
              </a:spcBef>
              <a:buSzPct val="107352"/>
              <a:buFont typeface="Arial"/>
              <a:buChar char="○"/>
              <a:tabLst>
                <a:tab pos="1268730" algn="l"/>
                <a:tab pos="1269365" algn="l"/>
                <a:tab pos="2122170" algn="l"/>
                <a:tab pos="4260215" algn="l"/>
                <a:tab pos="6347460" algn="l"/>
                <a:tab pos="8655685" algn="l"/>
              </a:tabLst>
            </a:pPr>
            <a:r>
              <a:rPr lang="es-ES" sz="3400" spc="204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En la clase MAIN deberán estar los 5 clientes.</a:t>
            </a:r>
          </a:p>
          <a:p>
            <a:pPr marL="12700" marR="5080" indent="1256030">
              <a:lnSpc>
                <a:spcPct val="132400"/>
              </a:lnSpc>
              <a:spcBef>
                <a:spcPts val="95"/>
              </a:spcBef>
              <a:buSzPct val="107352"/>
              <a:buFont typeface="Arial"/>
              <a:buChar char="○"/>
              <a:tabLst>
                <a:tab pos="1268730" algn="l"/>
                <a:tab pos="1269365" algn="l"/>
                <a:tab pos="2122170" algn="l"/>
                <a:tab pos="4260215" algn="l"/>
                <a:tab pos="6347460" algn="l"/>
                <a:tab pos="8655685" algn="l"/>
              </a:tabLst>
            </a:pPr>
            <a:r>
              <a:rPr lang="es-ES" sz="3400" spc="204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Mostrar todos los datos de la cola de clientes</a:t>
            </a:r>
          </a:p>
          <a:p>
            <a:pPr marL="12700" marR="5080" indent="1256030">
              <a:lnSpc>
                <a:spcPct val="132400"/>
              </a:lnSpc>
              <a:spcBef>
                <a:spcPts val="95"/>
              </a:spcBef>
              <a:buSzPct val="107352"/>
              <a:buFont typeface="Arial"/>
              <a:buChar char="○"/>
              <a:tabLst>
                <a:tab pos="1268730" algn="l"/>
                <a:tab pos="1269365" algn="l"/>
                <a:tab pos="2122170" algn="l"/>
                <a:tab pos="4260215" algn="l"/>
                <a:tab pos="6347460" algn="l"/>
                <a:tab pos="8655685" algn="l"/>
              </a:tabLst>
            </a:pPr>
            <a:r>
              <a:rPr lang="es-ES" sz="3400" spc="204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Adjuntar los siguientes</a:t>
            </a:r>
          </a:p>
          <a:p>
            <a:pPr marL="12700" marR="5080" indent="1256030">
              <a:lnSpc>
                <a:spcPct val="132400"/>
              </a:lnSpc>
              <a:spcBef>
                <a:spcPts val="95"/>
              </a:spcBef>
              <a:buSzPct val="107352"/>
              <a:buFont typeface="Arial"/>
              <a:buChar char="○"/>
              <a:tabLst>
                <a:tab pos="1268730" algn="l"/>
                <a:tab pos="1269365" algn="l"/>
                <a:tab pos="2122170" algn="l"/>
                <a:tab pos="4260215" algn="l"/>
                <a:tab pos="6347460" algn="l"/>
                <a:tab pos="8655685" algn="l"/>
              </a:tabLst>
            </a:pPr>
            <a:r>
              <a:rPr lang="es-ES" sz="3400" spc="204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El código del método que resuelve el problema.</a:t>
            </a:r>
          </a:p>
          <a:p>
            <a:pPr marL="12700" marR="5080" indent="1256030">
              <a:lnSpc>
                <a:spcPct val="132400"/>
              </a:lnSpc>
              <a:spcBef>
                <a:spcPts val="95"/>
              </a:spcBef>
              <a:buSzPct val="107352"/>
              <a:buFont typeface="Arial"/>
              <a:buChar char="○"/>
              <a:tabLst>
                <a:tab pos="1268730" algn="l"/>
                <a:tab pos="1269365" algn="l"/>
                <a:tab pos="2122170" algn="l"/>
                <a:tab pos="4260215" algn="l"/>
                <a:tab pos="6347460" algn="l"/>
                <a:tab pos="8655685" algn="l"/>
              </a:tabLst>
            </a:pPr>
            <a:r>
              <a:rPr lang="es-ES" sz="3400" spc="204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Una imagen de la salida de la consola.</a:t>
            </a:r>
          </a:p>
          <a:p>
            <a:pPr marL="12700" marR="5080" indent="1256030">
              <a:lnSpc>
                <a:spcPct val="132400"/>
              </a:lnSpc>
              <a:spcBef>
                <a:spcPts val="95"/>
              </a:spcBef>
              <a:buSzPct val="107352"/>
              <a:buFont typeface="Arial"/>
              <a:buChar char="○"/>
              <a:tabLst>
                <a:tab pos="1268730" algn="l"/>
                <a:tab pos="1269365" algn="l"/>
                <a:tab pos="2122170" algn="l"/>
                <a:tab pos="4260215" algn="l"/>
                <a:tab pos="6347460" algn="l"/>
                <a:tab pos="8655685" algn="l"/>
              </a:tabLst>
            </a:pPr>
            <a:r>
              <a:rPr lang="es-ES" sz="3400" spc="204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Link que me lleve a la clase main (GitHub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60202" y="1272381"/>
            <a:ext cx="14414500" cy="68287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325"/>
              </a:spcBef>
            </a:pPr>
            <a:r>
              <a:rPr lang="es-ES" sz="4300" spc="-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12.Inicializar la cola de clientes.</a:t>
            </a:r>
            <a:endParaRPr lang="es-ES" sz="4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41456" y="603007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9061464"/>
                </a:moveTo>
                <a:lnTo>
                  <a:pt x="0" y="0"/>
                </a:ln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323E83-1985-9765-1669-82504649A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2"/>
          <a:stretch/>
        </p:blipFill>
        <p:spPr>
          <a:xfrm>
            <a:off x="1981200" y="1028700"/>
            <a:ext cx="13311096" cy="77033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41456" y="603003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0"/>
                </a:move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3102" y="1413060"/>
            <a:ext cx="1550669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13.Promoción para usuarios de Bolivia.</a:t>
            </a:r>
            <a:endParaRPr lang="es-ES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0200" y="2291738"/>
            <a:ext cx="13433425" cy="752962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En el mes de diciembre a todos los clientes de Bolivia se les dará una promoción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cuanto a precios en viajes a nivel nacional.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A todos los clientes que sean de nacionalidad boliviana y además el tipo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cliente GOLD, convertir a estos clientes en VIP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Es decir si es de Bolivia y es GOLD deberá ser ahora un cliente VIP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El método estático dentro de la clase MAIN recibe 3 atributos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La cola de clientes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El tipo de cliente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La nacionalidad del cliente.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Adjuntar los siguientes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El código del método que resuelve el problema.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Una imagen de la salida de la consola.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Link que me lleve a la clase main (GitHub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3400" y="723900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0"/>
                </a:move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04FD41-6DD9-F968-6EC2-D989A8AD2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324" y="2019300"/>
            <a:ext cx="14576608" cy="50678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19321" y="612457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9061464"/>
                </a:moveTo>
                <a:lnTo>
                  <a:pt x="0" y="0"/>
                </a:ln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E21E0-D56F-EE77-BD5F-B4C13DAEB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39208"/>
            <a:ext cx="3352800" cy="896916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98DC005-AB6C-1167-9FF2-9871DC067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104900"/>
            <a:ext cx="3552948" cy="63991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89782" y="2283715"/>
            <a:ext cx="11090910" cy="5720080"/>
          </a:xfrm>
          <a:custGeom>
            <a:avLst/>
            <a:gdLst/>
            <a:ahLst/>
            <a:cxnLst/>
            <a:rect l="l" t="t" r="r" b="b"/>
            <a:pathLst>
              <a:path w="11090910" h="5720080">
                <a:moveTo>
                  <a:pt x="0" y="0"/>
                </a:moveTo>
                <a:lnTo>
                  <a:pt x="11090671" y="0"/>
                </a:lnTo>
                <a:lnTo>
                  <a:pt x="11090671" y="5719571"/>
                </a:lnTo>
                <a:lnTo>
                  <a:pt x="0" y="5719571"/>
                </a:lnTo>
                <a:lnTo>
                  <a:pt x="0" y="0"/>
                </a:lnTo>
                <a:close/>
              </a:path>
            </a:pathLst>
          </a:custGeom>
          <a:solidFill>
            <a:srgbClr val="17252F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70439" y="3654521"/>
            <a:ext cx="7347584" cy="26885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indent="197485">
              <a:lnSpc>
                <a:spcPts val="10350"/>
              </a:lnSpc>
              <a:spcBef>
                <a:spcPts val="470"/>
              </a:spcBef>
            </a:pPr>
            <a:r>
              <a:rPr sz="8850" spc="345" dirty="0">
                <a:solidFill>
                  <a:srgbClr val="FFFFFF"/>
                </a:solidFill>
              </a:rPr>
              <a:t>MANEJO</a:t>
            </a:r>
            <a:r>
              <a:rPr sz="8850" spc="204" dirty="0">
                <a:solidFill>
                  <a:srgbClr val="FFFFFF"/>
                </a:solidFill>
              </a:rPr>
              <a:t> </a:t>
            </a:r>
            <a:r>
              <a:rPr sz="8850" spc="-360" dirty="0">
                <a:solidFill>
                  <a:srgbClr val="FFFFFF"/>
                </a:solidFill>
              </a:rPr>
              <a:t>DE </a:t>
            </a:r>
            <a:r>
              <a:rPr sz="8850" spc="135" dirty="0">
                <a:solidFill>
                  <a:srgbClr val="FFFFFF"/>
                </a:solidFill>
              </a:rPr>
              <a:t>CONCEPTOS</a:t>
            </a:r>
            <a:endParaRPr sz="88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66800" y="612457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0"/>
                </a:move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60202" y="1272381"/>
            <a:ext cx="14270990" cy="68287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325"/>
              </a:spcBef>
            </a:pPr>
            <a:r>
              <a:rPr lang="es-ES" sz="4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14.Moviendo clientes en la cola.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8377" y="2394601"/>
            <a:ext cx="11250295" cy="63940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indent="847725">
              <a:lnSpc>
                <a:spcPct val="132500"/>
              </a:lnSpc>
              <a:spcBef>
                <a:spcPts val="95"/>
              </a:spcBef>
              <a:buSzPct val="108064"/>
              <a:buFont typeface="Arial"/>
              <a:buChar char="○"/>
              <a:tabLst>
                <a:tab pos="860425" algn="l"/>
                <a:tab pos="861694" algn="l"/>
                <a:tab pos="1491615" algn="l"/>
                <a:tab pos="3300729" algn="l"/>
                <a:tab pos="5063490" algn="l"/>
                <a:tab pos="7028815" algn="l"/>
              </a:tabLst>
            </a:pPr>
            <a:r>
              <a:rPr lang="es-ES" sz="3100" spc="19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Mover al inicio todos los clientes mayores a 60 años.</a:t>
            </a:r>
          </a:p>
          <a:p>
            <a:pPr marL="12700" marR="6350" indent="847725">
              <a:lnSpc>
                <a:spcPct val="132500"/>
              </a:lnSpc>
              <a:spcBef>
                <a:spcPts val="95"/>
              </a:spcBef>
              <a:buSzPct val="108064"/>
              <a:buFont typeface="Arial"/>
              <a:buChar char="○"/>
              <a:tabLst>
                <a:tab pos="860425" algn="l"/>
                <a:tab pos="861694" algn="l"/>
                <a:tab pos="1491615" algn="l"/>
                <a:tab pos="3300729" algn="l"/>
                <a:tab pos="5063490" algn="l"/>
                <a:tab pos="7028815" algn="l"/>
              </a:tabLst>
            </a:pPr>
            <a:r>
              <a:rPr lang="es-ES" sz="3100" spc="19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Es decir si el cliente es mayor a 60 deberá de moverlo al inicio de la cola.</a:t>
            </a:r>
          </a:p>
          <a:p>
            <a:pPr marL="12700" marR="6350" indent="847725">
              <a:lnSpc>
                <a:spcPct val="132500"/>
              </a:lnSpc>
              <a:spcBef>
                <a:spcPts val="95"/>
              </a:spcBef>
              <a:buSzPct val="108064"/>
              <a:buFont typeface="Arial"/>
              <a:buChar char="○"/>
              <a:tabLst>
                <a:tab pos="860425" algn="l"/>
                <a:tab pos="861694" algn="l"/>
                <a:tab pos="1491615" algn="l"/>
                <a:tab pos="3300729" algn="l"/>
                <a:tab pos="5063490" algn="l"/>
                <a:tab pos="7028815" algn="l"/>
              </a:tabLst>
            </a:pPr>
            <a:r>
              <a:rPr lang="es-ES" sz="3100" spc="19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El método recibe 2 parámetros</a:t>
            </a:r>
          </a:p>
          <a:p>
            <a:pPr marL="12700" marR="6350" indent="847725">
              <a:lnSpc>
                <a:spcPct val="132500"/>
              </a:lnSpc>
              <a:spcBef>
                <a:spcPts val="95"/>
              </a:spcBef>
              <a:buSzPct val="108064"/>
              <a:buFont typeface="Arial"/>
              <a:buChar char="○"/>
              <a:tabLst>
                <a:tab pos="860425" algn="l"/>
                <a:tab pos="861694" algn="l"/>
                <a:tab pos="1491615" algn="l"/>
                <a:tab pos="3300729" algn="l"/>
                <a:tab pos="5063490" algn="l"/>
                <a:tab pos="7028815" algn="l"/>
              </a:tabLst>
            </a:pPr>
            <a:r>
              <a:rPr lang="es-ES" sz="3100" spc="19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La Cola de Clientes</a:t>
            </a:r>
          </a:p>
          <a:p>
            <a:pPr marL="12700" marR="6350" indent="847725">
              <a:lnSpc>
                <a:spcPct val="132500"/>
              </a:lnSpc>
              <a:spcBef>
                <a:spcPts val="95"/>
              </a:spcBef>
              <a:buSzPct val="108064"/>
              <a:buFont typeface="Arial"/>
              <a:buChar char="○"/>
              <a:tabLst>
                <a:tab pos="860425" algn="l"/>
                <a:tab pos="861694" algn="l"/>
                <a:tab pos="1491615" algn="l"/>
                <a:tab pos="3300729" algn="l"/>
                <a:tab pos="5063490" algn="l"/>
                <a:tab pos="7028815" algn="l"/>
              </a:tabLst>
            </a:pPr>
            <a:r>
              <a:rPr lang="es-ES" sz="3100" spc="19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El valor(int) de la edad.</a:t>
            </a:r>
          </a:p>
          <a:p>
            <a:pPr marL="12700" marR="6350" indent="847725">
              <a:lnSpc>
                <a:spcPct val="132500"/>
              </a:lnSpc>
              <a:spcBef>
                <a:spcPts val="95"/>
              </a:spcBef>
              <a:buSzPct val="108064"/>
              <a:buFont typeface="Arial"/>
              <a:buChar char="○"/>
              <a:tabLst>
                <a:tab pos="860425" algn="l"/>
                <a:tab pos="861694" algn="l"/>
                <a:tab pos="1491615" algn="l"/>
                <a:tab pos="3300729" algn="l"/>
                <a:tab pos="5063490" algn="l"/>
                <a:tab pos="7028815" algn="l"/>
              </a:tabLst>
            </a:pPr>
            <a:r>
              <a:rPr lang="es-ES" sz="3100" spc="19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Adjuntar los siguientes</a:t>
            </a:r>
          </a:p>
          <a:p>
            <a:pPr marL="12700" marR="6350" indent="847725">
              <a:lnSpc>
                <a:spcPct val="132500"/>
              </a:lnSpc>
              <a:spcBef>
                <a:spcPts val="95"/>
              </a:spcBef>
              <a:buSzPct val="108064"/>
              <a:buFont typeface="Arial"/>
              <a:buChar char="○"/>
              <a:tabLst>
                <a:tab pos="860425" algn="l"/>
                <a:tab pos="861694" algn="l"/>
                <a:tab pos="1491615" algn="l"/>
                <a:tab pos="3300729" algn="l"/>
                <a:tab pos="5063490" algn="l"/>
                <a:tab pos="7028815" algn="l"/>
              </a:tabLst>
            </a:pPr>
            <a:r>
              <a:rPr lang="es-ES" sz="3100" spc="19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El código del método que resuelve el problema.</a:t>
            </a:r>
          </a:p>
          <a:p>
            <a:pPr marL="12700" marR="6350" indent="847725">
              <a:lnSpc>
                <a:spcPct val="132500"/>
              </a:lnSpc>
              <a:spcBef>
                <a:spcPts val="95"/>
              </a:spcBef>
              <a:buSzPct val="108064"/>
              <a:buFont typeface="Arial"/>
              <a:buChar char="○"/>
              <a:tabLst>
                <a:tab pos="860425" algn="l"/>
                <a:tab pos="861694" algn="l"/>
                <a:tab pos="1491615" algn="l"/>
                <a:tab pos="3300729" algn="l"/>
                <a:tab pos="5063490" algn="l"/>
                <a:tab pos="7028815" algn="l"/>
              </a:tabLst>
            </a:pPr>
            <a:r>
              <a:rPr lang="es-ES" sz="3100" spc="19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Una imagen de la salida de la consola.</a:t>
            </a:r>
          </a:p>
          <a:p>
            <a:pPr marL="12700" marR="6350" indent="847725">
              <a:lnSpc>
                <a:spcPct val="132500"/>
              </a:lnSpc>
              <a:spcBef>
                <a:spcPts val="95"/>
              </a:spcBef>
              <a:buSzPct val="108064"/>
              <a:buFont typeface="Arial"/>
              <a:buChar char="○"/>
              <a:tabLst>
                <a:tab pos="860425" algn="l"/>
                <a:tab pos="861694" algn="l"/>
                <a:tab pos="1491615" algn="l"/>
                <a:tab pos="3300729" algn="l"/>
                <a:tab pos="5063490" algn="l"/>
                <a:tab pos="7028815" algn="l"/>
              </a:tabLst>
            </a:pPr>
            <a:r>
              <a:rPr lang="es-ES" sz="3100" spc="19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Link que me lleve a la clase main (GitHub)</a:t>
            </a:r>
            <a:endParaRPr lang="es-ES" sz="3100" spc="19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41456" y="603007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9061464"/>
                </a:moveTo>
                <a:lnTo>
                  <a:pt x="0" y="0"/>
                </a:ln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74060F-D002-26D9-8C34-F56765DDA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4" y="1159908"/>
            <a:ext cx="17741161" cy="23833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CAB8CE-689A-74FE-F8EC-F4C0799436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20"/>
          <a:stretch/>
        </p:blipFill>
        <p:spPr>
          <a:xfrm>
            <a:off x="2057400" y="3830372"/>
            <a:ext cx="2667000" cy="63419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1B13E15-33D5-9046-0163-C35EA274CA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35" b="-568"/>
          <a:stretch/>
        </p:blipFill>
        <p:spPr>
          <a:xfrm>
            <a:off x="7048207" y="5301095"/>
            <a:ext cx="2603555" cy="436399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41456" y="603003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0"/>
                </a:move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60202" y="954373"/>
            <a:ext cx="14270990" cy="131889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325"/>
              </a:spcBef>
            </a:pPr>
            <a:r>
              <a:rPr lang="es-ES" sz="4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14.CAMBIAR</a:t>
            </a:r>
            <a:r>
              <a:rPr lang="es-ES" sz="4300" spc="105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300" spc="-345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es-ES" sz="4300" spc="11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300" spc="1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DIRECCIÓN</a:t>
            </a:r>
            <a:r>
              <a:rPr lang="es-ES" sz="4300" spc="11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ES" sz="4300" spc="105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300" spc="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ALGUNOS</a:t>
            </a:r>
            <a:r>
              <a:rPr lang="es-ES" sz="4300" spc="11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300" spc="-4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 </a:t>
            </a:r>
            <a:r>
              <a:rPr lang="es-ES" sz="4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ES" sz="4300" spc="-17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300" spc="-345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es-ES" sz="4300" spc="45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300" spc="-2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PILA.</a:t>
            </a:r>
            <a:endParaRPr lang="es-ES" sz="4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E4EC6A-24AD-1EDB-0696-865CD32E5B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66" b="42052"/>
          <a:stretch/>
        </p:blipFill>
        <p:spPr>
          <a:xfrm>
            <a:off x="2133600" y="2624637"/>
            <a:ext cx="4876800" cy="70552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796A3F3-DED4-E305-16EF-CE7E018F56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76"/>
          <a:stretch/>
        </p:blipFill>
        <p:spPr>
          <a:xfrm>
            <a:off x="7887519" y="2624637"/>
            <a:ext cx="6133281" cy="639858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456" y="603004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0"/>
                </a:move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60202" y="826246"/>
            <a:ext cx="1457039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15.Moviendo clientes entre 2 colas.</a:t>
            </a:r>
            <a:endParaRPr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371601" y="1435737"/>
            <a:ext cx="16001999" cy="7299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7930">
              <a:lnSpc>
                <a:spcPct val="131400"/>
              </a:lnSpc>
              <a:spcBef>
                <a:spcPts val="100"/>
              </a:spcBef>
              <a:buSzPct val="106666"/>
              <a:buFont typeface="Arial"/>
              <a:buChar char="○"/>
              <a:tabLst>
                <a:tab pos="1230630" algn="l"/>
                <a:tab pos="1231265" algn="l"/>
                <a:tab pos="2037714" algn="l"/>
                <a:tab pos="3976370" algn="l"/>
                <a:tab pos="5869940" algn="l"/>
              </a:tabLst>
            </a:pPr>
            <a:r>
              <a:rPr lang="es-ES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Por razones de promociones de vuelo, es necesario cambiar de vuelo a ciertos</a:t>
            </a:r>
          </a:p>
          <a:p>
            <a:pPr marL="12700" marR="5080" indent="1217930">
              <a:lnSpc>
                <a:spcPct val="131400"/>
              </a:lnSpc>
              <a:spcBef>
                <a:spcPts val="100"/>
              </a:spcBef>
              <a:buSzPct val="106666"/>
              <a:buFont typeface="Arial"/>
              <a:buChar char="○"/>
              <a:tabLst>
                <a:tab pos="1230630" algn="l"/>
                <a:tab pos="1231265" algn="l"/>
                <a:tab pos="2037714" algn="l"/>
                <a:tab pos="3976370" algn="l"/>
                <a:tab pos="5869940" algn="l"/>
              </a:tabLst>
            </a:pPr>
            <a:r>
              <a:rPr lang="es-ES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clientes.</a:t>
            </a:r>
          </a:p>
          <a:p>
            <a:pPr marL="12700" marR="5080" indent="1217930">
              <a:lnSpc>
                <a:spcPct val="131400"/>
              </a:lnSpc>
              <a:spcBef>
                <a:spcPts val="100"/>
              </a:spcBef>
              <a:buSzPct val="106666"/>
              <a:buFont typeface="Arial"/>
              <a:buChar char="○"/>
              <a:tabLst>
                <a:tab pos="1230630" algn="l"/>
                <a:tab pos="1231265" algn="l"/>
                <a:tab pos="2037714" algn="l"/>
                <a:tab pos="3976370" algn="l"/>
                <a:tab pos="5869940" algn="l"/>
              </a:tabLst>
            </a:pPr>
            <a:r>
              <a:rPr lang="es-ES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Crear 2 colas con 5 clientes.</a:t>
            </a:r>
          </a:p>
          <a:p>
            <a:pPr marL="12700" marR="5080" indent="1217930">
              <a:lnSpc>
                <a:spcPct val="131400"/>
              </a:lnSpc>
              <a:spcBef>
                <a:spcPts val="100"/>
              </a:spcBef>
              <a:buSzPct val="106666"/>
              <a:buFont typeface="Arial"/>
              <a:buChar char="○"/>
              <a:tabLst>
                <a:tab pos="1230630" algn="l"/>
                <a:tab pos="1231265" algn="l"/>
                <a:tab pos="2037714" algn="l"/>
                <a:tab pos="3976370" algn="l"/>
                <a:tab pos="5869940" algn="l"/>
              </a:tabLst>
            </a:pPr>
            <a:r>
              <a:rPr lang="es-ES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Todos los clientes cuyo nombre sea Saul deberán ser agregados a la</a:t>
            </a:r>
          </a:p>
          <a:p>
            <a:pPr marL="12700" marR="5080" indent="1217930">
              <a:lnSpc>
                <a:spcPct val="131400"/>
              </a:lnSpc>
              <a:spcBef>
                <a:spcPts val="100"/>
              </a:spcBef>
              <a:buSzPct val="106666"/>
              <a:buFont typeface="Arial"/>
              <a:buChar char="○"/>
              <a:tabLst>
                <a:tab pos="1230630" algn="l"/>
                <a:tab pos="1231265" algn="l"/>
                <a:tab pos="2037714" algn="l"/>
                <a:tab pos="3976370" algn="l"/>
                <a:tab pos="5869940" algn="l"/>
              </a:tabLst>
            </a:pPr>
            <a:r>
              <a:rPr lang="es-ES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 B al inicio.</a:t>
            </a:r>
          </a:p>
          <a:p>
            <a:pPr marL="12700" marR="5080" indent="1217930">
              <a:lnSpc>
                <a:spcPct val="131400"/>
              </a:lnSpc>
              <a:spcBef>
                <a:spcPts val="100"/>
              </a:spcBef>
              <a:buSzPct val="106666"/>
              <a:buFont typeface="Arial"/>
              <a:buChar char="○"/>
              <a:tabLst>
                <a:tab pos="1230630" algn="l"/>
                <a:tab pos="1231265" algn="l"/>
                <a:tab pos="2037714" algn="l"/>
                <a:tab pos="3976370" algn="l"/>
                <a:tab pos="5869940" algn="l"/>
              </a:tabLst>
            </a:pPr>
            <a:r>
              <a:rPr lang="es-ES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Adjuntar los siguientes</a:t>
            </a:r>
          </a:p>
          <a:p>
            <a:pPr marL="12700" marR="5080" indent="1217930">
              <a:lnSpc>
                <a:spcPct val="131400"/>
              </a:lnSpc>
              <a:spcBef>
                <a:spcPts val="100"/>
              </a:spcBef>
              <a:buSzPct val="106666"/>
              <a:buFont typeface="Arial"/>
              <a:buChar char="○"/>
              <a:tabLst>
                <a:tab pos="1230630" algn="l"/>
                <a:tab pos="1231265" algn="l"/>
                <a:tab pos="2037714" algn="l"/>
                <a:tab pos="3976370" algn="l"/>
                <a:tab pos="5869940" algn="l"/>
              </a:tabLst>
            </a:pPr>
            <a:r>
              <a:rPr lang="es-ES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El código del método que resuelve el problema.</a:t>
            </a:r>
          </a:p>
          <a:p>
            <a:pPr marL="12700" marR="5080" indent="1217930">
              <a:lnSpc>
                <a:spcPct val="131400"/>
              </a:lnSpc>
              <a:spcBef>
                <a:spcPts val="100"/>
              </a:spcBef>
              <a:buSzPct val="106666"/>
              <a:buFont typeface="Arial"/>
              <a:buChar char="○"/>
              <a:tabLst>
                <a:tab pos="1230630" algn="l"/>
                <a:tab pos="1231265" algn="l"/>
                <a:tab pos="2037714" algn="l"/>
                <a:tab pos="3976370" algn="l"/>
                <a:tab pos="5869940" algn="l"/>
              </a:tabLst>
            </a:pPr>
            <a:r>
              <a:rPr lang="es-ES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Una imagen de la salida de la consola.</a:t>
            </a:r>
          </a:p>
          <a:p>
            <a:pPr marL="12700" marR="5080" indent="1217930">
              <a:lnSpc>
                <a:spcPct val="131400"/>
              </a:lnSpc>
              <a:spcBef>
                <a:spcPts val="100"/>
              </a:spcBef>
              <a:buSzPct val="106666"/>
              <a:buFont typeface="Arial"/>
              <a:buChar char="○"/>
              <a:tabLst>
                <a:tab pos="1230630" algn="l"/>
                <a:tab pos="1231265" algn="l"/>
                <a:tab pos="2037714" algn="l"/>
                <a:tab pos="3976370" algn="l"/>
                <a:tab pos="5869940" algn="l"/>
              </a:tabLst>
            </a:pPr>
            <a:r>
              <a:rPr lang="es-ES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Link que me lleve a la clase </a:t>
            </a:r>
            <a:r>
              <a:rPr lang="es-ES" spc="1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s-ES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(GitHub</a:t>
            </a:r>
            <a:endParaRPr spc="1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41456" y="603007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9061464"/>
                </a:moveTo>
                <a:lnTo>
                  <a:pt x="0" y="0"/>
                </a:ln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D1222C-4F9B-58B8-9583-09015BF8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094885"/>
            <a:ext cx="7554379" cy="807832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E16CA8-8594-EFF6-FF88-1C10B033A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76300"/>
            <a:ext cx="3972479" cy="72400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F6AE4A6-865A-0C8A-04C1-3890673F1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071" y="878732"/>
            <a:ext cx="5572903" cy="8564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E8F96521-A356-91C3-590C-C8F5F10C01C5}"/>
              </a:ext>
            </a:extLst>
          </p:cNvPr>
          <p:cNvSpPr txBox="1">
            <a:spLocks/>
          </p:cNvSpPr>
          <p:nvPr/>
        </p:nvSpPr>
        <p:spPr>
          <a:xfrm>
            <a:off x="1637283" y="1333500"/>
            <a:ext cx="11120755" cy="12541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826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3500" b="1" i="0" u="none" strike="noStrike" cap="none">
                <a:solidFill>
                  <a:srgbClr val="00E3B8"/>
                </a:solidFill>
                <a:latin typeface="Arial"/>
                <a:ea typeface="Proxima Nova Semibold"/>
                <a:cs typeface="Arial"/>
                <a:sym typeface="Proxima Nova Semi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marL="12700" marR="5080">
              <a:lnSpc>
                <a:spcPts val="4500"/>
              </a:lnSpc>
              <a:spcBef>
                <a:spcPts val="380"/>
              </a:spcBef>
            </a:pPr>
            <a:r>
              <a:rPr lang="es-ES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¿A que se refiere cuando se habla de ESTRUCTURA DE DATOS?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DEA45AD-B769-1E66-2437-DE979CB34545}"/>
              </a:ext>
            </a:extLst>
          </p:cNvPr>
          <p:cNvSpPr txBox="1"/>
          <p:nvPr/>
        </p:nvSpPr>
        <p:spPr>
          <a:xfrm>
            <a:off x="1637283" y="3362227"/>
            <a:ext cx="13434694" cy="433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s-ES" sz="3200" dirty="0">
                <a:solidFill>
                  <a:srgbClr val="D1D5D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 estructura de datos se refiere a la forma en que se organizan y se almacenan los datos en un sistema informático. Es un concepto fundamental en la programación y se utiliza para representar y manipular información de manera eficiente.</a:t>
            </a:r>
            <a:endParaRPr lang="es-E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1500"/>
              </a:spcBef>
              <a:spcAft>
                <a:spcPts val="1500"/>
              </a:spcAft>
            </a:pPr>
            <a:r>
              <a:rPr lang="es-ES" sz="3200" dirty="0">
                <a:solidFill>
                  <a:srgbClr val="D1D5D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Una estructura de datos define la manera en que los datos se relacionan entre sí y cómo se accede a ellos. Puede haber diferentes tipos de estructuras de datos, cada una diseñada para satisfacer necesidades específicas. Algunos ejemplos comunes de estructuras de datos son:</a:t>
            </a:r>
            <a:endParaRPr lang="es-E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74623" y="918025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2120" y="1530625"/>
            <a:ext cx="14858997" cy="1012158"/>
          </a:xfrm>
          <a:prstGeom prst="rect">
            <a:avLst/>
          </a:prstGeom>
        </p:spPr>
        <p:txBody>
          <a:bodyPr vert="horz" wrap="square" lIns="0" tIns="430869" rIns="0" bIns="0" rtlCol="0">
            <a:spAutoFit/>
          </a:bodyPr>
          <a:lstStyle/>
          <a:p>
            <a:pPr marL="756920" marR="5080">
              <a:lnSpc>
                <a:spcPts val="4500"/>
              </a:lnSpc>
              <a:spcBef>
                <a:spcPts val="380"/>
              </a:spcBef>
            </a:pPr>
            <a:r>
              <a:rPr lang="es-ES" sz="3900" spc="1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¿Que significa FIFO?</a:t>
            </a:r>
            <a:endParaRPr lang="es-ES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B3CD0F18-654E-26DA-3C0C-1517B1D419DD}"/>
              </a:ext>
            </a:extLst>
          </p:cNvPr>
          <p:cNvSpPr txBox="1">
            <a:spLocks/>
          </p:cNvSpPr>
          <p:nvPr/>
        </p:nvSpPr>
        <p:spPr>
          <a:xfrm>
            <a:off x="1461653" y="2971280"/>
            <a:ext cx="14858997" cy="3320482"/>
          </a:xfrm>
          <a:prstGeom prst="rect">
            <a:avLst/>
          </a:prstGeom>
        </p:spPr>
        <p:txBody>
          <a:bodyPr vert="horz" wrap="square" lIns="0" tIns="430869" rIns="0" bIns="0" rtlCol="0" anchor="ctr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756920" marR="5080">
              <a:lnSpc>
                <a:spcPts val="4500"/>
              </a:lnSpc>
              <a:spcBef>
                <a:spcPts val="380"/>
              </a:spcBef>
            </a:pPr>
            <a:r>
              <a:rPr lang="es-ES" sz="3900" cap="none" spc="135" dirty="0">
                <a:latin typeface="Segoe UI" panose="020B0502040204020203" pitchFamily="34" charset="0"/>
                <a:cs typeface="Segoe UI" panose="020B0502040204020203" pitchFamily="34" charset="0"/>
              </a:rPr>
              <a:t>FIFO es un acrónimo en inglés que significa "</a:t>
            </a:r>
            <a:r>
              <a:rPr lang="es-ES" sz="3900" cap="none" spc="135" dirty="0" err="1">
                <a:latin typeface="Segoe UI" panose="020B0502040204020203" pitchFamily="34" charset="0"/>
                <a:cs typeface="Segoe UI" panose="020B0502040204020203" pitchFamily="34" charset="0"/>
              </a:rPr>
              <a:t>first</a:t>
            </a:r>
            <a:r>
              <a:rPr lang="es-ES" sz="3900" cap="none" spc="135" dirty="0">
                <a:latin typeface="Segoe UI" panose="020B0502040204020203" pitchFamily="34" charset="0"/>
                <a:cs typeface="Segoe UI" panose="020B0502040204020203" pitchFamily="34" charset="0"/>
              </a:rPr>
              <a:t>-in, </a:t>
            </a:r>
            <a:r>
              <a:rPr lang="es-ES" sz="3900" cap="none" spc="135" dirty="0" err="1">
                <a:latin typeface="Segoe UI" panose="020B0502040204020203" pitchFamily="34" charset="0"/>
                <a:cs typeface="Segoe UI" panose="020B0502040204020203" pitchFamily="34" charset="0"/>
              </a:rPr>
              <a:t>first-out</a:t>
            </a:r>
            <a:r>
              <a:rPr lang="es-ES" sz="3900" cap="none" spc="135" dirty="0">
                <a:latin typeface="Segoe UI" panose="020B0502040204020203" pitchFamily="34" charset="0"/>
                <a:cs typeface="Segoe UI" panose="020B0502040204020203" pitchFamily="34" charset="0"/>
              </a:rPr>
              <a:t>", que se traduce al español como "primero en entrar, primero en salir". Es un principio o una regla que se utiliza en diversos contextos y aplicaciones para determinar el orden en el que se procesan o manejan los elementos.</a:t>
            </a:r>
            <a:endParaRPr lang="es-ES" sz="39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74623" y="918022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2120" y="1305603"/>
            <a:ext cx="14858997" cy="1462203"/>
          </a:xfrm>
          <a:prstGeom prst="rect">
            <a:avLst/>
          </a:prstGeom>
        </p:spPr>
        <p:txBody>
          <a:bodyPr vert="horz" wrap="square" lIns="0" tIns="876562" rIns="0" bIns="0" rtlCol="0">
            <a:spAutoFit/>
          </a:bodyPr>
          <a:lstStyle/>
          <a:p>
            <a:pPr marL="873760" marR="5080">
              <a:lnSpc>
                <a:spcPts val="4500"/>
              </a:lnSpc>
              <a:spcBef>
                <a:spcPts val="380"/>
              </a:spcBef>
            </a:pPr>
            <a:r>
              <a:rPr lang="es-ES" sz="3900" spc="2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¿Muestra la diferencia entre LIFO y FIFO?</a:t>
            </a:r>
            <a:endParaRPr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079BA0-DE5D-513B-339D-050399FC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237822"/>
            <a:ext cx="7896225" cy="5743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74623" y="918019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4964" y="1272313"/>
            <a:ext cx="628183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900" spc="2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¿Qué es una COLA?</a:t>
            </a:r>
            <a:endParaRPr lang="es-ES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2581" y="1990770"/>
            <a:ext cx="11447780" cy="1872949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lang="es-ES" sz="28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cola, también conocida como </a:t>
            </a:r>
            <a:r>
              <a:rPr lang="es-ES" sz="2800" spc="17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s-ES" sz="28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inglés, es una estructura de datos en la cual los elementos se insertan al final y se eliminan del principio, siguiendo el principio de </a:t>
            </a:r>
            <a:r>
              <a:rPr lang="es-ES" sz="2800" spc="17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s-ES" sz="28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-In, </a:t>
            </a:r>
            <a:r>
              <a:rPr lang="es-ES" sz="2800" spc="17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First-Out</a:t>
            </a:r>
            <a:r>
              <a:rPr lang="es-ES" sz="28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(FIFO) o "primero en entrar, primero en salir".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4964" y="4457700"/>
            <a:ext cx="13468985" cy="350493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1056640">
              <a:lnSpc>
                <a:spcPts val="4500"/>
              </a:lnSpc>
              <a:spcBef>
                <a:spcPts val="400"/>
              </a:spcBef>
            </a:pPr>
            <a:r>
              <a:rPr lang="es-ES" sz="3900" b="1" spc="2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¿Qué es QUEUE en JAVA, una QUEUE será lo mismo que una COLA?</a:t>
            </a:r>
          </a:p>
          <a:p>
            <a:pPr marL="12700" marR="1056640">
              <a:lnSpc>
                <a:spcPts val="4500"/>
              </a:lnSpc>
              <a:spcBef>
                <a:spcPts val="400"/>
              </a:spcBef>
            </a:pPr>
            <a:r>
              <a:rPr lang="es-ES"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Java, </a:t>
            </a:r>
            <a:r>
              <a:rPr lang="es-ES" sz="2800" spc="19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s-ES"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 una interfaz que define las operaciones básicas para una estructura de datos de cola. Una </a:t>
            </a:r>
            <a:r>
              <a:rPr lang="es-ES" sz="2800" spc="19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s-ES"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Java representa una colección de elementos organizados según el principio de </a:t>
            </a:r>
            <a:r>
              <a:rPr lang="es-ES" sz="2800" spc="19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s-ES"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-In, </a:t>
            </a:r>
            <a:r>
              <a:rPr lang="es-ES" sz="2800" spc="19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First-Out</a:t>
            </a:r>
            <a:r>
              <a:rPr lang="es-ES"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(FIFO), similar a una cola en el mundo real.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76692" y="368414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23773" y="737365"/>
            <a:ext cx="940603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900" spc="315" dirty="0">
                <a:solidFill>
                  <a:schemeClr val="bg1"/>
                </a:solidFill>
              </a:rPr>
              <a:t>6. ¿Qué es INI o REAR en una COLA?</a:t>
            </a:r>
            <a:endParaRPr sz="39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1062" y="1373994"/>
            <a:ext cx="13447394" cy="804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 marR="5080" algn="just">
              <a:lnSpc>
                <a:spcPct val="131700"/>
              </a:lnSpc>
              <a:spcBef>
                <a:spcPts val="100"/>
              </a:spcBef>
            </a:pPr>
            <a:r>
              <a:rPr lang="es-ES" sz="2800" spc="185" dirty="0">
                <a:solidFill>
                  <a:srgbClr val="FFFFFF"/>
                </a:solidFill>
                <a:latin typeface="Calibri"/>
                <a:cs typeface="Calibri"/>
              </a:rPr>
              <a:t>En el contexto de una cola, "INI" o "REAR" se utilizan para referirse al extremo posterior de la cola, es decir, la posición donde se agregan los nuevos elementos.</a:t>
            </a:r>
          </a:p>
          <a:p>
            <a:pPr marL="31115" marR="5080" algn="just">
              <a:lnSpc>
                <a:spcPct val="131700"/>
              </a:lnSpc>
              <a:spcBef>
                <a:spcPts val="100"/>
              </a:spcBef>
            </a:pPr>
            <a:r>
              <a:rPr lang="es-ES" sz="2800" spc="185" dirty="0">
                <a:solidFill>
                  <a:srgbClr val="FFFFFF"/>
                </a:solidFill>
                <a:latin typeface="Calibri"/>
                <a:cs typeface="Calibri"/>
              </a:rPr>
              <a:t>"INI" (también conocido como "</a:t>
            </a:r>
            <a:r>
              <a:rPr lang="es-ES" sz="2800" spc="185" dirty="0" err="1">
                <a:solidFill>
                  <a:srgbClr val="FFFFFF"/>
                </a:solidFill>
                <a:latin typeface="Calibri"/>
                <a:cs typeface="Calibri"/>
              </a:rPr>
              <a:t>rear</a:t>
            </a:r>
            <a:r>
              <a:rPr lang="es-ES" sz="2800" spc="185" dirty="0">
                <a:solidFill>
                  <a:srgbClr val="FFFFFF"/>
                </a:solidFill>
                <a:latin typeface="Calibri"/>
                <a:cs typeface="Calibri"/>
              </a:rPr>
              <a:t>" o "back") se refiere al extremo posterior de la cola. Es el lugar donde se insertan los elementos nuevos. Cuando se agrega un elemento a la cola, se coloca en el extremo "INI" o "REAR" de la cola.</a:t>
            </a:r>
          </a:p>
          <a:p>
            <a:pPr marL="31115" marR="5080" algn="just">
              <a:lnSpc>
                <a:spcPct val="131700"/>
              </a:lnSpc>
              <a:spcBef>
                <a:spcPts val="100"/>
              </a:spcBef>
            </a:pPr>
            <a:endParaRPr sz="2700" dirty="0">
              <a:latin typeface="Calibri"/>
              <a:cs typeface="Calibri"/>
            </a:endParaRPr>
          </a:p>
          <a:p>
            <a:pPr marL="31115">
              <a:lnSpc>
                <a:spcPct val="100000"/>
              </a:lnSpc>
            </a:pPr>
            <a:r>
              <a:rPr lang="es-ES" sz="3900" b="1" spc="120" dirty="0">
                <a:solidFill>
                  <a:schemeClr val="bg1"/>
                </a:solidFill>
                <a:latin typeface="Arial"/>
                <a:cs typeface="Arial"/>
              </a:rPr>
              <a:t>7. ¿Qué es FIN o FRONT en una COLA?</a:t>
            </a:r>
          </a:p>
          <a:p>
            <a:pPr marL="31115">
              <a:lnSpc>
                <a:spcPct val="100000"/>
              </a:lnSpc>
            </a:pPr>
            <a:r>
              <a:rPr lang="es-ES" sz="2800" spc="310" dirty="0">
                <a:solidFill>
                  <a:srgbClr val="FFFFFF"/>
                </a:solidFill>
                <a:latin typeface="Calibri"/>
                <a:cs typeface="Calibri"/>
              </a:rPr>
              <a:t>En una cola, "FIN" o "FRONT" se utilizan para referirse al extremo frontal de la cola, es decir, la posición donde se eliminan los elementos.</a:t>
            </a:r>
          </a:p>
          <a:p>
            <a:pPr marL="31115">
              <a:lnSpc>
                <a:spcPct val="100000"/>
              </a:lnSpc>
            </a:pPr>
            <a:endParaRPr lang="es-ES" sz="2800" spc="3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31115">
              <a:lnSpc>
                <a:spcPct val="100000"/>
              </a:lnSpc>
            </a:pPr>
            <a:r>
              <a:rPr lang="es-ES" sz="2800" spc="310" dirty="0">
                <a:solidFill>
                  <a:srgbClr val="FFFFFF"/>
                </a:solidFill>
                <a:latin typeface="Calibri"/>
                <a:cs typeface="Calibri"/>
              </a:rPr>
              <a:t>"FIN" (también conocido como "</a:t>
            </a:r>
            <a:r>
              <a:rPr lang="es-ES" sz="2800" spc="310" dirty="0" err="1">
                <a:solidFill>
                  <a:srgbClr val="FFFFFF"/>
                </a:solidFill>
                <a:latin typeface="Calibri"/>
                <a:cs typeface="Calibri"/>
              </a:rPr>
              <a:t>front</a:t>
            </a:r>
            <a:r>
              <a:rPr lang="es-ES" sz="2800" spc="310" dirty="0">
                <a:solidFill>
                  <a:srgbClr val="FFFFFF"/>
                </a:solidFill>
                <a:latin typeface="Calibri"/>
                <a:cs typeface="Calibri"/>
              </a:rPr>
              <a:t>" o "head") se refiere al extremo frontal de la cola. Es el lugar desde donde se eliminan los elementos de la cola. Cuando se aplica la operación de eliminación (</a:t>
            </a:r>
            <a:r>
              <a:rPr lang="es-ES" sz="2800" spc="310" dirty="0" err="1">
                <a:solidFill>
                  <a:srgbClr val="FFFFFF"/>
                </a:solidFill>
                <a:latin typeface="Calibri"/>
                <a:cs typeface="Calibri"/>
              </a:rPr>
              <a:t>dequeue</a:t>
            </a:r>
            <a:r>
              <a:rPr lang="es-ES" sz="2800" spc="310" dirty="0">
                <a:solidFill>
                  <a:srgbClr val="FFFFFF"/>
                </a:solidFill>
                <a:latin typeface="Calibri"/>
                <a:cs typeface="Calibri"/>
              </a:rPr>
              <a:t>()) en una cola, el elemento que se encuentra en el extremo "FIN" o "FRONT" de la cola es el que se elimina.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74623" y="918021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1261" y="832348"/>
            <a:ext cx="14587634" cy="177997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380"/>
              </a:spcBef>
            </a:pPr>
            <a:r>
              <a:rPr lang="es-ES" sz="3900" spc="2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¿A que se refiere los métodos </a:t>
            </a:r>
            <a:r>
              <a:rPr lang="es-ES" sz="3900" spc="21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esVacia</a:t>
            </a:r>
            <a:r>
              <a:rPr lang="es-ES" sz="3900" spc="2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y </a:t>
            </a:r>
            <a:r>
              <a:rPr lang="es-ES" sz="3900" spc="21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esLLena</a:t>
            </a:r>
            <a:r>
              <a:rPr lang="es-ES" sz="3900" spc="2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en una COLA?</a:t>
            </a:r>
            <a:br>
              <a:rPr lang="es-ES" sz="3900" spc="2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3900" spc="2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Adjunte los métodos</a:t>
            </a:r>
            <a:endParaRPr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2842380"/>
            <a:ext cx="9982200" cy="6779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1700"/>
              </a:lnSpc>
              <a:spcBef>
                <a:spcPts val="100"/>
              </a:spcBef>
            </a:pP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sz="280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funciones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"EsVacio()"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"EsLleno()"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280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utilizadas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40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vacía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llena,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respectivamente.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31700"/>
              </a:lnSpc>
            </a:pPr>
            <a:r>
              <a:rPr sz="28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EsVacio()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igual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5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cero,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pila.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caso,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</a:t>
            </a:r>
            <a:r>
              <a:rPr sz="2800" spc="6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devuelve </a:t>
            </a:r>
            <a:r>
              <a:rPr sz="2800" spc="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true,</a:t>
            </a:r>
            <a:r>
              <a:rPr sz="28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vacía.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contrario,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devuelve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31700"/>
              </a:lnSpc>
            </a:pPr>
            <a:r>
              <a:rPr sz="28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4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EsLleno()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</a:t>
            </a:r>
            <a:r>
              <a:rPr sz="2800" spc="4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4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igual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2800" spc="4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máximo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3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(max).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igual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max,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sz="2800" spc="3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llena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 </a:t>
            </a:r>
            <a:r>
              <a:rPr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tanto,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devuelve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true.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contrario,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devuelve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0BA074-2A82-9407-0EDD-CDFA4126F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362" y="2541508"/>
            <a:ext cx="6591604" cy="69131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74623" y="918021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58931" y="2547911"/>
            <a:ext cx="13435330" cy="5099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1700"/>
              </a:lnSpc>
              <a:spcBef>
                <a:spcPts val="100"/>
              </a:spcBef>
            </a:pPr>
            <a:r>
              <a:rPr lang="es-ES" sz="28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Java, los métodos estáticos son aquellos que se definen en una clase y se pueden invocar directamente en la clase sin la necesidad de crear una instancia de la misma. Estos métodos están asociados a la clase en sí, en lugar de estar vinculados a objetos o instancias individuales de la clase.</a:t>
            </a:r>
          </a:p>
          <a:p>
            <a:pPr marL="12700" marR="5080" algn="just">
              <a:lnSpc>
                <a:spcPct val="131700"/>
              </a:lnSpc>
              <a:spcBef>
                <a:spcPts val="100"/>
              </a:spcBef>
            </a:pPr>
            <a:endParaRPr lang="es-ES" sz="2800" spc="17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31700"/>
              </a:lnSpc>
              <a:spcBef>
                <a:spcPts val="100"/>
              </a:spcBef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importante tener en cuenta que los métodos estáticos no pueden acceder a miembros no estáticos (variables o métodos no estáticos) de la clase, ya que no tienen acceso a un contexto de objeto específico. Sin embargo, pueden utilizar otros métodos estáticos y acceder a variables estáticas de la misma clase.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21315" y="1786060"/>
            <a:ext cx="13435330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900" spc="3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¿Qué son los métodos estáticos en JAVA?</a:t>
            </a:r>
            <a:endParaRPr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482</TotalTime>
  <Words>1340</Words>
  <Application>Microsoft Office PowerPoint</Application>
  <PresentationFormat>Personalizado</PresentationFormat>
  <Paragraphs>85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Calibri</vt:lpstr>
      <vt:lpstr>Proxima Nova Semibold</vt:lpstr>
      <vt:lpstr>Segoe UI</vt:lpstr>
      <vt:lpstr>Times New Roman</vt:lpstr>
      <vt:lpstr>Tw Cen MT</vt:lpstr>
      <vt:lpstr>Circuito</vt:lpstr>
      <vt:lpstr>DEFENSA  HITO 4</vt:lpstr>
      <vt:lpstr>MANEJO DE CONCEPTOS</vt:lpstr>
      <vt:lpstr>Presentación de PowerPoint</vt:lpstr>
      <vt:lpstr>2. ¿Que significa FIFO?</vt:lpstr>
      <vt:lpstr>3. ¿Muestra la diferencia entre LIFO y FIFO?</vt:lpstr>
      <vt:lpstr>4. ¿Qué es una COLA?</vt:lpstr>
      <vt:lpstr>6. ¿Qué es INI o REAR en una COLA?</vt:lpstr>
      <vt:lpstr>8. ¿A que se refiere los métodos esVacia() y esLLena() en una COLA? ○ Adjunte los métodos</vt:lpstr>
      <vt:lpstr>9. ¿Qué son los métodos estáticos en JAVA?</vt:lpstr>
      <vt:lpstr>10.¿A TRAVÉS DE UN GRÁFICO, MUESTRE LOS MÉTODOS MÍNIMOS QUE DEBERÍA DE TENER UNA PILA?</vt:lpstr>
      <vt:lpstr>Presentación de PowerPoint</vt:lpstr>
      <vt:lpstr>Presentación de PowerPoint</vt:lpstr>
      <vt:lpstr>Presentación de PowerPoint</vt:lpstr>
      <vt:lpstr>Presentación de PowerPoint</vt:lpstr>
      <vt:lpstr>12.Inicializar la cola de clientes.</vt:lpstr>
      <vt:lpstr>Presentación de PowerPoint</vt:lpstr>
      <vt:lpstr>13.Promoción para usuarios de Bolivia.</vt:lpstr>
      <vt:lpstr>Presentación de PowerPoint</vt:lpstr>
      <vt:lpstr>Presentación de PowerPoint</vt:lpstr>
      <vt:lpstr>14.Moviendo clientes en la cola.</vt:lpstr>
      <vt:lpstr>Presentación de PowerPoint</vt:lpstr>
      <vt:lpstr>14.CAMBIAR LA DIRECCIÓN DE ALGUNOS CLIENTES DE LA PILA.</vt:lpstr>
      <vt:lpstr>15.Moviendo clientes entre 2 colas.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Verde Oscuro Verde Claro Blanco Corporativo Geométrico Empresa Presentación de Negocios Presentación Empresarial</dc:title>
  <dc:creator>JHONATAN DAVID ALANOCA BLANCO</dc:creator>
  <cp:keywords>DAFL_DHxHQA,BAE82QBRLqE</cp:keywords>
  <cp:lastModifiedBy>brayan villca</cp:lastModifiedBy>
  <cp:revision>3</cp:revision>
  <dcterms:created xsi:type="dcterms:W3CDTF">2023-05-04T22:04:20Z</dcterms:created>
  <dcterms:modified xsi:type="dcterms:W3CDTF">2023-06-14T07:20:30Z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2023-05-04T00:00:00Z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2023-05-04T00:00:00Z</vt:filetime>
  </property>
  <property fmtid="{D5CDD505-2E9C-101B-9397-08002B2CF9AE}" pid="5" name="Producer">
    <vt:lpwstr>Canva</vt:lpwstr>
  </property>
</Properties>
</file>